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2"/>
  </p:notesMasterIdLst>
  <p:sldIdLst>
    <p:sldId id="358" r:id="rId2"/>
    <p:sldId id="1568" r:id="rId3"/>
    <p:sldId id="359" r:id="rId4"/>
    <p:sldId id="1548" r:id="rId5"/>
    <p:sldId id="1513" r:id="rId6"/>
    <p:sldId id="1546" r:id="rId7"/>
    <p:sldId id="1545" r:id="rId8"/>
    <p:sldId id="304" r:id="rId9"/>
    <p:sldId id="423" r:id="rId10"/>
    <p:sldId id="1492" r:id="rId11"/>
    <p:sldId id="428" r:id="rId12"/>
    <p:sldId id="592" r:id="rId13"/>
    <p:sldId id="1493" r:id="rId14"/>
    <p:sldId id="438" r:id="rId15"/>
    <p:sldId id="604" r:id="rId16"/>
    <p:sldId id="606" r:id="rId17"/>
    <p:sldId id="608" r:id="rId18"/>
    <p:sldId id="620" r:id="rId19"/>
    <p:sldId id="622" r:id="rId20"/>
    <p:sldId id="630" r:id="rId21"/>
    <p:sldId id="441" r:id="rId22"/>
    <p:sldId id="639" r:id="rId23"/>
    <p:sldId id="1514" r:id="rId24"/>
    <p:sldId id="649" r:id="rId25"/>
    <p:sldId id="1551" r:id="rId26"/>
    <p:sldId id="1494" r:id="rId27"/>
    <p:sldId id="446" r:id="rId28"/>
    <p:sldId id="667" r:id="rId29"/>
    <p:sldId id="671" r:id="rId30"/>
    <p:sldId id="449" r:id="rId31"/>
    <p:sldId id="1523" r:id="rId32"/>
    <p:sldId id="684" r:id="rId33"/>
    <p:sldId id="451" r:id="rId34"/>
    <p:sldId id="453" r:id="rId35"/>
    <p:sldId id="705" r:id="rId36"/>
    <p:sldId id="711" r:id="rId37"/>
    <p:sldId id="456" r:id="rId38"/>
    <p:sldId id="733" r:id="rId39"/>
    <p:sldId id="737" r:id="rId40"/>
    <p:sldId id="739" r:id="rId41"/>
    <p:sldId id="735" r:id="rId42"/>
    <p:sldId id="464" r:id="rId43"/>
    <p:sldId id="1515" r:id="rId44"/>
    <p:sldId id="1516" r:id="rId45"/>
    <p:sldId id="1521" r:id="rId46"/>
    <p:sldId id="1517" r:id="rId47"/>
    <p:sldId id="773" r:id="rId48"/>
    <p:sldId id="774" r:id="rId49"/>
    <p:sldId id="458" r:id="rId50"/>
    <p:sldId id="1547" r:id="rId51"/>
    <p:sldId id="1540" r:id="rId52"/>
    <p:sldId id="1541" r:id="rId53"/>
    <p:sldId id="1542" r:id="rId54"/>
    <p:sldId id="1543" r:id="rId55"/>
    <p:sldId id="1544" r:id="rId56"/>
    <p:sldId id="1552" r:id="rId57"/>
    <p:sldId id="1532" r:id="rId58"/>
    <p:sldId id="1518" r:id="rId59"/>
    <p:sldId id="1533" r:id="rId60"/>
    <p:sldId id="1534" r:id="rId61"/>
    <p:sldId id="1498" r:id="rId62"/>
    <p:sldId id="1520" r:id="rId63"/>
    <p:sldId id="1553" r:id="rId64"/>
    <p:sldId id="1573" r:id="rId65"/>
    <p:sldId id="1550" r:id="rId66"/>
    <p:sldId id="338" r:id="rId67"/>
    <p:sldId id="1569" r:id="rId68"/>
    <p:sldId id="336" r:id="rId69"/>
    <p:sldId id="1524" r:id="rId70"/>
    <p:sldId id="1525" r:id="rId71"/>
    <p:sldId id="1526" r:id="rId72"/>
    <p:sldId id="1527" r:id="rId73"/>
    <p:sldId id="1530" r:id="rId74"/>
    <p:sldId id="1528" r:id="rId75"/>
    <p:sldId id="1529" r:id="rId76"/>
    <p:sldId id="1556" r:id="rId77"/>
    <p:sldId id="1571" r:id="rId78"/>
    <p:sldId id="1554" r:id="rId79"/>
    <p:sldId id="1510" r:id="rId80"/>
    <p:sldId id="1495" r:id="rId81"/>
    <p:sldId id="1496" r:id="rId82"/>
    <p:sldId id="1497" r:id="rId83"/>
    <p:sldId id="1499" r:id="rId84"/>
    <p:sldId id="1500" r:id="rId85"/>
    <p:sldId id="1501" r:id="rId86"/>
    <p:sldId id="1531" r:id="rId87"/>
    <p:sldId id="1502" r:id="rId88"/>
    <p:sldId id="1503" r:id="rId89"/>
    <p:sldId id="1504" r:id="rId90"/>
    <p:sldId id="1505" r:id="rId91"/>
    <p:sldId id="1506" r:id="rId92"/>
    <p:sldId id="1507" r:id="rId93"/>
    <p:sldId id="1509" r:id="rId94"/>
    <p:sldId id="1557" r:id="rId95"/>
    <p:sldId id="1572" r:id="rId96"/>
    <p:sldId id="1555" r:id="rId97"/>
    <p:sldId id="276" r:id="rId98"/>
    <p:sldId id="277" r:id="rId99"/>
    <p:sldId id="279" r:id="rId100"/>
    <p:sldId id="312" r:id="rId101"/>
    <p:sldId id="316" r:id="rId102"/>
    <p:sldId id="318" r:id="rId103"/>
    <p:sldId id="292" r:id="rId104"/>
    <p:sldId id="1558" r:id="rId105"/>
    <p:sldId id="1559" r:id="rId106"/>
    <p:sldId id="1560" r:id="rId107"/>
    <p:sldId id="1561" r:id="rId108"/>
    <p:sldId id="1562" r:id="rId109"/>
    <p:sldId id="1563" r:id="rId110"/>
    <p:sldId id="1564" r:id="rId111"/>
    <p:sldId id="1565" r:id="rId112"/>
    <p:sldId id="1566" r:id="rId113"/>
    <p:sldId id="287" r:id="rId114"/>
    <p:sldId id="282" r:id="rId115"/>
    <p:sldId id="291" r:id="rId116"/>
    <p:sldId id="308" r:id="rId117"/>
    <p:sldId id="1567" r:id="rId118"/>
    <p:sldId id="1490" r:id="rId119"/>
    <p:sldId id="377" r:id="rId120"/>
    <p:sldId id="1462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E51339-966A-4574-A0B1-98B35A33D121}">
          <p14:sldIdLst>
            <p14:sldId id="358"/>
            <p14:sldId id="1568"/>
            <p14:sldId id="359"/>
          </p14:sldIdLst>
        </p14:section>
        <p14:section name="Why Serial Transmission" id="{E7719CB2-5834-403D-96CD-676DCB167819}">
          <p14:sldIdLst>
            <p14:sldId id="1548"/>
            <p14:sldId id="1513"/>
            <p14:sldId id="1546"/>
            <p14:sldId id="1545"/>
          </p14:sldIdLst>
        </p14:section>
        <p14:section name="GTP" id="{447F5A3B-9C92-4FC5-9176-E1492FC58C37}">
          <p14:sldIdLst>
            <p14:sldId id="304"/>
            <p14:sldId id="423"/>
            <p14:sldId id="1492"/>
            <p14:sldId id="428"/>
            <p14:sldId id="592"/>
            <p14:sldId id="1493"/>
            <p14:sldId id="438"/>
            <p14:sldId id="604"/>
            <p14:sldId id="606"/>
            <p14:sldId id="608"/>
            <p14:sldId id="620"/>
            <p14:sldId id="622"/>
            <p14:sldId id="630"/>
            <p14:sldId id="441"/>
            <p14:sldId id="639"/>
            <p14:sldId id="1514"/>
            <p14:sldId id="649"/>
            <p14:sldId id="1551"/>
            <p14:sldId id="1494"/>
            <p14:sldId id="446"/>
            <p14:sldId id="667"/>
            <p14:sldId id="671"/>
            <p14:sldId id="449"/>
            <p14:sldId id="1523"/>
            <p14:sldId id="684"/>
            <p14:sldId id="451"/>
            <p14:sldId id="453"/>
            <p14:sldId id="705"/>
            <p14:sldId id="711"/>
            <p14:sldId id="456"/>
            <p14:sldId id="733"/>
            <p14:sldId id="737"/>
            <p14:sldId id="739"/>
            <p14:sldId id="735"/>
            <p14:sldId id="464"/>
            <p14:sldId id="1515"/>
            <p14:sldId id="1516"/>
            <p14:sldId id="1521"/>
            <p14:sldId id="1517"/>
            <p14:sldId id="773"/>
            <p14:sldId id="774"/>
            <p14:sldId id="458"/>
            <p14:sldId id="1547"/>
          </p14:sldIdLst>
        </p14:section>
        <p14:section name="Reference clocking" id="{9154DE46-CB18-4227-B608-9D3491F9D403}">
          <p14:sldIdLst>
            <p14:sldId id="1540"/>
            <p14:sldId id="1541"/>
            <p14:sldId id="1542"/>
            <p14:sldId id="1543"/>
            <p14:sldId id="1544"/>
            <p14:sldId id="1552"/>
          </p14:sldIdLst>
        </p14:section>
        <p14:section name="Line Coding" id="{19DC191E-F216-475F-90B5-0175113D9E98}">
          <p14:sldIdLst>
            <p14:sldId id="1532"/>
            <p14:sldId id="1518"/>
            <p14:sldId id="1533"/>
            <p14:sldId id="1534"/>
            <p14:sldId id="1498"/>
            <p14:sldId id="1520"/>
            <p14:sldId id="1553"/>
            <p14:sldId id="1573"/>
          </p14:sldIdLst>
        </p14:section>
        <p14:section name="Fixed Latency" id="{6E39ECB1-2A49-4C8C-8377-6F6D59B75E61}">
          <p14:sldIdLst>
            <p14:sldId id="1550"/>
            <p14:sldId id="338"/>
            <p14:sldId id="1569"/>
            <p14:sldId id="336"/>
            <p14:sldId id="1524"/>
            <p14:sldId id="1525"/>
            <p14:sldId id="1526"/>
            <p14:sldId id="1527"/>
            <p14:sldId id="1530"/>
            <p14:sldId id="1528"/>
            <p14:sldId id="1529"/>
            <p14:sldId id="1556"/>
            <p14:sldId id="1571"/>
          </p14:sldIdLst>
        </p14:section>
        <p14:section name="G-Link" id="{F0DF732A-8F42-4710-98EA-BCAEFF3666C7}">
          <p14:sldIdLst>
            <p14:sldId id="1554"/>
            <p14:sldId id="1510"/>
            <p14:sldId id="1495"/>
            <p14:sldId id="1496"/>
            <p14:sldId id="1497"/>
            <p14:sldId id="1499"/>
            <p14:sldId id="1500"/>
            <p14:sldId id="1501"/>
            <p14:sldId id="1531"/>
            <p14:sldId id="1502"/>
            <p14:sldId id="1503"/>
            <p14:sldId id="1504"/>
            <p14:sldId id="1505"/>
            <p14:sldId id="1506"/>
            <p14:sldId id="1507"/>
            <p14:sldId id="1509"/>
            <p14:sldId id="1557"/>
            <p14:sldId id="1572"/>
          </p14:sldIdLst>
        </p14:section>
        <p14:section name="JESD204B" id="{F69D6CAB-190C-4E55-996E-7143BFFF0359}">
          <p14:sldIdLst>
            <p14:sldId id="1555"/>
            <p14:sldId id="276"/>
            <p14:sldId id="277"/>
            <p14:sldId id="279"/>
            <p14:sldId id="312"/>
            <p14:sldId id="316"/>
            <p14:sldId id="318"/>
            <p14:sldId id="292"/>
            <p14:sldId id="1558"/>
            <p14:sldId id="1559"/>
            <p14:sldId id="1560"/>
            <p14:sldId id="1561"/>
            <p14:sldId id="1562"/>
            <p14:sldId id="1563"/>
            <p14:sldId id="1564"/>
            <p14:sldId id="1565"/>
            <p14:sldId id="1566"/>
            <p14:sldId id="287"/>
            <p14:sldId id="282"/>
            <p14:sldId id="291"/>
            <p14:sldId id="308"/>
            <p14:sldId id="1567"/>
          </p14:sldIdLst>
        </p14:section>
        <p14:section name="Backup" id="{1C6E4776-6887-4351-8F44-7C5D58D61C2E}">
          <p14:sldIdLst>
            <p14:sldId id="1490"/>
            <p14:sldId id="377"/>
          </p14:sldIdLst>
        </p14:section>
        <p14:section name="SerialTransmission" id="{7ABDA8C3-0BE8-46BF-9FA0-3DF5CAECF2B8}">
          <p14:sldIdLst>
            <p14:sldId id="14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00"/>
    <a:srgbClr val="FF1A1A"/>
    <a:srgbClr val="0072BD"/>
    <a:srgbClr val="FFCC00"/>
    <a:srgbClr val="0070C2"/>
    <a:srgbClr val="FF3535"/>
    <a:srgbClr val="4472C4"/>
    <a:srgbClr val="4A7EBB"/>
    <a:srgbClr val="00B05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949" autoAdjust="0"/>
  </p:normalViewPr>
  <p:slideViewPr>
    <p:cSldViewPr snapToGrid="0">
      <p:cViewPr varScale="1">
        <p:scale>
          <a:sx n="62" d="100"/>
          <a:sy n="62" d="100"/>
        </p:scale>
        <p:origin x="1424" y="36"/>
      </p:cViewPr>
      <p:guideLst>
        <p:guide orient="horz" pos="293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86C1C-D344-48E9-BD44-CC7AC2884B78}" type="datetimeFigureOut">
              <a:rPr lang="en-US" smtClean="0"/>
              <a:t>6/18/2018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1EB0B-6BF7-495D-A6FC-6C1F6CA67B4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7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EA3247-48B9-499A-B0E9-3F00E41CF27B}" type="slidenum">
              <a:rPr lang="it-IT" altLang="en-US" smtClean="0"/>
              <a:pPr/>
              <a:t>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28950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>
            <a:extLst>
              <a:ext uri="{FF2B5EF4-FFF2-40B4-BE49-F238E27FC236}">
                <a16:creationId xmlns="" xmlns:a16="http://schemas.microsoft.com/office/drawing/2014/main" id="{555E2672-DD62-4D1B-AAB2-337B8F7E6F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813059" name="Rectangle 3">
            <a:extLst>
              <a:ext uri="{FF2B5EF4-FFF2-40B4-BE49-F238E27FC236}">
                <a16:creationId xmlns="" xmlns:a16="http://schemas.microsoft.com/office/drawing/2014/main" id="{67E93C1C-74DE-4288-900C-EB31CCFAD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6897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>
            <a:extLst>
              <a:ext uri="{FF2B5EF4-FFF2-40B4-BE49-F238E27FC236}">
                <a16:creationId xmlns="" xmlns:a16="http://schemas.microsoft.com/office/drawing/2014/main" id="{C04EC834-22CE-4377-B2A5-0D16D311DA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41850" cy="3481388"/>
          </a:xfrm>
          <a:ln/>
        </p:spPr>
      </p:sp>
      <p:sp>
        <p:nvSpPr>
          <p:cNvPr id="817155" name="Rectangle 3">
            <a:extLst>
              <a:ext uri="{FF2B5EF4-FFF2-40B4-BE49-F238E27FC236}">
                <a16:creationId xmlns="" xmlns:a16="http://schemas.microsoft.com/office/drawing/2014/main" id="{045B2266-357A-403E-854C-CD061A4A5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0075"/>
            <a:ext cx="5591175" cy="4176713"/>
          </a:xfrm>
        </p:spPr>
        <p:txBody>
          <a:bodyPr/>
          <a:lstStyle/>
          <a:p>
            <a:r>
              <a:rPr lang="en-US" altLang="en-US"/>
              <a:t>Explain here the different sections starting with the shared PLL and its main role.</a:t>
            </a:r>
          </a:p>
          <a:p>
            <a:r>
              <a:rPr lang="en-US" altLang="en-US"/>
              <a:t>Point out Reset Control and it’s sequencing features. </a:t>
            </a:r>
          </a:p>
        </p:txBody>
      </p:sp>
    </p:spTree>
    <p:extLst>
      <p:ext uri="{BB962C8B-B14F-4D97-AF65-F5344CB8AC3E}">
        <p14:creationId xmlns:p14="http://schemas.microsoft.com/office/powerpoint/2010/main" val="1479721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>
            <a:extLst>
              <a:ext uri="{FF2B5EF4-FFF2-40B4-BE49-F238E27FC236}">
                <a16:creationId xmlns="" xmlns:a16="http://schemas.microsoft.com/office/drawing/2014/main" id="{729AF791-695B-4914-A0C3-C93AB5C1A8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845827" name="Rectangle 3">
            <a:extLst>
              <a:ext uri="{FF2B5EF4-FFF2-40B4-BE49-F238E27FC236}">
                <a16:creationId xmlns="" xmlns:a16="http://schemas.microsoft.com/office/drawing/2014/main" id="{F4673B66-E5FA-479E-8385-7E4437830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1689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>
            <a:extLst>
              <a:ext uri="{FF2B5EF4-FFF2-40B4-BE49-F238E27FC236}">
                <a16:creationId xmlns="" xmlns:a16="http://schemas.microsoft.com/office/drawing/2014/main" id="{62C8868B-F30F-4FD7-9CE7-61CBF06FF3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849923" name="Rectangle 3">
            <a:extLst>
              <a:ext uri="{FF2B5EF4-FFF2-40B4-BE49-F238E27FC236}">
                <a16:creationId xmlns="" xmlns:a16="http://schemas.microsoft.com/office/drawing/2014/main" id="{85187D6D-47DF-4AF0-8E7D-C02AC8DD6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30507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>
            <a:extLst>
              <a:ext uri="{FF2B5EF4-FFF2-40B4-BE49-F238E27FC236}">
                <a16:creationId xmlns="" xmlns:a16="http://schemas.microsoft.com/office/drawing/2014/main" id="{2148C970-0789-4180-AFBF-61F30D13D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868355" name="Rectangle 3">
            <a:extLst>
              <a:ext uri="{FF2B5EF4-FFF2-40B4-BE49-F238E27FC236}">
                <a16:creationId xmlns="" xmlns:a16="http://schemas.microsoft.com/office/drawing/2014/main" id="{592921B5-CE8E-4697-9B96-E6B2181E6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88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>
            <a:extLst>
              <a:ext uri="{FF2B5EF4-FFF2-40B4-BE49-F238E27FC236}">
                <a16:creationId xmlns="" xmlns:a16="http://schemas.microsoft.com/office/drawing/2014/main" id="{2781ED09-1D98-4DFC-BE6B-B2F5C9D8F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412675" name="Rectangle 3">
            <a:extLst>
              <a:ext uri="{FF2B5EF4-FFF2-40B4-BE49-F238E27FC236}">
                <a16:creationId xmlns="" xmlns:a16="http://schemas.microsoft.com/office/drawing/2014/main" id="{EA07BBBB-2692-4C46-A8ED-EC49F5373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7297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>
            <a:extLst>
              <a:ext uri="{FF2B5EF4-FFF2-40B4-BE49-F238E27FC236}">
                <a16:creationId xmlns="" xmlns:a16="http://schemas.microsoft.com/office/drawing/2014/main" id="{D9DCC25F-533E-481E-96D9-B2487DEB1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888835" name="Rectangle 3">
            <a:extLst>
              <a:ext uri="{FF2B5EF4-FFF2-40B4-BE49-F238E27FC236}">
                <a16:creationId xmlns="" xmlns:a16="http://schemas.microsoft.com/office/drawing/2014/main" id="{357A69F8-F03C-468E-AB2E-11FBAB128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7367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314" name="Rectangle 2">
            <a:extLst>
              <a:ext uri="{FF2B5EF4-FFF2-40B4-BE49-F238E27FC236}">
                <a16:creationId xmlns="" xmlns:a16="http://schemas.microsoft.com/office/drawing/2014/main" id="{72F41EF5-77F5-4AC1-A99C-696F2D75C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909315" name="Rectangle 3">
            <a:extLst>
              <a:ext uri="{FF2B5EF4-FFF2-40B4-BE49-F238E27FC236}">
                <a16:creationId xmlns="" xmlns:a16="http://schemas.microsoft.com/office/drawing/2014/main" id="{2FD5B608-A0D6-4539-B845-E6CB06D7E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3380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="" xmlns:a16="http://schemas.microsoft.com/office/drawing/2014/main" id="{82433095-29B5-4F82-B683-C064861DBD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422915" name="Rectangle 3">
            <a:extLst>
              <a:ext uri="{FF2B5EF4-FFF2-40B4-BE49-F238E27FC236}">
                <a16:creationId xmlns="" xmlns:a16="http://schemas.microsoft.com/office/drawing/2014/main" id="{ED5E46C6-4FBB-4052-BBDD-C9ABDA577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 think it would be good to show here the diagram out of the UG</a:t>
            </a:r>
          </a:p>
          <a:p>
            <a:r>
              <a:rPr lang="en-US" altLang="en-US"/>
              <a:t>Slides 30&amp;31 content could be on notes handout </a:t>
            </a:r>
          </a:p>
        </p:txBody>
      </p:sp>
    </p:spTree>
    <p:extLst>
      <p:ext uri="{BB962C8B-B14F-4D97-AF65-F5344CB8AC3E}">
        <p14:creationId xmlns:p14="http://schemas.microsoft.com/office/powerpoint/2010/main" val="2011914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>
            <a:extLst>
              <a:ext uri="{FF2B5EF4-FFF2-40B4-BE49-F238E27FC236}">
                <a16:creationId xmlns="" xmlns:a16="http://schemas.microsoft.com/office/drawing/2014/main" id="{145EDCA6-FD6F-4857-AF06-8C2B6055B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953347" name="Rectangle 3">
            <a:extLst>
              <a:ext uri="{FF2B5EF4-FFF2-40B4-BE49-F238E27FC236}">
                <a16:creationId xmlns="" xmlns:a16="http://schemas.microsoft.com/office/drawing/2014/main" id="{8C041FE2-6A90-4884-A67C-0590EB5F4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1879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2010 – </a:t>
            </a:r>
            <a:r>
              <a:rPr lang="it-IT" dirty="0" err="1" smtClean="0"/>
              <a:t>PhD</a:t>
            </a:r>
            <a:r>
              <a:rPr lang="it-IT" dirty="0" smtClean="0"/>
              <a:t> in </a:t>
            </a:r>
            <a:r>
              <a:rPr lang="it-IT" dirty="0" err="1" smtClean="0"/>
              <a:t>Fundamental</a:t>
            </a:r>
            <a:r>
              <a:rPr lang="it-IT" dirty="0" smtClean="0"/>
              <a:t> and </a:t>
            </a:r>
            <a:r>
              <a:rPr lang="it-IT" dirty="0" err="1" smtClean="0"/>
              <a:t>Applied</a:t>
            </a:r>
            <a:r>
              <a:rPr lang="it-IT" dirty="0" smtClean="0"/>
              <a:t> </a:t>
            </a:r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Naples</a:t>
            </a:r>
            <a:r>
              <a:rPr lang="it-IT" dirty="0" smtClean="0"/>
              <a:t> «Federico II»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1EB0B-6BF7-495D-A6FC-6C1F6CA67B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0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>
            <a:extLst>
              <a:ext uri="{FF2B5EF4-FFF2-40B4-BE49-F238E27FC236}">
                <a16:creationId xmlns="" xmlns:a16="http://schemas.microsoft.com/office/drawing/2014/main" id="{970EED4F-6716-40E9-9896-49740E7B6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961539" name="Rectangle 3">
            <a:extLst>
              <a:ext uri="{FF2B5EF4-FFF2-40B4-BE49-F238E27FC236}">
                <a16:creationId xmlns="" xmlns:a16="http://schemas.microsoft.com/office/drawing/2014/main" id="{5ED260FF-B706-4932-BF7D-D521B9380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3951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>
            <a:extLst>
              <a:ext uri="{FF2B5EF4-FFF2-40B4-BE49-F238E27FC236}">
                <a16:creationId xmlns="" xmlns:a16="http://schemas.microsoft.com/office/drawing/2014/main" id="{101C9A73-AFA6-4064-9529-5BB047A49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429059" name="Rectangle 3">
            <a:extLst>
              <a:ext uri="{FF2B5EF4-FFF2-40B4-BE49-F238E27FC236}">
                <a16:creationId xmlns="" xmlns:a16="http://schemas.microsoft.com/office/drawing/2014/main" id="{1D6CFE5E-DC6C-4E13-BBF5-4A427CCE7B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4290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BE65FD31-8399-4B2F-A4BA-AFB8E03B73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2B800-D41E-42CF-9477-A705420D7B77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711554" name="Rectangle 2">
            <a:extLst>
              <a:ext uri="{FF2B5EF4-FFF2-40B4-BE49-F238E27FC236}">
                <a16:creationId xmlns="" xmlns:a16="http://schemas.microsoft.com/office/drawing/2014/main" id="{1D6344ED-03ED-40C1-A0E6-3438B19F03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1555" name="Rectangle 3">
            <a:extLst>
              <a:ext uri="{FF2B5EF4-FFF2-40B4-BE49-F238E27FC236}">
                <a16:creationId xmlns="" xmlns:a16="http://schemas.microsoft.com/office/drawing/2014/main" id="{1CD454D3-10B6-44AB-897B-3AACCE8D7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2819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>
            <a:extLst>
              <a:ext uri="{FF2B5EF4-FFF2-40B4-BE49-F238E27FC236}">
                <a16:creationId xmlns="" xmlns:a16="http://schemas.microsoft.com/office/drawing/2014/main" id="{596F9C22-7A46-4D05-B368-A691B0042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989187" name="Rectangle 3">
            <a:extLst>
              <a:ext uri="{FF2B5EF4-FFF2-40B4-BE49-F238E27FC236}">
                <a16:creationId xmlns="" xmlns:a16="http://schemas.microsoft.com/office/drawing/2014/main" id="{3DD5BF8E-45AB-4037-B4E4-DC96081A6E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5128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>
            <a:extLst>
              <a:ext uri="{FF2B5EF4-FFF2-40B4-BE49-F238E27FC236}">
                <a16:creationId xmlns="" xmlns:a16="http://schemas.microsoft.com/office/drawing/2014/main" id="{115114AC-A147-4208-8246-E7CEBC64B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433155" name="Rectangle 3">
            <a:extLst>
              <a:ext uri="{FF2B5EF4-FFF2-40B4-BE49-F238E27FC236}">
                <a16:creationId xmlns="" xmlns:a16="http://schemas.microsoft.com/office/drawing/2014/main" id="{8E290243-8C97-4541-BFE1-FAE1A153B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1328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>
            <a:extLst>
              <a:ext uri="{FF2B5EF4-FFF2-40B4-BE49-F238E27FC236}">
                <a16:creationId xmlns="" xmlns:a16="http://schemas.microsoft.com/office/drawing/2014/main" id="{30666D88-CBEA-43DE-8A49-58C1273D9D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437251" name="Rectangle 3">
            <a:extLst>
              <a:ext uri="{FF2B5EF4-FFF2-40B4-BE49-F238E27FC236}">
                <a16:creationId xmlns="" xmlns:a16="http://schemas.microsoft.com/office/drawing/2014/main" id="{3843C2D0-D489-4DCE-871C-D175AEEAF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8291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>
            <a:extLst>
              <a:ext uri="{FF2B5EF4-FFF2-40B4-BE49-F238E27FC236}">
                <a16:creationId xmlns="" xmlns:a16="http://schemas.microsoft.com/office/drawing/2014/main" id="{08985121-91BB-4BA1-8C67-A3494B3D8C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1033219" name="Rectangle 3">
            <a:extLst>
              <a:ext uri="{FF2B5EF4-FFF2-40B4-BE49-F238E27FC236}">
                <a16:creationId xmlns="" xmlns:a16="http://schemas.microsoft.com/office/drawing/2014/main" id="{B4B61623-4028-4D58-A95F-D362B5D57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792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>
            <a:extLst>
              <a:ext uri="{FF2B5EF4-FFF2-40B4-BE49-F238E27FC236}">
                <a16:creationId xmlns="" xmlns:a16="http://schemas.microsoft.com/office/drawing/2014/main" id="{2C008EA0-22F4-4B6C-A2CE-C5834E32CE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1046531" name="Rectangle 3">
            <a:extLst>
              <a:ext uri="{FF2B5EF4-FFF2-40B4-BE49-F238E27FC236}">
                <a16:creationId xmlns="" xmlns:a16="http://schemas.microsoft.com/office/drawing/2014/main" id="{32555163-7BDA-402C-9404-60ED5794A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133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>
            <a:extLst>
              <a:ext uri="{FF2B5EF4-FFF2-40B4-BE49-F238E27FC236}">
                <a16:creationId xmlns="" xmlns:a16="http://schemas.microsoft.com/office/drawing/2014/main" id="{223B9AFE-2FB6-4939-865B-D6648D935B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443395" name="Rectangle 3">
            <a:extLst>
              <a:ext uri="{FF2B5EF4-FFF2-40B4-BE49-F238E27FC236}">
                <a16:creationId xmlns="" xmlns:a16="http://schemas.microsoft.com/office/drawing/2014/main" id="{EA03A372-534E-4174-9994-4332F5DB75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3424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>
            <a:extLst>
              <a:ext uri="{FF2B5EF4-FFF2-40B4-BE49-F238E27FC236}">
                <a16:creationId xmlns="" xmlns:a16="http://schemas.microsoft.com/office/drawing/2014/main" id="{2B57B2F8-7901-4822-A387-BCA61074D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1092611" name="Rectangle 3">
            <a:extLst>
              <a:ext uri="{FF2B5EF4-FFF2-40B4-BE49-F238E27FC236}">
                <a16:creationId xmlns="" xmlns:a16="http://schemas.microsoft.com/office/drawing/2014/main" id="{F77BB85A-5998-48BB-8105-18FAA9405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Point out that this is one GTP channel, IMHO correlated numbering is excellent</a:t>
            </a:r>
          </a:p>
        </p:txBody>
      </p:sp>
    </p:spTree>
    <p:extLst>
      <p:ext uri="{BB962C8B-B14F-4D97-AF65-F5344CB8AC3E}">
        <p14:creationId xmlns:p14="http://schemas.microsoft.com/office/powerpoint/2010/main" val="230976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1EB0B-6BF7-495D-A6FC-6C1F6CA67B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35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>
            <a:extLst>
              <a:ext uri="{FF2B5EF4-FFF2-40B4-BE49-F238E27FC236}">
                <a16:creationId xmlns="" xmlns:a16="http://schemas.microsoft.com/office/drawing/2014/main" id="{DA2B1FE0-F832-4021-82AF-FF340C530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1103875" name="Rectangle 3">
            <a:extLst>
              <a:ext uri="{FF2B5EF4-FFF2-40B4-BE49-F238E27FC236}">
                <a16:creationId xmlns="" xmlns:a16="http://schemas.microsoft.com/office/drawing/2014/main" id="{F09CD333-C0AD-46A9-96AD-1E534FCCE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7687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>
            <a:extLst>
              <a:ext uri="{FF2B5EF4-FFF2-40B4-BE49-F238E27FC236}">
                <a16:creationId xmlns="" xmlns:a16="http://schemas.microsoft.com/office/drawing/2014/main" id="{357F9321-3003-499A-BC14-C98E4A9113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1107971" name="Rectangle 3">
            <a:extLst>
              <a:ext uri="{FF2B5EF4-FFF2-40B4-BE49-F238E27FC236}">
                <a16:creationId xmlns="" xmlns:a16="http://schemas.microsoft.com/office/drawing/2014/main" id="{DA9A2304-B911-4A1F-BF06-3BB098B53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Point out that this is one GTP channel, IMHO correlated numbering is excellent</a:t>
            </a:r>
          </a:p>
        </p:txBody>
      </p:sp>
    </p:spTree>
    <p:extLst>
      <p:ext uri="{BB962C8B-B14F-4D97-AF65-F5344CB8AC3E}">
        <p14:creationId xmlns:p14="http://schemas.microsoft.com/office/powerpoint/2010/main" val="3733410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>
            <a:extLst>
              <a:ext uri="{FF2B5EF4-FFF2-40B4-BE49-F238E27FC236}">
                <a16:creationId xmlns="" xmlns:a16="http://schemas.microsoft.com/office/drawing/2014/main" id="{3F5BB588-DE83-45D0-9AB1-C551D02A9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1098755" name="Rectangle 3">
            <a:extLst>
              <a:ext uri="{FF2B5EF4-FFF2-40B4-BE49-F238E27FC236}">
                <a16:creationId xmlns="" xmlns:a16="http://schemas.microsoft.com/office/drawing/2014/main" id="{E2342961-468D-4842-A859-0C37C4DD7A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5724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>
            <a:extLst>
              <a:ext uri="{FF2B5EF4-FFF2-40B4-BE49-F238E27FC236}">
                <a16:creationId xmlns="" xmlns:a16="http://schemas.microsoft.com/office/drawing/2014/main" id="{14459876-37A8-421F-9A4B-7A3DA5EB2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459779" name="Rectangle 3">
            <a:extLst>
              <a:ext uri="{FF2B5EF4-FFF2-40B4-BE49-F238E27FC236}">
                <a16:creationId xmlns="" xmlns:a16="http://schemas.microsoft.com/office/drawing/2014/main" id="{A07C0E3B-577B-4D59-AD67-FB0AF9E595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300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D22373CB-B349-4BD0-9FB7-773EF859C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C67E4-3C8F-4A4F-ABFE-A59E9A829A46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2695170" name="Rectangle 2">
            <a:extLst>
              <a:ext uri="{FF2B5EF4-FFF2-40B4-BE49-F238E27FC236}">
                <a16:creationId xmlns="" xmlns:a16="http://schemas.microsoft.com/office/drawing/2014/main" id="{432B85C4-04C0-4438-A150-B6C5E0FEE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5171" name="Rectangle 3">
            <a:extLst>
              <a:ext uri="{FF2B5EF4-FFF2-40B4-BE49-F238E27FC236}">
                <a16:creationId xmlns="" xmlns:a16="http://schemas.microsoft.com/office/drawing/2014/main" id="{35987747-B4AC-4BC9-80F2-07E8F88D17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4151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6367B92B-928D-40A2-9090-A485BA7C4E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AAD93-AFA3-4FBB-895B-0D4E60E8103C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701314" name="Rectangle 2">
            <a:extLst>
              <a:ext uri="{FF2B5EF4-FFF2-40B4-BE49-F238E27FC236}">
                <a16:creationId xmlns="" xmlns:a16="http://schemas.microsoft.com/office/drawing/2014/main" id="{78560B4C-F56A-4BDD-A7F2-2C1D21442B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1315" name="Rectangle 3">
            <a:extLst>
              <a:ext uri="{FF2B5EF4-FFF2-40B4-BE49-F238E27FC236}">
                <a16:creationId xmlns="" xmlns:a16="http://schemas.microsoft.com/office/drawing/2014/main" id="{0A7CEFB6-0B5F-46A5-B299-8B8D819CC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7061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9233A755-1F5E-4D28-92A8-A511468398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4C6CE4-6338-404F-A931-79A65B1FCDE3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2699266" name="Rectangle 2">
            <a:extLst>
              <a:ext uri="{FF2B5EF4-FFF2-40B4-BE49-F238E27FC236}">
                <a16:creationId xmlns="" xmlns:a16="http://schemas.microsoft.com/office/drawing/2014/main" id="{EC58D175-EAE9-4168-9460-63195F15B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9267" name="Rectangle 3">
            <a:extLst>
              <a:ext uri="{FF2B5EF4-FFF2-40B4-BE49-F238E27FC236}">
                <a16:creationId xmlns="" xmlns:a16="http://schemas.microsoft.com/office/drawing/2014/main" id="{27E2256D-C292-49F1-89D2-34BE1A88E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6534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8" name="Rectangle 2">
            <a:extLst>
              <a:ext uri="{FF2B5EF4-FFF2-40B4-BE49-F238E27FC236}">
                <a16:creationId xmlns="" xmlns:a16="http://schemas.microsoft.com/office/drawing/2014/main" id="{BAFAED58-AE71-4A7B-A9BE-176E04ECCE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1181699" name="Rectangle 3">
            <a:extLst>
              <a:ext uri="{FF2B5EF4-FFF2-40B4-BE49-F238E27FC236}">
                <a16:creationId xmlns="" xmlns:a16="http://schemas.microsoft.com/office/drawing/2014/main" id="{309C9628-6761-4734-B93C-286448BA3F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87851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6" name="Rectangle 2">
            <a:extLst>
              <a:ext uri="{FF2B5EF4-FFF2-40B4-BE49-F238E27FC236}">
                <a16:creationId xmlns="" xmlns:a16="http://schemas.microsoft.com/office/drawing/2014/main" id="{6FCD3569-5155-4197-9FDA-FDEEAFD20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1183747" name="Rectangle 3">
            <a:extLst>
              <a:ext uri="{FF2B5EF4-FFF2-40B4-BE49-F238E27FC236}">
                <a16:creationId xmlns="" xmlns:a16="http://schemas.microsoft.com/office/drawing/2014/main" id="{6C9FDAB9-8832-437F-95B9-50750BEB35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28049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>
            <a:extLst>
              <a:ext uri="{FF2B5EF4-FFF2-40B4-BE49-F238E27FC236}">
                <a16:creationId xmlns="" xmlns:a16="http://schemas.microsoft.com/office/drawing/2014/main" id="{5FAE4B75-2587-4C91-86D3-5A2D2FF1BA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447491" name="Rectangle 3">
            <a:extLst>
              <a:ext uri="{FF2B5EF4-FFF2-40B4-BE49-F238E27FC236}">
                <a16:creationId xmlns="" xmlns:a16="http://schemas.microsoft.com/office/drawing/2014/main" id="{8E1F1F09-6172-4127-A4AC-2588DC17C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449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75F3108C-0035-4F37-8527-5933E01D7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80873-4057-4384-910C-429EACC3B886}" type="slidenum">
              <a:rPr lang="it-IT" altLang="en-US"/>
              <a:pPr/>
              <a:t>8</a:t>
            </a:fld>
            <a:endParaRPr lang="it-IT" altLang="en-US"/>
          </a:p>
        </p:txBody>
      </p:sp>
      <p:sp>
        <p:nvSpPr>
          <p:cNvPr id="171010" name="Rectangle 2">
            <a:extLst>
              <a:ext uri="{FF2B5EF4-FFF2-40B4-BE49-F238E27FC236}">
                <a16:creationId xmlns="" xmlns:a16="http://schemas.microsoft.com/office/drawing/2014/main" id="{90A78FF1-56EF-4203-A1A6-5F9B46D655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="" xmlns:a16="http://schemas.microsoft.com/office/drawing/2014/main" id="{BF698576-F7DC-47CC-AC7D-B74021CE38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US"/>
              <a:t>Picture of V5 FPGA with GTPs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5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9AFA0683-54B1-42A3-ADFE-ABA9D02710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D8CFE3-495F-4039-944B-071FCA176E13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2658306" name="Rectangle 2">
            <a:extLst>
              <a:ext uri="{FF2B5EF4-FFF2-40B4-BE49-F238E27FC236}">
                <a16:creationId xmlns="" xmlns:a16="http://schemas.microsoft.com/office/drawing/2014/main" id="{AC44D44C-72AD-4529-A66E-2C020F7DB8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8307" name="Rectangle 3">
            <a:extLst>
              <a:ext uri="{FF2B5EF4-FFF2-40B4-BE49-F238E27FC236}">
                <a16:creationId xmlns="" xmlns:a16="http://schemas.microsoft.com/office/drawing/2014/main" id="{2D261ABC-CE36-4BFE-9643-9D12CC53EA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0417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167D9156-BC49-4961-BF62-253197BB70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45568D-E3FE-4289-9F1B-79BCB250A52C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2660354" name="Rectangle 2">
            <a:extLst>
              <a:ext uri="{FF2B5EF4-FFF2-40B4-BE49-F238E27FC236}">
                <a16:creationId xmlns="" xmlns:a16="http://schemas.microsoft.com/office/drawing/2014/main" id="{3797CA59-7779-48F4-B13F-E1577E55A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0355" name="Rectangle 3">
            <a:extLst>
              <a:ext uri="{FF2B5EF4-FFF2-40B4-BE49-F238E27FC236}">
                <a16:creationId xmlns="" xmlns:a16="http://schemas.microsoft.com/office/drawing/2014/main" id="{E0E5AA89-C6C0-488D-9B18-0C001401D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altLang="en-US"/>
              <a:t>DIRECTIONAL INTERFACE : clock and data travel in parallel and in the same direction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88594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FB159B6E-3A4B-4A78-B5FA-0FA7B7AF88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F453B-74F3-4AB6-BB93-EE1668361D5B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2684930" name="Rectangle 2">
            <a:extLst>
              <a:ext uri="{FF2B5EF4-FFF2-40B4-BE49-F238E27FC236}">
                <a16:creationId xmlns="" xmlns:a16="http://schemas.microsoft.com/office/drawing/2014/main" id="{799D946C-DCD8-40D1-8CDB-1CAB7FC8BB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4931" name="Rectangle 3">
            <a:extLst>
              <a:ext uri="{FF2B5EF4-FFF2-40B4-BE49-F238E27FC236}">
                <a16:creationId xmlns="" xmlns:a16="http://schemas.microsoft.com/office/drawing/2014/main" id="{95630280-1BFB-498B-BFE9-51E2FE1BA1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06796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D48626DE-A6E8-4EF1-947E-467351343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260FFD-FA36-47FB-B028-A172608D9C5C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2763778" name="Rectangle 2">
            <a:extLst>
              <a:ext uri="{FF2B5EF4-FFF2-40B4-BE49-F238E27FC236}">
                <a16:creationId xmlns="" xmlns:a16="http://schemas.microsoft.com/office/drawing/2014/main" id="{C2186EBD-9E38-4C13-818B-EA40F35F35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0500" y="317500"/>
            <a:ext cx="3795713" cy="2846388"/>
          </a:xfrm>
          <a:ln/>
        </p:spPr>
      </p:sp>
      <p:sp>
        <p:nvSpPr>
          <p:cNvPr id="2763779" name="Rectangle 3">
            <a:extLst>
              <a:ext uri="{FF2B5EF4-FFF2-40B4-BE49-F238E27FC236}">
                <a16:creationId xmlns="" xmlns:a16="http://schemas.microsoft.com/office/drawing/2014/main" id="{AC1A4867-6F67-4160-B760-86D49601E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6513" y="3608388"/>
            <a:ext cx="6657975" cy="2809875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1025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CB1A05DB-E5AE-4AD0-AE79-B403290491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6EB18-5A6E-4F8F-AC15-9AB31C65A4DE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2765826" name="Rectangle 2">
            <a:extLst>
              <a:ext uri="{FF2B5EF4-FFF2-40B4-BE49-F238E27FC236}">
                <a16:creationId xmlns="" xmlns:a16="http://schemas.microsoft.com/office/drawing/2014/main" id="{DE78A0AA-5C15-48CC-AC3B-DEA12C432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0500" y="317500"/>
            <a:ext cx="3795713" cy="2846388"/>
          </a:xfrm>
          <a:ln/>
        </p:spPr>
      </p:sp>
      <p:sp>
        <p:nvSpPr>
          <p:cNvPr id="2765827" name="Rectangle 3">
            <a:extLst>
              <a:ext uri="{FF2B5EF4-FFF2-40B4-BE49-F238E27FC236}">
                <a16:creationId xmlns="" xmlns:a16="http://schemas.microsoft.com/office/drawing/2014/main" id="{E055D887-5907-4082-80DF-11B875BBF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6513" y="3608388"/>
            <a:ext cx="6657975" cy="2809875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00724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868037-86F1-41BC-9DFF-58F85A46E7B7}" type="slidenum">
              <a:rPr lang="it-IT" altLang="en-US"/>
              <a:pPr/>
              <a:t>80</a:t>
            </a:fld>
            <a:endParaRPr lang="it-IT" alt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US"/>
              <a:t>Data from the detector is processed by an FPGA and then serialized. On the far end of the fiber, data is deserialized and transferred to another FPGA.</a:t>
            </a:r>
          </a:p>
        </p:txBody>
      </p:sp>
    </p:spTree>
    <p:extLst>
      <p:ext uri="{BB962C8B-B14F-4D97-AF65-F5344CB8AC3E}">
        <p14:creationId xmlns:p14="http://schemas.microsoft.com/office/powerpoint/2010/main" val="37070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2EE2DF-2CE2-4B40-B5D7-89D28211BEEC}" type="slidenum">
              <a:rPr lang="it-IT" altLang="en-US"/>
              <a:pPr/>
              <a:t>81</a:t>
            </a:fld>
            <a:endParaRPr lang="it-IT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en-US"/>
              <a:t>TXUSRCLK and TXUSRCLK2, as well as RXUSRCLK and RXUSRCLK2, must have a minimized skew</a:t>
            </a:r>
          </a:p>
          <a:p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474719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E86C8790-BC2B-44F4-9939-FEE850DC47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217CF0-7A80-49F7-97ED-484A2DA220F9}" type="slidenum">
              <a:rPr lang="en-US" altLang="en-US"/>
              <a:pPr/>
              <a:t>120</a:t>
            </a:fld>
            <a:endParaRPr lang="en-US" altLang="en-US"/>
          </a:p>
        </p:txBody>
      </p:sp>
      <p:sp>
        <p:nvSpPr>
          <p:cNvPr id="2721794" name="Rectangle 2">
            <a:extLst>
              <a:ext uri="{FF2B5EF4-FFF2-40B4-BE49-F238E27FC236}">
                <a16:creationId xmlns="" xmlns:a16="http://schemas.microsoft.com/office/drawing/2014/main" id="{08ECC52C-AC02-4C2F-A321-A5270F1969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1795" name="Rectangle 3">
            <a:extLst>
              <a:ext uri="{FF2B5EF4-FFF2-40B4-BE49-F238E27FC236}">
                <a16:creationId xmlns="" xmlns:a16="http://schemas.microsoft.com/office/drawing/2014/main" id="{4E99F409-E0A7-4D24-AC8B-A32ED6204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086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>
            <a:extLst>
              <a:ext uri="{FF2B5EF4-FFF2-40B4-BE49-F238E27FC236}">
                <a16:creationId xmlns="" xmlns:a16="http://schemas.microsoft.com/office/drawing/2014/main" id="{F310629C-3BFD-4195-B71C-156CC72BE9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372739" name="Rectangle 3">
            <a:extLst>
              <a:ext uri="{FF2B5EF4-FFF2-40B4-BE49-F238E27FC236}">
                <a16:creationId xmlns="" xmlns:a16="http://schemas.microsoft.com/office/drawing/2014/main" id="{12513107-45A3-4F5D-B1C4-A9EF66DC2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GTP transceiver are ‘twins’</a:t>
            </a:r>
          </a:p>
        </p:txBody>
      </p:sp>
    </p:spTree>
    <p:extLst>
      <p:ext uri="{BB962C8B-B14F-4D97-AF65-F5344CB8AC3E}">
        <p14:creationId xmlns:p14="http://schemas.microsoft.com/office/powerpoint/2010/main" val="2188653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>
            <a:extLst>
              <a:ext uri="{FF2B5EF4-FFF2-40B4-BE49-F238E27FC236}">
                <a16:creationId xmlns="" xmlns:a16="http://schemas.microsoft.com/office/drawing/2014/main" id="{6D4AF893-D827-4DD8-9A75-06839A1A10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382979" name="Rectangle 3">
            <a:extLst>
              <a:ext uri="{FF2B5EF4-FFF2-40B4-BE49-F238E27FC236}">
                <a16:creationId xmlns="" xmlns:a16="http://schemas.microsoft.com/office/drawing/2014/main" id="{92B1CD49-12CF-472C-91B8-3DFD69745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Main role of shared PLL: generate serial clock out of reference clock by multiplying it up</a:t>
            </a:r>
          </a:p>
          <a:p>
            <a:r>
              <a:rPr lang="en-US" altLang="en-US"/>
              <a:t>Advantage: only one PLL for two GTP transceiver  (less power and area)</a:t>
            </a:r>
          </a:p>
          <a:p>
            <a:r>
              <a:rPr lang="en-US" altLang="en-US"/>
              <a:t>Disadvantage: two GTP transceiver transmit and receive data rates are [1, 2, 4] of each other (restriction) </a:t>
            </a:r>
          </a:p>
        </p:txBody>
      </p:sp>
    </p:spTree>
    <p:extLst>
      <p:ext uri="{BB962C8B-B14F-4D97-AF65-F5344CB8AC3E}">
        <p14:creationId xmlns:p14="http://schemas.microsoft.com/office/powerpoint/2010/main" val="2433213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>
            <a:extLst>
              <a:ext uri="{FF2B5EF4-FFF2-40B4-BE49-F238E27FC236}">
                <a16:creationId xmlns="" xmlns:a16="http://schemas.microsoft.com/office/drawing/2014/main" id="{60E44232-FFEB-428D-ACEA-C48ADCEE2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783363" name="Rectangle 3">
            <a:extLst>
              <a:ext uri="{FF2B5EF4-FFF2-40B4-BE49-F238E27FC236}">
                <a16:creationId xmlns="" xmlns:a16="http://schemas.microsoft.com/office/drawing/2014/main" id="{14B14754-C6EF-43E4-B5DA-FF39C0666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Main role of shared PLL: generate serial clock out of reference clock by multiplying it up</a:t>
            </a:r>
          </a:p>
          <a:p>
            <a:r>
              <a:rPr lang="en-US" altLang="en-US"/>
              <a:t>Advantage: only one PLL for two GTP transceiver  (less power and area)</a:t>
            </a:r>
          </a:p>
          <a:p>
            <a:r>
              <a:rPr lang="en-US" altLang="en-US"/>
              <a:t>Disadvantage: two GTP transceiver transmit and receive data rates are [1, 2, 4] of each other (restriction) </a:t>
            </a:r>
          </a:p>
        </p:txBody>
      </p:sp>
    </p:spTree>
    <p:extLst>
      <p:ext uri="{BB962C8B-B14F-4D97-AF65-F5344CB8AC3E}">
        <p14:creationId xmlns:p14="http://schemas.microsoft.com/office/powerpoint/2010/main" val="1854489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>
            <a:extLst>
              <a:ext uri="{FF2B5EF4-FFF2-40B4-BE49-F238E27FC236}">
                <a16:creationId xmlns="" xmlns:a16="http://schemas.microsoft.com/office/drawing/2014/main" id="{4C855588-9A3E-4CE1-A714-29369D20B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406531" name="Rectangle 3">
            <a:extLst>
              <a:ext uri="{FF2B5EF4-FFF2-40B4-BE49-F238E27FC236}">
                <a16:creationId xmlns="" xmlns:a16="http://schemas.microsoft.com/office/drawing/2014/main" id="{E46605A3-D3B6-4136-8E87-51ECC1A8A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536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>
            <a:extLst>
              <a:ext uri="{FF2B5EF4-FFF2-40B4-BE49-F238E27FC236}">
                <a16:creationId xmlns="" xmlns:a16="http://schemas.microsoft.com/office/drawing/2014/main" id="{5D470FE6-2681-453C-A5BB-1BD0E3E36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75" y="422275"/>
            <a:ext cx="5043488" cy="3783013"/>
          </a:xfrm>
          <a:ln/>
        </p:spPr>
      </p:sp>
      <p:sp>
        <p:nvSpPr>
          <p:cNvPr id="807939" name="Rectangle 3">
            <a:extLst>
              <a:ext uri="{FF2B5EF4-FFF2-40B4-BE49-F238E27FC236}">
                <a16:creationId xmlns="" xmlns:a16="http://schemas.microsoft.com/office/drawing/2014/main" id="{F1AF6AB3-31A4-455F-9FD6-6672FC764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19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C1AFB-7570-4B80-B3EB-25028D254E94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1018" y="6356352"/>
            <a:ext cx="3749040" cy="365125"/>
          </a:xfrm>
        </p:spPr>
        <p:txBody>
          <a:bodyPr/>
          <a:lstStyle/>
          <a:p>
            <a:r>
              <a:rPr lang="en-US" dirty="0"/>
              <a:t>R. Giordano - High-speed FPGA-based Serial Links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4210" y="6356352"/>
            <a:ext cx="972589" cy="365125"/>
          </a:xfrm>
        </p:spPr>
        <p:txBody>
          <a:bodyPr/>
          <a:lstStyle/>
          <a:p>
            <a:fld id="{E29DBD22-EB09-4163-B995-D8A42D42BCF0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9EFEE-824A-4EC2-A1C2-0706960D54FE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7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411A-DFA0-43E4-82B1-B9DCE39F43F0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49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762F1B-A9D8-4D4D-8360-42FDC1DB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6850"/>
            <a:ext cx="7924800" cy="987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64087A-C105-4BBE-BA0E-2D23EDF2C07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389063"/>
            <a:ext cx="3886200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2E5C5E-A2B7-44B7-BBDB-73C944F1F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89063"/>
            <a:ext cx="3886200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C5021C-7B39-4414-8B99-3303344A26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6351588"/>
            <a:ext cx="289560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R. Giordano - High-speed FPGA-based Serial Links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CA79A2-D261-4B27-AD40-D6994DF3D1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6775" y="6351588"/>
            <a:ext cx="220980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Synthetic MGT Training   </a:t>
            </a:r>
            <a:fld id="{C76F48E2-D5AE-490C-8C28-57224691E049}" type="slidenum">
              <a:rPr lang="en-US" altLang="en-US"/>
              <a:pPr/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79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367657B-E878-4C6E-9C8A-5289223BBB98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2DA84C8-9C70-4998-8A3B-EBF4AD140E90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61934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4991081-7F3D-47AE-BA53-A534EB6DDB84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F5C84F2-6C4D-45D3-BF1A-F83ED9035DC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026377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DDA8556-4F6B-4A3A-A369-C71326095C29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8D40B10-C2C0-4B68-9ACA-D965D8882A4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719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3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3140-A79E-4E28-A51F-CDAC527DE27E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6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3ED5E-707B-4866-A31B-9A32C3A356F1}" type="datetime1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A55-D23A-4625-964A-A6F8AA4D9ED5}" type="datetime1">
              <a:rPr lang="en-US" smtClean="0"/>
              <a:t>6/18/2018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7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79E2-4E36-4B80-BDFC-F2D5C16C8EDF}" type="datetime1">
              <a:rPr lang="en-US" smtClean="0"/>
              <a:t>6/18/2018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2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58BF-6DDB-4B99-A229-B996FE1ED6BC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0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67DD-3F9B-49C1-B76F-58DC20ED4005}" type="datetime1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5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DCC4-09B9-4F1B-BB32-E1352D4979E1}" type="datetime1">
              <a:rPr lang="en-US" smtClean="0"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5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3D4B1-A1D8-4658-BEA3-184202C4E262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4764" y="6356352"/>
            <a:ext cx="3640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DBD22-EB09-4163-B995-D8A42D42BCF0}" type="slidenum">
              <a:rPr lang="en-US" smtClean="0"/>
              <a:t>‹N›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299670" y="92074"/>
            <a:ext cx="77425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6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sign-reuse.com/sip/jesd204b-controllerip-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07.wmf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6.wmf"/><Relationship Id="rId5" Type="http://schemas.openxmlformats.org/officeDocument/2006/relationships/image" Target="../media/image103.wmf"/><Relationship Id="rId15" Type="http://schemas.openxmlformats.org/officeDocument/2006/relationships/image" Target="../media/image108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7418" y="2145557"/>
            <a:ext cx="8707982" cy="1470025"/>
          </a:xfrm>
        </p:spPr>
        <p:txBody>
          <a:bodyPr>
            <a:normAutofit/>
          </a:bodyPr>
          <a:lstStyle/>
          <a:p>
            <a:r>
              <a:rPr lang="it-IT" dirty="0"/>
              <a:t>High-speed FPGA-</a:t>
            </a:r>
            <a:r>
              <a:rPr lang="it-IT" dirty="0" err="1"/>
              <a:t>based</a:t>
            </a:r>
            <a:r>
              <a:rPr lang="it-IT" dirty="0"/>
              <a:t> Serial Links</a:t>
            </a:r>
            <a:endParaRPr lang="en-US" altLang="en-US" dirty="0"/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79899" y="3629026"/>
            <a:ext cx="8966447" cy="239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ea typeface="Batang" pitchFamily="18" charset="-127"/>
              </a:rPr>
              <a:t> 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2000" dirty="0">
                <a:latin typeface="Times New Roman" panose="02020603050405020304" pitchFamily="18" charset="0"/>
                <a:ea typeface="Batang" pitchFamily="18" charset="-127"/>
              </a:rPr>
              <a:t>Raffaele Giordano</a:t>
            </a:r>
            <a:endParaRPr lang="en-US" altLang="en-US" sz="2000" baseline="30000" dirty="0">
              <a:latin typeface="Times New Roman" panose="02020603050405020304" pitchFamily="18" charset="0"/>
              <a:ea typeface="Batang" pitchFamily="18" charset="-127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en-US" sz="2000" b="1" u="sng" baseline="30000" dirty="0"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en-US" sz="1400" b="1" dirty="0" err="1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Università</a:t>
            </a:r>
            <a:r>
              <a:rPr lang="en-US" altLang="en-US" sz="1400" b="1" dirty="0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degli</a:t>
            </a:r>
            <a:r>
              <a:rPr lang="en-US" altLang="en-US" sz="1400" b="1" dirty="0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Studi</a:t>
            </a:r>
            <a:r>
              <a:rPr lang="en-US" altLang="en-US" sz="1400" b="1" dirty="0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di Napoli “Federico II”, I-80126, Italy, and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INFN </a:t>
            </a:r>
            <a:r>
              <a:rPr lang="en-US" altLang="en-US" sz="1400" b="1" dirty="0" err="1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Sezione</a:t>
            </a:r>
            <a:r>
              <a:rPr lang="en-US" altLang="en-US" sz="1400" b="1" dirty="0"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 di Napoli, I-80126, Italy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400" b="1" dirty="0"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sp>
        <p:nvSpPr>
          <p:cNvPr id="6148" name="Rectangle 3"/>
          <p:cNvSpPr txBox="1">
            <a:spLocks noChangeArrowheads="1"/>
          </p:cNvSpPr>
          <p:nvPr/>
        </p:nvSpPr>
        <p:spPr bwMode="auto">
          <a:xfrm>
            <a:off x="5783263" y="6267450"/>
            <a:ext cx="3282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ea typeface="Batang" pitchFamily="18" charset="-127"/>
              </a:rPr>
              <a:t>Presenter email: rgiordano@na.infn.it</a:t>
            </a:r>
          </a:p>
        </p:txBody>
      </p:sp>
      <p:pic>
        <p:nvPicPr>
          <p:cNvPr id="6150" name="Picture 6" descr="http://www.infn.it/logo/weblogo1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8" y="98044"/>
            <a:ext cx="9540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http://areacomunicazione.policlinico.unina.it/wp-content/uploads/2014/02/logo-federico-II-bl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01" y="117618"/>
            <a:ext cx="96837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468209"/>
      </p:ext>
    </p:extLst>
  </p:cSld>
  <p:clrMapOvr>
    <a:masterClrMapping/>
  </p:clrMapOvr>
  <p:transition spd="slow" advTm="1968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F1BE-DFBD-482A-9970-B651B942F214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4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F31D9-E4BE-4740-A526-C9D08786DB39}" type="slidenum">
              <a:rPr lang="it-IT" altLang="en-US"/>
              <a:pPr/>
              <a:t>10</a:t>
            </a:fld>
            <a:endParaRPr lang="it-IT" altLang="en-US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-36513"/>
            <a:ext cx="8229600" cy="1139825"/>
          </a:xfrm>
        </p:spPr>
        <p:txBody>
          <a:bodyPr/>
          <a:lstStyle/>
          <a:p>
            <a:r>
              <a:rPr lang="it-IT" altLang="en-US" dirty="0"/>
              <a:t>GTP Architecture: “Dual” </a:t>
            </a:r>
            <a:r>
              <a:rPr lang="it-IT" altLang="en-US" dirty="0" err="1"/>
              <a:t>Tile</a:t>
            </a:r>
            <a:endParaRPr lang="en-US" altLang="en-US" dirty="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37100" y="1143000"/>
            <a:ext cx="421005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en-US" sz="2600"/>
              <a:t>Two Tx/Rx  pairs per tile</a:t>
            </a:r>
          </a:p>
          <a:p>
            <a:pPr>
              <a:lnSpc>
                <a:spcPct val="90000"/>
              </a:lnSpc>
            </a:pPr>
            <a:r>
              <a:rPr lang="it-IT" altLang="en-US" sz="2600"/>
              <a:t>Shared components: PLL, clocking, reset,  power, DRP</a:t>
            </a:r>
          </a:p>
          <a:p>
            <a:pPr>
              <a:lnSpc>
                <a:spcPct val="90000"/>
              </a:lnSpc>
            </a:pPr>
            <a:r>
              <a:rPr lang="it-IT" altLang="en-US" sz="2600"/>
              <a:t>Dedicated clock routing and differential buffer</a:t>
            </a:r>
          </a:p>
          <a:p>
            <a:pPr>
              <a:lnSpc>
                <a:spcPct val="90000"/>
              </a:lnSpc>
            </a:pPr>
            <a:r>
              <a:rPr lang="it-IT" altLang="en-US" sz="2600"/>
              <a:t>Several clocking schemes can be chosen, depending on input word width, data-rate, latency requirements etc.</a:t>
            </a:r>
          </a:p>
          <a:p>
            <a:pPr>
              <a:lnSpc>
                <a:spcPct val="90000"/>
              </a:lnSpc>
            </a:pPr>
            <a:endParaRPr lang="it-IT" altLang="en-US" sz="2600"/>
          </a:p>
          <a:p>
            <a:pPr>
              <a:lnSpc>
                <a:spcPct val="90000"/>
              </a:lnSpc>
            </a:pPr>
            <a:endParaRPr lang="it-IT" altLang="en-US" sz="2600"/>
          </a:p>
        </p:txBody>
      </p:sp>
      <p:pic>
        <p:nvPicPr>
          <p:cNvPr id="22016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275" y="820738"/>
            <a:ext cx="3092450" cy="5216525"/>
          </a:xfrm>
          <a:noFill/>
          <a:ln/>
        </p:spPr>
      </p:pic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3783013" y="3175000"/>
            <a:ext cx="8048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600" b="1">
                <a:solidFill>
                  <a:srgbClr val="0000FF"/>
                </a:solidFill>
              </a:rPr>
              <a:t>FPGA </a:t>
            </a:r>
          </a:p>
          <a:p>
            <a:r>
              <a:rPr lang="it-IT" altLang="en-US" sz="1600" b="1">
                <a:solidFill>
                  <a:srgbClr val="0000FF"/>
                </a:solidFill>
              </a:rPr>
              <a:t>Fabric</a:t>
            </a:r>
          </a:p>
        </p:txBody>
      </p:sp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87923" y="3101975"/>
            <a:ext cx="7441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b="1" dirty="0" smtClean="0">
                <a:solidFill>
                  <a:srgbClr val="0000FF"/>
                </a:solidFill>
              </a:rPr>
              <a:t>FPGA</a:t>
            </a:r>
            <a:endParaRPr lang="it-IT" altLang="en-US" b="1" dirty="0">
              <a:solidFill>
                <a:srgbClr val="0000FF"/>
              </a:solidFill>
            </a:endParaRPr>
          </a:p>
          <a:p>
            <a:r>
              <a:rPr lang="it-IT" altLang="en-US" b="1" dirty="0" err="1">
                <a:solidFill>
                  <a:srgbClr val="0000FF"/>
                </a:solidFill>
              </a:rPr>
              <a:t>Pins</a:t>
            </a:r>
            <a:endParaRPr lang="it-IT" altLang="en-US" b="1" dirty="0">
              <a:solidFill>
                <a:srgbClr val="0000FF"/>
              </a:solidFill>
            </a:endParaRPr>
          </a:p>
        </p:txBody>
      </p:sp>
      <p:sp>
        <p:nvSpPr>
          <p:cNvPr id="220167" name="AutoShape 7"/>
          <p:cNvSpPr>
            <a:spLocks noChangeArrowheads="1"/>
          </p:cNvSpPr>
          <p:nvPr/>
        </p:nvSpPr>
        <p:spPr bwMode="auto">
          <a:xfrm flipH="1">
            <a:off x="3825875" y="962025"/>
            <a:ext cx="796925" cy="5033963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D1B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20168" name="AutoShape 8"/>
          <p:cNvSpPr>
            <a:spLocks noChangeArrowheads="1"/>
          </p:cNvSpPr>
          <p:nvPr/>
        </p:nvSpPr>
        <p:spPr bwMode="auto">
          <a:xfrm>
            <a:off x="3568700" y="5448300"/>
            <a:ext cx="406400" cy="279400"/>
          </a:xfrm>
          <a:prstGeom prst="rightArrow">
            <a:avLst>
              <a:gd name="adj1" fmla="val 50000"/>
              <a:gd name="adj2" fmla="val 36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9" name="AutoShape 9"/>
          <p:cNvSpPr>
            <a:spLocks noChangeArrowheads="1"/>
          </p:cNvSpPr>
          <p:nvPr/>
        </p:nvSpPr>
        <p:spPr bwMode="auto">
          <a:xfrm>
            <a:off x="3581400" y="2197100"/>
            <a:ext cx="406400" cy="279400"/>
          </a:xfrm>
          <a:prstGeom prst="rightArrow">
            <a:avLst>
              <a:gd name="adj1" fmla="val 50000"/>
              <a:gd name="adj2" fmla="val 36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0" name="AutoShape 10"/>
          <p:cNvSpPr>
            <a:spLocks noChangeArrowheads="1"/>
          </p:cNvSpPr>
          <p:nvPr/>
        </p:nvSpPr>
        <p:spPr bwMode="auto">
          <a:xfrm flipH="1">
            <a:off x="3517900" y="4559300"/>
            <a:ext cx="406400" cy="279400"/>
          </a:xfrm>
          <a:prstGeom prst="rightArrow">
            <a:avLst>
              <a:gd name="adj1" fmla="val 50000"/>
              <a:gd name="adj2" fmla="val 36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1" name="AutoShape 11"/>
          <p:cNvSpPr>
            <a:spLocks noChangeArrowheads="1"/>
          </p:cNvSpPr>
          <p:nvPr/>
        </p:nvSpPr>
        <p:spPr bwMode="auto">
          <a:xfrm flipH="1">
            <a:off x="3568700" y="1384300"/>
            <a:ext cx="406400" cy="279400"/>
          </a:xfrm>
          <a:prstGeom prst="rightArrow">
            <a:avLst>
              <a:gd name="adj1" fmla="val 50000"/>
              <a:gd name="adj2" fmla="val 36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>
            <a:off x="3086100" y="3543300"/>
            <a:ext cx="749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9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22AFFA-1E3C-4F6B-BAD7-15DBE654F0A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DBFC6C5-59F0-4EAF-9E7F-A2E544288EA5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CE8579-297D-46F3-875C-E0BAB71E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24580" name="Slide Number Placeholder 5">
            <a:extLst>
              <a:ext uri="{FF2B5EF4-FFF2-40B4-BE49-F238E27FC236}">
                <a16:creationId xmlns="" xmlns:a16="http://schemas.microsoft.com/office/drawing/2014/main" id="{9AEA92D5-8B5E-4BA7-B620-C5BCDECC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1B551F5-0899-4FCC-80E8-EEA5BB97B0BE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100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sp>
        <p:nvSpPr>
          <p:cNvPr id="24581" name="Title 1">
            <a:extLst>
              <a:ext uri="{FF2B5EF4-FFF2-40B4-BE49-F238E27FC236}">
                <a16:creationId xmlns="" xmlns:a16="http://schemas.microsoft.com/office/drawing/2014/main" id="{6F205B62-CD23-41D2-A78B-D602E2BD1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JESD204B : State Diagrams</a:t>
            </a:r>
          </a:p>
        </p:txBody>
      </p:sp>
      <p:pic>
        <p:nvPicPr>
          <p:cNvPr id="24582" name="Picture 1">
            <a:extLst>
              <a:ext uri="{FF2B5EF4-FFF2-40B4-BE49-F238E27FC236}">
                <a16:creationId xmlns="" xmlns:a16="http://schemas.microsoft.com/office/drawing/2014/main" id="{A6E3460F-5BE5-4B86-A891-194872C6D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1155700"/>
            <a:ext cx="61595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">
            <a:extLst>
              <a:ext uri="{FF2B5EF4-FFF2-40B4-BE49-F238E27FC236}">
                <a16:creationId xmlns="" xmlns:a16="http://schemas.microsoft.com/office/drawing/2014/main" id="{7428DFCB-2423-419A-A750-7AC64DBC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r="5711" b="5476"/>
          <a:stretch>
            <a:fillRect/>
          </a:stretch>
        </p:blipFill>
        <p:spPr bwMode="auto">
          <a:xfrm>
            <a:off x="2279650" y="3833813"/>
            <a:ext cx="45847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5">
            <a:extLst>
              <a:ext uri="{FF2B5EF4-FFF2-40B4-BE49-F238E27FC236}">
                <a16:creationId xmlns="" xmlns:a16="http://schemas.microsoft.com/office/drawing/2014/main" id="{6710C2D7-3B3C-4E36-9D71-12D8E181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788" y="4192588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/>
              <a:t>CGS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3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A4E0A9-C397-4D29-9671-F5B92AE5EF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AB9967F-A44E-4387-A605-207E594A327D}" type="datetime1">
              <a:rPr lang="en-US" smtClean="0"/>
              <a:t>6/18/2018</a:t>
            </a:fld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13F1C7-91D8-4A87-90EF-E0A48370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25605" name="Slide Number Placeholder 5">
            <a:extLst>
              <a:ext uri="{FF2B5EF4-FFF2-40B4-BE49-F238E27FC236}">
                <a16:creationId xmlns="" xmlns:a16="http://schemas.microsoft.com/office/drawing/2014/main" id="{A85C07F1-8079-48C7-BEB4-99BAF13D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D9D76A-4500-466D-9372-53F2FBE2776C}" type="slidenum">
              <a:rPr lang="it-IT" altLang="en-US" smtClean="0">
                <a:latin typeface="Garamond" panose="02020404030301010803" pitchFamily="18" charset="0"/>
              </a:rPr>
              <a:pPr/>
              <a:t>101</a:t>
            </a:fld>
            <a:endParaRPr lang="it-IT" altLang="en-US">
              <a:latin typeface="Garamond" panose="02020404030301010803" pitchFamily="18" charset="0"/>
            </a:endParaRPr>
          </a:p>
        </p:txBody>
      </p:sp>
      <p:pic>
        <p:nvPicPr>
          <p:cNvPr id="25606" name="Picture 6">
            <a:extLst>
              <a:ext uri="{FF2B5EF4-FFF2-40B4-BE49-F238E27FC236}">
                <a16:creationId xmlns="" xmlns:a16="http://schemas.microsoft.com/office/drawing/2014/main" id="{B3FF2583-482D-49C8-ABCA-0E5270D87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"/>
          <a:stretch>
            <a:fillRect/>
          </a:stretch>
        </p:blipFill>
        <p:spPr bwMode="auto">
          <a:xfrm>
            <a:off x="466795" y="1145512"/>
            <a:ext cx="8215129" cy="465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le 1">
            <a:extLst>
              <a:ext uri="{FF2B5EF4-FFF2-40B4-BE49-F238E27FC236}">
                <a16:creationId xmlns="" xmlns:a16="http://schemas.microsoft.com/office/drawing/2014/main" id="{D5E376DA-497A-47E7-A37D-764250EB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13" y="103817"/>
            <a:ext cx="8229600" cy="1143000"/>
          </a:xfrm>
        </p:spPr>
        <p:txBody>
          <a:bodyPr/>
          <a:lstStyle/>
          <a:p>
            <a:r>
              <a:rPr lang="it-IT" altLang="en-US" dirty="0" err="1"/>
              <a:t>Synchronization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382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>
            <a:extLst>
              <a:ext uri="{FF2B5EF4-FFF2-40B4-BE49-F238E27FC236}">
                <a16:creationId xmlns="" xmlns:a16="http://schemas.microsoft.com/office/drawing/2014/main" id="{E091FDD7-CCCB-47E6-96B5-05681215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JESD204B Intellectual Properties</a:t>
            </a:r>
            <a:endParaRPr lang="en-US" alt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523A2831-E13C-4A18-BB86-B2394562B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3" y="1195388"/>
            <a:ext cx="8801100" cy="29337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it-IT" dirty="0" err="1"/>
              <a:t>Many</a:t>
            </a:r>
            <a:r>
              <a:rPr lang="it-IT" dirty="0"/>
              <a:t> JESD204B </a:t>
            </a:r>
            <a:r>
              <a:rPr lang="it-IT" dirty="0" err="1"/>
              <a:t>IPs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for </a:t>
            </a:r>
            <a:r>
              <a:rPr lang="it-IT" dirty="0" err="1"/>
              <a:t>FPGAs</a:t>
            </a:r>
            <a:endParaRPr lang="it-IT" dirty="0"/>
          </a:p>
          <a:p>
            <a:pPr lvl="1">
              <a:defRPr/>
            </a:pPr>
            <a:r>
              <a:rPr lang="it-IT" dirty="0" err="1"/>
              <a:t>Xilinx</a:t>
            </a:r>
            <a:r>
              <a:rPr lang="it-IT" dirty="0"/>
              <a:t>, Altera, </a:t>
            </a:r>
            <a:r>
              <a:rPr lang="it-IT" dirty="0" err="1"/>
              <a:t>ComCores</a:t>
            </a:r>
            <a:r>
              <a:rPr lang="it-IT" dirty="0"/>
              <a:t>, </a:t>
            </a:r>
            <a:r>
              <a:rPr lang="it-IT" dirty="0" err="1"/>
              <a:t>Design&amp;ReUse</a:t>
            </a:r>
            <a:endParaRPr lang="it-IT" dirty="0"/>
          </a:p>
          <a:p>
            <a:pPr lvl="1">
              <a:defRPr/>
            </a:pPr>
            <a:r>
              <a:rPr lang="it-IT" dirty="0" err="1"/>
              <a:t>Support</a:t>
            </a:r>
            <a:r>
              <a:rPr lang="it-IT" dirty="0"/>
              <a:t> the </a:t>
            </a:r>
            <a:r>
              <a:rPr lang="it-IT" dirty="0" err="1"/>
              <a:t>protocol</a:t>
            </a:r>
            <a:r>
              <a:rPr lang="it-IT" dirty="0"/>
              <a:t> in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general </a:t>
            </a:r>
            <a:r>
              <a:rPr lang="it-IT" dirty="0" err="1"/>
              <a:t>form</a:t>
            </a:r>
            <a:r>
              <a:rPr lang="it-IT" dirty="0"/>
              <a:t>: </a:t>
            </a:r>
            <a:r>
              <a:rPr lang="it-IT" dirty="0" err="1"/>
              <a:t>configurable</a:t>
            </a:r>
            <a:r>
              <a:rPr lang="it-IT" dirty="0"/>
              <a:t> data rate and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lanes</a:t>
            </a:r>
            <a:r>
              <a:rPr lang="it-IT" dirty="0"/>
              <a:t>, </a:t>
            </a:r>
            <a:r>
              <a:rPr lang="it-IT" dirty="0" err="1"/>
              <a:t>synchronization</a:t>
            </a:r>
            <a:r>
              <a:rPr lang="it-IT" dirty="0"/>
              <a:t> of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lanes</a:t>
            </a:r>
            <a:r>
              <a:rPr lang="it-IT" dirty="0"/>
              <a:t>, </a:t>
            </a:r>
            <a:r>
              <a:rPr lang="it-IT" dirty="0" err="1"/>
              <a:t>dynamic</a:t>
            </a:r>
            <a:r>
              <a:rPr lang="it-IT" dirty="0"/>
              <a:t> </a:t>
            </a:r>
            <a:r>
              <a:rPr lang="it-IT" dirty="0" err="1"/>
              <a:t>reconfiguration</a:t>
            </a:r>
            <a:endParaRPr lang="it-IT" dirty="0"/>
          </a:p>
          <a:p>
            <a:pPr lvl="1">
              <a:defRPr/>
            </a:pP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blocks</a:t>
            </a:r>
            <a:endParaRPr lang="it-IT" dirty="0"/>
          </a:p>
          <a:p>
            <a:pPr lvl="1">
              <a:defRPr/>
            </a:pPr>
            <a:r>
              <a:rPr lang="it-IT" dirty="0" err="1"/>
              <a:t>Expensive</a:t>
            </a:r>
            <a:r>
              <a:rPr lang="it-IT" dirty="0"/>
              <a:t> (&gt;10k$)</a:t>
            </a:r>
          </a:p>
          <a:p>
            <a:pPr>
              <a:defRPr/>
            </a:pPr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talk </a:t>
            </a:r>
            <a:r>
              <a:rPr lang="it-IT" dirty="0" err="1"/>
              <a:t>we</a:t>
            </a:r>
            <a:r>
              <a:rPr lang="it-IT" dirty="0"/>
              <a:t> do NOT use JESD204B </a:t>
            </a:r>
            <a:r>
              <a:rPr lang="it-IT" dirty="0" err="1"/>
              <a:t>IPs</a:t>
            </a:r>
            <a:r>
              <a:rPr lang="it-IT" dirty="0"/>
              <a:t> </a:t>
            </a:r>
          </a:p>
          <a:p>
            <a:pPr>
              <a:defRPr/>
            </a:pPr>
            <a:r>
              <a:rPr lang="it-IT" dirty="0"/>
              <a:t>I </a:t>
            </a:r>
            <a:r>
              <a:rPr lang="it-IT" dirty="0" err="1"/>
              <a:t>will</a:t>
            </a:r>
            <a:r>
              <a:rPr lang="it-IT" dirty="0"/>
              <a:t> show a </a:t>
            </a:r>
            <a:r>
              <a:rPr lang="it-IT" dirty="0" err="1"/>
              <a:t>simple</a:t>
            </a:r>
            <a:r>
              <a:rPr lang="it-IT" dirty="0"/>
              <a:t> </a:t>
            </a:r>
            <a:r>
              <a:rPr lang="it-IT" dirty="0" err="1"/>
              <a:t>implementation</a:t>
            </a:r>
            <a:r>
              <a:rPr lang="it-IT" dirty="0"/>
              <a:t> with a single lane</a:t>
            </a:r>
          </a:p>
          <a:p>
            <a:pPr lvl="1">
              <a:defRPr/>
            </a:pPr>
            <a:endParaRPr lang="it-IT" dirty="0"/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endParaRPr lang="it-IT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7F964A0-B818-4834-B657-9144665FDD1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CCBD9D1-2585-4945-883E-C6F22008C809}" type="datetime1">
              <a:rPr lang="en-US" smtClean="0"/>
              <a:t>6/18/2018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DDB58CF-DD4E-4C28-AC77-D95D8B13A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26630" name="Segnaposto numero diapositiva 5">
            <a:extLst>
              <a:ext uri="{FF2B5EF4-FFF2-40B4-BE49-F238E27FC236}">
                <a16:creationId xmlns="" xmlns:a16="http://schemas.microsoft.com/office/drawing/2014/main" id="{43C4612C-75F0-4A47-9D51-B51F799F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4B9CF1-4B86-406A-9CC0-BAC203BDD288}" type="slidenum">
              <a:rPr lang="it-IT" altLang="en-US" smtClean="0">
                <a:latin typeface="Garamond" panose="02020404030301010803" pitchFamily="18" charset="0"/>
              </a:rPr>
              <a:pPr/>
              <a:t>102</a:t>
            </a:fld>
            <a:endParaRPr lang="it-IT" altLang="en-US">
              <a:latin typeface="Garamond" panose="02020404030301010803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16C18156-ED61-4143-B6C7-F9EFB19B7E0E}"/>
              </a:ext>
            </a:extLst>
          </p:cNvPr>
          <p:cNvSpPr/>
          <p:nvPr/>
        </p:nvSpPr>
        <p:spPr>
          <a:xfrm>
            <a:off x="441325" y="4273550"/>
            <a:ext cx="8624888" cy="1752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JESD204B IP Core, Xilinx Inc., San Jose, Calif. (USA), [Online]. Available: http://www.xilinx.com/products/intellectual-property/1-5so323.html</a:t>
            </a:r>
          </a:p>
          <a:p>
            <a:pPr>
              <a:defRPr/>
            </a:pPr>
            <a:r>
              <a:rPr lang="en-US" dirty="0"/>
              <a:t>JESD204B IP Core User Guide, Altera Corp., San Jose, Calif. (USA), [Online]. Available: https://www.altera.com/en_US/pdfs/literature/ug/ug_jesd204b.pdf </a:t>
            </a:r>
          </a:p>
          <a:p>
            <a:pPr>
              <a:defRPr/>
            </a:pPr>
            <a:r>
              <a:rPr lang="en-US" dirty="0"/>
              <a:t>JESD RX/TX IP CORE, </a:t>
            </a:r>
            <a:r>
              <a:rPr lang="en-US" dirty="0" err="1"/>
              <a:t>ComCores</a:t>
            </a:r>
            <a:r>
              <a:rPr lang="en-US" dirty="0"/>
              <a:t> </a:t>
            </a:r>
            <a:r>
              <a:rPr lang="en-US" dirty="0" err="1"/>
              <a:t>ApS</a:t>
            </a:r>
            <a:r>
              <a:rPr lang="en-US" dirty="0"/>
              <a:t>, </a:t>
            </a:r>
            <a:r>
              <a:rPr lang="en-US" dirty="0" err="1"/>
              <a:t>Horsholm</a:t>
            </a:r>
            <a:r>
              <a:rPr lang="en-US" dirty="0"/>
              <a:t>, DK, [Online]. Available: http://www.comcores.com/JESD.html</a:t>
            </a:r>
          </a:p>
          <a:p>
            <a:pPr>
              <a:defRPr/>
            </a:pPr>
            <a:r>
              <a:rPr lang="en-US" dirty="0"/>
              <a:t>JEDEC JESD204B IP core, </a:t>
            </a:r>
            <a:r>
              <a:rPr lang="en-US" dirty="0" err="1"/>
              <a:t>Desig&amp;Reuse</a:t>
            </a:r>
            <a:r>
              <a:rPr lang="en-US" dirty="0"/>
              <a:t> S.A, Grenoble, FR, [Online]. Available: </a:t>
            </a:r>
            <a:r>
              <a:rPr lang="en-US" dirty="0">
                <a:hlinkClick r:id="rId2"/>
              </a:rPr>
              <a:t>http://www.design-reuse.com/sip/jesd204b-controllerip-</a:t>
            </a:r>
            <a:r>
              <a:rPr lang="en-US" dirty="0"/>
              <a:t>28162/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C100354-F547-4955-B801-552B7BD770B7}"/>
              </a:ext>
            </a:extLst>
          </p:cNvPr>
          <p:cNvSpPr txBox="1"/>
          <p:nvPr/>
        </p:nvSpPr>
        <p:spPr>
          <a:xfrm>
            <a:off x="211138" y="3924300"/>
            <a:ext cx="24415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Some JESD204B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IPs</a:t>
            </a:r>
            <a:endParaRPr lang="en-US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8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="" xmlns:a16="http://schemas.microsoft.com/office/drawing/2014/main" id="{94D77743-93F4-4EF4-9E7A-C62B7E6B9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79450"/>
          </a:xfrm>
        </p:spPr>
        <p:txBody>
          <a:bodyPr>
            <a:normAutofit fontScale="90000"/>
          </a:bodyPr>
          <a:lstStyle/>
          <a:p>
            <a:r>
              <a:rPr lang="en-GB" altLang="en-US"/>
              <a:t>JESD204B Link: Initialization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372EFB-4C3A-4217-9B99-E380D7D947D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5C38280-8BED-495A-9151-AFA6C28E7318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781603-53B5-4393-BB51-C03E598D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37893" name="Slide Number Placeholder 5">
            <a:extLst>
              <a:ext uri="{FF2B5EF4-FFF2-40B4-BE49-F238E27FC236}">
                <a16:creationId xmlns="" xmlns:a16="http://schemas.microsoft.com/office/drawing/2014/main" id="{5B45D222-973A-4BA0-9829-F41D2240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067F46-58C0-4CF3-9BBA-E7DE9BE472E6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103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pic>
        <p:nvPicPr>
          <p:cNvPr id="37894" name="Picture 2">
            <a:extLst>
              <a:ext uri="{FF2B5EF4-FFF2-40B4-BE49-F238E27FC236}">
                <a16:creationId xmlns="" xmlns:a16="http://schemas.microsoft.com/office/drawing/2014/main" id="{1502AB00-78D8-473C-A387-1E85CD6B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200150"/>
            <a:ext cx="872807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1">
            <a:extLst>
              <a:ext uri="{FF2B5EF4-FFF2-40B4-BE49-F238E27FC236}">
                <a16:creationId xmlns="" xmlns:a16="http://schemas.microsoft.com/office/drawing/2014/main" id="{2FFCE978-2994-4BA7-BC82-2816ED103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813" y="4594225"/>
            <a:ext cx="8566150" cy="143351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dirty="0"/>
              <a:t>JESD data arranged in multi-frames (sequence of K frames)</a:t>
            </a:r>
          </a:p>
          <a:p>
            <a:pPr>
              <a:defRPr/>
            </a:pPr>
            <a:r>
              <a:rPr lang="en-GB" dirty="0"/>
              <a:t>K is configurable</a:t>
            </a:r>
          </a:p>
        </p:txBody>
      </p:sp>
    </p:spTree>
    <p:extLst>
      <p:ext uri="{BB962C8B-B14F-4D97-AF65-F5344CB8AC3E}">
        <p14:creationId xmlns:p14="http://schemas.microsoft.com/office/powerpoint/2010/main" val="330527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="" xmlns:a16="http://schemas.microsoft.com/office/drawing/2014/main" id="{C220E818-AE72-4E3B-952B-52AA6A0A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"/>
            <a:ext cx="8362950" cy="914400"/>
          </a:xfrm>
        </p:spPr>
        <p:txBody>
          <a:bodyPr/>
          <a:lstStyle/>
          <a:p>
            <a:r>
              <a:rPr lang="en-GB" altLang="en-US" dirty="0"/>
              <a:t>Demonstrator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CDD74F-5A59-4F8D-A74E-A2E72F7A780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098335-CD37-45D3-894E-EA959FC73C79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0B5E8-500E-492B-A7C9-C653CD43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27653" name="Slide Number Placeholder 5">
            <a:extLst>
              <a:ext uri="{FF2B5EF4-FFF2-40B4-BE49-F238E27FC236}">
                <a16:creationId xmlns="" xmlns:a16="http://schemas.microsoft.com/office/drawing/2014/main" id="{AB1EE988-A5EF-4A51-B1EE-E2A42267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7856A14-FAC7-4D22-8922-6E975A34C840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104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sp>
        <p:nvSpPr>
          <p:cNvPr id="121" name="Content Placeholder 2">
            <a:extLst>
              <a:ext uri="{FF2B5EF4-FFF2-40B4-BE49-F238E27FC236}">
                <a16:creationId xmlns="" xmlns:a16="http://schemas.microsoft.com/office/drawing/2014/main" id="{063553A8-8D22-40DF-A2E7-A975C8DB2003}"/>
              </a:ext>
            </a:extLst>
          </p:cNvPr>
          <p:cNvSpPr txBox="1">
            <a:spLocks/>
          </p:cNvSpPr>
          <p:nvPr/>
        </p:nvSpPr>
        <p:spPr bwMode="auto">
          <a:xfrm>
            <a:off x="287338" y="4257675"/>
            <a:ext cx="3233737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altLang="en-US" kern="0" dirty="0"/>
              <a:t>Firmware in FPGA handles JESD protocol (i.e. CGS, ILAS, and alignment monitoring)</a:t>
            </a:r>
          </a:p>
          <a:p>
            <a:pPr>
              <a:defRPr/>
            </a:pPr>
            <a:endParaRPr lang="en-GB" altLang="en-US" kern="0" dirty="0"/>
          </a:p>
        </p:txBody>
      </p:sp>
      <p:sp>
        <p:nvSpPr>
          <p:cNvPr id="27655" name="TextBox 144">
            <a:extLst>
              <a:ext uri="{FF2B5EF4-FFF2-40B4-BE49-F238E27FC236}">
                <a16:creationId xmlns="" xmlns:a16="http://schemas.microsoft.com/office/drawing/2014/main" id="{DB888629-1E86-4821-9D91-2F8D839DE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5743575"/>
            <a:ext cx="8210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/>
              <a:t>*</a:t>
            </a:r>
            <a:r>
              <a:rPr lang="en-GB" altLang="en-US" sz="1100"/>
              <a:t>R. Giordano and A. Aloisio, "Fixed-Latency, Multi-Gigabit Serial Links With Xilinx FPGAs,"  in IEEE Transactions on Nuclear Science, vol. 58, no. 1, pp. 194-201, Feb. 2011. doi: 10.1109/TNS.2010.2101083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="" xmlns:a16="http://schemas.microsoft.com/office/drawing/2014/main" id="{75FA8216-CB28-4578-B0DC-CEDA45F61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400" y="1205801"/>
            <a:ext cx="3378200" cy="4666361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GB" altLang="en-US" dirty="0"/>
              <a:t>Simplified implementation of the general architecture: </a:t>
            </a:r>
          </a:p>
          <a:p>
            <a:pPr lvl="1">
              <a:defRPr/>
            </a:pPr>
            <a:r>
              <a:rPr lang="en-GB" altLang="en-US" dirty="0"/>
              <a:t>single remote FPGA, single ADC, 1 conversion channel</a:t>
            </a:r>
          </a:p>
          <a:p>
            <a:pPr>
              <a:defRPr/>
            </a:pPr>
            <a:r>
              <a:rPr lang="en-GB" altLang="en-US" dirty="0"/>
              <a:t>Conversion running at 200 </a:t>
            </a:r>
            <a:r>
              <a:rPr lang="en-GB" altLang="en-US" dirty="0" err="1"/>
              <a:t>MSps</a:t>
            </a:r>
            <a:r>
              <a:rPr lang="en-GB" altLang="en-US" dirty="0"/>
              <a:t>, 16 bits per sample, TI High-speed ADC (ADC16DX370)</a:t>
            </a:r>
          </a:p>
          <a:p>
            <a:pPr>
              <a:defRPr/>
            </a:pPr>
            <a:r>
              <a:rPr lang="en-GB" altLang="en-US" dirty="0"/>
              <a:t>1 JESD lane at 4 </a:t>
            </a:r>
            <a:r>
              <a:rPr lang="en-GB" altLang="en-US" dirty="0" err="1"/>
              <a:t>Gbps</a:t>
            </a:r>
            <a:endParaRPr lang="en-GB" altLang="en-US" dirty="0"/>
          </a:p>
          <a:p>
            <a:pPr>
              <a:defRPr/>
            </a:pPr>
            <a:r>
              <a:rPr lang="en-GB" altLang="en-US" dirty="0"/>
              <a:t>ADC and jitter cleaner configuration</a:t>
            </a:r>
          </a:p>
          <a:p>
            <a:pPr>
              <a:defRPr/>
            </a:pPr>
            <a:endParaRPr lang="en-GB" altLang="en-US" dirty="0"/>
          </a:p>
        </p:txBody>
      </p:sp>
      <p:pic>
        <p:nvPicPr>
          <p:cNvPr id="27657" name="Picture 6">
            <a:extLst>
              <a:ext uri="{FF2B5EF4-FFF2-40B4-BE49-F238E27FC236}">
                <a16:creationId xmlns="" xmlns:a16="http://schemas.microsoft.com/office/drawing/2014/main" id="{DF99673D-0160-449E-9628-547FD9E2D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95388"/>
            <a:ext cx="56911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3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="" xmlns:a16="http://schemas.microsoft.com/office/drawing/2014/main" id="{5FEC09B0-2642-45DD-B5FB-F584B2A7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68" y="0"/>
            <a:ext cx="8229600" cy="1143000"/>
          </a:xfrm>
        </p:spPr>
        <p:txBody>
          <a:bodyPr/>
          <a:lstStyle/>
          <a:p>
            <a:r>
              <a:rPr lang="en-GB" altLang="en-US" dirty="0"/>
              <a:t>Texas Instruments ADC16DX370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B61074-08AF-4638-A006-900BB4099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775" y="1065213"/>
            <a:ext cx="3944938" cy="465613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/>
              <a:t>TI ADC16DX370 </a:t>
            </a:r>
          </a:p>
          <a:p>
            <a:pPr>
              <a:defRPr/>
            </a:pPr>
            <a:r>
              <a:rPr lang="en-GB" dirty="0"/>
              <a:t>2 channels</a:t>
            </a:r>
          </a:p>
          <a:p>
            <a:pPr>
              <a:defRPr/>
            </a:pPr>
            <a:r>
              <a:rPr lang="en-GB" dirty="0"/>
              <a:t>16-bit, up to 370 </a:t>
            </a:r>
            <a:r>
              <a:rPr lang="en-GB" dirty="0" err="1"/>
              <a:t>MSps</a:t>
            </a:r>
            <a:endParaRPr lang="en-GB" dirty="0"/>
          </a:p>
          <a:p>
            <a:pPr>
              <a:defRPr/>
            </a:pPr>
            <a:r>
              <a:rPr lang="en-GB" dirty="0"/>
              <a:t>1 or 2 serial lanes per channel </a:t>
            </a:r>
          </a:p>
          <a:p>
            <a:pPr>
              <a:defRPr/>
            </a:pPr>
            <a:r>
              <a:rPr lang="en-GB" dirty="0"/>
              <a:t>JESD204B subclass 1 and 0</a:t>
            </a:r>
          </a:p>
          <a:p>
            <a:pPr>
              <a:defRPr/>
            </a:pPr>
            <a:r>
              <a:rPr lang="en-GB" dirty="0"/>
              <a:t>SPI slow control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B645C5-7DF6-4FBF-A7B1-1D28D3A4C0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81DF2D0-5610-4922-BB23-62B71815487D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575AF9-3297-483F-B6B6-D14D9A20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28678" name="Slide Number Placeholder 5">
            <a:extLst>
              <a:ext uri="{FF2B5EF4-FFF2-40B4-BE49-F238E27FC236}">
                <a16:creationId xmlns="" xmlns:a16="http://schemas.microsoft.com/office/drawing/2014/main" id="{C080DDC3-FED1-493E-B5AF-DAAE48FD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6F573BA-C38B-4BA9-8FBA-8ACD5F47BB49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105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pic>
        <p:nvPicPr>
          <p:cNvPr id="28679" name="Immagine 8">
            <a:extLst>
              <a:ext uri="{FF2B5EF4-FFF2-40B4-BE49-F238E27FC236}">
                <a16:creationId xmlns="" xmlns:a16="http://schemas.microsoft.com/office/drawing/2014/main" id="{651E32DF-ACC0-466F-A498-D6469F3C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981200"/>
            <a:ext cx="44069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0461D68-CA86-4222-8910-2431E9B304C7}"/>
              </a:ext>
            </a:extLst>
          </p:cNvPr>
          <p:cNvSpPr/>
          <p:nvPr/>
        </p:nvSpPr>
        <p:spPr>
          <a:xfrm>
            <a:off x="3544888" y="2057400"/>
            <a:ext cx="293687" cy="2163763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8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="" xmlns:a16="http://schemas.microsoft.com/office/drawing/2014/main" id="{D8CF503F-0254-4CAE-A15C-2FFA7734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/>
              <a:t>Texas Instruments LMK04828B</a:t>
            </a:r>
            <a:br>
              <a:rPr lang="en-GB" altLang="en-US"/>
            </a:b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863C35-5C46-4246-B9B9-0E9ED2D2E3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83C137A-2C62-4913-88CD-AE5956F8B353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44D71C-7462-4DB9-858C-36053858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29701" name="Slide Number Placeholder 5">
            <a:extLst>
              <a:ext uri="{FF2B5EF4-FFF2-40B4-BE49-F238E27FC236}">
                <a16:creationId xmlns="" xmlns:a16="http://schemas.microsoft.com/office/drawing/2014/main" id="{56BBE788-2E3E-4160-9104-9C4C85ECF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702589F-EAA8-4DEF-8BCF-E7275EBCB8E2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106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pic>
        <p:nvPicPr>
          <p:cNvPr id="29702" name="Picture 2">
            <a:extLst>
              <a:ext uri="{FF2B5EF4-FFF2-40B4-BE49-F238E27FC236}">
                <a16:creationId xmlns="" xmlns:a16="http://schemas.microsoft.com/office/drawing/2014/main" id="{575F3462-588B-4570-AF21-F7ECEBA99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1671" r="-1909"/>
          <a:stretch>
            <a:fillRect/>
          </a:stretch>
        </p:blipFill>
        <p:spPr bwMode="auto">
          <a:xfrm>
            <a:off x="338138" y="1200150"/>
            <a:ext cx="533876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4">
            <a:extLst>
              <a:ext uri="{FF2B5EF4-FFF2-40B4-BE49-F238E27FC236}">
                <a16:creationId xmlns="" xmlns:a16="http://schemas.microsoft.com/office/drawing/2014/main" id="{58FCAEE2-F340-4FE3-B17E-7FFA52E76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/>
          <a:stretch>
            <a:fillRect/>
          </a:stretch>
        </p:blipFill>
        <p:spPr bwMode="auto">
          <a:xfrm>
            <a:off x="180975" y="2235200"/>
            <a:ext cx="5999163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A98E6C-A17C-4C84-85A3-EBA30203D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1066800"/>
            <a:ext cx="2933700" cy="4810125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dirty="0"/>
              <a:t>TI LMK04828B</a:t>
            </a:r>
          </a:p>
          <a:p>
            <a:pPr>
              <a:defRPr/>
            </a:pPr>
            <a:r>
              <a:rPr lang="en-GB" dirty="0"/>
              <a:t>Up to 14 differential outputs</a:t>
            </a:r>
          </a:p>
          <a:p>
            <a:pPr>
              <a:defRPr/>
            </a:pPr>
            <a:r>
              <a:rPr lang="en-GB" dirty="0"/>
              <a:t>Up to 3 reference clock inputs</a:t>
            </a:r>
          </a:p>
          <a:p>
            <a:pPr>
              <a:defRPr/>
            </a:pPr>
            <a:r>
              <a:rPr lang="en-GB" dirty="0"/>
              <a:t>VCOs  </a:t>
            </a:r>
          </a:p>
          <a:p>
            <a:pPr lvl="1">
              <a:defRPr/>
            </a:pPr>
            <a:r>
              <a:rPr lang="en-GB" dirty="0"/>
              <a:t>0: 2370 MHz to 2630 MHz</a:t>
            </a:r>
          </a:p>
          <a:p>
            <a:pPr lvl="1">
              <a:defRPr/>
            </a:pPr>
            <a:r>
              <a:rPr lang="en-GB" dirty="0"/>
              <a:t>1: 2920 MHz to 3080 MHz</a:t>
            </a:r>
          </a:p>
          <a:p>
            <a:pPr>
              <a:defRPr/>
            </a:pPr>
            <a:r>
              <a:rPr lang="en-GB" dirty="0"/>
              <a:t>Integrated RMS jitter on output 100 fs</a:t>
            </a:r>
          </a:p>
          <a:p>
            <a:pPr>
              <a:defRPr/>
            </a:pPr>
            <a:r>
              <a:rPr lang="en-GB" dirty="0"/>
              <a:t>Designed to lock on recovered clocks from serial links</a:t>
            </a:r>
          </a:p>
        </p:txBody>
      </p:sp>
    </p:spTree>
    <p:extLst>
      <p:ext uri="{BB962C8B-B14F-4D97-AF65-F5344CB8AC3E}">
        <p14:creationId xmlns:p14="http://schemas.microsoft.com/office/powerpoint/2010/main" val="350701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="" xmlns:a16="http://schemas.microsoft.com/office/drawing/2014/main" id="{0E52E7CC-007D-4500-853B-4A12DD92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Kintex-7 GTX Transceivers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F773F2-A99F-42C2-A60D-5AF338914E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315913" y="6238875"/>
            <a:ext cx="2133600" cy="457200"/>
          </a:xfrm>
        </p:spPr>
        <p:txBody>
          <a:bodyPr/>
          <a:lstStyle/>
          <a:p>
            <a:pPr>
              <a:defRPr/>
            </a:pPr>
            <a:fld id="{85BC453D-C70C-4049-8A03-1372650124DF}" type="datetime1">
              <a:rPr lang="en-US" smtClean="0"/>
              <a:t>6/18/2018</a:t>
            </a:fld>
            <a:endParaRPr lang="it-IT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1883B9-1997-417F-A6B9-37B14670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13" y="6243638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it-IT" altLang="en-US" dirty="0"/>
          </a:p>
        </p:txBody>
      </p:sp>
      <p:sp>
        <p:nvSpPr>
          <p:cNvPr id="30725" name="Slide Number Placeholder 5">
            <a:extLst>
              <a:ext uri="{FF2B5EF4-FFF2-40B4-BE49-F238E27FC236}">
                <a16:creationId xmlns="" xmlns:a16="http://schemas.microsoft.com/office/drawing/2014/main" id="{0AFB0567-762E-4094-B01E-FB4AA249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D1D342-5132-4F93-9FA7-EFD661FBEB1D}" type="slidenum">
              <a:rPr lang="it-IT" altLang="en-US" smtClean="0">
                <a:latin typeface="Garamond" panose="02020404030301010803" pitchFamily="18" charset="0"/>
              </a:rPr>
              <a:pPr/>
              <a:t>107</a:t>
            </a:fld>
            <a:endParaRPr lang="it-IT" altLang="en-US">
              <a:latin typeface="Garamond" panose="02020404030301010803" pitchFamily="18" charset="0"/>
            </a:endParaRPr>
          </a:p>
        </p:txBody>
      </p:sp>
      <p:grpSp>
        <p:nvGrpSpPr>
          <p:cNvPr id="30726" name="Group 13">
            <a:extLst>
              <a:ext uri="{FF2B5EF4-FFF2-40B4-BE49-F238E27FC236}">
                <a16:creationId xmlns="" xmlns:a16="http://schemas.microsoft.com/office/drawing/2014/main" id="{126894E5-586D-4362-AC07-E4E8B7EE6B1A}"/>
              </a:ext>
            </a:extLst>
          </p:cNvPr>
          <p:cNvGrpSpPr>
            <a:grpSpLocks/>
          </p:cNvGrpSpPr>
          <p:nvPr/>
        </p:nvGrpSpPr>
        <p:grpSpPr bwMode="auto">
          <a:xfrm>
            <a:off x="242888" y="3287713"/>
            <a:ext cx="6161087" cy="2838450"/>
            <a:chOff x="796179" y="3024099"/>
            <a:chExt cx="6161307" cy="2839465"/>
          </a:xfrm>
        </p:grpSpPr>
        <p:pic>
          <p:nvPicPr>
            <p:cNvPr id="30730" name="Picture 6">
              <a:extLst>
                <a:ext uri="{FF2B5EF4-FFF2-40B4-BE49-F238E27FC236}">
                  <a16:creationId xmlns="" xmlns:a16="http://schemas.microsoft.com/office/drawing/2014/main" id="{4F7676F9-6F59-46E4-970C-00FC65111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179" y="3664545"/>
              <a:ext cx="6161307" cy="219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7D57F81B-E6E2-4D90-ADA2-F9E1B6A2C61F}"/>
                </a:ext>
              </a:extLst>
            </p:cNvPr>
            <p:cNvCxnSpPr/>
            <p:nvPr/>
          </p:nvCxnSpPr>
          <p:spPr>
            <a:xfrm>
              <a:off x="1588369" y="3290894"/>
              <a:ext cx="0" cy="6145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2" name="TextBox 9">
              <a:extLst>
                <a:ext uri="{FF2B5EF4-FFF2-40B4-BE49-F238E27FC236}">
                  <a16:creationId xmlns="" xmlns:a16="http://schemas.microsoft.com/office/drawing/2014/main" id="{4F09CFDF-2191-4F7B-852C-3C304CE06F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7536" y="3024099"/>
              <a:ext cx="1095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en-US"/>
                <a:t>REFCLK</a:t>
              </a:r>
              <a:endParaRPr lang="en-US" altLang="en-US"/>
            </a:p>
          </p:txBody>
        </p:sp>
      </p:grpSp>
      <p:sp>
        <p:nvSpPr>
          <p:cNvPr id="30727" name="Content Placeholder 11">
            <a:extLst>
              <a:ext uri="{FF2B5EF4-FFF2-40B4-BE49-F238E27FC236}">
                <a16:creationId xmlns="" xmlns:a16="http://schemas.microsoft.com/office/drawing/2014/main" id="{F311235E-3D47-414C-A61F-D570C7B3D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975" y="1022350"/>
            <a:ext cx="2608263" cy="5103813"/>
          </a:xfrm>
        </p:spPr>
        <p:txBody>
          <a:bodyPr/>
          <a:lstStyle/>
          <a:p>
            <a:r>
              <a:rPr lang="it-IT" altLang="en-US"/>
              <a:t>1 GTX receiver used in the Demo</a:t>
            </a:r>
          </a:p>
          <a:p>
            <a:r>
              <a:rPr lang="it-IT" altLang="en-US"/>
              <a:t>Data rate depends on speed-grade and </a:t>
            </a:r>
            <a:r>
              <a:rPr lang="it-IT" altLang="en-US" b="1" i="1"/>
              <a:t>package</a:t>
            </a:r>
            <a:endParaRPr lang="en-US" altLang="en-US" b="1" i="1"/>
          </a:p>
        </p:txBody>
      </p:sp>
      <p:pic>
        <p:nvPicPr>
          <p:cNvPr id="30728" name="Picture 12">
            <a:extLst>
              <a:ext uri="{FF2B5EF4-FFF2-40B4-BE49-F238E27FC236}">
                <a16:creationId xmlns="" xmlns:a16="http://schemas.microsoft.com/office/drawing/2014/main" id="{178C535F-F9AF-469E-937D-BFD7D5992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296988"/>
            <a:ext cx="6173787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D6E8D17-D6D7-45D2-A428-952BE810B107}"/>
              </a:ext>
            </a:extLst>
          </p:cNvPr>
          <p:cNvSpPr/>
          <p:nvPr/>
        </p:nvSpPr>
        <p:spPr>
          <a:xfrm>
            <a:off x="2743200" y="2574925"/>
            <a:ext cx="3267075" cy="13176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>
            <a:extLst>
              <a:ext uri="{FF2B5EF4-FFF2-40B4-BE49-F238E27FC236}">
                <a16:creationId xmlns="" xmlns:a16="http://schemas.microsoft.com/office/drawing/2014/main" id="{5D7AF6D3-B12B-45C6-BE90-534BD2392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549400"/>
            <a:ext cx="2884488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1">
            <a:extLst>
              <a:ext uri="{FF2B5EF4-FFF2-40B4-BE49-F238E27FC236}">
                <a16:creationId xmlns="" xmlns:a16="http://schemas.microsoft.com/office/drawing/2014/main" id="{05D129C6-E9FC-4A68-8B96-330F58BC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Demo Boards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98E425-5853-490A-92A2-1FB6C3BC62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56FFE3F-84BF-411A-9F58-FDAF79869036}" type="datetime1">
              <a:rPr lang="en-US" smtClean="0"/>
              <a:t>6/18/2018</a:t>
            </a:fld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970A35-0BFF-486C-82A1-83802F0FA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31750" name="Slide Number Placeholder 5">
            <a:extLst>
              <a:ext uri="{FF2B5EF4-FFF2-40B4-BE49-F238E27FC236}">
                <a16:creationId xmlns="" xmlns:a16="http://schemas.microsoft.com/office/drawing/2014/main" id="{A86BF332-DE8D-4075-9C4F-80B5A783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D23F17-23F3-46A6-A750-FFE7B877DD27}" type="slidenum">
              <a:rPr lang="it-IT" altLang="en-US" smtClean="0">
                <a:latin typeface="Garamond" panose="02020404030301010803" pitchFamily="18" charset="0"/>
              </a:rPr>
              <a:pPr/>
              <a:t>108</a:t>
            </a:fld>
            <a:endParaRPr lang="it-IT" altLang="en-US">
              <a:latin typeface="Garamond" panose="02020404030301010803" pitchFamily="18" charset="0"/>
            </a:endParaRPr>
          </a:p>
        </p:txBody>
      </p:sp>
      <p:pic>
        <p:nvPicPr>
          <p:cNvPr id="31751" name="Picture 6">
            <a:extLst>
              <a:ext uri="{FF2B5EF4-FFF2-40B4-BE49-F238E27FC236}">
                <a16:creationId xmlns="" xmlns:a16="http://schemas.microsoft.com/office/drawing/2014/main" id="{739C84F6-40B9-4AE5-A922-D01ABC520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3462338"/>
            <a:ext cx="43656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" descr="Risultati immagini per adc16dx370evm">
            <a:extLst>
              <a:ext uri="{FF2B5EF4-FFF2-40B4-BE49-F238E27FC236}">
                <a16:creationId xmlns="" xmlns:a16="http://schemas.microsoft.com/office/drawing/2014/main" id="{334D81D7-45BC-4772-90AE-0F95A187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417638"/>
            <a:ext cx="4370388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7">
            <a:extLst>
              <a:ext uri="{FF2B5EF4-FFF2-40B4-BE49-F238E27FC236}">
                <a16:creationId xmlns="" xmlns:a16="http://schemas.microsoft.com/office/drawing/2014/main" id="{A419F0EB-4B8E-43DD-95EB-D2BDD6590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38" y="873125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/>
              <a:t>Texas Instruments </a:t>
            </a:r>
          </a:p>
          <a:p>
            <a:r>
              <a:rPr lang="it-IT" altLang="en-US"/>
              <a:t>ADC16DX370EVM</a:t>
            </a:r>
            <a:endParaRPr lang="en-US" altLang="en-US"/>
          </a:p>
        </p:txBody>
      </p:sp>
      <p:sp>
        <p:nvSpPr>
          <p:cNvPr id="31754" name="TextBox 10">
            <a:extLst>
              <a:ext uri="{FF2B5EF4-FFF2-40B4-BE49-F238E27FC236}">
                <a16:creationId xmlns="" xmlns:a16="http://schemas.microsoft.com/office/drawing/2014/main" id="{0D87F946-FD98-4E75-9F87-510EE0B5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3230563"/>
            <a:ext cx="1506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/>
              <a:t>Xilinx KC705</a:t>
            </a:r>
            <a:endParaRPr lang="en-US" altLang="en-US"/>
          </a:p>
        </p:txBody>
      </p:sp>
      <p:sp>
        <p:nvSpPr>
          <p:cNvPr id="31755" name="TextBox 11">
            <a:extLst>
              <a:ext uri="{FF2B5EF4-FFF2-40B4-BE49-F238E27FC236}">
                <a16:creationId xmlns="" xmlns:a16="http://schemas.microsoft.com/office/drawing/2014/main" id="{8A63A7DE-9288-49EF-A7C0-ACA3E8B48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275" y="933450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/>
              <a:t>Texas Instruments </a:t>
            </a:r>
          </a:p>
          <a:p>
            <a:r>
              <a:rPr lang="it-IT" altLang="en-US"/>
              <a:t>TSW14J10 (pass-through)</a:t>
            </a:r>
            <a:endParaRPr lang="en-US" altLang="en-US"/>
          </a:p>
        </p:txBody>
      </p:sp>
      <p:sp>
        <p:nvSpPr>
          <p:cNvPr id="9" name="Right Arrow 8">
            <a:extLst>
              <a:ext uri="{FF2B5EF4-FFF2-40B4-BE49-F238E27FC236}">
                <a16:creationId xmlns="" xmlns:a16="http://schemas.microsoft.com/office/drawing/2014/main" id="{DDB132D0-998C-4A6B-9475-0466D9B284EC}"/>
              </a:ext>
            </a:extLst>
          </p:cNvPr>
          <p:cNvSpPr/>
          <p:nvPr/>
        </p:nvSpPr>
        <p:spPr>
          <a:xfrm>
            <a:off x="3778250" y="1841500"/>
            <a:ext cx="1636713" cy="347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="" xmlns:a16="http://schemas.microsoft.com/office/drawing/2014/main" id="{AB6C7AB9-7690-4751-8542-F69AE44A65A5}"/>
              </a:ext>
            </a:extLst>
          </p:cNvPr>
          <p:cNvSpPr/>
          <p:nvPr/>
        </p:nvSpPr>
        <p:spPr>
          <a:xfrm rot="5400000">
            <a:off x="5708651" y="3025775"/>
            <a:ext cx="622300" cy="549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8A4C6B-829C-4D37-8CBF-B27275E1B2D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7C7B53E-68DA-41C4-B0D0-6159B9C9B85D}" type="datetime1">
              <a:rPr lang="en-US" smtClean="0"/>
              <a:t>6/18/2018</a:t>
            </a:fld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3B018F-24DA-45D3-9D41-3C3C55E4C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32772" name="Slide Number Placeholder 5">
            <a:extLst>
              <a:ext uri="{FF2B5EF4-FFF2-40B4-BE49-F238E27FC236}">
                <a16:creationId xmlns="" xmlns:a16="http://schemas.microsoft.com/office/drawing/2014/main" id="{1C175749-4C60-4E42-9176-274EF325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43A32D-F96A-4921-AA87-54651C0640EC}" type="slidenum">
              <a:rPr lang="it-IT" altLang="en-US" smtClean="0">
                <a:latin typeface="Garamond" panose="02020404030301010803" pitchFamily="18" charset="0"/>
              </a:rPr>
              <a:pPr/>
              <a:t>109</a:t>
            </a:fld>
            <a:endParaRPr lang="it-IT" altLang="en-US">
              <a:latin typeface="Garamond" panose="02020404030301010803" pitchFamily="18" charset="0"/>
            </a:endParaRPr>
          </a:p>
        </p:txBody>
      </p:sp>
      <p:sp>
        <p:nvSpPr>
          <p:cNvPr id="39" name="Rettangolo 3">
            <a:extLst>
              <a:ext uri="{FF2B5EF4-FFF2-40B4-BE49-F238E27FC236}">
                <a16:creationId xmlns="" xmlns:a16="http://schemas.microsoft.com/office/drawing/2014/main" id="{A2E44FF6-4C74-4818-B138-B69CEEC45204}"/>
              </a:ext>
            </a:extLst>
          </p:cNvPr>
          <p:cNvSpPr/>
          <p:nvPr/>
        </p:nvSpPr>
        <p:spPr>
          <a:xfrm>
            <a:off x="1946275" y="2336800"/>
            <a:ext cx="1633538" cy="1169988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prstClr val="white"/>
                </a:solidFill>
                <a:latin typeface="Calibri" panose="020F0502020204030204"/>
              </a:rPr>
              <a:t>GTX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prstClr val="white"/>
                </a:solidFill>
                <a:latin typeface="Calibri" panose="020F0502020204030204"/>
              </a:rPr>
              <a:t>RX</a:t>
            </a:r>
          </a:p>
        </p:txBody>
      </p:sp>
      <p:sp>
        <p:nvSpPr>
          <p:cNvPr id="40" name="Rettangolo 4">
            <a:extLst>
              <a:ext uri="{FF2B5EF4-FFF2-40B4-BE49-F238E27FC236}">
                <a16:creationId xmlns="" xmlns:a16="http://schemas.microsoft.com/office/drawing/2014/main" id="{4CD1D121-7B9F-4AD3-9C31-216C6395B105}"/>
              </a:ext>
            </a:extLst>
          </p:cNvPr>
          <p:cNvSpPr/>
          <p:nvPr/>
        </p:nvSpPr>
        <p:spPr>
          <a:xfrm>
            <a:off x="5972175" y="2336800"/>
            <a:ext cx="1633538" cy="1169988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prstClr val="white"/>
                </a:solidFill>
                <a:latin typeface="Calibri" panose="020F0502020204030204"/>
              </a:rPr>
              <a:t>RX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prstClr val="white"/>
                </a:solidFill>
                <a:latin typeface="Calibri" panose="020F0502020204030204"/>
              </a:rPr>
              <a:t>JESD204B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prstClr val="white"/>
                </a:solidFill>
                <a:latin typeface="Calibri" panose="020F0502020204030204"/>
              </a:rPr>
              <a:t>FSM</a:t>
            </a:r>
          </a:p>
        </p:txBody>
      </p:sp>
      <p:sp>
        <p:nvSpPr>
          <p:cNvPr id="41" name="Rettangolo 5">
            <a:extLst>
              <a:ext uri="{FF2B5EF4-FFF2-40B4-BE49-F238E27FC236}">
                <a16:creationId xmlns="" xmlns:a16="http://schemas.microsoft.com/office/drawing/2014/main" id="{A0BAA414-B08A-48BB-AA15-CB76F47E99B0}"/>
              </a:ext>
            </a:extLst>
          </p:cNvPr>
          <p:cNvSpPr/>
          <p:nvPr/>
        </p:nvSpPr>
        <p:spPr>
          <a:xfrm>
            <a:off x="4386263" y="3997325"/>
            <a:ext cx="1633537" cy="96361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/>
              </a:rPr>
              <a:t>ADC16DX370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Calibri" panose="020F0502020204030204"/>
              </a:rPr>
              <a:t>DECODE</a:t>
            </a:r>
          </a:p>
        </p:txBody>
      </p:sp>
      <p:sp>
        <p:nvSpPr>
          <p:cNvPr id="32776" name="CasellaDiTesto 7">
            <a:extLst>
              <a:ext uri="{FF2B5EF4-FFF2-40B4-BE49-F238E27FC236}">
                <a16:creationId xmlns="" xmlns:a16="http://schemas.microsoft.com/office/drawing/2014/main" id="{57BD66FC-F2E7-47EC-B4EB-8C24E231C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3" y="4443413"/>
            <a:ext cx="103663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FEC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LINK</a:t>
            </a:r>
          </a:p>
        </p:txBody>
      </p:sp>
      <p:cxnSp>
        <p:nvCxnSpPr>
          <p:cNvPr id="32777" name="Connettore 2 9">
            <a:extLst>
              <a:ext uri="{FF2B5EF4-FFF2-40B4-BE49-F238E27FC236}">
                <a16:creationId xmlns="" xmlns:a16="http://schemas.microsoft.com/office/drawing/2014/main" id="{B0C20D30-03A8-4D92-85D5-B68BC9395B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62250" y="1960563"/>
            <a:ext cx="0" cy="376237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8" name="Connettore 2 11">
            <a:extLst>
              <a:ext uri="{FF2B5EF4-FFF2-40B4-BE49-F238E27FC236}">
                <a16:creationId xmlns="" xmlns:a16="http://schemas.microsoft.com/office/drawing/2014/main" id="{D2A697DD-0690-4D4A-BA45-F688291DCB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51700" y="1960563"/>
            <a:ext cx="0" cy="376237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9" name="Connettore 2 13">
            <a:extLst>
              <a:ext uri="{FF2B5EF4-FFF2-40B4-BE49-F238E27FC236}">
                <a16:creationId xmlns="" xmlns:a16="http://schemas.microsoft.com/office/drawing/2014/main" id="{2A65D950-36D0-4478-870F-4E377ED93FE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79813" y="2476500"/>
            <a:ext cx="2405062" cy="0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0" name="Connettore 2 14">
            <a:extLst>
              <a:ext uri="{FF2B5EF4-FFF2-40B4-BE49-F238E27FC236}">
                <a16:creationId xmlns="" xmlns:a16="http://schemas.microsoft.com/office/drawing/2014/main" id="{01849C8D-FE05-413E-BD37-0538503882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92513" y="2859088"/>
            <a:ext cx="2392362" cy="0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1" name="Connettore 2 15">
            <a:extLst>
              <a:ext uri="{FF2B5EF4-FFF2-40B4-BE49-F238E27FC236}">
                <a16:creationId xmlns="" xmlns:a16="http://schemas.microsoft.com/office/drawing/2014/main" id="{98036AB1-67F3-4750-ACBA-6613A08189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92513" y="3138488"/>
            <a:ext cx="2392362" cy="0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2" name="Connettore 4 24">
            <a:extLst>
              <a:ext uri="{FF2B5EF4-FFF2-40B4-BE49-F238E27FC236}">
                <a16:creationId xmlns="" xmlns:a16="http://schemas.microsoft.com/office/drawing/2014/main" id="{B65CA85A-D561-4DB4-9E1F-A7B66E6E8712}"/>
              </a:ext>
            </a:extLst>
          </p:cNvPr>
          <p:cNvCxnSpPr>
            <a:cxnSpLocks noChangeShapeType="1"/>
            <a:endCxn id="32802" idx="1"/>
          </p:cNvCxnSpPr>
          <p:nvPr/>
        </p:nvCxnSpPr>
        <p:spPr bwMode="auto">
          <a:xfrm flipV="1">
            <a:off x="1282700" y="3335338"/>
            <a:ext cx="4664075" cy="341312"/>
          </a:xfrm>
          <a:prstGeom prst="bentConnector3">
            <a:avLst>
              <a:gd name="adj1" fmla="val 96889"/>
            </a:avLst>
          </a:prstGeom>
          <a:noFill/>
          <a:ln w="1270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3" name="Connettore 1 32">
            <a:extLst>
              <a:ext uri="{FF2B5EF4-FFF2-40B4-BE49-F238E27FC236}">
                <a16:creationId xmlns="" xmlns:a16="http://schemas.microsoft.com/office/drawing/2014/main" id="{85CAB6BE-FAF6-4FB5-A8BC-3704331AAB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82700" y="3317875"/>
            <a:ext cx="0" cy="360363"/>
          </a:xfrm>
          <a:prstGeom prst="line">
            <a:avLst/>
          </a:prstGeom>
          <a:noFill/>
          <a:ln w="12700" algn="ctr">
            <a:solidFill>
              <a:srgbClr val="5B9BD5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4" name="Connettore 4 37">
            <a:extLst>
              <a:ext uri="{FF2B5EF4-FFF2-40B4-BE49-F238E27FC236}">
                <a16:creationId xmlns="" xmlns:a16="http://schemas.microsoft.com/office/drawing/2014/main" id="{65B92197-4BAE-4A57-AA2B-03DD5E16232F}"/>
              </a:ext>
            </a:extLst>
          </p:cNvPr>
          <p:cNvCxnSpPr>
            <a:cxnSpLocks noChangeShapeType="1"/>
            <a:stCxn id="40" idx="3"/>
          </p:cNvCxnSpPr>
          <p:nvPr/>
        </p:nvCxnSpPr>
        <p:spPr bwMode="auto">
          <a:xfrm flipH="1">
            <a:off x="3359150" y="2922588"/>
            <a:ext cx="4246563" cy="2182812"/>
          </a:xfrm>
          <a:prstGeom prst="bentConnector3">
            <a:avLst>
              <a:gd name="adj1" fmla="val -5384"/>
            </a:avLst>
          </a:prstGeom>
          <a:noFill/>
          <a:ln w="12700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5" name="Connettore 1 42">
            <a:extLst>
              <a:ext uri="{FF2B5EF4-FFF2-40B4-BE49-F238E27FC236}">
                <a16:creationId xmlns="" xmlns:a16="http://schemas.microsoft.com/office/drawing/2014/main" id="{6EEC217F-AB68-4E2E-8E95-2DF70182359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57613" y="4291013"/>
            <a:ext cx="120650" cy="120650"/>
          </a:xfrm>
          <a:prstGeom prst="line">
            <a:avLst/>
          </a:prstGeom>
          <a:noFill/>
          <a:ln w="635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6" name="Connettore 1 43">
            <a:extLst>
              <a:ext uri="{FF2B5EF4-FFF2-40B4-BE49-F238E27FC236}">
                <a16:creationId xmlns="" xmlns:a16="http://schemas.microsoft.com/office/drawing/2014/main" id="{207D809E-429B-42C2-8FB1-BFAD43C8130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14988" y="2403475"/>
            <a:ext cx="120650" cy="120650"/>
          </a:xfrm>
          <a:prstGeom prst="line">
            <a:avLst/>
          </a:prstGeom>
          <a:noFill/>
          <a:ln w="635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87" name="CasellaDiTesto 44">
            <a:extLst>
              <a:ext uri="{FF2B5EF4-FFF2-40B4-BE49-F238E27FC236}">
                <a16:creationId xmlns="" xmlns:a16="http://schemas.microsoft.com/office/drawing/2014/main" id="{0BAD6003-B658-47E0-828D-509987876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363" y="3990975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32788" name="CasellaDiTesto 45">
            <a:extLst>
              <a:ext uri="{FF2B5EF4-FFF2-40B4-BE49-F238E27FC236}">
                <a16:creationId xmlns="" xmlns:a16="http://schemas.microsoft.com/office/drawing/2014/main" id="{3D51B1CB-F655-4150-98B4-713C70FCD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152650"/>
            <a:ext cx="379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32789" name="CasellaDiTesto 46">
            <a:extLst>
              <a:ext uri="{FF2B5EF4-FFF2-40B4-BE49-F238E27FC236}">
                <a16:creationId xmlns="" xmlns:a16="http://schemas.microsoft.com/office/drawing/2014/main" id="{37538965-4D4A-4423-BE2F-1BF0556D2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268413"/>
            <a:ext cx="1508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REFCLK (@100 MHz)</a:t>
            </a:r>
          </a:p>
        </p:txBody>
      </p:sp>
      <p:sp>
        <p:nvSpPr>
          <p:cNvPr id="32790" name="CasellaDiTesto 47">
            <a:extLst>
              <a:ext uri="{FF2B5EF4-FFF2-40B4-BE49-F238E27FC236}">
                <a16:creationId xmlns="" xmlns:a16="http://schemas.microsoft.com/office/drawing/2014/main" id="{29DDE942-92DB-4C9F-9CB2-BD86493FE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988" y="1014413"/>
            <a:ext cx="981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JESD STREAM (4 Gbps)</a:t>
            </a:r>
          </a:p>
        </p:txBody>
      </p:sp>
      <p:sp>
        <p:nvSpPr>
          <p:cNvPr id="32791" name="CasellaDiTesto 48">
            <a:extLst>
              <a:ext uri="{FF2B5EF4-FFF2-40B4-BE49-F238E27FC236}">
                <a16:creationId xmlns="" xmlns:a16="http://schemas.microsoft.com/office/drawing/2014/main" id="{BBCD9C9D-BE5C-4127-BB8A-DC9AEC9B2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613" y="2171700"/>
            <a:ext cx="183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RX DATA  (15:0)</a:t>
            </a:r>
          </a:p>
        </p:txBody>
      </p:sp>
      <p:sp>
        <p:nvSpPr>
          <p:cNvPr id="32792" name="CasellaDiTesto 49">
            <a:extLst>
              <a:ext uri="{FF2B5EF4-FFF2-40B4-BE49-F238E27FC236}">
                <a16:creationId xmlns="" xmlns:a16="http://schemas.microsoft.com/office/drawing/2014/main" id="{B23939D8-1E50-4F4F-A1D1-7384CB30F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363" y="2532063"/>
            <a:ext cx="1795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CHARISK  (1:0)</a:t>
            </a:r>
          </a:p>
        </p:txBody>
      </p:sp>
      <p:sp>
        <p:nvSpPr>
          <p:cNvPr id="32793" name="CasellaDiTesto 50">
            <a:extLst>
              <a:ext uri="{FF2B5EF4-FFF2-40B4-BE49-F238E27FC236}">
                <a16:creationId xmlns="" xmlns:a16="http://schemas.microsoft.com/office/drawing/2014/main" id="{3A823CB3-E90B-480C-A72C-806AEC9B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138" y="2855913"/>
            <a:ext cx="1795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COMMADET_EN</a:t>
            </a:r>
          </a:p>
        </p:txBody>
      </p:sp>
      <p:sp>
        <p:nvSpPr>
          <p:cNvPr id="32794" name="CasellaDiTesto 51">
            <a:extLst>
              <a:ext uri="{FF2B5EF4-FFF2-40B4-BE49-F238E27FC236}">
                <a16:creationId xmlns="" xmlns:a16="http://schemas.microsoft.com/office/drawing/2014/main" id="{04B9686F-C8F2-449A-98FA-085E5EDEA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1608138"/>
            <a:ext cx="1012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SYSREF</a:t>
            </a:r>
          </a:p>
        </p:txBody>
      </p:sp>
      <p:sp>
        <p:nvSpPr>
          <p:cNvPr id="32795" name="CasellaDiTesto 53">
            <a:extLst>
              <a:ext uri="{FF2B5EF4-FFF2-40B4-BE49-F238E27FC236}">
                <a16:creationId xmlns="" xmlns:a16="http://schemas.microsoft.com/office/drawing/2014/main" id="{B9DE0B08-DA55-43F9-A4CF-CD5B0B693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738" y="1608138"/>
            <a:ext cx="1011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SYNC*</a:t>
            </a:r>
          </a:p>
        </p:txBody>
      </p:sp>
      <p:sp>
        <p:nvSpPr>
          <p:cNvPr id="32796" name="CasellaDiTesto 54">
            <a:extLst>
              <a:ext uri="{FF2B5EF4-FFF2-40B4-BE49-F238E27FC236}">
                <a16:creationId xmlns="" xmlns:a16="http://schemas.microsoft.com/office/drawing/2014/main" id="{0D41C31B-33A8-4C53-B63A-F18FE20D0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5105400"/>
            <a:ext cx="1552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600">
                <a:solidFill>
                  <a:srgbClr val="000000"/>
                </a:solidFill>
                <a:latin typeface="Calibri" panose="020F0502020204030204" pitchFamily="34" charset="0"/>
              </a:rPr>
              <a:t>DATA_VALID</a:t>
            </a:r>
          </a:p>
        </p:txBody>
      </p:sp>
      <p:cxnSp>
        <p:nvCxnSpPr>
          <p:cNvPr id="32797" name="Connettore 2 55">
            <a:extLst>
              <a:ext uri="{FF2B5EF4-FFF2-40B4-BE49-F238E27FC236}">
                <a16:creationId xmlns="" xmlns:a16="http://schemas.microsoft.com/office/drawing/2014/main" id="{7654693D-5928-4D4F-98E9-0BA5F22DE9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2050" y="1960563"/>
            <a:ext cx="0" cy="376237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>
            <a:extLst>
              <a:ext uri="{FF2B5EF4-FFF2-40B4-BE49-F238E27FC236}">
                <a16:creationId xmlns="" xmlns:a16="http://schemas.microsoft.com/office/drawing/2014/main" id="{8B79659D-5D83-48BD-83B2-719E1CC97275}"/>
              </a:ext>
            </a:extLst>
          </p:cNvPr>
          <p:cNvCxnSpPr/>
          <p:nvPr/>
        </p:nvCxnSpPr>
        <p:spPr>
          <a:xfrm>
            <a:off x="1925638" y="3189288"/>
            <a:ext cx="120650" cy="1285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76228F25-4A86-4B69-8193-1436967D8014}"/>
              </a:ext>
            </a:extLst>
          </p:cNvPr>
          <p:cNvCxnSpPr/>
          <p:nvPr/>
        </p:nvCxnSpPr>
        <p:spPr>
          <a:xfrm flipV="1">
            <a:off x="1946275" y="3317875"/>
            <a:ext cx="100013" cy="1063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00" name="Connettore 2 9">
            <a:extLst>
              <a:ext uri="{FF2B5EF4-FFF2-40B4-BE49-F238E27FC236}">
                <a16:creationId xmlns="" xmlns:a16="http://schemas.microsoft.com/office/drawing/2014/main" id="{23BC6E27-0272-4149-AEB4-9000DE32C4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0638" y="3317875"/>
            <a:ext cx="655637" cy="0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01" name="Connettore 2 9">
            <a:extLst>
              <a:ext uri="{FF2B5EF4-FFF2-40B4-BE49-F238E27FC236}">
                <a16:creationId xmlns="" xmlns:a16="http://schemas.microsoft.com/office/drawing/2014/main" id="{DABA720C-3145-44C5-BE16-3269EF4B25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70000" y="1960563"/>
            <a:ext cx="0" cy="1327150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802" name="Picture 2">
            <a:extLst>
              <a:ext uri="{FF2B5EF4-FFF2-40B4-BE49-F238E27FC236}">
                <a16:creationId xmlns="" xmlns:a16="http://schemas.microsoft.com/office/drawing/2014/main" id="{6866713C-584A-48A6-9976-D1C0FEA0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3233738"/>
            <a:ext cx="11271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803" name="Connettore 1 43">
            <a:extLst>
              <a:ext uri="{FF2B5EF4-FFF2-40B4-BE49-F238E27FC236}">
                <a16:creationId xmlns="" xmlns:a16="http://schemas.microsoft.com/office/drawing/2014/main" id="{AD80EF7D-0D1F-4230-A6BF-64A35802D03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638800" y="2813050"/>
            <a:ext cx="120650" cy="122238"/>
          </a:xfrm>
          <a:prstGeom prst="line">
            <a:avLst/>
          </a:prstGeom>
          <a:noFill/>
          <a:ln w="6350" algn="ctr">
            <a:solidFill>
              <a:srgbClr val="5B9B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804" name="CasellaDiTesto 45">
            <a:extLst>
              <a:ext uri="{FF2B5EF4-FFF2-40B4-BE49-F238E27FC236}">
                <a16:creationId xmlns="" xmlns:a16="http://schemas.microsoft.com/office/drawing/2014/main" id="{DE507E6D-BD94-49AD-86DE-C32E8B8DB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563813"/>
            <a:ext cx="379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4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cxnSp>
        <p:nvCxnSpPr>
          <p:cNvPr id="32805" name="Connettore 2 9">
            <a:extLst>
              <a:ext uri="{FF2B5EF4-FFF2-40B4-BE49-F238E27FC236}">
                <a16:creationId xmlns="" xmlns:a16="http://schemas.microsoft.com/office/drawing/2014/main" id="{EEA4B345-335D-41E0-B591-21593F9505B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79813" y="4351338"/>
            <a:ext cx="854075" cy="0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806" name="Connettore 2 9">
            <a:extLst>
              <a:ext uri="{FF2B5EF4-FFF2-40B4-BE49-F238E27FC236}">
                <a16:creationId xmlns="" xmlns:a16="http://schemas.microsoft.com/office/drawing/2014/main" id="{AE9B9849-12F1-4DAA-BDB0-8D4C63CB672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445125" y="2476500"/>
            <a:ext cx="0" cy="1514475"/>
          </a:xfrm>
          <a:prstGeom prst="straightConnector1">
            <a:avLst/>
          </a:prstGeom>
          <a:noFill/>
          <a:ln w="12700" algn="ctr">
            <a:solidFill>
              <a:srgbClr val="5B9BD5"/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Cloud 41">
            <a:extLst>
              <a:ext uri="{FF2B5EF4-FFF2-40B4-BE49-F238E27FC236}">
                <a16:creationId xmlns="" xmlns:a16="http://schemas.microsoft.com/office/drawing/2014/main" id="{5C7F48E3-03E8-4ED0-8636-7BD1737A5D84}"/>
              </a:ext>
            </a:extLst>
          </p:cNvPr>
          <p:cNvSpPr/>
          <p:nvPr/>
        </p:nvSpPr>
        <p:spPr>
          <a:xfrm>
            <a:off x="1978025" y="4071938"/>
            <a:ext cx="1662113" cy="1209675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Vivado ILA</a:t>
            </a:r>
            <a:endParaRPr lang="en-US" dirty="0"/>
          </a:p>
        </p:txBody>
      </p:sp>
      <p:sp>
        <p:nvSpPr>
          <p:cNvPr id="32808" name="Title 1">
            <a:extLst>
              <a:ext uri="{FF2B5EF4-FFF2-40B4-BE49-F238E27FC236}">
                <a16:creationId xmlns="" xmlns:a16="http://schemas.microsoft.com/office/drawing/2014/main" id="{E6EEF3CE-43A4-4B95-8745-2290A862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FPGA Firmware Architecture</a:t>
            </a:r>
          </a:p>
        </p:txBody>
      </p:sp>
    </p:spTree>
    <p:extLst>
      <p:ext uri="{BB962C8B-B14F-4D97-AF65-F5344CB8AC3E}">
        <p14:creationId xmlns:p14="http://schemas.microsoft.com/office/powerpoint/2010/main" val="29196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>
            <a:extLst>
              <a:ext uri="{FF2B5EF4-FFF2-40B4-BE49-F238E27FC236}">
                <a16:creationId xmlns="" xmlns:a16="http://schemas.microsoft.com/office/drawing/2014/main" id="{A4B54FFF-B45D-4AC6-A28E-8B61F0A8F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7103" y="0"/>
            <a:ext cx="8229600" cy="1143000"/>
          </a:xfrm>
        </p:spPr>
        <p:txBody>
          <a:bodyPr/>
          <a:lstStyle/>
          <a:p>
            <a:r>
              <a:rPr lang="en-US" altLang="en-US" dirty="0"/>
              <a:t>The Shared PLL</a:t>
            </a:r>
          </a:p>
        </p:txBody>
      </p:sp>
      <p:sp>
        <p:nvSpPr>
          <p:cNvPr id="381955" name="Rectangle 3">
            <a:extLst>
              <a:ext uri="{FF2B5EF4-FFF2-40B4-BE49-F238E27FC236}">
                <a16:creationId xmlns="" xmlns:a16="http://schemas.microsoft.com/office/drawing/2014/main" id="{012B2A61-A7D7-41D1-AC06-81972CAD5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8585" y="1040686"/>
            <a:ext cx="8132466" cy="1792950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3400" dirty="0"/>
              <a:t>The PLL generates a high speed clock for the serial section</a:t>
            </a:r>
          </a:p>
          <a:p>
            <a:pPr lvl="1"/>
            <a:r>
              <a:rPr lang="en-US" altLang="en-US" sz="3100" dirty="0"/>
              <a:t>Between 1.0 GHz and 2.2 GHz</a:t>
            </a:r>
          </a:p>
          <a:p>
            <a:pPr lvl="1"/>
            <a:r>
              <a:rPr lang="en-US" altLang="en-US" sz="3100" dirty="0"/>
              <a:t>Requires a low jitter reference clock</a:t>
            </a:r>
          </a:p>
          <a:p>
            <a:pPr lvl="1"/>
            <a:r>
              <a:rPr lang="en-US" altLang="en-US" sz="3100" dirty="0"/>
              <a:t>Also requires a clean power supply</a:t>
            </a:r>
          </a:p>
          <a:p>
            <a:pPr lvl="1"/>
            <a:r>
              <a:rPr lang="en-US" altLang="en-US" sz="3100" dirty="0"/>
              <a:t>Provides lock flag (PLLLKDET)</a:t>
            </a:r>
            <a:endParaRPr lang="en-US" alt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275D04-6E79-4EFD-BC17-EBCE7A157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" r="856"/>
          <a:stretch/>
        </p:blipFill>
        <p:spPr>
          <a:xfrm>
            <a:off x="1371600" y="2981454"/>
            <a:ext cx="6479931" cy="343069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CF0F554-70FC-4E0D-8F64-C981E7012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BB2D-3774-45F4-BBA7-19F5FE8785EC}" type="datetime1">
              <a:rPr lang="en-US" smtClean="0"/>
              <a:t>6/18/2018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A52BC7D-3CE2-40EE-A289-3438E59D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532146-C288-40AE-9DE4-2010523B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="" xmlns:a16="http://schemas.microsoft.com/office/drawing/2014/main" id="{D45F5F23-FA5D-45B2-A319-E8BA9812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905"/>
            <a:ext cx="8229600" cy="1143000"/>
          </a:xfrm>
        </p:spPr>
        <p:txBody>
          <a:bodyPr/>
          <a:lstStyle/>
          <a:p>
            <a:r>
              <a:rPr lang="en-GB" altLang="en-US" dirty="0"/>
              <a:t>FPGA Implementation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A583E-4B16-4AE0-A97D-9039E57ED7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60F30E-E4C7-4946-AE89-10A4F9E8D8A3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CD099A-5FD4-46A5-B1B3-F6162909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33797" name="Slide Number Placeholder 5">
            <a:extLst>
              <a:ext uri="{FF2B5EF4-FFF2-40B4-BE49-F238E27FC236}">
                <a16:creationId xmlns="" xmlns:a16="http://schemas.microsoft.com/office/drawing/2014/main" id="{76C4E467-2E21-44A9-8EE7-F5EB594C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33F45CA-7FC9-4AF8-AF87-85DE78D97C97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110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pic>
        <p:nvPicPr>
          <p:cNvPr id="33798" name="Picture 2">
            <a:extLst>
              <a:ext uri="{FF2B5EF4-FFF2-40B4-BE49-F238E27FC236}">
                <a16:creationId xmlns="" xmlns:a16="http://schemas.microsoft.com/office/drawing/2014/main" id="{B2222D24-79E0-415E-9840-720ADE46C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541860"/>
            <a:ext cx="30289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Tabella 8">
            <a:extLst>
              <a:ext uri="{FF2B5EF4-FFF2-40B4-BE49-F238E27FC236}">
                <a16:creationId xmlns="" xmlns:a16="http://schemas.microsoft.com/office/drawing/2014/main" id="{DF898E73-C519-4CC2-826D-176F8BB96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722191"/>
              </p:ext>
            </p:extLst>
          </p:nvPr>
        </p:nvGraphicFramePr>
        <p:xfrm>
          <a:off x="3348038" y="2040335"/>
          <a:ext cx="3425825" cy="2028825"/>
        </p:xfrm>
        <a:graphic>
          <a:graphicData uri="http://schemas.openxmlformats.org/drawingml/2006/table">
            <a:tbl>
              <a:tblPr firstRow="1" bandRow="1"/>
              <a:tblGrid>
                <a:gridCol w="12132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99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26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20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/>
                        <a:t>Logic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Resources</a:t>
                      </a:r>
                      <a:endParaRPr lang="it-IT" sz="1200" dirty="0"/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/>
                        <a:t>Used</a:t>
                      </a:r>
                      <a:r>
                        <a:rPr lang="it-IT" sz="1200" dirty="0"/>
                        <a:t>/</a:t>
                      </a:r>
                      <a:r>
                        <a:rPr lang="it-IT" sz="1200" dirty="0" err="1"/>
                        <a:t>Available</a:t>
                      </a:r>
                      <a:endParaRPr lang="it-IT" sz="1200" dirty="0"/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/>
                        <a:t>Percentage</a:t>
                      </a:r>
                      <a:endParaRPr lang="it-IT" sz="1200" dirty="0"/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/>
                        <a:t>Registers</a:t>
                      </a:r>
                      <a:endParaRPr lang="it-IT" sz="1200" dirty="0"/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3901/407,600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1%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/>
                        <a:t>LUTs</a:t>
                      </a:r>
                      <a:endParaRPr lang="it-IT" sz="1200" dirty="0"/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3263/203,800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2%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/>
                        <a:t>BlockRAM</a:t>
                      </a:r>
                      <a:endParaRPr lang="it-IT" sz="1200" dirty="0"/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2/445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1%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/>
                        <a:t>BUFGs</a:t>
                      </a:r>
                      <a:endParaRPr lang="it-IT" sz="1200" dirty="0"/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5/32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15%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4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/>
                        <a:t>BUFGDS_GTEs</a:t>
                      </a:r>
                      <a:endParaRPr lang="it-IT" sz="1200" dirty="0"/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1/8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12%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4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 err="1"/>
                        <a:t>GTXs</a:t>
                      </a:r>
                      <a:endParaRPr lang="it-IT" sz="1200" dirty="0"/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1/16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200" dirty="0"/>
                        <a:t>16%</a:t>
                      </a:r>
                    </a:p>
                  </a:txBody>
                  <a:tcPr marL="91442" marR="91442" marT="45745" marB="4574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F59D9F5-C55E-440E-8258-06FFA67A3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63" y="4960145"/>
            <a:ext cx="8453437" cy="131286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dirty="0"/>
              <a:t>Overall logic footprint occupation for both JESD and FEC link is tiny (2% per JESD lane)</a:t>
            </a:r>
          </a:p>
          <a:p>
            <a:pPr>
              <a:defRPr/>
            </a:pPr>
            <a:r>
              <a:rPr lang="en-GB" dirty="0"/>
              <a:t>Small FPGA needed</a:t>
            </a:r>
          </a:p>
          <a:p>
            <a:pPr>
              <a:defRPr/>
            </a:pPr>
            <a:r>
              <a:rPr lang="en-GB" dirty="0"/>
              <a:t>Available transceivers and their supported data-rate are the actual limit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89DC326F-2E30-4101-AC22-E4B616529394}"/>
              </a:ext>
            </a:extLst>
          </p:cNvPr>
          <p:cNvSpPr txBox="1">
            <a:spLocks/>
          </p:cNvSpPr>
          <p:nvPr/>
        </p:nvSpPr>
        <p:spPr bwMode="auto">
          <a:xfrm>
            <a:off x="254001" y="1273572"/>
            <a:ext cx="26733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kern="0" dirty="0"/>
              <a:t>Xilinx Kintex-7 325T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2118656C-4B80-445D-9F78-2BD4CEBA14D9}"/>
              </a:ext>
            </a:extLst>
          </p:cNvPr>
          <p:cNvCxnSpPr/>
          <p:nvPr/>
        </p:nvCxnSpPr>
        <p:spPr>
          <a:xfrm>
            <a:off x="2506663" y="2222897"/>
            <a:ext cx="841375" cy="29686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C82F5F9-A392-44DA-8CE9-C206D9CE3C3C}"/>
              </a:ext>
            </a:extLst>
          </p:cNvPr>
          <p:cNvSpPr/>
          <p:nvPr/>
        </p:nvSpPr>
        <p:spPr>
          <a:xfrm>
            <a:off x="1747838" y="1843485"/>
            <a:ext cx="900113" cy="528637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EC5D5AE1-93BD-4791-A3E7-D3EC176DC03E}"/>
              </a:ext>
            </a:extLst>
          </p:cNvPr>
          <p:cNvSpPr txBox="1">
            <a:spLocks/>
          </p:cNvSpPr>
          <p:nvPr/>
        </p:nvSpPr>
        <p:spPr bwMode="auto">
          <a:xfrm>
            <a:off x="3354388" y="1710135"/>
            <a:ext cx="26733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GB" kern="0" dirty="0"/>
              <a:t>JESD-Link (1 lane)</a:t>
            </a:r>
          </a:p>
        </p:txBody>
      </p:sp>
    </p:spTree>
    <p:extLst>
      <p:ext uri="{BB962C8B-B14F-4D97-AF65-F5344CB8AC3E}">
        <p14:creationId xmlns:p14="http://schemas.microsoft.com/office/powerpoint/2010/main" val="20328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AD4DA3-BE40-4774-B452-638996B3C1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EFDDC3D-529E-4B73-820F-5E74CABB12DE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F82568-9AD0-44D8-B440-AC43CCECC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35844" name="Slide Number Placeholder 5">
            <a:extLst>
              <a:ext uri="{FF2B5EF4-FFF2-40B4-BE49-F238E27FC236}">
                <a16:creationId xmlns="" xmlns:a16="http://schemas.microsoft.com/office/drawing/2014/main" id="{F36B1795-1A67-48C4-BFE2-AF2B0B81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3DD93DE-B9A4-497F-9465-AE501ACD990D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111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pic>
        <p:nvPicPr>
          <p:cNvPr id="35845" name="Picture 7">
            <a:extLst>
              <a:ext uri="{FF2B5EF4-FFF2-40B4-BE49-F238E27FC236}">
                <a16:creationId xmlns="" xmlns:a16="http://schemas.microsoft.com/office/drawing/2014/main" id="{20CE1E09-DFD4-4EF1-8AAE-C237E656A0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9988" y="1085850"/>
            <a:ext cx="6811962" cy="4752975"/>
          </a:xfrm>
          <a:noFill/>
        </p:spPr>
      </p:pic>
      <p:sp>
        <p:nvSpPr>
          <p:cNvPr id="35846" name="Title 1">
            <a:extLst>
              <a:ext uri="{FF2B5EF4-FFF2-40B4-BE49-F238E27FC236}">
                <a16:creationId xmlns="" xmlns:a16="http://schemas.microsoft.com/office/drawing/2014/main" id="{A68DE565-1AC3-40A8-B8CD-D1A354FF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Configuring ADC and Jitter Cleaner</a:t>
            </a:r>
          </a:p>
        </p:txBody>
      </p:sp>
    </p:spTree>
    <p:extLst>
      <p:ext uri="{BB962C8B-B14F-4D97-AF65-F5344CB8AC3E}">
        <p14:creationId xmlns:p14="http://schemas.microsoft.com/office/powerpoint/2010/main" val="221315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="" xmlns:a16="http://schemas.microsoft.com/office/drawing/2014/main" id="{604BAD7A-EC53-49E6-926D-5E22CF11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Enabling the Link on ADC16DX370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="" xmlns:a16="http://schemas.microsoft.com/office/drawing/2014/main" id="{C33963BC-677C-44EA-8342-9A27DC09D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538" y="1019175"/>
            <a:ext cx="1592262" cy="5111750"/>
          </a:xfrm>
        </p:spPr>
        <p:txBody>
          <a:bodyPr/>
          <a:lstStyle/>
          <a:p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103A98-5128-4B9C-91C3-80AB9157DBA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7FBA26-51F3-4691-9120-BA1D4ECBBA75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2BAEEC-633B-4BBA-9305-33F7085A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36870" name="Slide Number Placeholder 5">
            <a:extLst>
              <a:ext uri="{FF2B5EF4-FFF2-40B4-BE49-F238E27FC236}">
                <a16:creationId xmlns="" xmlns:a16="http://schemas.microsoft.com/office/drawing/2014/main" id="{483709FE-D4CA-4EA0-A313-DBA176AD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3566CE6-8337-4590-9848-602B725FAD40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112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pic>
        <p:nvPicPr>
          <p:cNvPr id="36871" name="Picture 2">
            <a:extLst>
              <a:ext uri="{FF2B5EF4-FFF2-40B4-BE49-F238E27FC236}">
                <a16:creationId xmlns="" xmlns:a16="http://schemas.microsoft.com/office/drawing/2014/main" id="{230904A9-9E8B-44E5-B26C-63A734F5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2688"/>
            <a:ext cx="6265863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2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="" xmlns:a16="http://schemas.microsoft.com/office/drawing/2014/main" id="{0C838BD7-712A-482A-893E-B7D272EB0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88" y="-194460"/>
            <a:ext cx="8229600" cy="1139825"/>
          </a:xfrm>
        </p:spPr>
        <p:txBody>
          <a:bodyPr/>
          <a:lstStyle/>
          <a:p>
            <a:r>
              <a:rPr lang="en-GB" altLang="en-US" dirty="0"/>
              <a:t>Test setup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="" xmlns:a16="http://schemas.microsoft.com/office/drawing/2014/main" id="{74684585-A7F7-4737-A4BF-A224AF39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556" y="622928"/>
            <a:ext cx="3956050" cy="2627313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altLang="en-US" dirty="0"/>
              <a:t>Xilinx KC705 demo board</a:t>
            </a:r>
          </a:p>
          <a:p>
            <a:pPr>
              <a:defRPr/>
            </a:pPr>
            <a:r>
              <a:rPr lang="en-GB" altLang="en-US" dirty="0"/>
              <a:t>TI </a:t>
            </a:r>
            <a:r>
              <a:rPr lang="en-GB" altLang="en-US" dirty="0" err="1"/>
              <a:t>eval</a:t>
            </a:r>
            <a:r>
              <a:rPr lang="en-GB" altLang="en-US" dirty="0"/>
              <a:t> board w/ ADC and jitter cleaner plugged on KC705, via FMC connector </a:t>
            </a:r>
          </a:p>
          <a:p>
            <a:pPr>
              <a:defRPr/>
            </a:pPr>
            <a:r>
              <a:rPr lang="en-GB" altLang="en-US" dirty="0"/>
              <a:t>ADC and Jitter cleaner configured via SPI over USB connection on TI board</a:t>
            </a:r>
          </a:p>
          <a:p>
            <a:pPr>
              <a:defRPr/>
            </a:pPr>
            <a:r>
              <a:rPr lang="en-GB" altLang="en-US" dirty="0"/>
              <a:t>Tested functionality</a:t>
            </a:r>
          </a:p>
          <a:p>
            <a:pPr>
              <a:defRPr/>
            </a:pPr>
            <a:endParaRPr lang="en-GB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7C146E-1A14-4C4E-925C-F7035951A6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5AD50C-79F4-430E-9F8B-A69FF2235CD3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CF55DF-5833-4BC1-94C8-123DA420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34822" name="Slide Number Placeholder 5">
            <a:extLst>
              <a:ext uri="{FF2B5EF4-FFF2-40B4-BE49-F238E27FC236}">
                <a16:creationId xmlns="" xmlns:a16="http://schemas.microsoft.com/office/drawing/2014/main" id="{CBF52CEA-6021-4E8D-B2BD-DC823EA4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7DCF7-54D1-481C-AF6E-8AF8BE38FBA2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113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pic>
        <p:nvPicPr>
          <p:cNvPr id="34823" name="Picture 2" descr="C:\Users\Aloisio1\OneDrive\RT2016\photos\IMG_4454.JPG">
            <a:extLst>
              <a:ext uri="{FF2B5EF4-FFF2-40B4-BE49-F238E27FC236}">
                <a16:creationId xmlns="" xmlns:a16="http://schemas.microsoft.com/office/drawing/2014/main" id="{A00A0578-073F-45C9-8CCB-E48C81F5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t="38377" r="45728" b="14268"/>
          <a:stretch>
            <a:fillRect/>
          </a:stretch>
        </p:blipFill>
        <p:spPr bwMode="auto">
          <a:xfrm>
            <a:off x="273050" y="1274763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3" descr="C:\Users\Aloisio1\OneDrive\RT2016\photos\IMG_4460.JPG">
            <a:extLst>
              <a:ext uri="{FF2B5EF4-FFF2-40B4-BE49-F238E27FC236}">
                <a16:creationId xmlns="" xmlns:a16="http://schemas.microsoft.com/office/drawing/2014/main" id="{2BDF750B-1658-4556-890C-04AC774B5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29207" r="44841" b="12064"/>
          <a:stretch>
            <a:fillRect/>
          </a:stretch>
        </p:blipFill>
        <p:spPr bwMode="auto">
          <a:xfrm>
            <a:off x="3979863" y="3151188"/>
            <a:ext cx="3030537" cy="271303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5" name="TextBox 1">
            <a:extLst>
              <a:ext uri="{FF2B5EF4-FFF2-40B4-BE49-F238E27FC236}">
                <a16:creationId xmlns="" xmlns:a16="http://schemas.microsoft.com/office/drawing/2014/main" id="{9FB6323C-7D20-4A2F-B721-22FCB9EF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638" y="4106863"/>
            <a:ext cx="1330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0000FF"/>
                </a:solidFill>
              </a:rPr>
              <a:t>TI ADC16DX370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0000FF"/>
                </a:solidFill>
              </a:rPr>
              <a:t>EVM</a:t>
            </a:r>
          </a:p>
        </p:txBody>
      </p:sp>
      <p:sp>
        <p:nvSpPr>
          <p:cNvPr id="34826" name="TextBox 11">
            <a:extLst>
              <a:ext uri="{FF2B5EF4-FFF2-40B4-BE49-F238E27FC236}">
                <a16:creationId xmlns="" xmlns:a16="http://schemas.microsoft.com/office/drawing/2014/main" id="{4E05BCE4-83C7-4985-9FA2-B43D53F2C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75" y="3446463"/>
            <a:ext cx="66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0000FF"/>
                </a:solidFill>
              </a:rPr>
              <a:t>Xilinx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0000FF"/>
                </a:solidFill>
              </a:rPr>
              <a:t>KC705</a:t>
            </a:r>
          </a:p>
        </p:txBody>
      </p:sp>
      <p:sp>
        <p:nvSpPr>
          <p:cNvPr id="34827" name="TextBox 29">
            <a:extLst>
              <a:ext uri="{FF2B5EF4-FFF2-40B4-BE49-F238E27FC236}">
                <a16:creationId xmlns="" xmlns:a16="http://schemas.microsoft.com/office/drawing/2014/main" id="{2A7D31BA-F441-4CBB-AE5F-645691A01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4813300"/>
            <a:ext cx="669925" cy="276225"/>
          </a:xfrm>
          <a:prstGeom prst="rect">
            <a:avLst/>
          </a:prstGeom>
          <a:solidFill>
            <a:schemeClr val="tx1">
              <a:alpha val="3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FDFD13"/>
                </a:solidFill>
              </a:rPr>
              <a:t>SYNC*</a:t>
            </a:r>
          </a:p>
        </p:txBody>
      </p:sp>
      <p:sp>
        <p:nvSpPr>
          <p:cNvPr id="34828" name="TextBox 37">
            <a:extLst>
              <a:ext uri="{FF2B5EF4-FFF2-40B4-BE49-F238E27FC236}">
                <a16:creationId xmlns="" xmlns:a16="http://schemas.microsoft.com/office/drawing/2014/main" id="{DAF10AA6-398D-458A-9A73-C79A028D2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713" y="4397375"/>
            <a:ext cx="1344612" cy="276225"/>
          </a:xfrm>
          <a:prstGeom prst="rect">
            <a:avLst/>
          </a:prstGeom>
          <a:solidFill>
            <a:schemeClr val="tx1">
              <a:alpha val="3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FDFD13"/>
                </a:solidFill>
              </a:rPr>
              <a:t>JESD @ 4 Gbps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430A0ADA-162B-42C6-AD5E-CCDA5C20E79F}"/>
              </a:ext>
            </a:extLst>
          </p:cNvPr>
          <p:cNvCxnSpPr/>
          <p:nvPr/>
        </p:nvCxnSpPr>
        <p:spPr>
          <a:xfrm>
            <a:off x="5349875" y="4678363"/>
            <a:ext cx="544513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0" name="TextBox 39">
            <a:extLst>
              <a:ext uri="{FF2B5EF4-FFF2-40B4-BE49-F238E27FC236}">
                <a16:creationId xmlns="" xmlns:a16="http://schemas.microsoft.com/office/drawing/2014/main" id="{405F4A90-17E1-4534-A083-41A27CC97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04888"/>
            <a:ext cx="2482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/>
              <a:t>4V Power Supply for ADC EVM</a:t>
            </a:r>
          </a:p>
        </p:txBody>
      </p:sp>
      <p:sp>
        <p:nvSpPr>
          <p:cNvPr id="34831" name="TextBox 40">
            <a:extLst>
              <a:ext uri="{FF2B5EF4-FFF2-40B4-BE49-F238E27FC236}">
                <a16:creationId xmlns="" xmlns:a16="http://schemas.microsoft.com/office/drawing/2014/main" id="{42DF2440-9732-49F3-AAC5-07C3C1774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969963"/>
            <a:ext cx="1766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/>
              <a:t>Test signal generator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95842B1D-8768-41EC-B481-5C55E5143773}"/>
              </a:ext>
            </a:extLst>
          </p:cNvPr>
          <p:cNvCxnSpPr/>
          <p:nvPr/>
        </p:nvCxnSpPr>
        <p:spPr>
          <a:xfrm flipH="1">
            <a:off x="5311775" y="4784725"/>
            <a:ext cx="544513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B60AE9AF-1C3C-44C4-8786-8EB379A31B66}"/>
              </a:ext>
            </a:extLst>
          </p:cNvPr>
          <p:cNvCxnSpPr/>
          <p:nvPr/>
        </p:nvCxnSpPr>
        <p:spPr>
          <a:xfrm>
            <a:off x="4484688" y="5768975"/>
            <a:ext cx="0" cy="271463"/>
          </a:xfrm>
          <a:prstGeom prst="line">
            <a:avLst/>
          </a:prstGeom>
          <a:ln w="22225">
            <a:solidFill>
              <a:srgbClr val="00B0F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4" name="TextBox 27">
            <a:extLst>
              <a:ext uri="{FF2B5EF4-FFF2-40B4-BE49-F238E27FC236}">
                <a16:creationId xmlns="" xmlns:a16="http://schemas.microsoft.com/office/drawing/2014/main" id="{19D99D31-54BE-4734-9A81-1BEA292E4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188" y="6096000"/>
            <a:ext cx="1165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0000FF"/>
                </a:solidFill>
              </a:rPr>
              <a:t>SPI over USB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13C88F2D-BC62-4B9C-B902-104E39B0DC40}"/>
              </a:ext>
            </a:extLst>
          </p:cNvPr>
          <p:cNvSpPr/>
          <p:nvPr/>
        </p:nvSpPr>
        <p:spPr>
          <a:xfrm>
            <a:off x="1503363" y="2671763"/>
            <a:ext cx="2476500" cy="143510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4836" name="Immagine 3">
            <a:extLst>
              <a:ext uri="{FF2B5EF4-FFF2-40B4-BE49-F238E27FC236}">
                <a16:creationId xmlns="" xmlns:a16="http://schemas.microsoft.com/office/drawing/2014/main" id="{5F682884-0748-4A57-9B2A-13DED7BEB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41763"/>
            <a:ext cx="1485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Arrow Connector 8">
            <a:extLst>
              <a:ext uri="{FF2B5EF4-FFF2-40B4-BE49-F238E27FC236}">
                <a16:creationId xmlns="" xmlns:a16="http://schemas.microsoft.com/office/drawing/2014/main" id="{37008BCE-0090-4062-88A9-2F62F06EB43E}"/>
              </a:ext>
            </a:extLst>
          </p:cNvPr>
          <p:cNvCxnSpPr/>
          <p:nvPr/>
        </p:nvCxnSpPr>
        <p:spPr>
          <a:xfrm flipH="1">
            <a:off x="7102475" y="5054600"/>
            <a:ext cx="933450" cy="0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="" xmlns:a16="http://schemas.microsoft.com/office/drawing/2014/main" id="{B5ECC050-654B-4ADD-8426-4E24B8EF117B}"/>
              </a:ext>
            </a:extLst>
          </p:cNvPr>
          <p:cNvCxnSpPr/>
          <p:nvPr/>
        </p:nvCxnSpPr>
        <p:spPr>
          <a:xfrm flipV="1">
            <a:off x="4484688" y="5270500"/>
            <a:ext cx="3679825" cy="769938"/>
          </a:xfrm>
          <a:prstGeom prst="bentConnector3">
            <a:avLst>
              <a:gd name="adj1" fmla="val 84331"/>
            </a:avLst>
          </a:prstGeom>
          <a:ln w="222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9" name="TextBox 27">
            <a:extLst>
              <a:ext uri="{FF2B5EF4-FFF2-40B4-BE49-F238E27FC236}">
                <a16:creationId xmlns="" xmlns:a16="http://schemas.microsoft.com/office/drawing/2014/main" id="{B0AA98D9-2BF2-47C5-B482-9101FD8C6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5" y="4630738"/>
            <a:ext cx="876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0000FF"/>
                </a:solidFill>
              </a:rPr>
              <a:t>JTAG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>
                <a:solidFill>
                  <a:srgbClr val="0000FF"/>
                </a:solidFill>
              </a:rPr>
              <a:t>over USB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="" xmlns:a16="http://schemas.microsoft.com/office/drawing/2014/main" id="{9B76031C-E8C9-45B5-AC84-E83C84D906C7}"/>
              </a:ext>
            </a:extLst>
          </p:cNvPr>
          <p:cNvSpPr/>
          <p:nvPr/>
        </p:nvSpPr>
        <p:spPr>
          <a:xfrm rot="1979706">
            <a:off x="3595688" y="3590925"/>
            <a:ext cx="768350" cy="520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4841" name="Immagine 5">
            <a:extLst>
              <a:ext uri="{FF2B5EF4-FFF2-40B4-BE49-F238E27FC236}">
                <a16:creationId xmlns="" xmlns:a16="http://schemas.microsoft.com/office/drawing/2014/main" id="{F4E40E7D-EF42-4DF8-8D29-9D24EB799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3541713"/>
            <a:ext cx="1371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ccia in giù 8">
            <a:extLst>
              <a:ext uri="{FF2B5EF4-FFF2-40B4-BE49-F238E27FC236}">
                <a16:creationId xmlns="" xmlns:a16="http://schemas.microsoft.com/office/drawing/2014/main" id="{E45A08E8-63AE-4CF8-A8F1-729BCE23A9E2}"/>
              </a:ext>
            </a:extLst>
          </p:cNvPr>
          <p:cNvSpPr/>
          <p:nvPr/>
        </p:nvSpPr>
        <p:spPr>
          <a:xfrm>
            <a:off x="8035925" y="3925888"/>
            <a:ext cx="260350" cy="3794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>
            <a:extLst>
              <a:ext uri="{FF2B5EF4-FFF2-40B4-BE49-F238E27FC236}">
                <a16:creationId xmlns="" xmlns:a16="http://schemas.microsoft.com/office/drawing/2014/main" id="{58A7F1C2-8F74-401F-B71F-722A3532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97375"/>
            <a:ext cx="45085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="" xmlns:a16="http://schemas.microsoft.com/office/drawing/2014/main" id="{7B84CBB6-5A9E-4539-A6F1-DA5E8884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600200"/>
            <a:ext cx="4344987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itle 1">
            <a:extLst>
              <a:ext uri="{FF2B5EF4-FFF2-40B4-BE49-F238E27FC236}">
                <a16:creationId xmlns="" xmlns:a16="http://schemas.microsoft.com/office/drawing/2014/main" id="{BF9FB343-A608-41A4-A9D0-A521962BD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0725"/>
            <a:ext cx="8229600" cy="1143000"/>
          </a:xfrm>
        </p:spPr>
        <p:txBody>
          <a:bodyPr/>
          <a:lstStyle/>
          <a:p>
            <a:r>
              <a:rPr lang="en-GB" altLang="en-US" dirty="0"/>
              <a:t>JESD204B Link: Test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90DA6-C110-4CA3-AAB9-E7E90F56C16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2C4D24C-0C94-4466-AC93-46AD2735DAEB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6E49E1-9930-474F-B6BE-ADD4A8F1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38919" name="Slide Number Placeholder 5">
            <a:extLst>
              <a:ext uri="{FF2B5EF4-FFF2-40B4-BE49-F238E27FC236}">
                <a16:creationId xmlns="" xmlns:a16="http://schemas.microsoft.com/office/drawing/2014/main" id="{05CF3183-59AF-4B9A-BDB1-BEF5A6BF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0D2B32-8AD2-46C7-86CF-77FBD6CBF747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114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sp>
        <p:nvSpPr>
          <p:cNvPr id="38920" name="TextBox 1">
            <a:extLst>
              <a:ext uri="{FF2B5EF4-FFF2-40B4-BE49-F238E27FC236}">
                <a16:creationId xmlns="" xmlns:a16="http://schemas.microsoft.com/office/drawing/2014/main" id="{F624DDB1-C519-4030-A390-7C95AD1C3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575" y="1189038"/>
            <a:ext cx="68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ILAS</a:t>
            </a:r>
          </a:p>
        </p:txBody>
      </p:sp>
      <p:sp>
        <p:nvSpPr>
          <p:cNvPr id="38921" name="TextBox 24">
            <a:extLst>
              <a:ext uri="{FF2B5EF4-FFF2-40B4-BE49-F238E27FC236}">
                <a16:creationId xmlns="" xmlns:a16="http://schemas.microsoft.com/office/drawing/2014/main" id="{9E534FB6-F65D-48CA-A26C-1E4FE682B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8" y="1184275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CGS</a:t>
            </a:r>
          </a:p>
        </p:txBody>
      </p:sp>
      <p:sp>
        <p:nvSpPr>
          <p:cNvPr id="38922" name="TextBox 25">
            <a:extLst>
              <a:ext uri="{FF2B5EF4-FFF2-40B4-BE49-F238E27FC236}">
                <a16:creationId xmlns="" xmlns:a16="http://schemas.microsoft.com/office/drawing/2014/main" id="{BBB73F7F-12D4-4F64-9893-99B6A8971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8" y="1185863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Data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="" xmlns:a16="http://schemas.microsoft.com/office/drawing/2014/main" id="{A9989F19-277C-410B-ABDA-13ABE57E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1425" y="1039813"/>
            <a:ext cx="3732213" cy="2849562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GB" dirty="0"/>
              <a:t>JESD Link</a:t>
            </a:r>
          </a:p>
          <a:p>
            <a:pPr lvl="1">
              <a:defRPr/>
            </a:pPr>
            <a:r>
              <a:rPr lang="en-GB" dirty="0"/>
              <a:t>Hardware test with Xilinx </a:t>
            </a:r>
            <a:r>
              <a:rPr lang="en-GB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Vivado</a:t>
            </a:r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GB" dirty="0"/>
              <a:t>Hardware manager, virtual input output + integrated logic analyser</a:t>
            </a:r>
          </a:p>
          <a:p>
            <a:pPr lvl="1">
              <a:defRPr/>
            </a:pPr>
            <a:r>
              <a:rPr lang="en-GB" dirty="0"/>
              <a:t>JESD data arranged in </a:t>
            </a:r>
            <a:r>
              <a:rPr lang="en-GB" dirty="0" err="1"/>
              <a:t>multiframes</a:t>
            </a:r>
            <a:r>
              <a:rPr lang="en-GB" dirty="0"/>
              <a:t> (sequence of K frames)</a:t>
            </a:r>
          </a:p>
          <a:p>
            <a:pPr lvl="1">
              <a:defRPr/>
            </a:pPr>
            <a:r>
              <a:rPr lang="en-GB" dirty="0"/>
              <a:t>ADC replaces last octet of a frame (</a:t>
            </a:r>
            <a:r>
              <a:rPr lang="en-GB" dirty="0" err="1"/>
              <a:t>D</a:t>
            </a:r>
            <a:r>
              <a:rPr lang="en-GB" baseline="-25000" dirty="0" err="1"/>
              <a:t>n</a:t>
            </a:r>
            <a:r>
              <a:rPr lang="en-GB" dirty="0"/>
              <a:t>) if </a:t>
            </a:r>
            <a:r>
              <a:rPr lang="en-GB" dirty="0" err="1"/>
              <a:t>D</a:t>
            </a:r>
            <a:r>
              <a:rPr lang="en-GB" baseline="-25000" dirty="0" err="1"/>
              <a:t>n</a:t>
            </a:r>
            <a:r>
              <a:rPr lang="en-GB" dirty="0"/>
              <a:t>=D</a:t>
            </a:r>
            <a:r>
              <a:rPr lang="en-GB" baseline="-25000" dirty="0"/>
              <a:t>n-1 </a:t>
            </a:r>
            <a:r>
              <a:rPr lang="en-GB" dirty="0"/>
              <a:t>with</a:t>
            </a:r>
            <a:r>
              <a:rPr lang="en-GB" baseline="-25000" dirty="0"/>
              <a:t> </a:t>
            </a:r>
            <a:r>
              <a:rPr lang="en-GB" dirty="0"/>
              <a:t>/A/ or /F/ 8b10b K symbols </a:t>
            </a:r>
          </a:p>
          <a:p>
            <a:pPr lvl="1">
              <a:defRPr/>
            </a:pPr>
            <a:r>
              <a:rPr lang="en-GB" dirty="0"/>
              <a:t>In Rx, alignment monitor checks /A/ and /F/ at expected positions and restores data</a:t>
            </a:r>
            <a:endParaRPr lang="en-GB" altLang="en-US" dirty="0"/>
          </a:p>
        </p:txBody>
      </p:sp>
      <p:sp>
        <p:nvSpPr>
          <p:cNvPr id="38924" name="TextBox 44">
            <a:extLst>
              <a:ext uri="{FF2B5EF4-FFF2-40B4-BE49-F238E27FC236}">
                <a16:creationId xmlns="" xmlns:a16="http://schemas.microsoft.com/office/drawing/2014/main" id="{E90E1C8F-EC31-4841-9969-AE0D71F10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2444750"/>
            <a:ext cx="890588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800">
                <a:solidFill>
                  <a:srgbClr val="FDFD13"/>
                </a:solidFill>
              </a:rPr>
              <a:t>JESD data waveform</a:t>
            </a:r>
          </a:p>
        </p:txBody>
      </p:sp>
      <p:sp>
        <p:nvSpPr>
          <p:cNvPr id="38925" name="TextBox 45">
            <a:extLst>
              <a:ext uri="{FF2B5EF4-FFF2-40B4-BE49-F238E27FC236}">
                <a16:creationId xmlns="" xmlns:a16="http://schemas.microsoft.com/office/drawing/2014/main" id="{ACCB21B5-E490-426A-947E-ED4861A17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2228850"/>
            <a:ext cx="963613" cy="215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800">
                <a:solidFill>
                  <a:srgbClr val="FDFD13"/>
                </a:solidFill>
              </a:rPr>
              <a:t>CHARISK[1:0]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9EA01971-E822-4735-8786-DF224CD704D1}"/>
              </a:ext>
            </a:extLst>
          </p:cNvPr>
          <p:cNvCxnSpPr>
            <a:endCxn id="38914" idx="0"/>
          </p:cNvCxnSpPr>
          <p:nvPr/>
        </p:nvCxnSpPr>
        <p:spPr>
          <a:xfrm>
            <a:off x="6283325" y="3419475"/>
            <a:ext cx="476250" cy="977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7" name="TextBox 71">
            <a:extLst>
              <a:ext uri="{FF2B5EF4-FFF2-40B4-BE49-F238E27FC236}">
                <a16:creationId xmlns="" xmlns:a16="http://schemas.microsoft.com/office/drawing/2014/main" id="{80502958-F8AA-4079-8480-96831BC13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275" y="5399088"/>
            <a:ext cx="958850" cy="2143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800">
                <a:solidFill>
                  <a:srgbClr val="FDFD13"/>
                </a:solidFill>
              </a:rPr>
              <a:t>ADC DATA[15:0]</a:t>
            </a:r>
          </a:p>
        </p:txBody>
      </p:sp>
      <p:sp>
        <p:nvSpPr>
          <p:cNvPr id="38928" name="TextBox 72">
            <a:extLst>
              <a:ext uri="{FF2B5EF4-FFF2-40B4-BE49-F238E27FC236}">
                <a16:creationId xmlns="" xmlns:a16="http://schemas.microsoft.com/office/drawing/2014/main" id="{D7A48976-592E-41A4-8B92-DAA9B3827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638" y="5075238"/>
            <a:ext cx="898525" cy="215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800">
                <a:solidFill>
                  <a:srgbClr val="FDFD13"/>
                </a:solidFill>
              </a:rPr>
              <a:t>CHARISK[1:0]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="" xmlns:a16="http://schemas.microsoft.com/office/drawing/2014/main" id="{6C526F0F-C0E9-4489-95A3-407F6F018864}"/>
              </a:ext>
            </a:extLst>
          </p:cNvPr>
          <p:cNvCxnSpPr/>
          <p:nvPr/>
        </p:nvCxnSpPr>
        <p:spPr>
          <a:xfrm>
            <a:off x="1252538" y="1179513"/>
            <a:ext cx="31353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0" name="TextBox 66">
            <a:extLst>
              <a:ext uri="{FF2B5EF4-FFF2-40B4-BE49-F238E27FC236}">
                <a16:creationId xmlns="" xmlns:a16="http://schemas.microsoft.com/office/drawing/2014/main" id="{D01CCAA9-4E28-47B9-B9D4-FC4BA278C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873125"/>
            <a:ext cx="1992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JESD204B states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61195F8-F384-4B4E-856A-E276311E1DA1}"/>
              </a:ext>
            </a:extLst>
          </p:cNvPr>
          <p:cNvCxnSpPr/>
          <p:nvPr/>
        </p:nvCxnSpPr>
        <p:spPr>
          <a:xfrm>
            <a:off x="2001838" y="1374775"/>
            <a:ext cx="0" cy="20447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D114171-06CA-447A-8EEE-E2CC09770584}"/>
              </a:ext>
            </a:extLst>
          </p:cNvPr>
          <p:cNvCxnSpPr/>
          <p:nvPr/>
        </p:nvCxnSpPr>
        <p:spPr>
          <a:xfrm>
            <a:off x="2687638" y="1374775"/>
            <a:ext cx="0" cy="20447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33" name="Picture 4">
            <a:extLst>
              <a:ext uri="{FF2B5EF4-FFF2-40B4-BE49-F238E27FC236}">
                <a16:creationId xmlns="" xmlns:a16="http://schemas.microsoft.com/office/drawing/2014/main" id="{91D51FAB-37DE-43B0-B418-3370E8CDA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4" t="24931" r="19675" b="40746"/>
          <a:stretch>
            <a:fillRect/>
          </a:stretch>
        </p:blipFill>
        <p:spPr bwMode="auto">
          <a:xfrm>
            <a:off x="7216775" y="3765550"/>
            <a:ext cx="1797050" cy="5445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B2BE6868-5E5D-4DDE-8DEE-2049890ED77E}"/>
              </a:ext>
            </a:extLst>
          </p:cNvPr>
          <p:cNvSpPr/>
          <p:nvPr/>
        </p:nvSpPr>
        <p:spPr>
          <a:xfrm>
            <a:off x="6899275" y="5105400"/>
            <a:ext cx="153988" cy="18415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="" xmlns:a16="http://schemas.microsoft.com/office/drawing/2014/main" id="{6FE31476-1E79-4B41-B29E-D74AD3261685}"/>
              </a:ext>
            </a:extLst>
          </p:cNvPr>
          <p:cNvCxnSpPr/>
          <p:nvPr/>
        </p:nvCxnSpPr>
        <p:spPr>
          <a:xfrm flipV="1">
            <a:off x="6975475" y="4267200"/>
            <a:ext cx="238125" cy="7985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6" name="TextBox 82">
            <a:extLst>
              <a:ext uri="{FF2B5EF4-FFF2-40B4-BE49-F238E27FC236}">
                <a16:creationId xmlns="" xmlns:a16="http://schemas.microsoft.com/office/drawing/2014/main" id="{DC8A1DAD-F75F-4968-9525-D38588948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562927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>
                <a:solidFill>
                  <a:srgbClr val="FDFD13"/>
                </a:solidFill>
              </a:rPr>
              <a:t>/F/ and /A/ symbols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="" xmlns:a16="http://schemas.microsoft.com/office/drawing/2014/main" id="{3820983D-3BAE-4FBA-836A-247A0D672D9E}"/>
              </a:ext>
            </a:extLst>
          </p:cNvPr>
          <p:cNvCxnSpPr/>
          <p:nvPr/>
        </p:nvCxnSpPr>
        <p:spPr>
          <a:xfrm flipV="1">
            <a:off x="6759575" y="5289550"/>
            <a:ext cx="139700" cy="3730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="" xmlns:a16="http://schemas.microsoft.com/office/drawing/2014/main" id="{F1F33E81-59E1-40BF-8D2B-C54363B5EE22}"/>
              </a:ext>
            </a:extLst>
          </p:cNvPr>
          <p:cNvCxnSpPr/>
          <p:nvPr/>
        </p:nvCxnSpPr>
        <p:spPr>
          <a:xfrm flipV="1">
            <a:off x="6829425" y="5238750"/>
            <a:ext cx="1176338" cy="423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8">
            <a:extLst>
              <a:ext uri="{FF2B5EF4-FFF2-40B4-BE49-F238E27FC236}">
                <a16:creationId xmlns="" xmlns:a16="http://schemas.microsoft.com/office/drawing/2014/main" id="{22FF1C64-F885-4907-88ED-954CB002251D}"/>
              </a:ext>
            </a:extLst>
          </p:cNvPr>
          <p:cNvCxnSpPr/>
          <p:nvPr/>
        </p:nvCxnSpPr>
        <p:spPr>
          <a:xfrm flipH="1">
            <a:off x="4664075" y="1560513"/>
            <a:ext cx="387350" cy="741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40" name="Picture 7">
            <a:extLst>
              <a:ext uri="{FF2B5EF4-FFF2-40B4-BE49-F238E27FC236}">
                <a16:creationId xmlns="" xmlns:a16="http://schemas.microsoft.com/office/drawing/2014/main" id="{A32C146F-6B92-4E7D-B834-53746ACD9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9" t="7893" r="1425"/>
          <a:stretch>
            <a:fillRect/>
          </a:stretch>
        </p:blipFill>
        <p:spPr bwMode="auto">
          <a:xfrm>
            <a:off x="530225" y="3441700"/>
            <a:ext cx="269398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1" name="Immagine 49">
            <a:extLst>
              <a:ext uri="{FF2B5EF4-FFF2-40B4-BE49-F238E27FC236}">
                <a16:creationId xmlns="" xmlns:a16="http://schemas.microsoft.com/office/drawing/2014/main" id="{C0E937C6-0D36-4B00-A11D-48C02B29F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3455988"/>
            <a:ext cx="357663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70">
            <a:extLst>
              <a:ext uri="{FF2B5EF4-FFF2-40B4-BE49-F238E27FC236}">
                <a16:creationId xmlns="" xmlns:a16="http://schemas.microsoft.com/office/drawing/2014/main" id="{D67C5E49-1863-4B23-BED9-ADEE8022B1C9}"/>
              </a:ext>
            </a:extLst>
          </p:cNvPr>
          <p:cNvSpPr/>
          <p:nvPr/>
        </p:nvSpPr>
        <p:spPr>
          <a:xfrm>
            <a:off x="7961313" y="5067300"/>
            <a:ext cx="153987" cy="18415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20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="" xmlns:a16="http://schemas.microsoft.com/office/drawing/2014/main" id="{781274CE-7156-47C8-A7E8-C99D7BF7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JESD204B Link: Lessons Learned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="" xmlns:a16="http://schemas.microsoft.com/office/drawing/2014/main" id="{64911D24-E4BC-4DCE-9254-43679F101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972" y="1369821"/>
            <a:ext cx="3717925" cy="46482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/F/ (K28.7) characters used for replacement on frame boundaries contain a comma </a:t>
            </a:r>
          </a:p>
          <a:p>
            <a:pPr>
              <a:defRPr/>
            </a:pPr>
            <a:r>
              <a:rPr lang="en-GB" altLang="en-US" dirty="0"/>
              <a:t>Comma detection must be disabled after CGS (which includes /K/  K28.5) otherwise misalignment might happen</a:t>
            </a:r>
          </a:p>
          <a:p>
            <a:pPr>
              <a:defRPr/>
            </a:pPr>
            <a:r>
              <a:rPr lang="en-GB" altLang="en-US" dirty="0" err="1"/>
              <a:t>Octects</a:t>
            </a:r>
            <a:r>
              <a:rPr lang="en-GB" altLang="en-US" dirty="0"/>
              <a:t> from ADC16DX370 are encoded (not scrambled!)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CDDFDD-2EF9-40A4-8489-FE7F7E304D1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13881E2-4D22-44D0-B69A-F87F2CED5CED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273D39-2B44-4025-892F-F7EF78EE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39942" name="Slide Number Placeholder 5">
            <a:extLst>
              <a:ext uri="{FF2B5EF4-FFF2-40B4-BE49-F238E27FC236}">
                <a16:creationId xmlns="" xmlns:a16="http://schemas.microsoft.com/office/drawing/2014/main" id="{729AE934-649F-4678-B8F6-356797F0A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C596624-D432-4C8E-A9AD-5220F777AC63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115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pic>
        <p:nvPicPr>
          <p:cNvPr id="39943" name="Picture 11">
            <a:extLst>
              <a:ext uri="{FF2B5EF4-FFF2-40B4-BE49-F238E27FC236}">
                <a16:creationId xmlns="" xmlns:a16="http://schemas.microsoft.com/office/drawing/2014/main" id="{9888A0C6-6412-499E-81EB-8B8AD0BF1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0" y="1369821"/>
            <a:ext cx="45116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="" xmlns:a16="http://schemas.microsoft.com/office/drawing/2014/main" id="{F7CA0F13-8C33-423C-92D1-381AF86A475F}"/>
              </a:ext>
            </a:extLst>
          </p:cNvPr>
          <p:cNvGrpSpPr>
            <a:grpSpLocks/>
          </p:cNvGrpSpPr>
          <p:nvPr/>
        </p:nvGrpSpPr>
        <p:grpSpPr bwMode="auto">
          <a:xfrm>
            <a:off x="375697" y="3563746"/>
            <a:ext cx="4576763" cy="2460625"/>
            <a:chOff x="343693" y="3225800"/>
            <a:chExt cx="4576763" cy="2460626"/>
          </a:xfrm>
        </p:grpSpPr>
        <p:pic>
          <p:nvPicPr>
            <p:cNvPr id="39946" name="Picture 2">
              <a:extLst>
                <a:ext uri="{FF2B5EF4-FFF2-40B4-BE49-F238E27FC236}">
                  <a16:creationId xmlns="" xmlns:a16="http://schemas.microsoft.com/office/drawing/2014/main" id="{59FA4996-5ECB-4136-820B-DED43FCCB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693" y="3935413"/>
              <a:ext cx="4576763" cy="175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Down Arrow 1">
              <a:extLst>
                <a:ext uri="{FF2B5EF4-FFF2-40B4-BE49-F238E27FC236}">
                  <a16:creationId xmlns="" xmlns:a16="http://schemas.microsoft.com/office/drawing/2014/main" id="{E75BD28F-7F1C-4500-B2B4-FDC79D292F23}"/>
                </a:ext>
              </a:extLst>
            </p:cNvPr>
            <p:cNvSpPr/>
            <p:nvPr/>
          </p:nvSpPr>
          <p:spPr>
            <a:xfrm>
              <a:off x="2467768" y="3225800"/>
              <a:ext cx="517525" cy="84296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dirty="0"/>
            </a:p>
          </p:txBody>
        </p:sp>
        <p:sp>
          <p:nvSpPr>
            <p:cNvPr id="39948" name="CasellaDiTesto 2">
              <a:extLst>
                <a:ext uri="{FF2B5EF4-FFF2-40B4-BE49-F238E27FC236}">
                  <a16:creationId xmlns="" xmlns:a16="http://schemas.microsoft.com/office/drawing/2014/main" id="{7FDF55EF-75E5-4C87-8DE7-AE8A01192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7813" y="3362325"/>
              <a:ext cx="11588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/>
                <a:t>Decoding</a:t>
              </a:r>
            </a:p>
          </p:txBody>
        </p:sp>
      </p:grpSp>
      <p:sp>
        <p:nvSpPr>
          <p:cNvPr id="39945" name="TextBox 22">
            <a:extLst>
              <a:ext uri="{FF2B5EF4-FFF2-40B4-BE49-F238E27FC236}">
                <a16:creationId xmlns="" xmlns:a16="http://schemas.microsoft.com/office/drawing/2014/main" id="{5C6D0656-3E7A-4F45-A4D2-7F39BC0F6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85" y="3725671"/>
            <a:ext cx="124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/>
              <a:t>Test signal: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/>
              <a:t>1 MHz, 800mV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/>
              <a:t>sine wave</a:t>
            </a:r>
          </a:p>
        </p:txBody>
      </p:sp>
    </p:spTree>
    <p:extLst>
      <p:ext uri="{BB962C8B-B14F-4D97-AF65-F5344CB8AC3E}">
        <p14:creationId xmlns:p14="http://schemas.microsoft.com/office/powerpoint/2010/main" val="11203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>
            <a:extLst>
              <a:ext uri="{FF2B5EF4-FFF2-40B4-BE49-F238E27FC236}">
                <a16:creationId xmlns="" xmlns:a16="http://schemas.microsoft.com/office/drawing/2014/main" id="{C3164F43-ADC9-4725-B8C8-8CFC4D7E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JESD204B: Conclusions</a:t>
            </a:r>
          </a:p>
        </p:txBody>
      </p:sp>
      <p:sp>
        <p:nvSpPr>
          <p:cNvPr id="30723" name="Segnaposto contenuto 2">
            <a:extLst>
              <a:ext uri="{FF2B5EF4-FFF2-40B4-BE49-F238E27FC236}">
                <a16:creationId xmlns="" xmlns:a16="http://schemas.microsoft.com/office/drawing/2014/main" id="{08C89495-8447-4EAB-9A61-79C3EB7EA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131888"/>
            <a:ext cx="8337550" cy="499903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altLang="en-US" dirty="0"/>
              <a:t>Developed simple and light JESD204B-compliant core </a:t>
            </a:r>
          </a:p>
          <a:p>
            <a:pPr>
              <a:defRPr/>
            </a:pPr>
            <a:r>
              <a:rPr lang="en-GB" altLang="en-US" dirty="0"/>
              <a:t>Tested with a single lane running at 4 </a:t>
            </a:r>
            <a:r>
              <a:rPr lang="en-GB" altLang="en-US" dirty="0" err="1"/>
              <a:t>Gbps</a:t>
            </a:r>
            <a:r>
              <a:rPr lang="en-GB" altLang="en-US" dirty="0"/>
              <a:t> (200 </a:t>
            </a:r>
            <a:r>
              <a:rPr lang="en-GB" altLang="en-US" dirty="0" err="1"/>
              <a:t>MSps</a:t>
            </a:r>
            <a:r>
              <a:rPr lang="en-GB" altLang="en-US" dirty="0"/>
              <a:t> 16-bit conversion) </a:t>
            </a:r>
          </a:p>
          <a:p>
            <a:pPr>
              <a:defRPr/>
            </a:pPr>
            <a:r>
              <a:rPr lang="en-GB" altLang="en-US" dirty="0"/>
              <a:t>JESD204B might be tricky (misalignment, device might require user data decoding)</a:t>
            </a:r>
          </a:p>
          <a:p>
            <a:pPr>
              <a:defRPr/>
            </a:pPr>
            <a:r>
              <a:rPr lang="en-GB" altLang="en-US" dirty="0"/>
              <a:t>This talk is given as part of the Scientific Independence of young Researchers (SIR) ROAL project funded by the Italian Ministry of Education, University and Research (MIUR) in 2014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GB" alt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E9BA6781-D7BB-49BE-817F-3D5B517BAE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6798D8D-EDED-4370-B8E7-B8E7812C41D0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D0556F9-BA52-4110-B27A-95B28FDA6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40966" name="Segnaposto numero diapositiva 5">
            <a:extLst>
              <a:ext uri="{FF2B5EF4-FFF2-40B4-BE49-F238E27FC236}">
                <a16:creationId xmlns="" xmlns:a16="http://schemas.microsoft.com/office/drawing/2014/main" id="{2DA4BD41-CA34-48E0-9BFE-7A0DC114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54D746-6EB0-4849-88F9-3036BC11F145}" type="slidenum">
              <a:rPr lang="en-GB" altLang="en-US" smtClean="0">
                <a:latin typeface="Garamond" panose="02020404030301010803" pitchFamily="18" charset="0"/>
              </a:rPr>
              <a:pPr/>
              <a:t>116</a:t>
            </a:fld>
            <a:endParaRPr lang="en-GB" alt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JESD204B </a:t>
            </a:r>
            <a:r>
              <a:rPr lang="it-IT" dirty="0" err="1" smtClean="0"/>
              <a:t>References</a:t>
            </a:r>
            <a:r>
              <a:rPr lang="it-IT" dirty="0" smtClean="0"/>
              <a:t>	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1417318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R</a:t>
            </a:r>
            <a:r>
              <a:rPr lang="en-US" dirty="0"/>
              <a:t>. Giordano, V. </a:t>
            </a:r>
            <a:r>
              <a:rPr lang="en-US" dirty="0" err="1"/>
              <a:t>Izzo</a:t>
            </a:r>
            <a:r>
              <a:rPr lang="en-US" dirty="0"/>
              <a:t>, S. </a:t>
            </a:r>
            <a:r>
              <a:rPr lang="en-US" dirty="0" err="1"/>
              <a:t>Perrella</a:t>
            </a:r>
            <a:r>
              <a:rPr lang="en-US" dirty="0"/>
              <a:t> and A. </a:t>
            </a:r>
            <a:r>
              <a:rPr lang="en-US" dirty="0" err="1"/>
              <a:t>Aloisio</a:t>
            </a:r>
            <a:r>
              <a:rPr lang="en-US" dirty="0"/>
              <a:t> “A JESD204B-compliant Architecture for Remote and Deterministic-Latency Operation,” IEEE Trans on </a:t>
            </a:r>
            <a:r>
              <a:rPr lang="en-US" dirty="0" err="1"/>
              <a:t>Nucl</a:t>
            </a:r>
            <a:r>
              <a:rPr lang="en-US" dirty="0"/>
              <a:t>. Sci., Vol. 64, no. 6, Jun. 2017, </a:t>
            </a:r>
            <a:r>
              <a:rPr lang="en-US" dirty="0" err="1"/>
              <a:t>doi</a:t>
            </a:r>
            <a:r>
              <a:rPr lang="en-US" dirty="0"/>
              <a:t>: 10.1109/TNS.2017.2655569 – Open Access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9254BA-8500-406E-9740-1DA4005B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48" y="3017838"/>
            <a:ext cx="8229600" cy="1143000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479AFAF-C4DD-49CA-BDA6-ADCB9A32D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4D2F40-B447-4B57-8AC7-23351D21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9DAE9-763E-48F3-87EE-C803A02034B7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50392B-BF3D-4DF8-B49C-069CF9C3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Option Explicit</a:t>
            </a:r>
          </a:p>
          <a:p>
            <a:r>
              <a:rPr lang="en-US" dirty="0"/>
              <a:t>Public Sub </a:t>
            </a:r>
            <a:r>
              <a:rPr lang="en-US" dirty="0" err="1"/>
              <a:t>ChangeSpellCheckingLanguage</a:t>
            </a:r>
            <a:r>
              <a:rPr lang="en-US" dirty="0"/>
              <a:t>()</a:t>
            </a:r>
          </a:p>
          <a:p>
            <a:r>
              <a:rPr lang="en-US" dirty="0"/>
              <a:t>    Dim j As Integer, k As Integer, </a:t>
            </a:r>
            <a:r>
              <a:rPr lang="en-US" dirty="0" err="1"/>
              <a:t>scount</a:t>
            </a:r>
            <a:r>
              <a:rPr lang="en-US" dirty="0"/>
              <a:t> As Integer, </a:t>
            </a:r>
            <a:r>
              <a:rPr lang="en-US" dirty="0" err="1"/>
              <a:t>fcount</a:t>
            </a:r>
            <a:r>
              <a:rPr lang="en-US" dirty="0"/>
              <a:t> As Integer</a:t>
            </a:r>
          </a:p>
          <a:p>
            <a:r>
              <a:rPr lang="en-US" dirty="0"/>
              <a:t>    </a:t>
            </a:r>
            <a:r>
              <a:rPr lang="en-US" dirty="0" err="1"/>
              <a:t>scount</a:t>
            </a:r>
            <a:r>
              <a:rPr lang="en-US" dirty="0"/>
              <a:t> = </a:t>
            </a:r>
            <a:r>
              <a:rPr lang="en-US" dirty="0" err="1"/>
              <a:t>ActivePresentation.Slides.Count</a:t>
            </a:r>
            <a:endParaRPr lang="en-US" dirty="0"/>
          </a:p>
          <a:p>
            <a:r>
              <a:rPr lang="en-US" dirty="0"/>
              <a:t>    For j = 1 To </a:t>
            </a:r>
            <a:r>
              <a:rPr lang="en-US" dirty="0" err="1"/>
              <a:t>scount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fcount</a:t>
            </a:r>
            <a:r>
              <a:rPr lang="en-US" dirty="0"/>
              <a:t> = </a:t>
            </a:r>
            <a:r>
              <a:rPr lang="en-US" dirty="0" err="1"/>
              <a:t>ActivePresentation.Slides</a:t>
            </a:r>
            <a:r>
              <a:rPr lang="en-US" dirty="0"/>
              <a:t>(j).</a:t>
            </a:r>
            <a:r>
              <a:rPr lang="en-US" dirty="0" err="1"/>
              <a:t>Shapes.Count</a:t>
            </a:r>
            <a:endParaRPr lang="en-US" dirty="0"/>
          </a:p>
          <a:p>
            <a:r>
              <a:rPr lang="en-US" dirty="0"/>
              <a:t>        For k = 1 To </a:t>
            </a:r>
            <a:r>
              <a:rPr lang="en-US" dirty="0" err="1"/>
              <a:t>fcount</a:t>
            </a:r>
            <a:endParaRPr lang="en-US" dirty="0"/>
          </a:p>
          <a:p>
            <a:r>
              <a:rPr lang="en-US" dirty="0"/>
              <a:t>            If </a:t>
            </a:r>
            <a:r>
              <a:rPr lang="en-US" dirty="0" err="1"/>
              <a:t>ActivePresentation.Slides</a:t>
            </a:r>
            <a:r>
              <a:rPr lang="en-US" dirty="0"/>
              <a:t>(j).Shapes(k).</a:t>
            </a:r>
            <a:r>
              <a:rPr lang="en-US" dirty="0" err="1"/>
              <a:t>HasTextFrame</a:t>
            </a:r>
            <a:r>
              <a:rPr lang="en-US" dirty="0"/>
              <a:t> Then</a:t>
            </a:r>
          </a:p>
          <a:p>
            <a:r>
              <a:rPr lang="en-US" dirty="0"/>
              <a:t>                </a:t>
            </a:r>
            <a:r>
              <a:rPr lang="en-US" dirty="0" err="1"/>
              <a:t>ActivePresentation.Slides</a:t>
            </a:r>
            <a:r>
              <a:rPr lang="en-US" dirty="0"/>
              <a:t>(j).Shapes(k) _</a:t>
            </a:r>
          </a:p>
          <a:p>
            <a:r>
              <a:rPr lang="en-US" dirty="0"/>
              <a:t>                .</a:t>
            </a:r>
            <a:r>
              <a:rPr lang="en-US" dirty="0" err="1"/>
              <a:t>TextFrame.TextRange.LanguageID</a:t>
            </a:r>
            <a:r>
              <a:rPr lang="en-US" dirty="0"/>
              <a:t> = </a:t>
            </a:r>
            <a:r>
              <a:rPr lang="en-US" dirty="0" err="1"/>
              <a:t>msoLanguageIDEnglishUS</a:t>
            </a:r>
            <a:endParaRPr lang="en-US" dirty="0"/>
          </a:p>
          <a:p>
            <a:r>
              <a:rPr lang="en-US" dirty="0"/>
              <a:t>            End If</a:t>
            </a:r>
          </a:p>
          <a:p>
            <a:r>
              <a:rPr lang="en-US" dirty="0"/>
              <a:t>        Next k</a:t>
            </a:r>
          </a:p>
          <a:p>
            <a:r>
              <a:rPr lang="en-US" dirty="0"/>
              <a:t>    Next j</a:t>
            </a:r>
          </a:p>
          <a:p>
            <a:r>
              <a:rPr lang="en-US" dirty="0"/>
              <a:t>End Sub</a:t>
            </a:r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E6751E-BDA2-4BFE-AA31-2C5DB08B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274B-A596-4A7C-9B0C-1676041D5571}" type="datetime1">
              <a:rPr lang="en-US" smtClean="0"/>
              <a:t>6/18/2018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A8CDB9-797B-4E9C-AFA4-23DD19C41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>
            <a:extLst>
              <a:ext uri="{FF2B5EF4-FFF2-40B4-BE49-F238E27FC236}">
                <a16:creationId xmlns="" xmlns:a16="http://schemas.microsoft.com/office/drawing/2014/main" id="{BCF862FA-F8D5-41A6-A612-347F87897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Internal datapath width</a:t>
            </a:r>
          </a:p>
        </p:txBody>
      </p:sp>
      <p:sp>
        <p:nvSpPr>
          <p:cNvPr id="782339" name="Rectangle 3">
            <a:extLst>
              <a:ext uri="{FF2B5EF4-FFF2-40B4-BE49-F238E27FC236}">
                <a16:creationId xmlns="" xmlns:a16="http://schemas.microsoft.com/office/drawing/2014/main" id="{063FEB2A-D75B-4E71-8D67-B62C59A9C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33538"/>
            <a:ext cx="8128000" cy="44624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3400"/>
              <a:t>Tile datapaths can be 8 bits or 10 bits wide</a:t>
            </a:r>
          </a:p>
          <a:p>
            <a:pPr lvl="1">
              <a:lnSpc>
                <a:spcPct val="90000"/>
              </a:lnSpc>
            </a:pPr>
            <a:r>
              <a:rPr lang="en-US" altLang="en-US" sz="3100"/>
              <a:t>10 bit wide datapaths required for 8B/10B</a:t>
            </a:r>
          </a:p>
          <a:p>
            <a:pPr lvl="1">
              <a:lnSpc>
                <a:spcPct val="90000"/>
              </a:lnSpc>
            </a:pPr>
            <a:r>
              <a:rPr lang="en-US" altLang="en-US" sz="3100"/>
              <a:t>10 bit or 8 bit datapath can be used w/o encoding</a:t>
            </a:r>
          </a:p>
          <a:p>
            <a:pPr lvl="1">
              <a:lnSpc>
                <a:spcPct val="90000"/>
              </a:lnSpc>
            </a:pPr>
            <a:r>
              <a:rPr lang="en-US" altLang="en-US" sz="3100"/>
              <a:t>INTDATAWIDTH = 0 -&gt; 8 bit internal datapath</a:t>
            </a:r>
          </a:p>
          <a:p>
            <a:pPr lvl="1">
              <a:lnSpc>
                <a:spcPct val="90000"/>
              </a:lnSpc>
            </a:pPr>
            <a:r>
              <a:rPr lang="en-US" altLang="en-US" sz="3100"/>
              <a:t>INTDATAWIDTH = 1 -&gt; 10 bit internal datapath</a:t>
            </a:r>
          </a:p>
          <a:p>
            <a:pPr>
              <a:lnSpc>
                <a:spcPct val="90000"/>
              </a:lnSpc>
            </a:pPr>
            <a:r>
              <a:rPr lang="en-US" altLang="en-US" sz="3400"/>
              <a:t>Datapath width impacts all parallel blocks in tile</a:t>
            </a:r>
          </a:p>
          <a:p>
            <a:pPr>
              <a:lnSpc>
                <a:spcPct val="90000"/>
              </a:lnSpc>
            </a:pPr>
            <a:r>
              <a:rPr lang="en-US" altLang="en-US" sz="3400"/>
              <a:t>Shared PLL includes divider to account for internal datapath width</a:t>
            </a:r>
          </a:p>
          <a:p>
            <a:pPr lvl="1">
              <a:lnSpc>
                <a:spcPct val="90000"/>
              </a:lnSpc>
            </a:pPr>
            <a:endParaRPr lang="en-US" altLang="en-US" sz="240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E201A56-47D7-4D90-9088-CEDD42B9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4F24-C7C1-4699-B374-5E69B9725647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17CBFE0-19D7-4DDF-8B5F-8DED30910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07FC7D-6674-4038-94D9-3ABD2F10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oter Placeholder 3">
            <a:extLst>
              <a:ext uri="{FF2B5EF4-FFF2-40B4-BE49-F238E27FC236}">
                <a16:creationId xmlns="" xmlns:a16="http://schemas.microsoft.com/office/drawing/2014/main" id="{498EC15B-2150-4FA1-8946-A0B78E49F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76382" y="6252323"/>
            <a:ext cx="3550453" cy="453168"/>
          </a:xfrm>
        </p:spPr>
        <p:txBody>
          <a:bodyPr/>
          <a:lstStyle/>
          <a:p>
            <a:r>
              <a:rPr lang="en-US" altLang="en-US" dirty="0"/>
              <a:t>R. Giordano - High-speed FPGA-based Serial Links</a:t>
            </a:r>
          </a:p>
        </p:txBody>
      </p:sp>
      <p:sp>
        <p:nvSpPr>
          <p:cNvPr id="2720770" name="Rectangle 2">
            <a:extLst>
              <a:ext uri="{FF2B5EF4-FFF2-40B4-BE49-F238E27FC236}">
                <a16:creationId xmlns="" xmlns:a16="http://schemas.microsoft.com/office/drawing/2014/main" id="{5EA3B685-D4E1-4CBE-8042-55E878F5F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/>
              <a:t>Interpolator</a:t>
            </a:r>
            <a:endParaRPr lang="en-GB" altLang="en-US"/>
          </a:p>
        </p:txBody>
      </p:sp>
      <p:sp>
        <p:nvSpPr>
          <p:cNvPr id="2720772" name="Rectangle 4">
            <a:extLst>
              <a:ext uri="{FF2B5EF4-FFF2-40B4-BE49-F238E27FC236}">
                <a16:creationId xmlns="" xmlns:a16="http://schemas.microsoft.com/office/drawing/2014/main" id="{4C9A3A7A-CE42-4C16-8BE7-D132BB967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88" y="1989138"/>
            <a:ext cx="8382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it-IT" altLang="en-US">
                <a:latin typeface="Arial" panose="020B0604020202020204" pitchFamily="34" charset="0"/>
              </a:rPr>
              <a:t>shifter</a:t>
            </a:r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720773" name="Line 5">
            <a:extLst>
              <a:ext uri="{FF2B5EF4-FFF2-40B4-BE49-F238E27FC236}">
                <a16:creationId xmlns="" xmlns:a16="http://schemas.microsoft.com/office/drawing/2014/main" id="{A0A14E49-EAB7-4981-A25A-4055DF2369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825" y="2674938"/>
            <a:ext cx="1554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74" name="Oval 6">
            <a:extLst>
              <a:ext uri="{FF2B5EF4-FFF2-40B4-BE49-F238E27FC236}">
                <a16:creationId xmlns="" xmlns:a16="http://schemas.microsoft.com/office/drawing/2014/main" id="{10872FBB-2A2B-49FC-80BE-8D799C3B0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0788" y="2446338"/>
            <a:ext cx="457200" cy="419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it-IT" altLang="en-US" b="1" i="1">
                <a:latin typeface="Arial" panose="020B0604020202020204" pitchFamily="34" charset="0"/>
              </a:rPr>
              <a:t>+</a:t>
            </a:r>
            <a:endParaRPr lang="en-GB" altLang="en-US" b="1" i="1">
              <a:latin typeface="Arial" panose="020B0604020202020204" pitchFamily="34" charset="0"/>
            </a:endParaRPr>
          </a:p>
        </p:txBody>
      </p:sp>
      <p:sp>
        <p:nvSpPr>
          <p:cNvPr id="2720775" name="Oval 7">
            <a:extLst>
              <a:ext uri="{FF2B5EF4-FFF2-40B4-BE49-F238E27FC236}">
                <a16:creationId xmlns="" xmlns:a16="http://schemas.microsoft.com/office/drawing/2014/main" id="{12984610-A1BF-43B7-A09B-7C7403BA3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2903538"/>
            <a:ext cx="457200" cy="419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it-IT" altLang="en-US" b="1">
                <a:latin typeface="Arial" panose="020B0604020202020204" pitchFamily="34" charset="0"/>
              </a:rPr>
              <a:t>x</a:t>
            </a:r>
            <a:endParaRPr lang="en-GB" altLang="en-US" b="1">
              <a:latin typeface="Arial" panose="020B0604020202020204" pitchFamily="34" charset="0"/>
            </a:endParaRPr>
          </a:p>
        </p:txBody>
      </p:sp>
      <p:sp>
        <p:nvSpPr>
          <p:cNvPr id="2720776" name="Oval 8">
            <a:extLst>
              <a:ext uri="{FF2B5EF4-FFF2-40B4-BE49-F238E27FC236}">
                <a16:creationId xmlns="" xmlns:a16="http://schemas.microsoft.com/office/drawing/2014/main" id="{E9A833A9-E95C-45ED-A4BA-AFDFC4557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1989138"/>
            <a:ext cx="457200" cy="419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it-IT" altLang="en-US" b="1">
                <a:latin typeface="Arial" panose="020B0604020202020204" pitchFamily="34" charset="0"/>
              </a:rPr>
              <a:t>x</a:t>
            </a:r>
            <a:endParaRPr lang="en-GB" altLang="en-US" b="1">
              <a:latin typeface="Arial" panose="020B0604020202020204" pitchFamily="34" charset="0"/>
            </a:endParaRPr>
          </a:p>
        </p:txBody>
      </p:sp>
      <p:sp>
        <p:nvSpPr>
          <p:cNvPr id="2720777" name="Line 9">
            <a:extLst>
              <a:ext uri="{FF2B5EF4-FFF2-40B4-BE49-F238E27FC236}">
                <a16:creationId xmlns="" xmlns:a16="http://schemas.microsoft.com/office/drawing/2014/main" id="{066B0538-E526-4CDD-B9AE-75862F8405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9388" y="28273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78" name="Line 10">
            <a:extLst>
              <a:ext uri="{FF2B5EF4-FFF2-40B4-BE49-F238E27FC236}">
                <a16:creationId xmlns="" xmlns:a16="http://schemas.microsoft.com/office/drawing/2014/main" id="{C720B867-AADE-4785-80A0-F6CC2314A7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9388" y="21415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79" name="Line 11">
            <a:extLst>
              <a:ext uri="{FF2B5EF4-FFF2-40B4-BE49-F238E27FC236}">
                <a16:creationId xmlns="" xmlns:a16="http://schemas.microsoft.com/office/drawing/2014/main" id="{E9AE7695-BA9F-4C26-9731-0D4275F7D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7388" y="2141538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80" name="Line 12">
            <a:extLst>
              <a:ext uri="{FF2B5EF4-FFF2-40B4-BE49-F238E27FC236}">
                <a16:creationId xmlns="" xmlns:a16="http://schemas.microsoft.com/office/drawing/2014/main" id="{DBC5630B-01F9-4935-B642-7CC89C13D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7388" y="3132138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81" name="Line 13">
            <a:extLst>
              <a:ext uri="{FF2B5EF4-FFF2-40B4-BE49-F238E27FC236}">
                <a16:creationId xmlns="" xmlns:a16="http://schemas.microsoft.com/office/drawing/2014/main" id="{0E457C56-8B5B-4E0A-8233-088D55964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153193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82" name="Line 14">
            <a:extLst>
              <a:ext uri="{FF2B5EF4-FFF2-40B4-BE49-F238E27FC236}">
                <a16:creationId xmlns="" xmlns:a16="http://schemas.microsoft.com/office/drawing/2014/main" id="{FD379C49-5B56-482F-8258-80CDB41F88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8788" y="328453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83" name="Line 15">
            <a:extLst>
              <a:ext uri="{FF2B5EF4-FFF2-40B4-BE49-F238E27FC236}">
                <a16:creationId xmlns="" xmlns:a16="http://schemas.microsoft.com/office/drawing/2014/main" id="{F588455B-6C43-4C75-8978-16DF8FB948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7988" y="267493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84" name="Line 16">
            <a:extLst>
              <a:ext uri="{FF2B5EF4-FFF2-40B4-BE49-F238E27FC236}">
                <a16:creationId xmlns="" xmlns:a16="http://schemas.microsoft.com/office/drawing/2014/main" id="{71EC1770-AD8B-4718-B888-61F66B15B6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8188" y="2217738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85" name="Line 17">
            <a:extLst>
              <a:ext uri="{FF2B5EF4-FFF2-40B4-BE49-F238E27FC236}">
                <a16:creationId xmlns="" xmlns:a16="http://schemas.microsoft.com/office/drawing/2014/main" id="{8366A677-C440-4912-B94E-145B1223E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8188" y="3132138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88" name="Line 20">
            <a:extLst>
              <a:ext uri="{FF2B5EF4-FFF2-40B4-BE49-F238E27FC236}">
                <a16:creationId xmlns="" xmlns:a16="http://schemas.microsoft.com/office/drawing/2014/main" id="{6C8DD6F4-52D8-47DE-A555-0D4E710D2A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153193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89" name="Line 21">
            <a:extLst>
              <a:ext uri="{FF2B5EF4-FFF2-40B4-BE49-F238E27FC236}">
                <a16:creationId xmlns="" xmlns:a16="http://schemas.microsoft.com/office/drawing/2014/main" id="{E026E589-A966-4AAA-90CC-B4683A4306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5988" y="1531938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790" name="Rectangle 22">
            <a:extLst>
              <a:ext uri="{FF2B5EF4-FFF2-40B4-BE49-F238E27FC236}">
                <a16:creationId xmlns="" xmlns:a16="http://schemas.microsoft.com/office/drawing/2014/main" id="{C00FE1A1-03C1-4299-9BCA-6DE88B555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602038"/>
            <a:ext cx="990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IE" altLang="en-US">
                <a:latin typeface="Arial" panose="020B0604020202020204" pitchFamily="34" charset="0"/>
              </a:rPr>
              <a:t>DAC</a:t>
            </a:r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720795" name="Rectangle 27">
            <a:extLst>
              <a:ext uri="{FF2B5EF4-FFF2-40B4-BE49-F238E27FC236}">
                <a16:creationId xmlns="" xmlns:a16="http://schemas.microsoft.com/office/drawing/2014/main" id="{361AE90C-3274-4017-B288-A2BE94D4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200" y="4235450"/>
            <a:ext cx="990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it-IT" altLang="en-US">
                <a:latin typeface="Arial" panose="020B0604020202020204" pitchFamily="34" charset="0"/>
              </a:rPr>
              <a:t>filter</a:t>
            </a:r>
            <a:endParaRPr lang="en-GB" altLang="en-US">
              <a:latin typeface="Arial" panose="020B0604020202020204" pitchFamily="34" charset="0"/>
            </a:endParaRPr>
          </a:p>
        </p:txBody>
      </p:sp>
      <p:graphicFrame>
        <p:nvGraphicFramePr>
          <p:cNvPr id="2720800" name="Object 32">
            <a:extLst>
              <a:ext uri="{FF2B5EF4-FFF2-40B4-BE49-F238E27FC236}">
                <a16:creationId xmlns="" xmlns:a16="http://schemas.microsoft.com/office/drawing/2014/main" id="{4EB67C5D-EF41-4005-BC25-5125E722473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633538" y="2392363"/>
          <a:ext cx="698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2" name="Equation" r:id="rId4" imgW="698400" imgH="228600" progId="Equation.3">
                  <p:embed/>
                </p:oleObj>
              </mc:Choice>
              <mc:Fallback>
                <p:oleObj name="Equation" r:id="rId4" imgW="698400" imgH="228600" progId="Equation.3">
                  <p:embed/>
                  <p:pic>
                    <p:nvPicPr>
                      <p:cNvPr id="2720800" name="Object 32">
                        <a:extLst>
                          <a:ext uri="{FF2B5EF4-FFF2-40B4-BE49-F238E27FC236}">
                            <a16:creationId xmlns="" xmlns:a16="http://schemas.microsoft.com/office/drawing/2014/main" id="{4EB67C5D-EF41-4005-BC25-5125E72247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2392363"/>
                        <a:ext cx="6985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20802" name="Object 34">
            <a:extLst>
              <a:ext uri="{FF2B5EF4-FFF2-40B4-BE49-F238E27FC236}">
                <a16:creationId xmlns="" xmlns:a16="http://schemas.microsoft.com/office/drawing/2014/main" id="{EF3BC92B-F4CD-4570-99B8-5B5D03AA43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8675" y="1938338"/>
          <a:ext cx="5715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3" name="Equation" r:id="rId6" imgW="571320" imgH="215640" progId="Equation.3">
                  <p:embed/>
                </p:oleObj>
              </mc:Choice>
              <mc:Fallback>
                <p:oleObj name="Equation" r:id="rId6" imgW="571320" imgH="215640" progId="Equation.3">
                  <p:embed/>
                  <p:pic>
                    <p:nvPicPr>
                      <p:cNvPr id="2720802" name="Object 34">
                        <a:extLst>
                          <a:ext uri="{FF2B5EF4-FFF2-40B4-BE49-F238E27FC236}">
                            <a16:creationId xmlns="" xmlns:a16="http://schemas.microsoft.com/office/drawing/2014/main" id="{EF3BC92B-F4CD-4570-99B8-5B5D03AA43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675" y="1938338"/>
                        <a:ext cx="5715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20803" name="Object 35">
            <a:extLst>
              <a:ext uri="{FF2B5EF4-FFF2-40B4-BE49-F238E27FC236}">
                <a16:creationId xmlns="" xmlns:a16="http://schemas.microsoft.com/office/drawing/2014/main" id="{38946495-C877-4468-BD25-CE6DCF46AC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2325" y="2852738"/>
          <a:ext cx="5842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4" name="Equation" r:id="rId8" imgW="583920" imgH="215640" progId="Equation.3">
                  <p:embed/>
                </p:oleObj>
              </mc:Choice>
              <mc:Fallback>
                <p:oleObj name="Equation" r:id="rId8" imgW="583920" imgH="215640" progId="Equation.3">
                  <p:embed/>
                  <p:pic>
                    <p:nvPicPr>
                      <p:cNvPr id="2720803" name="Object 35">
                        <a:extLst>
                          <a:ext uri="{FF2B5EF4-FFF2-40B4-BE49-F238E27FC236}">
                            <a16:creationId xmlns="" xmlns:a16="http://schemas.microsoft.com/office/drawing/2014/main" id="{38946495-C877-4468-BD25-CE6DCF46AC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5" y="2852738"/>
                        <a:ext cx="5842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20804" name="Object 36">
            <a:extLst>
              <a:ext uri="{FF2B5EF4-FFF2-40B4-BE49-F238E27FC236}">
                <a16:creationId xmlns="" xmlns:a16="http://schemas.microsoft.com/office/drawing/2014/main" id="{77C812E1-DFEA-4AC5-865A-ED8D607F45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75063" y="3429000"/>
          <a:ext cx="406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5" name="Equation" r:id="rId10" imgW="406080" imgH="215640" progId="Equation.3">
                  <p:embed/>
                </p:oleObj>
              </mc:Choice>
              <mc:Fallback>
                <p:oleObj name="Equation" r:id="rId10" imgW="406080" imgH="215640" progId="Equation.3">
                  <p:embed/>
                  <p:pic>
                    <p:nvPicPr>
                      <p:cNvPr id="2720804" name="Object 36">
                        <a:extLst>
                          <a:ext uri="{FF2B5EF4-FFF2-40B4-BE49-F238E27FC236}">
                            <a16:creationId xmlns="" xmlns:a16="http://schemas.microsoft.com/office/drawing/2014/main" id="{77C812E1-DFEA-4AC5-865A-ED8D607F45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5063" y="3429000"/>
                        <a:ext cx="406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20805" name="Object 37">
            <a:extLst>
              <a:ext uri="{FF2B5EF4-FFF2-40B4-BE49-F238E27FC236}">
                <a16:creationId xmlns="" xmlns:a16="http://schemas.microsoft.com/office/drawing/2014/main" id="{EDBA893B-4076-4FFA-95DA-6A49E05F4F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9488" y="3429000"/>
          <a:ext cx="4318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6" name="Equation" r:id="rId12" imgW="431640" imgH="215640" progId="Equation.3">
                  <p:embed/>
                </p:oleObj>
              </mc:Choice>
              <mc:Fallback>
                <p:oleObj name="Equation" r:id="rId12" imgW="431640" imgH="215640" progId="Equation.3">
                  <p:embed/>
                  <p:pic>
                    <p:nvPicPr>
                      <p:cNvPr id="2720805" name="Object 37">
                        <a:extLst>
                          <a:ext uri="{FF2B5EF4-FFF2-40B4-BE49-F238E27FC236}">
                            <a16:creationId xmlns="" xmlns:a16="http://schemas.microsoft.com/office/drawing/2014/main" id="{EDBA893B-4076-4FFA-95DA-6A49E05F4F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9488" y="3429000"/>
                        <a:ext cx="4318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0806" name="Text Box 38">
            <a:extLst>
              <a:ext uri="{FF2B5EF4-FFF2-40B4-BE49-F238E27FC236}">
                <a16:creationId xmlns="" xmlns:a16="http://schemas.microsoft.com/office/drawing/2014/main" id="{D88E87E0-01CA-45D9-8B00-267A6C9E3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585913"/>
            <a:ext cx="1527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IE" altLang="en-US">
                <a:latin typeface="Arial" panose="020B0604020202020204" pitchFamily="34" charset="0"/>
              </a:rPr>
              <a:t>From the Local Oscillator</a:t>
            </a:r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720807" name="Text Box 39">
            <a:extLst>
              <a:ext uri="{FF2B5EF4-FFF2-40B4-BE49-F238E27FC236}">
                <a16:creationId xmlns="" xmlns:a16="http://schemas.microsoft.com/office/drawing/2014/main" id="{39901388-9FC7-4C60-B1EA-4A9FA4D09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4754563"/>
            <a:ext cx="1209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IE" altLang="en-US"/>
              <a:t>From the Phase Detector</a:t>
            </a:r>
            <a:endParaRPr lang="en-GB" altLang="en-US"/>
          </a:p>
        </p:txBody>
      </p:sp>
      <p:graphicFrame>
        <p:nvGraphicFramePr>
          <p:cNvPr id="2720808" name="Object 40">
            <a:extLst>
              <a:ext uri="{FF2B5EF4-FFF2-40B4-BE49-F238E27FC236}">
                <a16:creationId xmlns="" xmlns:a16="http://schemas.microsoft.com/office/drawing/2014/main" id="{4DE16841-F2F2-4BB1-A1AE-8B34A61CC1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76950" y="2565400"/>
          <a:ext cx="787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7" name="Equation" r:id="rId14" imgW="787320" imgH="215640" progId="Equation.3">
                  <p:embed/>
                </p:oleObj>
              </mc:Choice>
              <mc:Fallback>
                <p:oleObj name="Equation" r:id="rId14" imgW="787320" imgH="215640" progId="Equation.3">
                  <p:embed/>
                  <p:pic>
                    <p:nvPicPr>
                      <p:cNvPr id="2720808" name="Object 40">
                        <a:extLst>
                          <a:ext uri="{FF2B5EF4-FFF2-40B4-BE49-F238E27FC236}">
                            <a16:creationId xmlns="" xmlns:a16="http://schemas.microsoft.com/office/drawing/2014/main" id="{4DE16841-F2F2-4BB1-A1AE-8B34A61CC1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50" y="2565400"/>
                        <a:ext cx="787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0809" name="Rectangle 41">
            <a:extLst>
              <a:ext uri="{FF2B5EF4-FFF2-40B4-BE49-F238E27FC236}">
                <a16:creationId xmlns="" xmlns:a16="http://schemas.microsoft.com/office/drawing/2014/main" id="{39641449-C5C0-4AA1-A93F-F199218C9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4062413"/>
            <a:ext cx="1152525" cy="922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IE" altLang="en-US">
                <a:latin typeface="Arial" panose="020B0604020202020204" pitchFamily="34" charset="0"/>
              </a:rPr>
              <a:t>Up-Down</a:t>
            </a:r>
          </a:p>
          <a:p>
            <a:r>
              <a:rPr lang="en-IE" altLang="en-US">
                <a:latin typeface="Arial" panose="020B0604020202020204" pitchFamily="34" charset="0"/>
              </a:rPr>
              <a:t>Control</a:t>
            </a:r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720810" name="Line 42">
            <a:extLst>
              <a:ext uri="{FF2B5EF4-FFF2-40B4-BE49-F238E27FC236}">
                <a16:creationId xmlns="" xmlns:a16="http://schemas.microsoft.com/office/drawing/2014/main" id="{3E65C8DA-5061-4755-8989-C340F4B3C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942975" y="45815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0811" name="Line 43">
            <a:extLst>
              <a:ext uri="{FF2B5EF4-FFF2-40B4-BE49-F238E27FC236}">
                <a16:creationId xmlns="" xmlns:a16="http://schemas.microsoft.com/office/drawing/2014/main" id="{A15A9E83-0720-4AEB-BFE9-C22B27812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5688" y="4581525"/>
            <a:ext cx="287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20812" name="Line 44">
            <a:extLst>
              <a:ext uri="{FF2B5EF4-FFF2-40B4-BE49-F238E27FC236}">
                <a16:creationId xmlns="" xmlns:a16="http://schemas.microsoft.com/office/drawing/2014/main" id="{0EECCA46-9B7D-4763-939A-E3948761A4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6113" y="4235450"/>
            <a:ext cx="0" cy="346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720813" name="Line 45">
            <a:extLst>
              <a:ext uri="{FF2B5EF4-FFF2-40B4-BE49-F238E27FC236}">
                <a16:creationId xmlns="" xmlns:a16="http://schemas.microsoft.com/office/drawing/2014/main" id="{21BB30AA-D6AC-4AB5-9D42-D3D5861347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65550" y="4581525"/>
            <a:ext cx="6905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720814" name="Group 46">
            <a:extLst>
              <a:ext uri="{FF2B5EF4-FFF2-40B4-BE49-F238E27FC236}">
                <a16:creationId xmlns="" xmlns:a16="http://schemas.microsoft.com/office/drawing/2014/main" id="{81D53412-F23E-470E-B30B-2BD01B0FFC01}"/>
              </a:ext>
            </a:extLst>
          </p:cNvPr>
          <p:cNvGrpSpPr>
            <a:grpSpLocks/>
          </p:cNvGrpSpPr>
          <p:nvPr/>
        </p:nvGrpSpPr>
        <p:grpSpPr bwMode="auto">
          <a:xfrm>
            <a:off x="6184900" y="4522788"/>
            <a:ext cx="2362200" cy="457200"/>
            <a:chOff x="-3" y="-3"/>
            <a:chExt cx="3100" cy="524"/>
          </a:xfrm>
        </p:grpSpPr>
        <p:grpSp>
          <p:nvGrpSpPr>
            <p:cNvPr id="2720815" name="Group 47">
              <a:extLst>
                <a:ext uri="{FF2B5EF4-FFF2-40B4-BE49-F238E27FC236}">
                  <a16:creationId xmlns="" xmlns:a16="http://schemas.microsoft.com/office/drawing/2014/main" id="{CCFCCFE6-ADC7-483E-92E2-AFC1D3E8AF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094" cy="518"/>
              <a:chOff x="0" y="0"/>
              <a:chExt cx="3094" cy="518"/>
            </a:xfrm>
          </p:grpSpPr>
          <p:sp>
            <p:nvSpPr>
              <p:cNvPr id="2720816" name="Rectangle 48">
                <a:extLst>
                  <a:ext uri="{FF2B5EF4-FFF2-40B4-BE49-F238E27FC236}">
                    <a16:creationId xmlns="" xmlns:a16="http://schemas.microsoft.com/office/drawing/2014/main" id="{126BB289-1807-4D82-A13E-781E4620A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094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eaLnBrk="1" hangingPunct="1"/>
                <a:r>
                  <a:rPr lang="en-GB" altLang="en-US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sin(</a:t>
                </a:r>
                <a:r>
                  <a:rPr lang="en-GB" altLang="en-US" sz="1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a+b</a:t>
                </a:r>
                <a:r>
                  <a:rPr lang="en-GB" altLang="en-US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) = sin</a:t>
                </a:r>
                <a:r>
                  <a:rPr lang="en-GB" altLang="en-US" sz="1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a </a:t>
                </a:r>
                <a:r>
                  <a:rPr lang="en-GB" altLang="en-US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cos</a:t>
                </a:r>
                <a:r>
                  <a:rPr lang="en-GB" altLang="en-US" sz="1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GB" altLang="en-US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+ cos</a:t>
                </a:r>
                <a:r>
                  <a:rPr lang="en-GB" altLang="en-US" sz="1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a </a:t>
                </a:r>
                <a:r>
                  <a:rPr lang="en-GB" altLang="en-US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sin</a:t>
                </a:r>
                <a:r>
                  <a:rPr lang="en-GB" altLang="en-US" sz="1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b</a:t>
                </a:r>
                <a:endParaRPr lang="en-GB" altLang="en-US" sz="1000">
                  <a:latin typeface="Symbol" panose="05050102010706020507" pitchFamily="18" charset="2"/>
                </a:endParaRPr>
              </a:p>
            </p:txBody>
          </p:sp>
          <p:sp>
            <p:nvSpPr>
              <p:cNvPr id="2720817" name="Rectangle 49">
                <a:extLst>
                  <a:ext uri="{FF2B5EF4-FFF2-40B4-BE49-F238E27FC236}">
                    <a16:creationId xmlns="" xmlns:a16="http://schemas.microsoft.com/office/drawing/2014/main" id="{57EC80D3-AD0B-48D1-B7A1-6DE4306A5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094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20818" name="Rectangle 50">
              <a:extLst>
                <a:ext uri="{FF2B5EF4-FFF2-40B4-BE49-F238E27FC236}">
                  <a16:creationId xmlns="" xmlns:a16="http://schemas.microsoft.com/office/drawing/2014/main" id="{E739B231-B360-4440-8393-5A57C179C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100" cy="524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1CCD3E7-58AE-40EA-A537-2CEDEB95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7DBF-2EB2-432A-8790-1B111A8B24B3}" type="datetime1">
              <a:rPr lang="en-US" smtClean="0"/>
              <a:t>6/18/2018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20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20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2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2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2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2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20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72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2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2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2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20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2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2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2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72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72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2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720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720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720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20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720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720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720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720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720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720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72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720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72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72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0772" grpId="0" animBg="1"/>
      <p:bldP spid="2720774" grpId="0" animBg="1"/>
      <p:bldP spid="2720775" grpId="0" animBg="1"/>
      <p:bldP spid="2720776" grpId="0" animBg="1"/>
      <p:bldP spid="2720790" grpId="0" animBg="1"/>
      <p:bldP spid="2720795" grpId="0" animBg="1"/>
      <p:bldP spid="2720806" grpId="0"/>
      <p:bldP spid="2720807" grpId="0"/>
      <p:bldP spid="27208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95D2-721D-4629-A12C-E3D6AFDE5434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2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21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8BC9-32E6-4F91-9C17-A46D6D54FB31}" type="slidenum">
              <a:rPr lang="it-IT" altLang="en-US"/>
              <a:pPr/>
              <a:t>13</a:t>
            </a:fld>
            <a:endParaRPr lang="it-IT" altLang="en-US"/>
          </a:p>
        </p:txBody>
      </p:sp>
      <p:sp>
        <p:nvSpPr>
          <p:cNvPr id="168965" name="AutoShape 5"/>
          <p:cNvSpPr>
            <a:spLocks noChangeArrowheads="1"/>
          </p:cNvSpPr>
          <p:nvPr/>
        </p:nvSpPr>
        <p:spPr bwMode="auto">
          <a:xfrm>
            <a:off x="1155700" y="1281113"/>
            <a:ext cx="6454775" cy="1905000"/>
          </a:xfrm>
          <a:prstGeom prst="roundRect">
            <a:avLst>
              <a:gd name="adj" fmla="val 6653"/>
            </a:avLst>
          </a:prstGeom>
          <a:solidFill>
            <a:srgbClr val="0000FF">
              <a:alpha val="20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169167" name="Rectangle 207"/>
          <p:cNvSpPr>
            <a:spLocks noChangeArrowheads="1"/>
          </p:cNvSpPr>
          <p:nvPr/>
        </p:nvSpPr>
        <p:spPr bwMode="auto">
          <a:xfrm>
            <a:off x="3692769" y="1301262"/>
            <a:ext cx="3420207" cy="1873738"/>
          </a:xfrm>
          <a:prstGeom prst="rect">
            <a:avLst/>
          </a:prstGeom>
          <a:solidFill>
            <a:srgbClr val="00CC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168" name="Rectangle 208"/>
          <p:cNvSpPr>
            <a:spLocks noChangeArrowheads="1"/>
          </p:cNvSpPr>
          <p:nvPr/>
        </p:nvSpPr>
        <p:spPr bwMode="auto">
          <a:xfrm>
            <a:off x="2321169" y="1292469"/>
            <a:ext cx="1361831" cy="1880944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3" y="-166687"/>
            <a:ext cx="8229600" cy="1139825"/>
          </a:xfrm>
        </p:spPr>
        <p:txBody>
          <a:bodyPr/>
          <a:lstStyle/>
          <a:p>
            <a:r>
              <a:rPr lang="it-IT" altLang="en-US" dirty="0"/>
              <a:t>GTP Architecture: </a:t>
            </a:r>
            <a:r>
              <a:rPr lang="it-IT" altLang="en-US" dirty="0" err="1"/>
              <a:t>Transmitter</a:t>
            </a:r>
            <a:endParaRPr lang="en-US" altLang="en-US" dirty="0"/>
          </a:p>
        </p:txBody>
      </p:sp>
      <p:sp>
        <p:nvSpPr>
          <p:cNvPr id="169146" name="Rectangle 18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536588"/>
            <a:ext cx="8827971" cy="17113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1 serial clock domain and 3 Parallel clock domain (</a:t>
            </a:r>
            <a:r>
              <a:rPr lang="en-US" altLang="en-US" sz="2000" dirty="0" smtClean="0"/>
              <a:t>colors mark clock domains)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2 clocks provided by the fabric (TXUSRCLK/2), 2 clocks from the PLL for internal operations(HSCLK and XLCK)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FIFO or phase align-circuitry to enter the internally generated clock-domain (XCLK)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sp>
        <p:nvSpPr>
          <p:cNvPr id="169011" name="Line 51"/>
          <p:cNvSpPr>
            <a:spLocks noChangeShapeType="1"/>
          </p:cNvSpPr>
          <p:nvPr/>
        </p:nvSpPr>
        <p:spPr bwMode="auto">
          <a:xfrm>
            <a:off x="7108825" y="1279525"/>
            <a:ext cx="0" cy="1906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12" name="Line 52"/>
          <p:cNvSpPr>
            <a:spLocks noChangeShapeType="1"/>
          </p:cNvSpPr>
          <p:nvPr/>
        </p:nvSpPr>
        <p:spPr bwMode="auto">
          <a:xfrm>
            <a:off x="3687763" y="1281113"/>
            <a:ext cx="0" cy="1895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13" name="Line 53"/>
          <p:cNvSpPr>
            <a:spLocks noChangeShapeType="1"/>
          </p:cNvSpPr>
          <p:nvPr/>
        </p:nvSpPr>
        <p:spPr bwMode="auto">
          <a:xfrm>
            <a:off x="2305050" y="1281113"/>
            <a:ext cx="0" cy="1895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14" name="AutoShape 54"/>
          <p:cNvSpPr>
            <a:spLocks noChangeArrowheads="1"/>
          </p:cNvSpPr>
          <p:nvPr/>
        </p:nvSpPr>
        <p:spPr bwMode="auto">
          <a:xfrm>
            <a:off x="1220788" y="1725613"/>
            <a:ext cx="612775" cy="4587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TX 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Driver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169016" name="AutoShape 56"/>
          <p:cNvSpPr>
            <a:spLocks noChangeArrowheads="1"/>
          </p:cNvSpPr>
          <p:nvPr/>
        </p:nvSpPr>
        <p:spPr bwMode="auto">
          <a:xfrm>
            <a:off x="2082800" y="1431925"/>
            <a:ext cx="460375" cy="979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PISO</a:t>
            </a:r>
          </a:p>
        </p:txBody>
      </p:sp>
      <p:sp>
        <p:nvSpPr>
          <p:cNvPr id="169017" name="Line 57"/>
          <p:cNvSpPr>
            <a:spLocks noChangeShapeType="1"/>
          </p:cNvSpPr>
          <p:nvPr/>
        </p:nvSpPr>
        <p:spPr bwMode="auto">
          <a:xfrm flipH="1" flipV="1">
            <a:off x="1844675" y="1947863"/>
            <a:ext cx="206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21" name="AutoShape 61"/>
          <p:cNvSpPr>
            <a:spLocks noChangeArrowheads="1"/>
          </p:cNvSpPr>
          <p:nvPr/>
        </p:nvSpPr>
        <p:spPr bwMode="auto">
          <a:xfrm flipH="1">
            <a:off x="3379788" y="1482725"/>
            <a:ext cx="657225" cy="6905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FIFO</a:t>
            </a:r>
          </a:p>
        </p:txBody>
      </p:sp>
      <p:sp>
        <p:nvSpPr>
          <p:cNvPr id="169022" name="AutoShape 62"/>
          <p:cNvSpPr>
            <a:spLocks noChangeArrowheads="1"/>
          </p:cNvSpPr>
          <p:nvPr/>
        </p:nvSpPr>
        <p:spPr bwMode="auto">
          <a:xfrm rot="5400000" flipH="1">
            <a:off x="2590007" y="1837531"/>
            <a:ext cx="793750" cy="179387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3" name="AutoShape 63"/>
          <p:cNvSpPr>
            <a:spLocks noChangeArrowheads="1"/>
          </p:cNvSpPr>
          <p:nvPr/>
        </p:nvSpPr>
        <p:spPr bwMode="auto">
          <a:xfrm flipH="1">
            <a:off x="4038600" y="1884363"/>
            <a:ext cx="476250" cy="144462"/>
          </a:xfrm>
          <a:prstGeom prst="rightArrow">
            <a:avLst>
              <a:gd name="adj1" fmla="val 50000"/>
              <a:gd name="adj2" fmla="val 8241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4" name="AutoShape 64"/>
          <p:cNvSpPr>
            <a:spLocks noChangeArrowheads="1"/>
          </p:cNvSpPr>
          <p:nvPr/>
        </p:nvSpPr>
        <p:spPr bwMode="auto">
          <a:xfrm flipH="1">
            <a:off x="3076575" y="2097088"/>
            <a:ext cx="196850" cy="142875"/>
          </a:xfrm>
          <a:prstGeom prst="rightArrow">
            <a:avLst>
              <a:gd name="adj1" fmla="val 50000"/>
              <a:gd name="adj2" fmla="val 3444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5" name="AutoShape 65"/>
          <p:cNvSpPr>
            <a:spLocks noChangeArrowheads="1"/>
          </p:cNvSpPr>
          <p:nvPr/>
        </p:nvSpPr>
        <p:spPr bwMode="auto">
          <a:xfrm rot="5400000" flipH="1">
            <a:off x="4006057" y="2232819"/>
            <a:ext cx="647700" cy="128587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6" name="AutoShape 66"/>
          <p:cNvSpPr>
            <a:spLocks noChangeArrowheads="1"/>
          </p:cNvSpPr>
          <p:nvPr/>
        </p:nvSpPr>
        <p:spPr bwMode="auto">
          <a:xfrm rot="10800000" flipH="1">
            <a:off x="3211513" y="2540000"/>
            <a:ext cx="1128712" cy="134938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7" name="AutoShape 67"/>
          <p:cNvSpPr>
            <a:spLocks noChangeArrowheads="1"/>
          </p:cNvSpPr>
          <p:nvPr/>
        </p:nvSpPr>
        <p:spPr bwMode="auto">
          <a:xfrm flipH="1">
            <a:off x="3076575" y="1603375"/>
            <a:ext cx="303213" cy="142875"/>
          </a:xfrm>
          <a:prstGeom prst="rightArrow">
            <a:avLst>
              <a:gd name="adj1" fmla="val 49454"/>
              <a:gd name="adj2" fmla="val 3852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8" name="AutoShape 68"/>
          <p:cNvSpPr>
            <a:spLocks noChangeArrowheads="1"/>
          </p:cNvSpPr>
          <p:nvPr/>
        </p:nvSpPr>
        <p:spPr bwMode="auto">
          <a:xfrm rot="5400000" flipH="1">
            <a:off x="2996407" y="2316956"/>
            <a:ext cx="490538" cy="142875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29" name="AutoShape 69"/>
          <p:cNvSpPr>
            <a:spLocks noChangeArrowheads="1"/>
          </p:cNvSpPr>
          <p:nvPr/>
        </p:nvSpPr>
        <p:spPr bwMode="auto">
          <a:xfrm flipH="1">
            <a:off x="4997450" y="1422400"/>
            <a:ext cx="406400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8b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/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10b </a:t>
            </a:r>
          </a:p>
        </p:txBody>
      </p:sp>
      <p:sp>
        <p:nvSpPr>
          <p:cNvPr id="169030" name="AutoShape 70"/>
          <p:cNvSpPr>
            <a:spLocks noChangeArrowheads="1"/>
          </p:cNvSpPr>
          <p:nvPr/>
        </p:nvSpPr>
        <p:spPr bwMode="auto">
          <a:xfrm rot="5400000" flipH="1">
            <a:off x="4207669" y="1886744"/>
            <a:ext cx="793750" cy="179388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1" name="AutoShape 71"/>
          <p:cNvSpPr>
            <a:spLocks noChangeArrowheads="1"/>
          </p:cNvSpPr>
          <p:nvPr/>
        </p:nvSpPr>
        <p:spPr bwMode="auto">
          <a:xfrm flipH="1">
            <a:off x="4694238" y="1652588"/>
            <a:ext cx="303212" cy="142875"/>
          </a:xfrm>
          <a:prstGeom prst="rightArrow">
            <a:avLst>
              <a:gd name="adj1" fmla="val 49454"/>
              <a:gd name="adj2" fmla="val 3852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2" name="AutoShape 72"/>
          <p:cNvSpPr>
            <a:spLocks noChangeArrowheads="1"/>
          </p:cNvSpPr>
          <p:nvPr/>
        </p:nvSpPr>
        <p:spPr bwMode="auto">
          <a:xfrm flipH="1">
            <a:off x="5403850" y="1887538"/>
            <a:ext cx="287338" cy="141287"/>
          </a:xfrm>
          <a:prstGeom prst="rightArrow">
            <a:avLst>
              <a:gd name="adj1" fmla="val 50000"/>
              <a:gd name="adj2" fmla="val 50843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3" name="AutoShape 73"/>
          <p:cNvSpPr>
            <a:spLocks noChangeArrowheads="1"/>
          </p:cNvSpPr>
          <p:nvPr/>
        </p:nvSpPr>
        <p:spPr bwMode="auto">
          <a:xfrm flipH="1">
            <a:off x="4700588" y="2143125"/>
            <a:ext cx="203200" cy="153988"/>
          </a:xfrm>
          <a:prstGeom prst="rightArrow">
            <a:avLst>
              <a:gd name="adj1" fmla="val 50000"/>
              <a:gd name="adj2" fmla="val 3299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4" name="AutoShape 74"/>
          <p:cNvSpPr>
            <a:spLocks noChangeArrowheads="1"/>
          </p:cNvSpPr>
          <p:nvPr/>
        </p:nvSpPr>
        <p:spPr bwMode="auto">
          <a:xfrm rot="5400000" flipH="1">
            <a:off x="4668838" y="2330450"/>
            <a:ext cx="425450" cy="155575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5" name="AutoShape 75"/>
          <p:cNvSpPr>
            <a:spLocks noChangeArrowheads="1"/>
          </p:cNvSpPr>
          <p:nvPr/>
        </p:nvSpPr>
        <p:spPr bwMode="auto">
          <a:xfrm rot="5400000" flipH="1">
            <a:off x="5318919" y="2210594"/>
            <a:ext cx="679450" cy="141288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6" name="AutoShape 76"/>
          <p:cNvSpPr>
            <a:spLocks noChangeArrowheads="1"/>
          </p:cNvSpPr>
          <p:nvPr/>
        </p:nvSpPr>
        <p:spPr bwMode="auto">
          <a:xfrm rot="10800000" flipH="1">
            <a:off x="4922838" y="2527300"/>
            <a:ext cx="768350" cy="134938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7" name="AutoShape 77"/>
          <p:cNvSpPr>
            <a:spLocks noChangeArrowheads="1"/>
          </p:cNvSpPr>
          <p:nvPr/>
        </p:nvSpPr>
        <p:spPr bwMode="auto">
          <a:xfrm>
            <a:off x="6602413" y="1411288"/>
            <a:ext cx="865187" cy="9794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FPGA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Interface</a:t>
            </a: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69038" name="AutoShape 78"/>
          <p:cNvSpPr>
            <a:spLocks noChangeArrowheads="1"/>
          </p:cNvSpPr>
          <p:nvPr/>
        </p:nvSpPr>
        <p:spPr bwMode="auto">
          <a:xfrm flipH="1">
            <a:off x="2535238" y="1855788"/>
            <a:ext cx="349250" cy="144462"/>
          </a:xfrm>
          <a:prstGeom prst="rightArrow">
            <a:avLst>
              <a:gd name="adj1" fmla="val 50000"/>
              <a:gd name="adj2" fmla="val 6044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39" name="AutoShape 79"/>
          <p:cNvSpPr>
            <a:spLocks noChangeArrowheads="1"/>
          </p:cNvSpPr>
          <p:nvPr/>
        </p:nvSpPr>
        <p:spPr bwMode="auto">
          <a:xfrm rot="10800000" flipH="1">
            <a:off x="5691188" y="1897063"/>
            <a:ext cx="911225" cy="138112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40" name="AutoShape 80"/>
          <p:cNvSpPr>
            <a:spLocks noChangeArrowheads="1"/>
          </p:cNvSpPr>
          <p:nvPr/>
        </p:nvSpPr>
        <p:spPr bwMode="auto">
          <a:xfrm flipH="1">
            <a:off x="7467600" y="1741488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041" name="Line 81"/>
          <p:cNvSpPr>
            <a:spLocks noChangeShapeType="1"/>
          </p:cNvSpPr>
          <p:nvPr/>
        </p:nvSpPr>
        <p:spPr bwMode="auto">
          <a:xfrm flipH="1">
            <a:off x="7610475" y="1714500"/>
            <a:ext cx="1444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42" name="Text Box 82"/>
          <p:cNvSpPr txBox="1">
            <a:spLocks noChangeArrowheads="1"/>
          </p:cNvSpPr>
          <p:nvPr/>
        </p:nvSpPr>
        <p:spPr bwMode="auto">
          <a:xfrm>
            <a:off x="7783513" y="1673225"/>
            <a:ext cx="7381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TXDATA</a:t>
            </a:r>
          </a:p>
        </p:txBody>
      </p:sp>
      <p:sp>
        <p:nvSpPr>
          <p:cNvPr id="169051" name="Line 91"/>
          <p:cNvSpPr>
            <a:spLocks noChangeShapeType="1"/>
          </p:cNvSpPr>
          <p:nvPr/>
        </p:nvSpPr>
        <p:spPr bwMode="auto">
          <a:xfrm flipH="1" flipV="1">
            <a:off x="7467600" y="2149475"/>
            <a:ext cx="358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52" name="Text Box 92"/>
          <p:cNvSpPr txBox="1">
            <a:spLocks noChangeArrowheads="1"/>
          </p:cNvSpPr>
          <p:nvPr/>
        </p:nvSpPr>
        <p:spPr bwMode="auto">
          <a:xfrm>
            <a:off x="7791450" y="2011363"/>
            <a:ext cx="981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TXUSRCLK2</a:t>
            </a:r>
          </a:p>
        </p:txBody>
      </p:sp>
      <p:sp>
        <p:nvSpPr>
          <p:cNvPr id="169057" name="Text Box 97"/>
          <p:cNvSpPr txBox="1">
            <a:spLocks noChangeArrowheads="1"/>
          </p:cNvSpPr>
          <p:nvPr/>
        </p:nvSpPr>
        <p:spPr bwMode="auto">
          <a:xfrm>
            <a:off x="2347913" y="2573338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Parallel Clock </a:t>
            </a:r>
          </a:p>
          <a:p>
            <a:r>
              <a:rPr lang="en-US" altLang="en-US" sz="1200"/>
              <a:t>(XCLK)</a:t>
            </a:r>
          </a:p>
        </p:txBody>
      </p:sp>
      <p:sp>
        <p:nvSpPr>
          <p:cNvPr id="169058" name="Text Box 98"/>
          <p:cNvSpPr txBox="1">
            <a:spLocks noChangeArrowheads="1"/>
          </p:cNvSpPr>
          <p:nvPr/>
        </p:nvSpPr>
        <p:spPr bwMode="auto">
          <a:xfrm>
            <a:off x="1600200" y="2633663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Serial </a:t>
            </a:r>
          </a:p>
          <a:p>
            <a:r>
              <a:rPr lang="en-US" altLang="en-US" sz="1200" dirty="0"/>
              <a:t>Clock </a:t>
            </a:r>
          </a:p>
        </p:txBody>
      </p:sp>
      <p:sp>
        <p:nvSpPr>
          <p:cNvPr id="169059" name="Text Box 99"/>
          <p:cNvSpPr txBox="1">
            <a:spLocks noChangeArrowheads="1"/>
          </p:cNvSpPr>
          <p:nvPr/>
        </p:nvSpPr>
        <p:spPr bwMode="auto">
          <a:xfrm>
            <a:off x="4922838" y="2662238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Parallel Clock </a:t>
            </a:r>
          </a:p>
          <a:p>
            <a:r>
              <a:rPr lang="en-US" altLang="en-US" sz="1200"/>
              <a:t>(TXUSRCLK)</a:t>
            </a:r>
          </a:p>
        </p:txBody>
      </p:sp>
      <p:grpSp>
        <p:nvGrpSpPr>
          <p:cNvPr id="169067" name="Group 107"/>
          <p:cNvGrpSpPr>
            <a:grpSpLocks/>
          </p:cNvGrpSpPr>
          <p:nvPr/>
        </p:nvGrpSpPr>
        <p:grpSpPr bwMode="auto">
          <a:xfrm>
            <a:off x="7389813" y="2087563"/>
            <a:ext cx="68262" cy="152400"/>
            <a:chOff x="564" y="4140"/>
            <a:chExt cx="116" cy="181"/>
          </a:xfrm>
        </p:grpSpPr>
        <p:sp>
          <p:nvSpPr>
            <p:cNvPr id="169068" name="Line 108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69" name="Line 109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9070" name="Text Box 110"/>
          <p:cNvSpPr txBox="1">
            <a:spLocks noChangeArrowheads="1"/>
          </p:cNvSpPr>
          <p:nvPr/>
        </p:nvSpPr>
        <p:spPr bwMode="auto">
          <a:xfrm>
            <a:off x="0" y="1343025"/>
            <a:ext cx="1206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differential pair</a:t>
            </a:r>
          </a:p>
        </p:txBody>
      </p:sp>
      <p:sp>
        <p:nvSpPr>
          <p:cNvPr id="169075" name="Text Box 115"/>
          <p:cNvSpPr txBox="1">
            <a:spLocks noChangeArrowheads="1"/>
          </p:cNvSpPr>
          <p:nvPr/>
        </p:nvSpPr>
        <p:spPr bwMode="auto">
          <a:xfrm>
            <a:off x="1116013" y="787589"/>
            <a:ext cx="1554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400" dirty="0">
                <a:latin typeface="Tahoma" panose="020B0604030504040204" pitchFamily="34" charset="0"/>
              </a:rPr>
              <a:t>Serial </a:t>
            </a:r>
            <a:r>
              <a:rPr lang="it-IT" altLang="en-US" sz="1400" dirty="0" err="1">
                <a:latin typeface="Tahoma" panose="020B0604030504040204" pitchFamily="34" charset="0"/>
              </a:rPr>
              <a:t>Section</a:t>
            </a:r>
            <a:r>
              <a:rPr lang="it-IT" altLang="en-US" sz="1400" dirty="0">
                <a:latin typeface="Tahoma" panose="020B0604030504040204" pitchFamily="34" charset="0"/>
              </a:rPr>
              <a:t> (PMA)</a:t>
            </a:r>
          </a:p>
        </p:txBody>
      </p:sp>
      <p:sp>
        <p:nvSpPr>
          <p:cNvPr id="169076" name="Text Box 116"/>
          <p:cNvSpPr txBox="1">
            <a:spLocks noChangeArrowheads="1"/>
          </p:cNvSpPr>
          <p:nvPr/>
        </p:nvSpPr>
        <p:spPr bwMode="auto">
          <a:xfrm>
            <a:off x="3683000" y="758686"/>
            <a:ext cx="1554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400" dirty="0" err="1">
                <a:latin typeface="Tahoma" panose="020B0604030504040204" pitchFamily="34" charset="0"/>
              </a:rPr>
              <a:t>Parallel</a:t>
            </a:r>
            <a:r>
              <a:rPr lang="it-IT" altLang="en-US" sz="1400" dirty="0">
                <a:latin typeface="Tahoma" panose="020B0604030504040204" pitchFamily="34" charset="0"/>
              </a:rPr>
              <a:t> </a:t>
            </a:r>
            <a:r>
              <a:rPr lang="it-IT" altLang="en-US" sz="1400" dirty="0" err="1">
                <a:latin typeface="Tahoma" panose="020B0604030504040204" pitchFamily="34" charset="0"/>
              </a:rPr>
              <a:t>Section</a:t>
            </a:r>
            <a:r>
              <a:rPr lang="it-IT" altLang="en-US" sz="1400" dirty="0">
                <a:latin typeface="Tahoma" panose="020B0604030504040204" pitchFamily="34" charset="0"/>
              </a:rPr>
              <a:t> (PCS) </a:t>
            </a:r>
          </a:p>
        </p:txBody>
      </p:sp>
      <p:sp>
        <p:nvSpPr>
          <p:cNvPr id="169087" name="Text Box 127"/>
          <p:cNvSpPr txBox="1">
            <a:spLocks noChangeArrowheads="1"/>
          </p:cNvSpPr>
          <p:nvPr/>
        </p:nvSpPr>
        <p:spPr bwMode="auto">
          <a:xfrm>
            <a:off x="3227388" y="2192338"/>
            <a:ext cx="1131887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100"/>
              <a:t>Bypass if </a:t>
            </a:r>
          </a:p>
          <a:p>
            <a:r>
              <a:rPr lang="en-US" altLang="en-US" sz="1100"/>
              <a:t>phase adjusted</a:t>
            </a:r>
          </a:p>
        </p:txBody>
      </p:sp>
      <p:sp>
        <p:nvSpPr>
          <p:cNvPr id="169088" name="Line 128"/>
          <p:cNvSpPr>
            <a:spLocks noChangeShapeType="1"/>
          </p:cNvSpPr>
          <p:nvPr/>
        </p:nvSpPr>
        <p:spPr bwMode="auto">
          <a:xfrm flipV="1">
            <a:off x="3716338" y="1973263"/>
            <a:ext cx="0" cy="266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118" name="AutoShape 158"/>
          <p:cNvSpPr>
            <a:spLocks noChangeArrowheads="1"/>
          </p:cNvSpPr>
          <p:nvPr/>
        </p:nvSpPr>
        <p:spPr bwMode="auto">
          <a:xfrm rot="27000000">
            <a:off x="745332" y="3548856"/>
            <a:ext cx="398462" cy="250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119" name="Line 159"/>
          <p:cNvSpPr>
            <a:spLocks noChangeShapeType="1"/>
          </p:cNvSpPr>
          <p:nvPr/>
        </p:nvSpPr>
        <p:spPr bwMode="auto">
          <a:xfrm rot="21600000" flipH="1" flipV="1">
            <a:off x="566738" y="3557588"/>
            <a:ext cx="252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120" name="Line 160"/>
          <p:cNvSpPr>
            <a:spLocks noChangeShapeType="1"/>
          </p:cNvSpPr>
          <p:nvPr/>
        </p:nvSpPr>
        <p:spPr bwMode="auto">
          <a:xfrm rot="-21600000" flipH="1" flipV="1">
            <a:off x="566738" y="3778250"/>
            <a:ext cx="2508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121" name="Oval 161"/>
          <p:cNvSpPr>
            <a:spLocks noChangeArrowheads="1"/>
          </p:cNvSpPr>
          <p:nvPr/>
        </p:nvSpPr>
        <p:spPr bwMode="auto">
          <a:xfrm rot="21600000">
            <a:off x="688975" y="3717925"/>
            <a:ext cx="128588" cy="1206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122" name="Line 162"/>
          <p:cNvSpPr>
            <a:spLocks noChangeShapeType="1"/>
          </p:cNvSpPr>
          <p:nvPr/>
        </p:nvSpPr>
        <p:spPr bwMode="auto">
          <a:xfrm flipV="1">
            <a:off x="1069975" y="3672376"/>
            <a:ext cx="436562" cy="2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9123" name="Group 163"/>
          <p:cNvGrpSpPr>
            <a:grpSpLocks/>
          </p:cNvGrpSpPr>
          <p:nvPr/>
        </p:nvGrpSpPr>
        <p:grpSpPr bwMode="auto">
          <a:xfrm>
            <a:off x="382588" y="3736975"/>
            <a:ext cx="215900" cy="80963"/>
            <a:chOff x="382" y="1219"/>
            <a:chExt cx="136" cy="106"/>
          </a:xfrm>
        </p:grpSpPr>
        <p:sp>
          <p:nvSpPr>
            <p:cNvPr id="169124" name="AutoShape 164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125" name="Rectangle 165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126" name="Line 166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27" name="Line 167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28" name="Line 168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29" name="Line 169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30" name="Line 170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9131" name="Group 171"/>
          <p:cNvGrpSpPr>
            <a:grpSpLocks/>
          </p:cNvGrpSpPr>
          <p:nvPr/>
        </p:nvGrpSpPr>
        <p:grpSpPr bwMode="auto">
          <a:xfrm>
            <a:off x="382588" y="3516313"/>
            <a:ext cx="215900" cy="80962"/>
            <a:chOff x="382" y="1219"/>
            <a:chExt cx="136" cy="106"/>
          </a:xfrm>
        </p:grpSpPr>
        <p:sp>
          <p:nvSpPr>
            <p:cNvPr id="169132" name="AutoShape 172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133" name="Rectangle 173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134" name="Line 174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35" name="Line 175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36" name="Line 176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37" name="Line 177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38" name="Line 178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9141" name="Text Box 181"/>
          <p:cNvSpPr txBox="1">
            <a:spLocks noChangeArrowheads="1"/>
          </p:cNvSpPr>
          <p:nvPr/>
        </p:nvSpPr>
        <p:spPr bwMode="auto">
          <a:xfrm>
            <a:off x="293688" y="2655888"/>
            <a:ext cx="9861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 dirty="0" err="1">
                <a:latin typeface="Tahoma" panose="020B0604030504040204" pitchFamily="34" charset="0"/>
              </a:rPr>
              <a:t>Dedicated</a:t>
            </a:r>
            <a:r>
              <a:rPr lang="it-IT" altLang="en-US" sz="1200" dirty="0">
                <a:latin typeface="Tahoma" panose="020B0604030504040204" pitchFamily="34" charset="0"/>
              </a:rPr>
              <a:t> </a:t>
            </a:r>
          </a:p>
          <a:p>
            <a:r>
              <a:rPr lang="it-IT" altLang="en-US" sz="1200" dirty="0" err="1">
                <a:latin typeface="Tahoma" panose="020B0604030504040204" pitchFamily="34" charset="0"/>
              </a:rPr>
              <a:t>differential</a:t>
            </a:r>
            <a:r>
              <a:rPr lang="it-IT" altLang="en-US" sz="1200" dirty="0">
                <a:latin typeface="Tahoma" panose="020B0604030504040204" pitchFamily="34" charset="0"/>
              </a:rPr>
              <a:t> </a:t>
            </a:r>
          </a:p>
          <a:p>
            <a:r>
              <a:rPr lang="it-IT" altLang="en-US" sz="1200" dirty="0">
                <a:latin typeface="Tahoma" panose="020B0604030504040204" pitchFamily="34" charset="0"/>
              </a:rPr>
              <a:t>clock input</a:t>
            </a:r>
          </a:p>
          <a:p>
            <a:r>
              <a:rPr lang="it-IT" altLang="en-US" sz="1200" dirty="0" smtClean="0">
                <a:latin typeface="Tahoma" panose="020B0604030504040204" pitchFamily="34" charset="0"/>
              </a:rPr>
              <a:t>(REFCLKIN)</a:t>
            </a:r>
            <a:endParaRPr lang="it-IT" altLang="en-US" sz="1200" dirty="0">
              <a:latin typeface="Tahoma" panose="020B0604030504040204" pitchFamily="34" charset="0"/>
            </a:endParaRPr>
          </a:p>
        </p:txBody>
      </p:sp>
      <p:sp>
        <p:nvSpPr>
          <p:cNvPr id="169142" name="Line 182"/>
          <p:cNvSpPr>
            <a:spLocks noChangeShapeType="1"/>
          </p:cNvSpPr>
          <p:nvPr/>
        </p:nvSpPr>
        <p:spPr bwMode="auto">
          <a:xfrm flipV="1">
            <a:off x="1155700" y="3717925"/>
            <a:ext cx="508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143" name="Text Box 183"/>
          <p:cNvSpPr txBox="1">
            <a:spLocks noChangeArrowheads="1"/>
          </p:cNvSpPr>
          <p:nvPr/>
        </p:nvSpPr>
        <p:spPr bwMode="auto">
          <a:xfrm>
            <a:off x="323850" y="3995738"/>
            <a:ext cx="90011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Dedicated 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routing </a:t>
            </a:r>
          </a:p>
          <a:p>
            <a:endParaRPr lang="it-IT" altLang="en-US" sz="1200">
              <a:latin typeface="Tahoma" panose="020B0604030504040204" pitchFamily="34" charset="0"/>
            </a:endParaRPr>
          </a:p>
        </p:txBody>
      </p:sp>
      <p:sp>
        <p:nvSpPr>
          <p:cNvPr id="169147" name="Text Box 187"/>
          <p:cNvSpPr txBox="1">
            <a:spLocks noChangeArrowheads="1"/>
          </p:cNvSpPr>
          <p:nvPr/>
        </p:nvSpPr>
        <p:spPr bwMode="auto">
          <a:xfrm rot="16200000">
            <a:off x="8155781" y="1924845"/>
            <a:ext cx="160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>
                <a:solidFill>
                  <a:srgbClr val="3366FF"/>
                </a:solidFill>
              </a:rPr>
              <a:t>FPGA fabric</a:t>
            </a:r>
          </a:p>
        </p:txBody>
      </p:sp>
      <p:grpSp>
        <p:nvGrpSpPr>
          <p:cNvPr id="169166" name="Group 206"/>
          <p:cNvGrpSpPr>
            <a:grpSpLocks/>
          </p:cNvGrpSpPr>
          <p:nvPr/>
        </p:nvGrpSpPr>
        <p:grpSpPr bwMode="auto">
          <a:xfrm>
            <a:off x="509588" y="1784350"/>
            <a:ext cx="711200" cy="284163"/>
            <a:chOff x="177" y="1634"/>
            <a:chExt cx="448" cy="179"/>
          </a:xfrm>
        </p:grpSpPr>
        <p:sp>
          <p:nvSpPr>
            <p:cNvPr id="169148" name="Line 188"/>
            <p:cNvSpPr>
              <a:spLocks noChangeShapeType="1"/>
            </p:cNvSpPr>
            <p:nvPr/>
          </p:nvSpPr>
          <p:spPr bwMode="auto">
            <a:xfrm rot="21600000" flipH="1" flipV="1">
              <a:off x="278" y="1658"/>
              <a:ext cx="34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49" name="Line 189"/>
            <p:cNvSpPr>
              <a:spLocks noChangeShapeType="1"/>
            </p:cNvSpPr>
            <p:nvPr/>
          </p:nvSpPr>
          <p:spPr bwMode="auto">
            <a:xfrm rot="-21600000" flipH="1" flipV="1">
              <a:off x="278" y="1789"/>
              <a:ext cx="34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9150" name="Group 190"/>
            <p:cNvGrpSpPr>
              <a:grpSpLocks/>
            </p:cNvGrpSpPr>
            <p:nvPr/>
          </p:nvGrpSpPr>
          <p:grpSpPr bwMode="auto">
            <a:xfrm>
              <a:off x="177" y="1765"/>
              <a:ext cx="132" cy="48"/>
              <a:chOff x="382" y="1219"/>
              <a:chExt cx="136" cy="106"/>
            </a:xfrm>
          </p:grpSpPr>
          <p:sp>
            <p:nvSpPr>
              <p:cNvPr id="169151" name="AutoShape 191"/>
              <p:cNvSpPr>
                <a:spLocks noChangeArrowheads="1"/>
              </p:cNvSpPr>
              <p:nvPr/>
            </p:nvSpPr>
            <p:spPr bwMode="auto">
              <a:xfrm rot="5400000" flipH="1">
                <a:off x="431" y="1242"/>
                <a:ext cx="106" cy="60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152" name="Rectangle 192"/>
              <p:cNvSpPr>
                <a:spLocks noChangeArrowheads="1"/>
              </p:cNvSpPr>
              <p:nvPr/>
            </p:nvSpPr>
            <p:spPr bwMode="auto">
              <a:xfrm rot="16200000">
                <a:off x="367" y="1234"/>
                <a:ext cx="106" cy="7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153" name="Line 193"/>
              <p:cNvSpPr>
                <a:spLocks noChangeShapeType="1"/>
              </p:cNvSpPr>
              <p:nvPr/>
            </p:nvSpPr>
            <p:spPr bwMode="auto">
              <a:xfrm rot="-16200000">
                <a:off x="462" y="1270"/>
                <a:ext cx="51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54" name="Line 194"/>
              <p:cNvSpPr>
                <a:spLocks noChangeShapeType="1"/>
              </p:cNvSpPr>
              <p:nvPr/>
            </p:nvSpPr>
            <p:spPr bwMode="auto">
              <a:xfrm rot="-16200000">
                <a:off x="420" y="1287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55" name="Line 195"/>
              <p:cNvSpPr>
                <a:spLocks noChangeShapeType="1"/>
              </p:cNvSpPr>
              <p:nvPr/>
            </p:nvSpPr>
            <p:spPr bwMode="auto">
              <a:xfrm rot="5400000" flipH="1">
                <a:off x="329" y="1272"/>
                <a:ext cx="1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56" name="Line 196"/>
              <p:cNvSpPr>
                <a:spLocks noChangeShapeType="1"/>
              </p:cNvSpPr>
              <p:nvPr/>
            </p:nvSpPr>
            <p:spPr bwMode="auto">
              <a:xfrm rot="5400000" flipH="1">
                <a:off x="420" y="1181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57" name="Line 197"/>
              <p:cNvSpPr>
                <a:spLocks noChangeShapeType="1"/>
              </p:cNvSpPr>
              <p:nvPr/>
            </p:nvSpPr>
            <p:spPr bwMode="auto">
              <a:xfrm rot="5400000" flipH="1">
                <a:off x="460" y="1217"/>
                <a:ext cx="5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9158" name="Group 198"/>
            <p:cNvGrpSpPr>
              <a:grpSpLocks/>
            </p:cNvGrpSpPr>
            <p:nvPr/>
          </p:nvGrpSpPr>
          <p:grpSpPr bwMode="auto">
            <a:xfrm>
              <a:off x="177" y="1634"/>
              <a:ext cx="132" cy="48"/>
              <a:chOff x="382" y="1219"/>
              <a:chExt cx="136" cy="106"/>
            </a:xfrm>
          </p:grpSpPr>
          <p:sp>
            <p:nvSpPr>
              <p:cNvPr id="169159" name="AutoShape 199"/>
              <p:cNvSpPr>
                <a:spLocks noChangeArrowheads="1"/>
              </p:cNvSpPr>
              <p:nvPr/>
            </p:nvSpPr>
            <p:spPr bwMode="auto">
              <a:xfrm rot="5400000" flipH="1">
                <a:off x="431" y="1242"/>
                <a:ext cx="106" cy="60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160" name="Rectangle 200"/>
              <p:cNvSpPr>
                <a:spLocks noChangeArrowheads="1"/>
              </p:cNvSpPr>
              <p:nvPr/>
            </p:nvSpPr>
            <p:spPr bwMode="auto">
              <a:xfrm rot="16200000">
                <a:off x="367" y="1234"/>
                <a:ext cx="106" cy="7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161" name="Line 201"/>
              <p:cNvSpPr>
                <a:spLocks noChangeShapeType="1"/>
              </p:cNvSpPr>
              <p:nvPr/>
            </p:nvSpPr>
            <p:spPr bwMode="auto">
              <a:xfrm rot="-16200000">
                <a:off x="462" y="1270"/>
                <a:ext cx="51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62" name="Line 202"/>
              <p:cNvSpPr>
                <a:spLocks noChangeShapeType="1"/>
              </p:cNvSpPr>
              <p:nvPr/>
            </p:nvSpPr>
            <p:spPr bwMode="auto">
              <a:xfrm rot="-16200000">
                <a:off x="420" y="1287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63" name="Line 203"/>
              <p:cNvSpPr>
                <a:spLocks noChangeShapeType="1"/>
              </p:cNvSpPr>
              <p:nvPr/>
            </p:nvSpPr>
            <p:spPr bwMode="auto">
              <a:xfrm rot="5400000" flipH="1">
                <a:off x="329" y="1272"/>
                <a:ext cx="1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64" name="Line 204"/>
              <p:cNvSpPr>
                <a:spLocks noChangeShapeType="1"/>
              </p:cNvSpPr>
              <p:nvPr/>
            </p:nvSpPr>
            <p:spPr bwMode="auto">
              <a:xfrm rot="5400000" flipH="1">
                <a:off x="420" y="1181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65" name="Line 205"/>
              <p:cNvSpPr>
                <a:spLocks noChangeShapeType="1"/>
              </p:cNvSpPr>
              <p:nvPr/>
            </p:nvSpPr>
            <p:spPr bwMode="auto">
              <a:xfrm rot="5400000" flipH="1">
                <a:off x="460" y="1217"/>
                <a:ext cx="5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9171" name="AutoShape 211"/>
          <p:cNvSpPr>
            <a:spLocks noChangeArrowheads="1"/>
          </p:cNvSpPr>
          <p:nvPr/>
        </p:nvSpPr>
        <p:spPr bwMode="auto">
          <a:xfrm>
            <a:off x="7010400" y="1412875"/>
            <a:ext cx="173038" cy="1566863"/>
          </a:xfrm>
          <a:prstGeom prst="roundRect">
            <a:avLst>
              <a:gd name="adj" fmla="val 3744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/>
              <a:t>0</a:t>
            </a:r>
          </a:p>
          <a:p>
            <a:pPr algn="ctr"/>
            <a:r>
              <a:rPr lang="en-US" altLang="en-US" sz="1200"/>
              <a:t>0</a:t>
            </a:r>
          </a:p>
          <a:p>
            <a:pPr algn="ctr"/>
            <a:r>
              <a:rPr lang="en-US" altLang="en-US" sz="1200"/>
              <a:t>0</a:t>
            </a:r>
          </a:p>
          <a:p>
            <a:pPr algn="ctr"/>
            <a:r>
              <a:rPr lang="en-US" altLang="en-US" sz="1200"/>
              <a:t>1</a:t>
            </a:r>
          </a:p>
          <a:p>
            <a:pPr algn="ctr"/>
            <a:r>
              <a:rPr lang="en-US" altLang="en-US" sz="1200"/>
              <a:t>1</a:t>
            </a:r>
          </a:p>
          <a:p>
            <a:pPr algn="ctr"/>
            <a:r>
              <a:rPr lang="en-US" altLang="en-US" sz="1200"/>
              <a:t>1</a:t>
            </a:r>
          </a:p>
          <a:p>
            <a:pPr algn="ctr"/>
            <a:r>
              <a:rPr lang="en-US" altLang="en-US" sz="1200"/>
              <a:t>0</a:t>
            </a:r>
          </a:p>
          <a:p>
            <a:pPr algn="ctr"/>
            <a:r>
              <a:rPr lang="en-US" altLang="en-US" sz="1200"/>
              <a:t>0</a:t>
            </a:r>
          </a:p>
        </p:txBody>
      </p:sp>
      <p:sp>
        <p:nvSpPr>
          <p:cNvPr id="169174" name="AutoShape 214"/>
          <p:cNvSpPr>
            <a:spLocks noChangeArrowheads="1"/>
          </p:cNvSpPr>
          <p:nvPr/>
        </p:nvSpPr>
        <p:spPr bwMode="auto">
          <a:xfrm>
            <a:off x="1538288" y="1870075"/>
            <a:ext cx="738187" cy="160338"/>
          </a:xfrm>
          <a:prstGeom prst="roundRect">
            <a:avLst>
              <a:gd name="adj" fmla="val 3744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/>
              <a:t>00111000</a:t>
            </a:r>
          </a:p>
        </p:txBody>
      </p:sp>
      <p:sp>
        <p:nvSpPr>
          <p:cNvPr id="123" name="AutoShape 6"/>
          <p:cNvSpPr>
            <a:spLocks noChangeArrowheads="1"/>
          </p:cNvSpPr>
          <p:nvPr/>
        </p:nvSpPr>
        <p:spPr bwMode="auto">
          <a:xfrm>
            <a:off x="1492137" y="3326299"/>
            <a:ext cx="576262" cy="9547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Text Box 83"/>
          <p:cNvSpPr txBox="1">
            <a:spLocks noChangeArrowheads="1"/>
          </p:cNvSpPr>
          <p:nvPr/>
        </p:nvSpPr>
        <p:spPr bwMode="auto">
          <a:xfrm>
            <a:off x="7742238" y="3298001"/>
            <a:ext cx="898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TXUSRCLK</a:t>
            </a:r>
          </a:p>
        </p:txBody>
      </p:sp>
      <p:sp>
        <p:nvSpPr>
          <p:cNvPr id="130" name="Line 84"/>
          <p:cNvSpPr>
            <a:spLocks noChangeShapeType="1"/>
          </p:cNvSpPr>
          <p:nvPr/>
        </p:nvSpPr>
        <p:spPr bwMode="auto">
          <a:xfrm flipH="1" flipV="1">
            <a:off x="5816484" y="3181837"/>
            <a:ext cx="2675" cy="2298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4" name="Group 110"/>
          <p:cNvGrpSpPr>
            <a:grpSpLocks/>
          </p:cNvGrpSpPr>
          <p:nvPr/>
        </p:nvGrpSpPr>
        <p:grpSpPr bwMode="auto">
          <a:xfrm rot="16200000" flipH="1">
            <a:off x="5787118" y="3108019"/>
            <a:ext cx="60325" cy="106363"/>
            <a:chOff x="564" y="4140"/>
            <a:chExt cx="116" cy="181"/>
          </a:xfrm>
        </p:grpSpPr>
        <p:sp>
          <p:nvSpPr>
            <p:cNvPr id="135" name="Line 111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6" name="Line 112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7" name="Line 121"/>
          <p:cNvSpPr>
            <a:spLocks noChangeShapeType="1"/>
          </p:cNvSpPr>
          <p:nvPr/>
        </p:nvSpPr>
        <p:spPr bwMode="auto">
          <a:xfrm>
            <a:off x="2067313" y="3447437"/>
            <a:ext cx="330128" cy="109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" name="Line 122"/>
          <p:cNvSpPr>
            <a:spLocks noChangeShapeType="1"/>
          </p:cNvSpPr>
          <p:nvPr/>
        </p:nvSpPr>
        <p:spPr bwMode="auto">
          <a:xfrm flipV="1">
            <a:off x="3157565" y="3181837"/>
            <a:ext cx="0" cy="5133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9" name="Text Box 156"/>
          <p:cNvSpPr txBox="1">
            <a:spLocks noChangeArrowheads="1"/>
          </p:cNvSpPr>
          <p:nvPr/>
        </p:nvSpPr>
        <p:spPr bwMode="auto">
          <a:xfrm>
            <a:off x="7735774" y="3782726"/>
            <a:ext cx="998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REFCLKOUT</a:t>
            </a:r>
          </a:p>
        </p:txBody>
      </p:sp>
      <p:sp>
        <p:nvSpPr>
          <p:cNvPr id="140" name="Line 157"/>
          <p:cNvSpPr>
            <a:spLocks noChangeShapeType="1"/>
          </p:cNvSpPr>
          <p:nvPr/>
        </p:nvSpPr>
        <p:spPr bwMode="auto">
          <a:xfrm flipV="1">
            <a:off x="2070100" y="3934757"/>
            <a:ext cx="5705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1" name="AutoShape 162"/>
          <p:cNvSpPr>
            <a:spLocks noChangeArrowheads="1"/>
          </p:cNvSpPr>
          <p:nvPr/>
        </p:nvSpPr>
        <p:spPr bwMode="auto">
          <a:xfrm flipH="1">
            <a:off x="2397440" y="3305663"/>
            <a:ext cx="569912" cy="5271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</a:t>
            </a:r>
          </a:p>
          <a:p>
            <a:r>
              <a:rPr lang="en-US" alt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Adjust</a:t>
            </a:r>
          </a:p>
        </p:txBody>
      </p:sp>
      <p:sp>
        <p:nvSpPr>
          <p:cNvPr id="143" name="Oval 171"/>
          <p:cNvSpPr>
            <a:spLocks noChangeArrowheads="1"/>
          </p:cNvSpPr>
          <p:nvPr/>
        </p:nvSpPr>
        <p:spPr bwMode="auto">
          <a:xfrm>
            <a:off x="5770448" y="3384759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Line 248"/>
          <p:cNvSpPr>
            <a:spLocks noChangeShapeType="1"/>
          </p:cNvSpPr>
          <p:nvPr/>
        </p:nvSpPr>
        <p:spPr bwMode="auto">
          <a:xfrm flipV="1">
            <a:off x="2967352" y="3705730"/>
            <a:ext cx="4808223" cy="313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6" name="Text Box 256"/>
          <p:cNvSpPr txBox="1">
            <a:spLocks noChangeArrowheads="1"/>
          </p:cNvSpPr>
          <p:nvPr/>
        </p:nvSpPr>
        <p:spPr bwMode="auto">
          <a:xfrm>
            <a:off x="-24659" y="2170548"/>
            <a:ext cx="8755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Package </a:t>
            </a:r>
          </a:p>
          <a:p>
            <a:pPr algn="l"/>
            <a:r>
              <a:rPr lang="it-IT" altLang="en-US" sz="12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Pins</a:t>
            </a:r>
            <a:endParaRPr lang="it-IT" altLang="en-US" sz="12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Line 350"/>
          <p:cNvSpPr>
            <a:spLocks noChangeShapeType="1"/>
          </p:cNvSpPr>
          <p:nvPr/>
        </p:nvSpPr>
        <p:spPr bwMode="auto">
          <a:xfrm>
            <a:off x="1534999" y="3697775"/>
            <a:ext cx="60325" cy="3971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8" name="Line 351"/>
          <p:cNvSpPr>
            <a:spLocks noChangeShapeType="1"/>
          </p:cNvSpPr>
          <p:nvPr/>
        </p:nvSpPr>
        <p:spPr bwMode="auto">
          <a:xfrm>
            <a:off x="1595324" y="4095424"/>
            <a:ext cx="36512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9" name="Line 352"/>
          <p:cNvSpPr>
            <a:spLocks noChangeShapeType="1"/>
          </p:cNvSpPr>
          <p:nvPr/>
        </p:nvSpPr>
        <p:spPr bwMode="auto">
          <a:xfrm flipH="1">
            <a:off x="1957159" y="3942375"/>
            <a:ext cx="110152" cy="1525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Line 353"/>
          <p:cNvSpPr>
            <a:spLocks noChangeShapeType="1"/>
          </p:cNvSpPr>
          <p:nvPr/>
        </p:nvSpPr>
        <p:spPr bwMode="auto">
          <a:xfrm>
            <a:off x="1492137" y="3685075"/>
            <a:ext cx="428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Line 356"/>
          <p:cNvSpPr>
            <a:spLocks noChangeShapeType="1"/>
          </p:cNvSpPr>
          <p:nvPr/>
        </p:nvSpPr>
        <p:spPr bwMode="auto">
          <a:xfrm flipV="1">
            <a:off x="2967352" y="3431869"/>
            <a:ext cx="483509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Text Box 357"/>
          <p:cNvSpPr txBox="1">
            <a:spLocks noChangeArrowheads="1"/>
          </p:cNvSpPr>
          <p:nvPr/>
        </p:nvSpPr>
        <p:spPr bwMode="auto">
          <a:xfrm>
            <a:off x="7742238" y="3543301"/>
            <a:ext cx="915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TXOUTCLK</a:t>
            </a:r>
          </a:p>
        </p:txBody>
      </p:sp>
      <p:grpSp>
        <p:nvGrpSpPr>
          <p:cNvPr id="175" name="Group 360"/>
          <p:cNvGrpSpPr>
            <a:grpSpLocks/>
          </p:cNvGrpSpPr>
          <p:nvPr/>
        </p:nvGrpSpPr>
        <p:grpSpPr bwMode="auto">
          <a:xfrm rot="16200000" flipH="1">
            <a:off x="3122933" y="3098494"/>
            <a:ext cx="60325" cy="106363"/>
            <a:chOff x="564" y="4140"/>
            <a:chExt cx="116" cy="181"/>
          </a:xfrm>
        </p:grpSpPr>
        <p:sp>
          <p:nvSpPr>
            <p:cNvPr id="176" name="Line 361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7" name="Line 362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8" name="Text Box 7"/>
          <p:cNvSpPr txBox="1">
            <a:spLocks noChangeArrowheads="1"/>
          </p:cNvSpPr>
          <p:nvPr/>
        </p:nvSpPr>
        <p:spPr bwMode="auto">
          <a:xfrm>
            <a:off x="7802449" y="4041288"/>
            <a:ext cx="600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CLKIN</a:t>
            </a:r>
          </a:p>
        </p:txBody>
      </p:sp>
      <p:sp>
        <p:nvSpPr>
          <p:cNvPr id="179" name="Line 9"/>
          <p:cNvSpPr>
            <a:spLocks noChangeShapeType="1"/>
          </p:cNvSpPr>
          <p:nvPr/>
        </p:nvSpPr>
        <p:spPr bwMode="auto">
          <a:xfrm flipH="1">
            <a:off x="2082800" y="4163524"/>
            <a:ext cx="5672024" cy="2210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1515836" y="352437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Shared</a:t>
            </a:r>
            <a:endParaRPr lang="it-IT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PLL</a:t>
            </a:r>
            <a:endParaRPr lang="en-US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3" name="Oval 171"/>
          <p:cNvSpPr>
            <a:spLocks noChangeArrowheads="1"/>
          </p:cNvSpPr>
          <p:nvPr/>
        </p:nvSpPr>
        <p:spPr bwMode="auto">
          <a:xfrm>
            <a:off x="3112848" y="3659208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0069 C -0.06146 -0.00555 -0.11094 -0.01041 -0.13107 0.00578 C -0.15121 0.02196 -0.11128 0.08092 -0.13264 0.09665 C -0.15399 0.11237 -0.23871 0.11214 -0.25955 0.10081 C -0.28038 0.08948 -0.25434 0.04694 -0.25798 0.0289 C -0.26163 0.01087 -0.27274 0.00324 -0.28177 -0.00694 C -0.2908 -0.01711 -0.29791 -0.02682 -0.31198 -0.03237 C -0.32604 -0.03792 -0.36128 -0.03885 -0.36597 -0.04069 " pathEditMode="fixed" rAng="0" ptsTypes="aaaaaaaA">
                                      <p:cBhvr>
                                        <p:cTn id="12" dur="2000" fill="hold"/>
                                        <p:tgtEl>
                                          <p:spTgt spid="169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3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-0.04069 C -0.43229 -0.03792 -0.5 -0.03515 -0.52465 -0.03861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169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6.35838E-7 L -0.25798 -6.35838E-7 " pathEditMode="fixed" rAng="0" ptsTypes="AA">
                                      <p:cBhvr>
                                        <p:cTn id="26" dur="2000" fill="hold"/>
                                        <p:tgtEl>
                                          <p:spTgt spid="169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171" grpId="0" animBg="1"/>
      <p:bldP spid="169171" grpId="1" animBg="1"/>
      <p:bldP spid="169171" grpId="2" animBg="1"/>
      <p:bldP spid="169171" grpId="3" animBg="1"/>
      <p:bldP spid="169174" grpId="0" animBg="1"/>
      <p:bldP spid="169174" grpId="1" animBg="1"/>
      <p:bldP spid="169174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>
            <a:extLst>
              <a:ext uri="{FF2B5EF4-FFF2-40B4-BE49-F238E27FC236}">
                <a16:creationId xmlns="" xmlns:a16="http://schemas.microsoft.com/office/drawing/2014/main" id="{090430BD-22AB-4076-9085-7EDA88EAB1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FPGA TX Interface</a:t>
            </a:r>
          </a:p>
        </p:txBody>
      </p:sp>
      <p:sp>
        <p:nvSpPr>
          <p:cNvPr id="405507" name="Rectangle 3">
            <a:extLst>
              <a:ext uri="{FF2B5EF4-FFF2-40B4-BE49-F238E27FC236}">
                <a16:creationId xmlns="" xmlns:a16="http://schemas.microsoft.com/office/drawing/2014/main" id="{E158E5D3-0FFC-4EFB-A136-7A204AD24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3000" dirty="0"/>
              <a:t>Available data widths are 8,10,16, and 20 bits</a:t>
            </a:r>
          </a:p>
          <a:p>
            <a:pPr lvl="1"/>
            <a:r>
              <a:rPr lang="en-US" altLang="en-US" sz="2700" dirty="0"/>
              <a:t>Available widths determined by internal data path width</a:t>
            </a:r>
          </a:p>
          <a:p>
            <a:r>
              <a:rPr lang="en-US" altLang="en-US" sz="3000" dirty="0"/>
              <a:t>Must provide two parallel clocks</a:t>
            </a:r>
          </a:p>
          <a:p>
            <a:pPr lvl="1"/>
            <a:r>
              <a:rPr lang="en-US" altLang="en-US" sz="2700" dirty="0"/>
              <a:t>TXUSRCLK and TXUSRCLK2 </a:t>
            </a:r>
          </a:p>
          <a:p>
            <a:pPr lvl="1"/>
            <a:r>
              <a:rPr lang="en-US" altLang="en-US" sz="2700" dirty="0"/>
              <a:t>Edge aligned and TXUSRCLK2 </a:t>
            </a:r>
            <a:endParaRPr lang="en-US" altLang="en-US" sz="2700" dirty="0" smtClean="0"/>
          </a:p>
          <a:p>
            <a:pPr lvl="2"/>
            <a:r>
              <a:rPr lang="en-US" altLang="en-US" sz="2300" dirty="0" smtClean="0"/>
              <a:t>For double widths (16,20 bits) toggles </a:t>
            </a:r>
            <a:r>
              <a:rPr lang="en-US" altLang="en-US" sz="2300" dirty="0"/>
              <a:t>at half the frequency  (f/2) w.r.t. TXUSRCLK (f</a:t>
            </a:r>
            <a:r>
              <a:rPr lang="en-US" altLang="en-US" sz="2300" dirty="0" smtClean="0"/>
              <a:t>), for single width (8,10 bits) same frequency  </a:t>
            </a:r>
            <a:endParaRPr lang="en-US" altLang="en-US" sz="2300" dirty="0"/>
          </a:p>
          <a:p>
            <a:r>
              <a:rPr lang="en-US" altLang="en-US" sz="3000" dirty="0"/>
              <a:t>TX Reset </a:t>
            </a:r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42BDBD-EB5E-4D14-8918-23AA83B1C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878B-1EE5-476B-A655-7240C855E6ED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267E9FE-C7CA-4576-A5A1-CA318ACCD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DAE08C8-5AC7-4F35-9BAF-0370D5B9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>
            <a:extLst>
              <a:ext uri="{FF2B5EF4-FFF2-40B4-BE49-F238E27FC236}">
                <a16:creationId xmlns="" xmlns:a16="http://schemas.microsoft.com/office/drawing/2014/main" id="{079427F8-3F68-47BB-A67A-2D42158BDF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TX Data Width</a:t>
            </a:r>
          </a:p>
        </p:txBody>
      </p:sp>
      <p:sp>
        <p:nvSpPr>
          <p:cNvPr id="806915" name="Rectangle 3">
            <a:extLst>
              <a:ext uri="{FF2B5EF4-FFF2-40B4-BE49-F238E27FC236}">
                <a16:creationId xmlns="" xmlns:a16="http://schemas.microsoft.com/office/drawing/2014/main" id="{3D63DD95-53AC-45EA-B1A1-77FAEAF91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INTDATAWIDTH controls width of internal datapath</a:t>
            </a:r>
          </a:p>
          <a:p>
            <a:pPr lvl="1"/>
            <a:r>
              <a:rPr lang="en-US" altLang="en-US" sz="2100"/>
              <a:t>Can be 8 bits or 10 bits wide</a:t>
            </a:r>
          </a:p>
          <a:p>
            <a:pPr lvl="1"/>
            <a:r>
              <a:rPr lang="en-US" altLang="en-US" sz="2100"/>
              <a:t>10 bits required for 8B/10B</a:t>
            </a:r>
          </a:p>
          <a:p>
            <a:r>
              <a:rPr lang="en-US" altLang="en-US" sz="2300"/>
              <a:t>TXDATAWIDTH port controls width of FPGA TX Interface</a:t>
            </a:r>
          </a:p>
          <a:p>
            <a:pPr lvl="1"/>
            <a:r>
              <a:rPr lang="en-US" altLang="en-US" sz="2100"/>
              <a:t>If 8B/10B is turned on:</a:t>
            </a:r>
          </a:p>
          <a:p>
            <a:pPr lvl="2"/>
            <a:r>
              <a:rPr lang="en-US" altLang="en-US" sz="1900"/>
              <a:t>TXDATAWIDTH = 0 : 8-bit FPGA TX interface</a:t>
            </a:r>
          </a:p>
          <a:p>
            <a:pPr lvl="2"/>
            <a:r>
              <a:rPr lang="en-US" altLang="en-US" sz="1900"/>
              <a:t>TXDATAWIDTH = 1 : 16-bit FPGA TX interface</a:t>
            </a:r>
          </a:p>
          <a:p>
            <a:pPr lvl="1"/>
            <a:r>
              <a:rPr lang="en-US" altLang="en-US" sz="2100"/>
              <a:t>Otherwise (no encoding):</a:t>
            </a:r>
          </a:p>
          <a:p>
            <a:pPr lvl="2"/>
            <a:r>
              <a:rPr lang="en-US" altLang="en-US" sz="1900"/>
              <a:t>TXDATAWIDTH = 0: FPGA TX interface = internal datapath width</a:t>
            </a:r>
          </a:p>
          <a:p>
            <a:pPr lvl="2"/>
            <a:r>
              <a:rPr lang="en-US" altLang="en-US" sz="1900"/>
              <a:t>TXDATAWIDTH = 1: FPGA TX interface = 2 x internal datapath width</a:t>
            </a:r>
          </a:p>
          <a:p>
            <a:pPr lvl="1"/>
            <a:endParaRPr lang="en-US" altLang="en-US" sz="2700"/>
          </a:p>
          <a:p>
            <a:endParaRPr lang="en-US" altLang="en-US" sz="2600"/>
          </a:p>
          <a:p>
            <a:pPr lvl="1"/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0D574D0-9AEB-418F-87F2-6F74BE90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61694-6887-4944-9781-F2F1F0C3BE33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6147749-8BEC-4961-8022-081A1320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DF5693C-CD24-4686-AAC3-064B0B9D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8" name="Rectangle 6">
            <a:extLst>
              <a:ext uri="{FF2B5EF4-FFF2-40B4-BE49-F238E27FC236}">
                <a16:creationId xmlns="" xmlns:a16="http://schemas.microsoft.com/office/drawing/2014/main" id="{C0095B69-1CDA-46E7-99A0-43ED3F0F58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Clocking TX Data</a:t>
            </a:r>
          </a:p>
        </p:txBody>
      </p:sp>
      <p:sp>
        <p:nvSpPr>
          <p:cNvPr id="812039" name="Rectangle 7">
            <a:extLst>
              <a:ext uri="{FF2B5EF4-FFF2-40B4-BE49-F238E27FC236}">
                <a16:creationId xmlns="" xmlns:a16="http://schemas.microsoft.com/office/drawing/2014/main" id="{6B8EF20F-6CB3-45D6-BF3D-0890CC6F442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1395413"/>
            <a:ext cx="7848600" cy="4586287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TXUSRCLK/TXUSRCLK2 must come from </a:t>
            </a:r>
            <a:r>
              <a:rPr lang="en-US" altLang="en-US" dirty="0" err="1"/>
              <a:t>refclk</a:t>
            </a:r>
            <a:r>
              <a:rPr lang="en-US" altLang="en-US" dirty="0"/>
              <a:t> oscillator</a:t>
            </a:r>
          </a:p>
          <a:p>
            <a:pPr lvl="1"/>
            <a:r>
              <a:rPr lang="en-US" altLang="en-US" dirty="0"/>
              <a:t>They may be divided, multiplied, or out of phase, but need to have a fixed phase relationship w.r.t. </a:t>
            </a:r>
            <a:r>
              <a:rPr lang="en-US" altLang="en-US" dirty="0" err="1"/>
              <a:t>refclk</a:t>
            </a:r>
            <a:endParaRPr lang="en-US" altLang="en-US" dirty="0"/>
          </a:p>
          <a:p>
            <a:pPr lvl="1"/>
            <a:r>
              <a:rPr lang="en-US" altLang="en-US" dirty="0"/>
              <a:t>If they come from another oscillator, the fabric TX clocks (TXUSRCLK/TXUSRCLK2) will not stay aligned to the internal TX clocks (XCLK, Serial TX Clock)</a:t>
            </a:r>
          </a:p>
          <a:p>
            <a:r>
              <a:rPr lang="en-US" altLang="en-US" dirty="0"/>
              <a:t>GTP has 2 options for sourcing TXUSRCLK/TXUSRCLK2</a:t>
            </a:r>
          </a:p>
          <a:p>
            <a:pPr lvl="1"/>
            <a:r>
              <a:rPr lang="en-US" altLang="en-US" dirty="0"/>
              <a:t>TXOUTCLK</a:t>
            </a:r>
          </a:p>
          <a:p>
            <a:pPr lvl="1"/>
            <a:r>
              <a:rPr lang="en-US" altLang="en-US" dirty="0"/>
              <a:t>REFCLKOUT</a:t>
            </a:r>
          </a:p>
          <a:p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E7A8D7F0-1963-4100-9C01-6F0794B8C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</a:p>
        </p:txBody>
      </p:sp>
    </p:spTree>
    <p:extLst>
      <p:ext uri="{BB962C8B-B14F-4D97-AF65-F5344CB8AC3E}">
        <p14:creationId xmlns:p14="http://schemas.microsoft.com/office/powerpoint/2010/main" val="3324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>
            <a:extLst>
              <a:ext uri="{FF2B5EF4-FFF2-40B4-BE49-F238E27FC236}">
                <a16:creationId xmlns="" xmlns:a16="http://schemas.microsoft.com/office/drawing/2014/main" id="{00C5C9EE-9332-405E-94C8-BBB4CA890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93675"/>
            <a:ext cx="7924800" cy="847725"/>
          </a:xfrm>
        </p:spPr>
        <p:txBody>
          <a:bodyPr/>
          <a:lstStyle/>
          <a:p>
            <a:r>
              <a:rPr lang="en-US" altLang="en-US" dirty="0"/>
              <a:t>Parallel Clock Sources</a:t>
            </a:r>
          </a:p>
        </p:txBody>
      </p:sp>
      <p:graphicFrame>
        <p:nvGraphicFramePr>
          <p:cNvPr id="816131" name="Object 3">
            <a:extLst>
              <a:ext uri="{FF2B5EF4-FFF2-40B4-BE49-F238E27FC236}">
                <a16:creationId xmlns="" xmlns:a16="http://schemas.microsoft.com/office/drawing/2014/main" id="{B951767E-296E-4D24-9B34-530DF18251C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686553"/>
              </p:ext>
            </p:extLst>
          </p:nvPr>
        </p:nvGraphicFramePr>
        <p:xfrm>
          <a:off x="-766763" y="912812"/>
          <a:ext cx="5881206" cy="5608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Visio" r:id="rId4" imgW="7559626" imgH="7208520" progId="Visio.Drawing.11">
                  <p:embed/>
                </p:oleObj>
              </mc:Choice>
              <mc:Fallback>
                <p:oleObj name="Visio" r:id="rId4" imgW="7559626" imgH="7208520" progId="Visio.Drawing.11">
                  <p:embed/>
                  <p:pic>
                    <p:nvPicPr>
                      <p:cNvPr id="816131" name="Object 3">
                        <a:extLst>
                          <a:ext uri="{FF2B5EF4-FFF2-40B4-BE49-F238E27FC236}">
                            <a16:creationId xmlns="" xmlns:a16="http://schemas.microsoft.com/office/drawing/2014/main" id="{B951767E-296E-4D24-9B34-530DF18251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6763" y="912812"/>
                        <a:ext cx="5881206" cy="5608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6134" name="Rectangle 6">
            <a:extLst>
              <a:ext uri="{FF2B5EF4-FFF2-40B4-BE49-F238E27FC236}">
                <a16:creationId xmlns="" xmlns:a16="http://schemas.microsoft.com/office/drawing/2014/main" id="{E02D72E4-B266-4344-B8F1-E878F61FB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1041400"/>
            <a:ext cx="4705350" cy="531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SzPct val="5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algn="l">
              <a:spcBef>
                <a:spcPct val="20000"/>
              </a:spcBef>
              <a:buSzPct val="50000"/>
              <a:buChar char="–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algn="l">
              <a:spcBef>
                <a:spcPct val="20000"/>
              </a:spcBef>
              <a:buSzPct val="50000"/>
              <a:buChar char="•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algn="l">
              <a:spcBef>
                <a:spcPct val="20000"/>
              </a:spcBef>
              <a:buSzPct val="50000"/>
              <a:buChar char="–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algn="l">
              <a:spcBef>
                <a:spcPct val="20000"/>
              </a:spcBef>
              <a:buSzPct val="50000"/>
              <a:buChar char="»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Char char="»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Char char="»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Char char="»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Char char="»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400" dirty="0" smtClean="0">
                <a:latin typeface="+mj-lt"/>
              </a:rPr>
              <a:t>REFCLKOUT is a copy of CLKIN</a:t>
            </a:r>
          </a:p>
          <a:p>
            <a:pPr lvl="1"/>
            <a:r>
              <a:rPr lang="en-US" altLang="en-US" sz="2000" dirty="0" smtClean="0">
                <a:latin typeface="+mj-lt"/>
              </a:rPr>
              <a:t>It is </a:t>
            </a:r>
            <a:r>
              <a:rPr lang="en-US" altLang="en-US" sz="2000" dirty="0" err="1" smtClean="0">
                <a:latin typeface="+mj-lt"/>
              </a:rPr>
              <a:t>freerunning</a:t>
            </a:r>
            <a:r>
              <a:rPr lang="en-US" altLang="en-US" sz="2000" dirty="0" smtClean="0">
                <a:latin typeface="+mj-lt"/>
              </a:rPr>
              <a:t> </a:t>
            </a:r>
          </a:p>
          <a:p>
            <a:pPr lvl="2"/>
            <a:r>
              <a:rPr lang="en-US" altLang="en-US" sz="1800" dirty="0" smtClean="0">
                <a:latin typeface="+mj-lt"/>
              </a:rPr>
              <a:t>(doesn’t stop when the PLL stops)</a:t>
            </a:r>
          </a:p>
          <a:p>
            <a:pPr lvl="1"/>
            <a:r>
              <a:rPr lang="en-US" altLang="en-US" sz="2000" dirty="0" smtClean="0">
                <a:latin typeface="+mj-lt"/>
              </a:rPr>
              <a:t>It may need to be divided or multiplied to get TXUSRCLK/TXUSRCLK2 rates</a:t>
            </a:r>
          </a:p>
          <a:p>
            <a:r>
              <a:rPr lang="en-US" altLang="en-US" sz="2400" dirty="0" smtClean="0">
                <a:latin typeface="+mj-lt"/>
              </a:rPr>
              <a:t>TXOUTCLK0/1 is a copy of XCLK</a:t>
            </a:r>
          </a:p>
          <a:p>
            <a:pPr lvl="1"/>
            <a:r>
              <a:rPr lang="en-US" altLang="en-US" sz="2000" dirty="0" smtClean="0">
                <a:latin typeface="+mj-lt"/>
              </a:rPr>
              <a:t>It runs at the </a:t>
            </a:r>
            <a:r>
              <a:rPr lang="en-US" altLang="en-US" sz="2000" b="1" dirty="0" smtClean="0">
                <a:latin typeface="+mj-lt"/>
              </a:rPr>
              <a:t>TXUSRCLK rate</a:t>
            </a:r>
          </a:p>
          <a:p>
            <a:pPr lvl="2"/>
            <a:r>
              <a:rPr lang="en-US" altLang="en-US" sz="1800" dirty="0" smtClean="0">
                <a:latin typeface="+mj-lt"/>
              </a:rPr>
              <a:t>You may need to /2 to get TXUSRCLK2</a:t>
            </a:r>
          </a:p>
          <a:p>
            <a:pPr lvl="1"/>
            <a:r>
              <a:rPr lang="en-US" altLang="en-US" sz="2000" dirty="0" smtClean="0">
                <a:latin typeface="+mj-lt"/>
              </a:rPr>
              <a:t>It is not </a:t>
            </a:r>
            <a:r>
              <a:rPr lang="en-US" altLang="en-US" sz="2000" dirty="0" err="1" smtClean="0">
                <a:latin typeface="+mj-lt"/>
              </a:rPr>
              <a:t>freerunning</a:t>
            </a:r>
            <a:endParaRPr lang="en-US" altLang="en-US" sz="2000" dirty="0" smtClean="0">
              <a:latin typeface="+mj-lt"/>
            </a:endParaRPr>
          </a:p>
          <a:p>
            <a:pPr lvl="1"/>
            <a:r>
              <a:rPr lang="en-US" altLang="en-US" sz="2000" dirty="0" smtClean="0">
                <a:latin typeface="+mj-lt"/>
              </a:rPr>
              <a:t>It must not be used when the TX Phase Alignment circuit is in use (more on this later)</a:t>
            </a:r>
            <a:endParaRPr lang="en-US" altLang="en-US" sz="2000" dirty="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5D7D14-F6E3-48AF-944E-1221BA625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B868-3E3D-47AA-BD79-F4BC28BDAD02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D2EFFE-278C-455B-BF2F-30F78909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907CBA4-DEAA-4D03-976F-27722D93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>
            <a:extLst>
              <a:ext uri="{FF2B5EF4-FFF2-40B4-BE49-F238E27FC236}">
                <a16:creationId xmlns="" xmlns:a16="http://schemas.microsoft.com/office/drawing/2014/main" id="{122D4270-0F1B-455D-A5E4-A58EDBF2EC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8B10B Byte Swap</a:t>
            </a:r>
          </a:p>
        </p:txBody>
      </p:sp>
      <p:sp>
        <p:nvSpPr>
          <p:cNvPr id="844803" name="Rectangle 3">
            <a:extLst>
              <a:ext uri="{FF2B5EF4-FFF2-40B4-BE49-F238E27FC236}">
                <a16:creationId xmlns="" xmlns:a16="http://schemas.microsoft.com/office/drawing/2014/main" id="{2D7A7DD2-D162-4C0D-9C46-58C06E15C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88703"/>
            <a:ext cx="8229600" cy="2831121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3000" dirty="0"/>
              <a:t>TX Datapath includes a </a:t>
            </a:r>
            <a:r>
              <a:rPr lang="en-US" altLang="en-US" sz="3000" dirty="0" err="1"/>
              <a:t>bypassable</a:t>
            </a:r>
            <a:r>
              <a:rPr lang="en-US" altLang="en-US" sz="3000" dirty="0"/>
              <a:t> 8B10B encoder</a:t>
            </a:r>
          </a:p>
          <a:p>
            <a:pPr lvl="1"/>
            <a:r>
              <a:rPr lang="en-US" altLang="en-US" sz="2700" dirty="0"/>
              <a:t>Bypass to reduce latency</a:t>
            </a:r>
          </a:p>
          <a:p>
            <a:r>
              <a:rPr lang="en-US" altLang="en-US" sz="3000" dirty="0"/>
              <a:t>8B/10B encodes 8 parallel bits into 10 serial bits</a:t>
            </a:r>
          </a:p>
          <a:p>
            <a:pPr lvl="1"/>
            <a:r>
              <a:rPr lang="en-US" altLang="en-US" sz="2700" dirty="0"/>
              <a:t>The order of the serial bits is bit ‘a’ (leftmost) first</a:t>
            </a:r>
          </a:p>
          <a:p>
            <a:r>
              <a:rPr lang="en-US" altLang="en-US" sz="3000" dirty="0"/>
              <a:t>GTP sends rightmost bit first</a:t>
            </a:r>
          </a:p>
          <a:p>
            <a:pPr lvl="1"/>
            <a:r>
              <a:rPr lang="en-US" altLang="en-US" sz="2700" dirty="0"/>
              <a:t>Encoder flips encoded output to send bit ‘a’ first</a:t>
            </a:r>
          </a:p>
          <a:p>
            <a:pPr lvl="1"/>
            <a:r>
              <a:rPr lang="en-US" altLang="en-US" sz="2700" dirty="0"/>
              <a:t>When using 2-byte interface, bytes must also be flipped</a:t>
            </a:r>
          </a:p>
          <a:p>
            <a:pPr lvl="2"/>
            <a:r>
              <a:rPr lang="en-US" altLang="en-US" sz="2300" dirty="0"/>
              <a:t>First byte for transmission must be on TXDATA[7:0]</a:t>
            </a:r>
          </a:p>
          <a:p>
            <a:endParaRPr lang="en-US" altLang="en-US" sz="3000" dirty="0"/>
          </a:p>
          <a:p>
            <a:pPr lvl="1"/>
            <a:endParaRPr lang="en-US" altLang="en-US" sz="2700" dirty="0"/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68326752-A479-462E-8D70-B4FDA066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67661"/>
            <a:ext cx="5599026" cy="253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1EAD942-83FD-4BB9-B114-CD3ADF42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83680-503C-4245-9FEE-ABB02372AB36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1FD49A9-028D-4161-84CB-FB8A0604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53ACED-21C6-400E-B522-4ECF287A2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8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902" name="Rectangle 6">
            <a:extLst>
              <a:ext uri="{FF2B5EF4-FFF2-40B4-BE49-F238E27FC236}">
                <a16:creationId xmlns="" xmlns:a16="http://schemas.microsoft.com/office/drawing/2014/main" id="{B95F4E36-B32E-4DAC-A00C-ED0D17439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TX Buffer/Phase Alignment</a:t>
            </a:r>
          </a:p>
        </p:txBody>
      </p:sp>
      <p:sp>
        <p:nvSpPr>
          <p:cNvPr id="848903" name="Rectangle 7">
            <a:extLst>
              <a:ext uri="{FF2B5EF4-FFF2-40B4-BE49-F238E27FC236}">
                <a16:creationId xmlns="" xmlns:a16="http://schemas.microsoft.com/office/drawing/2014/main" id="{9AFEFD25-058E-445D-9A9C-2554E63B61B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3042" y="1127615"/>
            <a:ext cx="8684410" cy="1709737"/>
          </a:xfrm>
        </p:spPr>
        <p:txBody>
          <a:bodyPr/>
          <a:lstStyle/>
          <a:p>
            <a:r>
              <a:rPr lang="en-US" altLang="en-US" sz="2000" smtClean="0"/>
              <a:t>Let us suppose that XCLK </a:t>
            </a:r>
            <a:r>
              <a:rPr lang="en-US" altLang="en-US" sz="2000" dirty="0"/>
              <a:t>and TXUSRCLK are same frequency, but not guaranteed phase aligned</a:t>
            </a:r>
            <a:endParaRPr lang="en-US" altLang="en-US" sz="1800" dirty="0"/>
          </a:p>
          <a:p>
            <a:r>
              <a:rPr lang="en-US" altLang="en-US" sz="1800" dirty="0"/>
              <a:t>For data to pass from TXUSRCLK domain to XCLK domain</a:t>
            </a:r>
          </a:p>
          <a:p>
            <a:pPr lvl="1"/>
            <a:r>
              <a:rPr lang="en-US" altLang="en-US" sz="1800" dirty="0"/>
              <a:t>Must use the TX Buffer (Phase Adjust FIFO)  - or -</a:t>
            </a:r>
          </a:p>
          <a:p>
            <a:pPr lvl="1"/>
            <a:r>
              <a:rPr lang="en-US" altLang="en-US" sz="1800" dirty="0"/>
              <a:t>Must force TXUSRCLK and XCLK to be in phase (phase alignment circuit)</a:t>
            </a:r>
          </a:p>
          <a:p>
            <a:pPr lvl="1"/>
            <a:endParaRPr lang="en-US" altLang="en-US" sz="1600" dirty="0"/>
          </a:p>
        </p:txBody>
      </p:sp>
      <p:sp>
        <p:nvSpPr>
          <p:cNvPr id="356" name="AutoShape 5"/>
          <p:cNvSpPr>
            <a:spLocks noChangeArrowheads="1"/>
          </p:cNvSpPr>
          <p:nvPr/>
        </p:nvSpPr>
        <p:spPr bwMode="auto">
          <a:xfrm>
            <a:off x="1180359" y="3296139"/>
            <a:ext cx="6454775" cy="1905000"/>
          </a:xfrm>
          <a:prstGeom prst="roundRect">
            <a:avLst>
              <a:gd name="adj" fmla="val 6653"/>
            </a:avLst>
          </a:prstGeom>
          <a:solidFill>
            <a:srgbClr val="0000FF">
              <a:alpha val="20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357" name="Rectangle 207"/>
          <p:cNvSpPr>
            <a:spLocks noChangeArrowheads="1"/>
          </p:cNvSpPr>
          <p:nvPr/>
        </p:nvSpPr>
        <p:spPr bwMode="auto">
          <a:xfrm>
            <a:off x="3717428" y="3316288"/>
            <a:ext cx="3420207" cy="1873738"/>
          </a:xfrm>
          <a:prstGeom prst="rect">
            <a:avLst/>
          </a:prstGeom>
          <a:solidFill>
            <a:srgbClr val="00CC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" name="Rectangle 208"/>
          <p:cNvSpPr>
            <a:spLocks noChangeArrowheads="1"/>
          </p:cNvSpPr>
          <p:nvPr/>
        </p:nvSpPr>
        <p:spPr bwMode="auto">
          <a:xfrm>
            <a:off x="2345828" y="3325835"/>
            <a:ext cx="1361831" cy="1862604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" name="Line 51"/>
          <p:cNvSpPr>
            <a:spLocks noChangeShapeType="1"/>
          </p:cNvSpPr>
          <p:nvPr/>
        </p:nvSpPr>
        <p:spPr bwMode="auto">
          <a:xfrm>
            <a:off x="7133484" y="3294551"/>
            <a:ext cx="0" cy="1906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0" name="Line 52"/>
          <p:cNvSpPr>
            <a:spLocks noChangeShapeType="1"/>
          </p:cNvSpPr>
          <p:nvPr/>
        </p:nvSpPr>
        <p:spPr bwMode="auto">
          <a:xfrm>
            <a:off x="3712422" y="3296139"/>
            <a:ext cx="0" cy="1895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" name="Line 53"/>
          <p:cNvSpPr>
            <a:spLocks noChangeShapeType="1"/>
          </p:cNvSpPr>
          <p:nvPr/>
        </p:nvSpPr>
        <p:spPr bwMode="auto">
          <a:xfrm>
            <a:off x="2329709" y="3296139"/>
            <a:ext cx="0" cy="1895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2" name="AutoShape 54"/>
          <p:cNvSpPr>
            <a:spLocks noChangeArrowheads="1"/>
          </p:cNvSpPr>
          <p:nvPr/>
        </p:nvSpPr>
        <p:spPr bwMode="auto">
          <a:xfrm>
            <a:off x="1245447" y="3740639"/>
            <a:ext cx="612775" cy="4587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TX 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Driver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363" name="AutoShape 56"/>
          <p:cNvSpPr>
            <a:spLocks noChangeArrowheads="1"/>
          </p:cNvSpPr>
          <p:nvPr/>
        </p:nvSpPr>
        <p:spPr bwMode="auto">
          <a:xfrm>
            <a:off x="2107459" y="3446951"/>
            <a:ext cx="460375" cy="979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PISO</a:t>
            </a:r>
          </a:p>
        </p:txBody>
      </p:sp>
      <p:sp>
        <p:nvSpPr>
          <p:cNvPr id="364" name="Line 57"/>
          <p:cNvSpPr>
            <a:spLocks noChangeShapeType="1"/>
          </p:cNvSpPr>
          <p:nvPr/>
        </p:nvSpPr>
        <p:spPr bwMode="auto">
          <a:xfrm flipH="1" flipV="1">
            <a:off x="1869334" y="3962889"/>
            <a:ext cx="206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" name="AutoShape 61"/>
          <p:cNvSpPr>
            <a:spLocks noChangeArrowheads="1"/>
          </p:cNvSpPr>
          <p:nvPr/>
        </p:nvSpPr>
        <p:spPr bwMode="auto">
          <a:xfrm flipH="1">
            <a:off x="3404447" y="3497751"/>
            <a:ext cx="657225" cy="6905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FIFO</a:t>
            </a:r>
          </a:p>
        </p:txBody>
      </p:sp>
      <p:sp>
        <p:nvSpPr>
          <p:cNvPr id="366" name="AutoShape 62"/>
          <p:cNvSpPr>
            <a:spLocks noChangeArrowheads="1"/>
          </p:cNvSpPr>
          <p:nvPr/>
        </p:nvSpPr>
        <p:spPr bwMode="auto">
          <a:xfrm rot="5400000" flipH="1">
            <a:off x="2614666" y="3852557"/>
            <a:ext cx="793750" cy="179387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" name="AutoShape 63"/>
          <p:cNvSpPr>
            <a:spLocks noChangeArrowheads="1"/>
          </p:cNvSpPr>
          <p:nvPr/>
        </p:nvSpPr>
        <p:spPr bwMode="auto">
          <a:xfrm flipH="1">
            <a:off x="4063259" y="3899389"/>
            <a:ext cx="476250" cy="144462"/>
          </a:xfrm>
          <a:prstGeom prst="rightArrow">
            <a:avLst>
              <a:gd name="adj1" fmla="val 50000"/>
              <a:gd name="adj2" fmla="val 8241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" name="AutoShape 64"/>
          <p:cNvSpPr>
            <a:spLocks noChangeArrowheads="1"/>
          </p:cNvSpPr>
          <p:nvPr/>
        </p:nvSpPr>
        <p:spPr bwMode="auto">
          <a:xfrm flipH="1">
            <a:off x="3101234" y="4112114"/>
            <a:ext cx="196850" cy="142875"/>
          </a:xfrm>
          <a:prstGeom prst="rightArrow">
            <a:avLst>
              <a:gd name="adj1" fmla="val 50000"/>
              <a:gd name="adj2" fmla="val 3444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" name="AutoShape 65"/>
          <p:cNvSpPr>
            <a:spLocks noChangeArrowheads="1"/>
          </p:cNvSpPr>
          <p:nvPr/>
        </p:nvSpPr>
        <p:spPr bwMode="auto">
          <a:xfrm rot="5400000" flipH="1">
            <a:off x="4030716" y="4247845"/>
            <a:ext cx="647700" cy="128587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0" name="AutoShape 66"/>
          <p:cNvSpPr>
            <a:spLocks noChangeArrowheads="1"/>
          </p:cNvSpPr>
          <p:nvPr/>
        </p:nvSpPr>
        <p:spPr bwMode="auto">
          <a:xfrm rot="10800000" flipH="1">
            <a:off x="3236172" y="4555026"/>
            <a:ext cx="1128712" cy="134938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1" name="AutoShape 67"/>
          <p:cNvSpPr>
            <a:spLocks noChangeArrowheads="1"/>
          </p:cNvSpPr>
          <p:nvPr/>
        </p:nvSpPr>
        <p:spPr bwMode="auto">
          <a:xfrm flipH="1">
            <a:off x="3101234" y="3618401"/>
            <a:ext cx="303213" cy="142875"/>
          </a:xfrm>
          <a:prstGeom prst="rightArrow">
            <a:avLst>
              <a:gd name="adj1" fmla="val 49454"/>
              <a:gd name="adj2" fmla="val 3852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" name="AutoShape 68"/>
          <p:cNvSpPr>
            <a:spLocks noChangeArrowheads="1"/>
          </p:cNvSpPr>
          <p:nvPr/>
        </p:nvSpPr>
        <p:spPr bwMode="auto">
          <a:xfrm rot="5400000" flipH="1">
            <a:off x="3021066" y="4331982"/>
            <a:ext cx="490538" cy="142875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3" name="AutoShape 69"/>
          <p:cNvSpPr>
            <a:spLocks noChangeArrowheads="1"/>
          </p:cNvSpPr>
          <p:nvPr/>
        </p:nvSpPr>
        <p:spPr bwMode="auto">
          <a:xfrm flipH="1">
            <a:off x="5022109" y="3437426"/>
            <a:ext cx="406400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8b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/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10b </a:t>
            </a:r>
          </a:p>
        </p:txBody>
      </p:sp>
      <p:sp>
        <p:nvSpPr>
          <p:cNvPr id="374" name="AutoShape 70"/>
          <p:cNvSpPr>
            <a:spLocks noChangeArrowheads="1"/>
          </p:cNvSpPr>
          <p:nvPr/>
        </p:nvSpPr>
        <p:spPr bwMode="auto">
          <a:xfrm rot="5400000" flipH="1">
            <a:off x="4232328" y="3901770"/>
            <a:ext cx="793750" cy="179388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5" name="AutoShape 71"/>
          <p:cNvSpPr>
            <a:spLocks noChangeArrowheads="1"/>
          </p:cNvSpPr>
          <p:nvPr/>
        </p:nvSpPr>
        <p:spPr bwMode="auto">
          <a:xfrm flipH="1">
            <a:off x="4718897" y="3667614"/>
            <a:ext cx="303212" cy="142875"/>
          </a:xfrm>
          <a:prstGeom prst="rightArrow">
            <a:avLst>
              <a:gd name="adj1" fmla="val 49454"/>
              <a:gd name="adj2" fmla="val 3852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6" name="AutoShape 72"/>
          <p:cNvSpPr>
            <a:spLocks noChangeArrowheads="1"/>
          </p:cNvSpPr>
          <p:nvPr/>
        </p:nvSpPr>
        <p:spPr bwMode="auto">
          <a:xfrm flipH="1">
            <a:off x="5428509" y="3902564"/>
            <a:ext cx="287338" cy="141287"/>
          </a:xfrm>
          <a:prstGeom prst="rightArrow">
            <a:avLst>
              <a:gd name="adj1" fmla="val 50000"/>
              <a:gd name="adj2" fmla="val 50843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" name="AutoShape 73"/>
          <p:cNvSpPr>
            <a:spLocks noChangeArrowheads="1"/>
          </p:cNvSpPr>
          <p:nvPr/>
        </p:nvSpPr>
        <p:spPr bwMode="auto">
          <a:xfrm flipH="1">
            <a:off x="4725247" y="4158151"/>
            <a:ext cx="203200" cy="153988"/>
          </a:xfrm>
          <a:prstGeom prst="rightArrow">
            <a:avLst>
              <a:gd name="adj1" fmla="val 50000"/>
              <a:gd name="adj2" fmla="val 3299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" name="AutoShape 74"/>
          <p:cNvSpPr>
            <a:spLocks noChangeArrowheads="1"/>
          </p:cNvSpPr>
          <p:nvPr/>
        </p:nvSpPr>
        <p:spPr bwMode="auto">
          <a:xfrm rot="5400000" flipH="1">
            <a:off x="4693497" y="4345476"/>
            <a:ext cx="425450" cy="155575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" name="AutoShape 75"/>
          <p:cNvSpPr>
            <a:spLocks noChangeArrowheads="1"/>
          </p:cNvSpPr>
          <p:nvPr/>
        </p:nvSpPr>
        <p:spPr bwMode="auto">
          <a:xfrm rot="5400000" flipH="1">
            <a:off x="5343578" y="4225620"/>
            <a:ext cx="679450" cy="141288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0" name="AutoShape 76"/>
          <p:cNvSpPr>
            <a:spLocks noChangeArrowheads="1"/>
          </p:cNvSpPr>
          <p:nvPr/>
        </p:nvSpPr>
        <p:spPr bwMode="auto">
          <a:xfrm rot="10800000" flipH="1">
            <a:off x="4947497" y="4542326"/>
            <a:ext cx="768350" cy="134938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1" name="AutoShape 77"/>
          <p:cNvSpPr>
            <a:spLocks noChangeArrowheads="1"/>
          </p:cNvSpPr>
          <p:nvPr/>
        </p:nvSpPr>
        <p:spPr bwMode="auto">
          <a:xfrm>
            <a:off x="6627072" y="3426314"/>
            <a:ext cx="865187" cy="9794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FPGA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Interface</a:t>
            </a: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82" name="AutoShape 78"/>
          <p:cNvSpPr>
            <a:spLocks noChangeArrowheads="1"/>
          </p:cNvSpPr>
          <p:nvPr/>
        </p:nvSpPr>
        <p:spPr bwMode="auto">
          <a:xfrm flipH="1">
            <a:off x="2559897" y="3870814"/>
            <a:ext cx="349250" cy="144462"/>
          </a:xfrm>
          <a:prstGeom prst="rightArrow">
            <a:avLst>
              <a:gd name="adj1" fmla="val 50000"/>
              <a:gd name="adj2" fmla="val 6044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3" name="AutoShape 79"/>
          <p:cNvSpPr>
            <a:spLocks noChangeArrowheads="1"/>
          </p:cNvSpPr>
          <p:nvPr/>
        </p:nvSpPr>
        <p:spPr bwMode="auto">
          <a:xfrm rot="10800000" flipH="1">
            <a:off x="5715847" y="3912089"/>
            <a:ext cx="911225" cy="138112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4" name="AutoShape 80"/>
          <p:cNvSpPr>
            <a:spLocks noChangeArrowheads="1"/>
          </p:cNvSpPr>
          <p:nvPr/>
        </p:nvSpPr>
        <p:spPr bwMode="auto">
          <a:xfrm flipH="1">
            <a:off x="7492259" y="3756514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" name="Line 81"/>
          <p:cNvSpPr>
            <a:spLocks noChangeShapeType="1"/>
          </p:cNvSpPr>
          <p:nvPr/>
        </p:nvSpPr>
        <p:spPr bwMode="auto">
          <a:xfrm flipH="1">
            <a:off x="7635134" y="3729526"/>
            <a:ext cx="1444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6" name="Text Box 82"/>
          <p:cNvSpPr txBox="1">
            <a:spLocks noChangeArrowheads="1"/>
          </p:cNvSpPr>
          <p:nvPr/>
        </p:nvSpPr>
        <p:spPr bwMode="auto">
          <a:xfrm>
            <a:off x="7808172" y="3688251"/>
            <a:ext cx="7381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TXDATA</a:t>
            </a:r>
          </a:p>
        </p:txBody>
      </p:sp>
      <p:sp>
        <p:nvSpPr>
          <p:cNvPr id="387" name="Line 91"/>
          <p:cNvSpPr>
            <a:spLocks noChangeShapeType="1"/>
          </p:cNvSpPr>
          <p:nvPr/>
        </p:nvSpPr>
        <p:spPr bwMode="auto">
          <a:xfrm flipH="1" flipV="1">
            <a:off x="7492259" y="4164501"/>
            <a:ext cx="358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" name="Text Box 92"/>
          <p:cNvSpPr txBox="1">
            <a:spLocks noChangeArrowheads="1"/>
          </p:cNvSpPr>
          <p:nvPr/>
        </p:nvSpPr>
        <p:spPr bwMode="auto">
          <a:xfrm>
            <a:off x="7816109" y="4026389"/>
            <a:ext cx="981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TXUSRCLK2</a:t>
            </a:r>
          </a:p>
        </p:txBody>
      </p:sp>
      <p:sp>
        <p:nvSpPr>
          <p:cNvPr id="389" name="Text Box 97"/>
          <p:cNvSpPr txBox="1">
            <a:spLocks noChangeArrowheads="1"/>
          </p:cNvSpPr>
          <p:nvPr/>
        </p:nvSpPr>
        <p:spPr bwMode="auto">
          <a:xfrm>
            <a:off x="2372572" y="4588364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Parallel Clock </a:t>
            </a:r>
          </a:p>
          <a:p>
            <a:r>
              <a:rPr lang="en-US" altLang="en-US" sz="1200"/>
              <a:t>(XCLK)</a:t>
            </a:r>
          </a:p>
        </p:txBody>
      </p:sp>
      <p:sp>
        <p:nvSpPr>
          <p:cNvPr id="390" name="Text Box 98"/>
          <p:cNvSpPr txBox="1">
            <a:spLocks noChangeArrowheads="1"/>
          </p:cNvSpPr>
          <p:nvPr/>
        </p:nvSpPr>
        <p:spPr bwMode="auto">
          <a:xfrm>
            <a:off x="1624859" y="4648689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Serial </a:t>
            </a:r>
          </a:p>
          <a:p>
            <a:r>
              <a:rPr lang="en-US" altLang="en-US" sz="1200" dirty="0"/>
              <a:t>Clock </a:t>
            </a:r>
          </a:p>
        </p:txBody>
      </p:sp>
      <p:sp>
        <p:nvSpPr>
          <p:cNvPr id="391" name="Text Box 99"/>
          <p:cNvSpPr txBox="1">
            <a:spLocks noChangeArrowheads="1"/>
          </p:cNvSpPr>
          <p:nvPr/>
        </p:nvSpPr>
        <p:spPr bwMode="auto">
          <a:xfrm>
            <a:off x="4947497" y="4677264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Parallel Clock </a:t>
            </a:r>
          </a:p>
          <a:p>
            <a:r>
              <a:rPr lang="en-US" altLang="en-US" sz="1200"/>
              <a:t>(TXUSRCLK)</a:t>
            </a:r>
          </a:p>
        </p:txBody>
      </p:sp>
      <p:grpSp>
        <p:nvGrpSpPr>
          <p:cNvPr id="392" name="Group 107"/>
          <p:cNvGrpSpPr>
            <a:grpSpLocks/>
          </p:cNvGrpSpPr>
          <p:nvPr/>
        </p:nvGrpSpPr>
        <p:grpSpPr bwMode="auto">
          <a:xfrm>
            <a:off x="7414472" y="4102589"/>
            <a:ext cx="68262" cy="152400"/>
            <a:chOff x="564" y="4140"/>
            <a:chExt cx="116" cy="181"/>
          </a:xfrm>
        </p:grpSpPr>
        <p:sp>
          <p:nvSpPr>
            <p:cNvPr id="393" name="Line 108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Line 109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5" name="Text Box 110"/>
          <p:cNvSpPr txBox="1">
            <a:spLocks noChangeArrowheads="1"/>
          </p:cNvSpPr>
          <p:nvPr/>
        </p:nvSpPr>
        <p:spPr bwMode="auto">
          <a:xfrm>
            <a:off x="24659" y="3358051"/>
            <a:ext cx="1206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differential pair</a:t>
            </a:r>
          </a:p>
        </p:txBody>
      </p:sp>
      <p:sp>
        <p:nvSpPr>
          <p:cNvPr id="396" name="Text Box 115"/>
          <p:cNvSpPr txBox="1">
            <a:spLocks noChangeArrowheads="1"/>
          </p:cNvSpPr>
          <p:nvPr/>
        </p:nvSpPr>
        <p:spPr bwMode="auto">
          <a:xfrm>
            <a:off x="1140672" y="2802615"/>
            <a:ext cx="1554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400" dirty="0">
                <a:latin typeface="Tahoma" panose="020B0604030504040204" pitchFamily="34" charset="0"/>
              </a:rPr>
              <a:t>Serial </a:t>
            </a:r>
            <a:r>
              <a:rPr lang="it-IT" altLang="en-US" sz="1400" dirty="0" err="1">
                <a:latin typeface="Tahoma" panose="020B0604030504040204" pitchFamily="34" charset="0"/>
              </a:rPr>
              <a:t>Section</a:t>
            </a:r>
            <a:r>
              <a:rPr lang="it-IT" altLang="en-US" sz="1400" dirty="0">
                <a:latin typeface="Tahoma" panose="020B0604030504040204" pitchFamily="34" charset="0"/>
              </a:rPr>
              <a:t> (PMA)</a:t>
            </a:r>
          </a:p>
        </p:txBody>
      </p:sp>
      <p:sp>
        <p:nvSpPr>
          <p:cNvPr id="397" name="Text Box 116"/>
          <p:cNvSpPr txBox="1">
            <a:spLocks noChangeArrowheads="1"/>
          </p:cNvSpPr>
          <p:nvPr/>
        </p:nvSpPr>
        <p:spPr bwMode="auto">
          <a:xfrm>
            <a:off x="3707659" y="2773712"/>
            <a:ext cx="1554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400" dirty="0" err="1">
                <a:latin typeface="Tahoma" panose="020B0604030504040204" pitchFamily="34" charset="0"/>
              </a:rPr>
              <a:t>Parallel</a:t>
            </a:r>
            <a:r>
              <a:rPr lang="it-IT" altLang="en-US" sz="1400" dirty="0">
                <a:latin typeface="Tahoma" panose="020B0604030504040204" pitchFamily="34" charset="0"/>
              </a:rPr>
              <a:t> </a:t>
            </a:r>
            <a:r>
              <a:rPr lang="it-IT" altLang="en-US" sz="1400" dirty="0" err="1">
                <a:latin typeface="Tahoma" panose="020B0604030504040204" pitchFamily="34" charset="0"/>
              </a:rPr>
              <a:t>Section</a:t>
            </a:r>
            <a:r>
              <a:rPr lang="it-IT" altLang="en-US" sz="1400" dirty="0">
                <a:latin typeface="Tahoma" panose="020B0604030504040204" pitchFamily="34" charset="0"/>
              </a:rPr>
              <a:t> (PCS) </a:t>
            </a:r>
          </a:p>
        </p:txBody>
      </p:sp>
      <p:sp>
        <p:nvSpPr>
          <p:cNvPr id="398" name="Text Box 127"/>
          <p:cNvSpPr txBox="1">
            <a:spLocks noChangeArrowheads="1"/>
          </p:cNvSpPr>
          <p:nvPr/>
        </p:nvSpPr>
        <p:spPr bwMode="auto">
          <a:xfrm>
            <a:off x="3252047" y="4207364"/>
            <a:ext cx="1131887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100"/>
              <a:t>Bypass if </a:t>
            </a:r>
          </a:p>
          <a:p>
            <a:r>
              <a:rPr lang="en-US" altLang="en-US" sz="1100"/>
              <a:t>phase adjusted</a:t>
            </a:r>
          </a:p>
        </p:txBody>
      </p:sp>
      <p:sp>
        <p:nvSpPr>
          <p:cNvPr id="399" name="Line 128"/>
          <p:cNvSpPr>
            <a:spLocks noChangeShapeType="1"/>
          </p:cNvSpPr>
          <p:nvPr/>
        </p:nvSpPr>
        <p:spPr bwMode="auto">
          <a:xfrm flipV="1">
            <a:off x="3740997" y="3988289"/>
            <a:ext cx="0" cy="266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" name="AutoShape 158"/>
          <p:cNvSpPr>
            <a:spLocks noChangeArrowheads="1"/>
          </p:cNvSpPr>
          <p:nvPr/>
        </p:nvSpPr>
        <p:spPr bwMode="auto">
          <a:xfrm rot="5400000">
            <a:off x="769991" y="5563882"/>
            <a:ext cx="398462" cy="250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" name="Line 159"/>
          <p:cNvSpPr>
            <a:spLocks noChangeShapeType="1"/>
          </p:cNvSpPr>
          <p:nvPr/>
        </p:nvSpPr>
        <p:spPr bwMode="auto">
          <a:xfrm flipH="1" flipV="1">
            <a:off x="591397" y="5572614"/>
            <a:ext cx="252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" name="Line 160"/>
          <p:cNvSpPr>
            <a:spLocks noChangeShapeType="1"/>
          </p:cNvSpPr>
          <p:nvPr/>
        </p:nvSpPr>
        <p:spPr bwMode="auto">
          <a:xfrm flipH="1" flipV="1">
            <a:off x="591397" y="5793276"/>
            <a:ext cx="2508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" name="Oval 161"/>
          <p:cNvSpPr>
            <a:spLocks noChangeArrowheads="1"/>
          </p:cNvSpPr>
          <p:nvPr/>
        </p:nvSpPr>
        <p:spPr bwMode="auto">
          <a:xfrm>
            <a:off x="713634" y="5732951"/>
            <a:ext cx="128588" cy="1206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" name="Line 162"/>
          <p:cNvSpPr>
            <a:spLocks noChangeShapeType="1"/>
          </p:cNvSpPr>
          <p:nvPr/>
        </p:nvSpPr>
        <p:spPr bwMode="auto">
          <a:xfrm flipV="1">
            <a:off x="1094634" y="5687402"/>
            <a:ext cx="436562" cy="2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5" name="Group 163"/>
          <p:cNvGrpSpPr>
            <a:grpSpLocks/>
          </p:cNvGrpSpPr>
          <p:nvPr/>
        </p:nvGrpSpPr>
        <p:grpSpPr bwMode="auto">
          <a:xfrm>
            <a:off x="407247" y="5752001"/>
            <a:ext cx="215900" cy="80963"/>
            <a:chOff x="382" y="1219"/>
            <a:chExt cx="136" cy="106"/>
          </a:xfrm>
        </p:grpSpPr>
        <p:sp>
          <p:nvSpPr>
            <p:cNvPr id="406" name="AutoShape 164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Rectangle 165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Line 166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Line 167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Line 168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Line 169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Line 170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3" name="Group 171"/>
          <p:cNvGrpSpPr>
            <a:grpSpLocks/>
          </p:cNvGrpSpPr>
          <p:nvPr/>
        </p:nvGrpSpPr>
        <p:grpSpPr bwMode="auto">
          <a:xfrm>
            <a:off x="407247" y="5531339"/>
            <a:ext cx="215900" cy="80962"/>
            <a:chOff x="382" y="1219"/>
            <a:chExt cx="136" cy="106"/>
          </a:xfrm>
        </p:grpSpPr>
        <p:sp>
          <p:nvSpPr>
            <p:cNvPr id="414" name="AutoShape 172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Rectangle 173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Line 174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Line 175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Line 176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177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Line 178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1" name="Text Box 181"/>
          <p:cNvSpPr txBox="1">
            <a:spLocks noChangeArrowheads="1"/>
          </p:cNvSpPr>
          <p:nvPr/>
        </p:nvSpPr>
        <p:spPr bwMode="auto">
          <a:xfrm>
            <a:off x="318347" y="4670914"/>
            <a:ext cx="9861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 dirty="0" err="1">
                <a:latin typeface="Tahoma" panose="020B0604030504040204" pitchFamily="34" charset="0"/>
              </a:rPr>
              <a:t>Dedicated</a:t>
            </a:r>
            <a:r>
              <a:rPr lang="it-IT" altLang="en-US" sz="1200" dirty="0">
                <a:latin typeface="Tahoma" panose="020B0604030504040204" pitchFamily="34" charset="0"/>
              </a:rPr>
              <a:t> </a:t>
            </a:r>
          </a:p>
          <a:p>
            <a:r>
              <a:rPr lang="it-IT" altLang="en-US" sz="1200" dirty="0" err="1">
                <a:latin typeface="Tahoma" panose="020B0604030504040204" pitchFamily="34" charset="0"/>
              </a:rPr>
              <a:t>differential</a:t>
            </a:r>
            <a:r>
              <a:rPr lang="it-IT" altLang="en-US" sz="1200" dirty="0">
                <a:latin typeface="Tahoma" panose="020B0604030504040204" pitchFamily="34" charset="0"/>
              </a:rPr>
              <a:t> </a:t>
            </a:r>
          </a:p>
          <a:p>
            <a:r>
              <a:rPr lang="it-IT" altLang="en-US" sz="1200" dirty="0">
                <a:latin typeface="Tahoma" panose="020B0604030504040204" pitchFamily="34" charset="0"/>
              </a:rPr>
              <a:t>clock input</a:t>
            </a:r>
          </a:p>
          <a:p>
            <a:r>
              <a:rPr lang="it-IT" altLang="en-US" sz="1200" dirty="0" smtClean="0">
                <a:latin typeface="Tahoma" panose="020B0604030504040204" pitchFamily="34" charset="0"/>
              </a:rPr>
              <a:t>(REFCLKIN)</a:t>
            </a:r>
            <a:endParaRPr lang="it-IT" altLang="en-US" sz="1200" dirty="0">
              <a:latin typeface="Tahoma" panose="020B0604030504040204" pitchFamily="34" charset="0"/>
            </a:endParaRPr>
          </a:p>
        </p:txBody>
      </p:sp>
      <p:sp>
        <p:nvSpPr>
          <p:cNvPr id="422" name="Line 182"/>
          <p:cNvSpPr>
            <a:spLocks noChangeShapeType="1"/>
          </p:cNvSpPr>
          <p:nvPr/>
        </p:nvSpPr>
        <p:spPr bwMode="auto">
          <a:xfrm flipV="1">
            <a:off x="1180359" y="5732951"/>
            <a:ext cx="508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" name="Text Box 183"/>
          <p:cNvSpPr txBox="1">
            <a:spLocks noChangeArrowheads="1"/>
          </p:cNvSpPr>
          <p:nvPr/>
        </p:nvSpPr>
        <p:spPr bwMode="auto">
          <a:xfrm>
            <a:off x="348509" y="6010764"/>
            <a:ext cx="90011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Dedicated 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routing </a:t>
            </a:r>
          </a:p>
          <a:p>
            <a:endParaRPr lang="it-IT" altLang="en-US" sz="1200">
              <a:latin typeface="Tahoma" panose="020B0604030504040204" pitchFamily="34" charset="0"/>
            </a:endParaRPr>
          </a:p>
        </p:txBody>
      </p:sp>
      <p:sp>
        <p:nvSpPr>
          <p:cNvPr id="424" name="Text Box 187"/>
          <p:cNvSpPr txBox="1">
            <a:spLocks noChangeArrowheads="1"/>
          </p:cNvSpPr>
          <p:nvPr/>
        </p:nvSpPr>
        <p:spPr bwMode="auto">
          <a:xfrm rot="16200000">
            <a:off x="8180440" y="3939871"/>
            <a:ext cx="160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>
                <a:solidFill>
                  <a:srgbClr val="3366FF"/>
                </a:solidFill>
              </a:rPr>
              <a:t>FPGA fabric</a:t>
            </a:r>
          </a:p>
        </p:txBody>
      </p:sp>
      <p:grpSp>
        <p:nvGrpSpPr>
          <p:cNvPr id="425" name="Group 206"/>
          <p:cNvGrpSpPr>
            <a:grpSpLocks/>
          </p:cNvGrpSpPr>
          <p:nvPr/>
        </p:nvGrpSpPr>
        <p:grpSpPr bwMode="auto">
          <a:xfrm>
            <a:off x="534247" y="3799376"/>
            <a:ext cx="711200" cy="284163"/>
            <a:chOff x="177" y="1634"/>
            <a:chExt cx="448" cy="179"/>
          </a:xfrm>
        </p:grpSpPr>
        <p:sp>
          <p:nvSpPr>
            <p:cNvPr id="426" name="Line 188"/>
            <p:cNvSpPr>
              <a:spLocks noChangeShapeType="1"/>
            </p:cNvSpPr>
            <p:nvPr/>
          </p:nvSpPr>
          <p:spPr bwMode="auto">
            <a:xfrm rot="21600000" flipH="1" flipV="1">
              <a:off x="278" y="1658"/>
              <a:ext cx="34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Line 189"/>
            <p:cNvSpPr>
              <a:spLocks noChangeShapeType="1"/>
            </p:cNvSpPr>
            <p:nvPr/>
          </p:nvSpPr>
          <p:spPr bwMode="auto">
            <a:xfrm rot="-21600000" flipH="1" flipV="1">
              <a:off x="278" y="1789"/>
              <a:ext cx="34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8" name="Group 190"/>
            <p:cNvGrpSpPr>
              <a:grpSpLocks/>
            </p:cNvGrpSpPr>
            <p:nvPr/>
          </p:nvGrpSpPr>
          <p:grpSpPr bwMode="auto">
            <a:xfrm>
              <a:off x="177" y="1765"/>
              <a:ext cx="132" cy="48"/>
              <a:chOff x="382" y="1219"/>
              <a:chExt cx="136" cy="106"/>
            </a:xfrm>
          </p:grpSpPr>
          <p:sp>
            <p:nvSpPr>
              <p:cNvPr id="437" name="AutoShape 191"/>
              <p:cNvSpPr>
                <a:spLocks noChangeArrowheads="1"/>
              </p:cNvSpPr>
              <p:nvPr/>
            </p:nvSpPr>
            <p:spPr bwMode="auto">
              <a:xfrm rot="5400000" flipH="1">
                <a:off x="431" y="1242"/>
                <a:ext cx="106" cy="60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" name="Rectangle 192"/>
              <p:cNvSpPr>
                <a:spLocks noChangeArrowheads="1"/>
              </p:cNvSpPr>
              <p:nvPr/>
            </p:nvSpPr>
            <p:spPr bwMode="auto">
              <a:xfrm rot="16200000">
                <a:off x="367" y="1234"/>
                <a:ext cx="106" cy="7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9" name="Line 193"/>
              <p:cNvSpPr>
                <a:spLocks noChangeShapeType="1"/>
              </p:cNvSpPr>
              <p:nvPr/>
            </p:nvSpPr>
            <p:spPr bwMode="auto">
              <a:xfrm rot="-16200000">
                <a:off x="462" y="1270"/>
                <a:ext cx="51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Line 194"/>
              <p:cNvSpPr>
                <a:spLocks noChangeShapeType="1"/>
              </p:cNvSpPr>
              <p:nvPr/>
            </p:nvSpPr>
            <p:spPr bwMode="auto">
              <a:xfrm rot="-16200000">
                <a:off x="420" y="1287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Line 195"/>
              <p:cNvSpPr>
                <a:spLocks noChangeShapeType="1"/>
              </p:cNvSpPr>
              <p:nvPr/>
            </p:nvSpPr>
            <p:spPr bwMode="auto">
              <a:xfrm rot="5400000" flipH="1">
                <a:off x="329" y="1272"/>
                <a:ext cx="1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Line 196"/>
              <p:cNvSpPr>
                <a:spLocks noChangeShapeType="1"/>
              </p:cNvSpPr>
              <p:nvPr/>
            </p:nvSpPr>
            <p:spPr bwMode="auto">
              <a:xfrm rot="5400000" flipH="1">
                <a:off x="420" y="1181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Line 197"/>
              <p:cNvSpPr>
                <a:spLocks noChangeShapeType="1"/>
              </p:cNvSpPr>
              <p:nvPr/>
            </p:nvSpPr>
            <p:spPr bwMode="auto">
              <a:xfrm rot="5400000" flipH="1">
                <a:off x="460" y="1217"/>
                <a:ext cx="5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9" name="Group 198"/>
            <p:cNvGrpSpPr>
              <a:grpSpLocks/>
            </p:cNvGrpSpPr>
            <p:nvPr/>
          </p:nvGrpSpPr>
          <p:grpSpPr bwMode="auto">
            <a:xfrm>
              <a:off x="177" y="1634"/>
              <a:ext cx="132" cy="48"/>
              <a:chOff x="382" y="1219"/>
              <a:chExt cx="136" cy="106"/>
            </a:xfrm>
          </p:grpSpPr>
          <p:sp>
            <p:nvSpPr>
              <p:cNvPr id="430" name="AutoShape 199"/>
              <p:cNvSpPr>
                <a:spLocks noChangeArrowheads="1"/>
              </p:cNvSpPr>
              <p:nvPr/>
            </p:nvSpPr>
            <p:spPr bwMode="auto">
              <a:xfrm rot="5400000" flipH="1">
                <a:off x="431" y="1242"/>
                <a:ext cx="106" cy="60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" name="Rectangle 200"/>
              <p:cNvSpPr>
                <a:spLocks noChangeArrowheads="1"/>
              </p:cNvSpPr>
              <p:nvPr/>
            </p:nvSpPr>
            <p:spPr bwMode="auto">
              <a:xfrm rot="16200000">
                <a:off x="367" y="1234"/>
                <a:ext cx="106" cy="7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" name="Line 201"/>
              <p:cNvSpPr>
                <a:spLocks noChangeShapeType="1"/>
              </p:cNvSpPr>
              <p:nvPr/>
            </p:nvSpPr>
            <p:spPr bwMode="auto">
              <a:xfrm rot="-16200000">
                <a:off x="462" y="1270"/>
                <a:ext cx="51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Line 202"/>
              <p:cNvSpPr>
                <a:spLocks noChangeShapeType="1"/>
              </p:cNvSpPr>
              <p:nvPr/>
            </p:nvSpPr>
            <p:spPr bwMode="auto">
              <a:xfrm rot="-16200000">
                <a:off x="420" y="1287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Line 203"/>
              <p:cNvSpPr>
                <a:spLocks noChangeShapeType="1"/>
              </p:cNvSpPr>
              <p:nvPr/>
            </p:nvSpPr>
            <p:spPr bwMode="auto">
              <a:xfrm rot="5400000" flipH="1">
                <a:off x="329" y="1272"/>
                <a:ext cx="1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Line 204"/>
              <p:cNvSpPr>
                <a:spLocks noChangeShapeType="1"/>
              </p:cNvSpPr>
              <p:nvPr/>
            </p:nvSpPr>
            <p:spPr bwMode="auto">
              <a:xfrm rot="5400000" flipH="1">
                <a:off x="420" y="1181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Line 205"/>
              <p:cNvSpPr>
                <a:spLocks noChangeShapeType="1"/>
              </p:cNvSpPr>
              <p:nvPr/>
            </p:nvSpPr>
            <p:spPr bwMode="auto">
              <a:xfrm rot="5400000" flipH="1">
                <a:off x="460" y="1217"/>
                <a:ext cx="5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6" name="AutoShape 6"/>
          <p:cNvSpPr>
            <a:spLocks noChangeArrowheads="1"/>
          </p:cNvSpPr>
          <p:nvPr/>
        </p:nvSpPr>
        <p:spPr bwMode="auto">
          <a:xfrm>
            <a:off x="1516796" y="5341325"/>
            <a:ext cx="576262" cy="9547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9" name="Text Box 256"/>
          <p:cNvSpPr txBox="1">
            <a:spLocks noChangeArrowheads="1"/>
          </p:cNvSpPr>
          <p:nvPr/>
        </p:nvSpPr>
        <p:spPr bwMode="auto">
          <a:xfrm>
            <a:off x="0" y="4185574"/>
            <a:ext cx="788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Package </a:t>
            </a:r>
          </a:p>
          <a:p>
            <a:pPr algn="l"/>
            <a:r>
              <a:rPr lang="it-IT" altLang="en-US" sz="120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Pins</a:t>
            </a:r>
            <a:endParaRPr lang="it-IT" altLang="en-US" sz="1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" name="Line 350"/>
          <p:cNvSpPr>
            <a:spLocks noChangeShapeType="1"/>
          </p:cNvSpPr>
          <p:nvPr/>
        </p:nvSpPr>
        <p:spPr bwMode="auto">
          <a:xfrm>
            <a:off x="1559658" y="5712801"/>
            <a:ext cx="60325" cy="3971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1" name="Line 351"/>
          <p:cNvSpPr>
            <a:spLocks noChangeShapeType="1"/>
          </p:cNvSpPr>
          <p:nvPr/>
        </p:nvSpPr>
        <p:spPr bwMode="auto">
          <a:xfrm>
            <a:off x="1619983" y="6110450"/>
            <a:ext cx="36512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2" name="Line 352"/>
          <p:cNvSpPr>
            <a:spLocks noChangeShapeType="1"/>
          </p:cNvSpPr>
          <p:nvPr/>
        </p:nvSpPr>
        <p:spPr bwMode="auto">
          <a:xfrm flipH="1">
            <a:off x="1981818" y="5944701"/>
            <a:ext cx="110152" cy="1525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3" name="Line 353"/>
          <p:cNvSpPr>
            <a:spLocks noChangeShapeType="1"/>
          </p:cNvSpPr>
          <p:nvPr/>
        </p:nvSpPr>
        <p:spPr bwMode="auto">
          <a:xfrm>
            <a:off x="1516796" y="5700101"/>
            <a:ext cx="428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1" name="CasellaDiTesto 470"/>
          <p:cNvSpPr txBox="1"/>
          <p:nvPr/>
        </p:nvSpPr>
        <p:spPr>
          <a:xfrm>
            <a:off x="1540495" y="553940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Shared</a:t>
            </a:r>
            <a:endParaRPr lang="it-IT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PLL</a:t>
            </a:r>
            <a:endParaRPr lang="en-US" sz="1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Text Box 83"/>
          <p:cNvSpPr txBox="1">
            <a:spLocks noChangeArrowheads="1"/>
          </p:cNvSpPr>
          <p:nvPr/>
        </p:nvSpPr>
        <p:spPr bwMode="auto">
          <a:xfrm>
            <a:off x="7785903" y="5309366"/>
            <a:ext cx="898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TXUSRCLK</a:t>
            </a:r>
          </a:p>
        </p:txBody>
      </p:sp>
      <p:sp>
        <p:nvSpPr>
          <p:cNvPr id="120" name="Line 84"/>
          <p:cNvSpPr>
            <a:spLocks noChangeShapeType="1"/>
          </p:cNvSpPr>
          <p:nvPr/>
        </p:nvSpPr>
        <p:spPr bwMode="auto">
          <a:xfrm flipH="1" flipV="1">
            <a:off x="5860149" y="5193202"/>
            <a:ext cx="2675" cy="2298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1" name="Group 110"/>
          <p:cNvGrpSpPr>
            <a:grpSpLocks/>
          </p:cNvGrpSpPr>
          <p:nvPr/>
        </p:nvGrpSpPr>
        <p:grpSpPr bwMode="auto">
          <a:xfrm rot="16200000" flipH="1">
            <a:off x="5830783" y="5119384"/>
            <a:ext cx="60325" cy="106363"/>
            <a:chOff x="564" y="4140"/>
            <a:chExt cx="116" cy="181"/>
          </a:xfrm>
        </p:grpSpPr>
        <p:sp>
          <p:nvSpPr>
            <p:cNvPr id="122" name="Line 111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3" name="Line 112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4" name="Line 121"/>
          <p:cNvSpPr>
            <a:spLocks noChangeShapeType="1"/>
          </p:cNvSpPr>
          <p:nvPr/>
        </p:nvSpPr>
        <p:spPr bwMode="auto">
          <a:xfrm>
            <a:off x="2110978" y="5458802"/>
            <a:ext cx="330128" cy="109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Line 122"/>
          <p:cNvSpPr>
            <a:spLocks noChangeShapeType="1"/>
          </p:cNvSpPr>
          <p:nvPr/>
        </p:nvSpPr>
        <p:spPr bwMode="auto">
          <a:xfrm flipV="1">
            <a:off x="3201230" y="5193202"/>
            <a:ext cx="0" cy="5133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6" name="Text Box 156"/>
          <p:cNvSpPr txBox="1">
            <a:spLocks noChangeArrowheads="1"/>
          </p:cNvSpPr>
          <p:nvPr/>
        </p:nvSpPr>
        <p:spPr bwMode="auto">
          <a:xfrm>
            <a:off x="7779439" y="5794091"/>
            <a:ext cx="998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REFCLKOUT</a:t>
            </a:r>
          </a:p>
        </p:txBody>
      </p:sp>
      <p:sp>
        <p:nvSpPr>
          <p:cNvPr id="127" name="Line 157"/>
          <p:cNvSpPr>
            <a:spLocks noChangeShapeType="1"/>
          </p:cNvSpPr>
          <p:nvPr/>
        </p:nvSpPr>
        <p:spPr bwMode="auto">
          <a:xfrm flipV="1">
            <a:off x="2113765" y="5946122"/>
            <a:ext cx="5705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AutoShape 162"/>
          <p:cNvSpPr>
            <a:spLocks noChangeArrowheads="1"/>
          </p:cNvSpPr>
          <p:nvPr/>
        </p:nvSpPr>
        <p:spPr bwMode="auto">
          <a:xfrm flipH="1">
            <a:off x="2441105" y="5317028"/>
            <a:ext cx="569912" cy="5271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</a:t>
            </a:r>
          </a:p>
          <a:p>
            <a:r>
              <a:rPr lang="en-US" alt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Adjust</a:t>
            </a:r>
          </a:p>
        </p:txBody>
      </p:sp>
      <p:sp>
        <p:nvSpPr>
          <p:cNvPr id="129" name="Oval 171"/>
          <p:cNvSpPr>
            <a:spLocks noChangeArrowheads="1"/>
          </p:cNvSpPr>
          <p:nvPr/>
        </p:nvSpPr>
        <p:spPr bwMode="auto">
          <a:xfrm>
            <a:off x="5814113" y="5396124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Line 248"/>
          <p:cNvSpPr>
            <a:spLocks noChangeShapeType="1"/>
          </p:cNvSpPr>
          <p:nvPr/>
        </p:nvSpPr>
        <p:spPr bwMode="auto">
          <a:xfrm flipV="1">
            <a:off x="3011017" y="5717095"/>
            <a:ext cx="4808223" cy="313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Line 356"/>
          <p:cNvSpPr>
            <a:spLocks noChangeShapeType="1"/>
          </p:cNvSpPr>
          <p:nvPr/>
        </p:nvSpPr>
        <p:spPr bwMode="auto">
          <a:xfrm flipV="1">
            <a:off x="3011017" y="5443234"/>
            <a:ext cx="483509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Text Box 357"/>
          <p:cNvSpPr txBox="1">
            <a:spLocks noChangeArrowheads="1"/>
          </p:cNvSpPr>
          <p:nvPr/>
        </p:nvSpPr>
        <p:spPr bwMode="auto">
          <a:xfrm>
            <a:off x="7785903" y="5554666"/>
            <a:ext cx="915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TXOUTCLK</a:t>
            </a:r>
          </a:p>
        </p:txBody>
      </p:sp>
      <p:grpSp>
        <p:nvGrpSpPr>
          <p:cNvPr id="134" name="Group 360"/>
          <p:cNvGrpSpPr>
            <a:grpSpLocks/>
          </p:cNvGrpSpPr>
          <p:nvPr/>
        </p:nvGrpSpPr>
        <p:grpSpPr bwMode="auto">
          <a:xfrm rot="16200000" flipH="1">
            <a:off x="3166598" y="5109859"/>
            <a:ext cx="60325" cy="106363"/>
            <a:chOff x="564" y="4140"/>
            <a:chExt cx="116" cy="181"/>
          </a:xfrm>
        </p:grpSpPr>
        <p:sp>
          <p:nvSpPr>
            <p:cNvPr id="135" name="Line 361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6" name="Line 362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7" name="Text Box 7"/>
          <p:cNvSpPr txBox="1">
            <a:spLocks noChangeArrowheads="1"/>
          </p:cNvSpPr>
          <p:nvPr/>
        </p:nvSpPr>
        <p:spPr bwMode="auto">
          <a:xfrm>
            <a:off x="7846114" y="6052653"/>
            <a:ext cx="600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CLKIN</a:t>
            </a:r>
          </a:p>
        </p:txBody>
      </p:sp>
      <p:sp>
        <p:nvSpPr>
          <p:cNvPr id="138" name="Line 9"/>
          <p:cNvSpPr>
            <a:spLocks noChangeShapeType="1"/>
          </p:cNvSpPr>
          <p:nvPr/>
        </p:nvSpPr>
        <p:spPr bwMode="auto">
          <a:xfrm flipH="1">
            <a:off x="2126465" y="6174889"/>
            <a:ext cx="5672024" cy="2210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" name="Oval 171"/>
          <p:cNvSpPr>
            <a:spLocks noChangeArrowheads="1"/>
          </p:cNvSpPr>
          <p:nvPr/>
        </p:nvSpPr>
        <p:spPr bwMode="auto">
          <a:xfrm>
            <a:off x="3156513" y="5670573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About</a:t>
            </a:r>
            <a:r>
              <a:rPr lang="it-IT" dirty="0" smtClean="0"/>
              <a:t> the </a:t>
            </a:r>
            <a:r>
              <a:rPr lang="it-IT" dirty="0" err="1" smtClean="0"/>
              <a:t>Presenter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Since </a:t>
            </a:r>
            <a:r>
              <a:rPr lang="en-US" dirty="0" smtClean="0"/>
              <a:t>2007 </a:t>
            </a:r>
            <a:r>
              <a:rPr lang="en-US" dirty="0"/>
              <a:t>- Contributed to R&amp;D of electronics for TDAQ in Nuclear and </a:t>
            </a:r>
            <a:r>
              <a:rPr lang="en-US" dirty="0" err="1"/>
              <a:t>Subnuclear</a:t>
            </a:r>
            <a:r>
              <a:rPr lang="en-US" dirty="0"/>
              <a:t> Physics experiments, including ATLAS, RD51, Belle2 and </a:t>
            </a:r>
            <a:r>
              <a:rPr lang="en-US" dirty="0" err="1"/>
              <a:t>SuperB</a:t>
            </a:r>
            <a:endParaRPr lang="en-US" dirty="0"/>
          </a:p>
          <a:p>
            <a:r>
              <a:rPr lang="it-IT" dirty="0" err="1" smtClean="0"/>
              <a:t>Since</a:t>
            </a:r>
            <a:r>
              <a:rPr lang="it-IT" dirty="0" smtClean="0"/>
              <a:t> 2016 - RTD-A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Department</a:t>
            </a:r>
            <a:r>
              <a:rPr lang="it-IT" dirty="0" smtClean="0"/>
              <a:t> of </a:t>
            </a:r>
            <a:r>
              <a:rPr lang="it-IT" dirty="0" err="1" smtClean="0"/>
              <a:t>Physics</a:t>
            </a:r>
            <a:r>
              <a:rPr lang="it-IT" dirty="0" smtClean="0"/>
              <a:t> of the </a:t>
            </a:r>
            <a:r>
              <a:rPr lang="it-IT" dirty="0" err="1" smtClean="0"/>
              <a:t>University</a:t>
            </a:r>
            <a:r>
              <a:rPr lang="it-IT" dirty="0" smtClean="0"/>
              <a:t> of </a:t>
            </a:r>
            <a:r>
              <a:rPr lang="it-IT" dirty="0" err="1" smtClean="0"/>
              <a:t>Naples</a:t>
            </a:r>
            <a:r>
              <a:rPr lang="it-IT" dirty="0" smtClean="0"/>
              <a:t> «Federico II»</a:t>
            </a:r>
          </a:p>
          <a:p>
            <a:r>
              <a:rPr lang="en-GB" dirty="0" smtClean="0"/>
              <a:t>Since 2016 - Principal </a:t>
            </a:r>
            <a:r>
              <a:rPr lang="en-GB" dirty="0"/>
              <a:t>Investigator for the ROAL project (</a:t>
            </a:r>
            <a:r>
              <a:rPr lang="en-GB" dirty="0" err="1"/>
              <a:t>RecOnfigurable</a:t>
            </a:r>
            <a:r>
              <a:rPr lang="en-GB" dirty="0"/>
              <a:t> self-repairing and Adaptive high-speed Links) funded by the Italian Ministry of Education, University and Research in the framework of the 2014 Scientific Independence of young Researchers (SIR) program</a:t>
            </a:r>
            <a:endParaRPr lang="en-US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Rectangle 2">
            <a:extLst>
              <a:ext uri="{FF2B5EF4-FFF2-40B4-BE49-F238E27FC236}">
                <a16:creationId xmlns="" xmlns:a16="http://schemas.microsoft.com/office/drawing/2014/main" id="{D3296A67-6ABD-48DC-8643-8B3FDE819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Phase Alignment Circuit</a:t>
            </a:r>
          </a:p>
        </p:txBody>
      </p:sp>
      <p:sp>
        <p:nvSpPr>
          <p:cNvPr id="867331" name="Rectangle 3">
            <a:extLst>
              <a:ext uri="{FF2B5EF4-FFF2-40B4-BE49-F238E27FC236}">
                <a16:creationId xmlns="" xmlns:a16="http://schemas.microsoft.com/office/drawing/2014/main" id="{2F8DF909-CC49-42D2-9B24-ACFE44A1A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1451" y="1261749"/>
            <a:ext cx="8430567" cy="2606867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3000" dirty="0"/>
              <a:t>Complications</a:t>
            </a:r>
          </a:p>
          <a:p>
            <a:pPr lvl="1"/>
            <a:r>
              <a:rPr lang="en-US" altLang="en-US" sz="2600" dirty="0"/>
              <a:t>TX Phase alignment affects TX for both GTPs on tile</a:t>
            </a:r>
          </a:p>
          <a:p>
            <a:pPr lvl="2"/>
            <a:r>
              <a:rPr lang="en-US" altLang="en-US" dirty="0"/>
              <a:t>TXUSRCLK and XCLK must be same on both GTPs</a:t>
            </a:r>
          </a:p>
          <a:p>
            <a:pPr lvl="1"/>
            <a:r>
              <a:rPr lang="en-US" altLang="en-US" sz="2700" dirty="0"/>
              <a:t>TXOUTCLK phase driven by phase alignment</a:t>
            </a:r>
          </a:p>
          <a:p>
            <a:pPr lvl="2"/>
            <a:r>
              <a:rPr lang="en-US" altLang="en-US" dirty="0"/>
              <a:t>TXOUTCLK cannot be used to drive TXUSRCLK</a:t>
            </a:r>
          </a:p>
          <a:p>
            <a:pPr lvl="3"/>
            <a:r>
              <a:rPr lang="en-US" altLang="en-US" dirty="0"/>
              <a:t>Circuit will attempt to make phase of clock equal</a:t>
            </a:r>
          </a:p>
          <a:p>
            <a:pPr lvl="3"/>
            <a:r>
              <a:rPr lang="en-US" altLang="en-US" dirty="0"/>
              <a:t>If TXOUTCLK is used, XCLK will always be chasing TXUSRCLK but will never catch up</a:t>
            </a:r>
          </a:p>
          <a:p>
            <a:pPr marL="457200" lvl="1" indent="0">
              <a:buNone/>
            </a:pPr>
            <a:endParaRPr lang="en-US" altLang="en-US" dirty="0"/>
          </a:p>
          <a:p>
            <a:pPr lvl="3"/>
            <a:endParaRPr lang="en-US" altLang="en-US" dirty="0"/>
          </a:p>
          <a:p>
            <a:pPr lvl="1"/>
            <a:endParaRPr lang="en-US" altLang="en-US" sz="2800" dirty="0"/>
          </a:p>
          <a:p>
            <a:pPr lvl="1"/>
            <a:endParaRPr lang="en-US" altLang="en-US" sz="2700" dirty="0"/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A026C979-EDB3-43AE-B4AA-7ADED5F40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28" y="3969099"/>
            <a:ext cx="4630457" cy="238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A6873B17-E8A2-4B9E-9ED4-3C359FFD76BA}"/>
              </a:ext>
            </a:extLst>
          </p:cNvPr>
          <p:cNvSpPr txBox="1">
            <a:spLocks noChangeArrowheads="1"/>
          </p:cNvSpPr>
          <p:nvPr/>
        </p:nvSpPr>
        <p:spPr>
          <a:xfrm>
            <a:off x="323222" y="3787744"/>
            <a:ext cx="4459793" cy="2606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dirty="0"/>
              <a:t>Benefits</a:t>
            </a:r>
          </a:p>
          <a:p>
            <a:pPr lvl="1"/>
            <a:r>
              <a:rPr lang="en-US" altLang="en-US" sz="2600" dirty="0"/>
              <a:t>Latency is lower when TX Buffer is bypassed</a:t>
            </a:r>
          </a:p>
          <a:p>
            <a:pPr lvl="1"/>
            <a:r>
              <a:rPr lang="en-US" altLang="en-US" sz="2600" dirty="0"/>
              <a:t>Latency is also fixed (even after a power cycle)</a:t>
            </a:r>
          </a:p>
          <a:p>
            <a:pPr lvl="1"/>
            <a:r>
              <a:rPr lang="en-US" altLang="en-US" sz="2600" dirty="0"/>
              <a:t>Can be used to channel-bind lanes</a:t>
            </a:r>
            <a:endParaRPr lang="en-US" altLang="en-US" sz="2700" dirty="0"/>
          </a:p>
          <a:p>
            <a:pPr lvl="3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sz="2700" dirty="0"/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200CC5C-B261-46CF-AF77-3AE293B0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93C6F-99AB-4A57-AF97-FAEBD7C22D30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4D784F6-841B-4EB9-9935-4A6BE661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E02613-6A45-44E6-B69D-CAAB8D40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8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>
            <a:extLst>
              <a:ext uri="{FF2B5EF4-FFF2-40B4-BE49-F238E27FC236}">
                <a16:creationId xmlns="" xmlns:a16="http://schemas.microsoft.com/office/drawing/2014/main" id="{6A0C6264-500A-4AED-B320-9EDB6B724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Built in PRBS</a:t>
            </a:r>
          </a:p>
        </p:txBody>
      </p:sp>
      <p:sp>
        <p:nvSpPr>
          <p:cNvPr id="411651" name="Rectangle 3">
            <a:extLst>
              <a:ext uri="{FF2B5EF4-FFF2-40B4-BE49-F238E27FC236}">
                <a16:creationId xmlns="" xmlns:a16="http://schemas.microsoft.com/office/drawing/2014/main" id="{921E8E96-C867-4821-82FB-3520E9A9D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 dirty="0"/>
              <a:t>PRBS = Pseudo Random Bit Sequence</a:t>
            </a:r>
          </a:p>
          <a:p>
            <a:pPr lvl="1">
              <a:lnSpc>
                <a:spcPct val="90000"/>
              </a:lnSpc>
            </a:pPr>
            <a:r>
              <a:rPr lang="en-US" altLang="en-US" sz="2700" dirty="0"/>
              <a:t>Appears random, so behaves like real data</a:t>
            </a:r>
          </a:p>
          <a:p>
            <a:pPr lvl="1">
              <a:lnSpc>
                <a:spcPct val="90000"/>
              </a:lnSpc>
            </a:pPr>
            <a:r>
              <a:rPr lang="en-US" altLang="en-US" sz="2700" dirty="0"/>
              <a:t>Deterministic, so you can check the results</a:t>
            </a:r>
          </a:p>
          <a:p>
            <a:pPr lvl="1">
              <a:lnSpc>
                <a:spcPct val="90000"/>
              </a:lnSpc>
            </a:pPr>
            <a:r>
              <a:rPr lang="en-US" altLang="en-US" sz="2700" dirty="0"/>
              <a:t>Has properties such as run length</a:t>
            </a:r>
          </a:p>
          <a:p>
            <a:pPr lvl="2">
              <a:lnSpc>
                <a:spcPct val="90000"/>
              </a:lnSpc>
            </a:pPr>
            <a:r>
              <a:rPr lang="en-US" altLang="en-US" sz="2300" dirty="0"/>
              <a:t>Can be used to prove out channel for specific protocols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PRBS Generator can be used to test channel</a:t>
            </a:r>
          </a:p>
          <a:p>
            <a:pPr lvl="1">
              <a:lnSpc>
                <a:spcPct val="90000"/>
              </a:lnSpc>
            </a:pPr>
            <a:r>
              <a:rPr lang="en-US" altLang="en-US" sz="2700" dirty="0"/>
              <a:t>Does PRBS-7, PRBS-23, and PRBS-31</a:t>
            </a:r>
          </a:p>
          <a:p>
            <a:pPr lvl="1">
              <a:lnSpc>
                <a:spcPct val="90000"/>
              </a:lnSpc>
            </a:pPr>
            <a:r>
              <a:rPr lang="en-US" altLang="en-US" sz="2700" dirty="0"/>
              <a:t>Takes over channel when turned on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Matching checker in RX side</a:t>
            </a:r>
          </a:p>
          <a:p>
            <a:pPr lvl="1">
              <a:lnSpc>
                <a:spcPct val="90000"/>
              </a:lnSpc>
            </a:pPr>
            <a:endParaRPr lang="en-US" altLang="en-US" sz="2700" dirty="0"/>
          </a:p>
          <a:p>
            <a:pPr>
              <a:lnSpc>
                <a:spcPct val="90000"/>
              </a:lnSpc>
            </a:pPr>
            <a:endParaRPr lang="en-US" altLang="en-US" sz="2600" dirty="0"/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AA2DCD1-5467-4A9D-AC59-478574E4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1FB7-ACB8-4CE6-820A-68608B7C66E7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658552D-0507-43F4-82C7-C2A60776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413E290-A7D1-4FF2-95E5-F05F71F8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0" name="Rectangle 2">
            <a:extLst>
              <a:ext uri="{FF2B5EF4-FFF2-40B4-BE49-F238E27FC236}">
                <a16:creationId xmlns="" xmlns:a16="http://schemas.microsoft.com/office/drawing/2014/main" id="{2DE618BD-0842-4625-841C-99959B39A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TX Pre-emphasis</a:t>
            </a:r>
          </a:p>
        </p:txBody>
      </p:sp>
      <p:sp>
        <p:nvSpPr>
          <p:cNvPr id="887811" name="Rectangle 3">
            <a:extLst>
              <a:ext uri="{FF2B5EF4-FFF2-40B4-BE49-F238E27FC236}">
                <a16:creationId xmlns="" xmlns:a16="http://schemas.microsoft.com/office/drawing/2014/main" id="{88170F11-6AE0-4661-9F10-6653828B3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4978" y="1200148"/>
            <a:ext cx="8229600" cy="1485898"/>
          </a:xfrm>
        </p:spPr>
        <p:txBody>
          <a:bodyPr>
            <a:normAutofit/>
          </a:bodyPr>
          <a:lstStyle/>
          <a:p>
            <a:r>
              <a:rPr lang="en-US" altLang="en-US" sz="3000" dirty="0"/>
              <a:t>Physical channels tend to act as low pass filters</a:t>
            </a:r>
          </a:p>
          <a:p>
            <a:pPr lvl="1"/>
            <a:r>
              <a:rPr lang="en-US" altLang="en-US" sz="2700" dirty="0"/>
              <a:t>High frequencies get attenuated more than low frequencies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49E7535-36C8-4FC9-A8AA-F202E5C0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31" y="2813539"/>
            <a:ext cx="4570433" cy="354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4F8CDE-8D6E-4CB9-9723-A9405070A42E}"/>
              </a:ext>
            </a:extLst>
          </p:cNvPr>
          <p:cNvSpPr txBox="1"/>
          <p:nvPr/>
        </p:nvSpPr>
        <p:spPr>
          <a:xfrm>
            <a:off x="602901" y="414996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2000" dirty="0"/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02B2EE50-312C-4CD7-82ED-E82BEE7166C9}"/>
              </a:ext>
            </a:extLst>
          </p:cNvPr>
          <p:cNvSpPr txBox="1">
            <a:spLocks noChangeArrowheads="1"/>
          </p:cNvSpPr>
          <p:nvPr/>
        </p:nvSpPr>
        <p:spPr>
          <a:xfrm>
            <a:off x="192505" y="2903536"/>
            <a:ext cx="4177273" cy="3655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Pre-emphasis equalizes the signal through the channel by providing more power for the high frequency parts of the signal</a:t>
            </a:r>
          </a:p>
          <a:p>
            <a:r>
              <a:rPr lang="en-US" altLang="en-US" dirty="0"/>
              <a:t>In time, this looks like overshoots on the quickly changing parts of the signal</a:t>
            </a:r>
          </a:p>
          <a:p>
            <a:pPr lvl="1"/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A039C44-62DA-468C-ACEA-F17DE461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DB66-831B-4AC5-8F3D-AA9D3792443C}" type="datetime1">
              <a:rPr lang="en-US" smtClean="0"/>
              <a:t>6/18/2018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FA99806-61B0-46B7-A341-A6FCF8C8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C7A5402-7D22-4605-9873-3BB60342B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EB9116-55CB-4F25-85FB-EE3A004C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TX Pre-emphasis (2)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A7BB1A0-4E6E-4077-A22D-018E44E5B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pic>
        <p:nvPicPr>
          <p:cNvPr id="5" name="Picture 5" descr="PMABIST_xaui_PRBS31_30inch_deemp000">
            <a:extLst>
              <a:ext uri="{FF2B5EF4-FFF2-40B4-BE49-F238E27FC236}">
                <a16:creationId xmlns="" xmlns:a16="http://schemas.microsoft.com/office/drawing/2014/main" id="{E20B5F63-917F-4EA5-9455-6A23C0A2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6" y="3058991"/>
            <a:ext cx="4127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MABIST_xaui_PRBS31_30inch_deemp111">
            <a:extLst>
              <a:ext uri="{FF2B5EF4-FFF2-40B4-BE49-F238E27FC236}">
                <a16:creationId xmlns="" xmlns:a16="http://schemas.microsoft.com/office/drawing/2014/main" id="{28D1A645-DA52-4357-8721-E4FC301B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3020401"/>
            <a:ext cx="4198938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8A3D433-CE70-4533-BB98-E4029DD9F2E7}"/>
              </a:ext>
            </a:extLst>
          </p:cNvPr>
          <p:cNvSpPr/>
          <p:nvPr/>
        </p:nvSpPr>
        <p:spPr>
          <a:xfrm>
            <a:off x="193433" y="26068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no pre-emphasis or equalization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9AAEF67-0553-413C-A68E-AB36400E3121}"/>
              </a:ext>
            </a:extLst>
          </p:cNvPr>
          <p:cNvSpPr/>
          <p:nvPr/>
        </p:nvSpPr>
        <p:spPr>
          <a:xfrm>
            <a:off x="2532185" y="1712967"/>
            <a:ext cx="5207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signal here is the eye of a PRBS-31 pattern at the RX side of a 76 cm FR4 channel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E6FFE04-C405-405C-89DD-1E4D134BB9FE}"/>
              </a:ext>
            </a:extLst>
          </p:cNvPr>
          <p:cNvSpPr/>
          <p:nvPr/>
        </p:nvSpPr>
        <p:spPr>
          <a:xfrm>
            <a:off x="4785949" y="264495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with pre-emphasis and equalization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DDC3C1A-E22C-4672-BF42-86E3F075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FAC-8C47-44BE-8C9B-CC6CF05D97ED}" type="datetime1">
              <a:rPr lang="en-US" smtClean="0"/>
              <a:t>6/18/2018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C64B904-6FCC-4816-AC39-F38DE069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>
            <a:extLst>
              <a:ext uri="{FF2B5EF4-FFF2-40B4-BE49-F238E27FC236}">
                <a16:creationId xmlns="" xmlns:a16="http://schemas.microsoft.com/office/drawing/2014/main" id="{C42F2550-7EDC-435C-BC2F-A7880477C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TX Driver and OOB</a:t>
            </a:r>
          </a:p>
        </p:txBody>
      </p:sp>
      <p:sp>
        <p:nvSpPr>
          <p:cNvPr id="908291" name="Rectangle 3">
            <a:extLst>
              <a:ext uri="{FF2B5EF4-FFF2-40B4-BE49-F238E27FC236}">
                <a16:creationId xmlns="" xmlns:a16="http://schemas.microsoft.com/office/drawing/2014/main" id="{716D7443-CBB9-466F-AC79-BD88B9D4F2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470" y="4088423"/>
            <a:ext cx="8915400" cy="2426677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3100" dirty="0"/>
              <a:t>Most PCBs are designed for 50 or 75 ohm traces</a:t>
            </a:r>
          </a:p>
          <a:p>
            <a:r>
              <a:rPr lang="en-US" altLang="en-US" sz="3100" dirty="0"/>
              <a:t>Matching the source impedance to the trace minimizes signal distortion due to reflection</a:t>
            </a:r>
          </a:p>
          <a:p>
            <a:r>
              <a:rPr lang="en-US" altLang="en-US" sz="3100" dirty="0"/>
              <a:t>Can be set individually for each transceiver at to 50 or 75</a:t>
            </a:r>
          </a:p>
          <a:p>
            <a:r>
              <a:rPr lang="en-US" altLang="en-US" sz="3100" dirty="0"/>
              <a:t>Impedance is calibrated by a high precision resistor</a:t>
            </a:r>
          </a:p>
          <a:p>
            <a:endParaRPr lang="en-US" altLang="en-US" sz="3100" dirty="0"/>
          </a:p>
          <a:p>
            <a:pPr lvl="1"/>
            <a:endParaRPr lang="en-US" altLang="en-US" sz="2700" dirty="0"/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1EA9415-BD30-49E5-9236-BCFAA168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17" y="1635189"/>
            <a:ext cx="4892589" cy="2013617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930BBEE3-F250-4EB9-BA02-87E8CCCD0F25}"/>
              </a:ext>
            </a:extLst>
          </p:cNvPr>
          <p:cNvSpPr txBox="1">
            <a:spLocks noChangeArrowheads="1"/>
          </p:cNvSpPr>
          <p:nvPr/>
        </p:nvSpPr>
        <p:spPr>
          <a:xfrm>
            <a:off x="187569" y="1339365"/>
            <a:ext cx="4542693" cy="27871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dirty="0"/>
              <a:t>Xilinx HSSIOs use Current Mode Logic signaling</a:t>
            </a:r>
          </a:p>
          <a:p>
            <a:pPr lvl="1"/>
            <a:r>
              <a:rPr lang="en-US" altLang="en-US" sz="2700" dirty="0"/>
              <a:t>Differential around a common mode voltage</a:t>
            </a:r>
          </a:p>
          <a:p>
            <a:pPr lvl="1"/>
            <a:r>
              <a:rPr lang="en-US" altLang="en-US" sz="2700" dirty="0"/>
              <a:t>Non-differential signals are also possible (OOB signals)</a:t>
            </a:r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E7E9E2-E1BC-49F6-9671-B20C3E472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EE6C-3F9F-439D-B3BE-A25C57E290DB}" type="datetime1">
              <a:rPr lang="en-US" smtClean="0"/>
              <a:t>6/18/2018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8F23AF-ADC0-4A9C-BA0A-567769DB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3C0A668-9E6F-40E4-97D5-9AABDA2A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520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/>
              <a:t>Questions</a:t>
            </a:r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25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1234440"/>
            <a:ext cx="7571232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DC4B-7FDE-4804-BBFB-EE32DF8284C5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23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23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295C-3DB3-41CF-82E2-735581F3FB02}" type="slidenum">
              <a:rPr lang="it-IT" altLang="en-US"/>
              <a:pPr/>
              <a:t>26</a:t>
            </a:fld>
            <a:endParaRPr lang="it-IT" altLang="en-US"/>
          </a:p>
        </p:txBody>
      </p:sp>
      <p:sp>
        <p:nvSpPr>
          <p:cNvPr id="169989" name="AutoShape 5"/>
          <p:cNvSpPr>
            <a:spLocks noChangeArrowheads="1"/>
          </p:cNvSpPr>
          <p:nvPr/>
        </p:nvSpPr>
        <p:spPr bwMode="auto">
          <a:xfrm>
            <a:off x="931863" y="1627188"/>
            <a:ext cx="6275387" cy="2333625"/>
          </a:xfrm>
          <a:prstGeom prst="roundRect">
            <a:avLst>
              <a:gd name="adj" fmla="val 6653"/>
            </a:avLst>
          </a:prstGeom>
          <a:solidFill>
            <a:srgbClr val="0000FF">
              <a:alpha val="20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170197" name="Rectangle 213"/>
          <p:cNvSpPr>
            <a:spLocks noChangeArrowheads="1"/>
          </p:cNvSpPr>
          <p:nvPr/>
        </p:nvSpPr>
        <p:spPr bwMode="auto">
          <a:xfrm>
            <a:off x="5495925" y="1625600"/>
            <a:ext cx="1266825" cy="2343150"/>
          </a:xfrm>
          <a:prstGeom prst="rect">
            <a:avLst/>
          </a:prstGeom>
          <a:solidFill>
            <a:srgbClr val="00CC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196" name="Rectangle 212"/>
          <p:cNvSpPr>
            <a:spLocks noChangeArrowheads="1"/>
          </p:cNvSpPr>
          <p:nvPr/>
        </p:nvSpPr>
        <p:spPr bwMode="auto">
          <a:xfrm>
            <a:off x="2085975" y="1631950"/>
            <a:ext cx="3394075" cy="232568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0340" y="-208650"/>
            <a:ext cx="8229600" cy="1143000"/>
          </a:xfrm>
        </p:spPr>
        <p:txBody>
          <a:bodyPr/>
          <a:lstStyle/>
          <a:p>
            <a:r>
              <a:rPr lang="it-IT" altLang="en-US" dirty="0"/>
              <a:t>GTP Architecture: </a:t>
            </a:r>
            <a:r>
              <a:rPr lang="it-IT" altLang="en-US" dirty="0" err="1"/>
              <a:t>Receiver</a:t>
            </a:r>
            <a:endParaRPr lang="en-US" altLang="en-US" dirty="0"/>
          </a:p>
        </p:txBody>
      </p:sp>
      <p:sp>
        <p:nvSpPr>
          <p:cNvPr id="170088" name="Text Box 104"/>
          <p:cNvSpPr txBox="1">
            <a:spLocks noChangeArrowheads="1"/>
          </p:cNvSpPr>
          <p:nvPr/>
        </p:nvSpPr>
        <p:spPr bwMode="auto">
          <a:xfrm>
            <a:off x="7381875" y="4165600"/>
            <a:ext cx="898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RXRECCLK</a:t>
            </a:r>
          </a:p>
        </p:txBody>
      </p:sp>
      <p:sp>
        <p:nvSpPr>
          <p:cNvPr id="170169" name="Rectangle 185"/>
          <p:cNvSpPr>
            <a:spLocks noChangeArrowheads="1"/>
          </p:cNvSpPr>
          <p:nvPr/>
        </p:nvSpPr>
        <p:spPr bwMode="auto">
          <a:xfrm>
            <a:off x="457200" y="4802187"/>
            <a:ext cx="853440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700" dirty="0"/>
              <a:t>Like for the </a:t>
            </a:r>
            <a:r>
              <a:rPr lang="en-US" altLang="en-US" sz="1700" dirty="0" err="1"/>
              <a:t>Tx</a:t>
            </a:r>
            <a:r>
              <a:rPr lang="en-US" altLang="en-US" sz="1700" dirty="0"/>
              <a:t>, 1 reference clock, 2 input clocks and same internal clocking architecture</a:t>
            </a:r>
          </a:p>
          <a:p>
            <a:pPr>
              <a:lnSpc>
                <a:spcPct val="80000"/>
              </a:lnSpc>
            </a:pPr>
            <a:r>
              <a:rPr lang="en-US" altLang="en-US" sz="1700" dirty="0"/>
              <a:t>Comma detector/aligner (optional)</a:t>
            </a:r>
          </a:p>
          <a:p>
            <a:pPr>
              <a:lnSpc>
                <a:spcPct val="80000"/>
              </a:lnSpc>
            </a:pPr>
            <a:r>
              <a:rPr lang="en-US" altLang="en-US" sz="1700" dirty="0"/>
              <a:t>FIFO or phase align-circuitry to enter the user-clock domain (RXUSRCLK)</a:t>
            </a:r>
          </a:p>
          <a:p>
            <a:pPr>
              <a:lnSpc>
                <a:spcPct val="80000"/>
              </a:lnSpc>
            </a:pPr>
            <a:endParaRPr lang="en-US" altLang="en-US" sz="1700" dirty="0"/>
          </a:p>
          <a:p>
            <a:pPr>
              <a:lnSpc>
                <a:spcPct val="80000"/>
              </a:lnSpc>
            </a:pPr>
            <a:endParaRPr lang="en-US" altLang="en-US" sz="1700" dirty="0"/>
          </a:p>
          <a:p>
            <a:pPr>
              <a:lnSpc>
                <a:spcPct val="80000"/>
              </a:lnSpc>
            </a:pPr>
            <a:endParaRPr lang="en-US" altLang="en-US" sz="1700" dirty="0"/>
          </a:p>
        </p:txBody>
      </p:sp>
      <p:grpSp>
        <p:nvGrpSpPr>
          <p:cNvPr id="170170" name="Group 186"/>
          <p:cNvGrpSpPr>
            <a:grpSpLocks/>
          </p:cNvGrpSpPr>
          <p:nvPr/>
        </p:nvGrpSpPr>
        <p:grpSpPr bwMode="auto">
          <a:xfrm>
            <a:off x="200025" y="1020763"/>
            <a:ext cx="425450" cy="284162"/>
            <a:chOff x="231" y="728"/>
            <a:chExt cx="275" cy="190"/>
          </a:xfrm>
        </p:grpSpPr>
        <p:sp>
          <p:nvSpPr>
            <p:cNvPr id="170144" name="Line 160"/>
            <p:cNvSpPr>
              <a:spLocks noChangeShapeType="1"/>
            </p:cNvSpPr>
            <p:nvPr/>
          </p:nvSpPr>
          <p:spPr bwMode="auto">
            <a:xfrm rot="21600000" flipH="1" flipV="1">
              <a:off x="347" y="754"/>
              <a:ext cx="15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45" name="Line 161"/>
            <p:cNvSpPr>
              <a:spLocks noChangeShapeType="1"/>
            </p:cNvSpPr>
            <p:nvPr/>
          </p:nvSpPr>
          <p:spPr bwMode="auto">
            <a:xfrm rot="-21600000" flipH="1" flipV="1">
              <a:off x="347" y="893"/>
              <a:ext cx="15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0148" name="Group 164"/>
            <p:cNvGrpSpPr>
              <a:grpSpLocks/>
            </p:cNvGrpSpPr>
            <p:nvPr/>
          </p:nvGrpSpPr>
          <p:grpSpPr bwMode="auto">
            <a:xfrm>
              <a:off x="231" y="867"/>
              <a:ext cx="136" cy="51"/>
              <a:chOff x="382" y="1219"/>
              <a:chExt cx="136" cy="106"/>
            </a:xfrm>
          </p:grpSpPr>
          <p:sp>
            <p:nvSpPr>
              <p:cNvPr id="170149" name="AutoShape 165"/>
              <p:cNvSpPr>
                <a:spLocks noChangeArrowheads="1"/>
              </p:cNvSpPr>
              <p:nvPr/>
            </p:nvSpPr>
            <p:spPr bwMode="auto">
              <a:xfrm rot="5400000" flipH="1">
                <a:off x="431" y="1242"/>
                <a:ext cx="106" cy="60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150" name="Rectangle 166"/>
              <p:cNvSpPr>
                <a:spLocks noChangeArrowheads="1"/>
              </p:cNvSpPr>
              <p:nvPr/>
            </p:nvSpPr>
            <p:spPr bwMode="auto">
              <a:xfrm rot="16200000">
                <a:off x="367" y="1234"/>
                <a:ext cx="106" cy="7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151" name="Line 167"/>
              <p:cNvSpPr>
                <a:spLocks noChangeShapeType="1"/>
              </p:cNvSpPr>
              <p:nvPr/>
            </p:nvSpPr>
            <p:spPr bwMode="auto">
              <a:xfrm rot="-16200000">
                <a:off x="462" y="1270"/>
                <a:ext cx="51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52" name="Line 168"/>
              <p:cNvSpPr>
                <a:spLocks noChangeShapeType="1"/>
              </p:cNvSpPr>
              <p:nvPr/>
            </p:nvSpPr>
            <p:spPr bwMode="auto">
              <a:xfrm rot="-16200000">
                <a:off x="420" y="1287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53" name="Line 169"/>
              <p:cNvSpPr>
                <a:spLocks noChangeShapeType="1"/>
              </p:cNvSpPr>
              <p:nvPr/>
            </p:nvSpPr>
            <p:spPr bwMode="auto">
              <a:xfrm rot="5400000" flipH="1">
                <a:off x="329" y="1272"/>
                <a:ext cx="1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54" name="Line 170"/>
              <p:cNvSpPr>
                <a:spLocks noChangeShapeType="1"/>
              </p:cNvSpPr>
              <p:nvPr/>
            </p:nvSpPr>
            <p:spPr bwMode="auto">
              <a:xfrm rot="5400000" flipH="1">
                <a:off x="420" y="1181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55" name="Line 171"/>
              <p:cNvSpPr>
                <a:spLocks noChangeShapeType="1"/>
              </p:cNvSpPr>
              <p:nvPr/>
            </p:nvSpPr>
            <p:spPr bwMode="auto">
              <a:xfrm rot="5400000" flipH="1">
                <a:off x="460" y="1217"/>
                <a:ext cx="5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0156" name="Group 172"/>
            <p:cNvGrpSpPr>
              <a:grpSpLocks/>
            </p:cNvGrpSpPr>
            <p:nvPr/>
          </p:nvGrpSpPr>
          <p:grpSpPr bwMode="auto">
            <a:xfrm>
              <a:off x="231" y="728"/>
              <a:ext cx="136" cy="51"/>
              <a:chOff x="382" y="1219"/>
              <a:chExt cx="136" cy="106"/>
            </a:xfrm>
          </p:grpSpPr>
          <p:sp>
            <p:nvSpPr>
              <p:cNvPr id="170157" name="AutoShape 173"/>
              <p:cNvSpPr>
                <a:spLocks noChangeArrowheads="1"/>
              </p:cNvSpPr>
              <p:nvPr/>
            </p:nvSpPr>
            <p:spPr bwMode="auto">
              <a:xfrm rot="5400000" flipH="1">
                <a:off x="431" y="1242"/>
                <a:ext cx="106" cy="60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158" name="Rectangle 174"/>
              <p:cNvSpPr>
                <a:spLocks noChangeArrowheads="1"/>
              </p:cNvSpPr>
              <p:nvPr/>
            </p:nvSpPr>
            <p:spPr bwMode="auto">
              <a:xfrm rot="16200000">
                <a:off x="367" y="1234"/>
                <a:ext cx="106" cy="7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159" name="Line 175"/>
              <p:cNvSpPr>
                <a:spLocks noChangeShapeType="1"/>
              </p:cNvSpPr>
              <p:nvPr/>
            </p:nvSpPr>
            <p:spPr bwMode="auto">
              <a:xfrm rot="-16200000">
                <a:off x="462" y="1270"/>
                <a:ext cx="51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60" name="Line 176"/>
              <p:cNvSpPr>
                <a:spLocks noChangeShapeType="1"/>
              </p:cNvSpPr>
              <p:nvPr/>
            </p:nvSpPr>
            <p:spPr bwMode="auto">
              <a:xfrm rot="-16200000">
                <a:off x="420" y="1287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61" name="Line 177"/>
              <p:cNvSpPr>
                <a:spLocks noChangeShapeType="1"/>
              </p:cNvSpPr>
              <p:nvPr/>
            </p:nvSpPr>
            <p:spPr bwMode="auto">
              <a:xfrm rot="5400000" flipH="1">
                <a:off x="329" y="1272"/>
                <a:ext cx="1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62" name="Line 178"/>
              <p:cNvSpPr>
                <a:spLocks noChangeShapeType="1"/>
              </p:cNvSpPr>
              <p:nvPr/>
            </p:nvSpPr>
            <p:spPr bwMode="auto">
              <a:xfrm rot="5400000" flipH="1">
                <a:off x="420" y="1181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63" name="Line 179"/>
              <p:cNvSpPr>
                <a:spLocks noChangeShapeType="1"/>
              </p:cNvSpPr>
              <p:nvPr/>
            </p:nvSpPr>
            <p:spPr bwMode="auto">
              <a:xfrm rot="5400000" flipH="1">
                <a:off x="460" y="1217"/>
                <a:ext cx="5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9991" name="Line 7"/>
          <p:cNvSpPr>
            <a:spLocks noChangeShapeType="1"/>
          </p:cNvSpPr>
          <p:nvPr/>
        </p:nvSpPr>
        <p:spPr bwMode="auto">
          <a:xfrm>
            <a:off x="2081213" y="1627188"/>
            <a:ext cx="0" cy="23479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7446963" y="1169988"/>
            <a:ext cx="600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CLKIN</a:t>
            </a:r>
          </a:p>
        </p:txBody>
      </p:sp>
      <p:sp>
        <p:nvSpPr>
          <p:cNvPr id="169993" name="AutoShape 9"/>
          <p:cNvSpPr>
            <a:spLocks noChangeArrowheads="1"/>
          </p:cNvSpPr>
          <p:nvPr/>
        </p:nvSpPr>
        <p:spPr bwMode="auto">
          <a:xfrm>
            <a:off x="1066800" y="846138"/>
            <a:ext cx="560388" cy="646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Shared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PLL</a:t>
            </a:r>
          </a:p>
        </p:txBody>
      </p:sp>
      <p:sp>
        <p:nvSpPr>
          <p:cNvPr id="169994" name="Line 10"/>
          <p:cNvSpPr>
            <a:spLocks noChangeShapeType="1"/>
          </p:cNvSpPr>
          <p:nvPr/>
        </p:nvSpPr>
        <p:spPr bwMode="auto">
          <a:xfrm flipH="1" flipV="1">
            <a:off x="1620838" y="1284288"/>
            <a:ext cx="5780087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5" name="AutoShape 11"/>
          <p:cNvSpPr>
            <a:spLocks noChangeArrowheads="1"/>
          </p:cNvSpPr>
          <p:nvPr/>
        </p:nvSpPr>
        <p:spPr bwMode="auto">
          <a:xfrm>
            <a:off x="1839913" y="2209800"/>
            <a:ext cx="471487" cy="9223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SIPO</a:t>
            </a:r>
          </a:p>
        </p:txBody>
      </p:sp>
      <p:sp>
        <p:nvSpPr>
          <p:cNvPr id="169996" name="AutoShape 12"/>
          <p:cNvSpPr>
            <a:spLocks noChangeArrowheads="1"/>
          </p:cNvSpPr>
          <p:nvPr/>
        </p:nvSpPr>
        <p:spPr bwMode="auto">
          <a:xfrm>
            <a:off x="1001713" y="2525713"/>
            <a:ext cx="595312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CDR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169997" name="Line 13"/>
          <p:cNvSpPr>
            <a:spLocks noChangeShapeType="1"/>
          </p:cNvSpPr>
          <p:nvPr/>
        </p:nvSpPr>
        <p:spPr bwMode="auto">
          <a:xfrm>
            <a:off x="6769100" y="1612900"/>
            <a:ext cx="1588" cy="23479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8" name="Line 14"/>
          <p:cNvSpPr>
            <a:spLocks noChangeShapeType="1"/>
          </p:cNvSpPr>
          <p:nvPr/>
        </p:nvSpPr>
        <p:spPr bwMode="auto">
          <a:xfrm>
            <a:off x="5487988" y="1627188"/>
            <a:ext cx="1587" cy="23479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0" name="AutoShape 16"/>
          <p:cNvSpPr>
            <a:spLocks noChangeArrowheads="1"/>
          </p:cNvSpPr>
          <p:nvPr/>
        </p:nvSpPr>
        <p:spPr bwMode="auto">
          <a:xfrm>
            <a:off x="7080250" y="2468563"/>
            <a:ext cx="347663" cy="134937"/>
          </a:xfrm>
          <a:prstGeom prst="rightArrow">
            <a:avLst>
              <a:gd name="adj1" fmla="val 50000"/>
              <a:gd name="adj2" fmla="val 64412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1" name="AutoShape 17"/>
          <p:cNvSpPr>
            <a:spLocks noChangeArrowheads="1"/>
          </p:cNvSpPr>
          <p:nvPr/>
        </p:nvSpPr>
        <p:spPr bwMode="auto">
          <a:xfrm>
            <a:off x="4921250" y="2643188"/>
            <a:ext cx="347663" cy="134937"/>
          </a:xfrm>
          <a:prstGeom prst="rightArrow">
            <a:avLst>
              <a:gd name="adj1" fmla="val 50000"/>
              <a:gd name="adj2" fmla="val 64412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2" name="AutoShape 18"/>
          <p:cNvSpPr>
            <a:spLocks noChangeArrowheads="1"/>
          </p:cNvSpPr>
          <p:nvPr/>
        </p:nvSpPr>
        <p:spPr bwMode="auto">
          <a:xfrm>
            <a:off x="5260975" y="2320925"/>
            <a:ext cx="520700" cy="584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FIFO</a:t>
            </a:r>
          </a:p>
        </p:txBody>
      </p:sp>
      <p:sp>
        <p:nvSpPr>
          <p:cNvPr id="170003" name="AutoShape 19"/>
          <p:cNvSpPr>
            <a:spLocks noChangeArrowheads="1"/>
          </p:cNvSpPr>
          <p:nvPr/>
        </p:nvSpPr>
        <p:spPr bwMode="auto">
          <a:xfrm rot="16200000">
            <a:off x="5793582" y="2618581"/>
            <a:ext cx="747712" cy="174625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4" name="AutoShape 20"/>
          <p:cNvSpPr>
            <a:spLocks noChangeArrowheads="1"/>
          </p:cNvSpPr>
          <p:nvPr/>
        </p:nvSpPr>
        <p:spPr bwMode="auto">
          <a:xfrm>
            <a:off x="5889625" y="2865438"/>
            <a:ext cx="190500" cy="134937"/>
          </a:xfrm>
          <a:prstGeom prst="rightArrow">
            <a:avLst>
              <a:gd name="adj1" fmla="val 50000"/>
              <a:gd name="adj2" fmla="val 3529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5" name="AutoShape 21"/>
          <p:cNvSpPr>
            <a:spLocks noChangeArrowheads="1"/>
          </p:cNvSpPr>
          <p:nvPr/>
        </p:nvSpPr>
        <p:spPr bwMode="auto">
          <a:xfrm rot="16200000">
            <a:off x="5698331" y="3066257"/>
            <a:ext cx="461963" cy="139700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6" name="AutoShape 22"/>
          <p:cNvSpPr>
            <a:spLocks noChangeArrowheads="1"/>
          </p:cNvSpPr>
          <p:nvPr/>
        </p:nvSpPr>
        <p:spPr bwMode="auto">
          <a:xfrm rot="16200000">
            <a:off x="4736306" y="2985294"/>
            <a:ext cx="649288" cy="114300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7" name="AutoShape 23"/>
          <p:cNvSpPr>
            <a:spLocks noChangeArrowheads="1"/>
          </p:cNvSpPr>
          <p:nvPr/>
        </p:nvSpPr>
        <p:spPr bwMode="auto">
          <a:xfrm rot="10800000">
            <a:off x="5072063" y="3260725"/>
            <a:ext cx="842962" cy="142875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8" name="AutoShape 24"/>
          <p:cNvSpPr>
            <a:spLocks noChangeArrowheads="1"/>
          </p:cNvSpPr>
          <p:nvPr/>
        </p:nvSpPr>
        <p:spPr bwMode="auto">
          <a:xfrm>
            <a:off x="5786438" y="2401888"/>
            <a:ext cx="293687" cy="133350"/>
          </a:xfrm>
          <a:prstGeom prst="rightArrow">
            <a:avLst>
              <a:gd name="adj1" fmla="val 49454"/>
              <a:gd name="adj2" fmla="val 39979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0009" name="Group 25"/>
          <p:cNvGrpSpPr>
            <a:grpSpLocks/>
          </p:cNvGrpSpPr>
          <p:nvPr/>
        </p:nvGrpSpPr>
        <p:grpSpPr bwMode="auto">
          <a:xfrm>
            <a:off x="3778250" y="2189163"/>
            <a:ext cx="1143000" cy="1219200"/>
            <a:chOff x="1935" y="574"/>
            <a:chExt cx="741" cy="817"/>
          </a:xfrm>
        </p:grpSpPr>
        <p:sp>
          <p:nvSpPr>
            <p:cNvPr id="170010" name="AutoShape 26"/>
            <p:cNvSpPr>
              <a:spLocks noChangeArrowheads="1"/>
            </p:cNvSpPr>
            <p:nvPr/>
          </p:nvSpPr>
          <p:spPr bwMode="auto">
            <a:xfrm>
              <a:off x="2116" y="574"/>
              <a:ext cx="256" cy="64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D1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10b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/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8b </a:t>
              </a:r>
            </a:p>
          </p:txBody>
        </p:sp>
        <p:sp>
          <p:nvSpPr>
            <p:cNvPr id="170011" name="AutoShape 27"/>
            <p:cNvSpPr>
              <a:spLocks noChangeArrowheads="1"/>
            </p:cNvSpPr>
            <p:nvPr/>
          </p:nvSpPr>
          <p:spPr bwMode="auto">
            <a:xfrm rot="16200000">
              <a:off x="2370" y="866"/>
              <a:ext cx="500" cy="113"/>
            </a:xfrm>
            <a:custGeom>
              <a:avLst/>
              <a:gdLst>
                <a:gd name="G0" fmla="+- 2782 0 0"/>
                <a:gd name="G1" fmla="+- 21600 0 2782"/>
                <a:gd name="G2" fmla="*/ 2782 1 2"/>
                <a:gd name="G3" fmla="+- 21600 0 G2"/>
                <a:gd name="G4" fmla="+/ 2782 21600 2"/>
                <a:gd name="G5" fmla="+/ G1 0 2"/>
                <a:gd name="G6" fmla="*/ 21600 21600 2782"/>
                <a:gd name="G7" fmla="*/ G6 1 2"/>
                <a:gd name="G8" fmla="+- 21600 0 G7"/>
                <a:gd name="G9" fmla="*/ 21600 1 2"/>
                <a:gd name="G10" fmla="+- 2782 0 G9"/>
                <a:gd name="G11" fmla="?: G10 G8 0"/>
                <a:gd name="G12" fmla="?: G10 G7 21600"/>
                <a:gd name="T0" fmla="*/ 20209 w 21600"/>
                <a:gd name="T1" fmla="*/ 10800 h 21600"/>
                <a:gd name="T2" fmla="*/ 10800 w 21600"/>
                <a:gd name="T3" fmla="*/ 21600 h 21600"/>
                <a:gd name="T4" fmla="*/ 1391 w 21600"/>
                <a:gd name="T5" fmla="*/ 10800 h 21600"/>
                <a:gd name="T6" fmla="*/ 10800 w 21600"/>
                <a:gd name="T7" fmla="*/ 0 h 21600"/>
                <a:gd name="T8" fmla="*/ 3191 w 21600"/>
                <a:gd name="T9" fmla="*/ 3191 h 21600"/>
                <a:gd name="T10" fmla="*/ 18409 w 21600"/>
                <a:gd name="T11" fmla="*/ 18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782" y="21600"/>
                  </a:lnTo>
                  <a:lnTo>
                    <a:pt x="1881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12" name="AutoShape 28"/>
            <p:cNvSpPr>
              <a:spLocks noChangeArrowheads="1"/>
            </p:cNvSpPr>
            <p:nvPr/>
          </p:nvSpPr>
          <p:spPr bwMode="auto">
            <a:xfrm>
              <a:off x="2372" y="719"/>
              <a:ext cx="191" cy="90"/>
            </a:xfrm>
            <a:prstGeom prst="rightArrow">
              <a:avLst>
                <a:gd name="adj1" fmla="val 49454"/>
                <a:gd name="adj2" fmla="val 3852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13" name="AutoShape 29"/>
            <p:cNvSpPr>
              <a:spLocks noChangeArrowheads="1"/>
            </p:cNvSpPr>
            <p:nvPr/>
          </p:nvSpPr>
          <p:spPr bwMode="auto">
            <a:xfrm>
              <a:off x="1935" y="867"/>
              <a:ext cx="181" cy="93"/>
            </a:xfrm>
            <a:prstGeom prst="rightArrow">
              <a:avLst>
                <a:gd name="adj1" fmla="val 50000"/>
                <a:gd name="adj2" fmla="val 48656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14" name="AutoShape 30"/>
            <p:cNvSpPr>
              <a:spLocks noChangeArrowheads="1"/>
            </p:cNvSpPr>
            <p:nvPr/>
          </p:nvSpPr>
          <p:spPr bwMode="auto">
            <a:xfrm>
              <a:off x="2435" y="1035"/>
              <a:ext cx="124" cy="90"/>
            </a:xfrm>
            <a:prstGeom prst="rightArrow">
              <a:avLst>
                <a:gd name="adj1" fmla="val 50000"/>
                <a:gd name="adj2" fmla="val 3444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15" name="AutoShape 31"/>
            <p:cNvSpPr>
              <a:spLocks noChangeArrowheads="1"/>
            </p:cNvSpPr>
            <p:nvPr/>
          </p:nvSpPr>
          <p:spPr bwMode="auto">
            <a:xfrm rot="16200000">
              <a:off x="2306" y="1171"/>
              <a:ext cx="309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16" name="AutoShape 32"/>
            <p:cNvSpPr>
              <a:spLocks noChangeArrowheads="1"/>
            </p:cNvSpPr>
            <p:nvPr/>
          </p:nvSpPr>
          <p:spPr bwMode="auto">
            <a:xfrm rot="16200000">
              <a:off x="1808" y="1101"/>
              <a:ext cx="435" cy="89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17" name="AutoShape 33"/>
            <p:cNvSpPr>
              <a:spLocks noChangeArrowheads="1"/>
            </p:cNvSpPr>
            <p:nvPr/>
          </p:nvSpPr>
          <p:spPr bwMode="auto">
            <a:xfrm rot="10800000">
              <a:off x="2021" y="1301"/>
              <a:ext cx="450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0018" name="Line 34"/>
          <p:cNvSpPr>
            <a:spLocks noChangeShapeType="1"/>
          </p:cNvSpPr>
          <p:nvPr/>
        </p:nvSpPr>
        <p:spPr bwMode="auto">
          <a:xfrm flipV="1">
            <a:off x="1597025" y="2706688"/>
            <a:ext cx="236538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0019" name="Group 35"/>
          <p:cNvGrpSpPr>
            <a:grpSpLocks/>
          </p:cNvGrpSpPr>
          <p:nvPr/>
        </p:nvGrpSpPr>
        <p:grpSpPr bwMode="auto">
          <a:xfrm>
            <a:off x="2322513" y="2189163"/>
            <a:ext cx="1457325" cy="1189037"/>
            <a:chOff x="991" y="574"/>
            <a:chExt cx="945" cy="796"/>
          </a:xfrm>
        </p:grpSpPr>
        <p:sp>
          <p:nvSpPr>
            <p:cNvPr id="170020" name="AutoShape 36"/>
            <p:cNvSpPr>
              <a:spLocks noChangeArrowheads="1"/>
            </p:cNvSpPr>
            <p:nvPr/>
          </p:nvSpPr>
          <p:spPr bwMode="auto">
            <a:xfrm>
              <a:off x="1218" y="574"/>
              <a:ext cx="414" cy="6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D1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Comma 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Detect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and 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Align</a:t>
              </a:r>
            </a:p>
          </p:txBody>
        </p:sp>
        <p:sp>
          <p:nvSpPr>
            <p:cNvPr id="170021" name="AutoShape 37"/>
            <p:cNvSpPr>
              <a:spLocks noChangeArrowheads="1"/>
            </p:cNvSpPr>
            <p:nvPr/>
          </p:nvSpPr>
          <p:spPr bwMode="auto">
            <a:xfrm rot="16200000">
              <a:off x="1630" y="842"/>
              <a:ext cx="500" cy="113"/>
            </a:xfrm>
            <a:custGeom>
              <a:avLst/>
              <a:gdLst>
                <a:gd name="G0" fmla="+- 2782 0 0"/>
                <a:gd name="G1" fmla="+- 21600 0 2782"/>
                <a:gd name="G2" fmla="*/ 2782 1 2"/>
                <a:gd name="G3" fmla="+- 21600 0 G2"/>
                <a:gd name="G4" fmla="+/ 2782 21600 2"/>
                <a:gd name="G5" fmla="+/ G1 0 2"/>
                <a:gd name="G6" fmla="*/ 21600 21600 2782"/>
                <a:gd name="G7" fmla="*/ G6 1 2"/>
                <a:gd name="G8" fmla="+- 21600 0 G7"/>
                <a:gd name="G9" fmla="*/ 21600 1 2"/>
                <a:gd name="G10" fmla="+- 2782 0 G9"/>
                <a:gd name="G11" fmla="?: G10 G8 0"/>
                <a:gd name="G12" fmla="?: G10 G7 21600"/>
                <a:gd name="T0" fmla="*/ 20209 w 21600"/>
                <a:gd name="T1" fmla="*/ 10800 h 21600"/>
                <a:gd name="T2" fmla="*/ 10800 w 21600"/>
                <a:gd name="T3" fmla="*/ 21600 h 21600"/>
                <a:gd name="T4" fmla="*/ 1391 w 21600"/>
                <a:gd name="T5" fmla="*/ 10800 h 21600"/>
                <a:gd name="T6" fmla="*/ 10800 w 21600"/>
                <a:gd name="T7" fmla="*/ 0 h 21600"/>
                <a:gd name="T8" fmla="*/ 3191 w 21600"/>
                <a:gd name="T9" fmla="*/ 3191 h 21600"/>
                <a:gd name="T10" fmla="*/ 18409 w 21600"/>
                <a:gd name="T11" fmla="*/ 18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782" y="21600"/>
                  </a:lnTo>
                  <a:lnTo>
                    <a:pt x="1881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22" name="AutoShape 38"/>
            <p:cNvSpPr>
              <a:spLocks noChangeArrowheads="1"/>
            </p:cNvSpPr>
            <p:nvPr/>
          </p:nvSpPr>
          <p:spPr bwMode="auto">
            <a:xfrm>
              <a:off x="991" y="873"/>
              <a:ext cx="226" cy="90"/>
            </a:xfrm>
            <a:prstGeom prst="rightArrow">
              <a:avLst>
                <a:gd name="adj1" fmla="val 50000"/>
                <a:gd name="adj2" fmla="val 62778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23" name="AutoShape 39"/>
            <p:cNvSpPr>
              <a:spLocks noChangeArrowheads="1"/>
            </p:cNvSpPr>
            <p:nvPr/>
          </p:nvSpPr>
          <p:spPr bwMode="auto">
            <a:xfrm>
              <a:off x="1699" y="1006"/>
              <a:ext cx="124" cy="90"/>
            </a:xfrm>
            <a:prstGeom prst="rightArrow">
              <a:avLst>
                <a:gd name="adj1" fmla="val 50000"/>
                <a:gd name="adj2" fmla="val 3444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24" name="AutoShape 40"/>
            <p:cNvSpPr>
              <a:spLocks noChangeArrowheads="1"/>
            </p:cNvSpPr>
            <p:nvPr/>
          </p:nvSpPr>
          <p:spPr bwMode="auto">
            <a:xfrm rot="16200000">
              <a:off x="894" y="1091"/>
              <a:ext cx="408" cy="81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25" name="AutoShape 41"/>
            <p:cNvSpPr>
              <a:spLocks noChangeArrowheads="1"/>
            </p:cNvSpPr>
            <p:nvPr/>
          </p:nvSpPr>
          <p:spPr bwMode="auto">
            <a:xfrm rot="10800000">
              <a:off x="1077" y="1285"/>
              <a:ext cx="661" cy="85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26" name="AutoShape 42"/>
            <p:cNvSpPr>
              <a:spLocks noChangeArrowheads="1"/>
            </p:cNvSpPr>
            <p:nvPr/>
          </p:nvSpPr>
          <p:spPr bwMode="auto">
            <a:xfrm>
              <a:off x="1632" y="695"/>
              <a:ext cx="191" cy="90"/>
            </a:xfrm>
            <a:prstGeom prst="rightArrow">
              <a:avLst>
                <a:gd name="adj1" fmla="val 49454"/>
                <a:gd name="adj2" fmla="val 3852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027" name="AutoShape 43"/>
            <p:cNvSpPr>
              <a:spLocks noChangeArrowheads="1"/>
            </p:cNvSpPr>
            <p:nvPr/>
          </p:nvSpPr>
          <p:spPr bwMode="auto">
            <a:xfrm rot="16200000">
              <a:off x="1564" y="1145"/>
              <a:ext cx="309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0028" name="AutoShape 44"/>
          <p:cNvSpPr>
            <a:spLocks noChangeArrowheads="1"/>
          </p:cNvSpPr>
          <p:nvPr/>
        </p:nvSpPr>
        <p:spPr bwMode="auto">
          <a:xfrm>
            <a:off x="6443663" y="2209800"/>
            <a:ext cx="625475" cy="9223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FPGA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Interface</a:t>
            </a: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70029" name="AutoShape 45"/>
          <p:cNvSpPr>
            <a:spLocks noChangeArrowheads="1"/>
          </p:cNvSpPr>
          <p:nvPr/>
        </p:nvSpPr>
        <p:spPr bwMode="auto">
          <a:xfrm>
            <a:off x="6254750" y="2619375"/>
            <a:ext cx="188913" cy="187325"/>
          </a:xfrm>
          <a:prstGeom prst="rightArrow">
            <a:avLst>
              <a:gd name="adj1" fmla="val 36509"/>
              <a:gd name="adj2" fmla="val 40993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34" name="Line 50"/>
          <p:cNvSpPr>
            <a:spLocks noChangeShapeType="1"/>
          </p:cNvSpPr>
          <p:nvPr/>
        </p:nvSpPr>
        <p:spPr bwMode="auto">
          <a:xfrm flipH="1">
            <a:off x="7177088" y="2470150"/>
            <a:ext cx="1397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35" name="Text Box 51"/>
          <p:cNvSpPr txBox="1">
            <a:spLocks noChangeArrowheads="1"/>
          </p:cNvSpPr>
          <p:nvPr/>
        </p:nvSpPr>
        <p:spPr bwMode="auto">
          <a:xfrm>
            <a:off x="7377113" y="2401888"/>
            <a:ext cx="744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RXDATA</a:t>
            </a:r>
          </a:p>
        </p:txBody>
      </p:sp>
      <p:sp>
        <p:nvSpPr>
          <p:cNvPr id="170040" name="Line 56"/>
          <p:cNvSpPr>
            <a:spLocks noChangeShapeType="1"/>
          </p:cNvSpPr>
          <p:nvPr/>
        </p:nvSpPr>
        <p:spPr bwMode="auto">
          <a:xfrm>
            <a:off x="1258888" y="1492250"/>
            <a:ext cx="1587" cy="1033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73" name="Line 89"/>
          <p:cNvSpPr>
            <a:spLocks noChangeShapeType="1"/>
          </p:cNvSpPr>
          <p:nvPr/>
        </p:nvSpPr>
        <p:spPr bwMode="auto">
          <a:xfrm flipH="1" flipV="1">
            <a:off x="5897563" y="1501775"/>
            <a:ext cx="153035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74" name="Text Box 90"/>
          <p:cNvSpPr txBox="1">
            <a:spLocks noChangeArrowheads="1"/>
          </p:cNvSpPr>
          <p:nvPr/>
        </p:nvSpPr>
        <p:spPr bwMode="auto">
          <a:xfrm>
            <a:off x="7437438" y="1355725"/>
            <a:ext cx="904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RXUSRCLK</a:t>
            </a:r>
            <a:endParaRPr lang="it-IT" altLang="en-US"/>
          </a:p>
        </p:txBody>
      </p:sp>
      <p:sp>
        <p:nvSpPr>
          <p:cNvPr id="170075" name="Line 91"/>
          <p:cNvSpPr>
            <a:spLocks noChangeShapeType="1"/>
          </p:cNvSpPr>
          <p:nvPr/>
        </p:nvSpPr>
        <p:spPr bwMode="auto">
          <a:xfrm>
            <a:off x="5897563" y="1492250"/>
            <a:ext cx="1587" cy="13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78" name="Line 94"/>
          <p:cNvSpPr>
            <a:spLocks noChangeShapeType="1"/>
          </p:cNvSpPr>
          <p:nvPr/>
        </p:nvSpPr>
        <p:spPr bwMode="auto">
          <a:xfrm flipH="1" flipV="1">
            <a:off x="7078663" y="2894013"/>
            <a:ext cx="347662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79" name="Text Box 95"/>
          <p:cNvSpPr txBox="1">
            <a:spLocks noChangeArrowheads="1"/>
          </p:cNvSpPr>
          <p:nvPr/>
        </p:nvSpPr>
        <p:spPr bwMode="auto">
          <a:xfrm>
            <a:off x="7416800" y="2765425"/>
            <a:ext cx="987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RXUSRCLK2</a:t>
            </a:r>
          </a:p>
        </p:txBody>
      </p:sp>
      <p:sp>
        <p:nvSpPr>
          <p:cNvPr id="170080" name="Text Box 96"/>
          <p:cNvSpPr txBox="1">
            <a:spLocks noChangeArrowheads="1"/>
          </p:cNvSpPr>
          <p:nvPr/>
        </p:nvSpPr>
        <p:spPr bwMode="auto">
          <a:xfrm>
            <a:off x="1323975" y="3011488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Serial </a:t>
            </a:r>
          </a:p>
          <a:p>
            <a:r>
              <a:rPr lang="en-US" altLang="en-US" sz="1200"/>
              <a:t>Clock </a:t>
            </a:r>
          </a:p>
        </p:txBody>
      </p:sp>
      <p:sp>
        <p:nvSpPr>
          <p:cNvPr id="170081" name="Text Box 97"/>
          <p:cNvSpPr txBox="1">
            <a:spLocks noChangeArrowheads="1"/>
          </p:cNvSpPr>
          <p:nvPr/>
        </p:nvSpPr>
        <p:spPr bwMode="auto">
          <a:xfrm>
            <a:off x="2590800" y="3469426"/>
            <a:ext cx="1111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Parallel Clock</a:t>
            </a:r>
          </a:p>
          <a:p>
            <a:r>
              <a:rPr lang="en-US" altLang="en-US" sz="1200" dirty="0"/>
              <a:t>(XCLK)</a:t>
            </a:r>
          </a:p>
        </p:txBody>
      </p:sp>
      <p:sp>
        <p:nvSpPr>
          <p:cNvPr id="170085" name="Text Box 101"/>
          <p:cNvSpPr txBox="1">
            <a:spLocks noChangeArrowheads="1"/>
          </p:cNvSpPr>
          <p:nvPr/>
        </p:nvSpPr>
        <p:spPr bwMode="auto">
          <a:xfrm>
            <a:off x="5629275" y="1670050"/>
            <a:ext cx="1154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Parallel Clock </a:t>
            </a:r>
          </a:p>
          <a:p>
            <a:r>
              <a:rPr lang="en-US" altLang="en-US" sz="1200"/>
              <a:t>(RXUSRCLK)</a:t>
            </a:r>
          </a:p>
        </p:txBody>
      </p:sp>
      <p:sp>
        <p:nvSpPr>
          <p:cNvPr id="170086" name="Line 102"/>
          <p:cNvSpPr>
            <a:spLocks noChangeShapeType="1"/>
          </p:cNvSpPr>
          <p:nvPr/>
        </p:nvSpPr>
        <p:spPr bwMode="auto">
          <a:xfrm flipV="1">
            <a:off x="1687513" y="3756025"/>
            <a:ext cx="1587" cy="463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87" name="Line 103"/>
          <p:cNvSpPr>
            <a:spLocks noChangeShapeType="1"/>
          </p:cNvSpPr>
          <p:nvPr/>
        </p:nvSpPr>
        <p:spPr bwMode="auto">
          <a:xfrm flipH="1">
            <a:off x="1333500" y="2957513"/>
            <a:ext cx="3175" cy="566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0089" name="Group 105"/>
          <p:cNvGrpSpPr>
            <a:grpSpLocks/>
          </p:cNvGrpSpPr>
          <p:nvPr/>
        </p:nvGrpSpPr>
        <p:grpSpPr bwMode="auto">
          <a:xfrm>
            <a:off x="7002463" y="2825750"/>
            <a:ext cx="66675" cy="142875"/>
            <a:chOff x="564" y="4140"/>
            <a:chExt cx="116" cy="181"/>
          </a:xfrm>
        </p:grpSpPr>
        <p:sp>
          <p:nvSpPr>
            <p:cNvPr id="170090" name="Line 106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91" name="Line 107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0096" name="AutoShape 112"/>
          <p:cNvSpPr>
            <a:spLocks noChangeArrowheads="1"/>
          </p:cNvSpPr>
          <p:nvPr/>
        </p:nvSpPr>
        <p:spPr bwMode="auto">
          <a:xfrm>
            <a:off x="1001713" y="3524250"/>
            <a:ext cx="977900" cy="2317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Clock Divider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170097" name="Line 113"/>
          <p:cNvSpPr>
            <a:spLocks noChangeShapeType="1"/>
          </p:cNvSpPr>
          <p:nvPr/>
        </p:nvSpPr>
        <p:spPr bwMode="auto">
          <a:xfrm>
            <a:off x="1687513" y="4219575"/>
            <a:ext cx="56054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98" name="Text Box 114"/>
          <p:cNvSpPr txBox="1">
            <a:spLocks noChangeArrowheads="1"/>
          </p:cNvSpPr>
          <p:nvPr/>
        </p:nvSpPr>
        <p:spPr bwMode="auto">
          <a:xfrm>
            <a:off x="5003800" y="2949575"/>
            <a:ext cx="11318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100"/>
              <a:t>Bypass if </a:t>
            </a:r>
          </a:p>
          <a:p>
            <a:r>
              <a:rPr lang="en-US" altLang="en-US" sz="1100"/>
              <a:t>phase adjusted</a:t>
            </a:r>
          </a:p>
        </p:txBody>
      </p:sp>
      <p:sp>
        <p:nvSpPr>
          <p:cNvPr id="170099" name="Line 115"/>
          <p:cNvSpPr>
            <a:spLocks noChangeShapeType="1"/>
          </p:cNvSpPr>
          <p:nvPr/>
        </p:nvSpPr>
        <p:spPr bwMode="auto">
          <a:xfrm flipV="1">
            <a:off x="5357813" y="2706688"/>
            <a:ext cx="36512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102" name="Text Box 118"/>
          <p:cNvSpPr txBox="1">
            <a:spLocks noChangeArrowheads="1"/>
          </p:cNvSpPr>
          <p:nvPr/>
        </p:nvSpPr>
        <p:spPr bwMode="auto">
          <a:xfrm>
            <a:off x="914400" y="3952875"/>
            <a:ext cx="15097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400">
                <a:latin typeface="Tahoma" panose="020B0604030504040204" pitchFamily="34" charset="0"/>
              </a:rPr>
              <a:t>Serial</a:t>
            </a:r>
          </a:p>
          <a:p>
            <a:r>
              <a:rPr lang="it-IT" altLang="en-US" sz="1400">
                <a:latin typeface="Tahoma" panose="020B0604030504040204" pitchFamily="34" charset="0"/>
              </a:rPr>
              <a:t>Section</a:t>
            </a:r>
          </a:p>
        </p:txBody>
      </p:sp>
      <p:sp>
        <p:nvSpPr>
          <p:cNvPr id="170103" name="Text Box 119"/>
          <p:cNvSpPr txBox="1">
            <a:spLocks noChangeArrowheads="1"/>
          </p:cNvSpPr>
          <p:nvPr/>
        </p:nvSpPr>
        <p:spPr bwMode="auto">
          <a:xfrm>
            <a:off x="3421063" y="3960813"/>
            <a:ext cx="1509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400">
                <a:latin typeface="Tahoma" panose="020B0604030504040204" pitchFamily="34" charset="0"/>
              </a:rPr>
              <a:t>Parallel Section </a:t>
            </a:r>
          </a:p>
        </p:txBody>
      </p:sp>
      <p:grpSp>
        <p:nvGrpSpPr>
          <p:cNvPr id="170107" name="Group 123"/>
          <p:cNvGrpSpPr>
            <a:grpSpLocks/>
          </p:cNvGrpSpPr>
          <p:nvPr/>
        </p:nvGrpSpPr>
        <p:grpSpPr bwMode="auto">
          <a:xfrm rot="5400000" flipH="1" flipV="1">
            <a:off x="5868988" y="1606550"/>
            <a:ext cx="55562" cy="103188"/>
            <a:chOff x="564" y="4140"/>
            <a:chExt cx="116" cy="181"/>
          </a:xfrm>
        </p:grpSpPr>
        <p:sp>
          <p:nvSpPr>
            <p:cNvPr id="170108" name="Line 124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09" name="Line 125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0111" name="AutoShape 127"/>
          <p:cNvSpPr>
            <a:spLocks noChangeArrowheads="1"/>
          </p:cNvSpPr>
          <p:nvPr/>
        </p:nvSpPr>
        <p:spPr bwMode="auto">
          <a:xfrm flipH="1">
            <a:off x="4982368" y="4090886"/>
            <a:ext cx="995363" cy="2746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Phase Adjust</a:t>
            </a:r>
          </a:p>
        </p:txBody>
      </p:sp>
      <p:grpSp>
        <p:nvGrpSpPr>
          <p:cNvPr id="170120" name="Group 136"/>
          <p:cNvGrpSpPr>
            <a:grpSpLocks/>
          </p:cNvGrpSpPr>
          <p:nvPr/>
        </p:nvGrpSpPr>
        <p:grpSpPr bwMode="auto">
          <a:xfrm rot="16200000" flipH="1" flipV="1">
            <a:off x="3128546" y="3870209"/>
            <a:ext cx="57150" cy="103188"/>
            <a:chOff x="564" y="4140"/>
            <a:chExt cx="116" cy="181"/>
          </a:xfrm>
        </p:grpSpPr>
        <p:sp>
          <p:nvSpPr>
            <p:cNvPr id="170121" name="Line 137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22" name="Line 138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0123" name="Line 139"/>
          <p:cNvSpPr>
            <a:spLocks noChangeShapeType="1"/>
          </p:cNvSpPr>
          <p:nvPr/>
        </p:nvSpPr>
        <p:spPr bwMode="auto">
          <a:xfrm flipH="1" flipV="1">
            <a:off x="3155949" y="3965575"/>
            <a:ext cx="6615" cy="25062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0127" name="Group 143"/>
          <p:cNvGrpSpPr>
            <a:grpSpLocks/>
          </p:cNvGrpSpPr>
          <p:nvPr/>
        </p:nvGrpSpPr>
        <p:grpSpPr bwMode="auto">
          <a:xfrm flipH="1" flipV="1">
            <a:off x="1839913" y="2952750"/>
            <a:ext cx="58737" cy="100013"/>
            <a:chOff x="564" y="4140"/>
            <a:chExt cx="116" cy="181"/>
          </a:xfrm>
        </p:grpSpPr>
        <p:sp>
          <p:nvSpPr>
            <p:cNvPr id="170128" name="Line 144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29" name="Line 145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0136" name="Text Box 152"/>
          <p:cNvSpPr txBox="1">
            <a:spLocks noChangeArrowheads="1"/>
          </p:cNvSpPr>
          <p:nvPr/>
        </p:nvSpPr>
        <p:spPr bwMode="auto">
          <a:xfrm>
            <a:off x="0" y="308610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Differential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 pair</a:t>
            </a:r>
          </a:p>
        </p:txBody>
      </p:sp>
      <p:sp>
        <p:nvSpPr>
          <p:cNvPr id="170138" name="Line 154"/>
          <p:cNvSpPr>
            <a:spLocks noChangeShapeType="1"/>
          </p:cNvSpPr>
          <p:nvPr/>
        </p:nvSpPr>
        <p:spPr bwMode="auto">
          <a:xfrm>
            <a:off x="1336675" y="3011488"/>
            <a:ext cx="496888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139" name="Oval 155"/>
          <p:cNvSpPr>
            <a:spLocks noChangeArrowheads="1"/>
          </p:cNvSpPr>
          <p:nvPr/>
        </p:nvSpPr>
        <p:spPr bwMode="auto">
          <a:xfrm>
            <a:off x="1290638" y="2982913"/>
            <a:ext cx="90487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143" name="AutoShape 159"/>
          <p:cNvSpPr>
            <a:spLocks noChangeArrowheads="1"/>
          </p:cNvSpPr>
          <p:nvPr/>
        </p:nvSpPr>
        <p:spPr bwMode="auto">
          <a:xfrm rot="27000000">
            <a:off x="559594" y="1048544"/>
            <a:ext cx="374650" cy="2428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146" name="Oval 162"/>
          <p:cNvSpPr>
            <a:spLocks noChangeArrowheads="1"/>
          </p:cNvSpPr>
          <p:nvPr/>
        </p:nvSpPr>
        <p:spPr bwMode="auto">
          <a:xfrm rot="21600000">
            <a:off x="498475" y="1209675"/>
            <a:ext cx="125413" cy="11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147" name="Line 163"/>
          <p:cNvSpPr>
            <a:spLocks noChangeShapeType="1"/>
          </p:cNvSpPr>
          <p:nvPr/>
        </p:nvSpPr>
        <p:spPr bwMode="auto">
          <a:xfrm>
            <a:off x="868363" y="1169988"/>
            <a:ext cx="198437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164" name="Text Box 180"/>
          <p:cNvSpPr txBox="1">
            <a:spLocks noChangeArrowheads="1"/>
          </p:cNvSpPr>
          <p:nvPr/>
        </p:nvSpPr>
        <p:spPr bwMode="auto">
          <a:xfrm>
            <a:off x="7456488" y="1009650"/>
            <a:ext cx="998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REFCLKOUT</a:t>
            </a:r>
          </a:p>
        </p:txBody>
      </p:sp>
      <p:sp>
        <p:nvSpPr>
          <p:cNvPr id="170165" name="Line 181"/>
          <p:cNvSpPr>
            <a:spLocks noChangeShapeType="1"/>
          </p:cNvSpPr>
          <p:nvPr/>
        </p:nvSpPr>
        <p:spPr bwMode="auto">
          <a:xfrm flipV="1">
            <a:off x="1630363" y="1125538"/>
            <a:ext cx="57785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166" name="Text Box 182"/>
          <p:cNvSpPr txBox="1">
            <a:spLocks noChangeArrowheads="1"/>
          </p:cNvSpPr>
          <p:nvPr/>
        </p:nvSpPr>
        <p:spPr bwMode="auto">
          <a:xfrm>
            <a:off x="0" y="1311275"/>
            <a:ext cx="9255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Dedicated 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clock input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(REFCLK)</a:t>
            </a:r>
          </a:p>
        </p:txBody>
      </p:sp>
      <p:sp>
        <p:nvSpPr>
          <p:cNvPr id="170172" name="Line 188"/>
          <p:cNvSpPr>
            <a:spLocks noChangeShapeType="1"/>
          </p:cNvSpPr>
          <p:nvPr/>
        </p:nvSpPr>
        <p:spPr bwMode="auto">
          <a:xfrm rot="21600000" flipH="1" flipV="1">
            <a:off x="441325" y="2632075"/>
            <a:ext cx="55086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173" name="Line 189"/>
          <p:cNvSpPr>
            <a:spLocks noChangeShapeType="1"/>
          </p:cNvSpPr>
          <p:nvPr/>
        </p:nvSpPr>
        <p:spPr bwMode="auto">
          <a:xfrm rot="-21600000" flipH="1" flipV="1">
            <a:off x="441325" y="2840038"/>
            <a:ext cx="5492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0174" name="Group 190"/>
          <p:cNvGrpSpPr>
            <a:grpSpLocks/>
          </p:cNvGrpSpPr>
          <p:nvPr/>
        </p:nvGrpSpPr>
        <p:grpSpPr bwMode="auto">
          <a:xfrm>
            <a:off x="280988" y="2801938"/>
            <a:ext cx="209550" cy="76200"/>
            <a:chOff x="382" y="1219"/>
            <a:chExt cx="136" cy="106"/>
          </a:xfrm>
        </p:grpSpPr>
        <p:sp>
          <p:nvSpPr>
            <p:cNvPr id="170175" name="AutoShape 191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176" name="Rectangle 192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177" name="Line 193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78" name="Line 194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79" name="Line 195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80" name="Line 196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81" name="Line 197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0182" name="Group 198"/>
          <p:cNvGrpSpPr>
            <a:grpSpLocks/>
          </p:cNvGrpSpPr>
          <p:nvPr/>
        </p:nvGrpSpPr>
        <p:grpSpPr bwMode="auto">
          <a:xfrm>
            <a:off x="280988" y="2593975"/>
            <a:ext cx="209550" cy="76200"/>
            <a:chOff x="382" y="1219"/>
            <a:chExt cx="136" cy="106"/>
          </a:xfrm>
        </p:grpSpPr>
        <p:sp>
          <p:nvSpPr>
            <p:cNvPr id="170183" name="AutoShape 199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184" name="Rectangle 200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185" name="Line 201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86" name="Line 202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87" name="Line 203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88" name="Line 204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89" name="Line 205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0192" name="Text Box 208"/>
          <p:cNvSpPr txBox="1">
            <a:spLocks noChangeArrowheads="1"/>
          </p:cNvSpPr>
          <p:nvPr/>
        </p:nvSpPr>
        <p:spPr bwMode="auto">
          <a:xfrm rot="16200000">
            <a:off x="7989094" y="2388394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>
                <a:solidFill>
                  <a:srgbClr val="3366FF"/>
                </a:solidFill>
              </a:rPr>
              <a:t>FPGA fabric</a:t>
            </a:r>
          </a:p>
        </p:txBody>
      </p:sp>
      <p:sp>
        <p:nvSpPr>
          <p:cNvPr id="170199" name="AutoShape 215"/>
          <p:cNvSpPr>
            <a:spLocks noChangeArrowheads="1"/>
          </p:cNvSpPr>
          <p:nvPr/>
        </p:nvSpPr>
        <p:spPr bwMode="auto">
          <a:xfrm>
            <a:off x="-1449388" y="2630488"/>
            <a:ext cx="3024188" cy="160337"/>
          </a:xfrm>
          <a:prstGeom prst="roundRect">
            <a:avLst>
              <a:gd name="adj" fmla="val 3744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/>
              <a:t>1010101010101010101101010100111000</a:t>
            </a:r>
          </a:p>
        </p:txBody>
      </p:sp>
      <p:grpSp>
        <p:nvGrpSpPr>
          <p:cNvPr id="170225" name="Group 241"/>
          <p:cNvGrpSpPr>
            <a:grpSpLocks/>
          </p:cNvGrpSpPr>
          <p:nvPr/>
        </p:nvGrpSpPr>
        <p:grpSpPr bwMode="auto">
          <a:xfrm rot="5400000">
            <a:off x="809625" y="3163888"/>
            <a:ext cx="777875" cy="139700"/>
            <a:chOff x="-682" y="2625"/>
            <a:chExt cx="1264" cy="248"/>
          </a:xfrm>
        </p:grpSpPr>
        <p:sp>
          <p:nvSpPr>
            <p:cNvPr id="170203" name="Line 219"/>
            <p:cNvSpPr>
              <a:spLocks noChangeShapeType="1"/>
            </p:cNvSpPr>
            <p:nvPr/>
          </p:nvSpPr>
          <p:spPr bwMode="auto">
            <a:xfrm flipH="1">
              <a:off x="-682" y="2641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0206" name="Group 222"/>
            <p:cNvGrpSpPr>
              <a:grpSpLocks/>
            </p:cNvGrpSpPr>
            <p:nvPr/>
          </p:nvGrpSpPr>
          <p:grpSpPr bwMode="auto">
            <a:xfrm flipV="1">
              <a:off x="-682" y="2637"/>
              <a:ext cx="156" cy="232"/>
              <a:chOff x="-742" y="3269"/>
              <a:chExt cx="156" cy="232"/>
            </a:xfrm>
          </p:grpSpPr>
          <p:sp>
            <p:nvSpPr>
              <p:cNvPr id="170204" name="Line 220"/>
              <p:cNvSpPr>
                <a:spLocks noChangeShapeType="1"/>
              </p:cNvSpPr>
              <p:nvPr/>
            </p:nvSpPr>
            <p:spPr bwMode="auto">
              <a:xfrm>
                <a:off x="-742" y="3501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05" name="Line 221"/>
              <p:cNvSpPr>
                <a:spLocks noChangeShapeType="1"/>
              </p:cNvSpPr>
              <p:nvPr/>
            </p:nvSpPr>
            <p:spPr bwMode="auto">
              <a:xfrm flipH="1">
                <a:off x="-586" y="3269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0207" name="Line 223"/>
            <p:cNvSpPr>
              <a:spLocks noChangeShapeType="1"/>
            </p:cNvSpPr>
            <p:nvPr/>
          </p:nvSpPr>
          <p:spPr bwMode="auto">
            <a:xfrm>
              <a:off x="-522" y="2869"/>
              <a:ext cx="1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08" name="Line 224"/>
            <p:cNvSpPr>
              <a:spLocks noChangeShapeType="1"/>
            </p:cNvSpPr>
            <p:nvPr/>
          </p:nvSpPr>
          <p:spPr bwMode="auto">
            <a:xfrm flipH="1">
              <a:off x="-366" y="2637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0209" name="Group 225"/>
            <p:cNvGrpSpPr>
              <a:grpSpLocks/>
            </p:cNvGrpSpPr>
            <p:nvPr/>
          </p:nvGrpSpPr>
          <p:grpSpPr bwMode="auto">
            <a:xfrm flipV="1">
              <a:off x="-366" y="2633"/>
              <a:ext cx="156" cy="232"/>
              <a:chOff x="-742" y="3269"/>
              <a:chExt cx="156" cy="232"/>
            </a:xfrm>
          </p:grpSpPr>
          <p:sp>
            <p:nvSpPr>
              <p:cNvPr id="170210" name="Line 226"/>
              <p:cNvSpPr>
                <a:spLocks noChangeShapeType="1"/>
              </p:cNvSpPr>
              <p:nvPr/>
            </p:nvSpPr>
            <p:spPr bwMode="auto">
              <a:xfrm>
                <a:off x="-742" y="3501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11" name="Line 227"/>
              <p:cNvSpPr>
                <a:spLocks noChangeShapeType="1"/>
              </p:cNvSpPr>
              <p:nvPr/>
            </p:nvSpPr>
            <p:spPr bwMode="auto">
              <a:xfrm flipH="1">
                <a:off x="-586" y="3269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0214" name="Line 230"/>
            <p:cNvSpPr>
              <a:spLocks noChangeShapeType="1"/>
            </p:cNvSpPr>
            <p:nvPr/>
          </p:nvSpPr>
          <p:spPr bwMode="auto">
            <a:xfrm>
              <a:off x="-206" y="2865"/>
              <a:ext cx="1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15" name="Line 231"/>
            <p:cNvSpPr>
              <a:spLocks noChangeShapeType="1"/>
            </p:cNvSpPr>
            <p:nvPr/>
          </p:nvSpPr>
          <p:spPr bwMode="auto">
            <a:xfrm flipH="1">
              <a:off x="-50" y="2633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0216" name="Group 232"/>
            <p:cNvGrpSpPr>
              <a:grpSpLocks/>
            </p:cNvGrpSpPr>
            <p:nvPr/>
          </p:nvGrpSpPr>
          <p:grpSpPr bwMode="auto">
            <a:xfrm flipV="1">
              <a:off x="-50" y="2629"/>
              <a:ext cx="156" cy="232"/>
              <a:chOff x="-742" y="3269"/>
              <a:chExt cx="156" cy="232"/>
            </a:xfrm>
          </p:grpSpPr>
          <p:sp>
            <p:nvSpPr>
              <p:cNvPr id="170217" name="Line 233"/>
              <p:cNvSpPr>
                <a:spLocks noChangeShapeType="1"/>
              </p:cNvSpPr>
              <p:nvPr/>
            </p:nvSpPr>
            <p:spPr bwMode="auto">
              <a:xfrm>
                <a:off x="-742" y="3501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18" name="Line 234"/>
              <p:cNvSpPr>
                <a:spLocks noChangeShapeType="1"/>
              </p:cNvSpPr>
              <p:nvPr/>
            </p:nvSpPr>
            <p:spPr bwMode="auto">
              <a:xfrm flipH="1">
                <a:off x="-586" y="3269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0219" name="Line 235"/>
            <p:cNvSpPr>
              <a:spLocks noChangeShapeType="1"/>
            </p:cNvSpPr>
            <p:nvPr/>
          </p:nvSpPr>
          <p:spPr bwMode="auto">
            <a:xfrm>
              <a:off x="110" y="2861"/>
              <a:ext cx="1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20" name="Line 236"/>
            <p:cNvSpPr>
              <a:spLocks noChangeShapeType="1"/>
            </p:cNvSpPr>
            <p:nvPr/>
          </p:nvSpPr>
          <p:spPr bwMode="auto">
            <a:xfrm flipH="1">
              <a:off x="266" y="2629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0221" name="Group 237"/>
            <p:cNvGrpSpPr>
              <a:grpSpLocks/>
            </p:cNvGrpSpPr>
            <p:nvPr/>
          </p:nvGrpSpPr>
          <p:grpSpPr bwMode="auto">
            <a:xfrm flipV="1">
              <a:off x="266" y="2625"/>
              <a:ext cx="156" cy="232"/>
              <a:chOff x="-742" y="3269"/>
              <a:chExt cx="156" cy="232"/>
            </a:xfrm>
          </p:grpSpPr>
          <p:sp>
            <p:nvSpPr>
              <p:cNvPr id="170222" name="Line 238"/>
              <p:cNvSpPr>
                <a:spLocks noChangeShapeType="1"/>
              </p:cNvSpPr>
              <p:nvPr/>
            </p:nvSpPr>
            <p:spPr bwMode="auto">
              <a:xfrm>
                <a:off x="-742" y="3501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23" name="Line 239"/>
              <p:cNvSpPr>
                <a:spLocks noChangeShapeType="1"/>
              </p:cNvSpPr>
              <p:nvPr/>
            </p:nvSpPr>
            <p:spPr bwMode="auto">
              <a:xfrm flipH="1">
                <a:off x="-586" y="3269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0224" name="Line 240"/>
            <p:cNvSpPr>
              <a:spLocks noChangeShapeType="1"/>
            </p:cNvSpPr>
            <p:nvPr/>
          </p:nvSpPr>
          <p:spPr bwMode="auto">
            <a:xfrm>
              <a:off x="426" y="2861"/>
              <a:ext cx="1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0226" name="AutoShape 242"/>
          <p:cNvSpPr>
            <a:spLocks noChangeArrowheads="1"/>
          </p:cNvSpPr>
          <p:nvPr/>
        </p:nvSpPr>
        <p:spPr bwMode="auto">
          <a:xfrm>
            <a:off x="2095500" y="1984375"/>
            <a:ext cx="173038" cy="1566863"/>
          </a:xfrm>
          <a:prstGeom prst="roundRect">
            <a:avLst>
              <a:gd name="adj" fmla="val 3744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/>
              <a:t>0</a:t>
            </a:r>
          </a:p>
          <a:p>
            <a:pPr algn="ctr"/>
            <a:r>
              <a:rPr lang="en-US" altLang="en-US" sz="1200"/>
              <a:t>0</a:t>
            </a:r>
          </a:p>
          <a:p>
            <a:pPr algn="ctr"/>
            <a:r>
              <a:rPr lang="en-US" altLang="en-US" sz="1200"/>
              <a:t>0</a:t>
            </a:r>
          </a:p>
          <a:p>
            <a:pPr algn="ctr"/>
            <a:r>
              <a:rPr lang="en-US" altLang="en-US" sz="1200"/>
              <a:t>1</a:t>
            </a:r>
          </a:p>
          <a:p>
            <a:pPr algn="ctr"/>
            <a:r>
              <a:rPr lang="en-US" altLang="en-US" sz="1200"/>
              <a:t>1</a:t>
            </a:r>
          </a:p>
          <a:p>
            <a:pPr algn="ctr"/>
            <a:r>
              <a:rPr lang="en-US" altLang="en-US" sz="1200"/>
              <a:t>1</a:t>
            </a:r>
          </a:p>
          <a:p>
            <a:pPr algn="ctr"/>
            <a:r>
              <a:rPr lang="en-US" altLang="en-US" sz="1200"/>
              <a:t>0</a:t>
            </a:r>
          </a:p>
          <a:p>
            <a:pPr algn="ctr"/>
            <a:r>
              <a:rPr lang="en-US" altLang="en-US" sz="1200"/>
              <a:t>0</a:t>
            </a:r>
          </a:p>
        </p:txBody>
      </p:sp>
      <p:grpSp>
        <p:nvGrpSpPr>
          <p:cNvPr id="170356" name="Group 372"/>
          <p:cNvGrpSpPr>
            <a:grpSpLocks/>
          </p:cNvGrpSpPr>
          <p:nvPr/>
        </p:nvGrpSpPr>
        <p:grpSpPr bwMode="auto">
          <a:xfrm>
            <a:off x="1816100" y="4397194"/>
            <a:ext cx="1558925" cy="169863"/>
            <a:chOff x="1254" y="2734"/>
            <a:chExt cx="982" cy="107"/>
          </a:xfrm>
        </p:grpSpPr>
        <p:grpSp>
          <p:nvGrpSpPr>
            <p:cNvPr id="170227" name="Group 243"/>
            <p:cNvGrpSpPr>
              <a:grpSpLocks/>
            </p:cNvGrpSpPr>
            <p:nvPr/>
          </p:nvGrpSpPr>
          <p:grpSpPr bwMode="auto">
            <a:xfrm>
              <a:off x="1254" y="2737"/>
              <a:ext cx="490" cy="104"/>
              <a:chOff x="-682" y="2625"/>
              <a:chExt cx="1264" cy="248"/>
            </a:xfrm>
          </p:grpSpPr>
          <p:sp>
            <p:nvSpPr>
              <p:cNvPr id="170228" name="Line 244"/>
              <p:cNvSpPr>
                <a:spLocks noChangeShapeType="1"/>
              </p:cNvSpPr>
              <p:nvPr/>
            </p:nvSpPr>
            <p:spPr bwMode="auto">
              <a:xfrm flipH="1">
                <a:off x="-682" y="2641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0229" name="Group 245"/>
              <p:cNvGrpSpPr>
                <a:grpSpLocks/>
              </p:cNvGrpSpPr>
              <p:nvPr/>
            </p:nvGrpSpPr>
            <p:grpSpPr bwMode="auto">
              <a:xfrm flipV="1">
                <a:off x="-682" y="2637"/>
                <a:ext cx="156" cy="232"/>
                <a:chOff x="-742" y="3269"/>
                <a:chExt cx="156" cy="232"/>
              </a:xfrm>
            </p:grpSpPr>
            <p:sp>
              <p:nvSpPr>
                <p:cNvPr id="170230" name="Line 246"/>
                <p:cNvSpPr>
                  <a:spLocks noChangeShapeType="1"/>
                </p:cNvSpPr>
                <p:nvPr/>
              </p:nvSpPr>
              <p:spPr bwMode="auto">
                <a:xfrm>
                  <a:off x="-742" y="3501"/>
                  <a:ext cx="1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231" name="Line 247"/>
                <p:cNvSpPr>
                  <a:spLocks noChangeShapeType="1"/>
                </p:cNvSpPr>
                <p:nvPr/>
              </p:nvSpPr>
              <p:spPr bwMode="auto">
                <a:xfrm flipH="1">
                  <a:off x="-586" y="3269"/>
                  <a:ext cx="0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0232" name="Line 248"/>
              <p:cNvSpPr>
                <a:spLocks noChangeShapeType="1"/>
              </p:cNvSpPr>
              <p:nvPr/>
            </p:nvSpPr>
            <p:spPr bwMode="auto">
              <a:xfrm>
                <a:off x="-522" y="2869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33" name="Line 249"/>
              <p:cNvSpPr>
                <a:spLocks noChangeShapeType="1"/>
              </p:cNvSpPr>
              <p:nvPr/>
            </p:nvSpPr>
            <p:spPr bwMode="auto">
              <a:xfrm flipH="1">
                <a:off x="-366" y="2637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0234" name="Group 250"/>
              <p:cNvGrpSpPr>
                <a:grpSpLocks/>
              </p:cNvGrpSpPr>
              <p:nvPr/>
            </p:nvGrpSpPr>
            <p:grpSpPr bwMode="auto">
              <a:xfrm flipV="1">
                <a:off x="-366" y="2633"/>
                <a:ext cx="156" cy="232"/>
                <a:chOff x="-742" y="3269"/>
                <a:chExt cx="156" cy="232"/>
              </a:xfrm>
            </p:grpSpPr>
            <p:sp>
              <p:nvSpPr>
                <p:cNvPr id="170235" name="Line 251"/>
                <p:cNvSpPr>
                  <a:spLocks noChangeShapeType="1"/>
                </p:cNvSpPr>
                <p:nvPr/>
              </p:nvSpPr>
              <p:spPr bwMode="auto">
                <a:xfrm>
                  <a:off x="-742" y="3501"/>
                  <a:ext cx="1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236" name="Line 252"/>
                <p:cNvSpPr>
                  <a:spLocks noChangeShapeType="1"/>
                </p:cNvSpPr>
                <p:nvPr/>
              </p:nvSpPr>
              <p:spPr bwMode="auto">
                <a:xfrm flipH="1">
                  <a:off x="-586" y="3269"/>
                  <a:ext cx="0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0237" name="Line 253"/>
              <p:cNvSpPr>
                <a:spLocks noChangeShapeType="1"/>
              </p:cNvSpPr>
              <p:nvPr/>
            </p:nvSpPr>
            <p:spPr bwMode="auto">
              <a:xfrm>
                <a:off x="-206" y="2865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38" name="Line 254"/>
              <p:cNvSpPr>
                <a:spLocks noChangeShapeType="1"/>
              </p:cNvSpPr>
              <p:nvPr/>
            </p:nvSpPr>
            <p:spPr bwMode="auto">
              <a:xfrm flipH="1">
                <a:off x="-50" y="2633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0239" name="Group 255"/>
              <p:cNvGrpSpPr>
                <a:grpSpLocks/>
              </p:cNvGrpSpPr>
              <p:nvPr/>
            </p:nvGrpSpPr>
            <p:grpSpPr bwMode="auto">
              <a:xfrm flipV="1">
                <a:off x="-50" y="2629"/>
                <a:ext cx="156" cy="232"/>
                <a:chOff x="-742" y="3269"/>
                <a:chExt cx="156" cy="232"/>
              </a:xfrm>
            </p:grpSpPr>
            <p:sp>
              <p:nvSpPr>
                <p:cNvPr id="170240" name="Line 256"/>
                <p:cNvSpPr>
                  <a:spLocks noChangeShapeType="1"/>
                </p:cNvSpPr>
                <p:nvPr/>
              </p:nvSpPr>
              <p:spPr bwMode="auto">
                <a:xfrm>
                  <a:off x="-742" y="3501"/>
                  <a:ext cx="1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241" name="Line 257"/>
                <p:cNvSpPr>
                  <a:spLocks noChangeShapeType="1"/>
                </p:cNvSpPr>
                <p:nvPr/>
              </p:nvSpPr>
              <p:spPr bwMode="auto">
                <a:xfrm flipH="1">
                  <a:off x="-586" y="3269"/>
                  <a:ext cx="0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0242" name="Line 258"/>
              <p:cNvSpPr>
                <a:spLocks noChangeShapeType="1"/>
              </p:cNvSpPr>
              <p:nvPr/>
            </p:nvSpPr>
            <p:spPr bwMode="auto">
              <a:xfrm>
                <a:off x="110" y="2861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43" name="Line 259"/>
              <p:cNvSpPr>
                <a:spLocks noChangeShapeType="1"/>
              </p:cNvSpPr>
              <p:nvPr/>
            </p:nvSpPr>
            <p:spPr bwMode="auto">
              <a:xfrm flipH="1">
                <a:off x="266" y="2629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0244" name="Group 260"/>
              <p:cNvGrpSpPr>
                <a:grpSpLocks/>
              </p:cNvGrpSpPr>
              <p:nvPr/>
            </p:nvGrpSpPr>
            <p:grpSpPr bwMode="auto">
              <a:xfrm flipV="1">
                <a:off x="266" y="2625"/>
                <a:ext cx="156" cy="232"/>
                <a:chOff x="-742" y="3269"/>
                <a:chExt cx="156" cy="232"/>
              </a:xfrm>
            </p:grpSpPr>
            <p:sp>
              <p:nvSpPr>
                <p:cNvPr id="170245" name="Line 261"/>
                <p:cNvSpPr>
                  <a:spLocks noChangeShapeType="1"/>
                </p:cNvSpPr>
                <p:nvPr/>
              </p:nvSpPr>
              <p:spPr bwMode="auto">
                <a:xfrm>
                  <a:off x="-742" y="3501"/>
                  <a:ext cx="1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246" name="Line 262"/>
                <p:cNvSpPr>
                  <a:spLocks noChangeShapeType="1"/>
                </p:cNvSpPr>
                <p:nvPr/>
              </p:nvSpPr>
              <p:spPr bwMode="auto">
                <a:xfrm flipH="1">
                  <a:off x="-586" y="3269"/>
                  <a:ext cx="0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0247" name="Line 263"/>
              <p:cNvSpPr>
                <a:spLocks noChangeShapeType="1"/>
              </p:cNvSpPr>
              <p:nvPr/>
            </p:nvSpPr>
            <p:spPr bwMode="auto">
              <a:xfrm>
                <a:off x="426" y="2861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0270" name="Group 286"/>
            <p:cNvGrpSpPr>
              <a:grpSpLocks/>
            </p:cNvGrpSpPr>
            <p:nvPr/>
          </p:nvGrpSpPr>
          <p:grpSpPr bwMode="auto">
            <a:xfrm>
              <a:off x="1746" y="2734"/>
              <a:ext cx="490" cy="104"/>
              <a:chOff x="-682" y="2625"/>
              <a:chExt cx="1264" cy="248"/>
            </a:xfrm>
          </p:grpSpPr>
          <p:sp>
            <p:nvSpPr>
              <p:cNvPr id="170271" name="Line 287"/>
              <p:cNvSpPr>
                <a:spLocks noChangeShapeType="1"/>
              </p:cNvSpPr>
              <p:nvPr/>
            </p:nvSpPr>
            <p:spPr bwMode="auto">
              <a:xfrm flipH="1">
                <a:off x="-682" y="2641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0272" name="Group 288"/>
              <p:cNvGrpSpPr>
                <a:grpSpLocks/>
              </p:cNvGrpSpPr>
              <p:nvPr/>
            </p:nvGrpSpPr>
            <p:grpSpPr bwMode="auto">
              <a:xfrm flipV="1">
                <a:off x="-682" y="2637"/>
                <a:ext cx="156" cy="232"/>
                <a:chOff x="-742" y="3269"/>
                <a:chExt cx="156" cy="232"/>
              </a:xfrm>
            </p:grpSpPr>
            <p:sp>
              <p:nvSpPr>
                <p:cNvPr id="170273" name="Line 289"/>
                <p:cNvSpPr>
                  <a:spLocks noChangeShapeType="1"/>
                </p:cNvSpPr>
                <p:nvPr/>
              </p:nvSpPr>
              <p:spPr bwMode="auto">
                <a:xfrm>
                  <a:off x="-742" y="3501"/>
                  <a:ext cx="1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274" name="Line 290"/>
                <p:cNvSpPr>
                  <a:spLocks noChangeShapeType="1"/>
                </p:cNvSpPr>
                <p:nvPr/>
              </p:nvSpPr>
              <p:spPr bwMode="auto">
                <a:xfrm flipH="1">
                  <a:off x="-586" y="3269"/>
                  <a:ext cx="0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0275" name="Line 291"/>
              <p:cNvSpPr>
                <a:spLocks noChangeShapeType="1"/>
              </p:cNvSpPr>
              <p:nvPr/>
            </p:nvSpPr>
            <p:spPr bwMode="auto">
              <a:xfrm>
                <a:off x="-522" y="2869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76" name="Line 292"/>
              <p:cNvSpPr>
                <a:spLocks noChangeShapeType="1"/>
              </p:cNvSpPr>
              <p:nvPr/>
            </p:nvSpPr>
            <p:spPr bwMode="auto">
              <a:xfrm flipH="1">
                <a:off x="-366" y="2637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0277" name="Group 293"/>
              <p:cNvGrpSpPr>
                <a:grpSpLocks/>
              </p:cNvGrpSpPr>
              <p:nvPr/>
            </p:nvGrpSpPr>
            <p:grpSpPr bwMode="auto">
              <a:xfrm flipV="1">
                <a:off x="-366" y="2633"/>
                <a:ext cx="156" cy="232"/>
                <a:chOff x="-742" y="3269"/>
                <a:chExt cx="156" cy="232"/>
              </a:xfrm>
            </p:grpSpPr>
            <p:sp>
              <p:nvSpPr>
                <p:cNvPr id="170278" name="Line 294"/>
                <p:cNvSpPr>
                  <a:spLocks noChangeShapeType="1"/>
                </p:cNvSpPr>
                <p:nvPr/>
              </p:nvSpPr>
              <p:spPr bwMode="auto">
                <a:xfrm>
                  <a:off x="-742" y="3501"/>
                  <a:ext cx="1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279" name="Line 295"/>
                <p:cNvSpPr>
                  <a:spLocks noChangeShapeType="1"/>
                </p:cNvSpPr>
                <p:nvPr/>
              </p:nvSpPr>
              <p:spPr bwMode="auto">
                <a:xfrm flipH="1">
                  <a:off x="-586" y="3269"/>
                  <a:ext cx="0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0280" name="Line 296"/>
              <p:cNvSpPr>
                <a:spLocks noChangeShapeType="1"/>
              </p:cNvSpPr>
              <p:nvPr/>
            </p:nvSpPr>
            <p:spPr bwMode="auto">
              <a:xfrm>
                <a:off x="-206" y="2865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81" name="Line 297"/>
              <p:cNvSpPr>
                <a:spLocks noChangeShapeType="1"/>
              </p:cNvSpPr>
              <p:nvPr/>
            </p:nvSpPr>
            <p:spPr bwMode="auto">
              <a:xfrm flipH="1">
                <a:off x="-50" y="2633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0282" name="Group 298"/>
              <p:cNvGrpSpPr>
                <a:grpSpLocks/>
              </p:cNvGrpSpPr>
              <p:nvPr/>
            </p:nvGrpSpPr>
            <p:grpSpPr bwMode="auto">
              <a:xfrm flipV="1">
                <a:off x="-50" y="2629"/>
                <a:ext cx="156" cy="232"/>
                <a:chOff x="-742" y="3269"/>
                <a:chExt cx="156" cy="232"/>
              </a:xfrm>
            </p:grpSpPr>
            <p:sp>
              <p:nvSpPr>
                <p:cNvPr id="170283" name="Line 299"/>
                <p:cNvSpPr>
                  <a:spLocks noChangeShapeType="1"/>
                </p:cNvSpPr>
                <p:nvPr/>
              </p:nvSpPr>
              <p:spPr bwMode="auto">
                <a:xfrm>
                  <a:off x="-742" y="3501"/>
                  <a:ext cx="1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284" name="Line 300"/>
                <p:cNvSpPr>
                  <a:spLocks noChangeShapeType="1"/>
                </p:cNvSpPr>
                <p:nvPr/>
              </p:nvSpPr>
              <p:spPr bwMode="auto">
                <a:xfrm flipH="1">
                  <a:off x="-586" y="3269"/>
                  <a:ext cx="0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0285" name="Line 301"/>
              <p:cNvSpPr>
                <a:spLocks noChangeShapeType="1"/>
              </p:cNvSpPr>
              <p:nvPr/>
            </p:nvSpPr>
            <p:spPr bwMode="auto">
              <a:xfrm>
                <a:off x="110" y="2861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86" name="Line 302"/>
              <p:cNvSpPr>
                <a:spLocks noChangeShapeType="1"/>
              </p:cNvSpPr>
              <p:nvPr/>
            </p:nvSpPr>
            <p:spPr bwMode="auto">
              <a:xfrm flipH="1">
                <a:off x="266" y="2629"/>
                <a:ext cx="0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0287" name="Group 303"/>
              <p:cNvGrpSpPr>
                <a:grpSpLocks/>
              </p:cNvGrpSpPr>
              <p:nvPr/>
            </p:nvGrpSpPr>
            <p:grpSpPr bwMode="auto">
              <a:xfrm flipV="1">
                <a:off x="266" y="2625"/>
                <a:ext cx="156" cy="232"/>
                <a:chOff x="-742" y="3269"/>
                <a:chExt cx="156" cy="232"/>
              </a:xfrm>
            </p:grpSpPr>
            <p:sp>
              <p:nvSpPr>
                <p:cNvPr id="170288" name="Line 304"/>
                <p:cNvSpPr>
                  <a:spLocks noChangeShapeType="1"/>
                </p:cNvSpPr>
                <p:nvPr/>
              </p:nvSpPr>
              <p:spPr bwMode="auto">
                <a:xfrm>
                  <a:off x="-742" y="3501"/>
                  <a:ext cx="1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289" name="Line 305"/>
                <p:cNvSpPr>
                  <a:spLocks noChangeShapeType="1"/>
                </p:cNvSpPr>
                <p:nvPr/>
              </p:nvSpPr>
              <p:spPr bwMode="auto">
                <a:xfrm flipH="1">
                  <a:off x="-586" y="3269"/>
                  <a:ext cx="0" cy="2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0290" name="Line 306"/>
              <p:cNvSpPr>
                <a:spLocks noChangeShapeType="1"/>
              </p:cNvSpPr>
              <p:nvPr/>
            </p:nvSpPr>
            <p:spPr bwMode="auto">
              <a:xfrm>
                <a:off x="426" y="2861"/>
                <a:ext cx="1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0359" name="AutoShape 375"/>
          <p:cNvSpPr>
            <a:spLocks noChangeArrowheads="1"/>
          </p:cNvSpPr>
          <p:nvPr/>
        </p:nvSpPr>
        <p:spPr bwMode="auto">
          <a:xfrm>
            <a:off x="-508000" y="2630488"/>
            <a:ext cx="2566988" cy="147637"/>
          </a:xfrm>
          <a:prstGeom prst="roundRect">
            <a:avLst>
              <a:gd name="adj" fmla="val 37440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/>
              <a:t>10110101010101010101011010101</a:t>
            </a:r>
          </a:p>
        </p:txBody>
      </p:sp>
      <p:sp>
        <p:nvSpPr>
          <p:cNvPr id="170360" name="Text Box 376"/>
          <p:cNvSpPr txBox="1">
            <a:spLocks noChangeArrowheads="1"/>
          </p:cNvSpPr>
          <p:nvPr/>
        </p:nvSpPr>
        <p:spPr bwMode="auto">
          <a:xfrm>
            <a:off x="-25400" y="1971675"/>
            <a:ext cx="1136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>
                <a:solidFill>
                  <a:srgbClr val="0000FF"/>
                </a:solidFill>
              </a:rPr>
              <a:t>Package </a:t>
            </a:r>
          </a:p>
          <a:p>
            <a:r>
              <a:rPr lang="it-IT" altLang="en-US">
                <a:solidFill>
                  <a:srgbClr val="0000FF"/>
                </a:solidFill>
              </a:rPr>
              <a:t>Pins</a:t>
            </a:r>
          </a:p>
        </p:txBody>
      </p:sp>
      <p:sp>
        <p:nvSpPr>
          <p:cNvPr id="238" name="Oval 155"/>
          <p:cNvSpPr>
            <a:spLocks noChangeArrowheads="1"/>
          </p:cNvSpPr>
          <p:nvPr/>
        </p:nvSpPr>
        <p:spPr bwMode="auto">
          <a:xfrm>
            <a:off x="3117320" y="4171720"/>
            <a:ext cx="90487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7361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0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7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7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0.02934 -0.00046 0.0625 0.00023 0.09271 -2.22222E-6 C 0.12292 -0.00023 0.16406 -0.01551 0.1809 -0.00162 C 0.19774 0.01227 0.17969 0.07084 0.1934 0.08357 C 0.20712 0.0963 0.25122 0.08264 0.26285 0.07431 C 0.27448 0.06597 0.2566 0.04653 0.26285 0.03357 C 0.2691 0.0206 0.28993 0.00324 0.30035 -0.00347 C 0.31077 -0.01018 0.31511 -0.00602 0.32535 -0.00717 C 0.33559 -0.00833 0.35399 -0.01018 0.36146 -0.01088 " pathEditMode="relative" rAng="0" ptsTypes="aaaaaaaaa">
                                      <p:cBhvr>
                                        <p:cTn id="31" dur="3000" fill="hold"/>
                                        <p:tgtEl>
                                          <p:spTgt spid="170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1088 L 0.51284 -0.014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0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0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0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199" grpId="0" animBg="1"/>
      <p:bldP spid="170199" grpId="1" animBg="1"/>
      <p:bldP spid="170199" grpId="2" animBg="1"/>
      <p:bldP spid="170226" grpId="0" animBg="1"/>
      <p:bldP spid="170226" grpId="1" animBg="1"/>
      <p:bldP spid="170226" grpId="2" animBg="1"/>
      <p:bldP spid="170226" grpId="3" animBg="1"/>
      <p:bldP spid="1703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>
            <a:extLst>
              <a:ext uri="{FF2B5EF4-FFF2-40B4-BE49-F238E27FC236}">
                <a16:creationId xmlns="" xmlns:a16="http://schemas.microsoft.com/office/drawing/2014/main" id="{187816A7-7306-40DE-BB60-9161E8C00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CML RX and Equalization</a:t>
            </a:r>
          </a:p>
        </p:txBody>
      </p:sp>
      <p:sp>
        <p:nvSpPr>
          <p:cNvPr id="421891" name="Rectangle 3">
            <a:extLst>
              <a:ext uri="{FF2B5EF4-FFF2-40B4-BE49-F238E27FC236}">
                <a16:creationId xmlns="" xmlns:a16="http://schemas.microsoft.com/office/drawing/2014/main" id="{43B90B83-375D-47FE-9535-147413A48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000" dirty="0"/>
              <a:t>CML = Current Mode Logic receiver</a:t>
            </a:r>
          </a:p>
          <a:p>
            <a:pPr lvl="1"/>
            <a:r>
              <a:rPr lang="en-US" altLang="en-US" sz="2700" dirty="0"/>
              <a:t>Differential current flow determines logic level</a:t>
            </a:r>
          </a:p>
          <a:p>
            <a:pPr lvl="1"/>
            <a:r>
              <a:rPr lang="en-US" altLang="en-US" sz="2700" dirty="0"/>
              <a:t>Optional built in AC coupling</a:t>
            </a:r>
          </a:p>
          <a:p>
            <a:pPr lvl="1"/>
            <a:r>
              <a:rPr lang="en-US" altLang="en-US" sz="2700" dirty="0"/>
              <a:t>Built in termination resistance: 50 or 75 ohms</a:t>
            </a:r>
          </a:p>
          <a:p>
            <a:pPr lvl="1"/>
            <a:r>
              <a:rPr lang="en-US" altLang="en-US" sz="2700" dirty="0"/>
              <a:t>Termination reference can be controlled</a:t>
            </a:r>
          </a:p>
          <a:p>
            <a:pPr lvl="2"/>
            <a:r>
              <a:rPr lang="en-US" altLang="en-US" sz="2300" dirty="0"/>
              <a:t>Allows ground reference for PCI Express</a:t>
            </a:r>
          </a:p>
          <a:p>
            <a:r>
              <a:rPr lang="en-US" altLang="en-US" sz="3000" dirty="0"/>
              <a:t>GTP has configurable linear RX Equalization</a:t>
            </a:r>
          </a:p>
          <a:p>
            <a:pPr lvl="1"/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9391D1-CDC5-47C5-89C9-586C6145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60A8-C36F-4465-95AA-9F22C43D18C8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2112E6-33A2-4407-B4FE-2EBCCBEC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DA52586-9933-41CD-A846-0BEF6FBC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2" name="Rectangle 2">
            <a:extLst>
              <a:ext uri="{FF2B5EF4-FFF2-40B4-BE49-F238E27FC236}">
                <a16:creationId xmlns="" xmlns:a16="http://schemas.microsoft.com/office/drawing/2014/main" id="{9D98199E-A774-47E6-B5B0-E6458C830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RX Equalization</a:t>
            </a:r>
          </a:p>
        </p:txBody>
      </p:sp>
      <p:sp>
        <p:nvSpPr>
          <p:cNvPr id="952323" name="Rectangle 3">
            <a:extLst>
              <a:ext uri="{FF2B5EF4-FFF2-40B4-BE49-F238E27FC236}">
                <a16:creationId xmlns="" xmlns:a16="http://schemas.microsoft.com/office/drawing/2014/main" id="{B59924EA-BE32-4443-AB93-96EDF2371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6523" y="1248510"/>
            <a:ext cx="8282354" cy="2048605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3000" dirty="0"/>
              <a:t>As discussed in TX, channels act as low pass filters</a:t>
            </a:r>
          </a:p>
          <a:p>
            <a:pPr lvl="1"/>
            <a:r>
              <a:rPr lang="en-US" altLang="en-US" sz="2700" dirty="0"/>
              <a:t>RX Eq. boosts high frequency signals to compensate</a:t>
            </a:r>
          </a:p>
          <a:p>
            <a:r>
              <a:rPr lang="en-US" altLang="en-US" sz="3000" dirty="0"/>
              <a:t>GTP Equalization mixes regular input (wideband) with output of a high pass filter</a:t>
            </a:r>
          </a:p>
          <a:p>
            <a:pPr lvl="1"/>
            <a:r>
              <a:rPr lang="en-US" altLang="en-US" sz="2700" dirty="0"/>
              <a:t>Result is an equalized signal</a:t>
            </a:r>
          </a:p>
          <a:p>
            <a:pPr lvl="1"/>
            <a:r>
              <a:rPr lang="en-US" altLang="en-US" sz="2700" dirty="0"/>
              <a:t>Can control mix ratio and cutoff for high pass filter</a:t>
            </a:r>
          </a:p>
          <a:p>
            <a:pPr lvl="1"/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CA8B38-F60C-4BAA-9DD9-59AC04DAD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015" y="3114554"/>
            <a:ext cx="5513785" cy="32707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BF76039-86AD-4FA0-A894-E7F74AF79F43}"/>
              </a:ext>
            </a:extLst>
          </p:cNvPr>
          <p:cNvSpPr/>
          <p:nvPr/>
        </p:nvSpPr>
        <p:spPr>
          <a:xfrm>
            <a:off x="6164958" y="3132138"/>
            <a:ext cx="2180493" cy="147710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A0736F-4EC0-4F89-A10B-72C93139C5E0}"/>
              </a:ext>
            </a:extLst>
          </p:cNvPr>
          <p:cNvSpPr/>
          <p:nvPr/>
        </p:nvSpPr>
        <p:spPr>
          <a:xfrm>
            <a:off x="6167889" y="4875945"/>
            <a:ext cx="2180493" cy="1482969"/>
          </a:xfrm>
          <a:prstGeom prst="rect">
            <a:avLst/>
          </a:prstGeom>
          <a:solidFill>
            <a:srgbClr val="0072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668605-FFDA-4971-8B77-DA2B553A9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2075-0210-48B7-9321-24FD1C0ED9B2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82494C-4BA0-4754-B49D-8909BF51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2623" y="6336079"/>
            <a:ext cx="3640974" cy="365125"/>
          </a:xfrm>
        </p:spPr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77D113-1750-4B96-8BCB-34A51900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1059" y="6336079"/>
            <a:ext cx="2133600" cy="365125"/>
          </a:xfrm>
        </p:spPr>
        <p:txBody>
          <a:bodyPr/>
          <a:lstStyle/>
          <a:p>
            <a:fld id="{E29DBD22-EB09-4163-B995-D8A42D42BC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>
            <a:extLst>
              <a:ext uri="{FF2B5EF4-FFF2-40B4-BE49-F238E27FC236}">
                <a16:creationId xmlns="" xmlns:a16="http://schemas.microsoft.com/office/drawing/2014/main" id="{02B8B4C4-7175-43FA-A2CC-A1C7E3F02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Electrical Idle detection</a:t>
            </a:r>
          </a:p>
        </p:txBody>
      </p:sp>
      <p:sp>
        <p:nvSpPr>
          <p:cNvPr id="960515" name="Rectangle 3">
            <a:extLst>
              <a:ext uri="{FF2B5EF4-FFF2-40B4-BE49-F238E27FC236}">
                <a16:creationId xmlns="" xmlns:a16="http://schemas.microsoft.com/office/drawing/2014/main" id="{1B7F5669-C63E-4CB0-8EC7-748001759D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33538"/>
            <a:ext cx="7924800" cy="2424112"/>
          </a:xfrm>
        </p:spPr>
        <p:txBody>
          <a:bodyPr>
            <a:normAutofit fontScale="92500"/>
          </a:bodyPr>
          <a:lstStyle/>
          <a:p>
            <a:r>
              <a:rPr lang="en-US" altLang="en-US" sz="3000"/>
              <a:t>Electrical Idle (OOB signal) is transmitted by driving the differential serial lines to the same value</a:t>
            </a:r>
          </a:p>
          <a:p>
            <a:pPr lvl="1"/>
            <a:r>
              <a:rPr lang="en-US" altLang="en-US" sz="2700"/>
              <a:t>Differential voltage drops to 0</a:t>
            </a:r>
          </a:p>
          <a:p>
            <a:pPr lvl="1"/>
            <a:r>
              <a:rPr lang="en-US" altLang="en-US" sz="2700"/>
              <a:t>Detect by checking that differential voltage</a:t>
            </a:r>
          </a:p>
          <a:p>
            <a:pPr lvl="2"/>
            <a:r>
              <a:rPr lang="en-US" altLang="en-US" sz="2300"/>
              <a:t>Must be within predefined distance from 0 differential volts</a:t>
            </a:r>
          </a:p>
          <a:p>
            <a:endParaRPr lang="en-US" altLang="en-US" sz="3000"/>
          </a:p>
          <a:p>
            <a:pPr lvl="1"/>
            <a:endParaRPr lang="en-US" altLang="en-US" sz="2700"/>
          </a:p>
          <a:p>
            <a:endParaRPr lang="en-US" altLang="en-US" sz="2600"/>
          </a:p>
          <a:p>
            <a:pPr lvl="1"/>
            <a:endParaRPr lang="en-US" altLang="en-US"/>
          </a:p>
        </p:txBody>
      </p:sp>
      <p:pic>
        <p:nvPicPr>
          <p:cNvPr id="960516" name="Picture 4">
            <a:extLst>
              <a:ext uri="{FF2B5EF4-FFF2-40B4-BE49-F238E27FC236}">
                <a16:creationId xmlns="" xmlns:a16="http://schemas.microsoft.com/office/drawing/2014/main" id="{61032DE9-B4BB-463B-84FF-6D56AC31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294188"/>
            <a:ext cx="5294313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31CCB0F-D623-4196-9333-08867BF7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CCA7-4CA9-4338-BFD4-F1DBE049E07D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F85CCC9-A770-4817-B585-A253424C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93AA53-2CA8-408F-9E54-1B530A29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Overview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555334" y="1521916"/>
            <a:ext cx="8198049" cy="417385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Introduction: why serial transmission?</a:t>
            </a:r>
          </a:p>
          <a:p>
            <a:pPr lvl="1"/>
            <a:r>
              <a:rPr lang="en-US" altLang="en-US" dirty="0"/>
              <a:t>FPGAs and High-speed IOs</a:t>
            </a:r>
          </a:p>
          <a:p>
            <a:r>
              <a:rPr lang="en-US" altLang="en-US" dirty="0"/>
              <a:t>Anatomy of a </a:t>
            </a:r>
            <a:r>
              <a:rPr lang="en-US" altLang="en-US" dirty="0" smtClean="0"/>
              <a:t>FPGA-Embedded SERDES</a:t>
            </a:r>
            <a:r>
              <a:rPr lang="en-US" altLang="en-US" dirty="0"/>
              <a:t>: The GTP Transceiver</a:t>
            </a:r>
          </a:p>
          <a:p>
            <a:r>
              <a:rPr lang="en-US" altLang="en-US" dirty="0"/>
              <a:t>Line Coding</a:t>
            </a:r>
          </a:p>
          <a:p>
            <a:r>
              <a:rPr lang="en-US" altLang="en-US" dirty="0" smtClean="0"/>
              <a:t>Fixed </a:t>
            </a:r>
            <a:r>
              <a:rPr lang="en-US" altLang="en-US" dirty="0"/>
              <a:t>Latency data transmission</a:t>
            </a:r>
          </a:p>
          <a:p>
            <a:r>
              <a:rPr lang="en-US" altLang="en-US" dirty="0"/>
              <a:t>Applications</a:t>
            </a:r>
          </a:p>
          <a:p>
            <a:pPr lvl="1"/>
            <a:r>
              <a:rPr lang="it-IT" altLang="en-US" dirty="0"/>
              <a:t>G-Link </a:t>
            </a:r>
            <a:r>
              <a:rPr lang="it-IT" altLang="en-US" dirty="0" err="1"/>
              <a:t>Emulation</a:t>
            </a:r>
            <a:r>
              <a:rPr lang="it-IT" altLang="en-US" dirty="0"/>
              <a:t> for the ATLAS Experiment</a:t>
            </a:r>
            <a:endParaRPr lang="en-US" altLang="en-US" dirty="0"/>
          </a:p>
          <a:p>
            <a:pPr lvl="1"/>
            <a:r>
              <a:rPr lang="en-US" altLang="en-US" dirty="0" smtClean="0"/>
              <a:t>(optional) A </a:t>
            </a:r>
            <a:r>
              <a:rPr lang="en-US" altLang="en-US" dirty="0"/>
              <a:t>lightweight JESD204B core for remote applications  </a:t>
            </a:r>
          </a:p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5CCE603-3C28-48E4-BDE9-A18C8003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B1497-81F9-4D01-AEC1-71EEF0F3AF8D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F222BB4-9AE3-4B8B-A5BE-E5E7689A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70517"/>
      </p:ext>
    </p:extLst>
  </p:cSld>
  <p:clrMapOvr>
    <a:masterClrMapping/>
  </p:clrMapOvr>
  <p:transition spd="slow" advTm="14204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>
            <a:extLst>
              <a:ext uri="{FF2B5EF4-FFF2-40B4-BE49-F238E27FC236}">
                <a16:creationId xmlns="" xmlns:a16="http://schemas.microsoft.com/office/drawing/2014/main" id="{82D7FBCF-247C-492E-A123-DD41B56F0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Rx CDR</a:t>
            </a:r>
          </a:p>
        </p:txBody>
      </p:sp>
      <p:sp>
        <p:nvSpPr>
          <p:cNvPr id="428035" name="Rectangle 3">
            <a:extLst>
              <a:ext uri="{FF2B5EF4-FFF2-40B4-BE49-F238E27FC236}">
                <a16:creationId xmlns="" xmlns:a16="http://schemas.microsoft.com/office/drawing/2014/main" id="{C6FA4445-FE4B-4095-B176-FB639BD156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3000" dirty="0"/>
              <a:t>CDR = Clock/Data Recovery</a:t>
            </a:r>
          </a:p>
          <a:p>
            <a:pPr lvl="1"/>
            <a:r>
              <a:rPr lang="en-US" altLang="en-US" sz="2700" dirty="0"/>
              <a:t>Takes the serial stream and recovers a clock</a:t>
            </a:r>
          </a:p>
          <a:p>
            <a:pPr lvl="1"/>
            <a:r>
              <a:rPr lang="en-US" altLang="en-US" sz="2700" dirty="0"/>
              <a:t>Uses locally divided PLL Clock to get RX Line Rate </a:t>
            </a:r>
            <a:endParaRPr lang="en-US" altLang="en-US" sz="2800" dirty="0"/>
          </a:p>
          <a:p>
            <a:pPr lvl="1"/>
            <a:r>
              <a:rPr lang="en-US" altLang="en-US" sz="2800" dirty="0"/>
              <a:t>The CDR locks using a phase rotator</a:t>
            </a:r>
          </a:p>
          <a:p>
            <a:pPr lvl="2"/>
            <a:r>
              <a:rPr lang="en-US" altLang="en-US" sz="2400" dirty="0"/>
              <a:t>Rotates phase to match PLL Clock to incoming transitions</a:t>
            </a:r>
          </a:p>
          <a:p>
            <a:pPr lvl="1"/>
            <a:r>
              <a:rPr lang="en-US" altLang="en-US" sz="2800" dirty="0"/>
              <a:t>Can tolerate +/- 350 ppm clock difference</a:t>
            </a:r>
          </a:p>
          <a:p>
            <a:pPr lvl="1"/>
            <a:r>
              <a:rPr lang="en-US" altLang="en-US" sz="2800" dirty="0"/>
              <a:t>Tolerates spread spectrum clocking</a:t>
            </a:r>
          </a:p>
          <a:p>
            <a:pPr lvl="1"/>
            <a:endParaRPr lang="en-US" altLang="en-US" sz="2800" dirty="0"/>
          </a:p>
          <a:p>
            <a:pPr lvl="1"/>
            <a:endParaRPr lang="en-US" altLang="en-US" sz="2700" dirty="0"/>
          </a:p>
          <a:p>
            <a:pPr lvl="1"/>
            <a:endParaRPr lang="en-US" altLang="en-US" sz="2700" dirty="0"/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5FD4040-4215-4928-A20C-E9DA501F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01CF-D54D-49A5-8E10-E91447FCBE5F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89A6DF1-A678-467B-A77B-0661A55D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0BCE0F1-A85F-408B-B668-2CF9BC9D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3">
            <a:extLst>
              <a:ext uri="{FF2B5EF4-FFF2-40B4-BE49-F238E27FC236}">
                <a16:creationId xmlns="" xmlns:a16="http://schemas.microsoft.com/office/drawing/2014/main" id="{D6307780-5606-481D-A3BF-C6D523505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75050" y="6370151"/>
            <a:ext cx="3894138" cy="501648"/>
          </a:xfrm>
        </p:spPr>
        <p:txBody>
          <a:bodyPr/>
          <a:lstStyle/>
          <a:p>
            <a:r>
              <a:rPr lang="en-US" altLang="en-US"/>
              <a:t>R. Giordano - High-speed FPGA-based Serial Links</a:t>
            </a:r>
          </a:p>
        </p:txBody>
      </p:sp>
      <p:sp>
        <p:nvSpPr>
          <p:cNvPr id="2710530" name="Rectangle 2">
            <a:extLst>
              <a:ext uri="{FF2B5EF4-FFF2-40B4-BE49-F238E27FC236}">
                <a16:creationId xmlns="" xmlns:a16="http://schemas.microsoft.com/office/drawing/2014/main" id="{712C0C81-BA2B-45D8-831E-1CC02DADC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9616" y="-129808"/>
            <a:ext cx="8229600" cy="1143000"/>
          </a:xfrm>
        </p:spPr>
        <p:txBody>
          <a:bodyPr/>
          <a:lstStyle/>
          <a:p>
            <a:r>
              <a:rPr lang="en-IE" altLang="en-US" dirty="0"/>
              <a:t>Interpolator based CDR</a:t>
            </a:r>
            <a:endParaRPr lang="en-GB" altLang="en-US" dirty="0"/>
          </a:p>
        </p:txBody>
      </p:sp>
      <p:sp>
        <p:nvSpPr>
          <p:cNvPr id="2710531" name="Rectangle 3">
            <a:extLst>
              <a:ext uri="{FF2B5EF4-FFF2-40B4-BE49-F238E27FC236}">
                <a16:creationId xmlns="" xmlns:a16="http://schemas.microsoft.com/office/drawing/2014/main" id="{A0756C7E-C7EA-4090-A68C-692D28465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8054" y="1002201"/>
            <a:ext cx="7924800" cy="19827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IE" altLang="en-US" sz="2400" dirty="0"/>
              <a:t>Local Oscillator (LO) generates the clock</a:t>
            </a:r>
          </a:p>
          <a:p>
            <a:pPr>
              <a:lnSpc>
                <a:spcPct val="90000"/>
              </a:lnSpc>
            </a:pPr>
            <a:r>
              <a:rPr lang="en-IE" altLang="en-US" sz="2400" dirty="0"/>
              <a:t>Phase Detector (PD) recognizes if the sampling point is in the optimal position </a:t>
            </a:r>
          </a:p>
          <a:p>
            <a:pPr>
              <a:lnSpc>
                <a:spcPct val="90000"/>
              </a:lnSpc>
            </a:pPr>
            <a:r>
              <a:rPr lang="en-IE" altLang="en-US" sz="2400" dirty="0"/>
              <a:t>The Interpolator controls the clock frequency</a:t>
            </a:r>
          </a:p>
          <a:p>
            <a:pPr>
              <a:lnSpc>
                <a:spcPct val="90000"/>
              </a:lnSpc>
            </a:pPr>
            <a:r>
              <a:rPr lang="en-IE" altLang="en-US" sz="2400" dirty="0"/>
              <a:t>a Flip Flop resamples the signal</a:t>
            </a:r>
          </a:p>
        </p:txBody>
      </p:sp>
      <p:sp>
        <p:nvSpPr>
          <p:cNvPr id="2710532" name="Rectangle 4">
            <a:extLst>
              <a:ext uri="{FF2B5EF4-FFF2-40B4-BE49-F238E27FC236}">
                <a16:creationId xmlns="" xmlns:a16="http://schemas.microsoft.com/office/drawing/2014/main" id="{13FD066E-E2FB-4CA3-ACF2-B046CACF7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5062538"/>
            <a:ext cx="1905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it-IT" altLang="en-US" sz="2400">
                <a:latin typeface="Arial" panose="020B0604020202020204" pitchFamily="34" charset="0"/>
              </a:rPr>
              <a:t>Interpolator</a:t>
            </a: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10533" name="Line 5">
            <a:extLst>
              <a:ext uri="{FF2B5EF4-FFF2-40B4-BE49-F238E27FC236}">
                <a16:creationId xmlns="" xmlns:a16="http://schemas.microsoft.com/office/drawing/2014/main" id="{1EE2DAF0-2FF0-46DF-8C54-DAA6EFE28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2850" y="5443538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34" name="Text Box 6">
            <a:extLst>
              <a:ext uri="{FF2B5EF4-FFF2-40B4-BE49-F238E27FC236}">
                <a16:creationId xmlns="" xmlns:a16="http://schemas.microsoft.com/office/drawing/2014/main" id="{9F101ED4-C4DC-4E9C-8EF9-6AAC030A9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093" y="5461829"/>
            <a:ext cx="9763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altLang="en-US" sz="1000" dirty="0" err="1">
                <a:latin typeface="Arial" panose="020B0604020202020204" pitchFamily="34" charset="0"/>
              </a:rPr>
              <a:t>Clk</a:t>
            </a:r>
            <a:r>
              <a:rPr lang="it-IT" altLang="en-US" sz="1000" dirty="0">
                <a:latin typeface="Arial" panose="020B0604020202020204" pitchFamily="34" charset="0"/>
              </a:rPr>
              <a:t>+/-100ppm</a:t>
            </a:r>
            <a:endParaRPr lang="en-GB" altLang="en-US" sz="1000" dirty="0">
              <a:latin typeface="Arial" panose="020B0604020202020204" pitchFamily="34" charset="0"/>
            </a:endParaRPr>
          </a:p>
        </p:txBody>
      </p:sp>
      <p:sp>
        <p:nvSpPr>
          <p:cNvPr id="2710535" name="Oval 7">
            <a:extLst>
              <a:ext uri="{FF2B5EF4-FFF2-40B4-BE49-F238E27FC236}">
                <a16:creationId xmlns="" xmlns:a16="http://schemas.microsoft.com/office/drawing/2014/main" id="{A6AD2809-1B94-428D-A13F-0FA8D46E9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50" y="4910138"/>
            <a:ext cx="990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it-IT" altLang="en-US" sz="2400">
                <a:latin typeface="Arial" panose="020B0604020202020204" pitchFamily="34" charset="0"/>
              </a:rPr>
              <a:t>LO</a:t>
            </a: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10536" name="Line 8">
            <a:extLst>
              <a:ext uri="{FF2B5EF4-FFF2-40B4-BE49-F238E27FC236}">
                <a16:creationId xmlns="" xmlns:a16="http://schemas.microsoft.com/office/drawing/2014/main" id="{92A2FFED-C2E8-45E3-AE4B-EBF3EBDDD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5443538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37" name="Rectangle 9">
            <a:extLst>
              <a:ext uri="{FF2B5EF4-FFF2-40B4-BE49-F238E27FC236}">
                <a16:creationId xmlns="" xmlns:a16="http://schemas.microsoft.com/office/drawing/2014/main" id="{ACFE9823-8285-4127-8168-DC2D9FFDA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050" y="4376738"/>
            <a:ext cx="914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it-IT" altLang="en-US" sz="2400">
                <a:latin typeface="Arial" panose="020B0604020202020204" pitchFamily="34" charset="0"/>
              </a:rPr>
              <a:t>PD</a:t>
            </a: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10538" name="Line 10">
            <a:extLst>
              <a:ext uri="{FF2B5EF4-FFF2-40B4-BE49-F238E27FC236}">
                <a16:creationId xmlns="" xmlns:a16="http://schemas.microsoft.com/office/drawing/2014/main" id="{98FA3DCE-1788-4629-8A26-85D167EDF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4529138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39" name="Rectangle 11">
            <a:extLst>
              <a:ext uri="{FF2B5EF4-FFF2-40B4-BE49-F238E27FC236}">
                <a16:creationId xmlns="" xmlns:a16="http://schemas.microsoft.com/office/drawing/2014/main" id="{8566C943-760B-495C-AFAE-952F45821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050" y="2852738"/>
            <a:ext cx="914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it-IT" altLang="en-US" sz="2400">
                <a:latin typeface="Arial" panose="020B0604020202020204" pitchFamily="34" charset="0"/>
              </a:rPr>
              <a:t>FF</a:t>
            </a:r>
            <a:endParaRPr lang="en-GB" altLang="en-US" sz="2400">
              <a:latin typeface="Arial" panose="020B0604020202020204" pitchFamily="34" charset="0"/>
            </a:endParaRPr>
          </a:p>
        </p:txBody>
      </p:sp>
      <p:sp>
        <p:nvSpPr>
          <p:cNvPr id="2710540" name="Line 12">
            <a:extLst>
              <a:ext uri="{FF2B5EF4-FFF2-40B4-BE49-F238E27FC236}">
                <a16:creationId xmlns="" xmlns:a16="http://schemas.microsoft.com/office/drawing/2014/main" id="{7B21E23B-90C9-4F6B-89C3-CE2ACE77B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6450" y="308133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41" name="Text Box 13">
            <a:extLst>
              <a:ext uri="{FF2B5EF4-FFF2-40B4-BE49-F238E27FC236}">
                <a16:creationId xmlns="" xmlns:a16="http://schemas.microsoft.com/office/drawing/2014/main" id="{FEE1C4FF-5B9F-4DFD-9BBB-A08C6A930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050" y="2851150"/>
            <a:ext cx="10747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altLang="en-US" sz="1000">
                <a:latin typeface="Arial" panose="020B0604020202020204" pitchFamily="34" charset="0"/>
              </a:rPr>
              <a:t>Recovered data</a:t>
            </a:r>
            <a:endParaRPr lang="en-GB" altLang="en-US" sz="1000">
              <a:latin typeface="Arial" panose="020B0604020202020204" pitchFamily="34" charset="0"/>
            </a:endParaRPr>
          </a:p>
        </p:txBody>
      </p:sp>
      <p:sp>
        <p:nvSpPr>
          <p:cNvPr id="2710542" name="Line 14">
            <a:extLst>
              <a:ext uri="{FF2B5EF4-FFF2-40B4-BE49-F238E27FC236}">
                <a16:creationId xmlns="" xmlns:a16="http://schemas.microsoft.com/office/drawing/2014/main" id="{8AB2F728-7FA2-4A6E-96F3-34DAC67F3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2450" y="391953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43" name="Line 15">
            <a:extLst>
              <a:ext uri="{FF2B5EF4-FFF2-40B4-BE49-F238E27FC236}">
                <a16:creationId xmlns="" xmlns:a16="http://schemas.microsoft.com/office/drawing/2014/main" id="{BB664089-EA48-4E81-A886-5CD4696C0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2450" y="3919538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44" name="Line 16">
            <a:extLst>
              <a:ext uri="{FF2B5EF4-FFF2-40B4-BE49-F238E27FC236}">
                <a16:creationId xmlns="" xmlns:a16="http://schemas.microsoft.com/office/drawing/2014/main" id="{E18FDF22-F17B-407C-8EC6-F6A625F2A8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9050" y="3081338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45" name="Line 17">
            <a:extLst>
              <a:ext uri="{FF2B5EF4-FFF2-40B4-BE49-F238E27FC236}">
                <a16:creationId xmlns="" xmlns:a16="http://schemas.microsoft.com/office/drawing/2014/main" id="{B9C25A64-E829-4BA5-B299-9BC437E918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9050" y="3081338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46" name="Text Box 18">
            <a:extLst>
              <a:ext uri="{FF2B5EF4-FFF2-40B4-BE49-F238E27FC236}">
                <a16:creationId xmlns="" xmlns:a16="http://schemas.microsoft.com/office/drawing/2014/main" id="{9820D448-FBEE-47F7-BAE4-2259B40AF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50" y="4298950"/>
            <a:ext cx="9763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altLang="en-US" sz="1000">
                <a:latin typeface="Arial" panose="020B0604020202020204" pitchFamily="34" charset="0"/>
              </a:rPr>
              <a:t>Incoming data</a:t>
            </a:r>
            <a:endParaRPr lang="en-GB" altLang="en-US" sz="1000">
              <a:latin typeface="Arial" panose="020B0604020202020204" pitchFamily="34" charset="0"/>
            </a:endParaRPr>
          </a:p>
        </p:txBody>
      </p:sp>
      <p:sp>
        <p:nvSpPr>
          <p:cNvPr id="2710547" name="Text Box 19">
            <a:extLst>
              <a:ext uri="{FF2B5EF4-FFF2-40B4-BE49-F238E27FC236}">
                <a16:creationId xmlns="" xmlns:a16="http://schemas.microsoft.com/office/drawing/2014/main" id="{D4CDAF29-C9EB-43EA-9897-8C5D7F384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050" y="3917950"/>
            <a:ext cx="11191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altLang="en-US" sz="1000">
                <a:latin typeface="Arial" panose="020B0604020202020204" pitchFamily="34" charset="0"/>
              </a:rPr>
              <a:t>Recovered clock</a:t>
            </a:r>
            <a:endParaRPr lang="en-GB" altLang="en-US" sz="1000">
              <a:latin typeface="Arial" panose="020B0604020202020204" pitchFamily="34" charset="0"/>
            </a:endParaRPr>
          </a:p>
        </p:txBody>
      </p:sp>
      <p:sp>
        <p:nvSpPr>
          <p:cNvPr id="2710548" name="Line 20">
            <a:extLst>
              <a:ext uri="{FF2B5EF4-FFF2-40B4-BE49-F238E27FC236}">
                <a16:creationId xmlns="" xmlns:a16="http://schemas.microsoft.com/office/drawing/2014/main" id="{8DB03680-32A6-4E00-8B27-03CB238E7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2450" y="4224338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49" name="Line 21">
            <a:extLst>
              <a:ext uri="{FF2B5EF4-FFF2-40B4-BE49-F238E27FC236}">
                <a16:creationId xmlns="" xmlns:a16="http://schemas.microsoft.com/office/drawing/2014/main" id="{D311EC3B-E259-4992-82FF-216C3ED269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6450" y="498633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50" name="Line 22">
            <a:extLst>
              <a:ext uri="{FF2B5EF4-FFF2-40B4-BE49-F238E27FC236}">
                <a16:creationId xmlns="" xmlns:a16="http://schemas.microsoft.com/office/drawing/2014/main" id="{F762B655-D21E-4AA4-9902-BA9547970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6050" y="498633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51" name="Line 23">
            <a:extLst>
              <a:ext uri="{FF2B5EF4-FFF2-40B4-BE49-F238E27FC236}">
                <a16:creationId xmlns="" xmlns:a16="http://schemas.microsoft.com/office/drawing/2014/main" id="{09D4C72B-14D0-4FD3-8310-1D9949EE78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08450" y="5976938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0552" name="Line 24">
            <a:extLst>
              <a:ext uri="{FF2B5EF4-FFF2-40B4-BE49-F238E27FC236}">
                <a16:creationId xmlns="" xmlns:a16="http://schemas.microsoft.com/office/drawing/2014/main" id="{83611D0E-3922-40CC-9493-20AB1B41C5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08450" y="574833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DB2C72B-9E0E-4330-B5F1-333DE865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7058-71D0-4D87-AB36-CF3009DB7242}" type="datetime1">
              <a:rPr lang="en-US" smtClean="0"/>
              <a:t>6/18/2018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1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1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1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1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1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71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71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1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1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1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1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1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71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1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10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710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10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1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71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71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710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1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71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71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71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71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0532" grpId="0" animBg="1"/>
      <p:bldP spid="2710534" grpId="0"/>
      <p:bldP spid="2710535" grpId="0" animBg="1"/>
      <p:bldP spid="2710537" grpId="0" animBg="1"/>
      <p:bldP spid="2710539" grpId="0" animBg="1"/>
      <p:bldP spid="2710541" grpId="0"/>
      <p:bldP spid="2710546" grpId="0"/>
      <p:bldP spid="27105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>
            <a:extLst>
              <a:ext uri="{FF2B5EF4-FFF2-40B4-BE49-F238E27FC236}">
                <a16:creationId xmlns="" xmlns:a16="http://schemas.microsoft.com/office/drawing/2014/main" id="{355ED85F-6CF9-4D32-A2FC-02C19A690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SIPO (Serial In Parallel Out)</a:t>
            </a:r>
          </a:p>
        </p:txBody>
      </p:sp>
      <p:sp>
        <p:nvSpPr>
          <p:cNvPr id="988163" name="Rectangle 3">
            <a:extLst>
              <a:ext uri="{FF2B5EF4-FFF2-40B4-BE49-F238E27FC236}">
                <a16:creationId xmlns="" xmlns:a16="http://schemas.microsoft.com/office/drawing/2014/main" id="{8C6B1678-B8D0-4B50-BA61-5AC1F4811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000"/>
              <a:t>Parallel width = internal datapath width</a:t>
            </a:r>
          </a:p>
          <a:p>
            <a:r>
              <a:rPr lang="en-US" altLang="en-US" sz="3000"/>
              <a:t>Crosses boundary between serial RX clock and XCLK</a:t>
            </a:r>
          </a:p>
          <a:p>
            <a:pPr lvl="1"/>
            <a:endParaRPr lang="en-US" altLang="en-US" sz="2700"/>
          </a:p>
          <a:p>
            <a:endParaRPr lang="en-US" altLang="en-US" sz="2600"/>
          </a:p>
          <a:p>
            <a:pPr lvl="1"/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15C55E-F293-4180-85F0-9011F806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26EE-6708-49BE-886F-D2AAEAC03EA5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C5DC1E2-0E8C-41D5-8EED-252F1208C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67119A-CA2C-433F-9999-F842A1D9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>
            <a:extLst>
              <a:ext uri="{FF2B5EF4-FFF2-40B4-BE49-F238E27FC236}">
                <a16:creationId xmlns="" xmlns:a16="http://schemas.microsoft.com/office/drawing/2014/main" id="{A4D90A84-D9E6-4A81-8433-857AD7502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PRBS Checker</a:t>
            </a:r>
          </a:p>
        </p:txBody>
      </p:sp>
      <p:sp>
        <p:nvSpPr>
          <p:cNvPr id="432131" name="Rectangle 3">
            <a:extLst>
              <a:ext uri="{FF2B5EF4-FFF2-40B4-BE49-F238E27FC236}">
                <a16:creationId xmlns="" xmlns:a16="http://schemas.microsoft.com/office/drawing/2014/main" id="{7BB2CF5A-679F-425B-B880-E8719B7D0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000" dirty="0"/>
              <a:t>Pairs with Tx PRBS</a:t>
            </a:r>
          </a:p>
          <a:p>
            <a:r>
              <a:rPr lang="en-US" altLang="en-US" sz="3000" dirty="0"/>
              <a:t>Checks incoming data for PRBS errors</a:t>
            </a:r>
          </a:p>
          <a:p>
            <a:pPr lvl="1"/>
            <a:r>
              <a:rPr lang="en-US" altLang="en-US" sz="2800" dirty="0"/>
              <a:t>Supports PRBS-7, PRBS-23, and PRBS-31</a:t>
            </a:r>
          </a:p>
          <a:p>
            <a:pPr lvl="1"/>
            <a:r>
              <a:rPr lang="en-US" altLang="en-US" sz="2800" dirty="0"/>
              <a:t>Self-synchronizes to selected pattern</a:t>
            </a:r>
          </a:p>
          <a:p>
            <a:pPr lvl="1"/>
            <a:r>
              <a:rPr lang="en-US" altLang="en-US" sz="2800" dirty="0"/>
              <a:t>Counts deviations from the pattern</a:t>
            </a:r>
          </a:p>
          <a:p>
            <a:pPr lvl="1"/>
            <a:r>
              <a:rPr lang="en-US" altLang="en-US" sz="2800" dirty="0"/>
              <a:t>Has programmable error thresholds</a:t>
            </a:r>
          </a:p>
          <a:p>
            <a:pPr lvl="1"/>
            <a:r>
              <a:rPr lang="en-US" altLang="en-US" sz="2800" dirty="0"/>
              <a:t>Does not otherwise affect incoming data</a:t>
            </a:r>
          </a:p>
          <a:p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4538411-965C-4821-9DCF-95405CE2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8FA7-4289-43B1-B8F4-D25FF74DA44C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5FA61A-D3EE-4AFB-B81C-9734EFDCA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9DA075A-3557-4EB3-9D9C-F5214A87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>
            <a:extLst>
              <a:ext uri="{FF2B5EF4-FFF2-40B4-BE49-F238E27FC236}">
                <a16:creationId xmlns="" xmlns:a16="http://schemas.microsoft.com/office/drawing/2014/main" id="{31B34262-BAEC-4BED-A2A9-ECBB6B569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069" y="-158262"/>
            <a:ext cx="8229600" cy="1143000"/>
          </a:xfrm>
        </p:spPr>
        <p:txBody>
          <a:bodyPr/>
          <a:lstStyle/>
          <a:p>
            <a:r>
              <a:rPr lang="en-US" altLang="en-US" dirty="0"/>
              <a:t>Comma Align/Detect</a:t>
            </a:r>
          </a:p>
        </p:txBody>
      </p:sp>
      <p:sp>
        <p:nvSpPr>
          <p:cNvPr id="436227" name="Rectangle 3">
            <a:extLst>
              <a:ext uri="{FF2B5EF4-FFF2-40B4-BE49-F238E27FC236}">
                <a16:creationId xmlns="" xmlns:a16="http://schemas.microsoft.com/office/drawing/2014/main" id="{0107DC8C-3880-4BA2-943A-C8155E7D8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3224" y="978010"/>
            <a:ext cx="8224783" cy="228202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3000" dirty="0"/>
              <a:t>The block searches for commas in the incoming data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When it finds one, it shifts the mapping from in to out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Shifts comma to be aligned to closest valid boundary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Closest = least shifting required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Valid = depends on ALIGN_COMMA_WORD setting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Aligns incoming data to byte (or word) boundaries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Possible to join two 10-bit commas to form a 20-bit comma (aligns on word boundaries)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12963334-A3D9-47AD-980F-EEB49556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87" y="3394076"/>
            <a:ext cx="6386813" cy="150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8">
            <a:extLst>
              <a:ext uri="{FF2B5EF4-FFF2-40B4-BE49-F238E27FC236}">
                <a16:creationId xmlns="" xmlns:a16="http://schemas.microsoft.com/office/drawing/2014/main" id="{E586577F-7E7F-4F75-AD61-D2EDF403B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911" y="4851179"/>
            <a:ext cx="561975" cy="417049"/>
          </a:xfrm>
          <a:prstGeom prst="downArrow">
            <a:avLst>
              <a:gd name="adj1" fmla="val 50000"/>
              <a:gd name="adj2" fmla="val 27119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F135AB9-097D-4EDA-951C-37609380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302" y="5228235"/>
            <a:ext cx="1371892" cy="13106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EAF0413-1724-4219-BA7F-9DB01656BC32}"/>
              </a:ext>
            </a:extLst>
          </p:cNvPr>
          <p:cNvSpPr/>
          <p:nvPr/>
        </p:nvSpPr>
        <p:spPr>
          <a:xfrm>
            <a:off x="6620608" y="4791808"/>
            <a:ext cx="1099038" cy="19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58275B-F49D-4E87-9425-97DA231C8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417" y="5203767"/>
            <a:ext cx="1442614" cy="115258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487CC934-B29B-49E0-A7DC-8173C24C6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E877-FEFB-46BE-954B-920C90A0473A}" type="datetime1">
              <a:rPr lang="en-US" smtClean="0"/>
              <a:t>6/18/2018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8587428-64B0-439D-841F-C76E8474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4" name="Rectangle 2">
            <a:extLst>
              <a:ext uri="{FF2B5EF4-FFF2-40B4-BE49-F238E27FC236}">
                <a16:creationId xmlns="" xmlns:a16="http://schemas.microsoft.com/office/drawing/2014/main" id="{D0A69F23-9D5C-4E81-9481-0BADC26C0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Manual Alignment</a:t>
            </a:r>
          </a:p>
        </p:txBody>
      </p:sp>
      <p:sp>
        <p:nvSpPr>
          <p:cNvPr id="1032195" name="Rectangle 3">
            <a:extLst>
              <a:ext uri="{FF2B5EF4-FFF2-40B4-BE49-F238E27FC236}">
                <a16:creationId xmlns="" xmlns:a16="http://schemas.microsoft.com/office/drawing/2014/main" id="{819E4ECA-E1DB-46AB-9890-447FF6C7B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2708" y="1169380"/>
            <a:ext cx="8229600" cy="1547444"/>
          </a:xfrm>
        </p:spPr>
        <p:txBody>
          <a:bodyPr/>
          <a:lstStyle/>
          <a:p>
            <a:r>
              <a:rPr lang="en-US" altLang="en-US" sz="3000" dirty="0"/>
              <a:t>RXSLIDE signal to manually adjust comma alignment</a:t>
            </a:r>
          </a:p>
          <a:p>
            <a:pPr lvl="1"/>
            <a:r>
              <a:rPr lang="en-US" altLang="en-US" sz="2700" dirty="0"/>
              <a:t>Must be de-asserted for 2 cycles after each use</a:t>
            </a:r>
            <a:endParaRPr lang="en-US" altLang="en-US" sz="2400" dirty="0"/>
          </a:p>
        </p:txBody>
      </p:sp>
      <p:pic>
        <p:nvPicPr>
          <p:cNvPr id="1032196" name="Picture 4">
            <a:extLst>
              <a:ext uri="{FF2B5EF4-FFF2-40B4-BE49-F238E27FC236}">
                <a16:creationId xmlns="" xmlns:a16="http://schemas.microsoft.com/office/drawing/2014/main" id="{38A6C835-E8D5-405C-8641-69E1AF3C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735263"/>
            <a:ext cx="537210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922B052-1883-4E9E-9809-668B8A5FD196}"/>
              </a:ext>
            </a:extLst>
          </p:cNvPr>
          <p:cNvSpPr/>
          <p:nvPr/>
        </p:nvSpPr>
        <p:spPr>
          <a:xfrm>
            <a:off x="3310908" y="4264310"/>
            <a:ext cx="346692" cy="1256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AB9CDCE-21BF-494B-B9BC-8651F9E51999}"/>
              </a:ext>
            </a:extLst>
          </p:cNvPr>
          <p:cNvSpPr/>
          <p:nvPr/>
        </p:nvSpPr>
        <p:spPr>
          <a:xfrm>
            <a:off x="4841409" y="4265033"/>
            <a:ext cx="311300" cy="1292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5B084F5-AD77-4079-BA95-8AE31DA3D797}"/>
              </a:ext>
            </a:extLst>
          </p:cNvPr>
          <p:cNvSpPr/>
          <p:nvPr/>
        </p:nvSpPr>
        <p:spPr>
          <a:xfrm>
            <a:off x="6360093" y="4268577"/>
            <a:ext cx="242726" cy="1226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3393CF-BEA8-44AF-8736-1E4C7080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3E23-D43B-406F-B232-12195EF6C7F1}" type="datetime1">
              <a:rPr lang="en-US" smtClean="0"/>
              <a:t>6/18/2018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7895BD-16AD-4BF4-BDAE-E8B52847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B3A0CD9-C9FC-4702-A4F5-99E8389D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>
            <a:extLst>
              <a:ext uri="{FF2B5EF4-FFF2-40B4-BE49-F238E27FC236}">
                <a16:creationId xmlns="" xmlns:a16="http://schemas.microsoft.com/office/drawing/2014/main" id="{68FF1F94-2BED-41F3-9BBC-CE9DAC9C0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8B10B decoder</a:t>
            </a:r>
          </a:p>
        </p:txBody>
      </p:sp>
      <p:sp>
        <p:nvSpPr>
          <p:cNvPr id="1045507" name="Rectangle 3">
            <a:extLst>
              <a:ext uri="{FF2B5EF4-FFF2-40B4-BE49-F238E27FC236}">
                <a16:creationId xmlns="" xmlns:a16="http://schemas.microsoft.com/office/drawing/2014/main" id="{01468256-A317-4644-92FB-7F0739CD5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5124" y="1274888"/>
            <a:ext cx="8124092" cy="1494690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sz="3000" dirty="0"/>
              <a:t>Decodes incoming 8B/10B data</a:t>
            </a:r>
          </a:p>
          <a:p>
            <a:pPr lvl="1"/>
            <a:r>
              <a:rPr lang="en-US" altLang="en-US" dirty="0"/>
              <a:t>Reports errors when they occur</a:t>
            </a:r>
          </a:p>
          <a:p>
            <a:pPr lvl="1"/>
            <a:r>
              <a:rPr lang="en-US" altLang="en-US" dirty="0"/>
              <a:t>Can be bypassed to reduce latency</a:t>
            </a:r>
          </a:p>
          <a:p>
            <a:r>
              <a:rPr lang="en-US" altLang="en-US" sz="3000" dirty="0"/>
              <a:t>Byte swap required for 2 byte interfaces due to serialization order (same as the TX)</a:t>
            </a:r>
            <a:endParaRPr lang="en-US" altLang="en-US" sz="3100" dirty="0"/>
          </a:p>
          <a:p>
            <a:pPr lvl="1"/>
            <a:endParaRPr lang="en-US" altLang="en-US" sz="2800" dirty="0"/>
          </a:p>
          <a:p>
            <a:pPr lvl="1"/>
            <a:endParaRPr lang="en-US" altLang="en-US" sz="2800" dirty="0"/>
          </a:p>
          <a:p>
            <a:pPr lvl="1"/>
            <a:endParaRPr lang="en-US" altLang="en-US" sz="2700" dirty="0"/>
          </a:p>
          <a:p>
            <a:pPr lvl="1"/>
            <a:endParaRPr lang="en-US" altLang="en-US" sz="2700" dirty="0"/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pic>
        <p:nvPicPr>
          <p:cNvPr id="1045509" name="Picture 5">
            <a:extLst>
              <a:ext uri="{FF2B5EF4-FFF2-40B4-BE49-F238E27FC236}">
                <a16:creationId xmlns="" xmlns:a16="http://schemas.microsoft.com/office/drawing/2014/main" id="{6C833702-A59A-4313-B2A3-29EF97E7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879725"/>
            <a:ext cx="6659562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EC2BC45-38FF-4B61-B056-60F9D170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3068-E033-4571-B185-406CC1C7C7E7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B414BC-4B69-46CF-9558-289326E7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7AB6CE-B4DC-4B30-A941-665B1FE3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>
            <a:extLst>
              <a:ext uri="{FF2B5EF4-FFF2-40B4-BE49-F238E27FC236}">
                <a16:creationId xmlns="" xmlns:a16="http://schemas.microsoft.com/office/drawing/2014/main" id="{730BE405-F91B-47B7-B970-AAC80F88B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RX Elastic Buffer</a:t>
            </a:r>
          </a:p>
        </p:txBody>
      </p:sp>
      <p:sp>
        <p:nvSpPr>
          <p:cNvPr id="442374" name="Rectangle 6">
            <a:extLst>
              <a:ext uri="{FF2B5EF4-FFF2-40B4-BE49-F238E27FC236}">
                <a16:creationId xmlns="" xmlns:a16="http://schemas.microsoft.com/office/drawing/2014/main" id="{C0750A56-442C-483E-B622-687DF8BC9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33538"/>
            <a:ext cx="8099425" cy="4462462"/>
          </a:xfrm>
          <a:noFill/>
          <a:ln/>
        </p:spPr>
        <p:txBody>
          <a:bodyPr/>
          <a:lstStyle/>
          <a:p>
            <a:r>
              <a:rPr lang="en-US" altLang="en-US" sz="2600" dirty="0"/>
              <a:t>Performs 3 important functions:</a:t>
            </a:r>
          </a:p>
          <a:p>
            <a:pPr lvl="1"/>
            <a:r>
              <a:rPr lang="en-US" altLang="en-US" sz="2400" dirty="0"/>
              <a:t>Phase alignment </a:t>
            </a:r>
          </a:p>
          <a:p>
            <a:pPr lvl="2"/>
            <a:r>
              <a:rPr lang="en-US" altLang="en-US" sz="2000" dirty="0"/>
              <a:t>Can be replaced by phase align circuit in some cases</a:t>
            </a:r>
          </a:p>
          <a:p>
            <a:pPr lvl="1"/>
            <a:r>
              <a:rPr lang="en-US" altLang="en-US" sz="2400" dirty="0"/>
              <a:t>Clock Correction</a:t>
            </a:r>
          </a:p>
          <a:p>
            <a:pPr lvl="1"/>
            <a:r>
              <a:rPr lang="en-US" altLang="en-US" sz="2400" dirty="0"/>
              <a:t>Channel Bonding</a:t>
            </a:r>
          </a:p>
          <a:p>
            <a:pPr lvl="1"/>
            <a:endParaRPr lang="en-US" altLang="en-US" sz="2400" dirty="0"/>
          </a:p>
          <a:p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01CDFAA-E9FA-4F53-87A9-EBB8E6CB2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9A31-6034-4A6B-9E63-902AD8470561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273D66E-3F88-4468-93E4-8B8B8626C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F6CD52-43AC-42D6-B76E-470DC027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>
            <a:extLst>
              <a:ext uri="{FF2B5EF4-FFF2-40B4-BE49-F238E27FC236}">
                <a16:creationId xmlns="" xmlns:a16="http://schemas.microsoft.com/office/drawing/2014/main" id="{7ADC537A-E7EC-4F8C-B5AB-2D042279DA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Phase Alignment</a:t>
            </a:r>
          </a:p>
        </p:txBody>
      </p:sp>
      <p:sp>
        <p:nvSpPr>
          <p:cNvPr id="246" name="Rectangle 6">
            <a:extLst>
              <a:ext uri="{FF2B5EF4-FFF2-40B4-BE49-F238E27FC236}">
                <a16:creationId xmlns="" xmlns:a16="http://schemas.microsoft.com/office/drawing/2014/main" id="{3A77AC81-F937-45F6-B0C7-642B1C5A0597}"/>
              </a:ext>
            </a:extLst>
          </p:cNvPr>
          <p:cNvSpPr txBox="1">
            <a:spLocks noChangeArrowheads="1"/>
          </p:cNvSpPr>
          <p:nvPr/>
        </p:nvSpPr>
        <p:spPr>
          <a:xfrm>
            <a:off x="416170" y="1255469"/>
            <a:ext cx="8099425" cy="147014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dirty="0"/>
              <a:t>RX clock domains similar to TX</a:t>
            </a:r>
          </a:p>
          <a:p>
            <a:pPr lvl="1"/>
            <a:r>
              <a:rPr lang="en-US" altLang="en-US" sz="2200" dirty="0"/>
              <a:t>Fabric provides RXUSRCLK and RXUSRCLK2</a:t>
            </a:r>
          </a:p>
          <a:p>
            <a:pPr lvl="1"/>
            <a:r>
              <a:rPr lang="en-US" altLang="en-US" sz="2200" dirty="0"/>
              <a:t>CDR provides RX Serial Clock and RX XCLK</a:t>
            </a:r>
          </a:p>
          <a:p>
            <a:pPr lvl="1"/>
            <a:endParaRPr lang="en-US" altLang="en-US" sz="2400" dirty="0"/>
          </a:p>
          <a:p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0BDC588-AAAD-4735-97ED-DCD3D611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28F9-FA52-4E83-96F5-546013624D2A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C99D570-744E-4FD3-A9A6-DBE9E95F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7199" y="6420679"/>
            <a:ext cx="3640974" cy="365125"/>
          </a:xfrm>
        </p:spPr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28B2B5-673F-474C-BF91-066B7F6FF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38</a:t>
            </a:fld>
            <a:endParaRPr lang="en-US"/>
          </a:p>
        </p:txBody>
      </p:sp>
      <p:sp>
        <p:nvSpPr>
          <p:cNvPr id="145" name="AutoShape 210"/>
          <p:cNvSpPr>
            <a:spLocks noChangeArrowheads="1"/>
          </p:cNvSpPr>
          <p:nvPr/>
        </p:nvSpPr>
        <p:spPr bwMode="auto">
          <a:xfrm>
            <a:off x="1146803" y="3568553"/>
            <a:ext cx="1968501" cy="1966913"/>
          </a:xfrm>
          <a:prstGeom prst="roundRect">
            <a:avLst>
              <a:gd name="adj" fmla="val 6653"/>
            </a:avLst>
          </a:prstGeom>
          <a:solidFill>
            <a:srgbClr val="FF0000">
              <a:alpha val="5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/>
          </a:p>
          <a:p>
            <a:endParaRPr lang="en-US" altLang="en-US" sz="1800"/>
          </a:p>
          <a:p>
            <a:endParaRPr lang="en-US" altLang="en-US" sz="1800"/>
          </a:p>
        </p:txBody>
      </p:sp>
      <p:sp>
        <p:nvSpPr>
          <p:cNvPr id="146" name="AutoShape 2"/>
          <p:cNvSpPr>
            <a:spLocks noChangeArrowheads="1"/>
          </p:cNvSpPr>
          <p:nvPr/>
        </p:nvSpPr>
        <p:spPr bwMode="auto">
          <a:xfrm>
            <a:off x="3243891" y="3568553"/>
            <a:ext cx="4583113" cy="1989138"/>
          </a:xfrm>
          <a:prstGeom prst="roundRect">
            <a:avLst>
              <a:gd name="adj" fmla="val 6653"/>
            </a:avLst>
          </a:prstGeom>
          <a:solidFill>
            <a:srgbClr val="FF0000">
              <a:alpha val="5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/>
          </a:p>
          <a:p>
            <a:endParaRPr lang="en-US" altLang="en-US" sz="1800"/>
          </a:p>
          <a:p>
            <a:endParaRPr lang="en-US" altLang="en-US" sz="1800"/>
          </a:p>
        </p:txBody>
      </p:sp>
      <p:sp>
        <p:nvSpPr>
          <p:cNvPr id="147" name="Text Box 5"/>
          <p:cNvSpPr txBox="1">
            <a:spLocks noChangeArrowheads="1"/>
          </p:cNvSpPr>
          <p:nvPr/>
        </p:nvSpPr>
        <p:spPr bwMode="auto">
          <a:xfrm>
            <a:off x="776916" y="2666853"/>
            <a:ext cx="600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/>
              <a:t>CLKIN</a:t>
            </a:r>
          </a:p>
        </p:txBody>
      </p:sp>
      <p:sp>
        <p:nvSpPr>
          <p:cNvPr id="148" name="AutoShape 6"/>
          <p:cNvSpPr>
            <a:spLocks noChangeArrowheads="1"/>
          </p:cNvSpPr>
          <p:nvPr/>
        </p:nvSpPr>
        <p:spPr bwMode="auto">
          <a:xfrm>
            <a:off x="1711954" y="2771628"/>
            <a:ext cx="576262" cy="687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Shared</a:t>
            </a:r>
          </a:p>
          <a:p>
            <a:r>
              <a:rPr lang="en-US" altLang="en-US" sz="1200"/>
              <a:t>PLL</a:t>
            </a:r>
          </a:p>
        </p:txBody>
      </p:sp>
      <p:sp>
        <p:nvSpPr>
          <p:cNvPr id="149" name="Line 7"/>
          <p:cNvSpPr>
            <a:spLocks noChangeShapeType="1"/>
          </p:cNvSpPr>
          <p:nvPr/>
        </p:nvSpPr>
        <p:spPr bwMode="auto">
          <a:xfrm>
            <a:off x="1451604" y="3130403"/>
            <a:ext cx="260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" name="AutoShape 8"/>
          <p:cNvSpPr>
            <a:spLocks noChangeArrowheads="1"/>
          </p:cNvSpPr>
          <p:nvPr/>
        </p:nvSpPr>
        <p:spPr bwMode="auto">
          <a:xfrm>
            <a:off x="2507291" y="3686028"/>
            <a:ext cx="406400" cy="979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SIPO</a:t>
            </a:r>
          </a:p>
        </p:txBody>
      </p:sp>
      <p:sp>
        <p:nvSpPr>
          <p:cNvPr id="151" name="AutoShape 9"/>
          <p:cNvSpPr>
            <a:spLocks noChangeArrowheads="1"/>
          </p:cNvSpPr>
          <p:nvPr/>
        </p:nvSpPr>
        <p:spPr bwMode="auto">
          <a:xfrm>
            <a:off x="1643691" y="4020991"/>
            <a:ext cx="612775" cy="4587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CDR</a:t>
            </a:r>
            <a:endParaRPr lang="en-US" altLang="en-US" sz="1800"/>
          </a:p>
        </p:txBody>
      </p:sp>
      <p:sp>
        <p:nvSpPr>
          <p:cNvPr id="152" name="Line 10"/>
          <p:cNvSpPr>
            <a:spLocks noChangeShapeType="1"/>
          </p:cNvSpPr>
          <p:nvPr/>
        </p:nvSpPr>
        <p:spPr bwMode="auto">
          <a:xfrm>
            <a:off x="7344404" y="3581253"/>
            <a:ext cx="9525" cy="19669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" name="Line 11"/>
          <p:cNvSpPr>
            <a:spLocks noChangeShapeType="1"/>
          </p:cNvSpPr>
          <p:nvPr/>
        </p:nvSpPr>
        <p:spPr bwMode="auto">
          <a:xfrm flipH="1">
            <a:off x="6263316" y="3600303"/>
            <a:ext cx="0" cy="1962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AutoShape 13"/>
          <p:cNvSpPr>
            <a:spLocks noChangeArrowheads="1"/>
          </p:cNvSpPr>
          <p:nvPr/>
        </p:nvSpPr>
        <p:spPr bwMode="auto">
          <a:xfrm>
            <a:off x="7673016" y="3960666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Rectangle 213">
            <a:extLst>
              <a:ext uri="{FF2B5EF4-FFF2-40B4-BE49-F238E27FC236}">
                <a16:creationId xmlns="" xmlns:a16="http://schemas.microsoft.com/office/drawing/2014/main" id="{E8734130-FE31-4E91-8C2E-453DEED57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011" y="3575920"/>
            <a:ext cx="3010717" cy="1981772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AutoShape 14"/>
          <p:cNvSpPr>
            <a:spLocks noChangeArrowheads="1"/>
          </p:cNvSpPr>
          <p:nvPr/>
        </p:nvSpPr>
        <p:spPr bwMode="auto">
          <a:xfrm>
            <a:off x="5679116" y="4146403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AutoShape 15"/>
          <p:cNvSpPr>
            <a:spLocks noChangeArrowheads="1"/>
          </p:cNvSpPr>
          <p:nvPr/>
        </p:nvSpPr>
        <p:spPr bwMode="auto">
          <a:xfrm>
            <a:off x="6029954" y="3803503"/>
            <a:ext cx="615950" cy="8175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FIFO</a:t>
            </a:r>
          </a:p>
        </p:txBody>
      </p:sp>
      <p:sp>
        <p:nvSpPr>
          <p:cNvPr id="305" name="Rectangle 213">
            <a:extLst>
              <a:ext uri="{FF2B5EF4-FFF2-40B4-BE49-F238E27FC236}">
                <a16:creationId xmlns="" xmlns:a16="http://schemas.microsoft.com/office/drawing/2014/main" id="{E8734130-FE31-4E91-8C2E-453DEED57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4270" y="3587678"/>
            <a:ext cx="1079660" cy="1992849"/>
          </a:xfrm>
          <a:prstGeom prst="rect">
            <a:avLst/>
          </a:prstGeom>
          <a:solidFill>
            <a:srgbClr val="00CC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AutoShape 21"/>
          <p:cNvSpPr>
            <a:spLocks noChangeArrowheads="1"/>
          </p:cNvSpPr>
          <p:nvPr/>
        </p:nvSpPr>
        <p:spPr bwMode="auto">
          <a:xfrm>
            <a:off x="6641141" y="4092428"/>
            <a:ext cx="382588" cy="193675"/>
          </a:xfrm>
          <a:prstGeom prst="rightArrow">
            <a:avLst>
              <a:gd name="adj1" fmla="val 49454"/>
              <a:gd name="adj2" fmla="val 35859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8" name="Group 22"/>
          <p:cNvGrpSpPr>
            <a:grpSpLocks/>
          </p:cNvGrpSpPr>
          <p:nvPr/>
        </p:nvGrpSpPr>
        <p:grpSpPr bwMode="auto">
          <a:xfrm>
            <a:off x="4502779" y="3686028"/>
            <a:ext cx="1176337" cy="1274763"/>
            <a:chOff x="1935" y="574"/>
            <a:chExt cx="741" cy="817"/>
          </a:xfrm>
        </p:grpSpPr>
        <p:sp>
          <p:nvSpPr>
            <p:cNvPr id="159" name="AutoShape 23"/>
            <p:cNvSpPr>
              <a:spLocks noChangeArrowheads="1"/>
            </p:cNvSpPr>
            <p:nvPr/>
          </p:nvSpPr>
          <p:spPr bwMode="auto">
            <a:xfrm>
              <a:off x="2116" y="574"/>
              <a:ext cx="256" cy="64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D1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US" sz="1200"/>
                <a:t>10b</a:t>
              </a:r>
            </a:p>
            <a:p>
              <a:r>
                <a:rPr lang="en-US" altLang="en-US" sz="1200"/>
                <a:t>/</a:t>
              </a:r>
            </a:p>
            <a:p>
              <a:r>
                <a:rPr lang="en-US" altLang="en-US" sz="1200"/>
                <a:t>8b </a:t>
              </a:r>
            </a:p>
          </p:txBody>
        </p:sp>
        <p:sp>
          <p:nvSpPr>
            <p:cNvPr id="160" name="AutoShape 24"/>
            <p:cNvSpPr>
              <a:spLocks noChangeArrowheads="1"/>
            </p:cNvSpPr>
            <p:nvPr/>
          </p:nvSpPr>
          <p:spPr bwMode="auto">
            <a:xfrm rot="16200000">
              <a:off x="2370" y="866"/>
              <a:ext cx="500" cy="113"/>
            </a:xfrm>
            <a:custGeom>
              <a:avLst/>
              <a:gdLst>
                <a:gd name="G0" fmla="+- 2782 0 0"/>
                <a:gd name="G1" fmla="+- 21600 0 2782"/>
                <a:gd name="G2" fmla="*/ 2782 1 2"/>
                <a:gd name="G3" fmla="+- 21600 0 G2"/>
                <a:gd name="G4" fmla="+/ 2782 21600 2"/>
                <a:gd name="G5" fmla="+/ G1 0 2"/>
                <a:gd name="G6" fmla="*/ 21600 21600 2782"/>
                <a:gd name="G7" fmla="*/ G6 1 2"/>
                <a:gd name="G8" fmla="+- 21600 0 G7"/>
                <a:gd name="G9" fmla="*/ 21600 1 2"/>
                <a:gd name="G10" fmla="+- 2782 0 G9"/>
                <a:gd name="G11" fmla="?: G10 G8 0"/>
                <a:gd name="G12" fmla="?: G10 G7 21600"/>
                <a:gd name="T0" fmla="*/ 20209 w 21600"/>
                <a:gd name="T1" fmla="*/ 10800 h 21600"/>
                <a:gd name="T2" fmla="*/ 10800 w 21600"/>
                <a:gd name="T3" fmla="*/ 21600 h 21600"/>
                <a:gd name="T4" fmla="*/ 1391 w 21600"/>
                <a:gd name="T5" fmla="*/ 10800 h 21600"/>
                <a:gd name="T6" fmla="*/ 10800 w 21600"/>
                <a:gd name="T7" fmla="*/ 0 h 21600"/>
                <a:gd name="T8" fmla="*/ 3191 w 21600"/>
                <a:gd name="T9" fmla="*/ 3191 h 21600"/>
                <a:gd name="T10" fmla="*/ 18409 w 21600"/>
                <a:gd name="T11" fmla="*/ 18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782" y="21600"/>
                  </a:lnTo>
                  <a:lnTo>
                    <a:pt x="1881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AutoShape 25"/>
            <p:cNvSpPr>
              <a:spLocks noChangeArrowheads="1"/>
            </p:cNvSpPr>
            <p:nvPr/>
          </p:nvSpPr>
          <p:spPr bwMode="auto">
            <a:xfrm>
              <a:off x="2372" y="719"/>
              <a:ext cx="191" cy="90"/>
            </a:xfrm>
            <a:prstGeom prst="rightArrow">
              <a:avLst>
                <a:gd name="adj1" fmla="val 49454"/>
                <a:gd name="adj2" fmla="val 3852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AutoShape 26"/>
            <p:cNvSpPr>
              <a:spLocks noChangeArrowheads="1"/>
            </p:cNvSpPr>
            <p:nvPr/>
          </p:nvSpPr>
          <p:spPr bwMode="auto">
            <a:xfrm>
              <a:off x="1935" y="867"/>
              <a:ext cx="181" cy="93"/>
            </a:xfrm>
            <a:prstGeom prst="rightArrow">
              <a:avLst>
                <a:gd name="adj1" fmla="val 50000"/>
                <a:gd name="adj2" fmla="val 48656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AutoShape 27"/>
            <p:cNvSpPr>
              <a:spLocks noChangeArrowheads="1"/>
            </p:cNvSpPr>
            <p:nvPr/>
          </p:nvSpPr>
          <p:spPr bwMode="auto">
            <a:xfrm>
              <a:off x="2435" y="1035"/>
              <a:ext cx="124" cy="90"/>
            </a:xfrm>
            <a:prstGeom prst="rightArrow">
              <a:avLst>
                <a:gd name="adj1" fmla="val 50000"/>
                <a:gd name="adj2" fmla="val 3444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AutoShape 28"/>
            <p:cNvSpPr>
              <a:spLocks noChangeArrowheads="1"/>
            </p:cNvSpPr>
            <p:nvPr/>
          </p:nvSpPr>
          <p:spPr bwMode="auto">
            <a:xfrm rot="16200000">
              <a:off x="2306" y="1171"/>
              <a:ext cx="309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AutoShape 29"/>
            <p:cNvSpPr>
              <a:spLocks noChangeArrowheads="1"/>
            </p:cNvSpPr>
            <p:nvPr/>
          </p:nvSpPr>
          <p:spPr bwMode="auto">
            <a:xfrm rot="16200000">
              <a:off x="1808" y="1101"/>
              <a:ext cx="435" cy="89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AutoShape 30"/>
            <p:cNvSpPr>
              <a:spLocks noChangeArrowheads="1"/>
            </p:cNvSpPr>
            <p:nvPr/>
          </p:nvSpPr>
          <p:spPr bwMode="auto">
            <a:xfrm rot="10800000">
              <a:off x="2021" y="1301"/>
              <a:ext cx="450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7" name="Line 31"/>
          <p:cNvSpPr>
            <a:spLocks noChangeShapeType="1"/>
          </p:cNvSpPr>
          <p:nvPr/>
        </p:nvSpPr>
        <p:spPr bwMode="auto">
          <a:xfrm flipV="1">
            <a:off x="2256466" y="4214666"/>
            <a:ext cx="244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AutoShape 32"/>
          <p:cNvSpPr>
            <a:spLocks noChangeArrowheads="1"/>
          </p:cNvSpPr>
          <p:nvPr/>
        </p:nvSpPr>
        <p:spPr bwMode="auto">
          <a:xfrm>
            <a:off x="3369304" y="3803503"/>
            <a:ext cx="654050" cy="882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Comma </a:t>
            </a:r>
          </a:p>
          <a:p>
            <a:r>
              <a:rPr lang="en-US" altLang="en-US" sz="1200"/>
              <a:t>Detect</a:t>
            </a:r>
          </a:p>
          <a:p>
            <a:r>
              <a:rPr lang="en-US" altLang="en-US" sz="1200"/>
              <a:t>and </a:t>
            </a:r>
          </a:p>
          <a:p>
            <a:r>
              <a:rPr lang="en-US" altLang="en-US" sz="1200"/>
              <a:t>Align</a:t>
            </a:r>
          </a:p>
        </p:txBody>
      </p:sp>
      <p:sp>
        <p:nvSpPr>
          <p:cNvPr id="169" name="AutoShape 33"/>
          <p:cNvSpPr>
            <a:spLocks noChangeArrowheads="1"/>
          </p:cNvSpPr>
          <p:nvPr/>
        </p:nvSpPr>
        <p:spPr bwMode="auto">
          <a:xfrm rot="16200000">
            <a:off x="4017798" y="4090047"/>
            <a:ext cx="793750" cy="179387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AutoShape 34"/>
          <p:cNvSpPr>
            <a:spLocks noChangeArrowheads="1"/>
          </p:cNvSpPr>
          <p:nvPr/>
        </p:nvSpPr>
        <p:spPr bwMode="auto">
          <a:xfrm>
            <a:off x="2915279" y="4138466"/>
            <a:ext cx="452437" cy="142875"/>
          </a:xfrm>
          <a:prstGeom prst="rightArrow">
            <a:avLst>
              <a:gd name="adj1" fmla="val 50000"/>
              <a:gd name="adj2" fmla="val 79167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AutoShape 35"/>
          <p:cNvSpPr>
            <a:spLocks noChangeArrowheads="1"/>
          </p:cNvSpPr>
          <p:nvPr/>
        </p:nvSpPr>
        <p:spPr bwMode="auto">
          <a:xfrm>
            <a:off x="4129716" y="4349603"/>
            <a:ext cx="195263" cy="142875"/>
          </a:xfrm>
          <a:prstGeom prst="rightArrow">
            <a:avLst>
              <a:gd name="adj1" fmla="val 50000"/>
              <a:gd name="adj2" fmla="val 34167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AutoShape 36"/>
          <p:cNvSpPr>
            <a:spLocks noChangeArrowheads="1"/>
          </p:cNvSpPr>
          <p:nvPr/>
        </p:nvSpPr>
        <p:spPr bwMode="auto">
          <a:xfrm rot="16200000">
            <a:off x="2854954" y="4486128"/>
            <a:ext cx="647700" cy="127000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AutoShape 37"/>
          <p:cNvSpPr>
            <a:spLocks noChangeArrowheads="1"/>
          </p:cNvSpPr>
          <p:nvPr/>
        </p:nvSpPr>
        <p:spPr bwMode="auto">
          <a:xfrm rot="10800000">
            <a:off x="3147054" y="4792516"/>
            <a:ext cx="1044575" cy="134937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AutoShape 38"/>
          <p:cNvSpPr>
            <a:spLocks noChangeArrowheads="1"/>
          </p:cNvSpPr>
          <p:nvPr/>
        </p:nvSpPr>
        <p:spPr bwMode="auto">
          <a:xfrm>
            <a:off x="4023354" y="3855891"/>
            <a:ext cx="301625" cy="142875"/>
          </a:xfrm>
          <a:prstGeom prst="rightArrow">
            <a:avLst>
              <a:gd name="adj1" fmla="val 49454"/>
              <a:gd name="adj2" fmla="val 38323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AutoShape 39"/>
          <p:cNvSpPr>
            <a:spLocks noChangeArrowheads="1"/>
          </p:cNvSpPr>
          <p:nvPr/>
        </p:nvSpPr>
        <p:spPr bwMode="auto">
          <a:xfrm rot="16200000">
            <a:off x="3916198" y="4569472"/>
            <a:ext cx="490537" cy="142875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AutoShape 40"/>
          <p:cNvSpPr>
            <a:spLocks noChangeArrowheads="1"/>
          </p:cNvSpPr>
          <p:nvPr/>
        </p:nvSpPr>
        <p:spPr bwMode="auto">
          <a:xfrm>
            <a:off x="7018966" y="3686028"/>
            <a:ext cx="642938" cy="979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FPGA</a:t>
            </a:r>
          </a:p>
          <a:p>
            <a:r>
              <a:rPr lang="en-US" altLang="en-US" sz="1200"/>
              <a:t>Interface</a:t>
            </a:r>
          </a:p>
          <a:p>
            <a:endParaRPr lang="en-US" altLang="en-US" sz="1200"/>
          </a:p>
        </p:txBody>
      </p:sp>
      <p:sp>
        <p:nvSpPr>
          <p:cNvPr id="177" name="Text Box 47"/>
          <p:cNvSpPr txBox="1">
            <a:spLocks noChangeArrowheads="1"/>
          </p:cNvSpPr>
          <p:nvPr/>
        </p:nvSpPr>
        <p:spPr bwMode="auto">
          <a:xfrm>
            <a:off x="7979404" y="3889228"/>
            <a:ext cx="744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/>
              <a:t>RXDATA</a:t>
            </a:r>
          </a:p>
        </p:txBody>
      </p:sp>
      <p:sp>
        <p:nvSpPr>
          <p:cNvPr id="178" name="Line 52"/>
          <p:cNvSpPr>
            <a:spLocks noChangeShapeType="1"/>
          </p:cNvSpPr>
          <p:nvPr/>
        </p:nvSpPr>
        <p:spPr bwMode="auto">
          <a:xfrm>
            <a:off x="2004054" y="3468541"/>
            <a:ext cx="1587" cy="568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" name="Text Box 81"/>
          <p:cNvSpPr txBox="1">
            <a:spLocks noChangeArrowheads="1"/>
          </p:cNvSpPr>
          <p:nvPr/>
        </p:nvSpPr>
        <p:spPr bwMode="auto">
          <a:xfrm>
            <a:off x="4093204" y="3263753"/>
            <a:ext cx="123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en-US" sz="1400"/>
              <a:t>Receiver Unit</a:t>
            </a:r>
          </a:p>
        </p:txBody>
      </p:sp>
      <p:sp>
        <p:nvSpPr>
          <p:cNvPr id="182" name="Text Box 85"/>
          <p:cNvSpPr txBox="1">
            <a:spLocks noChangeArrowheads="1"/>
          </p:cNvSpPr>
          <p:nvPr/>
        </p:nvSpPr>
        <p:spPr bwMode="auto">
          <a:xfrm>
            <a:off x="7954345" y="5721706"/>
            <a:ext cx="904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/>
              <a:t>RXUSRCLK</a:t>
            </a:r>
            <a:endParaRPr lang="it-IT" altLang="en-US" sz="1800" dirty="0">
              <a:latin typeface="Arial" panose="020B0604020202020204" pitchFamily="34" charset="0"/>
            </a:endParaRPr>
          </a:p>
        </p:txBody>
      </p:sp>
      <p:sp>
        <p:nvSpPr>
          <p:cNvPr id="183" name="Line 88"/>
          <p:cNvSpPr>
            <a:spLocks noChangeShapeType="1"/>
          </p:cNvSpPr>
          <p:nvPr/>
        </p:nvSpPr>
        <p:spPr bwMode="auto">
          <a:xfrm flipH="1" flipV="1">
            <a:off x="7671429" y="4413103"/>
            <a:ext cx="358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" name="Text Box 90"/>
          <p:cNvSpPr txBox="1">
            <a:spLocks noChangeArrowheads="1"/>
          </p:cNvSpPr>
          <p:nvPr/>
        </p:nvSpPr>
        <p:spPr bwMode="auto">
          <a:xfrm>
            <a:off x="1975479" y="4563916"/>
            <a:ext cx="6190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200" dirty="0">
                <a:latin typeface="Arial" panose="020B0604020202020204" pitchFamily="34" charset="0"/>
              </a:rPr>
              <a:t>Serial </a:t>
            </a:r>
          </a:p>
          <a:p>
            <a:pPr algn="l"/>
            <a:r>
              <a:rPr lang="en-US" altLang="en-US" sz="1200" dirty="0">
                <a:latin typeface="Arial" panose="020B0604020202020204" pitchFamily="34" charset="0"/>
              </a:rPr>
              <a:t>Clock </a:t>
            </a:r>
          </a:p>
        </p:txBody>
      </p:sp>
      <p:sp>
        <p:nvSpPr>
          <p:cNvPr id="185" name="Text Box 91"/>
          <p:cNvSpPr txBox="1">
            <a:spLocks noChangeArrowheads="1"/>
          </p:cNvSpPr>
          <p:nvPr/>
        </p:nvSpPr>
        <p:spPr bwMode="auto">
          <a:xfrm>
            <a:off x="3699504" y="5078266"/>
            <a:ext cx="17892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200" dirty="0">
                <a:latin typeface="Arial" panose="020B0604020202020204" pitchFamily="34" charset="0"/>
              </a:rPr>
              <a:t>Parallel </a:t>
            </a:r>
            <a:r>
              <a:rPr lang="en-US" altLang="en-US" sz="1200" dirty="0" smtClean="0">
                <a:latin typeface="Arial" panose="020B0604020202020204" pitchFamily="34" charset="0"/>
              </a:rPr>
              <a:t>Clock</a:t>
            </a:r>
          </a:p>
          <a:p>
            <a:pPr algn="l"/>
            <a:r>
              <a:rPr lang="en-US" altLang="en-US" sz="1200" dirty="0" smtClean="0">
                <a:latin typeface="Arial" panose="020B0604020202020204" pitchFamily="34" charset="0"/>
              </a:rPr>
              <a:t>(XCLK or RXUSRCLK)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algn="l"/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86" name="Text Box 95"/>
          <p:cNvSpPr txBox="1">
            <a:spLocks noChangeArrowheads="1"/>
          </p:cNvSpPr>
          <p:nvPr/>
        </p:nvSpPr>
        <p:spPr bwMode="auto">
          <a:xfrm>
            <a:off x="6293479" y="5016353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200">
                <a:latin typeface="Arial" panose="020B0604020202020204" pitchFamily="34" charset="0"/>
              </a:rPr>
              <a:t>Parallel Clock </a:t>
            </a:r>
          </a:p>
          <a:p>
            <a:pPr algn="l"/>
            <a:r>
              <a:rPr lang="en-US" altLang="en-US" sz="1200">
                <a:latin typeface="Arial" panose="020B0604020202020204" pitchFamily="34" charset="0"/>
              </a:rPr>
              <a:t>(RXUSRCLK)</a:t>
            </a:r>
          </a:p>
        </p:txBody>
      </p:sp>
      <p:sp>
        <p:nvSpPr>
          <p:cNvPr id="187" name="Line 96"/>
          <p:cNvSpPr>
            <a:spLocks noChangeShapeType="1"/>
          </p:cNvSpPr>
          <p:nvPr/>
        </p:nvSpPr>
        <p:spPr bwMode="auto">
          <a:xfrm flipH="1" flipV="1">
            <a:off x="2350129" y="5330678"/>
            <a:ext cx="0" cy="70658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" name="Line 97"/>
          <p:cNvSpPr>
            <a:spLocks noChangeShapeType="1"/>
          </p:cNvSpPr>
          <p:nvPr/>
        </p:nvSpPr>
        <p:spPr bwMode="auto">
          <a:xfrm flipH="1">
            <a:off x="1989766" y="4479778"/>
            <a:ext cx="0" cy="515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" name="Group 99"/>
          <p:cNvGrpSpPr>
            <a:grpSpLocks/>
          </p:cNvGrpSpPr>
          <p:nvPr/>
        </p:nvGrpSpPr>
        <p:grpSpPr bwMode="auto">
          <a:xfrm>
            <a:off x="7593641" y="4340078"/>
            <a:ext cx="68263" cy="152400"/>
            <a:chOff x="564" y="4140"/>
            <a:chExt cx="116" cy="181"/>
          </a:xfrm>
        </p:grpSpPr>
        <p:sp>
          <p:nvSpPr>
            <p:cNvPr id="190" name="Line 100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101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2" name="AutoShape 106"/>
          <p:cNvSpPr>
            <a:spLocks noChangeArrowheads="1"/>
          </p:cNvSpPr>
          <p:nvPr/>
        </p:nvSpPr>
        <p:spPr bwMode="auto">
          <a:xfrm>
            <a:off x="1643691" y="4995716"/>
            <a:ext cx="1209675" cy="334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Divider &amp; Shifter</a:t>
            </a:r>
            <a:endParaRPr lang="en-US" altLang="en-US" sz="1800"/>
          </a:p>
        </p:txBody>
      </p:sp>
      <p:sp>
        <p:nvSpPr>
          <p:cNvPr id="193" name="Line 114"/>
          <p:cNvSpPr>
            <a:spLocks noChangeShapeType="1"/>
          </p:cNvSpPr>
          <p:nvPr/>
        </p:nvSpPr>
        <p:spPr bwMode="auto">
          <a:xfrm flipV="1">
            <a:off x="6641141" y="5549752"/>
            <a:ext cx="1588" cy="296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" name="Group 115"/>
          <p:cNvGrpSpPr>
            <a:grpSpLocks/>
          </p:cNvGrpSpPr>
          <p:nvPr/>
        </p:nvGrpSpPr>
        <p:grpSpPr bwMode="auto">
          <a:xfrm rot="16200000" flipH="1">
            <a:off x="6611772" y="5467998"/>
            <a:ext cx="60325" cy="106362"/>
            <a:chOff x="564" y="4140"/>
            <a:chExt cx="116" cy="181"/>
          </a:xfrm>
        </p:grpSpPr>
        <p:sp>
          <p:nvSpPr>
            <p:cNvPr id="195" name="Line 116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Line 117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8" name="Group 129"/>
          <p:cNvGrpSpPr>
            <a:grpSpLocks/>
          </p:cNvGrpSpPr>
          <p:nvPr/>
        </p:nvGrpSpPr>
        <p:grpSpPr bwMode="auto">
          <a:xfrm flipH="1" flipV="1">
            <a:off x="2507291" y="4475016"/>
            <a:ext cx="60325" cy="106362"/>
            <a:chOff x="564" y="4140"/>
            <a:chExt cx="116" cy="181"/>
          </a:xfrm>
        </p:grpSpPr>
        <p:sp>
          <p:nvSpPr>
            <p:cNvPr id="199" name="Line 130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131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1" name="Line 133"/>
          <p:cNvSpPr>
            <a:spLocks noChangeShapeType="1"/>
          </p:cNvSpPr>
          <p:nvPr/>
        </p:nvSpPr>
        <p:spPr bwMode="auto">
          <a:xfrm>
            <a:off x="1989766" y="4538516"/>
            <a:ext cx="511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" name="Oval 134"/>
          <p:cNvSpPr>
            <a:spLocks noChangeArrowheads="1"/>
          </p:cNvSpPr>
          <p:nvPr/>
        </p:nvSpPr>
        <p:spPr bwMode="auto">
          <a:xfrm>
            <a:off x="1942141" y="4506766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6" name="Group 163"/>
          <p:cNvGrpSpPr>
            <a:grpSpLocks/>
          </p:cNvGrpSpPr>
          <p:nvPr/>
        </p:nvGrpSpPr>
        <p:grpSpPr bwMode="auto">
          <a:xfrm rot="16200000" flipH="1">
            <a:off x="4025735" y="5467997"/>
            <a:ext cx="60325" cy="106363"/>
            <a:chOff x="564" y="4140"/>
            <a:chExt cx="116" cy="181"/>
          </a:xfrm>
        </p:grpSpPr>
        <p:sp>
          <p:nvSpPr>
            <p:cNvPr id="207" name="Line 164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165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9" name="Line 166"/>
          <p:cNvSpPr>
            <a:spLocks noChangeShapeType="1"/>
          </p:cNvSpPr>
          <p:nvPr/>
        </p:nvSpPr>
        <p:spPr bwMode="auto">
          <a:xfrm flipH="1">
            <a:off x="4050160" y="5544992"/>
            <a:ext cx="1770" cy="2017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2" name="Group 176"/>
          <p:cNvGrpSpPr>
            <a:grpSpLocks/>
          </p:cNvGrpSpPr>
          <p:nvPr/>
        </p:nvGrpSpPr>
        <p:grpSpPr bwMode="auto">
          <a:xfrm flipV="1">
            <a:off x="2853366" y="4473428"/>
            <a:ext cx="60325" cy="106363"/>
            <a:chOff x="564" y="4140"/>
            <a:chExt cx="116" cy="181"/>
          </a:xfrm>
        </p:grpSpPr>
        <p:sp>
          <p:nvSpPr>
            <p:cNvPr id="213" name="Line 177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178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" name="Line 179"/>
          <p:cNvSpPr>
            <a:spLocks noChangeShapeType="1"/>
          </p:cNvSpPr>
          <p:nvPr/>
        </p:nvSpPr>
        <p:spPr bwMode="auto">
          <a:xfrm flipV="1">
            <a:off x="2337429" y="5408466"/>
            <a:ext cx="6365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" name="Line 180"/>
          <p:cNvSpPr>
            <a:spLocks noChangeShapeType="1"/>
          </p:cNvSpPr>
          <p:nvPr/>
        </p:nvSpPr>
        <p:spPr bwMode="auto">
          <a:xfrm flipH="1">
            <a:off x="2986716" y="4552803"/>
            <a:ext cx="0" cy="855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" name="Line 181"/>
          <p:cNvSpPr>
            <a:spLocks noChangeShapeType="1"/>
          </p:cNvSpPr>
          <p:nvPr/>
        </p:nvSpPr>
        <p:spPr bwMode="auto">
          <a:xfrm>
            <a:off x="2913691" y="4544866"/>
            <a:ext cx="73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" name="Oval 182"/>
          <p:cNvSpPr>
            <a:spLocks noChangeArrowheads="1"/>
          </p:cNvSpPr>
          <p:nvPr/>
        </p:nvSpPr>
        <p:spPr bwMode="auto">
          <a:xfrm>
            <a:off x="2307266" y="5370366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9" name="Text Box 204"/>
          <p:cNvSpPr txBox="1">
            <a:spLocks noChangeArrowheads="1"/>
          </p:cNvSpPr>
          <p:nvPr/>
        </p:nvSpPr>
        <p:spPr bwMode="auto">
          <a:xfrm>
            <a:off x="7974641" y="6222273"/>
            <a:ext cx="774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/>
              <a:t>RXSLIDE</a:t>
            </a:r>
          </a:p>
        </p:txBody>
      </p:sp>
      <p:sp>
        <p:nvSpPr>
          <p:cNvPr id="220" name="Line 205"/>
          <p:cNvSpPr>
            <a:spLocks noChangeShapeType="1"/>
          </p:cNvSpPr>
          <p:nvPr/>
        </p:nvSpPr>
        <p:spPr bwMode="auto">
          <a:xfrm flipH="1">
            <a:off x="3785228" y="6343504"/>
            <a:ext cx="4158455" cy="891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" name="Line 206"/>
          <p:cNvSpPr>
            <a:spLocks noChangeShapeType="1"/>
          </p:cNvSpPr>
          <p:nvPr/>
        </p:nvSpPr>
        <p:spPr bwMode="auto">
          <a:xfrm flipH="1" flipV="1">
            <a:off x="1991354" y="5330676"/>
            <a:ext cx="0" cy="10112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2" name="Line 208"/>
          <p:cNvSpPr>
            <a:spLocks noChangeShapeType="1"/>
          </p:cNvSpPr>
          <p:nvPr/>
        </p:nvSpPr>
        <p:spPr bwMode="auto">
          <a:xfrm flipH="1" flipV="1">
            <a:off x="3785229" y="4665516"/>
            <a:ext cx="1404" cy="169083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" name="Text Box 229"/>
          <p:cNvSpPr txBox="1">
            <a:spLocks noChangeArrowheads="1"/>
          </p:cNvSpPr>
          <p:nvPr/>
        </p:nvSpPr>
        <p:spPr bwMode="auto">
          <a:xfrm>
            <a:off x="1181728" y="3568553"/>
            <a:ext cx="731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en-US" sz="1400"/>
              <a:t>PMA</a:t>
            </a:r>
          </a:p>
        </p:txBody>
      </p:sp>
      <p:sp>
        <p:nvSpPr>
          <p:cNvPr id="225" name="Text Box 231"/>
          <p:cNvSpPr txBox="1">
            <a:spLocks noChangeArrowheads="1"/>
          </p:cNvSpPr>
          <p:nvPr/>
        </p:nvSpPr>
        <p:spPr bwMode="auto">
          <a:xfrm>
            <a:off x="3242304" y="3543153"/>
            <a:ext cx="731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en-US" sz="1400"/>
              <a:t>PCS</a:t>
            </a:r>
          </a:p>
        </p:txBody>
      </p:sp>
      <p:sp>
        <p:nvSpPr>
          <p:cNvPr id="227" name="Line 244"/>
          <p:cNvSpPr>
            <a:spLocks noChangeShapeType="1"/>
          </p:cNvSpPr>
          <p:nvPr/>
        </p:nvSpPr>
        <p:spPr bwMode="auto">
          <a:xfrm flipH="1">
            <a:off x="6641141" y="5854554"/>
            <a:ext cx="1333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" name="Text Box 245"/>
          <p:cNvSpPr txBox="1">
            <a:spLocks noChangeArrowheads="1"/>
          </p:cNvSpPr>
          <p:nvPr/>
        </p:nvSpPr>
        <p:spPr bwMode="auto">
          <a:xfrm>
            <a:off x="7974641" y="5876488"/>
            <a:ext cx="898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/>
              <a:t>RXRECCLK</a:t>
            </a:r>
          </a:p>
        </p:txBody>
      </p:sp>
      <p:sp>
        <p:nvSpPr>
          <p:cNvPr id="231" name="Text Box 250"/>
          <p:cNvSpPr txBox="1">
            <a:spLocks noChangeArrowheads="1"/>
          </p:cNvSpPr>
          <p:nvPr/>
        </p:nvSpPr>
        <p:spPr bwMode="auto">
          <a:xfrm>
            <a:off x="1931029" y="3579666"/>
            <a:ext cx="5405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000" dirty="0">
                <a:latin typeface="Arial" panose="020B0604020202020204" pitchFamily="34" charset="0"/>
              </a:rPr>
              <a:t>Seed</a:t>
            </a:r>
          </a:p>
          <a:p>
            <a:pPr algn="l"/>
            <a:r>
              <a:rPr lang="en-US" altLang="en-US" sz="1000" dirty="0">
                <a:latin typeface="Arial" panose="020B0604020202020204" pitchFamily="34" charset="0"/>
              </a:rPr>
              <a:t>Clock </a:t>
            </a:r>
          </a:p>
        </p:txBody>
      </p:sp>
      <p:sp>
        <p:nvSpPr>
          <p:cNvPr id="232" name="Line 251"/>
          <p:cNvSpPr>
            <a:spLocks noChangeShapeType="1"/>
          </p:cNvSpPr>
          <p:nvPr/>
        </p:nvSpPr>
        <p:spPr bwMode="auto">
          <a:xfrm flipV="1">
            <a:off x="3554065" y="4665515"/>
            <a:ext cx="0" cy="166355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" name="Text Box 253"/>
          <p:cNvSpPr txBox="1">
            <a:spLocks noChangeArrowheads="1"/>
          </p:cNvSpPr>
          <p:nvPr/>
        </p:nvSpPr>
        <p:spPr bwMode="auto">
          <a:xfrm>
            <a:off x="1481766" y="4576616"/>
            <a:ext cx="608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900">
                <a:latin typeface="Arial" panose="020B0604020202020204" pitchFamily="34" charset="0"/>
              </a:rPr>
              <a:t>HSCLK</a:t>
            </a:r>
            <a:r>
              <a:rPr lang="en-US" altLang="en-US" sz="12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5" name="Text Box 256"/>
          <p:cNvSpPr txBox="1">
            <a:spLocks noChangeArrowheads="1"/>
          </p:cNvSpPr>
          <p:nvPr/>
        </p:nvSpPr>
        <p:spPr bwMode="auto">
          <a:xfrm>
            <a:off x="65495" y="3426217"/>
            <a:ext cx="9181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600" b="1" dirty="0">
                <a:solidFill>
                  <a:srgbClr val="0000FF"/>
                </a:solidFill>
              </a:rPr>
              <a:t>Package </a:t>
            </a:r>
          </a:p>
          <a:p>
            <a:pPr algn="l"/>
            <a:r>
              <a:rPr lang="it-IT" altLang="en-US" sz="1600" b="1" dirty="0" err="1">
                <a:solidFill>
                  <a:srgbClr val="0000FF"/>
                </a:solidFill>
              </a:rPr>
              <a:t>Pins</a:t>
            </a:r>
            <a:endParaRPr lang="it-IT" altLang="en-US" sz="1600" b="1" dirty="0">
              <a:solidFill>
                <a:srgbClr val="0000FF"/>
              </a:solidFill>
            </a:endParaRPr>
          </a:p>
        </p:txBody>
      </p:sp>
      <p:sp>
        <p:nvSpPr>
          <p:cNvPr id="236" name="AutoShape 263"/>
          <p:cNvSpPr>
            <a:spLocks noChangeArrowheads="1"/>
          </p:cNvSpPr>
          <p:nvPr/>
        </p:nvSpPr>
        <p:spPr bwMode="auto">
          <a:xfrm rot="5400000">
            <a:off x="1203160" y="3008959"/>
            <a:ext cx="398462" cy="250826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" name="Line 264"/>
          <p:cNvSpPr>
            <a:spLocks noChangeShapeType="1"/>
          </p:cNvSpPr>
          <p:nvPr/>
        </p:nvSpPr>
        <p:spPr bwMode="auto">
          <a:xfrm flipH="1" flipV="1">
            <a:off x="1024566" y="3017691"/>
            <a:ext cx="252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" name="Line 265"/>
          <p:cNvSpPr>
            <a:spLocks noChangeShapeType="1"/>
          </p:cNvSpPr>
          <p:nvPr/>
        </p:nvSpPr>
        <p:spPr bwMode="auto">
          <a:xfrm flipH="1" flipV="1">
            <a:off x="1024566" y="3238353"/>
            <a:ext cx="2508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" name="Oval 266"/>
          <p:cNvSpPr>
            <a:spLocks noChangeArrowheads="1"/>
          </p:cNvSpPr>
          <p:nvPr/>
        </p:nvSpPr>
        <p:spPr bwMode="auto">
          <a:xfrm>
            <a:off x="1146803" y="3178028"/>
            <a:ext cx="128588" cy="1206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0" name="Group 267"/>
          <p:cNvGrpSpPr>
            <a:grpSpLocks/>
          </p:cNvGrpSpPr>
          <p:nvPr/>
        </p:nvGrpSpPr>
        <p:grpSpPr bwMode="auto">
          <a:xfrm>
            <a:off x="840416" y="3197078"/>
            <a:ext cx="215900" cy="80963"/>
            <a:chOff x="382" y="1219"/>
            <a:chExt cx="136" cy="106"/>
          </a:xfrm>
        </p:grpSpPr>
        <p:sp>
          <p:nvSpPr>
            <p:cNvPr id="241" name="AutoShape 268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Rectangle 269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Line 270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Line 271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272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273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Line 274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0" name="Group 275"/>
          <p:cNvGrpSpPr>
            <a:grpSpLocks/>
          </p:cNvGrpSpPr>
          <p:nvPr/>
        </p:nvGrpSpPr>
        <p:grpSpPr bwMode="auto">
          <a:xfrm>
            <a:off x="840416" y="2976416"/>
            <a:ext cx="215900" cy="80962"/>
            <a:chOff x="382" y="1219"/>
            <a:chExt cx="136" cy="106"/>
          </a:xfrm>
        </p:grpSpPr>
        <p:sp>
          <p:nvSpPr>
            <p:cNvPr id="251" name="AutoShape 276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Rectangle 277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Line 278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Line 279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280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281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282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8" name="AutoShape 303"/>
          <p:cNvSpPr>
            <a:spLocks noChangeArrowheads="1"/>
          </p:cNvSpPr>
          <p:nvPr/>
        </p:nvSpPr>
        <p:spPr bwMode="auto">
          <a:xfrm rot="5400000">
            <a:off x="1214272" y="4140847"/>
            <a:ext cx="398463" cy="250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9" name="Line 304"/>
          <p:cNvSpPr>
            <a:spLocks noChangeShapeType="1"/>
          </p:cNvSpPr>
          <p:nvPr/>
        </p:nvSpPr>
        <p:spPr bwMode="auto">
          <a:xfrm flipH="1" flipV="1">
            <a:off x="1035678" y="4149578"/>
            <a:ext cx="2524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" name="Line 305"/>
          <p:cNvSpPr>
            <a:spLocks noChangeShapeType="1"/>
          </p:cNvSpPr>
          <p:nvPr/>
        </p:nvSpPr>
        <p:spPr bwMode="auto">
          <a:xfrm flipH="1" flipV="1">
            <a:off x="1035678" y="4370241"/>
            <a:ext cx="2508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1" name="Oval 306"/>
          <p:cNvSpPr>
            <a:spLocks noChangeArrowheads="1"/>
          </p:cNvSpPr>
          <p:nvPr/>
        </p:nvSpPr>
        <p:spPr bwMode="auto">
          <a:xfrm>
            <a:off x="1157916" y="4309916"/>
            <a:ext cx="128587" cy="1206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2" name="Group 307"/>
          <p:cNvGrpSpPr>
            <a:grpSpLocks/>
          </p:cNvGrpSpPr>
          <p:nvPr/>
        </p:nvGrpSpPr>
        <p:grpSpPr bwMode="auto">
          <a:xfrm>
            <a:off x="851528" y="4328966"/>
            <a:ext cx="215900" cy="80962"/>
            <a:chOff x="382" y="1219"/>
            <a:chExt cx="136" cy="106"/>
          </a:xfrm>
        </p:grpSpPr>
        <p:sp>
          <p:nvSpPr>
            <p:cNvPr id="263" name="AutoShape 308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Rectangle 309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Line 310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Line 311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Line 312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Line 313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Line 314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0" name="Group 315"/>
          <p:cNvGrpSpPr>
            <a:grpSpLocks/>
          </p:cNvGrpSpPr>
          <p:nvPr/>
        </p:nvGrpSpPr>
        <p:grpSpPr bwMode="auto">
          <a:xfrm>
            <a:off x="851528" y="4108303"/>
            <a:ext cx="215900" cy="80963"/>
            <a:chOff x="382" y="1219"/>
            <a:chExt cx="136" cy="106"/>
          </a:xfrm>
        </p:grpSpPr>
        <p:sp>
          <p:nvSpPr>
            <p:cNvPr id="271" name="AutoShape 316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Rectangle 317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Line 318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Line 319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Line 320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Line 321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Line 322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8" name="Line 345"/>
          <p:cNvSpPr>
            <a:spLocks noChangeShapeType="1"/>
          </p:cNvSpPr>
          <p:nvPr/>
        </p:nvSpPr>
        <p:spPr bwMode="auto">
          <a:xfrm>
            <a:off x="1538916" y="4255941"/>
            <a:ext cx="146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2" name="Line 353"/>
          <p:cNvSpPr>
            <a:spLocks noChangeShapeType="1"/>
          </p:cNvSpPr>
          <p:nvPr/>
        </p:nvSpPr>
        <p:spPr bwMode="auto">
          <a:xfrm>
            <a:off x="1711954" y="3130403"/>
            <a:ext cx="428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" name="Line 107"/>
          <p:cNvSpPr>
            <a:spLocks noChangeShapeType="1"/>
          </p:cNvSpPr>
          <p:nvPr/>
        </p:nvSpPr>
        <p:spPr bwMode="auto">
          <a:xfrm flipV="1">
            <a:off x="2350130" y="6034700"/>
            <a:ext cx="5680074" cy="1035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0" name="AutoShape 118"/>
          <p:cNvSpPr>
            <a:spLocks noChangeArrowheads="1"/>
          </p:cNvSpPr>
          <p:nvPr/>
        </p:nvSpPr>
        <p:spPr bwMode="auto">
          <a:xfrm flipH="1">
            <a:off x="4491483" y="5903914"/>
            <a:ext cx="987425" cy="2063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Phase Adjust</a:t>
            </a:r>
          </a:p>
        </p:txBody>
      </p:sp>
      <p:sp>
        <p:nvSpPr>
          <p:cNvPr id="292" name="Line 167"/>
          <p:cNvSpPr>
            <a:spLocks noChangeShapeType="1"/>
          </p:cNvSpPr>
          <p:nvPr/>
        </p:nvSpPr>
        <p:spPr bwMode="auto">
          <a:xfrm flipV="1">
            <a:off x="3921571" y="5710239"/>
            <a:ext cx="0" cy="347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" name="Oval 168"/>
          <p:cNvSpPr>
            <a:spLocks noChangeArrowheads="1"/>
          </p:cNvSpPr>
          <p:nvPr/>
        </p:nvSpPr>
        <p:spPr bwMode="auto">
          <a:xfrm>
            <a:off x="3877121" y="6002339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Line 172"/>
          <p:cNvSpPr>
            <a:spLocks noChangeShapeType="1"/>
          </p:cNvSpPr>
          <p:nvPr/>
        </p:nvSpPr>
        <p:spPr bwMode="auto">
          <a:xfrm flipH="1">
            <a:off x="4166046" y="5854701"/>
            <a:ext cx="2501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" name="Line 173"/>
          <p:cNvSpPr>
            <a:spLocks noChangeShapeType="1"/>
          </p:cNvSpPr>
          <p:nvPr/>
        </p:nvSpPr>
        <p:spPr bwMode="auto">
          <a:xfrm flipV="1">
            <a:off x="4175571" y="5710239"/>
            <a:ext cx="0" cy="147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" name="AutoShape 174"/>
          <p:cNvSpPr>
            <a:spLocks noChangeArrowheads="1"/>
          </p:cNvSpPr>
          <p:nvPr/>
        </p:nvSpPr>
        <p:spPr bwMode="auto">
          <a:xfrm flipH="1" flipV="1">
            <a:off x="3832671" y="5605464"/>
            <a:ext cx="431800" cy="155575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Text Box 183"/>
          <p:cNvSpPr txBox="1">
            <a:spLocks noChangeArrowheads="1"/>
          </p:cNvSpPr>
          <p:nvPr/>
        </p:nvSpPr>
        <p:spPr bwMode="auto">
          <a:xfrm>
            <a:off x="2504491" y="5757182"/>
            <a:ext cx="5854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200" dirty="0" smtClean="0">
                <a:latin typeface="Arial" panose="020B0604020202020204" pitchFamily="34" charset="0"/>
              </a:rPr>
              <a:t>XCLK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304" name="Oval 168"/>
          <p:cNvSpPr>
            <a:spLocks noChangeArrowheads="1"/>
          </p:cNvSpPr>
          <p:nvPr/>
        </p:nvSpPr>
        <p:spPr bwMode="auto">
          <a:xfrm>
            <a:off x="6595103" y="5818041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Line 205"/>
          <p:cNvSpPr>
            <a:spLocks noChangeShapeType="1"/>
          </p:cNvSpPr>
          <p:nvPr/>
        </p:nvSpPr>
        <p:spPr bwMode="auto">
          <a:xfrm flipH="1">
            <a:off x="1981220" y="6325136"/>
            <a:ext cx="15672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Text Box 85"/>
          <p:cNvSpPr txBox="1">
            <a:spLocks noChangeArrowheads="1"/>
          </p:cNvSpPr>
          <p:nvPr/>
        </p:nvSpPr>
        <p:spPr bwMode="auto">
          <a:xfrm>
            <a:off x="8004004" y="4300208"/>
            <a:ext cx="904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 smtClean="0"/>
              <a:t>RXUSRCLK2</a:t>
            </a:r>
            <a:endParaRPr lang="it-IT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1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>
            <a:extLst>
              <a:ext uri="{FF2B5EF4-FFF2-40B4-BE49-F238E27FC236}">
                <a16:creationId xmlns="" xmlns:a16="http://schemas.microsoft.com/office/drawing/2014/main" id="{AE855300-8311-46E7-911A-83782FCF4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Phase Alignment Circuit</a:t>
            </a:r>
          </a:p>
        </p:txBody>
      </p:sp>
      <p:sp>
        <p:nvSpPr>
          <p:cNvPr id="1102851" name="Rectangle 3">
            <a:extLst>
              <a:ext uri="{FF2B5EF4-FFF2-40B4-BE49-F238E27FC236}">
                <a16:creationId xmlns="" xmlns:a16="http://schemas.microsoft.com/office/drawing/2014/main" id="{ABAF5DC9-8E39-4048-A208-948F04648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032" y="1588168"/>
            <a:ext cx="8286994" cy="4882970"/>
          </a:xfrm>
          <a:noFill/>
          <a:ln/>
        </p:spPr>
        <p:txBody>
          <a:bodyPr/>
          <a:lstStyle/>
          <a:p>
            <a:r>
              <a:rPr lang="en-US" altLang="en-US" sz="2700" dirty="0"/>
              <a:t>Buffer bypass ok if no Clock Correction or Channel Bonding</a:t>
            </a:r>
          </a:p>
          <a:p>
            <a:pPr lvl="1"/>
            <a:r>
              <a:rPr lang="en-US" altLang="en-US" sz="2400" dirty="0"/>
              <a:t>Requires use of phase align circuit, similar to TX</a:t>
            </a:r>
          </a:p>
          <a:p>
            <a:pPr lvl="1"/>
            <a:r>
              <a:rPr lang="en-US" altLang="en-US" sz="2400" dirty="0"/>
              <a:t>Unlike TX, each RX has an individual phase align circuit</a:t>
            </a:r>
          </a:p>
          <a:p>
            <a:r>
              <a:rPr lang="en-US" altLang="en-US" sz="2600" dirty="0"/>
              <a:t>Bypass RX Buffer</a:t>
            </a:r>
          </a:p>
          <a:p>
            <a:pPr lvl="1"/>
            <a:r>
              <a:rPr lang="en-US" altLang="en-US" sz="2000" dirty="0"/>
              <a:t>Advantage = reduced latency, more deterministic latency</a:t>
            </a:r>
          </a:p>
          <a:p>
            <a:pPr lvl="1"/>
            <a:r>
              <a:rPr lang="en-US" altLang="en-US" sz="2000" dirty="0"/>
              <a:t>Disadvantage = must initialize phase align before use, more complex</a:t>
            </a:r>
          </a:p>
          <a:p>
            <a:pPr lvl="1"/>
            <a:endParaRPr lang="en-US" alt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6C9D16-8D12-4568-9F79-EA151444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4CB0C-F240-40CD-A846-6BED8189CC01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1A29303-D235-4142-B0DE-EC2A56FB1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38FEF96-C8AF-4B6F-B73F-913D4563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serial </a:t>
            </a:r>
            <a:r>
              <a:rPr lang="en-US" dirty="0" smtClean="0"/>
              <a:t>transmission?</a:t>
            </a:r>
            <a:endParaRPr lang="en-US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>
            <a:extLst>
              <a:ext uri="{FF2B5EF4-FFF2-40B4-BE49-F238E27FC236}">
                <a16:creationId xmlns="" xmlns:a16="http://schemas.microsoft.com/office/drawing/2014/main" id="{C0C7D8D4-3E40-48F9-9118-9238AD95DD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Phase Alignment </a:t>
            </a:r>
            <a:r>
              <a:rPr lang="en-US" altLang="en-US" dirty="0" smtClean="0"/>
              <a:t>Circuit (2)</a:t>
            </a:r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2C9738-E036-4B7E-85A6-0080D3B9FDF0}"/>
              </a:ext>
            </a:extLst>
          </p:cNvPr>
          <p:cNvSpPr txBox="1"/>
          <p:nvPr/>
        </p:nvSpPr>
        <p:spPr>
          <a:xfrm>
            <a:off x="615462" y="84406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2000" dirty="0"/>
          </a:p>
        </p:txBody>
      </p:sp>
      <p:sp>
        <p:nvSpPr>
          <p:cNvPr id="146" name="Rectangle 10">
            <a:extLst>
              <a:ext uri="{FF2B5EF4-FFF2-40B4-BE49-F238E27FC236}">
                <a16:creationId xmlns="" xmlns:a16="http://schemas.microsoft.com/office/drawing/2014/main" id="{72B9721E-645E-4B3B-8288-86938DB73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57338"/>
            <a:ext cx="79248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SzPct val="50000"/>
              <a:buChar char="•"/>
              <a:defRPr sz="2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algn="l">
              <a:spcBef>
                <a:spcPct val="20000"/>
              </a:spcBef>
              <a:buSzPct val="5000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algn="l">
              <a:spcBef>
                <a:spcPct val="20000"/>
              </a:spcBef>
              <a:buSzPct val="50000"/>
              <a:buChar char="•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algn="l">
              <a:spcBef>
                <a:spcPct val="20000"/>
              </a:spcBef>
              <a:buSzPct val="50000"/>
              <a:buChar char="–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algn="l">
              <a:spcBef>
                <a:spcPct val="20000"/>
              </a:spcBef>
              <a:buSzPct val="50000"/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70EB12-9E82-45F6-9EB8-B603A9E64E64}"/>
              </a:ext>
            </a:extLst>
          </p:cNvPr>
          <p:cNvSpPr txBox="1"/>
          <p:nvPr/>
        </p:nvSpPr>
        <p:spPr>
          <a:xfrm>
            <a:off x="482784" y="1169432"/>
            <a:ext cx="735037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altLang="en-US" sz="2000" dirty="0"/>
              <a:t>Phase align circuit forces SIPO phase (XCLK) to match RXUSRCLK</a:t>
            </a:r>
          </a:p>
          <a:p>
            <a:r>
              <a:rPr lang="en-US" altLang="en-US" sz="2000" dirty="0"/>
              <a:t>Dedicated GTP input port (RXPMARESETPHASE)</a:t>
            </a:r>
          </a:p>
          <a:p>
            <a:endParaRPr lang="en-US"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2353C55-05A4-48E6-ACA1-4E4592D7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2D6CC-E7FF-41A8-AA78-5284766B2D9D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059F794-405A-4501-8D5A-93CB50CB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419E62-C11A-41A0-845D-6EFF5366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40</a:t>
            </a:fld>
            <a:endParaRPr lang="en-US"/>
          </a:p>
        </p:txBody>
      </p:sp>
      <p:sp>
        <p:nvSpPr>
          <p:cNvPr id="145" name="AutoShape 210"/>
          <p:cNvSpPr>
            <a:spLocks noChangeArrowheads="1"/>
          </p:cNvSpPr>
          <p:nvPr/>
        </p:nvSpPr>
        <p:spPr bwMode="auto">
          <a:xfrm>
            <a:off x="823912" y="2854540"/>
            <a:ext cx="1968501" cy="1966913"/>
          </a:xfrm>
          <a:prstGeom prst="roundRect">
            <a:avLst>
              <a:gd name="adj" fmla="val 6653"/>
            </a:avLst>
          </a:prstGeom>
          <a:solidFill>
            <a:srgbClr val="FF0000">
              <a:alpha val="5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/>
          </a:p>
          <a:p>
            <a:endParaRPr lang="en-US" altLang="en-US" sz="1800"/>
          </a:p>
          <a:p>
            <a:endParaRPr lang="en-US" altLang="en-US" sz="1800"/>
          </a:p>
        </p:txBody>
      </p:sp>
      <p:sp>
        <p:nvSpPr>
          <p:cNvPr id="147" name="AutoShape 2"/>
          <p:cNvSpPr>
            <a:spLocks noChangeArrowheads="1"/>
          </p:cNvSpPr>
          <p:nvPr/>
        </p:nvSpPr>
        <p:spPr bwMode="auto">
          <a:xfrm>
            <a:off x="2921000" y="2854540"/>
            <a:ext cx="4583113" cy="1989138"/>
          </a:xfrm>
          <a:prstGeom prst="roundRect">
            <a:avLst>
              <a:gd name="adj" fmla="val 6653"/>
            </a:avLst>
          </a:prstGeom>
          <a:solidFill>
            <a:srgbClr val="FF0000">
              <a:alpha val="5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800"/>
          </a:p>
          <a:p>
            <a:endParaRPr lang="en-US" altLang="en-US" sz="1800"/>
          </a:p>
          <a:p>
            <a:endParaRPr lang="en-US" altLang="en-US" sz="1800"/>
          </a:p>
        </p:txBody>
      </p:sp>
      <p:sp>
        <p:nvSpPr>
          <p:cNvPr id="148" name="AutoShape 6"/>
          <p:cNvSpPr>
            <a:spLocks noChangeArrowheads="1"/>
          </p:cNvSpPr>
          <p:nvPr/>
        </p:nvSpPr>
        <p:spPr bwMode="auto">
          <a:xfrm>
            <a:off x="1389063" y="2057615"/>
            <a:ext cx="576262" cy="687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Shared</a:t>
            </a:r>
          </a:p>
          <a:p>
            <a:r>
              <a:rPr lang="en-US" altLang="en-US" sz="1200"/>
              <a:t>PLL</a:t>
            </a:r>
          </a:p>
        </p:txBody>
      </p:sp>
      <p:sp>
        <p:nvSpPr>
          <p:cNvPr id="149" name="Line 7"/>
          <p:cNvSpPr>
            <a:spLocks noChangeShapeType="1"/>
          </p:cNvSpPr>
          <p:nvPr/>
        </p:nvSpPr>
        <p:spPr bwMode="auto">
          <a:xfrm>
            <a:off x="1128713" y="2416390"/>
            <a:ext cx="260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" name="AutoShape 8"/>
          <p:cNvSpPr>
            <a:spLocks noChangeArrowheads="1"/>
          </p:cNvSpPr>
          <p:nvPr/>
        </p:nvSpPr>
        <p:spPr bwMode="auto">
          <a:xfrm>
            <a:off x="2184400" y="2972015"/>
            <a:ext cx="406400" cy="979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SIPO</a:t>
            </a:r>
          </a:p>
        </p:txBody>
      </p:sp>
      <p:sp>
        <p:nvSpPr>
          <p:cNvPr id="151" name="AutoShape 9"/>
          <p:cNvSpPr>
            <a:spLocks noChangeArrowheads="1"/>
          </p:cNvSpPr>
          <p:nvPr/>
        </p:nvSpPr>
        <p:spPr bwMode="auto">
          <a:xfrm>
            <a:off x="1320800" y="3306978"/>
            <a:ext cx="612775" cy="4587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CDR</a:t>
            </a:r>
            <a:endParaRPr lang="en-US" altLang="en-US" sz="1800"/>
          </a:p>
        </p:txBody>
      </p:sp>
      <p:sp>
        <p:nvSpPr>
          <p:cNvPr id="152" name="Line 10"/>
          <p:cNvSpPr>
            <a:spLocks noChangeShapeType="1"/>
          </p:cNvSpPr>
          <p:nvPr/>
        </p:nvSpPr>
        <p:spPr bwMode="auto">
          <a:xfrm>
            <a:off x="7021513" y="2867240"/>
            <a:ext cx="9525" cy="19669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" name="Line 11"/>
          <p:cNvSpPr>
            <a:spLocks noChangeShapeType="1"/>
          </p:cNvSpPr>
          <p:nvPr/>
        </p:nvSpPr>
        <p:spPr bwMode="auto">
          <a:xfrm flipH="1">
            <a:off x="5940425" y="2886290"/>
            <a:ext cx="0" cy="1962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AutoShape 13"/>
          <p:cNvSpPr>
            <a:spLocks noChangeArrowheads="1"/>
          </p:cNvSpPr>
          <p:nvPr/>
        </p:nvSpPr>
        <p:spPr bwMode="auto">
          <a:xfrm>
            <a:off x="7350125" y="3246653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Rectangle 213">
            <a:extLst>
              <a:ext uri="{FF2B5EF4-FFF2-40B4-BE49-F238E27FC236}">
                <a16:creationId xmlns="" xmlns:a16="http://schemas.microsoft.com/office/drawing/2014/main" id="{E8734130-FE31-4E91-8C2E-453DEED57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897" y="2873665"/>
            <a:ext cx="4098142" cy="1942165"/>
          </a:xfrm>
          <a:prstGeom prst="rect">
            <a:avLst/>
          </a:prstGeom>
          <a:solidFill>
            <a:srgbClr val="00CC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AutoShape 14"/>
          <p:cNvSpPr>
            <a:spLocks noChangeArrowheads="1"/>
          </p:cNvSpPr>
          <p:nvPr/>
        </p:nvSpPr>
        <p:spPr bwMode="auto">
          <a:xfrm>
            <a:off x="5356225" y="3432390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AutoShape 15"/>
          <p:cNvSpPr>
            <a:spLocks noChangeArrowheads="1"/>
          </p:cNvSpPr>
          <p:nvPr/>
        </p:nvSpPr>
        <p:spPr bwMode="auto">
          <a:xfrm>
            <a:off x="5707063" y="3089490"/>
            <a:ext cx="615950" cy="8175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FIFO</a:t>
            </a:r>
          </a:p>
        </p:txBody>
      </p:sp>
      <p:sp>
        <p:nvSpPr>
          <p:cNvPr id="159" name="AutoShape 21"/>
          <p:cNvSpPr>
            <a:spLocks noChangeArrowheads="1"/>
          </p:cNvSpPr>
          <p:nvPr/>
        </p:nvSpPr>
        <p:spPr bwMode="auto">
          <a:xfrm>
            <a:off x="6318250" y="3378415"/>
            <a:ext cx="382588" cy="193675"/>
          </a:xfrm>
          <a:prstGeom prst="rightArrow">
            <a:avLst>
              <a:gd name="adj1" fmla="val 49454"/>
              <a:gd name="adj2" fmla="val 35859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0" name="Group 22"/>
          <p:cNvGrpSpPr>
            <a:grpSpLocks/>
          </p:cNvGrpSpPr>
          <p:nvPr/>
        </p:nvGrpSpPr>
        <p:grpSpPr bwMode="auto">
          <a:xfrm>
            <a:off x="4179888" y="2972015"/>
            <a:ext cx="1176337" cy="1274763"/>
            <a:chOff x="1935" y="574"/>
            <a:chExt cx="741" cy="817"/>
          </a:xfrm>
        </p:grpSpPr>
        <p:sp>
          <p:nvSpPr>
            <p:cNvPr id="161" name="AutoShape 23"/>
            <p:cNvSpPr>
              <a:spLocks noChangeArrowheads="1"/>
            </p:cNvSpPr>
            <p:nvPr/>
          </p:nvSpPr>
          <p:spPr bwMode="auto">
            <a:xfrm>
              <a:off x="2116" y="574"/>
              <a:ext cx="256" cy="64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D1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US" sz="1200"/>
                <a:t>10b</a:t>
              </a:r>
            </a:p>
            <a:p>
              <a:r>
                <a:rPr lang="en-US" altLang="en-US" sz="1200"/>
                <a:t>/</a:t>
              </a:r>
            </a:p>
            <a:p>
              <a:r>
                <a:rPr lang="en-US" altLang="en-US" sz="1200"/>
                <a:t>8b </a:t>
              </a:r>
            </a:p>
          </p:txBody>
        </p:sp>
        <p:sp>
          <p:nvSpPr>
            <p:cNvPr id="162" name="AutoShape 24"/>
            <p:cNvSpPr>
              <a:spLocks noChangeArrowheads="1"/>
            </p:cNvSpPr>
            <p:nvPr/>
          </p:nvSpPr>
          <p:spPr bwMode="auto">
            <a:xfrm rot="16200000">
              <a:off x="2370" y="866"/>
              <a:ext cx="500" cy="113"/>
            </a:xfrm>
            <a:custGeom>
              <a:avLst/>
              <a:gdLst>
                <a:gd name="G0" fmla="+- 2782 0 0"/>
                <a:gd name="G1" fmla="+- 21600 0 2782"/>
                <a:gd name="G2" fmla="*/ 2782 1 2"/>
                <a:gd name="G3" fmla="+- 21600 0 G2"/>
                <a:gd name="G4" fmla="+/ 2782 21600 2"/>
                <a:gd name="G5" fmla="+/ G1 0 2"/>
                <a:gd name="G6" fmla="*/ 21600 21600 2782"/>
                <a:gd name="G7" fmla="*/ G6 1 2"/>
                <a:gd name="G8" fmla="+- 21600 0 G7"/>
                <a:gd name="G9" fmla="*/ 21600 1 2"/>
                <a:gd name="G10" fmla="+- 2782 0 G9"/>
                <a:gd name="G11" fmla="?: G10 G8 0"/>
                <a:gd name="G12" fmla="?: G10 G7 21600"/>
                <a:gd name="T0" fmla="*/ 20209 w 21600"/>
                <a:gd name="T1" fmla="*/ 10800 h 21600"/>
                <a:gd name="T2" fmla="*/ 10800 w 21600"/>
                <a:gd name="T3" fmla="*/ 21600 h 21600"/>
                <a:gd name="T4" fmla="*/ 1391 w 21600"/>
                <a:gd name="T5" fmla="*/ 10800 h 21600"/>
                <a:gd name="T6" fmla="*/ 10800 w 21600"/>
                <a:gd name="T7" fmla="*/ 0 h 21600"/>
                <a:gd name="T8" fmla="*/ 3191 w 21600"/>
                <a:gd name="T9" fmla="*/ 3191 h 21600"/>
                <a:gd name="T10" fmla="*/ 18409 w 21600"/>
                <a:gd name="T11" fmla="*/ 18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782" y="21600"/>
                  </a:lnTo>
                  <a:lnTo>
                    <a:pt x="1881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AutoShape 25"/>
            <p:cNvSpPr>
              <a:spLocks noChangeArrowheads="1"/>
            </p:cNvSpPr>
            <p:nvPr/>
          </p:nvSpPr>
          <p:spPr bwMode="auto">
            <a:xfrm>
              <a:off x="2372" y="719"/>
              <a:ext cx="191" cy="90"/>
            </a:xfrm>
            <a:prstGeom prst="rightArrow">
              <a:avLst>
                <a:gd name="adj1" fmla="val 49454"/>
                <a:gd name="adj2" fmla="val 3852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AutoShape 26"/>
            <p:cNvSpPr>
              <a:spLocks noChangeArrowheads="1"/>
            </p:cNvSpPr>
            <p:nvPr/>
          </p:nvSpPr>
          <p:spPr bwMode="auto">
            <a:xfrm>
              <a:off x="1935" y="867"/>
              <a:ext cx="181" cy="93"/>
            </a:xfrm>
            <a:prstGeom prst="rightArrow">
              <a:avLst>
                <a:gd name="adj1" fmla="val 50000"/>
                <a:gd name="adj2" fmla="val 48656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AutoShape 27"/>
            <p:cNvSpPr>
              <a:spLocks noChangeArrowheads="1"/>
            </p:cNvSpPr>
            <p:nvPr/>
          </p:nvSpPr>
          <p:spPr bwMode="auto">
            <a:xfrm>
              <a:off x="2435" y="1035"/>
              <a:ext cx="124" cy="90"/>
            </a:xfrm>
            <a:prstGeom prst="rightArrow">
              <a:avLst>
                <a:gd name="adj1" fmla="val 50000"/>
                <a:gd name="adj2" fmla="val 3444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AutoShape 28"/>
            <p:cNvSpPr>
              <a:spLocks noChangeArrowheads="1"/>
            </p:cNvSpPr>
            <p:nvPr/>
          </p:nvSpPr>
          <p:spPr bwMode="auto">
            <a:xfrm rot="16200000">
              <a:off x="2306" y="1171"/>
              <a:ext cx="309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AutoShape 29"/>
            <p:cNvSpPr>
              <a:spLocks noChangeArrowheads="1"/>
            </p:cNvSpPr>
            <p:nvPr/>
          </p:nvSpPr>
          <p:spPr bwMode="auto">
            <a:xfrm rot="16200000">
              <a:off x="1808" y="1101"/>
              <a:ext cx="435" cy="89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AutoShape 30"/>
            <p:cNvSpPr>
              <a:spLocks noChangeArrowheads="1"/>
            </p:cNvSpPr>
            <p:nvPr/>
          </p:nvSpPr>
          <p:spPr bwMode="auto">
            <a:xfrm rot="10800000">
              <a:off x="2021" y="1301"/>
              <a:ext cx="450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9" name="Line 31"/>
          <p:cNvSpPr>
            <a:spLocks noChangeShapeType="1"/>
          </p:cNvSpPr>
          <p:nvPr/>
        </p:nvSpPr>
        <p:spPr bwMode="auto">
          <a:xfrm flipV="1">
            <a:off x="1933575" y="3500653"/>
            <a:ext cx="244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" name="AutoShape 32"/>
          <p:cNvSpPr>
            <a:spLocks noChangeArrowheads="1"/>
          </p:cNvSpPr>
          <p:nvPr/>
        </p:nvSpPr>
        <p:spPr bwMode="auto">
          <a:xfrm>
            <a:off x="3046413" y="3089490"/>
            <a:ext cx="654050" cy="882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Comma </a:t>
            </a:r>
          </a:p>
          <a:p>
            <a:r>
              <a:rPr lang="en-US" altLang="en-US" sz="1200"/>
              <a:t>Detect</a:t>
            </a:r>
          </a:p>
          <a:p>
            <a:r>
              <a:rPr lang="en-US" altLang="en-US" sz="1200"/>
              <a:t>and </a:t>
            </a:r>
          </a:p>
          <a:p>
            <a:r>
              <a:rPr lang="en-US" altLang="en-US" sz="1200"/>
              <a:t>Align</a:t>
            </a:r>
          </a:p>
        </p:txBody>
      </p:sp>
      <p:sp>
        <p:nvSpPr>
          <p:cNvPr id="171" name="AutoShape 33"/>
          <p:cNvSpPr>
            <a:spLocks noChangeArrowheads="1"/>
          </p:cNvSpPr>
          <p:nvPr/>
        </p:nvSpPr>
        <p:spPr bwMode="auto">
          <a:xfrm rot="16200000">
            <a:off x="3694907" y="3376034"/>
            <a:ext cx="793750" cy="179387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AutoShape 34"/>
          <p:cNvSpPr>
            <a:spLocks noChangeArrowheads="1"/>
          </p:cNvSpPr>
          <p:nvPr/>
        </p:nvSpPr>
        <p:spPr bwMode="auto">
          <a:xfrm>
            <a:off x="2592388" y="3424453"/>
            <a:ext cx="452437" cy="142875"/>
          </a:xfrm>
          <a:prstGeom prst="rightArrow">
            <a:avLst>
              <a:gd name="adj1" fmla="val 50000"/>
              <a:gd name="adj2" fmla="val 79167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AutoShape 35"/>
          <p:cNvSpPr>
            <a:spLocks noChangeArrowheads="1"/>
          </p:cNvSpPr>
          <p:nvPr/>
        </p:nvSpPr>
        <p:spPr bwMode="auto">
          <a:xfrm>
            <a:off x="3806825" y="3635590"/>
            <a:ext cx="195263" cy="142875"/>
          </a:xfrm>
          <a:prstGeom prst="rightArrow">
            <a:avLst>
              <a:gd name="adj1" fmla="val 50000"/>
              <a:gd name="adj2" fmla="val 34167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AutoShape 36"/>
          <p:cNvSpPr>
            <a:spLocks noChangeArrowheads="1"/>
          </p:cNvSpPr>
          <p:nvPr/>
        </p:nvSpPr>
        <p:spPr bwMode="auto">
          <a:xfrm rot="16200000">
            <a:off x="2532063" y="3772115"/>
            <a:ext cx="647700" cy="127000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AutoShape 37"/>
          <p:cNvSpPr>
            <a:spLocks noChangeArrowheads="1"/>
          </p:cNvSpPr>
          <p:nvPr/>
        </p:nvSpPr>
        <p:spPr bwMode="auto">
          <a:xfrm rot="10800000">
            <a:off x="2824163" y="4078503"/>
            <a:ext cx="1044575" cy="134937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AutoShape 38"/>
          <p:cNvSpPr>
            <a:spLocks noChangeArrowheads="1"/>
          </p:cNvSpPr>
          <p:nvPr/>
        </p:nvSpPr>
        <p:spPr bwMode="auto">
          <a:xfrm>
            <a:off x="3700463" y="3141878"/>
            <a:ext cx="301625" cy="142875"/>
          </a:xfrm>
          <a:prstGeom prst="rightArrow">
            <a:avLst>
              <a:gd name="adj1" fmla="val 49454"/>
              <a:gd name="adj2" fmla="val 38323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" name="AutoShape 39"/>
          <p:cNvSpPr>
            <a:spLocks noChangeArrowheads="1"/>
          </p:cNvSpPr>
          <p:nvPr/>
        </p:nvSpPr>
        <p:spPr bwMode="auto">
          <a:xfrm rot="16200000">
            <a:off x="3593307" y="3855459"/>
            <a:ext cx="490537" cy="142875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AutoShape 40"/>
          <p:cNvSpPr>
            <a:spLocks noChangeArrowheads="1"/>
          </p:cNvSpPr>
          <p:nvPr/>
        </p:nvSpPr>
        <p:spPr bwMode="auto">
          <a:xfrm>
            <a:off x="6696075" y="2972015"/>
            <a:ext cx="642938" cy="979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FPGA</a:t>
            </a:r>
          </a:p>
          <a:p>
            <a:r>
              <a:rPr lang="en-US" altLang="en-US" sz="1200"/>
              <a:t>Interface</a:t>
            </a:r>
          </a:p>
          <a:p>
            <a:endParaRPr lang="en-US" altLang="en-US" sz="1200"/>
          </a:p>
        </p:txBody>
      </p:sp>
      <p:sp>
        <p:nvSpPr>
          <p:cNvPr id="179" name="Text Box 47"/>
          <p:cNvSpPr txBox="1">
            <a:spLocks noChangeArrowheads="1"/>
          </p:cNvSpPr>
          <p:nvPr/>
        </p:nvSpPr>
        <p:spPr bwMode="auto">
          <a:xfrm>
            <a:off x="7656513" y="3175215"/>
            <a:ext cx="744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/>
              <a:t>RXDATA</a:t>
            </a:r>
          </a:p>
        </p:txBody>
      </p:sp>
      <p:sp>
        <p:nvSpPr>
          <p:cNvPr id="180" name="Line 52"/>
          <p:cNvSpPr>
            <a:spLocks noChangeShapeType="1"/>
          </p:cNvSpPr>
          <p:nvPr/>
        </p:nvSpPr>
        <p:spPr bwMode="auto">
          <a:xfrm>
            <a:off x="1681163" y="2754528"/>
            <a:ext cx="1587" cy="568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" name="Text Box 81"/>
          <p:cNvSpPr txBox="1">
            <a:spLocks noChangeArrowheads="1"/>
          </p:cNvSpPr>
          <p:nvPr/>
        </p:nvSpPr>
        <p:spPr bwMode="auto">
          <a:xfrm>
            <a:off x="3770313" y="2549740"/>
            <a:ext cx="123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en-US" sz="1400"/>
              <a:t>Receiver Unit</a:t>
            </a:r>
          </a:p>
        </p:txBody>
      </p:sp>
      <p:sp>
        <p:nvSpPr>
          <p:cNvPr id="182" name="Text Box 85"/>
          <p:cNvSpPr txBox="1">
            <a:spLocks noChangeArrowheads="1"/>
          </p:cNvSpPr>
          <p:nvPr/>
        </p:nvSpPr>
        <p:spPr bwMode="auto">
          <a:xfrm>
            <a:off x="7197725" y="4829390"/>
            <a:ext cx="904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/>
              <a:t>RXUSRCLK</a:t>
            </a:r>
            <a:endParaRPr lang="it-IT" altLang="en-US" sz="1800" dirty="0">
              <a:latin typeface="Arial" panose="020B0604020202020204" pitchFamily="34" charset="0"/>
            </a:endParaRPr>
          </a:p>
        </p:txBody>
      </p:sp>
      <p:sp>
        <p:nvSpPr>
          <p:cNvPr id="183" name="Line 88"/>
          <p:cNvSpPr>
            <a:spLocks noChangeShapeType="1"/>
          </p:cNvSpPr>
          <p:nvPr/>
        </p:nvSpPr>
        <p:spPr bwMode="auto">
          <a:xfrm flipH="1" flipV="1">
            <a:off x="7348538" y="3699090"/>
            <a:ext cx="358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" name="Text Box 90"/>
          <p:cNvSpPr txBox="1">
            <a:spLocks noChangeArrowheads="1"/>
          </p:cNvSpPr>
          <p:nvPr/>
        </p:nvSpPr>
        <p:spPr bwMode="auto">
          <a:xfrm>
            <a:off x="1652588" y="3849903"/>
            <a:ext cx="6190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200" dirty="0">
                <a:latin typeface="Arial" panose="020B0604020202020204" pitchFamily="34" charset="0"/>
              </a:rPr>
              <a:t>Serial </a:t>
            </a:r>
          </a:p>
          <a:p>
            <a:pPr algn="l"/>
            <a:r>
              <a:rPr lang="en-US" altLang="en-US" sz="1200" dirty="0">
                <a:latin typeface="Arial" panose="020B0604020202020204" pitchFamily="34" charset="0"/>
              </a:rPr>
              <a:t>Clock </a:t>
            </a:r>
          </a:p>
        </p:txBody>
      </p:sp>
      <p:sp>
        <p:nvSpPr>
          <p:cNvPr id="185" name="Text Box 91"/>
          <p:cNvSpPr txBox="1">
            <a:spLocks noChangeArrowheads="1"/>
          </p:cNvSpPr>
          <p:nvPr/>
        </p:nvSpPr>
        <p:spPr bwMode="auto">
          <a:xfrm>
            <a:off x="3376613" y="4364253"/>
            <a:ext cx="11657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200" dirty="0">
                <a:latin typeface="Arial" panose="020B0604020202020204" pitchFamily="34" charset="0"/>
              </a:rPr>
              <a:t>Parallel </a:t>
            </a:r>
            <a:r>
              <a:rPr lang="en-US" altLang="en-US" sz="1200" dirty="0" smtClean="0">
                <a:latin typeface="Arial" panose="020B0604020202020204" pitchFamily="34" charset="0"/>
              </a:rPr>
              <a:t>Clock</a:t>
            </a:r>
          </a:p>
          <a:p>
            <a:pPr algn="l"/>
            <a:r>
              <a:rPr lang="en-US" altLang="en-US" sz="1200" dirty="0" smtClean="0">
                <a:latin typeface="Arial" panose="020B0604020202020204" pitchFamily="34" charset="0"/>
              </a:rPr>
              <a:t>(RXUSRCLK)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algn="l"/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86" name="Text Box 95"/>
          <p:cNvSpPr txBox="1">
            <a:spLocks noChangeArrowheads="1"/>
          </p:cNvSpPr>
          <p:nvPr/>
        </p:nvSpPr>
        <p:spPr bwMode="auto">
          <a:xfrm>
            <a:off x="5970588" y="4302340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200">
                <a:latin typeface="Arial" panose="020B0604020202020204" pitchFamily="34" charset="0"/>
              </a:rPr>
              <a:t>Parallel Clock </a:t>
            </a:r>
          </a:p>
          <a:p>
            <a:pPr algn="l"/>
            <a:r>
              <a:rPr lang="en-US" altLang="en-US" sz="1200">
                <a:latin typeface="Arial" panose="020B0604020202020204" pitchFamily="34" charset="0"/>
              </a:rPr>
              <a:t>(RXUSRCLK)</a:t>
            </a:r>
          </a:p>
        </p:txBody>
      </p:sp>
      <p:sp>
        <p:nvSpPr>
          <p:cNvPr id="187" name="Line 96"/>
          <p:cNvSpPr>
            <a:spLocks noChangeShapeType="1"/>
          </p:cNvSpPr>
          <p:nvPr/>
        </p:nvSpPr>
        <p:spPr bwMode="auto">
          <a:xfrm flipH="1" flipV="1">
            <a:off x="2027238" y="4616665"/>
            <a:ext cx="0" cy="70658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" name="Line 97"/>
          <p:cNvSpPr>
            <a:spLocks noChangeShapeType="1"/>
          </p:cNvSpPr>
          <p:nvPr/>
        </p:nvSpPr>
        <p:spPr bwMode="auto">
          <a:xfrm flipH="1">
            <a:off x="1666875" y="3765765"/>
            <a:ext cx="0" cy="515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" name="Group 99"/>
          <p:cNvGrpSpPr>
            <a:grpSpLocks/>
          </p:cNvGrpSpPr>
          <p:nvPr/>
        </p:nvGrpSpPr>
        <p:grpSpPr bwMode="auto">
          <a:xfrm>
            <a:off x="7270750" y="3626065"/>
            <a:ext cx="68263" cy="152400"/>
            <a:chOff x="564" y="4140"/>
            <a:chExt cx="116" cy="181"/>
          </a:xfrm>
        </p:grpSpPr>
        <p:sp>
          <p:nvSpPr>
            <p:cNvPr id="190" name="Line 100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101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2" name="AutoShape 106"/>
          <p:cNvSpPr>
            <a:spLocks noChangeArrowheads="1"/>
          </p:cNvSpPr>
          <p:nvPr/>
        </p:nvSpPr>
        <p:spPr bwMode="auto">
          <a:xfrm>
            <a:off x="1320800" y="4281703"/>
            <a:ext cx="1209675" cy="334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/>
              <a:t>Divider &amp; Shifter</a:t>
            </a:r>
            <a:endParaRPr lang="en-US" altLang="en-US" sz="1800"/>
          </a:p>
        </p:txBody>
      </p:sp>
      <p:sp>
        <p:nvSpPr>
          <p:cNvPr id="193" name="Line 114"/>
          <p:cNvSpPr>
            <a:spLocks noChangeShapeType="1"/>
          </p:cNvSpPr>
          <p:nvPr/>
        </p:nvSpPr>
        <p:spPr bwMode="auto">
          <a:xfrm flipH="1" flipV="1">
            <a:off x="6317624" y="4837327"/>
            <a:ext cx="626" cy="29527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" name="Group 115"/>
          <p:cNvGrpSpPr>
            <a:grpSpLocks/>
          </p:cNvGrpSpPr>
          <p:nvPr/>
        </p:nvGrpSpPr>
        <p:grpSpPr bwMode="auto">
          <a:xfrm rot="16200000" flipH="1">
            <a:off x="6288881" y="4753985"/>
            <a:ext cx="60325" cy="106362"/>
            <a:chOff x="564" y="4140"/>
            <a:chExt cx="116" cy="181"/>
          </a:xfrm>
        </p:grpSpPr>
        <p:sp>
          <p:nvSpPr>
            <p:cNvPr id="195" name="Line 116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Line 117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7" name="Group 129"/>
          <p:cNvGrpSpPr>
            <a:grpSpLocks/>
          </p:cNvGrpSpPr>
          <p:nvPr/>
        </p:nvGrpSpPr>
        <p:grpSpPr bwMode="auto">
          <a:xfrm flipH="1" flipV="1">
            <a:off x="2184400" y="3761003"/>
            <a:ext cx="60325" cy="106362"/>
            <a:chOff x="564" y="4140"/>
            <a:chExt cx="116" cy="181"/>
          </a:xfrm>
        </p:grpSpPr>
        <p:sp>
          <p:nvSpPr>
            <p:cNvPr id="198" name="Line 130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131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0" name="Line 133"/>
          <p:cNvSpPr>
            <a:spLocks noChangeShapeType="1"/>
          </p:cNvSpPr>
          <p:nvPr/>
        </p:nvSpPr>
        <p:spPr bwMode="auto">
          <a:xfrm>
            <a:off x="1666875" y="3824503"/>
            <a:ext cx="511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" name="Oval 134"/>
          <p:cNvSpPr>
            <a:spLocks noChangeArrowheads="1"/>
          </p:cNvSpPr>
          <p:nvPr/>
        </p:nvSpPr>
        <p:spPr bwMode="auto">
          <a:xfrm>
            <a:off x="1619250" y="3792753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2" name="Group 163"/>
          <p:cNvGrpSpPr>
            <a:grpSpLocks/>
          </p:cNvGrpSpPr>
          <p:nvPr/>
        </p:nvGrpSpPr>
        <p:grpSpPr bwMode="auto">
          <a:xfrm rot="16200000" flipH="1">
            <a:off x="3702844" y="4753984"/>
            <a:ext cx="60325" cy="106363"/>
            <a:chOff x="564" y="4140"/>
            <a:chExt cx="116" cy="181"/>
          </a:xfrm>
        </p:grpSpPr>
        <p:sp>
          <p:nvSpPr>
            <p:cNvPr id="203" name="Line 164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165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" name="Line 166"/>
          <p:cNvSpPr>
            <a:spLocks noChangeShapeType="1"/>
          </p:cNvSpPr>
          <p:nvPr/>
        </p:nvSpPr>
        <p:spPr bwMode="auto">
          <a:xfrm flipH="1">
            <a:off x="3727269" y="4830979"/>
            <a:ext cx="1770" cy="2017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6" name="Group 176"/>
          <p:cNvGrpSpPr>
            <a:grpSpLocks/>
          </p:cNvGrpSpPr>
          <p:nvPr/>
        </p:nvGrpSpPr>
        <p:grpSpPr bwMode="auto">
          <a:xfrm flipV="1">
            <a:off x="2530475" y="3759415"/>
            <a:ext cx="60325" cy="106363"/>
            <a:chOff x="564" y="4140"/>
            <a:chExt cx="116" cy="181"/>
          </a:xfrm>
        </p:grpSpPr>
        <p:sp>
          <p:nvSpPr>
            <p:cNvPr id="207" name="Line 177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178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9" name="Line 179"/>
          <p:cNvSpPr>
            <a:spLocks noChangeShapeType="1"/>
          </p:cNvSpPr>
          <p:nvPr/>
        </p:nvSpPr>
        <p:spPr bwMode="auto">
          <a:xfrm>
            <a:off x="2041048" y="4692491"/>
            <a:ext cx="635479" cy="153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" name="Line 180"/>
          <p:cNvSpPr>
            <a:spLocks noChangeShapeType="1"/>
          </p:cNvSpPr>
          <p:nvPr/>
        </p:nvSpPr>
        <p:spPr bwMode="auto">
          <a:xfrm>
            <a:off x="2663824" y="3838790"/>
            <a:ext cx="9527" cy="85370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" name="Line 181"/>
          <p:cNvSpPr>
            <a:spLocks noChangeShapeType="1"/>
          </p:cNvSpPr>
          <p:nvPr/>
        </p:nvSpPr>
        <p:spPr bwMode="auto">
          <a:xfrm>
            <a:off x="2590800" y="3830853"/>
            <a:ext cx="73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" name="Oval 182"/>
          <p:cNvSpPr>
            <a:spLocks noChangeArrowheads="1"/>
          </p:cNvSpPr>
          <p:nvPr/>
        </p:nvSpPr>
        <p:spPr bwMode="auto">
          <a:xfrm>
            <a:off x="1984375" y="4656353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" name="Text Box 204"/>
          <p:cNvSpPr txBox="1">
            <a:spLocks noChangeArrowheads="1"/>
          </p:cNvSpPr>
          <p:nvPr/>
        </p:nvSpPr>
        <p:spPr bwMode="auto">
          <a:xfrm>
            <a:off x="7194550" y="5406660"/>
            <a:ext cx="774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/>
              <a:t>RXSLIDE</a:t>
            </a:r>
          </a:p>
        </p:txBody>
      </p:sp>
      <p:sp>
        <p:nvSpPr>
          <p:cNvPr id="214" name="Line 205"/>
          <p:cNvSpPr>
            <a:spLocks noChangeShapeType="1"/>
          </p:cNvSpPr>
          <p:nvPr/>
        </p:nvSpPr>
        <p:spPr bwMode="auto">
          <a:xfrm flipH="1" flipV="1">
            <a:off x="3473767" y="5618144"/>
            <a:ext cx="4147025" cy="113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" name="Line 206"/>
          <p:cNvSpPr>
            <a:spLocks noChangeShapeType="1"/>
          </p:cNvSpPr>
          <p:nvPr/>
        </p:nvSpPr>
        <p:spPr bwMode="auto">
          <a:xfrm flipH="1" flipV="1">
            <a:off x="1668463" y="4616663"/>
            <a:ext cx="0" cy="10112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" name="Line 208"/>
          <p:cNvSpPr>
            <a:spLocks noChangeShapeType="1"/>
          </p:cNvSpPr>
          <p:nvPr/>
        </p:nvSpPr>
        <p:spPr bwMode="auto">
          <a:xfrm flipH="1" flipV="1">
            <a:off x="3462337" y="3951503"/>
            <a:ext cx="11431" cy="16763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" name="Text Box 229"/>
          <p:cNvSpPr txBox="1">
            <a:spLocks noChangeArrowheads="1"/>
          </p:cNvSpPr>
          <p:nvPr/>
        </p:nvSpPr>
        <p:spPr bwMode="auto">
          <a:xfrm>
            <a:off x="858837" y="2854540"/>
            <a:ext cx="731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en-US" sz="1400"/>
              <a:t>PMA</a:t>
            </a:r>
          </a:p>
        </p:txBody>
      </p:sp>
      <p:sp>
        <p:nvSpPr>
          <p:cNvPr id="218" name="Text Box 231"/>
          <p:cNvSpPr txBox="1">
            <a:spLocks noChangeArrowheads="1"/>
          </p:cNvSpPr>
          <p:nvPr/>
        </p:nvSpPr>
        <p:spPr bwMode="auto">
          <a:xfrm>
            <a:off x="2919413" y="2829140"/>
            <a:ext cx="731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en-US" sz="1400"/>
              <a:t>PCS</a:t>
            </a:r>
          </a:p>
        </p:txBody>
      </p:sp>
      <p:sp>
        <p:nvSpPr>
          <p:cNvPr id="219" name="Line 244"/>
          <p:cNvSpPr>
            <a:spLocks noChangeShapeType="1"/>
          </p:cNvSpPr>
          <p:nvPr/>
        </p:nvSpPr>
        <p:spPr bwMode="auto">
          <a:xfrm flipH="1">
            <a:off x="6318250" y="5140541"/>
            <a:ext cx="1333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" name="Text Box 245"/>
          <p:cNvSpPr txBox="1">
            <a:spLocks noChangeArrowheads="1"/>
          </p:cNvSpPr>
          <p:nvPr/>
        </p:nvSpPr>
        <p:spPr bwMode="auto">
          <a:xfrm>
            <a:off x="7194550" y="5097943"/>
            <a:ext cx="898525" cy="30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/>
              <a:t>RXRECCLK</a:t>
            </a:r>
          </a:p>
        </p:txBody>
      </p:sp>
      <p:sp>
        <p:nvSpPr>
          <p:cNvPr id="221" name="Text Box 250"/>
          <p:cNvSpPr txBox="1">
            <a:spLocks noChangeArrowheads="1"/>
          </p:cNvSpPr>
          <p:nvPr/>
        </p:nvSpPr>
        <p:spPr bwMode="auto">
          <a:xfrm>
            <a:off x="1608138" y="2865653"/>
            <a:ext cx="5405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000" dirty="0">
                <a:latin typeface="Arial" panose="020B0604020202020204" pitchFamily="34" charset="0"/>
              </a:rPr>
              <a:t>Seed</a:t>
            </a:r>
          </a:p>
          <a:p>
            <a:pPr algn="l"/>
            <a:r>
              <a:rPr lang="en-US" altLang="en-US" sz="1000" dirty="0">
                <a:latin typeface="Arial" panose="020B0604020202020204" pitchFamily="34" charset="0"/>
              </a:rPr>
              <a:t>Clock </a:t>
            </a:r>
          </a:p>
        </p:txBody>
      </p:sp>
      <p:sp>
        <p:nvSpPr>
          <p:cNvPr id="222" name="Line 251"/>
          <p:cNvSpPr>
            <a:spLocks noChangeShapeType="1"/>
          </p:cNvSpPr>
          <p:nvPr/>
        </p:nvSpPr>
        <p:spPr bwMode="auto">
          <a:xfrm flipH="1" flipV="1">
            <a:off x="3236912" y="3951502"/>
            <a:ext cx="12699" cy="167639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" name="Text Box 253"/>
          <p:cNvSpPr txBox="1">
            <a:spLocks noChangeArrowheads="1"/>
          </p:cNvSpPr>
          <p:nvPr/>
        </p:nvSpPr>
        <p:spPr bwMode="auto">
          <a:xfrm>
            <a:off x="1158875" y="3862603"/>
            <a:ext cx="608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900">
                <a:latin typeface="Arial" panose="020B0604020202020204" pitchFamily="34" charset="0"/>
              </a:rPr>
              <a:t>HSCLK</a:t>
            </a:r>
            <a:r>
              <a:rPr lang="en-US" altLang="en-US" sz="12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24" name="Text Box 256"/>
          <p:cNvSpPr txBox="1">
            <a:spLocks noChangeArrowheads="1"/>
          </p:cNvSpPr>
          <p:nvPr/>
        </p:nvSpPr>
        <p:spPr bwMode="auto">
          <a:xfrm>
            <a:off x="23716" y="3855871"/>
            <a:ext cx="9181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600" b="1" dirty="0">
                <a:solidFill>
                  <a:srgbClr val="0000FF"/>
                </a:solidFill>
              </a:rPr>
              <a:t>Package </a:t>
            </a:r>
          </a:p>
          <a:p>
            <a:pPr algn="l"/>
            <a:r>
              <a:rPr lang="it-IT" altLang="en-US" sz="1600" b="1" dirty="0" err="1">
                <a:solidFill>
                  <a:srgbClr val="0000FF"/>
                </a:solidFill>
              </a:rPr>
              <a:t>Pins</a:t>
            </a:r>
            <a:endParaRPr lang="it-IT" altLang="en-US" sz="1600" b="1" dirty="0">
              <a:solidFill>
                <a:srgbClr val="0000FF"/>
              </a:solidFill>
            </a:endParaRPr>
          </a:p>
        </p:txBody>
      </p:sp>
      <p:sp>
        <p:nvSpPr>
          <p:cNvPr id="225" name="AutoShape 263"/>
          <p:cNvSpPr>
            <a:spLocks noChangeArrowheads="1"/>
          </p:cNvSpPr>
          <p:nvPr/>
        </p:nvSpPr>
        <p:spPr bwMode="auto">
          <a:xfrm rot="5400000">
            <a:off x="880269" y="2294946"/>
            <a:ext cx="398462" cy="250826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" name="Line 264"/>
          <p:cNvSpPr>
            <a:spLocks noChangeShapeType="1"/>
          </p:cNvSpPr>
          <p:nvPr/>
        </p:nvSpPr>
        <p:spPr bwMode="auto">
          <a:xfrm flipH="1" flipV="1">
            <a:off x="701675" y="2303678"/>
            <a:ext cx="252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" name="Line 265"/>
          <p:cNvSpPr>
            <a:spLocks noChangeShapeType="1"/>
          </p:cNvSpPr>
          <p:nvPr/>
        </p:nvSpPr>
        <p:spPr bwMode="auto">
          <a:xfrm flipH="1" flipV="1">
            <a:off x="701675" y="2524340"/>
            <a:ext cx="2508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8" name="Oval 266"/>
          <p:cNvSpPr>
            <a:spLocks noChangeArrowheads="1"/>
          </p:cNvSpPr>
          <p:nvPr/>
        </p:nvSpPr>
        <p:spPr bwMode="auto">
          <a:xfrm>
            <a:off x="823912" y="2464015"/>
            <a:ext cx="128588" cy="1206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9" name="Group 267"/>
          <p:cNvGrpSpPr>
            <a:grpSpLocks/>
          </p:cNvGrpSpPr>
          <p:nvPr/>
        </p:nvGrpSpPr>
        <p:grpSpPr bwMode="auto">
          <a:xfrm>
            <a:off x="517525" y="2483065"/>
            <a:ext cx="215900" cy="80963"/>
            <a:chOff x="382" y="1219"/>
            <a:chExt cx="136" cy="106"/>
          </a:xfrm>
        </p:grpSpPr>
        <p:sp>
          <p:nvSpPr>
            <p:cNvPr id="230" name="AutoShape 268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Rectangle 269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Line 270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Line 271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272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273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274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7" name="Group 275"/>
          <p:cNvGrpSpPr>
            <a:grpSpLocks/>
          </p:cNvGrpSpPr>
          <p:nvPr/>
        </p:nvGrpSpPr>
        <p:grpSpPr bwMode="auto">
          <a:xfrm>
            <a:off x="517525" y="2262403"/>
            <a:ext cx="215900" cy="80962"/>
            <a:chOff x="382" y="1219"/>
            <a:chExt cx="136" cy="106"/>
          </a:xfrm>
        </p:grpSpPr>
        <p:sp>
          <p:nvSpPr>
            <p:cNvPr id="238" name="AutoShape 276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Rectangle 277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Line 278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Line 279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Line 280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Line 281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282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" name="AutoShape 303"/>
          <p:cNvSpPr>
            <a:spLocks noChangeArrowheads="1"/>
          </p:cNvSpPr>
          <p:nvPr/>
        </p:nvSpPr>
        <p:spPr bwMode="auto">
          <a:xfrm rot="5400000">
            <a:off x="891381" y="3426834"/>
            <a:ext cx="398463" cy="250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" name="Line 304"/>
          <p:cNvSpPr>
            <a:spLocks noChangeShapeType="1"/>
          </p:cNvSpPr>
          <p:nvPr/>
        </p:nvSpPr>
        <p:spPr bwMode="auto">
          <a:xfrm flipH="1" flipV="1">
            <a:off x="712787" y="3435565"/>
            <a:ext cx="2524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7" name="Line 305"/>
          <p:cNvSpPr>
            <a:spLocks noChangeShapeType="1"/>
          </p:cNvSpPr>
          <p:nvPr/>
        </p:nvSpPr>
        <p:spPr bwMode="auto">
          <a:xfrm flipH="1" flipV="1">
            <a:off x="712787" y="3656228"/>
            <a:ext cx="2508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" name="Oval 306"/>
          <p:cNvSpPr>
            <a:spLocks noChangeArrowheads="1"/>
          </p:cNvSpPr>
          <p:nvPr/>
        </p:nvSpPr>
        <p:spPr bwMode="auto">
          <a:xfrm>
            <a:off x="835025" y="3595903"/>
            <a:ext cx="128587" cy="1206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9" name="Group 307"/>
          <p:cNvGrpSpPr>
            <a:grpSpLocks/>
          </p:cNvGrpSpPr>
          <p:nvPr/>
        </p:nvGrpSpPr>
        <p:grpSpPr bwMode="auto">
          <a:xfrm>
            <a:off x="528637" y="3614953"/>
            <a:ext cx="215900" cy="80962"/>
            <a:chOff x="382" y="1219"/>
            <a:chExt cx="136" cy="106"/>
          </a:xfrm>
        </p:grpSpPr>
        <p:sp>
          <p:nvSpPr>
            <p:cNvPr id="250" name="AutoShape 308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Rectangle 309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Line 310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Line 311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Line 312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313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314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" name="Group 315"/>
          <p:cNvGrpSpPr>
            <a:grpSpLocks/>
          </p:cNvGrpSpPr>
          <p:nvPr/>
        </p:nvGrpSpPr>
        <p:grpSpPr bwMode="auto">
          <a:xfrm>
            <a:off x="528637" y="3394290"/>
            <a:ext cx="215900" cy="80963"/>
            <a:chOff x="382" y="1219"/>
            <a:chExt cx="136" cy="106"/>
          </a:xfrm>
        </p:grpSpPr>
        <p:sp>
          <p:nvSpPr>
            <p:cNvPr id="258" name="AutoShape 316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Rectangle 317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Line 318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319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320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321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322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5" name="Line 345"/>
          <p:cNvSpPr>
            <a:spLocks noChangeShapeType="1"/>
          </p:cNvSpPr>
          <p:nvPr/>
        </p:nvSpPr>
        <p:spPr bwMode="auto">
          <a:xfrm>
            <a:off x="1216025" y="3541928"/>
            <a:ext cx="146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" name="Line 353"/>
          <p:cNvSpPr>
            <a:spLocks noChangeShapeType="1"/>
          </p:cNvSpPr>
          <p:nvPr/>
        </p:nvSpPr>
        <p:spPr bwMode="auto">
          <a:xfrm>
            <a:off x="1389063" y="2416390"/>
            <a:ext cx="428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7" name="Line 107"/>
          <p:cNvSpPr>
            <a:spLocks noChangeShapeType="1"/>
          </p:cNvSpPr>
          <p:nvPr/>
        </p:nvSpPr>
        <p:spPr bwMode="auto">
          <a:xfrm flipV="1">
            <a:off x="2027239" y="5320687"/>
            <a:ext cx="5680074" cy="1035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" name="AutoShape 118"/>
          <p:cNvSpPr>
            <a:spLocks noChangeArrowheads="1"/>
          </p:cNvSpPr>
          <p:nvPr/>
        </p:nvSpPr>
        <p:spPr bwMode="auto">
          <a:xfrm flipH="1">
            <a:off x="4219344" y="5207954"/>
            <a:ext cx="975505" cy="20619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200" dirty="0" smtClean="0"/>
              <a:t>Phase Adjust</a:t>
            </a:r>
            <a:endParaRPr lang="en-US" altLang="en-US" sz="1200" dirty="0"/>
          </a:p>
        </p:txBody>
      </p:sp>
      <p:sp>
        <p:nvSpPr>
          <p:cNvPr id="269" name="Line 167"/>
          <p:cNvSpPr>
            <a:spLocks noChangeShapeType="1"/>
          </p:cNvSpPr>
          <p:nvPr/>
        </p:nvSpPr>
        <p:spPr bwMode="auto">
          <a:xfrm flipV="1">
            <a:off x="3598680" y="4996226"/>
            <a:ext cx="0" cy="347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0" name="Oval 168"/>
          <p:cNvSpPr>
            <a:spLocks noChangeArrowheads="1"/>
          </p:cNvSpPr>
          <p:nvPr/>
        </p:nvSpPr>
        <p:spPr bwMode="auto">
          <a:xfrm>
            <a:off x="3554230" y="5288326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" name="Line 172"/>
          <p:cNvSpPr>
            <a:spLocks noChangeShapeType="1"/>
          </p:cNvSpPr>
          <p:nvPr/>
        </p:nvSpPr>
        <p:spPr bwMode="auto">
          <a:xfrm flipH="1">
            <a:off x="3843155" y="5140688"/>
            <a:ext cx="2501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" name="Line 173"/>
          <p:cNvSpPr>
            <a:spLocks noChangeShapeType="1"/>
          </p:cNvSpPr>
          <p:nvPr/>
        </p:nvSpPr>
        <p:spPr bwMode="auto">
          <a:xfrm flipV="1">
            <a:off x="3852680" y="4996226"/>
            <a:ext cx="0" cy="147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" name="AutoShape 174"/>
          <p:cNvSpPr>
            <a:spLocks noChangeArrowheads="1"/>
          </p:cNvSpPr>
          <p:nvPr/>
        </p:nvSpPr>
        <p:spPr bwMode="auto">
          <a:xfrm flipH="1" flipV="1">
            <a:off x="3509780" y="4891451"/>
            <a:ext cx="431800" cy="155575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4" name="Text Box 183"/>
          <p:cNvSpPr txBox="1">
            <a:spLocks noChangeArrowheads="1"/>
          </p:cNvSpPr>
          <p:nvPr/>
        </p:nvSpPr>
        <p:spPr bwMode="auto">
          <a:xfrm>
            <a:off x="2514208" y="5089080"/>
            <a:ext cx="5854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200" dirty="0" smtClean="0">
                <a:latin typeface="Arial" panose="020B0604020202020204" pitchFamily="34" charset="0"/>
              </a:rPr>
              <a:t>XCLK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278" name="Line 188"/>
          <p:cNvSpPr>
            <a:spLocks noChangeShapeType="1"/>
          </p:cNvSpPr>
          <p:nvPr/>
        </p:nvSpPr>
        <p:spPr bwMode="auto">
          <a:xfrm flipV="1">
            <a:off x="2101667" y="5445488"/>
            <a:ext cx="5840413" cy="9525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9" name="Line 189"/>
          <p:cNvSpPr>
            <a:spLocks noChangeShapeType="1"/>
          </p:cNvSpPr>
          <p:nvPr/>
        </p:nvSpPr>
        <p:spPr bwMode="auto">
          <a:xfrm flipV="1">
            <a:off x="3928880" y="5102588"/>
            <a:ext cx="4013200" cy="0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0" name="Line 190"/>
          <p:cNvSpPr>
            <a:spLocks noChangeShapeType="1"/>
          </p:cNvSpPr>
          <p:nvPr/>
        </p:nvSpPr>
        <p:spPr bwMode="auto">
          <a:xfrm>
            <a:off x="3803467" y="4710476"/>
            <a:ext cx="114300" cy="392112"/>
          </a:xfrm>
          <a:prstGeom prst="line">
            <a:avLst/>
          </a:prstGeom>
          <a:noFill/>
          <a:ln w="25400">
            <a:solidFill>
              <a:srgbClr val="0000FF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" name="Oval 168"/>
          <p:cNvSpPr>
            <a:spLocks noChangeArrowheads="1"/>
          </p:cNvSpPr>
          <p:nvPr/>
        </p:nvSpPr>
        <p:spPr bwMode="auto">
          <a:xfrm>
            <a:off x="6272212" y="5104028"/>
            <a:ext cx="92075" cy="69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" name="Cloud"/>
          <p:cNvSpPr>
            <a:spLocks noChangeAspect="1" noEditPoints="1" noChangeArrowheads="1"/>
          </p:cNvSpPr>
          <p:nvPr/>
        </p:nvSpPr>
        <p:spPr bwMode="auto">
          <a:xfrm>
            <a:off x="7943793" y="4873840"/>
            <a:ext cx="996950" cy="7540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en-US" altLang="en-US" sz="1200" dirty="0"/>
              <a:t>FPGA </a:t>
            </a:r>
            <a:r>
              <a:rPr lang="en-US" altLang="en-US" sz="1200" dirty="0" smtClean="0"/>
              <a:t>fabric</a:t>
            </a:r>
            <a:endParaRPr lang="en-US" altLang="en-US" sz="1200" dirty="0"/>
          </a:p>
        </p:txBody>
      </p:sp>
      <p:sp>
        <p:nvSpPr>
          <p:cNvPr id="283" name="Line 205"/>
          <p:cNvSpPr>
            <a:spLocks noChangeShapeType="1"/>
          </p:cNvSpPr>
          <p:nvPr/>
        </p:nvSpPr>
        <p:spPr bwMode="auto">
          <a:xfrm flipH="1">
            <a:off x="1652587" y="5613831"/>
            <a:ext cx="159702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Text Box 85"/>
          <p:cNvSpPr txBox="1">
            <a:spLocks noChangeArrowheads="1"/>
          </p:cNvSpPr>
          <p:nvPr/>
        </p:nvSpPr>
        <p:spPr bwMode="auto">
          <a:xfrm>
            <a:off x="7635876" y="3577089"/>
            <a:ext cx="904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200" dirty="0" smtClean="0"/>
              <a:t>RXUSRCLK2</a:t>
            </a:r>
            <a:endParaRPr lang="it-IT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>
            <a:extLst>
              <a:ext uri="{FF2B5EF4-FFF2-40B4-BE49-F238E27FC236}">
                <a16:creationId xmlns="" xmlns:a16="http://schemas.microsoft.com/office/drawing/2014/main" id="{3A1A6B05-79AA-47CC-9EFD-E98F0EBEB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8069" y="0"/>
            <a:ext cx="8229600" cy="958362"/>
          </a:xfrm>
        </p:spPr>
        <p:txBody>
          <a:bodyPr/>
          <a:lstStyle/>
          <a:p>
            <a:r>
              <a:rPr lang="en-US" altLang="en-US" sz="4000" dirty="0"/>
              <a:t>Clock Correction (1)</a:t>
            </a:r>
          </a:p>
        </p:txBody>
      </p:sp>
      <p:sp>
        <p:nvSpPr>
          <p:cNvPr id="1097731" name="Rectangle 3">
            <a:extLst>
              <a:ext uri="{FF2B5EF4-FFF2-40B4-BE49-F238E27FC236}">
                <a16:creationId xmlns="" xmlns:a16="http://schemas.microsoft.com/office/drawing/2014/main" id="{E1E2D17F-A1AA-4F59-8028-960F01565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3415" y="851023"/>
            <a:ext cx="8420100" cy="1487731"/>
          </a:xfrm>
          <a:noFill/>
          <a:ln/>
        </p:spPr>
        <p:txBody>
          <a:bodyPr>
            <a:normAutofit fontScale="85000" lnSpcReduction="20000"/>
          </a:bodyPr>
          <a:lstStyle/>
          <a:p>
            <a:r>
              <a:rPr lang="en-US" altLang="en-US" sz="2700" dirty="0"/>
              <a:t>Data crosses phase boundary from XCLK to RXUSRCLK</a:t>
            </a:r>
          </a:p>
          <a:p>
            <a:r>
              <a:rPr lang="en-US" altLang="en-US" sz="2700" dirty="0"/>
              <a:t>May also have to cross a </a:t>
            </a:r>
            <a:r>
              <a:rPr lang="en-US" altLang="en-US" sz="2700" i="1" dirty="0"/>
              <a:t>frequency</a:t>
            </a:r>
            <a:r>
              <a:rPr lang="en-US" altLang="en-US" sz="2700" dirty="0"/>
              <a:t> boundary</a:t>
            </a:r>
          </a:p>
          <a:p>
            <a:pPr lvl="1"/>
            <a:r>
              <a:rPr lang="en-US" altLang="en-US" sz="2400" dirty="0"/>
              <a:t>This can occur when separate oscillator generates the data</a:t>
            </a:r>
            <a:endParaRPr lang="en-US" altLang="en-US" sz="2800" dirty="0"/>
          </a:p>
          <a:p>
            <a:r>
              <a:rPr lang="en-US" altLang="en-US" sz="2600" dirty="0"/>
              <a:t>RXUSRCLK ≠ XCLK -&gt; Clock Correction required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graphicFrame>
        <p:nvGraphicFramePr>
          <p:cNvPr id="4" name="Object 5">
            <a:extLst>
              <a:ext uri="{FF2B5EF4-FFF2-40B4-BE49-F238E27FC236}">
                <a16:creationId xmlns="" xmlns:a16="http://schemas.microsoft.com/office/drawing/2014/main" id="{1E910588-A3D9-4890-B4E8-AB13E849AC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061677"/>
              </p:ext>
            </p:extLst>
          </p:nvPr>
        </p:nvGraphicFramePr>
        <p:xfrm>
          <a:off x="2057400" y="2287438"/>
          <a:ext cx="4722967" cy="3867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4" name="Visio" r:id="rId4" imgW="3164879" imgH="2592878" progId="Visio.Drawing.11">
                  <p:embed/>
                </p:oleObj>
              </mc:Choice>
              <mc:Fallback>
                <p:oleObj name="Visio" r:id="rId4" imgW="3164879" imgH="2592878" progId="Visio.Drawing.11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="" xmlns:a16="http://schemas.microsoft.com/office/drawing/2014/main" id="{1E910588-A3D9-4890-B4E8-AB13E849AC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287438"/>
                        <a:ext cx="4722967" cy="3867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58246A-3FE8-4131-8C66-2124A092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5DABB-52D7-44FA-AE3A-B365049B1AA2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78E4FFE-8DAE-45F0-BD28-E348B9CF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9AFD115-C85C-4A7B-B4E9-0D50E1EFE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>
            <a:extLst>
              <a:ext uri="{FF2B5EF4-FFF2-40B4-BE49-F238E27FC236}">
                <a16:creationId xmlns="" xmlns:a16="http://schemas.microsoft.com/office/drawing/2014/main" id="{8C3EF208-EDAF-49E0-88F9-0AB4DCBDF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Clock Correction (2)</a:t>
            </a:r>
          </a:p>
        </p:txBody>
      </p:sp>
      <p:sp>
        <p:nvSpPr>
          <p:cNvPr id="458755" name="Rectangle 3">
            <a:extLst>
              <a:ext uri="{FF2B5EF4-FFF2-40B4-BE49-F238E27FC236}">
                <a16:creationId xmlns="" xmlns:a16="http://schemas.microsoft.com/office/drawing/2014/main" id="{9FBDBF3B-35F4-4B56-B716-36A0AB6A8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000" dirty="0"/>
              <a:t>Allows RX Buffer to be used to cross frequency boundary between XCLK and RXUSRCLK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CC circuit searches incoming data for </a:t>
            </a:r>
            <a:r>
              <a:rPr lang="en-US" altLang="en-US" sz="3000" dirty="0" smtClean="0"/>
              <a:t>a pre-defined sequence</a:t>
            </a:r>
            <a:endParaRPr lang="en-US" altLang="en-US" sz="3000" dirty="0"/>
          </a:p>
          <a:p>
            <a:pPr lvl="1">
              <a:lnSpc>
                <a:spcPct val="90000"/>
              </a:lnSpc>
            </a:pPr>
            <a:r>
              <a:rPr lang="en-US" altLang="en-US" sz="2700" dirty="0"/>
              <a:t>When sequence is found CC event can be triggered</a:t>
            </a:r>
          </a:p>
          <a:p>
            <a:pPr lvl="1">
              <a:lnSpc>
                <a:spcPct val="90000"/>
              </a:lnSpc>
            </a:pPr>
            <a:r>
              <a:rPr lang="en-US" altLang="en-US" sz="2700" dirty="0"/>
              <a:t>Trigger happens if buffer too full or too empty</a:t>
            </a:r>
            <a:endParaRPr lang="en-US" altLang="en-US" sz="3000" dirty="0"/>
          </a:p>
          <a:p>
            <a:pPr lvl="1"/>
            <a:endParaRPr lang="en-US" altLang="en-US" sz="2800" dirty="0"/>
          </a:p>
          <a:p>
            <a:endParaRPr lang="en-US" altLang="en-US" sz="3100" dirty="0"/>
          </a:p>
          <a:p>
            <a:pPr lvl="1"/>
            <a:endParaRPr lang="en-US" altLang="en-US" sz="2800" dirty="0"/>
          </a:p>
          <a:p>
            <a:pPr lvl="1"/>
            <a:endParaRPr lang="en-US" altLang="en-US" sz="2800" dirty="0"/>
          </a:p>
          <a:p>
            <a:pPr lvl="1"/>
            <a:endParaRPr lang="en-US" altLang="en-US" sz="2800" dirty="0"/>
          </a:p>
          <a:p>
            <a:pPr lvl="1"/>
            <a:endParaRPr lang="en-US" altLang="en-US" sz="2800" dirty="0"/>
          </a:p>
          <a:p>
            <a:pPr lvl="1"/>
            <a:endParaRPr lang="en-US" altLang="en-US" sz="2700" dirty="0"/>
          </a:p>
          <a:p>
            <a:pPr lvl="1"/>
            <a:endParaRPr lang="en-US" altLang="en-US" sz="2700" dirty="0"/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2346991-9287-4FF6-83E6-FCB2B345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AC9A-8C68-4377-AFD2-0B307CBB0B5A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01ED11-0813-4EE4-A38C-6B0FDB13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4D227FA-4905-4C2A-A307-301480A8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6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ooter Placeholder 3">
            <a:extLst>
              <a:ext uri="{FF2B5EF4-FFF2-40B4-BE49-F238E27FC236}">
                <a16:creationId xmlns="" xmlns:a16="http://schemas.microsoft.com/office/drawing/2014/main" id="{CF0EB7A5-DAB1-4D5C-9C51-61375E72A7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80544" y="6336824"/>
            <a:ext cx="3479800" cy="514198"/>
          </a:xfrm>
        </p:spPr>
        <p:txBody>
          <a:bodyPr/>
          <a:lstStyle/>
          <a:p>
            <a:r>
              <a:rPr lang="en-US" altLang="en-US" dirty="0"/>
              <a:t>R. Giordano - High-speed FPGA-based Serial Links</a:t>
            </a:r>
          </a:p>
        </p:txBody>
      </p:sp>
      <p:sp>
        <p:nvSpPr>
          <p:cNvPr id="2694146" name="Rectangle 2">
            <a:extLst>
              <a:ext uri="{FF2B5EF4-FFF2-40B4-BE49-F238E27FC236}">
                <a16:creationId xmlns="" xmlns:a16="http://schemas.microsoft.com/office/drawing/2014/main" id="{806457D2-B786-4D55-8B69-875B1800E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Clock Correction: Slow down</a:t>
            </a:r>
            <a:endParaRPr lang="en-GB" altLang="en-US" dirty="0"/>
          </a:p>
        </p:txBody>
      </p:sp>
      <p:sp>
        <p:nvSpPr>
          <p:cNvPr id="2694147" name="Rectangle 3">
            <a:extLst>
              <a:ext uri="{FF2B5EF4-FFF2-40B4-BE49-F238E27FC236}">
                <a16:creationId xmlns="" xmlns:a16="http://schemas.microsoft.com/office/drawing/2014/main" id="{1538ED22-73D1-411A-B76F-88D22ECD60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0" y="1273175"/>
            <a:ext cx="7924800" cy="9461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IE" altLang="en-US" sz="2400" dirty="0"/>
              <a:t>Write clock faster than read clock</a:t>
            </a:r>
          </a:p>
          <a:p>
            <a:pPr>
              <a:lnSpc>
                <a:spcPct val="90000"/>
              </a:lnSpc>
            </a:pPr>
            <a:r>
              <a:rPr lang="en-IE" altLang="en-US" sz="2400" dirty="0"/>
              <a:t>Slowing the effective write rate to compensate the little difference between recovered and local oscillator frequency</a:t>
            </a:r>
          </a:p>
          <a:p>
            <a:pPr>
              <a:lnSpc>
                <a:spcPct val="90000"/>
              </a:lnSpc>
            </a:pPr>
            <a:endParaRPr lang="en-GB" altLang="en-US" sz="2400" dirty="0"/>
          </a:p>
        </p:txBody>
      </p:sp>
      <p:sp>
        <p:nvSpPr>
          <p:cNvPr id="2694148" name="AutoShape 4">
            <a:extLst>
              <a:ext uri="{FF2B5EF4-FFF2-40B4-BE49-F238E27FC236}">
                <a16:creationId xmlns="" xmlns:a16="http://schemas.microsoft.com/office/drawing/2014/main" id="{4B5F1020-BADE-41F1-B443-F2991B048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" y="2334736"/>
            <a:ext cx="2649538" cy="2995613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49" name="Rectangle 5">
            <a:extLst>
              <a:ext uri="{FF2B5EF4-FFF2-40B4-BE49-F238E27FC236}">
                <a16:creationId xmlns="" xmlns:a16="http://schemas.microsoft.com/office/drawing/2014/main" id="{55DD803A-0CDC-4B3B-A003-0ED76BC37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00" y="2449036"/>
            <a:ext cx="3514725" cy="276542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94150" name="AutoShape 6">
            <a:extLst>
              <a:ext uri="{FF2B5EF4-FFF2-40B4-BE49-F238E27FC236}">
                <a16:creationId xmlns="" xmlns:a16="http://schemas.microsoft.com/office/drawing/2014/main" id="{190918AD-C11B-43E4-9C92-C00790A89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462" y="2334736"/>
            <a:ext cx="2649538" cy="2995613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51" name="Rectangle 7">
            <a:extLst>
              <a:ext uri="{FF2B5EF4-FFF2-40B4-BE49-F238E27FC236}">
                <a16:creationId xmlns="" xmlns:a16="http://schemas.microsoft.com/office/drawing/2014/main" id="{E6E55C38-56E0-4D31-9412-3EE738B12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52" name="Rectangle 8">
            <a:extLst>
              <a:ext uri="{FF2B5EF4-FFF2-40B4-BE49-F238E27FC236}">
                <a16:creationId xmlns="" xmlns:a16="http://schemas.microsoft.com/office/drawing/2014/main" id="{71D318EF-2B9E-4470-8F1C-6788E7914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53" name="Rectangle 9">
            <a:extLst>
              <a:ext uri="{FF2B5EF4-FFF2-40B4-BE49-F238E27FC236}">
                <a16:creationId xmlns="" xmlns:a16="http://schemas.microsoft.com/office/drawing/2014/main" id="{632AD541-03C6-4B2D-9278-630EB50E5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54" name="Rectangle 10">
            <a:extLst>
              <a:ext uri="{FF2B5EF4-FFF2-40B4-BE49-F238E27FC236}">
                <a16:creationId xmlns="" xmlns:a16="http://schemas.microsoft.com/office/drawing/2014/main" id="{1478B1FE-2CAF-49D0-AC58-361FF8B5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862" y="3141186"/>
            <a:ext cx="173038" cy="1382713"/>
          </a:xfrm>
          <a:prstGeom prst="rect">
            <a:avLst/>
          </a:prstGeom>
          <a:solidFill>
            <a:srgbClr val="B2B2B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55" name="Rectangle 11">
            <a:extLst>
              <a:ext uri="{FF2B5EF4-FFF2-40B4-BE49-F238E27FC236}">
                <a16:creationId xmlns="" xmlns:a16="http://schemas.microsoft.com/office/drawing/2014/main" id="{4C518673-A187-4230-A4BE-E97A5705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50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56" name="Rectangle 12">
            <a:extLst>
              <a:ext uri="{FF2B5EF4-FFF2-40B4-BE49-F238E27FC236}">
                <a16:creationId xmlns="" xmlns:a16="http://schemas.microsoft.com/office/drawing/2014/main" id="{A7F03557-D435-450E-8251-AB0636B20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237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57" name="Rectangle 13">
            <a:extLst>
              <a:ext uri="{FF2B5EF4-FFF2-40B4-BE49-F238E27FC236}">
                <a16:creationId xmlns="" xmlns:a16="http://schemas.microsoft.com/office/drawing/2014/main" id="{9CD81460-EEA8-4D45-AC8C-601E351EF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58" name="Rectangle 14">
            <a:extLst>
              <a:ext uri="{FF2B5EF4-FFF2-40B4-BE49-F238E27FC236}">
                <a16:creationId xmlns="" xmlns:a16="http://schemas.microsoft.com/office/drawing/2014/main" id="{21F273D2-97CF-436D-8C3B-39FB57F63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2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59" name="Rectangle 15">
            <a:extLst>
              <a:ext uri="{FF2B5EF4-FFF2-40B4-BE49-F238E27FC236}">
                <a16:creationId xmlns="" xmlns:a16="http://schemas.microsoft.com/office/drawing/2014/main" id="{F330AC49-0627-4217-AEEB-6F02D58C0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0" name="Rectangle 16">
            <a:extLst>
              <a:ext uri="{FF2B5EF4-FFF2-40B4-BE49-F238E27FC236}">
                <a16:creationId xmlns="" xmlns:a16="http://schemas.microsoft.com/office/drawing/2014/main" id="{3EE9DBDD-E860-431F-A2AA-2F5543B98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175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1" name="Rectangle 17">
            <a:extLst>
              <a:ext uri="{FF2B5EF4-FFF2-40B4-BE49-F238E27FC236}">
                <a16:creationId xmlns="" xmlns:a16="http://schemas.microsoft.com/office/drawing/2014/main" id="{2156B89E-A95D-4A85-A5EF-E8B88B0C7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2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2" name="Rectangle 18">
            <a:extLst>
              <a:ext uri="{FF2B5EF4-FFF2-40B4-BE49-F238E27FC236}">
                <a16:creationId xmlns="" xmlns:a16="http://schemas.microsoft.com/office/drawing/2014/main" id="{2ABCD269-D878-41BF-A9B9-CB2AC4FEF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3428524"/>
            <a:ext cx="173037" cy="1382712"/>
          </a:xfrm>
          <a:prstGeom prst="rect">
            <a:avLst/>
          </a:prstGeom>
          <a:solidFill>
            <a:srgbClr val="B2B2B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3" name="Rectangle 19">
            <a:extLst>
              <a:ext uri="{FF2B5EF4-FFF2-40B4-BE49-F238E27FC236}">
                <a16:creationId xmlns="" xmlns:a16="http://schemas.microsoft.com/office/drawing/2014/main" id="{449AE27E-C6D9-43E2-A78D-B80446B1D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7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4" name="Rectangle 20">
            <a:extLst>
              <a:ext uri="{FF2B5EF4-FFF2-40B4-BE49-F238E27FC236}">
                <a16:creationId xmlns="" xmlns:a16="http://schemas.microsoft.com/office/drawing/2014/main" id="{EB58C8BC-35AA-449F-93F5-7ADD18059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925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5" name="Rectangle 21">
            <a:extLst>
              <a:ext uri="{FF2B5EF4-FFF2-40B4-BE49-F238E27FC236}">
                <a16:creationId xmlns="" xmlns:a16="http://schemas.microsoft.com/office/drawing/2014/main" id="{AED389FA-5BF8-4FC8-AC26-51C08DBA6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1112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6" name="Rectangle 22">
            <a:extLst>
              <a:ext uri="{FF2B5EF4-FFF2-40B4-BE49-F238E27FC236}">
                <a16:creationId xmlns="" xmlns:a16="http://schemas.microsoft.com/office/drawing/2014/main" id="{CC973FF7-8784-4360-8757-05889C2F2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1300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7" name="Rectangle 23">
            <a:extLst>
              <a:ext uri="{FF2B5EF4-FFF2-40B4-BE49-F238E27FC236}">
                <a16:creationId xmlns="" xmlns:a16="http://schemas.microsoft.com/office/drawing/2014/main" id="{330E64C1-1A45-4F48-A23F-4C2546B0A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712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8" name="Rectangle 24">
            <a:extLst>
              <a:ext uri="{FF2B5EF4-FFF2-40B4-BE49-F238E27FC236}">
                <a16:creationId xmlns="" xmlns:a16="http://schemas.microsoft.com/office/drawing/2014/main" id="{2058D144-53D2-4C35-9846-4E0E0DBC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487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69" name="Rectangle 25">
            <a:extLst>
              <a:ext uri="{FF2B5EF4-FFF2-40B4-BE49-F238E27FC236}">
                <a16:creationId xmlns="" xmlns:a16="http://schemas.microsoft.com/office/drawing/2014/main" id="{DC3D9369-57C7-42DD-9419-6402B1DA7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675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71" name="Rectangle 27">
            <a:extLst>
              <a:ext uri="{FF2B5EF4-FFF2-40B4-BE49-F238E27FC236}">
                <a16:creationId xmlns="" xmlns:a16="http://schemas.microsoft.com/office/drawing/2014/main" id="{76FE3BBF-B5E8-4C80-B6F7-7890E8F56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0275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72" name="Rectangle 28">
            <a:extLst>
              <a:ext uri="{FF2B5EF4-FFF2-40B4-BE49-F238E27FC236}">
                <a16:creationId xmlns="" xmlns:a16="http://schemas.microsoft.com/office/drawing/2014/main" id="{1C4AA11A-BBAA-478B-9529-FE08D7332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462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73" name="Rectangle 29">
            <a:extLst>
              <a:ext uri="{FF2B5EF4-FFF2-40B4-BE49-F238E27FC236}">
                <a16:creationId xmlns="" xmlns:a16="http://schemas.microsoft.com/office/drawing/2014/main" id="{4D6C599C-8389-4A1F-87A3-D5B088F32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74" name="Rectangle 30">
            <a:extLst>
              <a:ext uri="{FF2B5EF4-FFF2-40B4-BE49-F238E27FC236}">
                <a16:creationId xmlns="" xmlns:a16="http://schemas.microsoft.com/office/drawing/2014/main" id="{D7B1EAE0-8978-47DD-B271-162E35159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7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75" name="Line 31">
            <a:extLst>
              <a:ext uri="{FF2B5EF4-FFF2-40B4-BE49-F238E27FC236}">
                <a16:creationId xmlns="" xmlns:a16="http://schemas.microsoft.com/office/drawing/2014/main" id="{27F7C30C-985F-4E50-9060-1ABD2DC026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3100" y="4801711"/>
            <a:ext cx="0" cy="86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94176" name="Text Box 32">
            <a:extLst>
              <a:ext uri="{FF2B5EF4-FFF2-40B4-BE49-F238E27FC236}">
                <a16:creationId xmlns="" xmlns:a16="http://schemas.microsoft.com/office/drawing/2014/main" id="{4E4E88F7-8B8D-4BD6-90C9-F5452BBCB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" y="5617686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/>
              <a:t>Clock Correction Sequence</a:t>
            </a:r>
            <a:endParaRPr lang="en-GB" altLang="en-US"/>
          </a:p>
        </p:txBody>
      </p:sp>
      <p:sp>
        <p:nvSpPr>
          <p:cNvPr id="2694177" name="Text Box 33">
            <a:extLst>
              <a:ext uri="{FF2B5EF4-FFF2-40B4-BE49-F238E27FC236}">
                <a16:creationId xmlns="" xmlns:a16="http://schemas.microsoft.com/office/drawing/2014/main" id="{82076EB9-1D5F-4497-A0BB-AC5C29B7A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302" y="2468208"/>
            <a:ext cx="23937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>
                <a:solidFill>
                  <a:srgbClr val="FF0000"/>
                </a:solidFill>
              </a:rPr>
              <a:t>Alarm: FIFO almost full!</a:t>
            </a:r>
          </a:p>
          <a:p>
            <a:pPr algn="l"/>
            <a:r>
              <a:rPr lang="en-IE" altLang="en-US" dirty="0">
                <a:solidFill>
                  <a:srgbClr val="FF0000"/>
                </a:solidFill>
              </a:rPr>
              <a:t>Remove CC symbol</a:t>
            </a:r>
            <a:endParaRPr lang="en-GB" altLang="en-US" dirty="0">
              <a:solidFill>
                <a:srgbClr val="FF0000"/>
              </a:solidFill>
            </a:endParaRPr>
          </a:p>
        </p:txBody>
      </p:sp>
      <p:sp>
        <p:nvSpPr>
          <p:cNvPr id="2694178" name="Text Box 34">
            <a:extLst>
              <a:ext uri="{FF2B5EF4-FFF2-40B4-BE49-F238E27FC236}">
                <a16:creationId xmlns="" xmlns:a16="http://schemas.microsoft.com/office/drawing/2014/main" id="{CEE90FDA-4BAF-416C-BCDB-5D97DF4E8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113" y="5214938"/>
            <a:ext cx="33416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IE" altLang="en-US"/>
              <a:t>Removing the Clock correction Sequence when the FIFO is almost full</a:t>
            </a:r>
            <a:endParaRPr lang="en-GB" altLang="en-US"/>
          </a:p>
        </p:txBody>
      </p:sp>
      <p:sp>
        <p:nvSpPr>
          <p:cNvPr id="2694179" name="Freeform 35">
            <a:extLst>
              <a:ext uri="{FF2B5EF4-FFF2-40B4-BE49-F238E27FC236}">
                <a16:creationId xmlns="" xmlns:a16="http://schemas.microsoft.com/office/drawing/2014/main" id="{E4FDCCA6-CCEC-4070-8A70-3ECC38C50742}"/>
              </a:ext>
            </a:extLst>
          </p:cNvPr>
          <p:cNvSpPr>
            <a:spLocks/>
          </p:cNvSpPr>
          <p:nvPr/>
        </p:nvSpPr>
        <p:spPr bwMode="auto">
          <a:xfrm>
            <a:off x="1179512" y="4744561"/>
            <a:ext cx="563563" cy="946150"/>
          </a:xfrm>
          <a:custGeom>
            <a:avLst/>
            <a:gdLst>
              <a:gd name="T0" fmla="*/ 355 w 355"/>
              <a:gd name="T1" fmla="*/ 596 h 596"/>
              <a:gd name="T2" fmla="*/ 248 w 355"/>
              <a:gd name="T3" fmla="*/ 429 h 596"/>
              <a:gd name="T4" fmla="*/ 107 w 355"/>
              <a:gd name="T5" fmla="*/ 422 h 596"/>
              <a:gd name="T6" fmla="*/ 27 w 355"/>
              <a:gd name="T7" fmla="*/ 355 h 596"/>
              <a:gd name="T8" fmla="*/ 0 w 355"/>
              <a:gd name="T9" fmla="*/ 275 h 596"/>
              <a:gd name="T10" fmla="*/ 13 w 355"/>
              <a:gd name="T11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5" h="596">
                <a:moveTo>
                  <a:pt x="355" y="596"/>
                </a:moveTo>
                <a:cubicBezTo>
                  <a:pt x="347" y="527"/>
                  <a:pt x="335" y="439"/>
                  <a:pt x="248" y="429"/>
                </a:cubicBezTo>
                <a:cubicBezTo>
                  <a:pt x="201" y="424"/>
                  <a:pt x="154" y="424"/>
                  <a:pt x="107" y="422"/>
                </a:cubicBezTo>
                <a:cubicBezTo>
                  <a:pt x="68" y="412"/>
                  <a:pt x="48" y="387"/>
                  <a:pt x="27" y="355"/>
                </a:cubicBezTo>
                <a:cubicBezTo>
                  <a:pt x="20" y="327"/>
                  <a:pt x="7" y="303"/>
                  <a:pt x="0" y="275"/>
                </a:cubicBezTo>
                <a:cubicBezTo>
                  <a:pt x="7" y="183"/>
                  <a:pt x="13" y="92"/>
                  <a:pt x="13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94180" name="Rectangle 36">
            <a:extLst>
              <a:ext uri="{FF2B5EF4-FFF2-40B4-BE49-F238E27FC236}">
                <a16:creationId xmlns="" xmlns:a16="http://schemas.microsoft.com/office/drawing/2014/main" id="{B277CD19-35F9-440E-960D-4B5423870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487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81" name="Rectangle 37">
            <a:extLst>
              <a:ext uri="{FF2B5EF4-FFF2-40B4-BE49-F238E27FC236}">
                <a16:creationId xmlns="" xmlns:a16="http://schemas.microsoft.com/office/drawing/2014/main" id="{01192EA7-9E20-4712-9024-4A6A7A7E6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82" name="Rectangle 38">
            <a:extLst>
              <a:ext uri="{FF2B5EF4-FFF2-40B4-BE49-F238E27FC236}">
                <a16:creationId xmlns="" xmlns:a16="http://schemas.microsoft.com/office/drawing/2014/main" id="{558CE5C8-E9C0-4F2C-B58F-19487221E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450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83" name="Rectangle 39">
            <a:extLst>
              <a:ext uri="{FF2B5EF4-FFF2-40B4-BE49-F238E27FC236}">
                <a16:creationId xmlns="" xmlns:a16="http://schemas.microsoft.com/office/drawing/2014/main" id="{992E9316-4566-4F1A-83D9-AC8B44B01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2" y="3141186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4184" name="Rectangle 40">
            <a:extLst>
              <a:ext uri="{FF2B5EF4-FFF2-40B4-BE49-F238E27FC236}">
                <a16:creationId xmlns="" xmlns:a16="http://schemas.microsoft.com/office/drawing/2014/main" id="{39FDE3C2-3125-45D6-92E7-2D863E827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025" y="3141186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A0D76DF-E8B8-4F9B-AB5F-C0BF6F20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0F0E-74DC-48D5-A025-87681FB2CEE3}" type="datetime1">
              <a:rPr lang="en-US" smtClean="0"/>
              <a:t>6/18/2018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3">
            <a:extLst>
              <a:ext uri="{FF2B5EF4-FFF2-40B4-BE49-F238E27FC236}">
                <a16:creationId xmlns="" xmlns:a16="http://schemas.microsoft.com/office/drawing/2014/main" id="{D2C06DE9-21ED-47AB-8460-D9FCBF235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73388" y="6394451"/>
            <a:ext cx="3576268" cy="357006"/>
          </a:xfrm>
        </p:spPr>
        <p:txBody>
          <a:bodyPr/>
          <a:lstStyle/>
          <a:p>
            <a:r>
              <a:rPr lang="en-US" altLang="en-US" dirty="0"/>
              <a:t>R. Giordano - High-speed FPGA-based Serial Links</a:t>
            </a:r>
          </a:p>
        </p:txBody>
      </p:sp>
      <p:sp>
        <p:nvSpPr>
          <p:cNvPr id="2700290" name="Rectangle 2">
            <a:extLst>
              <a:ext uri="{FF2B5EF4-FFF2-40B4-BE49-F238E27FC236}">
                <a16:creationId xmlns="" xmlns:a16="http://schemas.microsoft.com/office/drawing/2014/main" id="{92F827B7-3B66-4F1A-8431-8CD9E94D4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dirty="0"/>
              <a:t>Clock Correction: Speed Up</a:t>
            </a:r>
            <a:endParaRPr lang="en-GB" altLang="en-US" dirty="0"/>
          </a:p>
        </p:txBody>
      </p:sp>
      <p:sp>
        <p:nvSpPr>
          <p:cNvPr id="2700291" name="Rectangle 3">
            <a:extLst>
              <a:ext uri="{FF2B5EF4-FFF2-40B4-BE49-F238E27FC236}">
                <a16:creationId xmlns="" xmlns:a16="http://schemas.microsoft.com/office/drawing/2014/main" id="{880280BA-DFA4-4928-91BF-5859C32F6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654" y="1389063"/>
            <a:ext cx="8138746" cy="9461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IE" altLang="en-US" sz="2400" dirty="0"/>
              <a:t>Read clock faster than write clock</a:t>
            </a:r>
          </a:p>
          <a:p>
            <a:pPr>
              <a:lnSpc>
                <a:spcPct val="90000"/>
              </a:lnSpc>
            </a:pPr>
            <a:r>
              <a:rPr lang="en-IE" altLang="en-US" sz="2400" dirty="0"/>
              <a:t>Speed up the write data rate to compensate the little difference between recovered and local oscillator frequency</a:t>
            </a:r>
          </a:p>
          <a:p>
            <a:pPr>
              <a:lnSpc>
                <a:spcPct val="90000"/>
              </a:lnSpc>
            </a:pPr>
            <a:endParaRPr lang="en-GB" altLang="en-US" sz="2400" dirty="0"/>
          </a:p>
        </p:txBody>
      </p:sp>
      <p:sp>
        <p:nvSpPr>
          <p:cNvPr id="2700292" name="AutoShape 4">
            <a:extLst>
              <a:ext uri="{FF2B5EF4-FFF2-40B4-BE49-F238E27FC236}">
                <a16:creationId xmlns="" xmlns:a16="http://schemas.microsoft.com/office/drawing/2014/main" id="{2CC0E0CE-C614-4F34-9828-9F513AB9A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" y="2443164"/>
            <a:ext cx="2649538" cy="2995613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293" name="Rectangle 5">
            <a:extLst>
              <a:ext uri="{FF2B5EF4-FFF2-40B4-BE49-F238E27FC236}">
                <a16:creationId xmlns="" xmlns:a16="http://schemas.microsoft.com/office/drawing/2014/main" id="{9852FA18-D537-4CD1-8A36-9E806EB50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3" y="2557464"/>
            <a:ext cx="3514725" cy="276542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700294" name="AutoShape 6">
            <a:extLst>
              <a:ext uri="{FF2B5EF4-FFF2-40B4-BE49-F238E27FC236}">
                <a16:creationId xmlns="" xmlns:a16="http://schemas.microsoft.com/office/drawing/2014/main" id="{264509C3-7F61-4677-8326-418C15028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175" y="2443164"/>
            <a:ext cx="2649538" cy="2995613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295" name="Rectangle 7">
            <a:extLst>
              <a:ext uri="{FF2B5EF4-FFF2-40B4-BE49-F238E27FC236}">
                <a16:creationId xmlns="" xmlns:a16="http://schemas.microsoft.com/office/drawing/2014/main" id="{3EB09D4C-8ED2-4785-9B85-136D38A66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3249614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296" name="Rectangle 8">
            <a:extLst>
              <a:ext uri="{FF2B5EF4-FFF2-40B4-BE49-F238E27FC236}">
                <a16:creationId xmlns="" xmlns:a16="http://schemas.microsoft.com/office/drawing/2014/main" id="{CC413B6D-229B-4C20-A27A-1C7411035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49614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297" name="Rectangle 9">
            <a:extLst>
              <a:ext uri="{FF2B5EF4-FFF2-40B4-BE49-F238E27FC236}">
                <a16:creationId xmlns="" xmlns:a16="http://schemas.microsoft.com/office/drawing/2014/main" id="{03DBDB45-8556-4D25-AB94-62B2EFA73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8" y="3249614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298" name="Rectangle 10">
            <a:extLst>
              <a:ext uri="{FF2B5EF4-FFF2-40B4-BE49-F238E27FC236}">
                <a16:creationId xmlns="" xmlns:a16="http://schemas.microsoft.com/office/drawing/2014/main" id="{8C9FEB89-71B6-4C41-AABA-1EF66B586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3249614"/>
            <a:ext cx="173038" cy="1382713"/>
          </a:xfrm>
          <a:prstGeom prst="rect">
            <a:avLst/>
          </a:prstGeom>
          <a:solidFill>
            <a:srgbClr val="B2B2B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299" name="Rectangle 11">
            <a:extLst>
              <a:ext uri="{FF2B5EF4-FFF2-40B4-BE49-F238E27FC236}">
                <a16:creationId xmlns="" xmlns:a16="http://schemas.microsoft.com/office/drawing/2014/main" id="{8E4DF196-D37C-4EE8-A415-02BA5A49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3249614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00" name="Rectangle 12">
            <a:extLst>
              <a:ext uri="{FF2B5EF4-FFF2-40B4-BE49-F238E27FC236}">
                <a16:creationId xmlns="" xmlns:a16="http://schemas.microsoft.com/office/drawing/2014/main" id="{D78057B7-17CF-4475-BE89-4CBA2E8B9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3249614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01" name="Rectangle 13">
            <a:extLst>
              <a:ext uri="{FF2B5EF4-FFF2-40B4-BE49-F238E27FC236}">
                <a16:creationId xmlns="" xmlns:a16="http://schemas.microsoft.com/office/drawing/2014/main" id="{CF647486-3202-4F57-821E-8D31AA00E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8" y="3249614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02" name="Rectangle 14">
            <a:extLst>
              <a:ext uri="{FF2B5EF4-FFF2-40B4-BE49-F238E27FC236}">
                <a16:creationId xmlns="" xmlns:a16="http://schemas.microsoft.com/office/drawing/2014/main" id="{877095B5-3FF2-439D-AB07-2B687815C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3249614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05" name="Rectangle 17">
            <a:extLst>
              <a:ext uri="{FF2B5EF4-FFF2-40B4-BE49-F238E27FC236}">
                <a16:creationId xmlns="" xmlns:a16="http://schemas.microsoft.com/office/drawing/2014/main" id="{4E15B800-911E-49A4-A8DA-1D30F2ED9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9075" y="3249614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06" name="Rectangle 18">
            <a:extLst>
              <a:ext uri="{FF2B5EF4-FFF2-40B4-BE49-F238E27FC236}">
                <a16:creationId xmlns="" xmlns:a16="http://schemas.microsoft.com/office/drawing/2014/main" id="{8ACBF9C5-92B0-4E01-9CE3-C57523422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3" y="3249614"/>
            <a:ext cx="173037" cy="1382713"/>
          </a:xfrm>
          <a:prstGeom prst="rect">
            <a:avLst/>
          </a:prstGeom>
          <a:solidFill>
            <a:srgbClr val="B2B2B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07" name="Rectangle 19">
            <a:extLst>
              <a:ext uri="{FF2B5EF4-FFF2-40B4-BE49-F238E27FC236}">
                <a16:creationId xmlns="" xmlns:a16="http://schemas.microsoft.com/office/drawing/2014/main" id="{FE79B99F-E590-4B11-8522-F8F7D5425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9450" y="3019427"/>
            <a:ext cx="173038" cy="1382712"/>
          </a:xfrm>
          <a:prstGeom prst="rect">
            <a:avLst/>
          </a:prstGeom>
          <a:solidFill>
            <a:srgbClr val="B2B2B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08" name="Rectangle 20">
            <a:extLst>
              <a:ext uri="{FF2B5EF4-FFF2-40B4-BE49-F238E27FC236}">
                <a16:creationId xmlns="" xmlns:a16="http://schemas.microsoft.com/office/drawing/2014/main" id="{5F860680-4C07-42F7-9FA1-E8FC74069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8" y="3249614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11" name="Rectangle 23">
            <a:extLst>
              <a:ext uri="{FF2B5EF4-FFF2-40B4-BE49-F238E27FC236}">
                <a16:creationId xmlns="" xmlns:a16="http://schemas.microsoft.com/office/drawing/2014/main" id="{33F4E954-B6F8-446A-B1B8-2C88EF5E7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425" y="3249614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12" name="Rectangle 24">
            <a:extLst>
              <a:ext uri="{FF2B5EF4-FFF2-40B4-BE49-F238E27FC236}">
                <a16:creationId xmlns="" xmlns:a16="http://schemas.microsoft.com/office/drawing/2014/main" id="{4064BD98-F8FA-439E-B388-7CCCE98B2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3249614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13" name="Rectangle 25">
            <a:extLst>
              <a:ext uri="{FF2B5EF4-FFF2-40B4-BE49-F238E27FC236}">
                <a16:creationId xmlns="" xmlns:a16="http://schemas.microsoft.com/office/drawing/2014/main" id="{27B779BD-7B97-46A3-99CB-9B9BE0553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388" y="3249614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14" name="Rectangle 26">
            <a:extLst>
              <a:ext uri="{FF2B5EF4-FFF2-40B4-BE49-F238E27FC236}">
                <a16:creationId xmlns="" xmlns:a16="http://schemas.microsoft.com/office/drawing/2014/main" id="{29216643-F1B7-46E3-BB3E-4FDDD15B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988" y="3249614"/>
            <a:ext cx="173037" cy="1382713"/>
          </a:xfrm>
          <a:prstGeom prst="rect">
            <a:avLst/>
          </a:prstGeom>
          <a:solidFill>
            <a:srgbClr val="B2B2B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15" name="Rectangle 27">
            <a:extLst>
              <a:ext uri="{FF2B5EF4-FFF2-40B4-BE49-F238E27FC236}">
                <a16:creationId xmlns="" xmlns:a16="http://schemas.microsoft.com/office/drawing/2014/main" id="{B36320FB-3D57-41D2-A4D1-1D97E1A04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175" y="3249614"/>
            <a:ext cx="173038" cy="1382713"/>
          </a:xfrm>
          <a:prstGeom prst="rect">
            <a:avLst/>
          </a:prstGeom>
          <a:solidFill>
            <a:srgbClr val="B2B2B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16" name="Rectangle 28">
            <a:extLst>
              <a:ext uri="{FF2B5EF4-FFF2-40B4-BE49-F238E27FC236}">
                <a16:creationId xmlns="" xmlns:a16="http://schemas.microsoft.com/office/drawing/2014/main" id="{CAFF70FA-7552-4198-B3C6-60865DC51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9363" y="3249614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17" name="Rectangle 29">
            <a:extLst>
              <a:ext uri="{FF2B5EF4-FFF2-40B4-BE49-F238E27FC236}">
                <a16:creationId xmlns="" xmlns:a16="http://schemas.microsoft.com/office/drawing/2014/main" id="{42BF293F-11C0-4A9F-A736-35166D410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9550" y="3249614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18" name="Line 30">
            <a:extLst>
              <a:ext uri="{FF2B5EF4-FFF2-40B4-BE49-F238E27FC236}">
                <a16:creationId xmlns="" xmlns:a16="http://schemas.microsoft.com/office/drawing/2014/main" id="{DA63F238-33C8-429F-B7EF-6621E8280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1525" y="4391027"/>
            <a:ext cx="0" cy="749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00319" name="Rectangle 31">
            <a:extLst>
              <a:ext uri="{FF2B5EF4-FFF2-40B4-BE49-F238E27FC236}">
                <a16:creationId xmlns="" xmlns:a16="http://schemas.microsoft.com/office/drawing/2014/main" id="{FC550727-82E6-4912-8FFA-8079BAA69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8" y="3249614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23" name="Rectangle 35">
            <a:extLst>
              <a:ext uri="{FF2B5EF4-FFF2-40B4-BE49-F238E27FC236}">
                <a16:creationId xmlns="" xmlns:a16="http://schemas.microsoft.com/office/drawing/2014/main" id="{63702E75-1D4E-47CD-8177-C1B69AFB6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1325" y="3249614"/>
            <a:ext cx="173038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24" name="Rectangle 36">
            <a:extLst>
              <a:ext uri="{FF2B5EF4-FFF2-40B4-BE49-F238E27FC236}">
                <a16:creationId xmlns="" xmlns:a16="http://schemas.microsoft.com/office/drawing/2014/main" id="{B33D8DC0-0F2F-44D6-B7FC-F7E5C6AEC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513" y="3249614"/>
            <a:ext cx="173037" cy="13827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00325" name="Text Box 37">
            <a:extLst>
              <a:ext uri="{FF2B5EF4-FFF2-40B4-BE49-F238E27FC236}">
                <a16:creationId xmlns="" xmlns:a16="http://schemas.microsoft.com/office/drawing/2014/main" id="{4D134401-4F92-455E-B776-9A07F36F1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5726114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/>
              <a:t>Clock Correction Sequence</a:t>
            </a:r>
            <a:endParaRPr lang="en-GB" altLang="en-US"/>
          </a:p>
        </p:txBody>
      </p:sp>
      <p:sp>
        <p:nvSpPr>
          <p:cNvPr id="2700326" name="Text Box 38">
            <a:extLst>
              <a:ext uri="{FF2B5EF4-FFF2-40B4-BE49-F238E27FC236}">
                <a16:creationId xmlns="" xmlns:a16="http://schemas.microsoft.com/office/drawing/2014/main" id="{8911A7C2-00E3-4EFC-96D4-989986FE2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308" y="2585429"/>
            <a:ext cx="27726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>
                <a:solidFill>
                  <a:srgbClr val="FF0000"/>
                </a:solidFill>
              </a:rPr>
              <a:t>Alarm: FIFO almost empty!!</a:t>
            </a:r>
          </a:p>
          <a:p>
            <a:pPr algn="l"/>
            <a:r>
              <a:rPr lang="en-IE" altLang="en-US" dirty="0">
                <a:solidFill>
                  <a:srgbClr val="FF0000"/>
                </a:solidFill>
              </a:rPr>
              <a:t>Add CC symbol</a:t>
            </a:r>
            <a:endParaRPr lang="en-GB" altLang="en-US" dirty="0">
              <a:solidFill>
                <a:srgbClr val="FF0000"/>
              </a:solidFill>
            </a:endParaRPr>
          </a:p>
        </p:txBody>
      </p:sp>
      <p:sp>
        <p:nvSpPr>
          <p:cNvPr id="2700327" name="Text Box 39">
            <a:extLst>
              <a:ext uri="{FF2B5EF4-FFF2-40B4-BE49-F238E27FC236}">
                <a16:creationId xmlns="" xmlns:a16="http://schemas.microsoft.com/office/drawing/2014/main" id="{3427FA58-A4CF-4D34-946F-4A5269A8F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5495927"/>
            <a:ext cx="33416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IE" altLang="en-US"/>
              <a:t>Adding the Clock Correction Sequence when the FIFO is almost empty</a:t>
            </a:r>
            <a:endParaRPr lang="en-GB" altLang="en-US"/>
          </a:p>
        </p:txBody>
      </p:sp>
      <p:sp>
        <p:nvSpPr>
          <p:cNvPr id="2700328" name="Freeform 40">
            <a:extLst>
              <a:ext uri="{FF2B5EF4-FFF2-40B4-BE49-F238E27FC236}">
                <a16:creationId xmlns="" xmlns:a16="http://schemas.microsoft.com/office/drawing/2014/main" id="{F9A4ABD2-C484-4CA0-B3A4-E24F1B41A45C}"/>
              </a:ext>
            </a:extLst>
          </p:cNvPr>
          <p:cNvSpPr>
            <a:spLocks/>
          </p:cNvSpPr>
          <p:nvPr/>
        </p:nvSpPr>
        <p:spPr bwMode="auto">
          <a:xfrm>
            <a:off x="1038225" y="4852989"/>
            <a:ext cx="563563" cy="946150"/>
          </a:xfrm>
          <a:custGeom>
            <a:avLst/>
            <a:gdLst>
              <a:gd name="T0" fmla="*/ 355 w 355"/>
              <a:gd name="T1" fmla="*/ 596 h 596"/>
              <a:gd name="T2" fmla="*/ 248 w 355"/>
              <a:gd name="T3" fmla="*/ 429 h 596"/>
              <a:gd name="T4" fmla="*/ 107 w 355"/>
              <a:gd name="T5" fmla="*/ 422 h 596"/>
              <a:gd name="T6" fmla="*/ 27 w 355"/>
              <a:gd name="T7" fmla="*/ 355 h 596"/>
              <a:gd name="T8" fmla="*/ 0 w 355"/>
              <a:gd name="T9" fmla="*/ 275 h 596"/>
              <a:gd name="T10" fmla="*/ 13 w 355"/>
              <a:gd name="T11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5" h="596">
                <a:moveTo>
                  <a:pt x="355" y="596"/>
                </a:moveTo>
                <a:cubicBezTo>
                  <a:pt x="347" y="527"/>
                  <a:pt x="335" y="439"/>
                  <a:pt x="248" y="429"/>
                </a:cubicBezTo>
                <a:cubicBezTo>
                  <a:pt x="201" y="424"/>
                  <a:pt x="154" y="424"/>
                  <a:pt x="107" y="422"/>
                </a:cubicBezTo>
                <a:cubicBezTo>
                  <a:pt x="68" y="412"/>
                  <a:pt x="48" y="387"/>
                  <a:pt x="27" y="355"/>
                </a:cubicBezTo>
                <a:cubicBezTo>
                  <a:pt x="20" y="327"/>
                  <a:pt x="7" y="303"/>
                  <a:pt x="0" y="275"/>
                </a:cubicBezTo>
                <a:cubicBezTo>
                  <a:pt x="7" y="183"/>
                  <a:pt x="13" y="92"/>
                  <a:pt x="13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B35244B-A7DC-4356-9DE3-09A8E68D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1DC9-08A1-4680-A2A0-3D4D3DDDBD11}" type="datetime1">
              <a:rPr lang="en-US" smtClean="0"/>
              <a:t>6/18/2018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4FC90-6A23-4145-A739-5E99908F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Bonding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5D3D9CB-AA4E-4629-96F2-02BE4248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8E826634-B883-42A9-A2B2-345999492F82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dirty="0"/>
              <a:t>Sometimes we need several serial lanes, and we need them stay synchronized</a:t>
            </a:r>
          </a:p>
          <a:p>
            <a:r>
              <a:rPr lang="en-US" altLang="en-US" sz="3000" dirty="0"/>
              <a:t>CB circuit searches incoming data for CB sequence</a:t>
            </a:r>
          </a:p>
          <a:p>
            <a:pPr lvl="1"/>
            <a:r>
              <a:rPr lang="en-US" altLang="en-US" dirty="0"/>
              <a:t>One lane is master, remaining lanes are slaves</a:t>
            </a:r>
          </a:p>
          <a:p>
            <a:pPr lvl="1"/>
            <a:r>
              <a:rPr lang="en-US" altLang="en-US" dirty="0"/>
              <a:t>Transmitter lanes all send CB sequence at same time</a:t>
            </a:r>
          </a:p>
          <a:p>
            <a:pPr lvl="1"/>
            <a:r>
              <a:rPr lang="en-US" altLang="en-US" dirty="0"/>
              <a:t>When CB active, when master finds CB sequence, informs slaves</a:t>
            </a:r>
          </a:p>
          <a:p>
            <a:pPr lvl="1"/>
            <a:r>
              <a:rPr lang="en-US" altLang="en-US" dirty="0"/>
              <a:t>Slaves attempt to find same sequence in their RX Buffer</a:t>
            </a:r>
          </a:p>
          <a:p>
            <a:pPr lvl="1"/>
            <a:r>
              <a:rPr lang="en-US" altLang="en-US" dirty="0"/>
              <a:t>If sequence found, slaves adjust FIFO pointers to remove skew </a:t>
            </a:r>
            <a:endParaRPr lang="en-US" altLang="en-US" sz="2400" dirty="0"/>
          </a:p>
          <a:p>
            <a:pPr lvl="1"/>
            <a:endParaRPr lang="en-US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B995480-E1B3-4789-ABDA-60C5B0B40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D3E7-16D2-4466-A164-4F2CC3FE7322}" type="datetime1">
              <a:rPr lang="en-US" smtClean="0"/>
              <a:t>6/18/2018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6819AB-2DED-4C1D-8D47-524697F48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ooter Placeholder 3">
            <a:extLst>
              <a:ext uri="{FF2B5EF4-FFF2-40B4-BE49-F238E27FC236}">
                <a16:creationId xmlns="" xmlns:a16="http://schemas.microsoft.com/office/drawing/2014/main" id="{C676FC2E-A93E-46A1-AA0D-E78AD9EA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65412" y="6356352"/>
            <a:ext cx="3852346" cy="329793"/>
          </a:xfrm>
        </p:spPr>
        <p:txBody>
          <a:bodyPr/>
          <a:lstStyle/>
          <a:p>
            <a:r>
              <a:rPr lang="en-US" altLang="en-US" dirty="0"/>
              <a:t>R. Giordano - High-speed FPGA-based Serial Links</a:t>
            </a:r>
          </a:p>
        </p:txBody>
      </p:sp>
      <p:sp>
        <p:nvSpPr>
          <p:cNvPr id="2698242" name="Rectangle 2">
            <a:extLst>
              <a:ext uri="{FF2B5EF4-FFF2-40B4-BE49-F238E27FC236}">
                <a16:creationId xmlns="" xmlns:a16="http://schemas.microsoft.com/office/drawing/2014/main" id="{D3D3D6EC-BE68-4E11-B423-C233B94785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dirty="0"/>
              <a:t>Channel Bonding</a:t>
            </a:r>
            <a:endParaRPr lang="en-GB" altLang="en-US" dirty="0"/>
          </a:p>
        </p:txBody>
      </p:sp>
      <p:sp>
        <p:nvSpPr>
          <p:cNvPr id="2698243" name="Rectangle 3">
            <a:extLst>
              <a:ext uri="{FF2B5EF4-FFF2-40B4-BE49-F238E27FC236}">
                <a16:creationId xmlns="" xmlns:a16="http://schemas.microsoft.com/office/drawing/2014/main" id="{CD2E33B4-A5C6-4E18-A0BB-E833A6A27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3341"/>
            <a:ext cx="8229600" cy="685797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RX Buffer aligns CB sequences removes skew between lanes </a:t>
            </a:r>
          </a:p>
          <a:p>
            <a:endParaRPr lang="en-US" altLang="en-US" dirty="0"/>
          </a:p>
          <a:p>
            <a:endParaRPr lang="en-GB" altLang="en-US" dirty="0"/>
          </a:p>
        </p:txBody>
      </p:sp>
      <p:sp>
        <p:nvSpPr>
          <p:cNvPr id="2698244" name="AutoShape 4">
            <a:extLst>
              <a:ext uri="{FF2B5EF4-FFF2-40B4-BE49-F238E27FC236}">
                <a16:creationId xmlns="" xmlns:a16="http://schemas.microsoft.com/office/drawing/2014/main" id="{3E5DDD70-00C7-45E4-9CAF-37E2C048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2" y="1901420"/>
            <a:ext cx="846138" cy="95726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45" name="Rectangle 5">
            <a:extLst>
              <a:ext uri="{FF2B5EF4-FFF2-40B4-BE49-F238E27FC236}">
                <a16:creationId xmlns="" xmlns:a16="http://schemas.microsoft.com/office/drawing/2014/main" id="{08E43AD3-A276-44A3-AC44-324CB704E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1937932"/>
            <a:ext cx="1123950" cy="88423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98246" name="AutoShape 6">
            <a:extLst>
              <a:ext uri="{FF2B5EF4-FFF2-40B4-BE49-F238E27FC236}">
                <a16:creationId xmlns="" xmlns:a16="http://schemas.microsoft.com/office/drawing/2014/main" id="{59438E2B-216A-4EA9-9952-943C9417E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1901420"/>
            <a:ext cx="846137" cy="95726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47" name="Rectangle 7">
            <a:extLst>
              <a:ext uri="{FF2B5EF4-FFF2-40B4-BE49-F238E27FC236}">
                <a16:creationId xmlns="" xmlns:a16="http://schemas.microsoft.com/office/drawing/2014/main" id="{0D76212F-9BE2-426A-8F3B-E8972A545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2" y="2158595"/>
            <a:ext cx="53975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48" name="Rectangle 8">
            <a:extLst>
              <a:ext uri="{FF2B5EF4-FFF2-40B4-BE49-F238E27FC236}">
                <a16:creationId xmlns="" xmlns:a16="http://schemas.microsoft.com/office/drawing/2014/main" id="{3B4AF028-1535-4E8A-853D-C94FC85FB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7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49" name="Rectangle 9">
            <a:extLst>
              <a:ext uri="{FF2B5EF4-FFF2-40B4-BE49-F238E27FC236}">
                <a16:creationId xmlns="" xmlns:a16="http://schemas.microsoft.com/office/drawing/2014/main" id="{9182C17F-6606-43BB-9FBB-970813C98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312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50" name="Rectangle 10">
            <a:extLst>
              <a:ext uri="{FF2B5EF4-FFF2-40B4-BE49-F238E27FC236}">
                <a16:creationId xmlns="" xmlns:a16="http://schemas.microsoft.com/office/drawing/2014/main" id="{1631D496-915C-4C4D-BED9-D8715BAFB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2158595"/>
            <a:ext cx="55562" cy="442912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51" name="Rectangle 11">
            <a:extLst>
              <a:ext uri="{FF2B5EF4-FFF2-40B4-BE49-F238E27FC236}">
                <a16:creationId xmlns="" xmlns:a16="http://schemas.microsoft.com/office/drawing/2014/main" id="{A7075E80-0D5F-4058-9142-A39C0552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215859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52" name="Rectangle 12">
            <a:extLst>
              <a:ext uri="{FF2B5EF4-FFF2-40B4-BE49-F238E27FC236}">
                <a16:creationId xmlns="" xmlns:a16="http://schemas.microsoft.com/office/drawing/2014/main" id="{70FAC986-2549-4DF8-8064-018AE186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215859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53" name="Rectangle 13">
            <a:extLst>
              <a:ext uri="{FF2B5EF4-FFF2-40B4-BE49-F238E27FC236}">
                <a16:creationId xmlns="" xmlns:a16="http://schemas.microsoft.com/office/drawing/2014/main" id="{9AEFF6A5-7161-4A9F-9FB0-A7AA568A1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87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54" name="Rectangle 14">
            <a:extLst>
              <a:ext uri="{FF2B5EF4-FFF2-40B4-BE49-F238E27FC236}">
                <a16:creationId xmlns="" xmlns:a16="http://schemas.microsoft.com/office/drawing/2014/main" id="{40FE2130-13CE-4FED-8581-DD64148AD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612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80" name="AutoShape 40">
            <a:extLst>
              <a:ext uri="{FF2B5EF4-FFF2-40B4-BE49-F238E27FC236}">
                <a16:creationId xmlns="" xmlns:a16="http://schemas.microsoft.com/office/drawing/2014/main" id="{CC646232-90DA-4951-8313-B21E940F4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2" y="3053945"/>
            <a:ext cx="846138" cy="95726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81" name="Rectangle 41">
            <a:extLst>
              <a:ext uri="{FF2B5EF4-FFF2-40B4-BE49-F238E27FC236}">
                <a16:creationId xmlns="" xmlns:a16="http://schemas.microsoft.com/office/drawing/2014/main" id="{BEABB4F3-ED64-4774-8D3C-15CDCC317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3090457"/>
            <a:ext cx="1123950" cy="88423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98282" name="AutoShape 42">
            <a:extLst>
              <a:ext uri="{FF2B5EF4-FFF2-40B4-BE49-F238E27FC236}">
                <a16:creationId xmlns="" xmlns:a16="http://schemas.microsoft.com/office/drawing/2014/main" id="{E53159B1-1D70-487A-AA11-7475B0216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3053945"/>
            <a:ext cx="846137" cy="95726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83" name="Rectangle 43">
            <a:extLst>
              <a:ext uri="{FF2B5EF4-FFF2-40B4-BE49-F238E27FC236}">
                <a16:creationId xmlns="" xmlns:a16="http://schemas.microsoft.com/office/drawing/2014/main" id="{79C22EFB-F9A4-463C-994B-EFD53C14F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2" y="3311120"/>
            <a:ext cx="53975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84" name="Rectangle 44">
            <a:extLst>
              <a:ext uri="{FF2B5EF4-FFF2-40B4-BE49-F238E27FC236}">
                <a16:creationId xmlns="" xmlns:a16="http://schemas.microsoft.com/office/drawing/2014/main" id="{E977E03C-2ECB-48A8-AB38-8D9DE9C2A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7" y="33111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85" name="Rectangle 45">
            <a:extLst>
              <a:ext uri="{FF2B5EF4-FFF2-40B4-BE49-F238E27FC236}">
                <a16:creationId xmlns="" xmlns:a16="http://schemas.microsoft.com/office/drawing/2014/main" id="{A998AC48-E2A4-430C-9424-317BEFBD8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312" y="33111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86" name="Rectangle 46">
            <a:extLst>
              <a:ext uri="{FF2B5EF4-FFF2-40B4-BE49-F238E27FC236}">
                <a16:creationId xmlns="" xmlns:a16="http://schemas.microsoft.com/office/drawing/2014/main" id="{41773F0E-20F4-4E45-91FC-503FA8559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331112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87" name="Rectangle 47">
            <a:extLst>
              <a:ext uri="{FF2B5EF4-FFF2-40B4-BE49-F238E27FC236}">
                <a16:creationId xmlns="" xmlns:a16="http://schemas.microsoft.com/office/drawing/2014/main" id="{8E30FA46-6615-4AEA-B48D-C5048C6F5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331112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88" name="Rectangle 48">
            <a:extLst>
              <a:ext uri="{FF2B5EF4-FFF2-40B4-BE49-F238E27FC236}">
                <a16:creationId xmlns="" xmlns:a16="http://schemas.microsoft.com/office/drawing/2014/main" id="{1099E402-63D0-4DC0-9AEB-93B82A882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3311120"/>
            <a:ext cx="55562" cy="442912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89" name="Rectangle 49">
            <a:extLst>
              <a:ext uri="{FF2B5EF4-FFF2-40B4-BE49-F238E27FC236}">
                <a16:creationId xmlns="" xmlns:a16="http://schemas.microsoft.com/office/drawing/2014/main" id="{B715FF7B-9ECA-4DCA-8EAF-1E1225FA2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87" y="33111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290" name="Rectangle 50">
            <a:extLst>
              <a:ext uri="{FF2B5EF4-FFF2-40B4-BE49-F238E27FC236}">
                <a16:creationId xmlns="" xmlns:a16="http://schemas.microsoft.com/office/drawing/2014/main" id="{2FB05934-42B5-4310-9B20-9AF284C5A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612" y="33111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15" name="AutoShape 75">
            <a:extLst>
              <a:ext uri="{FF2B5EF4-FFF2-40B4-BE49-F238E27FC236}">
                <a16:creationId xmlns="" xmlns:a16="http://schemas.microsoft.com/office/drawing/2014/main" id="{E3685F3F-3F0C-4900-8E6A-219D951C6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2" y="4206470"/>
            <a:ext cx="846138" cy="95726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16" name="Rectangle 76">
            <a:extLst>
              <a:ext uri="{FF2B5EF4-FFF2-40B4-BE49-F238E27FC236}">
                <a16:creationId xmlns="" xmlns:a16="http://schemas.microsoft.com/office/drawing/2014/main" id="{83636EED-86CA-416B-BD66-4E3E57EE6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4242982"/>
            <a:ext cx="1123950" cy="884238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98317" name="AutoShape 77">
            <a:extLst>
              <a:ext uri="{FF2B5EF4-FFF2-40B4-BE49-F238E27FC236}">
                <a16:creationId xmlns="" xmlns:a16="http://schemas.microsoft.com/office/drawing/2014/main" id="{528D0332-7962-4F13-ABE3-7DB24037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4206470"/>
            <a:ext cx="846137" cy="957262"/>
          </a:xfrm>
          <a:prstGeom prst="rightArrow">
            <a:avLst>
              <a:gd name="adj1" fmla="val 50000"/>
              <a:gd name="adj2" fmla="val 25000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18" name="Rectangle 78">
            <a:extLst>
              <a:ext uri="{FF2B5EF4-FFF2-40B4-BE49-F238E27FC236}">
                <a16:creationId xmlns="" xmlns:a16="http://schemas.microsoft.com/office/drawing/2014/main" id="{60DE4A62-D105-46C2-B293-F001D03AC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2" y="4463645"/>
            <a:ext cx="53975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19" name="Rectangle 79">
            <a:extLst>
              <a:ext uri="{FF2B5EF4-FFF2-40B4-BE49-F238E27FC236}">
                <a16:creationId xmlns="" xmlns:a16="http://schemas.microsoft.com/office/drawing/2014/main" id="{A495C462-CDAB-4B87-864B-89E8F05F1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7" y="446364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20" name="Rectangle 80">
            <a:extLst>
              <a:ext uri="{FF2B5EF4-FFF2-40B4-BE49-F238E27FC236}">
                <a16:creationId xmlns="" xmlns:a16="http://schemas.microsoft.com/office/drawing/2014/main" id="{7DEC754A-5D32-4404-8EF3-F0AB89E18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312" y="4463645"/>
            <a:ext cx="55563" cy="442912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21" name="Rectangle 81">
            <a:extLst>
              <a:ext uri="{FF2B5EF4-FFF2-40B4-BE49-F238E27FC236}">
                <a16:creationId xmlns="" xmlns:a16="http://schemas.microsoft.com/office/drawing/2014/main" id="{E55E0382-2F5B-4F00-91F0-615851E9E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25" y="446364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22" name="Rectangle 82">
            <a:extLst>
              <a:ext uri="{FF2B5EF4-FFF2-40B4-BE49-F238E27FC236}">
                <a16:creationId xmlns="" xmlns:a16="http://schemas.microsoft.com/office/drawing/2014/main" id="{38C0489B-9077-4166-AE1F-8E76ECE7E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446364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23" name="Rectangle 83">
            <a:extLst>
              <a:ext uri="{FF2B5EF4-FFF2-40B4-BE49-F238E27FC236}">
                <a16:creationId xmlns="" xmlns:a16="http://schemas.microsoft.com/office/drawing/2014/main" id="{FD8F4AF9-1CF4-4FA6-A8D7-B714262A9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446364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24" name="Rectangle 84">
            <a:extLst>
              <a:ext uri="{FF2B5EF4-FFF2-40B4-BE49-F238E27FC236}">
                <a16:creationId xmlns="" xmlns:a16="http://schemas.microsoft.com/office/drawing/2014/main" id="{3BABF3D5-7EC0-4BA1-9CD4-A46B34BA9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87" y="446364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25" name="Rectangle 85">
            <a:extLst>
              <a:ext uri="{FF2B5EF4-FFF2-40B4-BE49-F238E27FC236}">
                <a16:creationId xmlns="" xmlns:a16="http://schemas.microsoft.com/office/drawing/2014/main" id="{8FA4C91D-810B-4972-9B29-CCD3D70A8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612" y="446364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49" name="Text Box 109">
            <a:extLst>
              <a:ext uri="{FF2B5EF4-FFF2-40B4-BE49-F238E27FC236}">
                <a16:creationId xmlns="" xmlns:a16="http://schemas.microsoft.com/office/drawing/2014/main" id="{24CEE368-F463-4BC9-96CB-3D1D2FA97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66607"/>
            <a:ext cx="1758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/>
              <a:t>Channel bonding</a:t>
            </a:r>
          </a:p>
          <a:p>
            <a:pPr algn="l"/>
            <a:r>
              <a:rPr lang="en-IE" altLang="en-US"/>
              <a:t>sequence</a:t>
            </a:r>
            <a:endParaRPr lang="en-GB" altLang="en-US"/>
          </a:p>
        </p:txBody>
      </p:sp>
      <p:sp>
        <p:nvSpPr>
          <p:cNvPr id="2698358" name="Rectangle 118">
            <a:extLst>
              <a:ext uri="{FF2B5EF4-FFF2-40B4-BE49-F238E27FC236}">
                <a16:creationId xmlns="" xmlns:a16="http://schemas.microsoft.com/office/drawing/2014/main" id="{69882EC4-7B50-40EB-B303-ABB15B91E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237" y="2158595"/>
            <a:ext cx="53975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59" name="Rectangle 119">
            <a:extLst>
              <a:ext uri="{FF2B5EF4-FFF2-40B4-BE49-F238E27FC236}">
                <a16:creationId xmlns="" xmlns:a16="http://schemas.microsoft.com/office/drawing/2014/main" id="{CD795F71-3ADB-4DC9-A691-1AAAB8685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2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0" name="Rectangle 120">
            <a:extLst>
              <a:ext uri="{FF2B5EF4-FFF2-40B4-BE49-F238E27FC236}">
                <a16:creationId xmlns="" xmlns:a16="http://schemas.microsoft.com/office/drawing/2014/main" id="{C481A694-2FA3-4B76-8DF0-C86C40D7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7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1" name="Rectangle 121">
            <a:extLst>
              <a:ext uri="{FF2B5EF4-FFF2-40B4-BE49-F238E27FC236}">
                <a16:creationId xmlns="" xmlns:a16="http://schemas.microsoft.com/office/drawing/2014/main" id="{931C9CA5-9ABD-48FF-B7DC-C12E30549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900" y="2158595"/>
            <a:ext cx="55562" cy="442912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2" name="Rectangle 122">
            <a:extLst>
              <a:ext uri="{FF2B5EF4-FFF2-40B4-BE49-F238E27FC236}">
                <a16:creationId xmlns="" xmlns:a16="http://schemas.microsoft.com/office/drawing/2014/main" id="{86F287FE-57A7-4B78-A078-1B89CD252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215859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3" name="Rectangle 123">
            <a:extLst>
              <a:ext uri="{FF2B5EF4-FFF2-40B4-BE49-F238E27FC236}">
                <a16:creationId xmlns="" xmlns:a16="http://schemas.microsoft.com/office/drawing/2014/main" id="{987C803B-97DC-4521-8368-E5C21A93E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15859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4" name="Rectangle 124">
            <a:extLst>
              <a:ext uri="{FF2B5EF4-FFF2-40B4-BE49-F238E27FC236}">
                <a16:creationId xmlns="" xmlns:a16="http://schemas.microsoft.com/office/drawing/2014/main" id="{35F14ECA-BE07-4EFF-9DBA-9E68C1935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2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5" name="Rectangle 125">
            <a:extLst>
              <a:ext uri="{FF2B5EF4-FFF2-40B4-BE49-F238E27FC236}">
                <a16:creationId xmlns="" xmlns:a16="http://schemas.microsoft.com/office/drawing/2014/main" id="{430AC94F-F6D6-4F50-9833-658A79990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587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6" name="Rectangle 126">
            <a:extLst>
              <a:ext uri="{FF2B5EF4-FFF2-40B4-BE49-F238E27FC236}">
                <a16:creationId xmlns="" xmlns:a16="http://schemas.microsoft.com/office/drawing/2014/main" id="{AF48D8CB-31EE-494F-A693-01C7F1AA9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8237" y="3311120"/>
            <a:ext cx="53975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7" name="Rectangle 127">
            <a:extLst>
              <a:ext uri="{FF2B5EF4-FFF2-40B4-BE49-F238E27FC236}">
                <a16:creationId xmlns="" xmlns:a16="http://schemas.microsoft.com/office/drawing/2014/main" id="{1B2F5B7F-946D-46FC-A7CB-F43CD424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2" y="33111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8" name="Rectangle 128">
            <a:extLst>
              <a:ext uri="{FF2B5EF4-FFF2-40B4-BE49-F238E27FC236}">
                <a16:creationId xmlns="" xmlns:a16="http://schemas.microsoft.com/office/drawing/2014/main" id="{AC835B8D-F55F-4E8F-9FB2-DB2769624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7" y="33111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69" name="Rectangle 129">
            <a:extLst>
              <a:ext uri="{FF2B5EF4-FFF2-40B4-BE49-F238E27FC236}">
                <a16:creationId xmlns="" xmlns:a16="http://schemas.microsoft.com/office/drawing/2014/main" id="{6580D79C-C014-4E00-BA77-A896DE7CF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900" y="331112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0" name="Rectangle 130">
            <a:extLst>
              <a:ext uri="{FF2B5EF4-FFF2-40B4-BE49-F238E27FC236}">
                <a16:creationId xmlns="" xmlns:a16="http://schemas.microsoft.com/office/drawing/2014/main" id="{5E2A3D24-8E5E-4688-BB70-3D499A1ED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331112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1" name="Rectangle 131">
            <a:extLst>
              <a:ext uri="{FF2B5EF4-FFF2-40B4-BE49-F238E27FC236}">
                <a16:creationId xmlns="" xmlns:a16="http://schemas.microsoft.com/office/drawing/2014/main" id="{5459E765-85EF-4A1B-A3B8-AE321EE22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3311120"/>
            <a:ext cx="55562" cy="442912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2" name="Rectangle 132">
            <a:extLst>
              <a:ext uri="{FF2B5EF4-FFF2-40B4-BE49-F238E27FC236}">
                <a16:creationId xmlns="" xmlns:a16="http://schemas.microsoft.com/office/drawing/2014/main" id="{8069D1E0-C1D9-452D-B55D-2B08A0375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2" y="33111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3" name="Rectangle 133">
            <a:extLst>
              <a:ext uri="{FF2B5EF4-FFF2-40B4-BE49-F238E27FC236}">
                <a16:creationId xmlns="" xmlns:a16="http://schemas.microsoft.com/office/drawing/2014/main" id="{AE71CCF0-FE8A-4A6A-82B0-BBCA792CA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587" y="33111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4" name="Rectangle 134">
            <a:extLst>
              <a:ext uri="{FF2B5EF4-FFF2-40B4-BE49-F238E27FC236}">
                <a16:creationId xmlns="" xmlns:a16="http://schemas.microsoft.com/office/drawing/2014/main" id="{D5D6000E-639D-4DDC-9507-38AF14CA6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4463645"/>
            <a:ext cx="53975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5" name="Rectangle 135">
            <a:extLst>
              <a:ext uri="{FF2B5EF4-FFF2-40B4-BE49-F238E27FC236}">
                <a16:creationId xmlns="" xmlns:a16="http://schemas.microsoft.com/office/drawing/2014/main" id="{953EC473-A7D3-469B-9AF1-DAC982402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446364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6" name="Rectangle 136">
            <a:extLst>
              <a:ext uri="{FF2B5EF4-FFF2-40B4-BE49-F238E27FC236}">
                <a16:creationId xmlns="" xmlns:a16="http://schemas.microsoft.com/office/drawing/2014/main" id="{46CD5577-E9CF-4415-9474-E401A5CDB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5" y="4463645"/>
            <a:ext cx="55562" cy="442912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7" name="Rectangle 137">
            <a:extLst>
              <a:ext uri="{FF2B5EF4-FFF2-40B4-BE49-F238E27FC236}">
                <a16:creationId xmlns="" xmlns:a16="http://schemas.microsoft.com/office/drawing/2014/main" id="{D9480253-B4A8-4554-9332-3E4800C12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7" y="446364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8" name="Rectangle 138">
            <a:extLst>
              <a:ext uri="{FF2B5EF4-FFF2-40B4-BE49-F238E27FC236}">
                <a16:creationId xmlns="" xmlns:a16="http://schemas.microsoft.com/office/drawing/2014/main" id="{8FC55379-CCE9-4DFD-A0AD-5F441A076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2" y="446364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79" name="Rectangle 139">
            <a:extLst>
              <a:ext uri="{FF2B5EF4-FFF2-40B4-BE49-F238E27FC236}">
                <a16:creationId xmlns="" xmlns:a16="http://schemas.microsoft.com/office/drawing/2014/main" id="{FE8E0760-76D9-46C4-91BC-6C9C585C8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7" y="446364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0" name="Rectangle 140">
            <a:extLst>
              <a:ext uri="{FF2B5EF4-FFF2-40B4-BE49-F238E27FC236}">
                <a16:creationId xmlns="" xmlns:a16="http://schemas.microsoft.com/office/drawing/2014/main" id="{B2831BD2-F56D-4FBE-A4CF-69DB3346D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446364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1" name="Rectangle 141">
            <a:extLst>
              <a:ext uri="{FF2B5EF4-FFF2-40B4-BE49-F238E27FC236}">
                <a16:creationId xmlns="" xmlns:a16="http://schemas.microsoft.com/office/drawing/2014/main" id="{60B04FC2-7193-4DD8-A2A0-78EFED9EB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75" y="446364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2" name="Rectangle 142">
            <a:extLst>
              <a:ext uri="{FF2B5EF4-FFF2-40B4-BE49-F238E27FC236}">
                <a16:creationId xmlns="" xmlns:a16="http://schemas.microsoft.com/office/drawing/2014/main" id="{D1B4203C-6AB4-4F91-8CDB-A1BF75D64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2158595"/>
            <a:ext cx="53975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3" name="Rectangle 143">
            <a:extLst>
              <a:ext uri="{FF2B5EF4-FFF2-40B4-BE49-F238E27FC236}">
                <a16:creationId xmlns="" xmlns:a16="http://schemas.microsoft.com/office/drawing/2014/main" id="{47E77D14-EF41-443D-8AA2-7C8E5B887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215859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4" name="Rectangle 144">
            <a:extLst>
              <a:ext uri="{FF2B5EF4-FFF2-40B4-BE49-F238E27FC236}">
                <a16:creationId xmlns="" xmlns:a16="http://schemas.microsoft.com/office/drawing/2014/main" id="{802ACACF-F60F-4301-8C55-1B811DD48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75" y="215859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5" name="Rectangle 145">
            <a:extLst>
              <a:ext uri="{FF2B5EF4-FFF2-40B4-BE49-F238E27FC236}">
                <a16:creationId xmlns="" xmlns:a16="http://schemas.microsoft.com/office/drawing/2014/main" id="{3D6C9907-C8E2-4502-B9C7-14DFA39DF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7" y="2158595"/>
            <a:ext cx="55563" cy="442912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6" name="Rectangle 146">
            <a:extLst>
              <a:ext uri="{FF2B5EF4-FFF2-40B4-BE49-F238E27FC236}">
                <a16:creationId xmlns="" xmlns:a16="http://schemas.microsoft.com/office/drawing/2014/main" id="{3C778701-21FD-456A-B527-53B8FFFD6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012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7" name="Rectangle 147">
            <a:extLst>
              <a:ext uri="{FF2B5EF4-FFF2-40B4-BE49-F238E27FC236}">
                <a16:creationId xmlns="" xmlns:a16="http://schemas.microsoft.com/office/drawing/2014/main" id="{6F500EBE-920C-41CD-9C53-EF8727CFE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7" y="2158595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8" name="Rectangle 148">
            <a:extLst>
              <a:ext uri="{FF2B5EF4-FFF2-40B4-BE49-F238E27FC236}">
                <a16:creationId xmlns="" xmlns:a16="http://schemas.microsoft.com/office/drawing/2014/main" id="{8DCE7FA3-1225-47FD-8B6F-6F3B8A593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650" y="215859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89" name="Rectangle 149">
            <a:extLst>
              <a:ext uri="{FF2B5EF4-FFF2-40B4-BE49-F238E27FC236}">
                <a16:creationId xmlns="" xmlns:a16="http://schemas.microsoft.com/office/drawing/2014/main" id="{CDB0720D-AF80-4A38-AE7B-361AC40E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2158595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0" name="Rectangle 150">
            <a:extLst>
              <a:ext uri="{FF2B5EF4-FFF2-40B4-BE49-F238E27FC236}">
                <a16:creationId xmlns="" xmlns:a16="http://schemas.microsoft.com/office/drawing/2014/main" id="{7E7E443C-028B-486F-BEE4-543F1F7C3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3304770"/>
            <a:ext cx="53975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1" name="Rectangle 151">
            <a:extLst>
              <a:ext uri="{FF2B5EF4-FFF2-40B4-BE49-F238E27FC236}">
                <a16:creationId xmlns="" xmlns:a16="http://schemas.microsoft.com/office/drawing/2014/main" id="{747E6E7A-D4F5-4B18-9FDB-B09CDF11A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330477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2" name="Rectangle 152">
            <a:extLst>
              <a:ext uri="{FF2B5EF4-FFF2-40B4-BE49-F238E27FC236}">
                <a16:creationId xmlns="" xmlns:a16="http://schemas.microsoft.com/office/drawing/2014/main" id="{FB8868B7-AF85-4CBA-B6ED-7EE909882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75" y="330477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3" name="Rectangle 153">
            <a:extLst>
              <a:ext uri="{FF2B5EF4-FFF2-40B4-BE49-F238E27FC236}">
                <a16:creationId xmlns="" xmlns:a16="http://schemas.microsoft.com/office/drawing/2014/main" id="{02873078-2A26-4C4A-9FE4-281DC55EE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7" y="3304770"/>
            <a:ext cx="55563" cy="442912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4" name="Rectangle 154">
            <a:extLst>
              <a:ext uri="{FF2B5EF4-FFF2-40B4-BE49-F238E27FC236}">
                <a16:creationId xmlns="" xmlns:a16="http://schemas.microsoft.com/office/drawing/2014/main" id="{DA82C697-F239-4F3C-AEA8-B96FE1B32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012" y="330477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5" name="Rectangle 155">
            <a:extLst>
              <a:ext uri="{FF2B5EF4-FFF2-40B4-BE49-F238E27FC236}">
                <a16:creationId xmlns="" xmlns:a16="http://schemas.microsoft.com/office/drawing/2014/main" id="{0194CD84-388A-4DF7-805E-B3F23D5A7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7" y="330477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6" name="Rectangle 156">
            <a:extLst>
              <a:ext uri="{FF2B5EF4-FFF2-40B4-BE49-F238E27FC236}">
                <a16:creationId xmlns="" xmlns:a16="http://schemas.microsoft.com/office/drawing/2014/main" id="{95F84DBB-9EF6-4B6B-8D2F-1F964505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650" y="330477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7" name="Rectangle 157">
            <a:extLst>
              <a:ext uri="{FF2B5EF4-FFF2-40B4-BE49-F238E27FC236}">
                <a16:creationId xmlns="" xmlns:a16="http://schemas.microsoft.com/office/drawing/2014/main" id="{4DEFAABC-7F51-4F2C-A394-38DE1206F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330477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8" name="Rectangle 158">
            <a:extLst>
              <a:ext uri="{FF2B5EF4-FFF2-40B4-BE49-F238E27FC236}">
                <a16:creationId xmlns="" xmlns:a16="http://schemas.microsoft.com/office/drawing/2014/main" id="{A5122500-3C69-4B55-8E0E-424C2F0AF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4468407"/>
            <a:ext cx="53975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399" name="Rectangle 159">
            <a:extLst>
              <a:ext uri="{FF2B5EF4-FFF2-40B4-BE49-F238E27FC236}">
                <a16:creationId xmlns="" xmlns:a16="http://schemas.microsoft.com/office/drawing/2014/main" id="{7306EA84-6950-4CAA-8FC9-33E05DAB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4468407"/>
            <a:ext cx="55562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00" name="Rectangle 160">
            <a:extLst>
              <a:ext uri="{FF2B5EF4-FFF2-40B4-BE49-F238E27FC236}">
                <a16:creationId xmlns="" xmlns:a16="http://schemas.microsoft.com/office/drawing/2014/main" id="{0E3A9B63-0C89-4AD1-8521-5C7BEB62B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75" y="4468407"/>
            <a:ext cx="55562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01" name="Rectangle 161">
            <a:extLst>
              <a:ext uri="{FF2B5EF4-FFF2-40B4-BE49-F238E27FC236}">
                <a16:creationId xmlns="" xmlns:a16="http://schemas.microsoft.com/office/drawing/2014/main" id="{6393DE6B-D1E6-4201-9CED-70B7FC8CC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7" y="4468407"/>
            <a:ext cx="55563" cy="442913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02" name="Rectangle 162">
            <a:extLst>
              <a:ext uri="{FF2B5EF4-FFF2-40B4-BE49-F238E27FC236}">
                <a16:creationId xmlns="" xmlns:a16="http://schemas.microsoft.com/office/drawing/2014/main" id="{2AD7F87C-14CC-41E2-9BA7-99F32A768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012" y="4468407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03" name="Rectangle 163">
            <a:extLst>
              <a:ext uri="{FF2B5EF4-FFF2-40B4-BE49-F238E27FC236}">
                <a16:creationId xmlns="" xmlns:a16="http://schemas.microsoft.com/office/drawing/2014/main" id="{6A237388-E80C-4945-B29E-1E3A437BE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7" y="4468407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04" name="Rectangle 164">
            <a:extLst>
              <a:ext uri="{FF2B5EF4-FFF2-40B4-BE49-F238E27FC236}">
                <a16:creationId xmlns="" xmlns:a16="http://schemas.microsoft.com/office/drawing/2014/main" id="{E7826172-E650-46E6-862E-D6E049324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650" y="4468407"/>
            <a:ext cx="55562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05" name="Rectangle 165">
            <a:extLst>
              <a:ext uri="{FF2B5EF4-FFF2-40B4-BE49-F238E27FC236}">
                <a16:creationId xmlns="" xmlns:a16="http://schemas.microsoft.com/office/drawing/2014/main" id="{BE90F5B4-0790-45AD-9EF1-369A087FF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6675" y="4468407"/>
            <a:ext cx="55562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06" name="Line 166">
            <a:extLst>
              <a:ext uri="{FF2B5EF4-FFF2-40B4-BE49-F238E27FC236}">
                <a16:creationId xmlns="" xmlns:a16="http://schemas.microsoft.com/office/drawing/2014/main" id="{F00195BE-032E-468C-A451-D76D69C49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2675" y="1787120"/>
            <a:ext cx="0" cy="374491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98407" name="Line 167">
            <a:extLst>
              <a:ext uri="{FF2B5EF4-FFF2-40B4-BE49-F238E27FC236}">
                <a16:creationId xmlns="" xmlns:a16="http://schemas.microsoft.com/office/drawing/2014/main" id="{623959C6-FC44-4B21-A471-E47159942A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6362" y="2620557"/>
            <a:ext cx="0" cy="346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98408" name="Line 168">
            <a:extLst>
              <a:ext uri="{FF2B5EF4-FFF2-40B4-BE49-F238E27FC236}">
                <a16:creationId xmlns="" xmlns:a16="http://schemas.microsoft.com/office/drawing/2014/main" id="{744BA869-93DC-4E35-BE78-8F6717EFF9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5112" y="3779432"/>
            <a:ext cx="0" cy="346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98409" name="Line 169">
            <a:extLst>
              <a:ext uri="{FF2B5EF4-FFF2-40B4-BE49-F238E27FC236}">
                <a16:creationId xmlns="" xmlns:a16="http://schemas.microsoft.com/office/drawing/2014/main" id="{65D3D735-D5A0-4C95-A36D-50500C63D4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2387" y="4938307"/>
            <a:ext cx="0" cy="346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98410" name="Line 170">
            <a:extLst>
              <a:ext uri="{FF2B5EF4-FFF2-40B4-BE49-F238E27FC236}">
                <a16:creationId xmlns="" xmlns:a16="http://schemas.microsoft.com/office/drawing/2014/main" id="{E56B95C3-57B3-441B-B244-B0F49BF9B9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85987" y="2650720"/>
            <a:ext cx="633413" cy="346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98411" name="Text Box 171">
            <a:extLst>
              <a:ext uri="{FF2B5EF4-FFF2-40B4-BE49-F238E27FC236}">
                <a16:creationId xmlns="" xmlns:a16="http://schemas.microsoft.com/office/drawing/2014/main" id="{11BEBF6C-2498-467D-A792-812F85E0E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5300257"/>
            <a:ext cx="23796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/>
              <a:t>Moving reading pointer</a:t>
            </a:r>
          </a:p>
          <a:p>
            <a:pPr algn="l"/>
            <a:r>
              <a:rPr lang="en-IE" altLang="en-US"/>
              <a:t>position inside the FIFO</a:t>
            </a:r>
            <a:endParaRPr lang="en-GB" altLang="en-US"/>
          </a:p>
        </p:txBody>
      </p:sp>
      <p:sp>
        <p:nvSpPr>
          <p:cNvPr id="2698412" name="Text Box 172">
            <a:extLst>
              <a:ext uri="{FF2B5EF4-FFF2-40B4-BE49-F238E27FC236}">
                <a16:creationId xmlns="" xmlns:a16="http://schemas.microsoft.com/office/drawing/2014/main" id="{D64F071C-4914-483B-BB09-47A6D21EC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600" y="5300257"/>
            <a:ext cx="2105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/>
              <a:t>Aligned parallel data</a:t>
            </a:r>
          </a:p>
          <a:p>
            <a:pPr algn="l"/>
            <a:r>
              <a:rPr lang="en-IE" altLang="en-US"/>
              <a:t>With increased width</a:t>
            </a:r>
            <a:endParaRPr lang="en-GB" altLang="en-US"/>
          </a:p>
        </p:txBody>
      </p:sp>
      <p:sp>
        <p:nvSpPr>
          <p:cNvPr id="2698413" name="AutoShape 173">
            <a:extLst>
              <a:ext uri="{FF2B5EF4-FFF2-40B4-BE49-F238E27FC236}">
                <a16:creationId xmlns="" xmlns:a16="http://schemas.microsoft.com/office/drawing/2014/main" id="{6D4A5CA1-8896-47C5-B4A0-95C22BD13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7" y="1787120"/>
            <a:ext cx="1266825" cy="3457575"/>
          </a:xfrm>
          <a:prstGeom prst="rightArrow">
            <a:avLst>
              <a:gd name="adj1" fmla="val 77241"/>
              <a:gd name="adj2" fmla="val 24958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98414" name="Rectangle 174">
            <a:extLst>
              <a:ext uri="{FF2B5EF4-FFF2-40B4-BE49-F238E27FC236}">
                <a16:creationId xmlns="" xmlns:a16="http://schemas.microsoft.com/office/drawing/2014/main" id="{C167662D-096F-4F2D-82D0-FBFD7A485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2" y="27650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15" name="Rectangle 175">
            <a:extLst>
              <a:ext uri="{FF2B5EF4-FFF2-40B4-BE49-F238E27FC236}">
                <a16:creationId xmlns="" xmlns:a16="http://schemas.microsoft.com/office/drawing/2014/main" id="{C54C1847-4B61-4018-9E44-48DC92374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387" y="27650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16" name="Rectangle 176">
            <a:extLst>
              <a:ext uri="{FF2B5EF4-FFF2-40B4-BE49-F238E27FC236}">
                <a16:creationId xmlns="" xmlns:a16="http://schemas.microsoft.com/office/drawing/2014/main" id="{D66DF9B6-744F-445E-A462-B03F2D60E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0" y="2765020"/>
            <a:ext cx="55562" cy="442912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17" name="Rectangle 177">
            <a:extLst>
              <a:ext uri="{FF2B5EF4-FFF2-40B4-BE49-F238E27FC236}">
                <a16:creationId xmlns="" xmlns:a16="http://schemas.microsoft.com/office/drawing/2014/main" id="{781BEC0C-64DE-4423-990E-DDF24CB29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25" y="276502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18" name="Rectangle 178">
            <a:extLst>
              <a:ext uri="{FF2B5EF4-FFF2-40B4-BE49-F238E27FC236}">
                <a16:creationId xmlns="" xmlns:a16="http://schemas.microsoft.com/office/drawing/2014/main" id="{37FCFEF4-D599-4F9C-80DE-943B3D0AD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0" y="2765020"/>
            <a:ext cx="55562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19" name="Rectangle 179">
            <a:extLst>
              <a:ext uri="{FF2B5EF4-FFF2-40B4-BE49-F238E27FC236}">
                <a16:creationId xmlns="" xmlns:a16="http://schemas.microsoft.com/office/drawing/2014/main" id="{D1DE5C87-F3EC-4EF6-89EB-069559023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662" y="27650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0" name="Rectangle 180">
            <a:extLst>
              <a:ext uri="{FF2B5EF4-FFF2-40B4-BE49-F238E27FC236}">
                <a16:creationId xmlns="" xmlns:a16="http://schemas.microsoft.com/office/drawing/2014/main" id="{B949E9A7-BE6F-4091-B7FF-CD6410FD8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687" y="2765020"/>
            <a:ext cx="55563" cy="44291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1" name="Rectangle 181">
            <a:extLst>
              <a:ext uri="{FF2B5EF4-FFF2-40B4-BE49-F238E27FC236}">
                <a16:creationId xmlns="" xmlns:a16="http://schemas.microsoft.com/office/drawing/2014/main" id="{44DE3067-8EBB-4659-85A1-B7307DFC3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2" y="3284132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2" name="Rectangle 182">
            <a:extLst>
              <a:ext uri="{FF2B5EF4-FFF2-40B4-BE49-F238E27FC236}">
                <a16:creationId xmlns="" xmlns:a16="http://schemas.microsoft.com/office/drawing/2014/main" id="{8B0B467C-32F4-42CF-A235-09789E7C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387" y="3284132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3" name="Rectangle 183">
            <a:extLst>
              <a:ext uri="{FF2B5EF4-FFF2-40B4-BE49-F238E27FC236}">
                <a16:creationId xmlns="" xmlns:a16="http://schemas.microsoft.com/office/drawing/2014/main" id="{52B32CE5-0B9E-465A-903D-91024E3B3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0" y="3284132"/>
            <a:ext cx="55562" cy="442913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4" name="Rectangle 184">
            <a:extLst>
              <a:ext uri="{FF2B5EF4-FFF2-40B4-BE49-F238E27FC236}">
                <a16:creationId xmlns="" xmlns:a16="http://schemas.microsoft.com/office/drawing/2014/main" id="{166A1D92-9A5A-4382-8C96-446A5EE6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25" y="3284132"/>
            <a:ext cx="55562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5" name="Rectangle 185">
            <a:extLst>
              <a:ext uri="{FF2B5EF4-FFF2-40B4-BE49-F238E27FC236}">
                <a16:creationId xmlns="" xmlns:a16="http://schemas.microsoft.com/office/drawing/2014/main" id="{516978D1-F1E5-417C-A9A9-09DB06353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0" y="3284132"/>
            <a:ext cx="55562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6" name="Rectangle 186">
            <a:extLst>
              <a:ext uri="{FF2B5EF4-FFF2-40B4-BE49-F238E27FC236}">
                <a16:creationId xmlns="" xmlns:a16="http://schemas.microsoft.com/office/drawing/2014/main" id="{FF71B55E-D917-4365-8A67-261ACFE75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662" y="3284132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7" name="Rectangle 187">
            <a:extLst>
              <a:ext uri="{FF2B5EF4-FFF2-40B4-BE49-F238E27FC236}">
                <a16:creationId xmlns="" xmlns:a16="http://schemas.microsoft.com/office/drawing/2014/main" id="{39962C7D-DD87-41C4-9FFA-89F9DEFB9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687" y="3284132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8" name="Rectangle 188">
            <a:extLst>
              <a:ext uri="{FF2B5EF4-FFF2-40B4-BE49-F238E27FC236}">
                <a16:creationId xmlns="" xmlns:a16="http://schemas.microsoft.com/office/drawing/2014/main" id="{13A883EE-CCDF-4FA0-B5FF-0E5068161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2" y="3801657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29" name="Rectangle 189">
            <a:extLst>
              <a:ext uri="{FF2B5EF4-FFF2-40B4-BE49-F238E27FC236}">
                <a16:creationId xmlns="" xmlns:a16="http://schemas.microsoft.com/office/drawing/2014/main" id="{1A74933A-4CB5-4322-8101-FF6DC02B6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387" y="3801657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30" name="Rectangle 190">
            <a:extLst>
              <a:ext uri="{FF2B5EF4-FFF2-40B4-BE49-F238E27FC236}">
                <a16:creationId xmlns="" xmlns:a16="http://schemas.microsoft.com/office/drawing/2014/main" id="{C0E76605-D621-4BE4-893D-965A10AF6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0" y="3801657"/>
            <a:ext cx="55562" cy="442913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31" name="Rectangle 191">
            <a:extLst>
              <a:ext uri="{FF2B5EF4-FFF2-40B4-BE49-F238E27FC236}">
                <a16:creationId xmlns="" xmlns:a16="http://schemas.microsoft.com/office/drawing/2014/main" id="{4C5E4BD0-18B4-4C5D-8271-29F8FB7D5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25" y="3801657"/>
            <a:ext cx="55562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32" name="Rectangle 192">
            <a:extLst>
              <a:ext uri="{FF2B5EF4-FFF2-40B4-BE49-F238E27FC236}">
                <a16:creationId xmlns="" xmlns:a16="http://schemas.microsoft.com/office/drawing/2014/main" id="{41416E4F-832F-41EC-94D3-2809BEFBB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0" y="3801657"/>
            <a:ext cx="55562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33" name="Rectangle 193">
            <a:extLst>
              <a:ext uri="{FF2B5EF4-FFF2-40B4-BE49-F238E27FC236}">
                <a16:creationId xmlns="" xmlns:a16="http://schemas.microsoft.com/office/drawing/2014/main" id="{D8A7811C-5882-4618-B2E2-9BE84A720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662" y="3801657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34" name="Rectangle 194">
            <a:extLst>
              <a:ext uri="{FF2B5EF4-FFF2-40B4-BE49-F238E27FC236}">
                <a16:creationId xmlns="" xmlns:a16="http://schemas.microsoft.com/office/drawing/2014/main" id="{584C24F1-A05D-4A2C-BEDC-915C2B7B3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687" y="3801657"/>
            <a:ext cx="55563" cy="44291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98435" name="Text Box 195">
            <a:extLst>
              <a:ext uri="{FF2B5EF4-FFF2-40B4-BE49-F238E27FC236}">
                <a16:creationId xmlns="" xmlns:a16="http://schemas.microsoft.com/office/drawing/2014/main" id="{668E9FBA-075B-43C5-BC50-00BDD2670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2" y="2190345"/>
            <a:ext cx="677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/>
              <a:t>GTP1</a:t>
            </a:r>
            <a:endParaRPr lang="en-GB" altLang="en-US" dirty="0"/>
          </a:p>
        </p:txBody>
      </p:sp>
      <p:sp>
        <p:nvSpPr>
          <p:cNvPr id="2698436" name="Text Box 196">
            <a:extLst>
              <a:ext uri="{FF2B5EF4-FFF2-40B4-BE49-F238E27FC236}">
                <a16:creationId xmlns="" xmlns:a16="http://schemas.microsoft.com/office/drawing/2014/main" id="{530FFAAF-F340-4EB8-B363-F39001FA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2" y="3342870"/>
            <a:ext cx="677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/>
              <a:t>GTP2</a:t>
            </a:r>
            <a:endParaRPr lang="en-GB" altLang="en-US" dirty="0"/>
          </a:p>
        </p:txBody>
      </p:sp>
      <p:sp>
        <p:nvSpPr>
          <p:cNvPr id="2698437" name="Text Box 197">
            <a:extLst>
              <a:ext uri="{FF2B5EF4-FFF2-40B4-BE49-F238E27FC236}">
                <a16:creationId xmlns="" xmlns:a16="http://schemas.microsoft.com/office/drawing/2014/main" id="{9A806C29-B31A-444A-A1AC-861005E74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2" y="4493807"/>
            <a:ext cx="677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/>
              <a:t>GTP3</a:t>
            </a:r>
            <a:endParaRPr lang="en-GB" altLang="en-US" dirty="0"/>
          </a:p>
        </p:txBody>
      </p:sp>
      <p:sp>
        <p:nvSpPr>
          <p:cNvPr id="2698438" name="Text Box 198">
            <a:extLst>
              <a:ext uri="{FF2B5EF4-FFF2-40B4-BE49-F238E27FC236}">
                <a16:creationId xmlns="" xmlns:a16="http://schemas.microsoft.com/office/drawing/2014/main" id="{EB1FC59A-FB4A-4975-A337-282C81BC9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1901420"/>
            <a:ext cx="515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sz="1400"/>
              <a:t>FIFO</a:t>
            </a:r>
            <a:endParaRPr lang="en-GB" altLang="en-US" sz="1400"/>
          </a:p>
        </p:txBody>
      </p:sp>
      <p:sp>
        <p:nvSpPr>
          <p:cNvPr id="2698439" name="Text Box 199">
            <a:extLst>
              <a:ext uri="{FF2B5EF4-FFF2-40B4-BE49-F238E27FC236}">
                <a16:creationId xmlns="" xmlns:a16="http://schemas.microsoft.com/office/drawing/2014/main" id="{27A55059-1B09-4564-A7EC-27B261EFF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3053945"/>
            <a:ext cx="515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sz="1400"/>
              <a:t>FIFO</a:t>
            </a:r>
            <a:endParaRPr lang="en-GB" altLang="en-US" sz="1400"/>
          </a:p>
        </p:txBody>
      </p:sp>
      <p:sp>
        <p:nvSpPr>
          <p:cNvPr id="2698440" name="Text Box 200">
            <a:extLst>
              <a:ext uri="{FF2B5EF4-FFF2-40B4-BE49-F238E27FC236}">
                <a16:creationId xmlns="" xmlns:a16="http://schemas.microsoft.com/office/drawing/2014/main" id="{BA0CEE3E-C192-4BD3-B860-0840EC24D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4206470"/>
            <a:ext cx="515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sz="1400"/>
              <a:t>FIFO</a:t>
            </a:r>
            <a:endParaRPr lang="en-GB" altLang="en-US" sz="140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FB5C9BF-CC0C-4666-B037-5A882EBB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BF17B-DEB8-4EC4-B8D0-3A87E33CA8D7}" type="datetime1">
              <a:rPr lang="en-US" smtClean="0"/>
              <a:t>6/18/2018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2">
            <a:extLst>
              <a:ext uri="{FF2B5EF4-FFF2-40B4-BE49-F238E27FC236}">
                <a16:creationId xmlns="" xmlns:a16="http://schemas.microsoft.com/office/drawing/2014/main" id="{F3F6CDC8-0720-401D-BC47-E00B76D62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FPGA RX Interface</a:t>
            </a:r>
          </a:p>
        </p:txBody>
      </p:sp>
      <p:sp>
        <p:nvSpPr>
          <p:cNvPr id="1180675" name="Rectangle 3">
            <a:extLst>
              <a:ext uri="{FF2B5EF4-FFF2-40B4-BE49-F238E27FC236}">
                <a16:creationId xmlns="" xmlns:a16="http://schemas.microsoft.com/office/drawing/2014/main" id="{ED39A041-55DA-4212-BE8E-7DA910384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000" dirty="0"/>
              <a:t>Same </a:t>
            </a:r>
            <a:r>
              <a:rPr lang="en-US" altLang="en-US" sz="3000" dirty="0" smtClean="0"/>
              <a:t>data widths </a:t>
            </a:r>
            <a:r>
              <a:rPr lang="en-US" altLang="en-US" sz="3000" dirty="0"/>
              <a:t>as TX</a:t>
            </a:r>
          </a:p>
          <a:p>
            <a:r>
              <a:rPr lang="en-US" altLang="en-US" sz="3000" dirty="0"/>
              <a:t>Clocking options similar to TX</a:t>
            </a:r>
          </a:p>
          <a:p>
            <a:pPr lvl="1"/>
            <a:r>
              <a:rPr lang="en-US" altLang="en-US" sz="2700" dirty="0"/>
              <a:t>Drive RXUSERCLK and RXUSRCLK2 using TX clocks</a:t>
            </a:r>
          </a:p>
          <a:p>
            <a:pPr lvl="1"/>
            <a:r>
              <a:rPr lang="en-US" altLang="en-US" sz="2700" dirty="0"/>
              <a:t>Drive RXUSRCLK using RXRECCLK</a:t>
            </a:r>
          </a:p>
          <a:p>
            <a:pPr lvl="2"/>
            <a:r>
              <a:rPr lang="en-US" altLang="en-US" sz="2300" dirty="0"/>
              <a:t>RXUSRCLK2 can use RXRECCLK or RXRECCLK2, depending on RXDATAWIDTH setting</a:t>
            </a:r>
          </a:p>
          <a:p>
            <a:r>
              <a:rPr lang="en-US" altLang="en-US" sz="3000" dirty="0"/>
              <a:t>Deserialization order same as TX</a:t>
            </a:r>
          </a:p>
          <a:p>
            <a:r>
              <a:rPr lang="en-US" altLang="en-US" sz="3000" dirty="0"/>
              <a:t>RXRESET Resets the PCS</a:t>
            </a:r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DDFB02C-01DE-4FB0-B646-278D433BF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BFE4-36D4-49D1-823B-9E003DD82865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FD599B4-0FF3-445F-88E3-6B826D4D5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0A8D37-B3C1-4B61-8851-F47DAD274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>
            <a:extLst>
              <a:ext uri="{FF2B5EF4-FFF2-40B4-BE49-F238E27FC236}">
                <a16:creationId xmlns="" xmlns:a16="http://schemas.microsoft.com/office/drawing/2014/main" id="{1EBA3A7D-95E6-4039-8D86-351E5B52E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FPGA RX Interface</a:t>
            </a:r>
          </a:p>
        </p:txBody>
      </p:sp>
      <p:sp>
        <p:nvSpPr>
          <p:cNvPr id="1182723" name="Rectangle 3">
            <a:extLst>
              <a:ext uri="{FF2B5EF4-FFF2-40B4-BE49-F238E27FC236}">
                <a16:creationId xmlns="" xmlns:a16="http://schemas.microsoft.com/office/drawing/2014/main" id="{3899D287-D89A-4C4F-855D-25B7B7F2B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000" dirty="0"/>
              <a:t>RXRECCLK is the recovered clock from the CDR</a:t>
            </a:r>
          </a:p>
          <a:p>
            <a:pPr lvl="1"/>
            <a:r>
              <a:rPr lang="en-US" altLang="en-US" sz="2700" dirty="0"/>
              <a:t>It runs at the RXUSRCLK rate</a:t>
            </a:r>
          </a:p>
          <a:p>
            <a:pPr lvl="1"/>
            <a:r>
              <a:rPr lang="en-US" altLang="en-US" sz="2700" dirty="0"/>
              <a:t>Can be cleaned up before use using CMT PLL</a:t>
            </a:r>
          </a:p>
          <a:p>
            <a:endParaRPr lang="en-US" altLang="en-US" sz="2600" dirty="0"/>
          </a:p>
          <a:p>
            <a:pPr lvl="1"/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25F57E5-1C4A-4853-9E8B-99DF3C85B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0FB8D-7ABB-4178-94AB-6105C0819116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73F9FFA-A6E5-438D-B190-C84462056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EC2B11-D554-416D-A7B9-CD6ACB50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>
            <a:extLst>
              <a:ext uri="{FF2B5EF4-FFF2-40B4-BE49-F238E27FC236}">
                <a16:creationId xmlns="" xmlns:a16="http://schemas.microsoft.com/office/drawing/2014/main" id="{82D3BE21-EEE9-4858-B96B-E1000801C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FPGA RX Interface</a:t>
            </a:r>
          </a:p>
        </p:txBody>
      </p:sp>
      <p:pic>
        <p:nvPicPr>
          <p:cNvPr id="446473" name="Picture 9">
            <a:extLst>
              <a:ext uri="{FF2B5EF4-FFF2-40B4-BE49-F238E27FC236}">
                <a16:creationId xmlns="" xmlns:a16="http://schemas.microsoft.com/office/drawing/2014/main" id="{9DEBFB78-7914-4738-922D-8D02D24A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647825"/>
            <a:ext cx="669766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6475" name="Picture 11">
            <a:extLst>
              <a:ext uri="{FF2B5EF4-FFF2-40B4-BE49-F238E27FC236}">
                <a16:creationId xmlns="" xmlns:a16="http://schemas.microsoft.com/office/drawing/2014/main" id="{06139A9B-15BC-4374-9DE5-04E2F155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659188"/>
            <a:ext cx="673735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8593282-6512-4CC5-A69B-13D41AE7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4DD0-3BAA-4E61-AFC1-0D9CF1DA5682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CA9170C-A99A-4D1D-8B20-284AAE47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359C05F-09FF-4ABD-BF02-843EAAFB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EE402D-7B12-48F7-9790-ED7FB570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Serial  Transmission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C8A972-1BC1-467C-93C8-7C3C317E1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989" y="1233376"/>
            <a:ext cx="4547932" cy="5292684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W.r.t. </a:t>
            </a:r>
            <a:r>
              <a:rPr lang="it-IT" dirty="0" err="1"/>
              <a:t>parallel</a:t>
            </a:r>
            <a:r>
              <a:rPr lang="it-IT" dirty="0"/>
              <a:t> </a:t>
            </a:r>
            <a:r>
              <a:rPr lang="it-IT" dirty="0" err="1" smtClean="0"/>
              <a:t>transmission</a:t>
            </a:r>
            <a:r>
              <a:rPr lang="it-IT" dirty="0" smtClean="0"/>
              <a:t>, serial </a:t>
            </a:r>
            <a:r>
              <a:rPr lang="it-IT" dirty="0" err="1" smtClean="0"/>
              <a:t>transmission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endParaRPr lang="it-IT" dirty="0"/>
          </a:p>
          <a:p>
            <a:pPr lvl="1"/>
            <a:r>
              <a:rPr lang="it-IT" dirty="0" err="1" smtClean="0"/>
              <a:t>Advantages</a:t>
            </a:r>
            <a:endParaRPr lang="it-IT" dirty="0" smtClean="0"/>
          </a:p>
          <a:p>
            <a:pPr lvl="2"/>
            <a:r>
              <a:rPr lang="it-IT" dirty="0" err="1" smtClean="0"/>
              <a:t>Simplified</a:t>
            </a:r>
            <a:r>
              <a:rPr lang="it-IT" dirty="0" smtClean="0"/>
              <a:t> </a:t>
            </a:r>
            <a:r>
              <a:rPr lang="it-IT" dirty="0"/>
              <a:t>PCB layout and </a:t>
            </a:r>
            <a:r>
              <a:rPr lang="it-IT" dirty="0" err="1" smtClean="0"/>
              <a:t>routing</a:t>
            </a:r>
            <a:r>
              <a:rPr lang="it-IT" dirty="0" smtClean="0"/>
              <a:t>: </a:t>
            </a:r>
            <a:r>
              <a:rPr lang="it-IT" dirty="0" err="1" smtClean="0"/>
              <a:t>fewer</a:t>
            </a:r>
            <a:r>
              <a:rPr lang="it-IT" dirty="0" smtClean="0"/>
              <a:t> </a:t>
            </a:r>
            <a:r>
              <a:rPr lang="it-IT" dirty="0" err="1"/>
              <a:t>signals</a:t>
            </a:r>
            <a:r>
              <a:rPr lang="it-IT" dirty="0"/>
              <a:t>, </a:t>
            </a:r>
            <a:r>
              <a:rPr lang="it-IT" dirty="0" err="1"/>
              <a:t>fewer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, </a:t>
            </a:r>
            <a:r>
              <a:rPr lang="it-IT" dirty="0" err="1"/>
              <a:t>smaller</a:t>
            </a:r>
            <a:r>
              <a:rPr lang="it-IT" dirty="0"/>
              <a:t> PCB</a:t>
            </a:r>
          </a:p>
          <a:p>
            <a:pPr lvl="2"/>
            <a:r>
              <a:rPr lang="it-IT" dirty="0" err="1"/>
              <a:t>Fewer</a:t>
            </a:r>
            <a:r>
              <a:rPr lang="it-IT" dirty="0"/>
              <a:t> IO </a:t>
            </a:r>
            <a:r>
              <a:rPr lang="it-IT" dirty="0" err="1"/>
              <a:t>pins</a:t>
            </a:r>
            <a:r>
              <a:rPr lang="it-IT" dirty="0"/>
              <a:t> on </a:t>
            </a:r>
            <a:r>
              <a:rPr lang="it-IT" dirty="0" err="1"/>
              <a:t>components</a:t>
            </a:r>
            <a:endParaRPr lang="it-IT" dirty="0"/>
          </a:p>
          <a:p>
            <a:pPr lvl="2"/>
            <a:r>
              <a:rPr lang="it-IT" dirty="0" smtClean="0"/>
              <a:t>Embedded clock =&gt; no clock/data </a:t>
            </a:r>
            <a:r>
              <a:rPr lang="it-IT" dirty="0" err="1" smtClean="0"/>
              <a:t>skew</a:t>
            </a:r>
            <a:r>
              <a:rPr lang="it-IT" dirty="0" smtClean="0"/>
              <a:t> </a:t>
            </a:r>
            <a:r>
              <a:rPr lang="it-IT" dirty="0"/>
              <a:t>to be </a:t>
            </a:r>
            <a:r>
              <a:rPr lang="it-IT" dirty="0" err="1"/>
              <a:t>managed</a:t>
            </a:r>
            <a:r>
              <a:rPr lang="it-IT" dirty="0"/>
              <a:t> </a:t>
            </a:r>
          </a:p>
          <a:p>
            <a:pPr lvl="2"/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/>
              <a:t>data </a:t>
            </a:r>
            <a:r>
              <a:rPr lang="it-IT" dirty="0" err="1"/>
              <a:t>rates</a:t>
            </a:r>
            <a:r>
              <a:rPr lang="it-IT" dirty="0"/>
              <a:t> (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Gbps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Drawbacks</a:t>
            </a:r>
            <a:endParaRPr lang="it-IT" dirty="0"/>
          </a:p>
          <a:p>
            <a:pPr lvl="2"/>
            <a:r>
              <a:rPr lang="it-IT" dirty="0" err="1"/>
              <a:t>Latency</a:t>
            </a:r>
            <a:endParaRPr lang="it-IT" dirty="0"/>
          </a:p>
          <a:p>
            <a:pPr lvl="2"/>
            <a:r>
              <a:rPr lang="it-IT" dirty="0" err="1"/>
              <a:t>Complexity</a:t>
            </a:r>
            <a:r>
              <a:rPr lang="it-IT" dirty="0"/>
              <a:t> of the </a:t>
            </a:r>
            <a:r>
              <a:rPr lang="it-IT" dirty="0" err="1"/>
              <a:t>transmitter</a:t>
            </a:r>
            <a:r>
              <a:rPr lang="it-IT" dirty="0"/>
              <a:t> and </a:t>
            </a:r>
            <a:r>
              <a:rPr lang="it-IT" dirty="0" err="1"/>
              <a:t>receiver</a:t>
            </a:r>
            <a:endParaRPr lang="it-IT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066139-BCD9-4BCC-A519-5E9923A4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AE1AEA-7C80-4E66-BAEC-75E18A82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7E80-7F56-42CC-8EF2-9BE401A8A956}" type="datetime1">
              <a:rPr lang="en-US" smtClean="0"/>
              <a:t>6/18/2018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9B89B6-D1C3-4F82-B961-C77585E0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B6F6772-6857-44E9-BD66-C3EE0AC6E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73" b="7975"/>
          <a:stretch/>
        </p:blipFill>
        <p:spPr>
          <a:xfrm>
            <a:off x="1894669" y="2202657"/>
            <a:ext cx="2603320" cy="1653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40977F8-E846-4034-86ED-FA3DA2773066}"/>
              </a:ext>
            </a:extLst>
          </p:cNvPr>
          <p:cNvSpPr txBox="1"/>
          <p:nvPr/>
        </p:nvSpPr>
        <p:spPr>
          <a:xfrm>
            <a:off x="398207" y="276556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2000" dirty="0"/>
              <a:t>Parallel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736B11-7368-42B6-83F2-5B418A487F49}"/>
              </a:ext>
            </a:extLst>
          </p:cNvPr>
          <p:cNvSpPr txBox="1"/>
          <p:nvPr/>
        </p:nvSpPr>
        <p:spPr>
          <a:xfrm>
            <a:off x="149431" y="445516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2000" dirty="0"/>
              <a:t>Serial</a:t>
            </a:r>
            <a:r>
              <a:rPr lang="en-US" sz="14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C22AA53-CD76-4EA6-AE23-4ECBB9419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951" y="4211992"/>
            <a:ext cx="3316980" cy="12061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0D58F9A-660A-411B-A951-C56E4A434617}"/>
              </a:ext>
            </a:extLst>
          </p:cNvPr>
          <p:cNvSpPr/>
          <p:nvPr/>
        </p:nvSpPr>
        <p:spPr>
          <a:xfrm>
            <a:off x="2326372" y="4576363"/>
            <a:ext cx="1535373" cy="200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520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/>
              <a:t>Questions</a:t>
            </a:r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50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1234440"/>
            <a:ext cx="7571232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ooter Placeholder 3">
            <a:extLst>
              <a:ext uri="{FF2B5EF4-FFF2-40B4-BE49-F238E27FC236}">
                <a16:creationId xmlns="" xmlns:a16="http://schemas.microsoft.com/office/drawing/2014/main" id="{C540A6B4-10A4-41DE-8BB5-01A00167A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49722" y="6368506"/>
            <a:ext cx="3521100" cy="386558"/>
          </a:xfrm>
        </p:spPr>
        <p:txBody>
          <a:bodyPr/>
          <a:lstStyle/>
          <a:p>
            <a:r>
              <a:rPr lang="en-US" altLang="en-US"/>
              <a:t>R. Giordano - High-speed FPGA-based Serial Links</a:t>
            </a:r>
          </a:p>
        </p:txBody>
      </p:sp>
      <p:sp>
        <p:nvSpPr>
          <p:cNvPr id="2657282" name="Rectangle 2">
            <a:extLst>
              <a:ext uri="{FF2B5EF4-FFF2-40B4-BE49-F238E27FC236}">
                <a16:creationId xmlns="" xmlns:a16="http://schemas.microsoft.com/office/drawing/2014/main" id="{2DB20B50-297B-4BCA-B5D9-309D40977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523" y="-23812"/>
            <a:ext cx="8229600" cy="892176"/>
          </a:xfrm>
        </p:spPr>
        <p:txBody>
          <a:bodyPr/>
          <a:lstStyle/>
          <a:p>
            <a:r>
              <a:rPr lang="en-IE" altLang="en-US" sz="3200" dirty="0"/>
              <a:t>Parallel to Serial 4:1 interface example</a:t>
            </a:r>
            <a:endParaRPr lang="en-GB" altLang="en-US" sz="3200" dirty="0"/>
          </a:p>
        </p:txBody>
      </p:sp>
      <p:sp>
        <p:nvSpPr>
          <p:cNvPr id="2657284" name="Line 4">
            <a:extLst>
              <a:ext uri="{FF2B5EF4-FFF2-40B4-BE49-F238E27FC236}">
                <a16:creationId xmlns="" xmlns:a16="http://schemas.microsoft.com/office/drawing/2014/main" id="{51A19CD1-A782-4450-B344-6F89F2C6C2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8462" y="1794919"/>
            <a:ext cx="1670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285" name="AutoShape 5">
            <a:extLst>
              <a:ext uri="{FF2B5EF4-FFF2-40B4-BE49-F238E27FC236}">
                <a16:creationId xmlns="" xmlns:a16="http://schemas.microsoft.com/office/drawing/2014/main" id="{839A3F3C-DEDE-4FD0-ACC6-ABB30D71362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52624" y="1737769"/>
            <a:ext cx="576263" cy="3444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286" name="Line 6">
            <a:extLst>
              <a:ext uri="{FF2B5EF4-FFF2-40B4-BE49-F238E27FC236}">
                <a16:creationId xmlns="" xmlns:a16="http://schemas.microsoft.com/office/drawing/2014/main" id="{010BD001-2C97-4448-8479-137CD25EE2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4587" y="1910806"/>
            <a:ext cx="86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287" name="Rectangle 7">
            <a:extLst>
              <a:ext uri="{FF2B5EF4-FFF2-40B4-BE49-F238E27FC236}">
                <a16:creationId xmlns="" xmlns:a16="http://schemas.microsoft.com/office/drawing/2014/main" id="{737D8C20-9990-431D-AF83-03C77402A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187" y="1680619"/>
            <a:ext cx="519113" cy="69056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657290" name="Group 10">
            <a:extLst>
              <a:ext uri="{FF2B5EF4-FFF2-40B4-BE49-F238E27FC236}">
                <a16:creationId xmlns="" xmlns:a16="http://schemas.microsoft.com/office/drawing/2014/main" id="{C9028010-9E5B-43C8-B6F8-D01F49562B8D}"/>
              </a:ext>
            </a:extLst>
          </p:cNvPr>
          <p:cNvGrpSpPr>
            <a:grpSpLocks/>
          </p:cNvGrpSpPr>
          <p:nvPr/>
        </p:nvGrpSpPr>
        <p:grpSpPr bwMode="auto">
          <a:xfrm>
            <a:off x="6378187" y="2158456"/>
            <a:ext cx="114300" cy="114300"/>
            <a:chOff x="2227" y="1906"/>
            <a:chExt cx="109" cy="145"/>
          </a:xfrm>
        </p:grpSpPr>
        <p:sp>
          <p:nvSpPr>
            <p:cNvPr id="2657288" name="Line 8">
              <a:extLst>
                <a:ext uri="{FF2B5EF4-FFF2-40B4-BE49-F238E27FC236}">
                  <a16:creationId xmlns="" xmlns:a16="http://schemas.microsoft.com/office/drawing/2014/main" id="{978838CB-C44A-4218-8DD6-53CADC9E4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7" y="1906"/>
              <a:ext cx="109" cy="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57289" name="Line 9">
              <a:extLst>
                <a:ext uri="{FF2B5EF4-FFF2-40B4-BE49-F238E27FC236}">
                  <a16:creationId xmlns="" xmlns:a16="http://schemas.microsoft.com/office/drawing/2014/main" id="{763FFB91-5FAC-41C4-9B18-289236EDBC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1979"/>
              <a:ext cx="109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657291" name="Line 11">
            <a:extLst>
              <a:ext uri="{FF2B5EF4-FFF2-40B4-BE49-F238E27FC236}">
                <a16:creationId xmlns="" xmlns:a16="http://schemas.microsoft.com/office/drawing/2014/main" id="{CDD1658E-EBDD-484B-BCD0-D0C0607873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2238" y="1768475"/>
            <a:ext cx="25352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657343" name="Group 63">
            <a:extLst>
              <a:ext uri="{FF2B5EF4-FFF2-40B4-BE49-F238E27FC236}">
                <a16:creationId xmlns="" xmlns:a16="http://schemas.microsoft.com/office/drawing/2014/main" id="{2626EAB8-309C-4F8F-B6B1-8E37ACA4F239}"/>
              </a:ext>
            </a:extLst>
          </p:cNvPr>
          <p:cNvGrpSpPr>
            <a:grpSpLocks/>
          </p:cNvGrpSpPr>
          <p:nvPr/>
        </p:nvGrpSpPr>
        <p:grpSpPr bwMode="auto">
          <a:xfrm>
            <a:off x="6588125" y="1412875"/>
            <a:ext cx="2344738" cy="401638"/>
            <a:chOff x="1436" y="2305"/>
            <a:chExt cx="3102" cy="569"/>
          </a:xfrm>
        </p:grpSpPr>
        <p:grpSp>
          <p:nvGrpSpPr>
            <p:cNvPr id="2657292" name="Group 12">
              <a:extLst>
                <a:ext uri="{FF2B5EF4-FFF2-40B4-BE49-F238E27FC236}">
                  <a16:creationId xmlns="" xmlns:a16="http://schemas.microsoft.com/office/drawing/2014/main" id="{599BE043-1AB9-49E5-98FD-5DA42F7BA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6" y="2305"/>
              <a:ext cx="606" cy="327"/>
              <a:chOff x="1367" y="1978"/>
              <a:chExt cx="606" cy="327"/>
            </a:xfrm>
          </p:grpSpPr>
          <p:sp>
            <p:nvSpPr>
              <p:cNvPr id="2657293" name="Line 13">
                <a:extLst>
                  <a:ext uri="{FF2B5EF4-FFF2-40B4-BE49-F238E27FC236}">
                    <a16:creationId xmlns="" xmlns:a16="http://schemas.microsoft.com/office/drawing/2014/main" id="{7CC6A7B6-7291-416D-974C-2A2B9171E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2305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294" name="Line 14">
                <a:extLst>
                  <a:ext uri="{FF2B5EF4-FFF2-40B4-BE49-F238E27FC236}">
                    <a16:creationId xmlns="" xmlns:a16="http://schemas.microsoft.com/office/drawing/2014/main" id="{44FA8B97-5670-4823-9844-35560FC28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1978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295" name="Line 15">
                <a:extLst>
                  <a:ext uri="{FF2B5EF4-FFF2-40B4-BE49-F238E27FC236}">
                    <a16:creationId xmlns="" xmlns:a16="http://schemas.microsoft.com/office/drawing/2014/main" id="{8C290CB7-CFFC-428F-A7B0-6A38E7FC1C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2305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296" name="Line 16">
                <a:extLst>
                  <a:ext uri="{FF2B5EF4-FFF2-40B4-BE49-F238E27FC236}">
                    <a16:creationId xmlns="" xmlns:a16="http://schemas.microsoft.com/office/drawing/2014/main" id="{233B6116-5C96-4816-A6C9-3CB3B11E44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1978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297" name="Line 17">
                <a:extLst>
                  <a:ext uri="{FF2B5EF4-FFF2-40B4-BE49-F238E27FC236}">
                    <a16:creationId xmlns="" xmlns:a16="http://schemas.microsoft.com/office/drawing/2014/main" id="{42F14FE7-5395-4F7A-BB85-61329C351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298" name="Line 18">
                <a:extLst>
                  <a:ext uri="{FF2B5EF4-FFF2-40B4-BE49-F238E27FC236}">
                    <a16:creationId xmlns="" xmlns:a16="http://schemas.microsoft.com/office/drawing/2014/main" id="{4122D77C-A839-474C-922D-5B681A614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299" name="Line 19">
                <a:extLst>
                  <a:ext uri="{FF2B5EF4-FFF2-40B4-BE49-F238E27FC236}">
                    <a16:creationId xmlns="" xmlns:a16="http://schemas.microsoft.com/office/drawing/2014/main" id="{AC7295E6-C4C1-4B49-A7AB-D68ECA6C2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00" name="Line 20">
                <a:extLst>
                  <a:ext uri="{FF2B5EF4-FFF2-40B4-BE49-F238E27FC236}">
                    <a16:creationId xmlns="" xmlns:a16="http://schemas.microsoft.com/office/drawing/2014/main" id="{8260EFA2-757C-4BD7-9D6E-CF12930EB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657301" name="Line 21">
              <a:extLst>
                <a:ext uri="{FF2B5EF4-FFF2-40B4-BE49-F238E27FC236}">
                  <a16:creationId xmlns="" xmlns:a16="http://schemas.microsoft.com/office/drawing/2014/main" id="{FA4CCDB8-7A9B-4F7F-B6B4-2271CF3B2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6" y="2305"/>
              <a:ext cx="40" cy="3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57302" name="Line 22">
              <a:extLst>
                <a:ext uri="{FF2B5EF4-FFF2-40B4-BE49-F238E27FC236}">
                  <a16:creationId xmlns="" xmlns:a16="http://schemas.microsoft.com/office/drawing/2014/main" id="{5C298208-A2FC-4888-B8D5-FDB084B685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6" y="2305"/>
              <a:ext cx="40" cy="3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57303" name="Text Box 23">
              <a:extLst>
                <a:ext uri="{FF2B5EF4-FFF2-40B4-BE49-F238E27FC236}">
                  <a16:creationId xmlns="" xmlns:a16="http://schemas.microsoft.com/office/drawing/2014/main" id="{82B323A4-C474-4A1C-9EFF-DAAC8A61A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1" y="2462"/>
              <a:ext cx="244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GB" altLang="en-US" baseline="-25000"/>
            </a:p>
          </p:txBody>
        </p:sp>
        <p:grpSp>
          <p:nvGrpSpPr>
            <p:cNvPr id="2657304" name="Group 24">
              <a:extLst>
                <a:ext uri="{FF2B5EF4-FFF2-40B4-BE49-F238E27FC236}">
                  <a16:creationId xmlns="" xmlns:a16="http://schemas.microsoft.com/office/drawing/2014/main" id="{9C3FD9A9-5840-4F88-B75F-A1C42D5B65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" y="2306"/>
              <a:ext cx="606" cy="327"/>
              <a:chOff x="1367" y="1978"/>
              <a:chExt cx="606" cy="327"/>
            </a:xfrm>
          </p:grpSpPr>
          <p:sp>
            <p:nvSpPr>
              <p:cNvPr id="2657305" name="Line 25">
                <a:extLst>
                  <a:ext uri="{FF2B5EF4-FFF2-40B4-BE49-F238E27FC236}">
                    <a16:creationId xmlns="" xmlns:a16="http://schemas.microsoft.com/office/drawing/2014/main" id="{3F29A82B-587B-49A1-8B47-A0D311D00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2305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06" name="Line 26">
                <a:extLst>
                  <a:ext uri="{FF2B5EF4-FFF2-40B4-BE49-F238E27FC236}">
                    <a16:creationId xmlns="" xmlns:a16="http://schemas.microsoft.com/office/drawing/2014/main" id="{D7C89894-2B51-4E0A-9ABA-66D2FD86E0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1978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07" name="Line 27">
                <a:extLst>
                  <a:ext uri="{FF2B5EF4-FFF2-40B4-BE49-F238E27FC236}">
                    <a16:creationId xmlns="" xmlns:a16="http://schemas.microsoft.com/office/drawing/2014/main" id="{6657D7B6-77EA-431C-9037-3212E74FA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2305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08" name="Line 28">
                <a:extLst>
                  <a:ext uri="{FF2B5EF4-FFF2-40B4-BE49-F238E27FC236}">
                    <a16:creationId xmlns="" xmlns:a16="http://schemas.microsoft.com/office/drawing/2014/main" id="{536EF94F-3AC7-404B-B8C0-1C2BC2AE26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1978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09" name="Line 29">
                <a:extLst>
                  <a:ext uri="{FF2B5EF4-FFF2-40B4-BE49-F238E27FC236}">
                    <a16:creationId xmlns="" xmlns:a16="http://schemas.microsoft.com/office/drawing/2014/main" id="{13731ADB-DB08-42C0-BBEB-E396BC9B5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10" name="Line 30">
                <a:extLst>
                  <a:ext uri="{FF2B5EF4-FFF2-40B4-BE49-F238E27FC236}">
                    <a16:creationId xmlns="" xmlns:a16="http://schemas.microsoft.com/office/drawing/2014/main" id="{D0233D3D-5E03-4641-ACF4-E2B949F7E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11" name="Line 31">
                <a:extLst>
                  <a:ext uri="{FF2B5EF4-FFF2-40B4-BE49-F238E27FC236}">
                    <a16:creationId xmlns="" xmlns:a16="http://schemas.microsoft.com/office/drawing/2014/main" id="{7D2BCB05-FFB0-491F-B916-0C1CA8D77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12" name="Line 32">
                <a:extLst>
                  <a:ext uri="{FF2B5EF4-FFF2-40B4-BE49-F238E27FC236}">
                    <a16:creationId xmlns="" xmlns:a16="http://schemas.microsoft.com/office/drawing/2014/main" id="{BC71EBFE-F6C3-4DE5-B69E-3F20A47E3C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657313" name="Group 33">
              <a:extLst>
                <a:ext uri="{FF2B5EF4-FFF2-40B4-BE49-F238E27FC236}">
                  <a16:creationId xmlns="" xmlns:a16="http://schemas.microsoft.com/office/drawing/2014/main" id="{DC5436F4-8F74-477E-83FC-9497CCAA17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9" y="2306"/>
              <a:ext cx="606" cy="327"/>
              <a:chOff x="1367" y="1978"/>
              <a:chExt cx="606" cy="327"/>
            </a:xfrm>
          </p:grpSpPr>
          <p:sp>
            <p:nvSpPr>
              <p:cNvPr id="2657314" name="Line 34">
                <a:extLst>
                  <a:ext uri="{FF2B5EF4-FFF2-40B4-BE49-F238E27FC236}">
                    <a16:creationId xmlns="" xmlns:a16="http://schemas.microsoft.com/office/drawing/2014/main" id="{056028C1-6399-4661-B262-4FDCCAD1B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2305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15" name="Line 35">
                <a:extLst>
                  <a:ext uri="{FF2B5EF4-FFF2-40B4-BE49-F238E27FC236}">
                    <a16:creationId xmlns="" xmlns:a16="http://schemas.microsoft.com/office/drawing/2014/main" id="{D0C6A780-6124-4C09-B4E7-C2778A61E4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1978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16" name="Line 36">
                <a:extLst>
                  <a:ext uri="{FF2B5EF4-FFF2-40B4-BE49-F238E27FC236}">
                    <a16:creationId xmlns="" xmlns:a16="http://schemas.microsoft.com/office/drawing/2014/main" id="{8063B03A-043F-4EB7-85AF-740E0CC29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2305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17" name="Line 37">
                <a:extLst>
                  <a:ext uri="{FF2B5EF4-FFF2-40B4-BE49-F238E27FC236}">
                    <a16:creationId xmlns="" xmlns:a16="http://schemas.microsoft.com/office/drawing/2014/main" id="{03EF9475-8A1C-4F79-8E82-CB9F985929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1978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18" name="Line 38">
                <a:extLst>
                  <a:ext uri="{FF2B5EF4-FFF2-40B4-BE49-F238E27FC236}">
                    <a16:creationId xmlns="" xmlns:a16="http://schemas.microsoft.com/office/drawing/2014/main" id="{04B76636-2699-4BDF-AF6A-E0FEBBB9D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19" name="Line 39">
                <a:extLst>
                  <a:ext uri="{FF2B5EF4-FFF2-40B4-BE49-F238E27FC236}">
                    <a16:creationId xmlns="" xmlns:a16="http://schemas.microsoft.com/office/drawing/2014/main" id="{42153D80-FE4B-4AF2-B27A-2C45BCC0B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20" name="Line 40">
                <a:extLst>
                  <a:ext uri="{FF2B5EF4-FFF2-40B4-BE49-F238E27FC236}">
                    <a16:creationId xmlns="" xmlns:a16="http://schemas.microsoft.com/office/drawing/2014/main" id="{07D04AD7-DFFB-4253-97DC-6FCB32D44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21" name="Line 41">
                <a:extLst>
                  <a:ext uri="{FF2B5EF4-FFF2-40B4-BE49-F238E27FC236}">
                    <a16:creationId xmlns="" xmlns:a16="http://schemas.microsoft.com/office/drawing/2014/main" id="{B658365C-CA5E-4323-A33E-6BBDD4AC7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657322" name="Group 42">
              <a:extLst>
                <a:ext uri="{FF2B5EF4-FFF2-40B4-BE49-F238E27FC236}">
                  <a16:creationId xmlns="" xmlns:a16="http://schemas.microsoft.com/office/drawing/2014/main" id="{1F455E31-A891-4250-9651-EA859C2F76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6" y="2306"/>
              <a:ext cx="606" cy="327"/>
              <a:chOff x="1367" y="1978"/>
              <a:chExt cx="606" cy="327"/>
            </a:xfrm>
          </p:grpSpPr>
          <p:sp>
            <p:nvSpPr>
              <p:cNvPr id="2657323" name="Line 43">
                <a:extLst>
                  <a:ext uri="{FF2B5EF4-FFF2-40B4-BE49-F238E27FC236}">
                    <a16:creationId xmlns="" xmlns:a16="http://schemas.microsoft.com/office/drawing/2014/main" id="{01BF2D69-826E-49C8-BD5C-6C6BC24724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2305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24" name="Line 44">
                <a:extLst>
                  <a:ext uri="{FF2B5EF4-FFF2-40B4-BE49-F238E27FC236}">
                    <a16:creationId xmlns="" xmlns:a16="http://schemas.microsoft.com/office/drawing/2014/main" id="{4C077CA2-4AD9-44FD-A703-55F9A1AF4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1978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25" name="Line 45">
                <a:extLst>
                  <a:ext uri="{FF2B5EF4-FFF2-40B4-BE49-F238E27FC236}">
                    <a16:creationId xmlns="" xmlns:a16="http://schemas.microsoft.com/office/drawing/2014/main" id="{D4D8EA67-383F-4109-8D03-97B9A24CF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2305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26" name="Line 46">
                <a:extLst>
                  <a:ext uri="{FF2B5EF4-FFF2-40B4-BE49-F238E27FC236}">
                    <a16:creationId xmlns="" xmlns:a16="http://schemas.microsoft.com/office/drawing/2014/main" id="{C90BE9ED-453E-4EAE-B407-8E5F7DA92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1978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27" name="Line 47">
                <a:extLst>
                  <a:ext uri="{FF2B5EF4-FFF2-40B4-BE49-F238E27FC236}">
                    <a16:creationId xmlns="" xmlns:a16="http://schemas.microsoft.com/office/drawing/2014/main" id="{7E4B2CE6-C025-432E-9A1C-4190607F8E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28" name="Line 48">
                <a:extLst>
                  <a:ext uri="{FF2B5EF4-FFF2-40B4-BE49-F238E27FC236}">
                    <a16:creationId xmlns="" xmlns:a16="http://schemas.microsoft.com/office/drawing/2014/main" id="{E1B8E074-517D-46F6-AE4C-945597A94E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29" name="Line 49">
                <a:extLst>
                  <a:ext uri="{FF2B5EF4-FFF2-40B4-BE49-F238E27FC236}">
                    <a16:creationId xmlns="" xmlns:a16="http://schemas.microsoft.com/office/drawing/2014/main" id="{F5C6B8EA-1708-46AB-962E-C043FD0CD8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30" name="Line 50">
                <a:extLst>
                  <a:ext uri="{FF2B5EF4-FFF2-40B4-BE49-F238E27FC236}">
                    <a16:creationId xmlns="" xmlns:a16="http://schemas.microsoft.com/office/drawing/2014/main" id="{C468DE34-2EF8-42EA-BFF3-50CBFAB013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657331" name="Group 51">
              <a:extLst>
                <a:ext uri="{FF2B5EF4-FFF2-40B4-BE49-F238E27FC236}">
                  <a16:creationId xmlns="" xmlns:a16="http://schemas.microsoft.com/office/drawing/2014/main" id="{C9842020-D6FF-4BAE-AB95-39D5A5FFDD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2" y="2305"/>
              <a:ext cx="606" cy="327"/>
              <a:chOff x="1367" y="1978"/>
              <a:chExt cx="606" cy="327"/>
            </a:xfrm>
          </p:grpSpPr>
          <p:sp>
            <p:nvSpPr>
              <p:cNvPr id="2657332" name="Line 52">
                <a:extLst>
                  <a:ext uri="{FF2B5EF4-FFF2-40B4-BE49-F238E27FC236}">
                    <a16:creationId xmlns="" xmlns:a16="http://schemas.microsoft.com/office/drawing/2014/main" id="{486D5A88-B75E-4A66-8C08-2DAAD016C1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2305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33" name="Line 53">
                <a:extLst>
                  <a:ext uri="{FF2B5EF4-FFF2-40B4-BE49-F238E27FC236}">
                    <a16:creationId xmlns="" xmlns:a16="http://schemas.microsoft.com/office/drawing/2014/main" id="{B8D12AC4-F82F-4E0D-92D9-5537A8389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1978"/>
                <a:ext cx="2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34" name="Line 54">
                <a:extLst>
                  <a:ext uri="{FF2B5EF4-FFF2-40B4-BE49-F238E27FC236}">
                    <a16:creationId xmlns="" xmlns:a16="http://schemas.microsoft.com/office/drawing/2014/main" id="{75A4640D-C1EA-454C-901B-B2DDCFEF9F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2305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35" name="Line 55">
                <a:extLst>
                  <a:ext uri="{FF2B5EF4-FFF2-40B4-BE49-F238E27FC236}">
                    <a16:creationId xmlns="" xmlns:a16="http://schemas.microsoft.com/office/drawing/2014/main" id="{61A94F06-4777-4F7B-A34B-1A34C6C95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8" y="1978"/>
                <a:ext cx="26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36" name="Line 56">
                <a:extLst>
                  <a:ext uri="{FF2B5EF4-FFF2-40B4-BE49-F238E27FC236}">
                    <a16:creationId xmlns="" xmlns:a16="http://schemas.microsoft.com/office/drawing/2014/main" id="{C6E9F5D7-98A8-413B-B4EC-35172DDAA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37" name="Line 57">
                <a:extLst>
                  <a:ext uri="{FF2B5EF4-FFF2-40B4-BE49-F238E27FC236}">
                    <a16:creationId xmlns="" xmlns:a16="http://schemas.microsoft.com/office/drawing/2014/main" id="{A63145E9-224C-4496-B4E5-0330CEC52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30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38" name="Line 58">
                <a:extLst>
                  <a:ext uri="{FF2B5EF4-FFF2-40B4-BE49-F238E27FC236}">
                    <a16:creationId xmlns="" xmlns:a16="http://schemas.microsoft.com/office/drawing/2014/main" id="{3D204342-2C75-4D18-BF89-F0D758052C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57339" name="Line 59">
                <a:extLst>
                  <a:ext uri="{FF2B5EF4-FFF2-40B4-BE49-F238E27FC236}">
                    <a16:creationId xmlns="" xmlns:a16="http://schemas.microsoft.com/office/drawing/2014/main" id="{A0338420-E68B-41AC-ADBD-43EBCE4D8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33" y="1978"/>
                <a:ext cx="40" cy="3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657340" name="Text Box 60">
              <a:extLst>
                <a:ext uri="{FF2B5EF4-FFF2-40B4-BE49-F238E27FC236}">
                  <a16:creationId xmlns="" xmlns:a16="http://schemas.microsoft.com/office/drawing/2014/main" id="{2E2D60B1-09EA-4A2D-9FF7-448B1B591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2" y="2462"/>
              <a:ext cx="243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GB" altLang="en-US" baseline="-25000"/>
            </a:p>
          </p:txBody>
        </p:sp>
        <p:sp>
          <p:nvSpPr>
            <p:cNvPr id="2657341" name="Text Box 61">
              <a:extLst>
                <a:ext uri="{FF2B5EF4-FFF2-40B4-BE49-F238E27FC236}">
                  <a16:creationId xmlns="" xmlns:a16="http://schemas.microsoft.com/office/drawing/2014/main" id="{419238DC-D4CA-4EC2-8226-8AFA9347A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4" y="2462"/>
              <a:ext cx="244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GB" altLang="en-US" baseline="-25000"/>
            </a:p>
          </p:txBody>
        </p:sp>
        <p:sp>
          <p:nvSpPr>
            <p:cNvPr id="2657342" name="Text Box 62">
              <a:extLst>
                <a:ext uri="{FF2B5EF4-FFF2-40B4-BE49-F238E27FC236}">
                  <a16:creationId xmlns="" xmlns:a16="http://schemas.microsoft.com/office/drawing/2014/main" id="{F3E1ADCE-94C4-4BF6-80A4-4503F1127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2" y="2462"/>
              <a:ext cx="244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GB" altLang="en-US" baseline="-25000"/>
            </a:p>
          </p:txBody>
        </p:sp>
      </p:grpSp>
      <p:sp>
        <p:nvSpPr>
          <p:cNvPr id="2657344" name="Line 64">
            <a:extLst>
              <a:ext uri="{FF2B5EF4-FFF2-40B4-BE49-F238E27FC236}">
                <a16:creationId xmlns="" xmlns:a16="http://schemas.microsoft.com/office/drawing/2014/main" id="{E1FFFB53-0610-48A7-9954-2C6088581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200" y="2774406"/>
            <a:ext cx="16113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46" name="Line 66">
            <a:extLst>
              <a:ext uri="{FF2B5EF4-FFF2-40B4-BE49-F238E27FC236}">
                <a16:creationId xmlns="" xmlns:a16="http://schemas.microsoft.com/office/drawing/2014/main" id="{5346177A-5739-4FA3-BE54-DE8020392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4587" y="2890294"/>
            <a:ext cx="86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47" name="Rectangle 67">
            <a:extLst>
              <a:ext uri="{FF2B5EF4-FFF2-40B4-BE49-F238E27FC236}">
                <a16:creationId xmlns="" xmlns:a16="http://schemas.microsoft.com/office/drawing/2014/main" id="{9588302D-B847-468F-AF8F-AEA6DF96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187" y="2660106"/>
            <a:ext cx="519113" cy="69056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657348" name="Group 68">
            <a:extLst>
              <a:ext uri="{FF2B5EF4-FFF2-40B4-BE49-F238E27FC236}">
                <a16:creationId xmlns="" xmlns:a16="http://schemas.microsoft.com/office/drawing/2014/main" id="{FCFEF42F-EDFA-4F4B-8705-A55E666BE1CB}"/>
              </a:ext>
            </a:extLst>
          </p:cNvPr>
          <p:cNvGrpSpPr>
            <a:grpSpLocks/>
          </p:cNvGrpSpPr>
          <p:nvPr/>
        </p:nvGrpSpPr>
        <p:grpSpPr bwMode="auto">
          <a:xfrm>
            <a:off x="6378187" y="3137944"/>
            <a:ext cx="114300" cy="114300"/>
            <a:chOff x="2227" y="1906"/>
            <a:chExt cx="109" cy="145"/>
          </a:xfrm>
        </p:grpSpPr>
        <p:sp>
          <p:nvSpPr>
            <p:cNvPr id="2657349" name="Line 69">
              <a:extLst>
                <a:ext uri="{FF2B5EF4-FFF2-40B4-BE49-F238E27FC236}">
                  <a16:creationId xmlns="" xmlns:a16="http://schemas.microsoft.com/office/drawing/2014/main" id="{8AF1B3B2-1A00-4CBB-B1A3-885832ECE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7" y="1906"/>
              <a:ext cx="109" cy="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57350" name="Line 70">
              <a:extLst>
                <a:ext uri="{FF2B5EF4-FFF2-40B4-BE49-F238E27FC236}">
                  <a16:creationId xmlns="" xmlns:a16="http://schemas.microsoft.com/office/drawing/2014/main" id="{C94AE25C-737B-429F-ABF7-A564748677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1979"/>
              <a:ext cx="109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657351" name="Line 71">
            <a:extLst>
              <a:ext uri="{FF2B5EF4-FFF2-40B4-BE49-F238E27FC236}">
                <a16:creationId xmlns="" xmlns:a16="http://schemas.microsoft.com/office/drawing/2014/main" id="{1CEF3B68-B7C6-4A50-BA4F-4820377B7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200" y="3753894"/>
            <a:ext cx="16113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53" name="Line 73">
            <a:extLst>
              <a:ext uri="{FF2B5EF4-FFF2-40B4-BE49-F238E27FC236}">
                <a16:creationId xmlns="" xmlns:a16="http://schemas.microsoft.com/office/drawing/2014/main" id="{D42CEC46-774A-4B19-BA48-AEEDA43BA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4587" y="3869781"/>
            <a:ext cx="86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54" name="Rectangle 74">
            <a:extLst>
              <a:ext uri="{FF2B5EF4-FFF2-40B4-BE49-F238E27FC236}">
                <a16:creationId xmlns="" xmlns:a16="http://schemas.microsoft.com/office/drawing/2014/main" id="{158C807A-34E6-4ACC-9069-DFE7B3F7E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187" y="3639594"/>
            <a:ext cx="519113" cy="690562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657355" name="Group 75">
            <a:extLst>
              <a:ext uri="{FF2B5EF4-FFF2-40B4-BE49-F238E27FC236}">
                <a16:creationId xmlns="" xmlns:a16="http://schemas.microsoft.com/office/drawing/2014/main" id="{5AEE8BCA-91A7-4AB5-B8B9-22310CE8863F}"/>
              </a:ext>
            </a:extLst>
          </p:cNvPr>
          <p:cNvGrpSpPr>
            <a:grpSpLocks/>
          </p:cNvGrpSpPr>
          <p:nvPr/>
        </p:nvGrpSpPr>
        <p:grpSpPr bwMode="auto">
          <a:xfrm>
            <a:off x="6378187" y="4117431"/>
            <a:ext cx="114300" cy="114300"/>
            <a:chOff x="2227" y="1906"/>
            <a:chExt cx="109" cy="145"/>
          </a:xfrm>
        </p:grpSpPr>
        <p:sp>
          <p:nvSpPr>
            <p:cNvPr id="2657356" name="Line 76">
              <a:extLst>
                <a:ext uri="{FF2B5EF4-FFF2-40B4-BE49-F238E27FC236}">
                  <a16:creationId xmlns="" xmlns:a16="http://schemas.microsoft.com/office/drawing/2014/main" id="{B2DFB9B2-4FD0-4B67-88F6-27148DAC5C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7" y="1906"/>
              <a:ext cx="109" cy="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57357" name="Line 77">
              <a:extLst>
                <a:ext uri="{FF2B5EF4-FFF2-40B4-BE49-F238E27FC236}">
                  <a16:creationId xmlns="" xmlns:a16="http://schemas.microsoft.com/office/drawing/2014/main" id="{EFDD6F66-DEC5-47B1-9B36-C0194838A6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1979"/>
              <a:ext cx="109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657360" name="Line 80">
            <a:extLst>
              <a:ext uri="{FF2B5EF4-FFF2-40B4-BE49-F238E27FC236}">
                <a16:creationId xmlns="" xmlns:a16="http://schemas.microsoft.com/office/drawing/2014/main" id="{48EA43FC-9E7A-44F8-A8BE-37FDC92F3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350" y="4849269"/>
            <a:ext cx="27638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61" name="Rectangle 81">
            <a:extLst>
              <a:ext uri="{FF2B5EF4-FFF2-40B4-BE49-F238E27FC236}">
                <a16:creationId xmlns="" xmlns:a16="http://schemas.microsoft.com/office/drawing/2014/main" id="{A0877E7B-BBAD-4C1D-AE28-4DCE8B45A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187" y="4619081"/>
            <a:ext cx="519113" cy="690563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657362" name="Group 82">
            <a:extLst>
              <a:ext uri="{FF2B5EF4-FFF2-40B4-BE49-F238E27FC236}">
                <a16:creationId xmlns="" xmlns:a16="http://schemas.microsoft.com/office/drawing/2014/main" id="{AE7C9916-9EF6-48BF-9A99-1B8E5CA7043D}"/>
              </a:ext>
            </a:extLst>
          </p:cNvPr>
          <p:cNvGrpSpPr>
            <a:grpSpLocks/>
          </p:cNvGrpSpPr>
          <p:nvPr/>
        </p:nvGrpSpPr>
        <p:grpSpPr bwMode="auto">
          <a:xfrm>
            <a:off x="6378187" y="5096919"/>
            <a:ext cx="114300" cy="114300"/>
            <a:chOff x="2227" y="1906"/>
            <a:chExt cx="109" cy="145"/>
          </a:xfrm>
        </p:grpSpPr>
        <p:sp>
          <p:nvSpPr>
            <p:cNvPr id="2657363" name="Line 83">
              <a:extLst>
                <a:ext uri="{FF2B5EF4-FFF2-40B4-BE49-F238E27FC236}">
                  <a16:creationId xmlns="" xmlns:a16="http://schemas.microsoft.com/office/drawing/2014/main" id="{C14377BB-1C36-4D35-82B5-DD7D47547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7" y="1906"/>
              <a:ext cx="109" cy="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57364" name="Line 84">
              <a:extLst>
                <a:ext uri="{FF2B5EF4-FFF2-40B4-BE49-F238E27FC236}">
                  <a16:creationId xmlns="" xmlns:a16="http://schemas.microsoft.com/office/drawing/2014/main" id="{C8251D2C-52F8-41F0-B2C8-80F5206B11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1979"/>
              <a:ext cx="109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657365" name="Line 85">
            <a:extLst>
              <a:ext uri="{FF2B5EF4-FFF2-40B4-BE49-F238E27FC236}">
                <a16:creationId xmlns="" xmlns:a16="http://schemas.microsoft.com/office/drawing/2014/main" id="{8C45B95E-2180-468D-AD28-282808B37B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41550" y="4099969"/>
            <a:ext cx="0" cy="979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45" name="AutoShape 65">
            <a:extLst>
              <a:ext uri="{FF2B5EF4-FFF2-40B4-BE49-F238E27FC236}">
                <a16:creationId xmlns="" xmlns:a16="http://schemas.microsoft.com/office/drawing/2014/main" id="{08683E77-C3C1-49C5-B027-E1CFD978D99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52625" y="2717256"/>
            <a:ext cx="576262" cy="3444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352" name="AutoShape 72">
            <a:extLst>
              <a:ext uri="{FF2B5EF4-FFF2-40B4-BE49-F238E27FC236}">
                <a16:creationId xmlns="" xmlns:a16="http://schemas.microsoft.com/office/drawing/2014/main" id="{B7A9FA20-749A-4A2C-BD23-1077A0E4BA5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52624" y="3696744"/>
            <a:ext cx="576263" cy="3444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368" name="Line 88">
            <a:extLst>
              <a:ext uri="{FF2B5EF4-FFF2-40B4-BE49-F238E27FC236}">
                <a16:creationId xmlns="" xmlns:a16="http://schemas.microsoft.com/office/drawing/2014/main" id="{FB1863E6-F402-44E3-90F7-C01B6DF9D2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41550" y="3122069"/>
            <a:ext cx="0" cy="230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69" name="Line 89">
            <a:extLst>
              <a:ext uri="{FF2B5EF4-FFF2-40B4-BE49-F238E27FC236}">
                <a16:creationId xmlns="" xmlns:a16="http://schemas.microsoft.com/office/drawing/2014/main" id="{DA9EE57F-EDB5-44E0-839D-7324695F25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41550" y="2142581"/>
            <a:ext cx="0" cy="2317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71" name="Line 91">
            <a:extLst>
              <a:ext uri="{FF2B5EF4-FFF2-40B4-BE49-F238E27FC236}">
                <a16:creationId xmlns="" xmlns:a16="http://schemas.microsoft.com/office/drawing/2014/main" id="{2F5154E0-9891-4329-9064-CE1B3F308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325" y="2083844"/>
            <a:ext cx="2301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73" name="Line 93">
            <a:extLst>
              <a:ext uri="{FF2B5EF4-FFF2-40B4-BE49-F238E27FC236}">
                <a16:creationId xmlns="" xmlns:a16="http://schemas.microsoft.com/office/drawing/2014/main" id="{764D712E-2FEE-4B17-A4AD-F54CACE35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325" y="2487069"/>
            <a:ext cx="2130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74" name="Line 94">
            <a:extLst>
              <a:ext uri="{FF2B5EF4-FFF2-40B4-BE49-F238E27FC236}">
                <a16:creationId xmlns="" xmlns:a16="http://schemas.microsoft.com/office/drawing/2014/main" id="{E282C07E-C575-423B-8903-93B3A3C0DD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8325" y="2083844"/>
            <a:ext cx="0" cy="404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76" name="Line 96">
            <a:extLst>
              <a:ext uri="{FF2B5EF4-FFF2-40B4-BE49-F238E27FC236}">
                <a16:creationId xmlns="" xmlns:a16="http://schemas.microsoft.com/office/drawing/2014/main" id="{5E1BBA8D-8165-4F2D-A513-F10576294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325" y="2487069"/>
            <a:ext cx="2130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77" name="Line 97">
            <a:extLst>
              <a:ext uri="{FF2B5EF4-FFF2-40B4-BE49-F238E27FC236}">
                <a16:creationId xmlns="" xmlns:a16="http://schemas.microsoft.com/office/drawing/2014/main" id="{7B284207-0061-4D4E-9B16-D942B4705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5712" y="2833144"/>
            <a:ext cx="1730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78" name="Line 98">
            <a:extLst>
              <a:ext uri="{FF2B5EF4-FFF2-40B4-BE49-F238E27FC236}">
                <a16:creationId xmlns="" xmlns:a16="http://schemas.microsoft.com/office/drawing/2014/main" id="{A7D54311-6875-4345-A85C-70947B4A5C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325" y="3063331"/>
            <a:ext cx="2301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79" name="Line 99">
            <a:extLst>
              <a:ext uri="{FF2B5EF4-FFF2-40B4-BE49-F238E27FC236}">
                <a16:creationId xmlns="" xmlns:a16="http://schemas.microsoft.com/office/drawing/2014/main" id="{D2813818-A7BF-4DE6-92A7-7C374834F0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8325" y="3063331"/>
            <a:ext cx="0" cy="404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81" name="Line 101">
            <a:extLst>
              <a:ext uri="{FF2B5EF4-FFF2-40B4-BE49-F238E27FC236}">
                <a16:creationId xmlns="" xmlns:a16="http://schemas.microsoft.com/office/drawing/2014/main" id="{22BAC220-39C6-4212-96ED-10F75FD65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325" y="3466556"/>
            <a:ext cx="2130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82" name="Line 102">
            <a:extLst>
              <a:ext uri="{FF2B5EF4-FFF2-40B4-BE49-F238E27FC236}">
                <a16:creationId xmlns="" xmlns:a16="http://schemas.microsoft.com/office/drawing/2014/main" id="{F6E666C0-43D2-4BD1-9222-087CFDFC8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5712" y="3812631"/>
            <a:ext cx="1730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83" name="Line 103">
            <a:extLst>
              <a:ext uri="{FF2B5EF4-FFF2-40B4-BE49-F238E27FC236}">
                <a16:creationId xmlns="" xmlns:a16="http://schemas.microsoft.com/office/drawing/2014/main" id="{7836652C-88A9-46B6-A886-2D0ABA337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325" y="4042819"/>
            <a:ext cx="2301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84" name="Line 104">
            <a:extLst>
              <a:ext uri="{FF2B5EF4-FFF2-40B4-BE49-F238E27FC236}">
                <a16:creationId xmlns="" xmlns:a16="http://schemas.microsoft.com/office/drawing/2014/main" id="{A67F7073-B87D-4D5F-A68B-84FA92C07E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8325" y="4042819"/>
            <a:ext cx="0" cy="404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86" name="Line 106">
            <a:extLst>
              <a:ext uri="{FF2B5EF4-FFF2-40B4-BE49-F238E27FC236}">
                <a16:creationId xmlns="" xmlns:a16="http://schemas.microsoft.com/office/drawing/2014/main" id="{017B94EA-C0CF-4FFE-BA35-5F487FE03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8325" y="4446044"/>
            <a:ext cx="2130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87" name="Line 107">
            <a:extLst>
              <a:ext uri="{FF2B5EF4-FFF2-40B4-BE49-F238E27FC236}">
                <a16:creationId xmlns="" xmlns:a16="http://schemas.microsoft.com/office/drawing/2014/main" id="{D6F2C59D-D02E-4DF1-A904-96BA55CA3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5712" y="4792119"/>
            <a:ext cx="1730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88" name="Rectangle 108">
            <a:extLst>
              <a:ext uri="{FF2B5EF4-FFF2-40B4-BE49-F238E27FC236}">
                <a16:creationId xmlns="" xmlns:a16="http://schemas.microsoft.com/office/drawing/2014/main" id="{1EBC70EB-4D3D-4E7B-BC7D-54AE336D0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287" y="5450931"/>
            <a:ext cx="568325" cy="4095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IE" altLang="en-US"/>
              <a:t>PLL</a:t>
            </a:r>
            <a:endParaRPr lang="en-GB" altLang="en-US"/>
          </a:p>
        </p:txBody>
      </p:sp>
      <p:sp>
        <p:nvSpPr>
          <p:cNvPr id="2657390" name="Line 110">
            <a:extLst>
              <a:ext uri="{FF2B5EF4-FFF2-40B4-BE49-F238E27FC236}">
                <a16:creationId xmlns="" xmlns:a16="http://schemas.microsoft.com/office/drawing/2014/main" id="{97DDA96E-9ABC-4F29-B19C-BE58712A63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775" y="5655719"/>
            <a:ext cx="3051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91" name="Line 111">
            <a:extLst>
              <a:ext uri="{FF2B5EF4-FFF2-40B4-BE49-F238E27FC236}">
                <a16:creationId xmlns="" xmlns:a16="http://schemas.microsoft.com/office/drawing/2014/main" id="{A92770E2-879E-4926-81B6-B1430F3787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6362" y="5655719"/>
            <a:ext cx="1671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92" name="Line 112">
            <a:extLst>
              <a:ext uri="{FF2B5EF4-FFF2-40B4-BE49-F238E27FC236}">
                <a16:creationId xmlns="" xmlns:a16="http://schemas.microsoft.com/office/drawing/2014/main" id="{049DCE92-4160-4B55-8CAE-513209814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1175" y="2223544"/>
            <a:ext cx="2301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93" name="Line 113">
            <a:extLst>
              <a:ext uri="{FF2B5EF4-FFF2-40B4-BE49-F238E27FC236}">
                <a16:creationId xmlns="" xmlns:a16="http://schemas.microsoft.com/office/drawing/2014/main" id="{8E10CB76-C6DF-4671-846E-B31FF5D78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1175" y="3190331"/>
            <a:ext cx="2301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94" name="Line 114">
            <a:extLst>
              <a:ext uri="{FF2B5EF4-FFF2-40B4-BE49-F238E27FC236}">
                <a16:creationId xmlns="" xmlns:a16="http://schemas.microsoft.com/office/drawing/2014/main" id="{5BE80B8A-7A71-4295-B62F-DE7C2B3A9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287" y="4180931"/>
            <a:ext cx="230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95" name="Line 115">
            <a:extLst>
              <a:ext uri="{FF2B5EF4-FFF2-40B4-BE49-F238E27FC236}">
                <a16:creationId xmlns="" xmlns:a16="http://schemas.microsoft.com/office/drawing/2014/main" id="{D313CFDA-EC50-4217-B570-964C5BFEC9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062" y="5149306"/>
            <a:ext cx="230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96" name="Line 116">
            <a:extLst>
              <a:ext uri="{FF2B5EF4-FFF2-40B4-BE49-F238E27FC236}">
                <a16:creationId xmlns="" xmlns:a16="http://schemas.microsoft.com/office/drawing/2014/main" id="{07C5519E-BF3E-4A84-882A-16D4EF30B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8000" y="2225131"/>
            <a:ext cx="0" cy="3430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397" name="Oval 117">
            <a:extLst>
              <a:ext uri="{FF2B5EF4-FFF2-40B4-BE49-F238E27FC236}">
                <a16:creationId xmlns="" xmlns:a16="http://schemas.microsoft.com/office/drawing/2014/main" id="{3A2CD454-2C87-4076-B140-38492CC0D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662" y="5112794"/>
            <a:ext cx="58738" cy="5715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398" name="Oval 118">
            <a:extLst>
              <a:ext uri="{FF2B5EF4-FFF2-40B4-BE49-F238E27FC236}">
                <a16:creationId xmlns="" xmlns:a16="http://schemas.microsoft.com/office/drawing/2014/main" id="{0B085F09-EEBF-4574-8EC5-B6370D791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662" y="4153944"/>
            <a:ext cx="58738" cy="5715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400" name="Oval 120">
            <a:extLst>
              <a:ext uri="{FF2B5EF4-FFF2-40B4-BE49-F238E27FC236}">
                <a16:creationId xmlns="" xmlns:a16="http://schemas.microsoft.com/office/drawing/2014/main" id="{7646F943-4303-43A4-B477-2BDC2EEC9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012" y="3163344"/>
            <a:ext cx="58738" cy="5715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401" name="Text Box 121">
            <a:extLst>
              <a:ext uri="{FF2B5EF4-FFF2-40B4-BE49-F238E27FC236}">
                <a16:creationId xmlns="" xmlns:a16="http://schemas.microsoft.com/office/drawing/2014/main" id="{C2F6D884-FC60-4A24-A193-CFE8930B8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750" y="5241381"/>
            <a:ext cx="590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/>
              <a:t>CLK</a:t>
            </a:r>
            <a:endParaRPr lang="en-GB" altLang="en-US"/>
          </a:p>
        </p:txBody>
      </p:sp>
      <p:sp>
        <p:nvSpPr>
          <p:cNvPr id="2657402" name="Text Box 122">
            <a:extLst>
              <a:ext uri="{FF2B5EF4-FFF2-40B4-BE49-F238E27FC236}">
                <a16:creationId xmlns="" xmlns:a16="http://schemas.microsoft.com/office/drawing/2014/main" id="{17E73D16-7150-4186-A8C1-0A39278F1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400" y="5650956"/>
            <a:ext cx="811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/>
              <a:t>CLKx4</a:t>
            </a:r>
            <a:endParaRPr lang="en-GB" altLang="en-US"/>
          </a:p>
        </p:txBody>
      </p:sp>
      <p:sp>
        <p:nvSpPr>
          <p:cNvPr id="2657403" name="Rectangle 123">
            <a:extLst>
              <a:ext uri="{FF2B5EF4-FFF2-40B4-BE49-F238E27FC236}">
                <a16:creationId xmlns="" xmlns:a16="http://schemas.microsoft.com/office/drawing/2014/main" id="{A51FAFE3-AB63-4FEC-B03A-99D877710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437" y="5079456"/>
            <a:ext cx="1296988" cy="4095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IE" altLang="en-US"/>
              <a:t>Divider by 4</a:t>
            </a:r>
            <a:endParaRPr lang="en-GB" altLang="en-US"/>
          </a:p>
        </p:txBody>
      </p:sp>
      <p:sp>
        <p:nvSpPr>
          <p:cNvPr id="2657404" name="Line 124">
            <a:extLst>
              <a:ext uri="{FF2B5EF4-FFF2-40B4-BE49-F238E27FC236}">
                <a16:creationId xmlns="" xmlns:a16="http://schemas.microsoft.com/office/drawing/2014/main" id="{7F337C6E-4E71-4FD6-A7E1-32DA5EC468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41550" y="5482681"/>
            <a:ext cx="0" cy="173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405" name="Oval 125">
            <a:extLst>
              <a:ext uri="{FF2B5EF4-FFF2-40B4-BE49-F238E27FC236}">
                <a16:creationId xmlns="" xmlns:a16="http://schemas.microsoft.com/office/drawing/2014/main" id="{A2E4E6B5-1BCA-4733-80C8-D960726F2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387" y="5620794"/>
            <a:ext cx="58738" cy="57150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527" name="Line 247">
            <a:extLst>
              <a:ext uri="{FF2B5EF4-FFF2-40B4-BE49-F238E27FC236}">
                <a16:creationId xmlns="" xmlns:a16="http://schemas.microsoft.com/office/drawing/2014/main" id="{6CA0F63A-B755-466A-8EA9-F9AA1986C5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2400" y="2477544"/>
            <a:ext cx="0" cy="354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528" name="Line 248">
            <a:extLst>
              <a:ext uri="{FF2B5EF4-FFF2-40B4-BE49-F238E27FC236}">
                <a16:creationId xmlns="" xmlns:a16="http://schemas.microsoft.com/office/drawing/2014/main" id="{EFBC9491-EDF2-4E7D-9DA9-74C29A019D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2400" y="3455444"/>
            <a:ext cx="0" cy="354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529" name="Line 249">
            <a:extLst>
              <a:ext uri="{FF2B5EF4-FFF2-40B4-BE49-F238E27FC236}">
                <a16:creationId xmlns="" xmlns:a16="http://schemas.microsoft.com/office/drawing/2014/main" id="{95AC53C1-4CD3-44FB-B9B3-F45313AF49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2400" y="4434931"/>
            <a:ext cx="0" cy="354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57530" name="Text Box 250">
            <a:extLst>
              <a:ext uri="{FF2B5EF4-FFF2-40B4-BE49-F238E27FC236}">
                <a16:creationId xmlns="" xmlns:a16="http://schemas.microsoft.com/office/drawing/2014/main" id="{E59ECF3B-8EEA-4E8F-97FD-6B42719BD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012" y="2937919"/>
            <a:ext cx="1341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/>
              <a:t>Parallel data</a:t>
            </a:r>
            <a:endParaRPr lang="en-GB" altLang="en-US"/>
          </a:p>
        </p:txBody>
      </p:sp>
      <p:sp>
        <p:nvSpPr>
          <p:cNvPr id="2657531" name="AutoShape 251">
            <a:extLst>
              <a:ext uri="{FF2B5EF4-FFF2-40B4-BE49-F238E27FC236}">
                <a16:creationId xmlns="" xmlns:a16="http://schemas.microsoft.com/office/drawing/2014/main" id="{59B2223C-914E-4401-A479-F8CCD9149F40}"/>
              </a:ext>
            </a:extLst>
          </p:cNvPr>
          <p:cNvSpPr>
            <a:spLocks/>
          </p:cNvSpPr>
          <p:nvPr/>
        </p:nvSpPr>
        <p:spPr bwMode="auto">
          <a:xfrm>
            <a:off x="2980937" y="1612356"/>
            <a:ext cx="403225" cy="3514725"/>
          </a:xfrm>
          <a:prstGeom prst="leftBrace">
            <a:avLst>
              <a:gd name="adj1" fmla="val 7263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57532" name="Text Box 252">
            <a:extLst>
              <a:ext uri="{FF2B5EF4-FFF2-40B4-BE49-F238E27FC236}">
                <a16:creationId xmlns="" xmlns:a16="http://schemas.microsoft.com/office/drawing/2014/main" id="{1B0BF187-0C7F-4DA7-B7FD-6FAA97E8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200" y="1382169"/>
            <a:ext cx="415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/>
              <a:t>d1</a:t>
            </a:r>
            <a:endParaRPr lang="en-GB" altLang="en-US"/>
          </a:p>
        </p:txBody>
      </p:sp>
      <p:sp>
        <p:nvSpPr>
          <p:cNvPr id="2657533" name="Text Box 253">
            <a:extLst>
              <a:ext uri="{FF2B5EF4-FFF2-40B4-BE49-F238E27FC236}">
                <a16:creationId xmlns="" xmlns:a16="http://schemas.microsoft.com/office/drawing/2014/main" id="{B4B15D10-E042-4B47-8535-7FDBB1E82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200" y="2361656"/>
            <a:ext cx="415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/>
              <a:t>d2</a:t>
            </a:r>
            <a:endParaRPr lang="en-GB" altLang="en-US"/>
          </a:p>
        </p:txBody>
      </p:sp>
      <p:sp>
        <p:nvSpPr>
          <p:cNvPr id="2657534" name="Text Box 254">
            <a:extLst>
              <a:ext uri="{FF2B5EF4-FFF2-40B4-BE49-F238E27FC236}">
                <a16:creationId xmlns="" xmlns:a16="http://schemas.microsoft.com/office/drawing/2014/main" id="{10A98DD4-F6AF-463B-93F4-019E90F79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200" y="3341144"/>
            <a:ext cx="415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/>
              <a:t>d3</a:t>
            </a:r>
            <a:endParaRPr lang="en-GB" altLang="en-US"/>
          </a:p>
        </p:txBody>
      </p:sp>
      <p:sp>
        <p:nvSpPr>
          <p:cNvPr id="2657535" name="Text Box 255">
            <a:extLst>
              <a:ext uri="{FF2B5EF4-FFF2-40B4-BE49-F238E27FC236}">
                <a16:creationId xmlns="" xmlns:a16="http://schemas.microsoft.com/office/drawing/2014/main" id="{DFB2EF95-4908-419C-90BD-6D38ADED1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200" y="4434931"/>
            <a:ext cx="415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/>
              <a:t>d4</a:t>
            </a:r>
            <a:endParaRPr lang="en-GB" altLang="en-US"/>
          </a:p>
        </p:txBody>
      </p:sp>
      <p:sp>
        <p:nvSpPr>
          <p:cNvPr id="2657536" name="Text Box 256">
            <a:extLst>
              <a:ext uri="{FF2B5EF4-FFF2-40B4-BE49-F238E27FC236}">
                <a16:creationId xmlns="" xmlns:a16="http://schemas.microsoft.com/office/drawing/2014/main" id="{E6858477-CCC0-41D9-B770-054D39704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238" y="1370013"/>
            <a:ext cx="403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IE" altLang="en-US" sz="1400"/>
              <a:t>d1</a:t>
            </a:r>
            <a:endParaRPr lang="en-GB" altLang="en-US" sz="1400"/>
          </a:p>
        </p:txBody>
      </p:sp>
      <p:sp>
        <p:nvSpPr>
          <p:cNvPr id="2657537" name="Text Box 257">
            <a:extLst>
              <a:ext uri="{FF2B5EF4-FFF2-40B4-BE49-F238E27FC236}">
                <a16:creationId xmlns="" xmlns:a16="http://schemas.microsoft.com/office/drawing/2014/main" id="{466FA8A9-AE71-4407-AC0E-55DB4EEAE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1370013"/>
            <a:ext cx="403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IE" altLang="en-US" sz="1400"/>
              <a:t>d2</a:t>
            </a:r>
            <a:endParaRPr lang="en-GB" altLang="en-US" sz="1400"/>
          </a:p>
        </p:txBody>
      </p:sp>
      <p:sp>
        <p:nvSpPr>
          <p:cNvPr id="2657538" name="Text Box 258">
            <a:extLst>
              <a:ext uri="{FF2B5EF4-FFF2-40B4-BE49-F238E27FC236}">
                <a16:creationId xmlns="" xmlns:a16="http://schemas.microsoft.com/office/drawing/2014/main" id="{80458CCE-6CD4-4825-B1C9-0E753299D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563" y="1370013"/>
            <a:ext cx="403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IE" altLang="en-US" sz="1400"/>
              <a:t>d3</a:t>
            </a:r>
            <a:endParaRPr lang="en-GB" altLang="en-US" sz="1400"/>
          </a:p>
        </p:txBody>
      </p:sp>
      <p:sp>
        <p:nvSpPr>
          <p:cNvPr id="2657539" name="Text Box 259">
            <a:extLst>
              <a:ext uri="{FF2B5EF4-FFF2-40B4-BE49-F238E27FC236}">
                <a16:creationId xmlns="" xmlns:a16="http://schemas.microsoft.com/office/drawing/2014/main" id="{EA5A0EFC-B5DF-4FE8-9886-4D8B751F8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0" y="1370013"/>
            <a:ext cx="403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IE" altLang="en-US" sz="1400"/>
              <a:t>d4</a:t>
            </a:r>
            <a:endParaRPr lang="en-GB" altLang="en-US" sz="1400"/>
          </a:p>
        </p:txBody>
      </p:sp>
      <p:sp>
        <p:nvSpPr>
          <p:cNvPr id="2657552" name="Freeform 272">
            <a:extLst>
              <a:ext uri="{FF2B5EF4-FFF2-40B4-BE49-F238E27FC236}">
                <a16:creationId xmlns="" xmlns:a16="http://schemas.microsoft.com/office/drawing/2014/main" id="{6E2D30D1-A439-442C-9007-2BDE5DC4DDCF}"/>
              </a:ext>
            </a:extLst>
          </p:cNvPr>
          <p:cNvSpPr>
            <a:spLocks/>
          </p:cNvSpPr>
          <p:nvPr/>
        </p:nvSpPr>
        <p:spPr bwMode="auto">
          <a:xfrm>
            <a:off x="612387" y="1888581"/>
            <a:ext cx="2222500" cy="2713038"/>
          </a:xfrm>
          <a:custGeom>
            <a:avLst/>
            <a:gdLst>
              <a:gd name="T0" fmla="*/ 803 w 1400"/>
              <a:gd name="T1" fmla="*/ 203 h 1709"/>
              <a:gd name="T2" fmla="*/ 637 w 1400"/>
              <a:gd name="T3" fmla="*/ 137 h 1709"/>
              <a:gd name="T4" fmla="*/ 326 w 1400"/>
              <a:gd name="T5" fmla="*/ 208 h 1709"/>
              <a:gd name="T6" fmla="*/ 241 w 1400"/>
              <a:gd name="T7" fmla="*/ 279 h 1709"/>
              <a:gd name="T8" fmla="*/ 208 w 1400"/>
              <a:gd name="T9" fmla="*/ 340 h 1709"/>
              <a:gd name="T10" fmla="*/ 194 w 1400"/>
              <a:gd name="T11" fmla="*/ 406 h 1709"/>
              <a:gd name="T12" fmla="*/ 293 w 1400"/>
              <a:gd name="T13" fmla="*/ 552 h 1709"/>
              <a:gd name="T14" fmla="*/ 382 w 1400"/>
              <a:gd name="T15" fmla="*/ 586 h 1709"/>
              <a:gd name="T16" fmla="*/ 326 w 1400"/>
              <a:gd name="T17" fmla="*/ 562 h 1709"/>
              <a:gd name="T18" fmla="*/ 264 w 1400"/>
              <a:gd name="T19" fmla="*/ 567 h 1709"/>
              <a:gd name="T20" fmla="*/ 198 w 1400"/>
              <a:gd name="T21" fmla="*/ 604 h 1709"/>
              <a:gd name="T22" fmla="*/ 47 w 1400"/>
              <a:gd name="T23" fmla="*/ 812 h 1709"/>
              <a:gd name="T24" fmla="*/ 0 w 1400"/>
              <a:gd name="T25" fmla="*/ 1048 h 1709"/>
              <a:gd name="T26" fmla="*/ 113 w 1400"/>
              <a:gd name="T27" fmla="*/ 1398 h 1709"/>
              <a:gd name="T28" fmla="*/ 198 w 1400"/>
              <a:gd name="T29" fmla="*/ 1454 h 1709"/>
              <a:gd name="T30" fmla="*/ 274 w 1400"/>
              <a:gd name="T31" fmla="*/ 1473 h 1709"/>
              <a:gd name="T32" fmla="*/ 439 w 1400"/>
              <a:gd name="T33" fmla="*/ 1450 h 1709"/>
              <a:gd name="T34" fmla="*/ 529 w 1400"/>
              <a:gd name="T35" fmla="*/ 1350 h 1709"/>
              <a:gd name="T36" fmla="*/ 491 w 1400"/>
              <a:gd name="T37" fmla="*/ 1393 h 1709"/>
              <a:gd name="T38" fmla="*/ 505 w 1400"/>
              <a:gd name="T39" fmla="*/ 1487 h 1709"/>
              <a:gd name="T40" fmla="*/ 765 w 1400"/>
              <a:gd name="T41" fmla="*/ 1695 h 1709"/>
              <a:gd name="T42" fmla="*/ 878 w 1400"/>
              <a:gd name="T43" fmla="*/ 1709 h 1709"/>
              <a:gd name="T44" fmla="*/ 1261 w 1400"/>
              <a:gd name="T45" fmla="*/ 1506 h 1709"/>
              <a:gd name="T46" fmla="*/ 1294 w 1400"/>
              <a:gd name="T47" fmla="*/ 1379 h 1709"/>
              <a:gd name="T48" fmla="*/ 1209 w 1400"/>
              <a:gd name="T49" fmla="*/ 1119 h 1709"/>
              <a:gd name="T50" fmla="*/ 1157 w 1400"/>
              <a:gd name="T51" fmla="*/ 1072 h 1709"/>
              <a:gd name="T52" fmla="*/ 1147 w 1400"/>
              <a:gd name="T53" fmla="*/ 1062 h 1709"/>
              <a:gd name="T54" fmla="*/ 1195 w 1400"/>
              <a:gd name="T55" fmla="*/ 1114 h 1709"/>
              <a:gd name="T56" fmla="*/ 1294 w 1400"/>
              <a:gd name="T57" fmla="*/ 1077 h 1709"/>
              <a:gd name="T58" fmla="*/ 1327 w 1400"/>
              <a:gd name="T59" fmla="*/ 1025 h 1709"/>
              <a:gd name="T60" fmla="*/ 1346 w 1400"/>
              <a:gd name="T61" fmla="*/ 987 h 1709"/>
              <a:gd name="T62" fmla="*/ 1374 w 1400"/>
              <a:gd name="T63" fmla="*/ 878 h 1709"/>
              <a:gd name="T64" fmla="*/ 1383 w 1400"/>
              <a:gd name="T65" fmla="*/ 817 h 1709"/>
              <a:gd name="T66" fmla="*/ 1388 w 1400"/>
              <a:gd name="T67" fmla="*/ 784 h 1709"/>
              <a:gd name="T68" fmla="*/ 1147 w 1400"/>
              <a:gd name="T69" fmla="*/ 406 h 1709"/>
              <a:gd name="T70" fmla="*/ 954 w 1400"/>
              <a:gd name="T71" fmla="*/ 430 h 1709"/>
              <a:gd name="T72" fmla="*/ 935 w 1400"/>
              <a:gd name="T73" fmla="*/ 439 h 1709"/>
              <a:gd name="T74" fmla="*/ 1020 w 1400"/>
              <a:gd name="T75" fmla="*/ 411 h 1709"/>
              <a:gd name="T76" fmla="*/ 1232 w 1400"/>
              <a:gd name="T77" fmla="*/ 222 h 1709"/>
              <a:gd name="T78" fmla="*/ 1110 w 1400"/>
              <a:gd name="T79" fmla="*/ 33 h 1709"/>
              <a:gd name="T80" fmla="*/ 1048 w 1400"/>
              <a:gd name="T81" fmla="*/ 10 h 1709"/>
              <a:gd name="T82" fmla="*/ 1001 w 1400"/>
              <a:gd name="T83" fmla="*/ 0 h 1709"/>
              <a:gd name="T84" fmla="*/ 888 w 1400"/>
              <a:gd name="T85" fmla="*/ 14 h 1709"/>
              <a:gd name="T86" fmla="*/ 765 w 1400"/>
              <a:gd name="T87" fmla="*/ 109 h 1709"/>
              <a:gd name="T88" fmla="*/ 727 w 1400"/>
              <a:gd name="T89" fmla="*/ 165 h 1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400" h="1709">
                <a:moveTo>
                  <a:pt x="803" y="203"/>
                </a:moveTo>
                <a:cubicBezTo>
                  <a:pt x="757" y="157"/>
                  <a:pt x="702" y="145"/>
                  <a:pt x="637" y="137"/>
                </a:cubicBezTo>
                <a:cubicBezTo>
                  <a:pt x="537" y="142"/>
                  <a:pt x="411" y="141"/>
                  <a:pt x="326" y="208"/>
                </a:cubicBezTo>
                <a:cubicBezTo>
                  <a:pt x="296" y="232"/>
                  <a:pt x="264" y="247"/>
                  <a:pt x="241" y="279"/>
                </a:cubicBezTo>
                <a:cubicBezTo>
                  <a:pt x="227" y="298"/>
                  <a:pt x="208" y="340"/>
                  <a:pt x="208" y="340"/>
                </a:cubicBezTo>
                <a:cubicBezTo>
                  <a:pt x="203" y="362"/>
                  <a:pt x="198" y="384"/>
                  <a:pt x="194" y="406"/>
                </a:cubicBezTo>
                <a:cubicBezTo>
                  <a:pt x="204" y="468"/>
                  <a:pt x="231" y="529"/>
                  <a:pt x="293" y="552"/>
                </a:cubicBezTo>
                <a:cubicBezTo>
                  <a:pt x="318" y="572"/>
                  <a:pt x="382" y="586"/>
                  <a:pt x="382" y="586"/>
                </a:cubicBezTo>
                <a:cubicBezTo>
                  <a:pt x="366" y="568"/>
                  <a:pt x="350" y="566"/>
                  <a:pt x="326" y="562"/>
                </a:cubicBezTo>
                <a:cubicBezTo>
                  <a:pt x="305" y="564"/>
                  <a:pt x="285" y="565"/>
                  <a:pt x="264" y="567"/>
                </a:cubicBezTo>
                <a:cubicBezTo>
                  <a:pt x="237" y="570"/>
                  <a:pt x="221" y="593"/>
                  <a:pt x="198" y="604"/>
                </a:cubicBezTo>
                <a:cubicBezTo>
                  <a:pt x="139" y="664"/>
                  <a:pt x="77" y="731"/>
                  <a:pt x="47" y="812"/>
                </a:cubicBezTo>
                <a:cubicBezTo>
                  <a:pt x="19" y="889"/>
                  <a:pt x="11" y="967"/>
                  <a:pt x="0" y="1048"/>
                </a:cubicBezTo>
                <a:cubicBezTo>
                  <a:pt x="18" y="1189"/>
                  <a:pt x="12" y="1286"/>
                  <a:pt x="113" y="1398"/>
                </a:cubicBezTo>
                <a:cubicBezTo>
                  <a:pt x="135" y="1422"/>
                  <a:pt x="167" y="1444"/>
                  <a:pt x="198" y="1454"/>
                </a:cubicBezTo>
                <a:cubicBezTo>
                  <a:pt x="223" y="1462"/>
                  <a:pt x="274" y="1473"/>
                  <a:pt x="274" y="1473"/>
                </a:cubicBezTo>
                <a:cubicBezTo>
                  <a:pt x="345" y="1470"/>
                  <a:pt x="378" y="1470"/>
                  <a:pt x="439" y="1450"/>
                </a:cubicBezTo>
                <a:cubicBezTo>
                  <a:pt x="463" y="1432"/>
                  <a:pt x="557" y="1397"/>
                  <a:pt x="529" y="1350"/>
                </a:cubicBezTo>
                <a:cubicBezTo>
                  <a:pt x="500" y="1358"/>
                  <a:pt x="500" y="1367"/>
                  <a:pt x="491" y="1393"/>
                </a:cubicBezTo>
                <a:cubicBezTo>
                  <a:pt x="494" y="1422"/>
                  <a:pt x="494" y="1458"/>
                  <a:pt x="505" y="1487"/>
                </a:cubicBezTo>
                <a:cubicBezTo>
                  <a:pt x="544" y="1587"/>
                  <a:pt x="664" y="1668"/>
                  <a:pt x="765" y="1695"/>
                </a:cubicBezTo>
                <a:cubicBezTo>
                  <a:pt x="800" y="1704"/>
                  <a:pt x="842" y="1704"/>
                  <a:pt x="878" y="1709"/>
                </a:cubicBezTo>
                <a:cubicBezTo>
                  <a:pt x="1055" y="1686"/>
                  <a:pt x="1152" y="1644"/>
                  <a:pt x="1261" y="1506"/>
                </a:cubicBezTo>
                <a:cubicBezTo>
                  <a:pt x="1273" y="1463"/>
                  <a:pt x="1287" y="1423"/>
                  <a:pt x="1294" y="1379"/>
                </a:cubicBezTo>
                <a:cubicBezTo>
                  <a:pt x="1288" y="1274"/>
                  <a:pt x="1280" y="1202"/>
                  <a:pt x="1209" y="1119"/>
                </a:cubicBezTo>
                <a:cubicBezTo>
                  <a:pt x="1192" y="1099"/>
                  <a:pt x="1181" y="1083"/>
                  <a:pt x="1157" y="1072"/>
                </a:cubicBezTo>
                <a:cubicBezTo>
                  <a:pt x="1154" y="1069"/>
                  <a:pt x="1149" y="1058"/>
                  <a:pt x="1147" y="1062"/>
                </a:cubicBezTo>
                <a:cubicBezTo>
                  <a:pt x="1136" y="1082"/>
                  <a:pt x="1182" y="1110"/>
                  <a:pt x="1195" y="1114"/>
                </a:cubicBezTo>
                <a:cubicBezTo>
                  <a:pt x="1258" y="1109"/>
                  <a:pt x="1248" y="1107"/>
                  <a:pt x="1294" y="1077"/>
                </a:cubicBezTo>
                <a:cubicBezTo>
                  <a:pt x="1305" y="1059"/>
                  <a:pt x="1317" y="1043"/>
                  <a:pt x="1327" y="1025"/>
                </a:cubicBezTo>
                <a:cubicBezTo>
                  <a:pt x="1334" y="1012"/>
                  <a:pt x="1346" y="987"/>
                  <a:pt x="1346" y="987"/>
                </a:cubicBezTo>
                <a:cubicBezTo>
                  <a:pt x="1351" y="951"/>
                  <a:pt x="1362" y="913"/>
                  <a:pt x="1374" y="878"/>
                </a:cubicBezTo>
                <a:cubicBezTo>
                  <a:pt x="1377" y="858"/>
                  <a:pt x="1380" y="837"/>
                  <a:pt x="1383" y="817"/>
                </a:cubicBezTo>
                <a:cubicBezTo>
                  <a:pt x="1385" y="806"/>
                  <a:pt x="1388" y="784"/>
                  <a:pt x="1388" y="784"/>
                </a:cubicBezTo>
                <a:cubicBezTo>
                  <a:pt x="1400" y="609"/>
                  <a:pt x="1340" y="439"/>
                  <a:pt x="1147" y="406"/>
                </a:cubicBezTo>
                <a:cubicBezTo>
                  <a:pt x="1083" y="414"/>
                  <a:pt x="1018" y="420"/>
                  <a:pt x="954" y="430"/>
                </a:cubicBezTo>
                <a:cubicBezTo>
                  <a:pt x="947" y="431"/>
                  <a:pt x="928" y="439"/>
                  <a:pt x="935" y="439"/>
                </a:cubicBezTo>
                <a:cubicBezTo>
                  <a:pt x="958" y="439"/>
                  <a:pt x="1000" y="421"/>
                  <a:pt x="1020" y="411"/>
                </a:cubicBezTo>
                <a:cubicBezTo>
                  <a:pt x="1097" y="373"/>
                  <a:pt x="1207" y="311"/>
                  <a:pt x="1232" y="222"/>
                </a:cubicBezTo>
                <a:cubicBezTo>
                  <a:pt x="1225" y="125"/>
                  <a:pt x="1194" y="81"/>
                  <a:pt x="1110" y="33"/>
                </a:cubicBezTo>
                <a:cubicBezTo>
                  <a:pt x="1089" y="21"/>
                  <a:pt x="1071" y="15"/>
                  <a:pt x="1048" y="10"/>
                </a:cubicBezTo>
                <a:cubicBezTo>
                  <a:pt x="1032" y="7"/>
                  <a:pt x="1001" y="0"/>
                  <a:pt x="1001" y="0"/>
                </a:cubicBezTo>
                <a:cubicBezTo>
                  <a:pt x="957" y="3"/>
                  <a:pt x="928" y="7"/>
                  <a:pt x="888" y="14"/>
                </a:cubicBezTo>
                <a:cubicBezTo>
                  <a:pt x="840" y="39"/>
                  <a:pt x="802" y="67"/>
                  <a:pt x="765" y="109"/>
                </a:cubicBezTo>
                <a:cubicBezTo>
                  <a:pt x="765" y="110"/>
                  <a:pt x="709" y="165"/>
                  <a:pt x="727" y="165"/>
                </a:cubicBezTo>
              </a:path>
            </a:pathLst>
          </a:custGeom>
          <a:solidFill>
            <a:schemeClr val="accent2">
              <a:alpha val="3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553" name="Line 273">
            <a:extLst>
              <a:ext uri="{FF2B5EF4-FFF2-40B4-BE49-F238E27FC236}">
                <a16:creationId xmlns="" xmlns:a16="http://schemas.microsoft.com/office/drawing/2014/main" id="{0588A07D-3870-44C3-ADDD-FC65DBE78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8362" y="3363369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554" name="Line 274">
            <a:extLst>
              <a:ext uri="{FF2B5EF4-FFF2-40B4-BE49-F238E27FC236}">
                <a16:creationId xmlns="" xmlns:a16="http://schemas.microsoft.com/office/drawing/2014/main" id="{2F5F4A85-EB85-4574-BB98-91DA20C9E5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5562" y="4607969"/>
            <a:ext cx="0" cy="1036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57555" name="Text Box 275">
            <a:extLst>
              <a:ext uri="{FF2B5EF4-FFF2-40B4-BE49-F238E27FC236}">
                <a16:creationId xmlns="" xmlns:a16="http://schemas.microsoft.com/office/drawing/2014/main" id="{718565AD-94E1-40CB-B4C5-AE8DF0F90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187" y="2937919"/>
            <a:ext cx="763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/>
              <a:t>Fabric</a:t>
            </a:r>
          </a:p>
          <a:p>
            <a:r>
              <a:rPr lang="en-IE" altLang="en-US"/>
              <a:t>FPGA</a:t>
            </a:r>
            <a:endParaRPr lang="en-GB" altLang="en-US"/>
          </a:p>
        </p:txBody>
      </p:sp>
      <p:sp>
        <p:nvSpPr>
          <p:cNvPr id="2657556" name="Text Box 276">
            <a:extLst>
              <a:ext uri="{FF2B5EF4-FFF2-40B4-BE49-F238E27FC236}">
                <a16:creationId xmlns="" xmlns:a16="http://schemas.microsoft.com/office/drawing/2014/main" id="{8A9DA0A6-A141-4A81-9193-F919A13BF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75" y="4896894"/>
            <a:ext cx="7635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/>
              <a:t>Fabric</a:t>
            </a:r>
          </a:p>
          <a:p>
            <a:r>
              <a:rPr lang="en-IE" altLang="en-US"/>
              <a:t>clock</a:t>
            </a:r>
            <a:endParaRPr lang="en-GB" altLang="en-US"/>
          </a:p>
        </p:txBody>
      </p:sp>
      <p:sp>
        <p:nvSpPr>
          <p:cNvPr id="2657557" name="Text Box 277">
            <a:extLst>
              <a:ext uri="{FF2B5EF4-FFF2-40B4-BE49-F238E27FC236}">
                <a16:creationId xmlns="" xmlns:a16="http://schemas.microsoft.com/office/drawing/2014/main" id="{98B97047-8178-4F74-B8F9-9526BABB9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00" y="1873250"/>
            <a:ext cx="189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/>
              <a:t>Output Serial Data</a:t>
            </a:r>
            <a:endParaRPr lang="en-GB" altLang="en-US"/>
          </a:p>
        </p:txBody>
      </p:sp>
      <p:sp>
        <p:nvSpPr>
          <p:cNvPr id="2657558" name="Rectangle 278">
            <a:extLst>
              <a:ext uri="{FF2B5EF4-FFF2-40B4-BE49-F238E27FC236}">
                <a16:creationId xmlns="" xmlns:a16="http://schemas.microsoft.com/office/drawing/2014/main" id="{8605345D-947B-4552-B341-0C490C15A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37" y="1382169"/>
            <a:ext cx="6681788" cy="4838700"/>
          </a:xfrm>
          <a:prstGeom prst="rect">
            <a:avLst/>
          </a:prstGeom>
          <a:solidFill>
            <a:srgbClr val="C0C0C0">
              <a:alpha val="31000"/>
            </a:srgb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57560" name="Text Box 280">
            <a:extLst>
              <a:ext uri="{FF2B5EF4-FFF2-40B4-BE49-F238E27FC236}">
                <a16:creationId xmlns="" xmlns:a16="http://schemas.microsoft.com/office/drawing/2014/main" id="{C6E561F2-64BC-484A-B7C8-B23A27460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587" y="1439319"/>
            <a:ext cx="75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/>
              <a:t>FPGA</a:t>
            </a:r>
            <a:endParaRPr lang="en-GB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D1375F-1085-4C53-B109-475FA99B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D803E-DD61-4402-8595-3D4A6990E027}" type="datetime1">
              <a:rPr lang="en-US" smtClean="0"/>
              <a:t>6/18/2018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0D957B8-1B89-4107-91A3-3B6FB5209D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65500" y="6356352"/>
            <a:ext cx="3441700" cy="365125"/>
          </a:xfrm>
        </p:spPr>
        <p:txBody>
          <a:bodyPr/>
          <a:lstStyle/>
          <a:p>
            <a:r>
              <a:rPr lang="en-US" altLang="en-US" dirty="0"/>
              <a:t>R. Giordano - High-speed FPGA-based Serial Links</a:t>
            </a:r>
          </a:p>
        </p:txBody>
      </p:sp>
      <p:sp>
        <p:nvSpPr>
          <p:cNvPr id="2659330" name="Rectangle 2">
            <a:extLst>
              <a:ext uri="{FF2B5EF4-FFF2-40B4-BE49-F238E27FC236}">
                <a16:creationId xmlns="" xmlns:a16="http://schemas.microsoft.com/office/drawing/2014/main" id="{B8716A9C-85B3-4D23-A4E4-ABE7B7A2F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dirty="0"/>
              <a:t>It does not work</a:t>
            </a:r>
            <a:endParaRPr lang="en-GB" altLang="en-US" dirty="0"/>
          </a:p>
        </p:txBody>
      </p:sp>
      <p:sp>
        <p:nvSpPr>
          <p:cNvPr id="2659331" name="Rectangle 3">
            <a:extLst>
              <a:ext uri="{FF2B5EF4-FFF2-40B4-BE49-F238E27FC236}">
                <a16:creationId xmlns="" xmlns:a16="http://schemas.microsoft.com/office/drawing/2014/main" id="{7D553694-05CA-48F3-9771-697C8E2CD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altLang="en-US" dirty="0"/>
              <a:t>In commercial Tx HSSIO the clock is provided from the board, and not from the FPGA core</a:t>
            </a:r>
          </a:p>
          <a:p>
            <a:r>
              <a:rPr lang="en-IE" altLang="en-US" dirty="0"/>
              <a:t>We can measure the clock coming from the core is jittered, while the clock coming from the board is much more clean</a:t>
            </a:r>
          </a:p>
          <a:p>
            <a:r>
              <a:rPr lang="en-IE" altLang="en-US" dirty="0"/>
              <a:t>If we use the jittered clock to serialize data, many errors occur (higher Bit Error Ratio)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8BD1C6-28F3-4518-A149-EB934529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3EE7-CCE4-4A2D-A257-3BD157A8A737}" type="datetime1">
              <a:rPr lang="en-US" smtClean="0"/>
              <a:t>6/18/2018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>
            <a:extLst>
              <a:ext uri="{FF2B5EF4-FFF2-40B4-BE49-F238E27FC236}">
                <a16:creationId xmlns="" xmlns:a16="http://schemas.microsoft.com/office/drawing/2014/main" id="{D81D2FCF-EF67-4FA4-8879-3F2B828EA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35318" y="6292769"/>
            <a:ext cx="3629253" cy="488426"/>
          </a:xfrm>
        </p:spPr>
        <p:txBody>
          <a:bodyPr/>
          <a:lstStyle/>
          <a:p>
            <a:r>
              <a:rPr lang="en-US" altLang="en-US" dirty="0"/>
              <a:t>R. Giordano - High-speed FPGA-based Serial Links</a:t>
            </a:r>
          </a:p>
        </p:txBody>
      </p:sp>
      <p:sp>
        <p:nvSpPr>
          <p:cNvPr id="2683906" name="Rectangle 2">
            <a:extLst>
              <a:ext uri="{FF2B5EF4-FFF2-40B4-BE49-F238E27FC236}">
                <a16:creationId xmlns="" xmlns:a16="http://schemas.microsoft.com/office/drawing/2014/main" id="{AAB3F1D3-67A6-43BF-AA45-6B02BBCAE5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894" y="219074"/>
            <a:ext cx="8229600" cy="934247"/>
          </a:xfrm>
        </p:spPr>
        <p:txBody>
          <a:bodyPr/>
          <a:lstStyle/>
          <a:p>
            <a:r>
              <a:rPr lang="en-IE" altLang="en-US" dirty="0"/>
              <a:t>Jitter grows in the clock tree</a:t>
            </a:r>
            <a:endParaRPr lang="en-GB" altLang="en-US" dirty="0"/>
          </a:p>
        </p:txBody>
      </p:sp>
      <p:sp>
        <p:nvSpPr>
          <p:cNvPr id="2683907" name="Rectangle 3">
            <a:extLst>
              <a:ext uri="{FF2B5EF4-FFF2-40B4-BE49-F238E27FC236}">
                <a16:creationId xmlns="" xmlns:a16="http://schemas.microsoft.com/office/drawing/2014/main" id="{212121E3-1DB8-406E-945E-3F6707E87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67248" y="1153321"/>
            <a:ext cx="4210846" cy="544789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IE" altLang="en-US" sz="1800" dirty="0"/>
              <a:t>The latency in the repeater is function of the power supply. If the power supply is noisy, the latency is modulated. Phase modulation is synonymous of jitter.</a:t>
            </a:r>
          </a:p>
          <a:p>
            <a:pPr lvl="1">
              <a:lnSpc>
                <a:spcPct val="80000"/>
              </a:lnSpc>
            </a:pPr>
            <a:r>
              <a:rPr lang="en-IE" altLang="en-US" sz="1800" dirty="0"/>
              <a:t>Power supply noise: each buffer (repeater) adds some jitter to the clock</a:t>
            </a:r>
          </a:p>
          <a:p>
            <a:pPr lvl="1">
              <a:lnSpc>
                <a:spcPct val="80000"/>
              </a:lnSpc>
            </a:pPr>
            <a:r>
              <a:rPr lang="en-IE" altLang="en-US" sz="1800" dirty="0"/>
              <a:t>As consequence a dedicated clock tree is always preferred respect to a common core clock tree</a:t>
            </a:r>
          </a:p>
          <a:p>
            <a:pPr>
              <a:lnSpc>
                <a:spcPct val="80000"/>
              </a:lnSpc>
            </a:pPr>
            <a:r>
              <a:rPr lang="en-IE" altLang="en-US" sz="1800" dirty="0"/>
              <a:t>The strong relationship between jitter and latency</a:t>
            </a:r>
          </a:p>
          <a:p>
            <a:pPr lvl="1">
              <a:lnSpc>
                <a:spcPct val="80000"/>
              </a:lnSpc>
            </a:pPr>
            <a:r>
              <a:rPr lang="en-IE" altLang="en-US" sz="1800" dirty="0"/>
              <a:t>The space between buffers depends from the number of loads allowed per each buffer. In the dedicated clock distribution the loads are few and few repeaters are needed</a:t>
            </a:r>
            <a:endParaRPr lang="en-GB" altLang="en-US" sz="1800" dirty="0"/>
          </a:p>
        </p:txBody>
      </p:sp>
      <p:sp>
        <p:nvSpPr>
          <p:cNvPr id="2683913" name="Text Box 9">
            <a:extLst>
              <a:ext uri="{FF2B5EF4-FFF2-40B4-BE49-F238E27FC236}">
                <a16:creationId xmlns="" xmlns:a16="http://schemas.microsoft.com/office/drawing/2014/main" id="{851962B8-9D36-46A4-99FA-E60F14A81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614" y="3996013"/>
            <a:ext cx="9266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/>
              <a:t>to GTP1</a:t>
            </a:r>
            <a:endParaRPr lang="en-GB" altLang="en-US" dirty="0"/>
          </a:p>
        </p:txBody>
      </p:sp>
      <p:sp>
        <p:nvSpPr>
          <p:cNvPr id="2683914" name="Text Box 10">
            <a:extLst>
              <a:ext uri="{FF2B5EF4-FFF2-40B4-BE49-F238E27FC236}">
                <a16:creationId xmlns="" xmlns:a16="http://schemas.microsoft.com/office/drawing/2014/main" id="{9039BDE4-98D7-4910-8D8F-E0CDD9D8A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171" y="5326976"/>
            <a:ext cx="960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/>
              <a:t>repeater</a:t>
            </a:r>
            <a:endParaRPr lang="en-GB" altLang="en-US" dirty="0"/>
          </a:p>
        </p:txBody>
      </p:sp>
      <p:sp>
        <p:nvSpPr>
          <p:cNvPr id="2683918" name="Text Box 14">
            <a:extLst>
              <a:ext uri="{FF2B5EF4-FFF2-40B4-BE49-F238E27FC236}">
                <a16:creationId xmlns="" xmlns:a16="http://schemas.microsoft.com/office/drawing/2014/main" id="{FC4022B0-2297-4E69-B2D9-D9DD993F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190" y="4029302"/>
            <a:ext cx="9266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altLang="en-US" dirty="0"/>
              <a:t>to GTP2</a:t>
            </a:r>
            <a:endParaRPr lang="en-GB" altLang="en-US" dirty="0"/>
          </a:p>
        </p:txBody>
      </p:sp>
      <p:sp>
        <p:nvSpPr>
          <p:cNvPr id="2683919" name="Text Box 15">
            <a:extLst>
              <a:ext uri="{FF2B5EF4-FFF2-40B4-BE49-F238E27FC236}">
                <a16:creationId xmlns="" xmlns:a16="http://schemas.microsoft.com/office/drawing/2014/main" id="{11DBBB5E-E709-418C-84D9-841962F1F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898" y="5326976"/>
            <a:ext cx="960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/>
              <a:t>repeater</a:t>
            </a:r>
            <a:endParaRPr lang="en-GB" altLang="en-US" dirty="0"/>
          </a:p>
        </p:txBody>
      </p:sp>
      <p:sp>
        <p:nvSpPr>
          <p:cNvPr id="2683921" name="Text Box 17">
            <a:extLst>
              <a:ext uri="{FF2B5EF4-FFF2-40B4-BE49-F238E27FC236}">
                <a16:creationId xmlns="" xmlns:a16="http://schemas.microsoft.com/office/drawing/2014/main" id="{78CA07FB-677B-46A2-93B0-D1B2224D8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25" y="5821357"/>
            <a:ext cx="321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/>
              <a:t>The clock coming from the board</a:t>
            </a:r>
            <a:endParaRPr lang="en-GB" altLang="en-US" dirty="0"/>
          </a:p>
        </p:txBody>
      </p:sp>
      <p:grpSp>
        <p:nvGrpSpPr>
          <p:cNvPr id="20" name="Group 36">
            <a:extLst>
              <a:ext uri="{FF2B5EF4-FFF2-40B4-BE49-F238E27FC236}">
                <a16:creationId xmlns="" xmlns:a16="http://schemas.microsoft.com/office/drawing/2014/main" id="{54E0B2D3-F366-415A-B82D-F3F23DA4AA37}"/>
              </a:ext>
            </a:extLst>
          </p:cNvPr>
          <p:cNvGrpSpPr>
            <a:grpSpLocks/>
          </p:cNvGrpSpPr>
          <p:nvPr/>
        </p:nvGrpSpPr>
        <p:grpSpPr bwMode="auto">
          <a:xfrm>
            <a:off x="1625599" y="1295786"/>
            <a:ext cx="1498601" cy="2362726"/>
            <a:chOff x="1754" y="1361"/>
            <a:chExt cx="1670" cy="2213"/>
          </a:xfrm>
        </p:grpSpPr>
        <p:sp>
          <p:nvSpPr>
            <p:cNvPr id="21" name="Line 4">
              <a:extLst>
                <a:ext uri="{FF2B5EF4-FFF2-40B4-BE49-F238E27FC236}">
                  <a16:creationId xmlns="" xmlns:a16="http://schemas.microsoft.com/office/drawing/2014/main" id="{5A6AB66F-DAF5-4F8C-9539-AC2D0E028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4" y="2450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" name="AutoShape 5">
              <a:extLst>
                <a:ext uri="{FF2B5EF4-FFF2-40B4-BE49-F238E27FC236}">
                  <a16:creationId xmlns="" xmlns:a16="http://schemas.microsoft.com/office/drawing/2014/main" id="{FA0C03AA-55BF-441B-A5EC-7CC28901C0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64" y="2341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Line 6">
              <a:extLst>
                <a:ext uri="{FF2B5EF4-FFF2-40B4-BE49-F238E27FC236}">
                  <a16:creationId xmlns="" xmlns:a16="http://schemas.microsoft.com/office/drawing/2014/main" id="{8D5F981C-6A9F-4DB6-BC96-A51FA3835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2450"/>
              <a:ext cx="11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4" name="AutoShape 7">
              <a:extLst>
                <a:ext uri="{FF2B5EF4-FFF2-40B4-BE49-F238E27FC236}">
                  <a16:creationId xmlns="" xmlns:a16="http://schemas.microsoft.com/office/drawing/2014/main" id="{D6C60B9C-E9AD-4C07-B5C3-1C38B11520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72" y="2341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Line 8">
              <a:extLst>
                <a:ext uri="{FF2B5EF4-FFF2-40B4-BE49-F238E27FC236}">
                  <a16:creationId xmlns="" xmlns:a16="http://schemas.microsoft.com/office/drawing/2014/main" id="{5CEB104D-021E-4DC6-9CEA-C27972ECF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2123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" name="AutoShape 9">
              <a:extLst>
                <a:ext uri="{FF2B5EF4-FFF2-40B4-BE49-F238E27FC236}">
                  <a16:creationId xmlns="" xmlns:a16="http://schemas.microsoft.com/office/drawing/2014/main" id="{74508E30-704D-4ECD-85D4-B2A4F64DEF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72" y="2014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Line 10">
              <a:extLst>
                <a:ext uri="{FF2B5EF4-FFF2-40B4-BE49-F238E27FC236}">
                  <a16:creationId xmlns="" xmlns:a16="http://schemas.microsoft.com/office/drawing/2014/main" id="{04B25190-1B8B-4692-AA05-32B173E847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1833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" name="AutoShape 11">
              <a:extLst>
                <a:ext uri="{FF2B5EF4-FFF2-40B4-BE49-F238E27FC236}">
                  <a16:creationId xmlns="" xmlns:a16="http://schemas.microsoft.com/office/drawing/2014/main" id="{5527862C-5CD4-4834-929F-B4E0CF35F6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72" y="1724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Line 12">
              <a:extLst>
                <a:ext uri="{FF2B5EF4-FFF2-40B4-BE49-F238E27FC236}">
                  <a16:creationId xmlns="" xmlns:a16="http://schemas.microsoft.com/office/drawing/2014/main" id="{C05272FE-C248-4B07-8D4E-CBE76AFE1D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1506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" name="AutoShape 13">
              <a:extLst>
                <a:ext uri="{FF2B5EF4-FFF2-40B4-BE49-F238E27FC236}">
                  <a16:creationId xmlns="" xmlns:a16="http://schemas.microsoft.com/office/drawing/2014/main" id="{5BEA082F-C65B-4707-966C-2FC5A870D1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72" y="1397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Line 14">
              <a:extLst>
                <a:ext uri="{FF2B5EF4-FFF2-40B4-BE49-F238E27FC236}">
                  <a16:creationId xmlns="" xmlns:a16="http://schemas.microsoft.com/office/drawing/2014/main" id="{EC805EFF-D5E6-459A-96A7-05AE019AC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2776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2" name="AutoShape 15">
              <a:extLst>
                <a:ext uri="{FF2B5EF4-FFF2-40B4-BE49-F238E27FC236}">
                  <a16:creationId xmlns="" xmlns:a16="http://schemas.microsoft.com/office/drawing/2014/main" id="{6B7D90F6-F3EF-49F6-9EC0-544450F814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72" y="2667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Line 16">
              <a:extLst>
                <a:ext uri="{FF2B5EF4-FFF2-40B4-BE49-F238E27FC236}">
                  <a16:creationId xmlns="" xmlns:a16="http://schemas.microsoft.com/office/drawing/2014/main" id="{C3D9E692-438A-4266-B63C-3A890AE14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3103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" name="AutoShape 17">
              <a:extLst>
                <a:ext uri="{FF2B5EF4-FFF2-40B4-BE49-F238E27FC236}">
                  <a16:creationId xmlns="" xmlns:a16="http://schemas.microsoft.com/office/drawing/2014/main" id="{57BB1632-A734-48C8-AC2E-2848AEA34C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72" y="2994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Line 18">
              <a:extLst>
                <a:ext uri="{FF2B5EF4-FFF2-40B4-BE49-F238E27FC236}">
                  <a16:creationId xmlns="" xmlns:a16="http://schemas.microsoft.com/office/drawing/2014/main" id="{CC489AB5-AB15-4E4D-855F-6831151506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2" y="3429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" name="AutoShape 19">
              <a:extLst>
                <a:ext uri="{FF2B5EF4-FFF2-40B4-BE49-F238E27FC236}">
                  <a16:creationId xmlns="" xmlns:a16="http://schemas.microsoft.com/office/drawing/2014/main" id="{1B2CCE38-C35D-432E-B38B-575253BA0D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72" y="3320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Line 20">
              <a:extLst>
                <a:ext uri="{FF2B5EF4-FFF2-40B4-BE49-F238E27FC236}">
                  <a16:creationId xmlns="" xmlns:a16="http://schemas.microsoft.com/office/drawing/2014/main" id="{04781466-5924-4117-9DC5-57BD7E157A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" y="1506"/>
              <a:ext cx="0" cy="19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8" name="AutoShape 21">
              <a:extLst>
                <a:ext uri="{FF2B5EF4-FFF2-40B4-BE49-F238E27FC236}">
                  <a16:creationId xmlns="" xmlns:a16="http://schemas.microsoft.com/office/drawing/2014/main" id="{6A7AD5EA-6C79-4055-A2DB-244629B3E5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5" y="2341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Line 22">
              <a:extLst>
                <a:ext uri="{FF2B5EF4-FFF2-40B4-BE49-F238E27FC236}">
                  <a16:creationId xmlns="" xmlns:a16="http://schemas.microsoft.com/office/drawing/2014/main" id="{FEA9F4C6-20B9-4693-B846-121F7811E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5" y="2123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" name="AutoShape 23">
              <a:extLst>
                <a:ext uri="{FF2B5EF4-FFF2-40B4-BE49-F238E27FC236}">
                  <a16:creationId xmlns="" xmlns:a16="http://schemas.microsoft.com/office/drawing/2014/main" id="{6C589985-C8EB-4D5C-816E-033EA2AD6B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5" y="2014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Line 24">
              <a:extLst>
                <a:ext uri="{FF2B5EF4-FFF2-40B4-BE49-F238E27FC236}">
                  <a16:creationId xmlns="" xmlns:a16="http://schemas.microsoft.com/office/drawing/2014/main" id="{960F8104-F1D2-40EC-9893-91B12FD7D6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5" y="1833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" name="AutoShape 25">
              <a:extLst>
                <a:ext uri="{FF2B5EF4-FFF2-40B4-BE49-F238E27FC236}">
                  <a16:creationId xmlns="" xmlns:a16="http://schemas.microsoft.com/office/drawing/2014/main" id="{7B7162BF-07CC-4626-841F-317990D45B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5" y="1724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Line 26">
              <a:extLst>
                <a:ext uri="{FF2B5EF4-FFF2-40B4-BE49-F238E27FC236}">
                  <a16:creationId xmlns="" xmlns:a16="http://schemas.microsoft.com/office/drawing/2014/main" id="{C7686DB7-D9A3-4032-AC80-F5AFA4E03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5" y="1506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" name="AutoShape 27">
              <a:extLst>
                <a:ext uri="{FF2B5EF4-FFF2-40B4-BE49-F238E27FC236}">
                  <a16:creationId xmlns="" xmlns:a16="http://schemas.microsoft.com/office/drawing/2014/main" id="{1C65F696-E20A-4A1B-9B51-749BE30772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5" y="1397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Line 28">
              <a:extLst>
                <a:ext uri="{FF2B5EF4-FFF2-40B4-BE49-F238E27FC236}">
                  <a16:creationId xmlns="" xmlns:a16="http://schemas.microsoft.com/office/drawing/2014/main" id="{8D42FCD8-F030-4A78-B223-67AECBF0DC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5" y="2776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6" name="AutoShape 29">
              <a:extLst>
                <a:ext uri="{FF2B5EF4-FFF2-40B4-BE49-F238E27FC236}">
                  <a16:creationId xmlns="" xmlns:a16="http://schemas.microsoft.com/office/drawing/2014/main" id="{BDC2269C-10B3-4D71-B74F-EF30C37568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5" y="2667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Line 30">
              <a:extLst>
                <a:ext uri="{FF2B5EF4-FFF2-40B4-BE49-F238E27FC236}">
                  <a16:creationId xmlns="" xmlns:a16="http://schemas.microsoft.com/office/drawing/2014/main" id="{1AFCD735-827C-4541-8544-4A5A5EE23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5" y="3103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" name="AutoShape 31">
              <a:extLst>
                <a:ext uri="{FF2B5EF4-FFF2-40B4-BE49-F238E27FC236}">
                  <a16:creationId xmlns="" xmlns:a16="http://schemas.microsoft.com/office/drawing/2014/main" id="{8AAEF12D-5609-4A02-AAF7-3C6A31B0DB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5" y="2994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Line 32">
              <a:extLst>
                <a:ext uri="{FF2B5EF4-FFF2-40B4-BE49-F238E27FC236}">
                  <a16:creationId xmlns="" xmlns:a16="http://schemas.microsoft.com/office/drawing/2014/main" id="{AD62933E-5B6A-4B8B-AB1B-E6CCA5BBB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5" y="3429"/>
              <a:ext cx="5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0" name="AutoShape 33">
              <a:extLst>
                <a:ext uri="{FF2B5EF4-FFF2-40B4-BE49-F238E27FC236}">
                  <a16:creationId xmlns="" xmlns:a16="http://schemas.microsoft.com/office/drawing/2014/main" id="{F084A6B4-FA9D-423C-9442-82C7E8DFEB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25" y="3320"/>
              <a:ext cx="290" cy="2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Line 34">
              <a:extLst>
                <a:ext uri="{FF2B5EF4-FFF2-40B4-BE49-F238E27FC236}">
                  <a16:creationId xmlns="" xmlns:a16="http://schemas.microsoft.com/office/drawing/2014/main" id="{68C0F416-D8B1-4745-A2A6-867541B37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6" y="1506"/>
              <a:ext cx="0" cy="19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40" y="4352088"/>
            <a:ext cx="3276877" cy="976957"/>
          </a:xfrm>
          <a:prstGeom prst="rect">
            <a:avLst/>
          </a:prstGeom>
        </p:spPr>
      </p:pic>
      <p:cxnSp>
        <p:nvCxnSpPr>
          <p:cNvPr id="4" name="Connettore 2 3"/>
          <p:cNvCxnSpPr/>
          <p:nvPr/>
        </p:nvCxnSpPr>
        <p:spPr>
          <a:xfrm flipV="1">
            <a:off x="563671" y="5161826"/>
            <a:ext cx="261369" cy="659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17">
            <a:extLst>
              <a:ext uri="{FF2B5EF4-FFF2-40B4-BE49-F238E27FC236}">
                <a16:creationId xmlns="" xmlns:a16="http://schemas.microsoft.com/office/drawing/2014/main" id="{78CA07FB-677B-46A2-93B0-D1B2224D8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3" y="1650776"/>
            <a:ext cx="18530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/>
              <a:t>The clock coming </a:t>
            </a:r>
          </a:p>
          <a:p>
            <a:pPr algn="l"/>
            <a:r>
              <a:rPr lang="en-IE" altLang="en-US" dirty="0"/>
              <a:t>from the board</a:t>
            </a:r>
            <a:endParaRPr lang="en-GB" altLang="en-US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825040" y="2303654"/>
            <a:ext cx="539757" cy="154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entesi graffa chiusa 7"/>
          <p:cNvSpPr/>
          <p:nvPr/>
        </p:nvSpPr>
        <p:spPr>
          <a:xfrm>
            <a:off x="3285621" y="1291441"/>
            <a:ext cx="155624" cy="23372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Box 9">
            <a:extLst>
              <a:ext uri="{FF2B5EF4-FFF2-40B4-BE49-F238E27FC236}">
                <a16:creationId xmlns="" xmlns:a16="http://schemas.microsoft.com/office/drawing/2014/main" id="{851962B8-9D36-46A4-99FA-E60F14A81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139" y="2243944"/>
            <a:ext cx="13136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IE" altLang="en-US" dirty="0"/>
              <a:t>to fabric FFs</a:t>
            </a:r>
            <a:endParaRPr lang="en-GB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A9EED46-EE2E-4DA4-880F-F3F58905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D5B2C-8383-4A8B-B91C-C8E3E837CC15}" type="datetime1">
              <a:rPr lang="en-US" smtClean="0"/>
              <a:t>6/18/2018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6DF61B-E66D-44E0-88DD-4E782B1EE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14700" y="6356351"/>
            <a:ext cx="3937000" cy="365126"/>
          </a:xfrm>
        </p:spPr>
        <p:txBody>
          <a:bodyPr/>
          <a:lstStyle/>
          <a:p>
            <a:r>
              <a:rPr lang="en-US" altLang="en-US" dirty="0"/>
              <a:t>R. Giordano - High-speed FPGA-based Serial Links</a:t>
            </a:r>
          </a:p>
        </p:txBody>
      </p:sp>
      <p:sp>
        <p:nvSpPr>
          <p:cNvPr id="2762754" name="Rectangle 2">
            <a:extLst>
              <a:ext uri="{FF2B5EF4-FFF2-40B4-BE49-F238E27FC236}">
                <a16:creationId xmlns="" xmlns:a16="http://schemas.microsoft.com/office/drawing/2014/main" id="{1F441B2F-101A-4C5B-B3D8-36AA716858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6197" y="1265129"/>
            <a:ext cx="7945503" cy="4634629"/>
          </a:xfrm>
        </p:spPr>
        <p:txBody>
          <a:bodyPr/>
          <a:lstStyle/>
          <a:p>
            <a:r>
              <a:rPr lang="en-US" altLang="en-US" sz="2400" dirty="0"/>
              <a:t>What is Core Noise ?</a:t>
            </a:r>
          </a:p>
          <a:p>
            <a:pPr lvl="1"/>
            <a:r>
              <a:rPr lang="en-US" altLang="en-US" sz="2400" dirty="0"/>
              <a:t>Core noise is noise on the Core Voltage supply of the FPGA.  This is V</a:t>
            </a:r>
            <a:r>
              <a:rPr lang="en-US" altLang="en-US" sz="2400" baseline="-25000" dirty="0"/>
              <a:t>CCINT</a:t>
            </a:r>
            <a:r>
              <a:rPr lang="en-US" altLang="en-US" sz="2400" dirty="0"/>
              <a:t> in the case of the Xilinx FPGAs</a:t>
            </a:r>
          </a:p>
          <a:p>
            <a:r>
              <a:rPr lang="en-US" altLang="en-US" sz="2400" dirty="0"/>
              <a:t>Topics related to causes of Core Noise</a:t>
            </a:r>
          </a:p>
          <a:p>
            <a:pPr lvl="1"/>
            <a:r>
              <a:rPr lang="en-US" altLang="en-US" sz="2400" dirty="0"/>
              <a:t>Simultaneously Switching Flip-Flops and Instantaneous Current</a:t>
            </a:r>
          </a:p>
          <a:p>
            <a:pPr lvl="1"/>
            <a:r>
              <a:rPr lang="en-US" altLang="en-US" sz="2400" dirty="0"/>
              <a:t>Simultaneous Switching and Core Noise Correlation</a:t>
            </a:r>
          </a:p>
          <a:p>
            <a:pPr lvl="1"/>
            <a:r>
              <a:rPr lang="en-US" altLang="en-US" sz="2400" dirty="0"/>
              <a:t>Core Noise from Switching and Its Relationship to Jitter</a:t>
            </a:r>
          </a:p>
        </p:txBody>
      </p:sp>
      <p:sp>
        <p:nvSpPr>
          <p:cNvPr id="2762755" name="Rectangle 3">
            <a:extLst>
              <a:ext uri="{FF2B5EF4-FFF2-40B4-BE49-F238E27FC236}">
                <a16:creationId xmlns="" xmlns:a16="http://schemas.microsoft.com/office/drawing/2014/main" id="{D2D0A5B0-872A-4F80-A065-6083C5981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Core Noise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4B8050F-88E5-4314-9A95-1E232C2D7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D639-5373-4C85-8270-5550B13C0C43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FB1652-7066-47AD-9CA6-A96A4EF1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74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oter Placeholder 1">
            <a:extLst>
              <a:ext uri="{FF2B5EF4-FFF2-40B4-BE49-F238E27FC236}">
                <a16:creationId xmlns="" xmlns:a16="http://schemas.microsoft.com/office/drawing/2014/main" id="{E4C5961A-471A-482A-9F83-C0EC978EB0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68725" y="6388104"/>
            <a:ext cx="3363913" cy="358773"/>
          </a:xfrm>
        </p:spPr>
        <p:txBody>
          <a:bodyPr/>
          <a:lstStyle/>
          <a:p>
            <a:r>
              <a:rPr lang="en-US" altLang="en-US" dirty="0"/>
              <a:t>R. Giordano - High-speed FPGA-based Serial Links</a:t>
            </a:r>
          </a:p>
        </p:txBody>
      </p:sp>
      <p:sp>
        <p:nvSpPr>
          <p:cNvPr id="2764802" name="Rectangle 2">
            <a:extLst>
              <a:ext uri="{FF2B5EF4-FFF2-40B4-BE49-F238E27FC236}">
                <a16:creationId xmlns="" xmlns:a16="http://schemas.microsoft.com/office/drawing/2014/main" id="{317C686B-BC39-40E8-8ABC-47673C2D7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6850"/>
            <a:ext cx="792480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Core Noise and its Causes</a:t>
            </a:r>
          </a:p>
        </p:txBody>
      </p:sp>
      <p:sp>
        <p:nvSpPr>
          <p:cNvPr id="2764803" name="Rectangle 3">
            <a:extLst>
              <a:ext uri="{FF2B5EF4-FFF2-40B4-BE49-F238E27FC236}">
                <a16:creationId xmlns="" xmlns:a16="http://schemas.microsoft.com/office/drawing/2014/main" id="{C19B03C2-B905-484C-AF02-38C239781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1341438"/>
            <a:ext cx="4148137" cy="417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SzPct val="105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algn="l">
              <a:spcBef>
                <a:spcPct val="20000"/>
              </a:spcBef>
              <a:buSzPct val="10500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algn="l">
              <a:spcBef>
                <a:spcPct val="20000"/>
              </a:spcBef>
              <a:buSzPct val="10500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algn="l">
              <a:spcBef>
                <a:spcPct val="20000"/>
              </a:spcBef>
              <a:buSzPct val="10500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algn="l">
              <a:spcBef>
                <a:spcPct val="20000"/>
              </a:spcBef>
              <a:buSzPct val="105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2400" dirty="0">
                <a:latin typeface="+mj-lt"/>
              </a:rPr>
              <a:t>Core noise is induced any time a signal switches</a:t>
            </a:r>
          </a:p>
          <a:p>
            <a:pPr lvl="1"/>
            <a:r>
              <a:rPr lang="en-US" altLang="en-US" sz="2400" dirty="0">
                <a:latin typeface="+mj-lt"/>
              </a:rPr>
              <a:t>Capacitance is being charged, requiring an instantaneous current</a:t>
            </a:r>
          </a:p>
          <a:p>
            <a:pPr lvl="1"/>
            <a:r>
              <a:rPr lang="en-US" altLang="en-US" sz="2400" dirty="0">
                <a:latin typeface="+mj-lt"/>
              </a:rPr>
              <a:t>Instantaneous current induces a voltage in the core supply due to change in current through the package inductance</a:t>
            </a:r>
          </a:p>
        </p:txBody>
      </p:sp>
      <p:grpSp>
        <p:nvGrpSpPr>
          <p:cNvPr id="2764804" name="Group 4">
            <a:extLst>
              <a:ext uri="{FF2B5EF4-FFF2-40B4-BE49-F238E27FC236}">
                <a16:creationId xmlns="" xmlns:a16="http://schemas.microsoft.com/office/drawing/2014/main" id="{7D222F7B-8D5C-493F-9421-03F20F5E03D0}"/>
              </a:ext>
            </a:extLst>
          </p:cNvPr>
          <p:cNvGrpSpPr>
            <a:grpSpLocks/>
          </p:cNvGrpSpPr>
          <p:nvPr/>
        </p:nvGrpSpPr>
        <p:grpSpPr bwMode="auto">
          <a:xfrm>
            <a:off x="5129213" y="1279525"/>
            <a:ext cx="3768725" cy="4325938"/>
            <a:chOff x="3231" y="806"/>
            <a:chExt cx="2374" cy="2725"/>
          </a:xfrm>
        </p:grpSpPr>
        <p:sp>
          <p:nvSpPr>
            <p:cNvPr id="2764805" name="Rectangle 5">
              <a:extLst>
                <a:ext uri="{FF2B5EF4-FFF2-40B4-BE49-F238E27FC236}">
                  <a16:creationId xmlns="" xmlns:a16="http://schemas.microsoft.com/office/drawing/2014/main" id="{239B843C-F403-45BC-88CF-FB87971C19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31" y="1114"/>
              <a:ext cx="2374" cy="2208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06" name="Rectangle 6">
              <a:extLst>
                <a:ext uri="{FF2B5EF4-FFF2-40B4-BE49-F238E27FC236}">
                  <a16:creationId xmlns="" xmlns:a16="http://schemas.microsoft.com/office/drawing/2014/main" id="{11A99B35-14CC-47A2-94F8-B92751758E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38" y="1557"/>
              <a:ext cx="1361" cy="1322"/>
            </a:xfrm>
            <a:prstGeom prst="rect">
              <a:avLst/>
            </a:prstGeom>
            <a:solidFill>
              <a:srgbClr val="C0C0C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07" name="Line 7">
              <a:extLst>
                <a:ext uri="{FF2B5EF4-FFF2-40B4-BE49-F238E27FC236}">
                  <a16:creationId xmlns="" xmlns:a16="http://schemas.microsoft.com/office/drawing/2014/main" id="{71BB9B50-4FE4-4A22-A883-AFB777169E3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351" y="1055"/>
              <a:ext cx="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08" name="Line 8">
              <a:extLst>
                <a:ext uri="{FF2B5EF4-FFF2-40B4-BE49-F238E27FC236}">
                  <a16:creationId xmlns="" xmlns:a16="http://schemas.microsoft.com/office/drawing/2014/main" id="{5702D0CF-A2B2-4447-808A-5CF7F86798F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50" y="989"/>
              <a:ext cx="1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4809" name="Group 9">
              <a:extLst>
                <a:ext uri="{FF2B5EF4-FFF2-40B4-BE49-F238E27FC236}">
                  <a16:creationId xmlns="" xmlns:a16="http://schemas.microsoft.com/office/drawing/2014/main" id="{36B5CFB0-8B14-4425-9BB4-CB6EBB8F5A6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4399" y="1210"/>
              <a:ext cx="73" cy="36"/>
              <a:chOff x="2064" y="2976"/>
              <a:chExt cx="288" cy="144"/>
            </a:xfrm>
          </p:grpSpPr>
          <p:sp>
            <p:nvSpPr>
              <p:cNvPr id="2764810" name="Arc 10">
                <a:extLst>
                  <a:ext uri="{FF2B5EF4-FFF2-40B4-BE49-F238E27FC236}">
                    <a16:creationId xmlns="" xmlns:a16="http://schemas.microsoft.com/office/drawing/2014/main" id="{3A270D45-8649-49E9-93B1-41E105161E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11" name="Arc 11">
                <a:extLst>
                  <a:ext uri="{FF2B5EF4-FFF2-40B4-BE49-F238E27FC236}">
                    <a16:creationId xmlns="" xmlns:a16="http://schemas.microsoft.com/office/drawing/2014/main" id="{9A93FCEB-3D71-494B-82B1-04CC64ED1A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064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4812" name="Group 12">
              <a:extLst>
                <a:ext uri="{FF2B5EF4-FFF2-40B4-BE49-F238E27FC236}">
                  <a16:creationId xmlns="" xmlns:a16="http://schemas.microsoft.com/office/drawing/2014/main" id="{D21E21F4-5689-4221-846D-C88FC4ECFB9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4399" y="1283"/>
              <a:ext cx="74" cy="36"/>
              <a:chOff x="2064" y="2976"/>
              <a:chExt cx="288" cy="144"/>
            </a:xfrm>
          </p:grpSpPr>
          <p:sp>
            <p:nvSpPr>
              <p:cNvPr id="2764813" name="Arc 13">
                <a:extLst>
                  <a:ext uri="{FF2B5EF4-FFF2-40B4-BE49-F238E27FC236}">
                    <a16:creationId xmlns="" xmlns:a16="http://schemas.microsoft.com/office/drawing/2014/main" id="{70F16F6A-DAB7-4D5C-94BB-549837865E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14" name="Arc 14">
                <a:extLst>
                  <a:ext uri="{FF2B5EF4-FFF2-40B4-BE49-F238E27FC236}">
                    <a16:creationId xmlns="" xmlns:a16="http://schemas.microsoft.com/office/drawing/2014/main" id="{2F5479F6-5720-4E90-8493-E209A119693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064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4815" name="Group 15">
              <a:extLst>
                <a:ext uri="{FF2B5EF4-FFF2-40B4-BE49-F238E27FC236}">
                  <a16:creationId xmlns="" xmlns:a16="http://schemas.microsoft.com/office/drawing/2014/main" id="{7416C65F-5B2D-42DD-A4C0-4727E006EA2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4399" y="1357"/>
              <a:ext cx="73" cy="36"/>
              <a:chOff x="2064" y="2976"/>
              <a:chExt cx="288" cy="144"/>
            </a:xfrm>
          </p:grpSpPr>
          <p:sp>
            <p:nvSpPr>
              <p:cNvPr id="2764816" name="Arc 16">
                <a:extLst>
                  <a:ext uri="{FF2B5EF4-FFF2-40B4-BE49-F238E27FC236}">
                    <a16:creationId xmlns="" xmlns:a16="http://schemas.microsoft.com/office/drawing/2014/main" id="{E170AD9D-1A18-4E48-8609-0D76A7EF22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17" name="Arc 17">
                <a:extLst>
                  <a:ext uri="{FF2B5EF4-FFF2-40B4-BE49-F238E27FC236}">
                    <a16:creationId xmlns="" xmlns:a16="http://schemas.microsoft.com/office/drawing/2014/main" id="{945DB2EA-4673-4163-9C4A-5E3027EBF23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064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4818" name="Group 18">
              <a:extLst>
                <a:ext uri="{FF2B5EF4-FFF2-40B4-BE49-F238E27FC236}">
                  <a16:creationId xmlns="" xmlns:a16="http://schemas.microsoft.com/office/drawing/2014/main" id="{E4A98068-C95B-4683-AF58-7C405A72CCC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4399" y="1430"/>
              <a:ext cx="73" cy="36"/>
              <a:chOff x="2064" y="2976"/>
              <a:chExt cx="288" cy="144"/>
            </a:xfrm>
          </p:grpSpPr>
          <p:sp>
            <p:nvSpPr>
              <p:cNvPr id="2764819" name="Arc 19">
                <a:extLst>
                  <a:ext uri="{FF2B5EF4-FFF2-40B4-BE49-F238E27FC236}">
                    <a16:creationId xmlns="" xmlns:a16="http://schemas.microsoft.com/office/drawing/2014/main" id="{72ABC743-43D6-4675-9F95-A941AFB527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20" name="Arc 20">
                <a:extLst>
                  <a:ext uri="{FF2B5EF4-FFF2-40B4-BE49-F238E27FC236}">
                    <a16:creationId xmlns="" xmlns:a16="http://schemas.microsoft.com/office/drawing/2014/main" id="{0420D49F-F161-4E71-BA38-9069F8CB46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064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4821" name="Line 21">
              <a:extLst>
                <a:ext uri="{FF2B5EF4-FFF2-40B4-BE49-F238E27FC236}">
                  <a16:creationId xmlns="" xmlns:a16="http://schemas.microsoft.com/office/drawing/2014/main" id="{A050F0DE-540C-423C-862F-707C2218649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4381" y="1155"/>
              <a:ext cx="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22" name="Line 22">
              <a:extLst>
                <a:ext uri="{FF2B5EF4-FFF2-40B4-BE49-F238E27FC236}">
                  <a16:creationId xmlns="" xmlns:a16="http://schemas.microsoft.com/office/drawing/2014/main" id="{AEB0C430-8612-4E1A-BD3A-6B996C17454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4381" y="1521"/>
              <a:ext cx="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4823" name="Group 23">
              <a:extLst>
                <a:ext uri="{FF2B5EF4-FFF2-40B4-BE49-F238E27FC236}">
                  <a16:creationId xmlns="" xmlns:a16="http://schemas.microsoft.com/office/drawing/2014/main" id="{06E34CD7-AC40-4B6A-A388-E687CE8C27C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4399" y="2974"/>
              <a:ext cx="74" cy="36"/>
              <a:chOff x="2064" y="2976"/>
              <a:chExt cx="288" cy="144"/>
            </a:xfrm>
          </p:grpSpPr>
          <p:sp>
            <p:nvSpPr>
              <p:cNvPr id="2764824" name="Arc 24">
                <a:extLst>
                  <a:ext uri="{FF2B5EF4-FFF2-40B4-BE49-F238E27FC236}">
                    <a16:creationId xmlns="" xmlns:a16="http://schemas.microsoft.com/office/drawing/2014/main" id="{B5B983CD-6BF1-4F41-BF1C-DE724B9C62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25" name="Arc 25">
                <a:extLst>
                  <a:ext uri="{FF2B5EF4-FFF2-40B4-BE49-F238E27FC236}">
                    <a16:creationId xmlns="" xmlns:a16="http://schemas.microsoft.com/office/drawing/2014/main" id="{6FABC9F4-0EAB-4ECA-92A5-DC49A59C5B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064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4826" name="Group 26">
              <a:extLst>
                <a:ext uri="{FF2B5EF4-FFF2-40B4-BE49-F238E27FC236}">
                  <a16:creationId xmlns="" xmlns:a16="http://schemas.microsoft.com/office/drawing/2014/main" id="{C5F1ABEB-59AF-42CE-AF7C-91C75E7D91E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4399" y="3048"/>
              <a:ext cx="73" cy="36"/>
              <a:chOff x="2064" y="2976"/>
              <a:chExt cx="288" cy="144"/>
            </a:xfrm>
          </p:grpSpPr>
          <p:sp>
            <p:nvSpPr>
              <p:cNvPr id="2764827" name="Arc 27">
                <a:extLst>
                  <a:ext uri="{FF2B5EF4-FFF2-40B4-BE49-F238E27FC236}">
                    <a16:creationId xmlns="" xmlns:a16="http://schemas.microsoft.com/office/drawing/2014/main" id="{4184AC29-D458-4030-95D7-E528CED1F1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28" name="Arc 28">
                <a:extLst>
                  <a:ext uri="{FF2B5EF4-FFF2-40B4-BE49-F238E27FC236}">
                    <a16:creationId xmlns="" xmlns:a16="http://schemas.microsoft.com/office/drawing/2014/main" id="{16E6DF15-04C9-4318-9750-F4A9DC05DE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064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4829" name="Group 29">
              <a:extLst>
                <a:ext uri="{FF2B5EF4-FFF2-40B4-BE49-F238E27FC236}">
                  <a16:creationId xmlns="" xmlns:a16="http://schemas.microsoft.com/office/drawing/2014/main" id="{B7BF84B9-A0C9-4BFE-974D-8AF49FC9D90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4399" y="3121"/>
              <a:ext cx="73" cy="36"/>
              <a:chOff x="2064" y="2976"/>
              <a:chExt cx="288" cy="144"/>
            </a:xfrm>
          </p:grpSpPr>
          <p:sp>
            <p:nvSpPr>
              <p:cNvPr id="2764830" name="Arc 30">
                <a:extLst>
                  <a:ext uri="{FF2B5EF4-FFF2-40B4-BE49-F238E27FC236}">
                    <a16:creationId xmlns="" xmlns:a16="http://schemas.microsoft.com/office/drawing/2014/main" id="{F9E0311A-7746-4A08-9A1D-5D9A4CF1EA3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31" name="Arc 31">
                <a:extLst>
                  <a:ext uri="{FF2B5EF4-FFF2-40B4-BE49-F238E27FC236}">
                    <a16:creationId xmlns="" xmlns:a16="http://schemas.microsoft.com/office/drawing/2014/main" id="{B0976E69-BA39-4938-BFB1-61732AC78F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064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4832" name="Group 32">
              <a:extLst>
                <a:ext uri="{FF2B5EF4-FFF2-40B4-BE49-F238E27FC236}">
                  <a16:creationId xmlns="" xmlns:a16="http://schemas.microsoft.com/office/drawing/2014/main" id="{85183907-FF68-4918-926A-9DE46B8426F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4399" y="3194"/>
              <a:ext cx="74" cy="36"/>
              <a:chOff x="2064" y="2976"/>
              <a:chExt cx="288" cy="144"/>
            </a:xfrm>
          </p:grpSpPr>
          <p:sp>
            <p:nvSpPr>
              <p:cNvPr id="2764833" name="Arc 33">
                <a:extLst>
                  <a:ext uri="{FF2B5EF4-FFF2-40B4-BE49-F238E27FC236}">
                    <a16:creationId xmlns="" xmlns:a16="http://schemas.microsoft.com/office/drawing/2014/main" id="{2292BB80-93DE-4956-A1EF-792CBDE8770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34" name="Arc 34">
                <a:extLst>
                  <a:ext uri="{FF2B5EF4-FFF2-40B4-BE49-F238E27FC236}">
                    <a16:creationId xmlns="" xmlns:a16="http://schemas.microsoft.com/office/drawing/2014/main" id="{1506DDE6-0FCB-4F97-B784-0874B0806C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6200000">
                <a:off x="2064" y="2976"/>
                <a:ext cx="144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4835" name="Line 35">
              <a:extLst>
                <a:ext uri="{FF2B5EF4-FFF2-40B4-BE49-F238E27FC236}">
                  <a16:creationId xmlns="" xmlns:a16="http://schemas.microsoft.com/office/drawing/2014/main" id="{0B5B61EE-F6D1-43C4-AF77-FAE48BDDF01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4381" y="2919"/>
              <a:ext cx="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36" name="Line 36">
              <a:extLst>
                <a:ext uri="{FF2B5EF4-FFF2-40B4-BE49-F238E27FC236}">
                  <a16:creationId xmlns="" xmlns:a16="http://schemas.microsoft.com/office/drawing/2014/main" id="{9D1C6C5A-3A0B-411F-8A95-0892F1F6D47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4381" y="3286"/>
              <a:ext cx="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37" name="Text Box 37">
              <a:extLst>
                <a:ext uri="{FF2B5EF4-FFF2-40B4-BE49-F238E27FC236}">
                  <a16:creationId xmlns="" xmlns:a16="http://schemas.microsoft.com/office/drawing/2014/main" id="{D0CDCD8A-CA22-49F3-99AC-548C1F9BB39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894" y="1574"/>
              <a:ext cx="23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000">
                  <a:latin typeface="Arial" panose="020B0604020202020204" pitchFamily="34" charset="0"/>
                </a:rPr>
                <a:t>Die</a:t>
              </a:r>
            </a:p>
          </p:txBody>
        </p:sp>
        <p:sp>
          <p:nvSpPr>
            <p:cNvPr id="2764838" name="Text Box 38">
              <a:extLst>
                <a:ext uri="{FF2B5EF4-FFF2-40B4-BE49-F238E27FC236}">
                  <a16:creationId xmlns="" xmlns:a16="http://schemas.microsoft.com/office/drawing/2014/main" id="{58798F54-CAA8-4586-9CBD-28BF1AEF7D0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117" y="1142"/>
              <a:ext cx="42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000">
                  <a:latin typeface="Arial" panose="020B0604020202020204" pitchFamily="34" charset="0"/>
                </a:rPr>
                <a:t>Package</a:t>
              </a:r>
            </a:p>
          </p:txBody>
        </p:sp>
        <p:sp>
          <p:nvSpPr>
            <p:cNvPr id="2764839" name="AutoShape 39">
              <a:extLst>
                <a:ext uri="{FF2B5EF4-FFF2-40B4-BE49-F238E27FC236}">
                  <a16:creationId xmlns="" xmlns:a16="http://schemas.microsoft.com/office/drawing/2014/main" id="{489658F4-F4F6-491F-B528-A479260D61D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4368" y="3421"/>
              <a:ext cx="101" cy="110"/>
            </a:xfrm>
            <a:prstGeom prst="triangle">
              <a:avLst>
                <a:gd name="adj" fmla="val 50000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40" name="Line 40">
              <a:extLst>
                <a:ext uri="{FF2B5EF4-FFF2-40B4-BE49-F238E27FC236}">
                  <a16:creationId xmlns="" xmlns:a16="http://schemas.microsoft.com/office/drawing/2014/main" id="{548A5375-87C0-4183-94E2-CA5B2AAEAAE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418" y="3324"/>
              <a:ext cx="0" cy="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41" name="Text Box 41">
              <a:extLst>
                <a:ext uri="{FF2B5EF4-FFF2-40B4-BE49-F238E27FC236}">
                  <a16:creationId xmlns="" xmlns:a16="http://schemas.microsoft.com/office/drawing/2014/main" id="{C2D3F81E-88F3-4E35-81C8-2435278185B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47" y="2862"/>
              <a:ext cx="5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000">
                  <a:latin typeface="Arial" panose="020B0604020202020204" pitchFamily="34" charset="0"/>
                </a:rPr>
                <a:t>Ground (Die)</a:t>
              </a:r>
            </a:p>
          </p:txBody>
        </p:sp>
        <p:sp>
          <p:nvSpPr>
            <p:cNvPr id="2764842" name="Text Box 42">
              <a:extLst>
                <a:ext uri="{FF2B5EF4-FFF2-40B4-BE49-F238E27FC236}">
                  <a16:creationId xmlns="" xmlns:a16="http://schemas.microsoft.com/office/drawing/2014/main" id="{7CA35531-6936-4365-AD54-07A1091F302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80" y="3331"/>
              <a:ext cx="76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000">
                  <a:latin typeface="Arial" panose="020B0604020202020204" pitchFamily="34" charset="0"/>
                </a:rPr>
                <a:t>Ground (Package)</a:t>
              </a:r>
            </a:p>
          </p:txBody>
        </p:sp>
        <p:grpSp>
          <p:nvGrpSpPr>
            <p:cNvPr id="2764843" name="Group 43">
              <a:extLst>
                <a:ext uri="{FF2B5EF4-FFF2-40B4-BE49-F238E27FC236}">
                  <a16:creationId xmlns="" xmlns:a16="http://schemas.microsoft.com/office/drawing/2014/main" id="{0054E3F8-AD24-481B-86DB-150B6057177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955" y="1764"/>
              <a:ext cx="352" cy="63"/>
              <a:chOff x="1615" y="1598"/>
              <a:chExt cx="1501" cy="288"/>
            </a:xfrm>
          </p:grpSpPr>
          <p:sp>
            <p:nvSpPr>
              <p:cNvPr id="2764844" name="Line 44">
                <a:extLst>
                  <a:ext uri="{FF2B5EF4-FFF2-40B4-BE49-F238E27FC236}">
                    <a16:creationId xmlns="" xmlns:a16="http://schemas.microsoft.com/office/drawing/2014/main" id="{6B37387C-E36B-4423-A333-27C8CB1B342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11" y="1742"/>
                <a:ext cx="60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845" name="AutoShape 45">
                <a:extLst>
                  <a:ext uri="{FF2B5EF4-FFF2-40B4-BE49-F238E27FC236}">
                    <a16:creationId xmlns="" xmlns:a16="http://schemas.microsoft.com/office/drawing/2014/main" id="{85804E20-2A0D-4019-A14D-CE3EE36B40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2226" y="1598"/>
                <a:ext cx="288" cy="288"/>
              </a:xfrm>
              <a:prstGeom prst="triangle">
                <a:avLst>
                  <a:gd name="adj" fmla="val 50000"/>
                </a:avLst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46" name="Line 46">
                <a:extLst>
                  <a:ext uri="{FF2B5EF4-FFF2-40B4-BE49-F238E27FC236}">
                    <a16:creationId xmlns="" xmlns:a16="http://schemas.microsoft.com/office/drawing/2014/main" id="{03BB29E6-80A1-4349-A65F-92321F21F7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615" y="1742"/>
                <a:ext cx="60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4847" name="Line 47">
              <a:extLst>
                <a:ext uri="{FF2B5EF4-FFF2-40B4-BE49-F238E27FC236}">
                  <a16:creationId xmlns="" xmlns:a16="http://schemas.microsoft.com/office/drawing/2014/main" id="{2FF690C1-D8F9-4E34-9F5B-3A6C091D8A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90" y="1885"/>
              <a:ext cx="88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48" name="Line 48">
              <a:extLst>
                <a:ext uri="{FF2B5EF4-FFF2-40B4-BE49-F238E27FC236}">
                  <a16:creationId xmlns="" xmlns:a16="http://schemas.microsoft.com/office/drawing/2014/main" id="{1033B5AB-DE9B-4B31-BE03-8193EE8E21E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90" y="1914"/>
              <a:ext cx="88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49" name="Line 49">
              <a:extLst>
                <a:ext uri="{FF2B5EF4-FFF2-40B4-BE49-F238E27FC236}">
                  <a16:creationId xmlns="" xmlns:a16="http://schemas.microsoft.com/office/drawing/2014/main" id="{5758407A-545C-442D-B538-CB926628D27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191" y="1841"/>
              <a:ext cx="88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50" name="AutoShape 50">
              <a:extLst>
                <a:ext uri="{FF2B5EF4-FFF2-40B4-BE49-F238E27FC236}">
                  <a16:creationId xmlns="" xmlns:a16="http://schemas.microsoft.com/office/drawing/2014/main" id="{8EF17021-7FCE-483C-8BCB-52FC47B1001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4210" y="2002"/>
              <a:ext cx="49" cy="51"/>
            </a:xfrm>
            <a:prstGeom prst="triangle">
              <a:avLst>
                <a:gd name="adj" fmla="val 50000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51" name="Line 51">
              <a:extLst>
                <a:ext uri="{FF2B5EF4-FFF2-40B4-BE49-F238E27FC236}">
                  <a16:creationId xmlns="" xmlns:a16="http://schemas.microsoft.com/office/drawing/2014/main" id="{FD4F04CB-B51E-406E-B9F9-2F80B5F64C6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189" y="1958"/>
              <a:ext cx="89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52" name="Text Box 52">
              <a:extLst>
                <a:ext uri="{FF2B5EF4-FFF2-40B4-BE49-F238E27FC236}">
                  <a16:creationId xmlns="" xmlns:a16="http://schemas.microsoft.com/office/drawing/2014/main" id="{2FABF481-7A87-4CD3-ACE9-231575C513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936" y="1589"/>
              <a:ext cx="41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900">
                  <a:latin typeface="Arial" panose="020B0604020202020204" pitchFamily="34" charset="0"/>
                </a:rPr>
                <a:t>V</a:t>
              </a:r>
              <a:r>
                <a:rPr lang="en-US" altLang="en-US" sz="900" baseline="-25000">
                  <a:latin typeface="Arial" panose="020B0604020202020204" pitchFamily="34" charset="0"/>
                </a:rPr>
                <a:t>CCINT(Die)</a:t>
              </a:r>
            </a:p>
          </p:txBody>
        </p:sp>
        <p:sp>
          <p:nvSpPr>
            <p:cNvPr id="2764853" name="Line 53">
              <a:extLst>
                <a:ext uri="{FF2B5EF4-FFF2-40B4-BE49-F238E27FC236}">
                  <a16:creationId xmlns="" xmlns:a16="http://schemas.microsoft.com/office/drawing/2014/main" id="{B8904F47-3541-46D9-B2FF-414BD53D2D0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104" y="1752"/>
              <a:ext cx="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54" name="Line 54">
              <a:extLst>
                <a:ext uri="{FF2B5EF4-FFF2-40B4-BE49-F238E27FC236}">
                  <a16:creationId xmlns="" xmlns:a16="http://schemas.microsoft.com/office/drawing/2014/main" id="{40237A17-2FB2-4DB4-AD69-C35F18D42CF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02" y="1727"/>
              <a:ext cx="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55" name="AutoShape 55">
              <a:extLst>
                <a:ext uri="{FF2B5EF4-FFF2-40B4-BE49-F238E27FC236}">
                  <a16:creationId xmlns="" xmlns:a16="http://schemas.microsoft.com/office/drawing/2014/main" id="{655A7955-FA00-485E-9F14-10FCAE5B71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4105" y="1865"/>
              <a:ext cx="49" cy="52"/>
            </a:xfrm>
            <a:prstGeom prst="triangle">
              <a:avLst>
                <a:gd name="adj" fmla="val 50000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56" name="Line 56">
              <a:extLst>
                <a:ext uri="{FF2B5EF4-FFF2-40B4-BE49-F238E27FC236}">
                  <a16:creationId xmlns="" xmlns:a16="http://schemas.microsoft.com/office/drawing/2014/main" id="{89AEAEF7-CC5C-4F9B-919E-3377838BDD7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104" y="1840"/>
              <a:ext cx="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57" name="Freeform 57">
              <a:extLst>
                <a:ext uri="{FF2B5EF4-FFF2-40B4-BE49-F238E27FC236}">
                  <a16:creationId xmlns="" xmlns:a16="http://schemas.microsoft.com/office/drawing/2014/main" id="{121A62C4-7868-4014-A3C7-D7820C7225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11" y="1756"/>
              <a:ext cx="187" cy="75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144 w 240"/>
                <a:gd name="T5" fmla="*/ 0 h 96"/>
                <a:gd name="T6" fmla="*/ 240 w 240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144" y="0"/>
                  </a:lnTo>
                  <a:lnTo>
                    <a:pt x="24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58" name="Freeform 58">
              <a:extLst>
                <a:ext uri="{FF2B5EF4-FFF2-40B4-BE49-F238E27FC236}">
                  <a16:creationId xmlns="" xmlns:a16="http://schemas.microsoft.com/office/drawing/2014/main" id="{B470461E-C711-4481-95A7-749B470CF2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11" y="1756"/>
              <a:ext cx="187" cy="75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144 w 240"/>
                <a:gd name="T5" fmla="*/ 0 h 96"/>
                <a:gd name="T6" fmla="*/ 240 w 240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144" y="0"/>
                  </a:lnTo>
                  <a:lnTo>
                    <a:pt x="24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4859" name="Group 59">
              <a:extLst>
                <a:ext uri="{FF2B5EF4-FFF2-40B4-BE49-F238E27FC236}">
                  <a16:creationId xmlns="" xmlns:a16="http://schemas.microsoft.com/office/drawing/2014/main" id="{B9C50E82-CF2E-40AA-B0A6-2296A867CF5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976" y="2396"/>
              <a:ext cx="352" cy="63"/>
              <a:chOff x="1615" y="1598"/>
              <a:chExt cx="1501" cy="288"/>
            </a:xfrm>
          </p:grpSpPr>
          <p:sp>
            <p:nvSpPr>
              <p:cNvPr id="2764860" name="Line 60">
                <a:extLst>
                  <a:ext uri="{FF2B5EF4-FFF2-40B4-BE49-F238E27FC236}">
                    <a16:creationId xmlns="" xmlns:a16="http://schemas.microsoft.com/office/drawing/2014/main" id="{7831A720-E2C6-42A7-B630-242C951A0ED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11" y="1742"/>
                <a:ext cx="60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861" name="AutoShape 61">
                <a:extLst>
                  <a:ext uri="{FF2B5EF4-FFF2-40B4-BE49-F238E27FC236}">
                    <a16:creationId xmlns="" xmlns:a16="http://schemas.microsoft.com/office/drawing/2014/main" id="{D0877B3A-E02B-47A9-BD8B-866CE3441C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2226" y="1598"/>
                <a:ext cx="288" cy="288"/>
              </a:xfrm>
              <a:prstGeom prst="triangle">
                <a:avLst>
                  <a:gd name="adj" fmla="val 50000"/>
                </a:avLst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62" name="Line 62">
                <a:extLst>
                  <a:ext uri="{FF2B5EF4-FFF2-40B4-BE49-F238E27FC236}">
                    <a16:creationId xmlns="" xmlns:a16="http://schemas.microsoft.com/office/drawing/2014/main" id="{9CE17997-D26F-4C03-8B18-D0835133582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615" y="1742"/>
                <a:ext cx="60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4863" name="Line 63">
              <a:extLst>
                <a:ext uri="{FF2B5EF4-FFF2-40B4-BE49-F238E27FC236}">
                  <a16:creationId xmlns="" xmlns:a16="http://schemas.microsoft.com/office/drawing/2014/main" id="{E5C091F3-6F08-45F5-9025-9D4D7A29D4D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11" y="2517"/>
              <a:ext cx="88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64" name="Line 64">
              <a:extLst>
                <a:ext uri="{FF2B5EF4-FFF2-40B4-BE49-F238E27FC236}">
                  <a16:creationId xmlns="" xmlns:a16="http://schemas.microsoft.com/office/drawing/2014/main" id="{F06D6729-86C7-4EF4-950A-89437B17A4C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11" y="2546"/>
              <a:ext cx="88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65" name="Line 65">
              <a:extLst>
                <a:ext uri="{FF2B5EF4-FFF2-40B4-BE49-F238E27FC236}">
                  <a16:creationId xmlns="" xmlns:a16="http://schemas.microsoft.com/office/drawing/2014/main" id="{8DF84A15-E47C-477D-9621-F4236FA15DF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212" y="2473"/>
              <a:ext cx="88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66" name="AutoShape 66">
              <a:extLst>
                <a:ext uri="{FF2B5EF4-FFF2-40B4-BE49-F238E27FC236}">
                  <a16:creationId xmlns="" xmlns:a16="http://schemas.microsoft.com/office/drawing/2014/main" id="{5354BF5D-9923-4E4C-9E97-FD4AAD76DB9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4231" y="2634"/>
              <a:ext cx="49" cy="51"/>
            </a:xfrm>
            <a:prstGeom prst="triangle">
              <a:avLst>
                <a:gd name="adj" fmla="val 50000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67" name="Line 67">
              <a:extLst>
                <a:ext uri="{FF2B5EF4-FFF2-40B4-BE49-F238E27FC236}">
                  <a16:creationId xmlns="" xmlns:a16="http://schemas.microsoft.com/office/drawing/2014/main" id="{440BFEC0-9E1A-42DF-8788-C26D93B638B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210" y="2590"/>
              <a:ext cx="89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68" name="Line 68">
              <a:extLst>
                <a:ext uri="{FF2B5EF4-FFF2-40B4-BE49-F238E27FC236}">
                  <a16:creationId xmlns="" xmlns:a16="http://schemas.microsoft.com/office/drawing/2014/main" id="{D3F747CA-9C79-487E-B3BE-ADA8F16CC65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125" y="2384"/>
              <a:ext cx="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69" name="Line 69">
              <a:extLst>
                <a:ext uri="{FF2B5EF4-FFF2-40B4-BE49-F238E27FC236}">
                  <a16:creationId xmlns="" xmlns:a16="http://schemas.microsoft.com/office/drawing/2014/main" id="{632AC719-B92B-44CA-9797-7FA761FE048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23" y="2359"/>
              <a:ext cx="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70" name="AutoShape 70">
              <a:extLst>
                <a:ext uri="{FF2B5EF4-FFF2-40B4-BE49-F238E27FC236}">
                  <a16:creationId xmlns="" xmlns:a16="http://schemas.microsoft.com/office/drawing/2014/main" id="{758D2E48-58E3-4541-BE39-5698564461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4126" y="2497"/>
              <a:ext cx="49" cy="52"/>
            </a:xfrm>
            <a:prstGeom prst="triangle">
              <a:avLst>
                <a:gd name="adj" fmla="val 50000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71" name="Line 71">
              <a:extLst>
                <a:ext uri="{FF2B5EF4-FFF2-40B4-BE49-F238E27FC236}">
                  <a16:creationId xmlns="" xmlns:a16="http://schemas.microsoft.com/office/drawing/2014/main" id="{DC321438-BA37-4B75-986C-CDCE725618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125" y="2472"/>
              <a:ext cx="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72" name="Freeform 72">
              <a:extLst>
                <a:ext uri="{FF2B5EF4-FFF2-40B4-BE49-F238E27FC236}">
                  <a16:creationId xmlns="" xmlns:a16="http://schemas.microsoft.com/office/drawing/2014/main" id="{6E6A5518-E4F8-4B54-A0FB-88329F33729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32" y="2388"/>
              <a:ext cx="187" cy="75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144 w 240"/>
                <a:gd name="T5" fmla="*/ 0 h 96"/>
                <a:gd name="T6" fmla="*/ 240 w 240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144" y="0"/>
                  </a:lnTo>
                  <a:lnTo>
                    <a:pt x="24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73" name="Freeform 73">
              <a:extLst>
                <a:ext uri="{FF2B5EF4-FFF2-40B4-BE49-F238E27FC236}">
                  <a16:creationId xmlns="" xmlns:a16="http://schemas.microsoft.com/office/drawing/2014/main" id="{9348E9A4-39D6-4DCC-B733-548BE62C06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32" y="2388"/>
              <a:ext cx="187" cy="75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144 w 240"/>
                <a:gd name="T5" fmla="*/ 0 h 96"/>
                <a:gd name="T6" fmla="*/ 240 w 240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144" y="0"/>
                  </a:lnTo>
                  <a:lnTo>
                    <a:pt x="24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4874" name="Group 74">
              <a:extLst>
                <a:ext uri="{FF2B5EF4-FFF2-40B4-BE49-F238E27FC236}">
                  <a16:creationId xmlns="" xmlns:a16="http://schemas.microsoft.com/office/drawing/2014/main" id="{42F48DA1-6FA5-44D9-9AE4-B29F566B7F7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504" y="2103"/>
              <a:ext cx="352" cy="63"/>
              <a:chOff x="1615" y="1598"/>
              <a:chExt cx="1501" cy="288"/>
            </a:xfrm>
          </p:grpSpPr>
          <p:sp>
            <p:nvSpPr>
              <p:cNvPr id="2764875" name="Line 75">
                <a:extLst>
                  <a:ext uri="{FF2B5EF4-FFF2-40B4-BE49-F238E27FC236}">
                    <a16:creationId xmlns="" xmlns:a16="http://schemas.microsoft.com/office/drawing/2014/main" id="{1E28A8EE-0888-430F-9979-5B52A459679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11" y="1742"/>
                <a:ext cx="60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876" name="AutoShape 76">
                <a:extLst>
                  <a:ext uri="{FF2B5EF4-FFF2-40B4-BE49-F238E27FC236}">
                    <a16:creationId xmlns="" xmlns:a16="http://schemas.microsoft.com/office/drawing/2014/main" id="{7DA5158E-1514-459B-A9FD-066B0E197F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2226" y="1598"/>
                <a:ext cx="288" cy="288"/>
              </a:xfrm>
              <a:prstGeom prst="triangle">
                <a:avLst>
                  <a:gd name="adj" fmla="val 50000"/>
                </a:avLst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4877" name="Line 77">
                <a:extLst>
                  <a:ext uri="{FF2B5EF4-FFF2-40B4-BE49-F238E27FC236}">
                    <a16:creationId xmlns="" xmlns:a16="http://schemas.microsoft.com/office/drawing/2014/main" id="{A47D47D5-EBB5-49BC-817E-638465FE097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615" y="1742"/>
                <a:ext cx="60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4878" name="Line 78">
              <a:extLst>
                <a:ext uri="{FF2B5EF4-FFF2-40B4-BE49-F238E27FC236}">
                  <a16:creationId xmlns="" xmlns:a16="http://schemas.microsoft.com/office/drawing/2014/main" id="{90C03309-BEA1-4578-BB41-3AA3D5A0E08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739" y="2224"/>
              <a:ext cx="88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79" name="Line 79">
              <a:extLst>
                <a:ext uri="{FF2B5EF4-FFF2-40B4-BE49-F238E27FC236}">
                  <a16:creationId xmlns="" xmlns:a16="http://schemas.microsoft.com/office/drawing/2014/main" id="{9B3594E1-4525-497D-A04E-E821522856E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739" y="2253"/>
              <a:ext cx="88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80" name="Line 80">
              <a:extLst>
                <a:ext uri="{FF2B5EF4-FFF2-40B4-BE49-F238E27FC236}">
                  <a16:creationId xmlns="" xmlns:a16="http://schemas.microsoft.com/office/drawing/2014/main" id="{A8840586-1478-4AB7-8E5B-466E80FA956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740" y="2180"/>
              <a:ext cx="88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81" name="AutoShape 81">
              <a:extLst>
                <a:ext uri="{FF2B5EF4-FFF2-40B4-BE49-F238E27FC236}">
                  <a16:creationId xmlns="" xmlns:a16="http://schemas.microsoft.com/office/drawing/2014/main" id="{24DAE98B-2664-4A35-8981-B150F20BC6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4759" y="2341"/>
              <a:ext cx="49" cy="51"/>
            </a:xfrm>
            <a:prstGeom prst="triangle">
              <a:avLst>
                <a:gd name="adj" fmla="val 50000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82" name="Line 82">
              <a:extLst>
                <a:ext uri="{FF2B5EF4-FFF2-40B4-BE49-F238E27FC236}">
                  <a16:creationId xmlns="" xmlns:a16="http://schemas.microsoft.com/office/drawing/2014/main" id="{9694B0BC-8D5F-4760-A242-D2733A68C0E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738" y="2297"/>
              <a:ext cx="89" cy="0"/>
            </a:xfrm>
            <a:prstGeom prst="line">
              <a:avLst/>
            </a:prstGeom>
            <a:noFill/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83" name="Line 83">
              <a:extLst>
                <a:ext uri="{FF2B5EF4-FFF2-40B4-BE49-F238E27FC236}">
                  <a16:creationId xmlns="" xmlns:a16="http://schemas.microsoft.com/office/drawing/2014/main" id="{5920C5AD-3D54-4AE6-B103-DF67373ED39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653" y="2091"/>
              <a:ext cx="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84" name="Line 84">
              <a:extLst>
                <a:ext uri="{FF2B5EF4-FFF2-40B4-BE49-F238E27FC236}">
                  <a16:creationId xmlns="" xmlns:a16="http://schemas.microsoft.com/office/drawing/2014/main" id="{6E4BF8AB-3171-4E92-91C0-5DA195FB9DE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51" y="2066"/>
              <a:ext cx="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85" name="AutoShape 85">
              <a:extLst>
                <a:ext uri="{FF2B5EF4-FFF2-40B4-BE49-F238E27FC236}">
                  <a16:creationId xmlns="" xmlns:a16="http://schemas.microsoft.com/office/drawing/2014/main" id="{32601D82-F1EA-414C-9FE3-25B663F33D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4654" y="2204"/>
              <a:ext cx="49" cy="52"/>
            </a:xfrm>
            <a:prstGeom prst="triangle">
              <a:avLst>
                <a:gd name="adj" fmla="val 50000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86" name="Line 86">
              <a:extLst>
                <a:ext uri="{FF2B5EF4-FFF2-40B4-BE49-F238E27FC236}">
                  <a16:creationId xmlns="" xmlns:a16="http://schemas.microsoft.com/office/drawing/2014/main" id="{6C0AB73E-06D3-4EC9-8044-76B0C3680D5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6200000" flipH="1">
              <a:off x="4653" y="2179"/>
              <a:ext cx="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87" name="Freeform 87">
              <a:extLst>
                <a:ext uri="{FF2B5EF4-FFF2-40B4-BE49-F238E27FC236}">
                  <a16:creationId xmlns="" xmlns:a16="http://schemas.microsoft.com/office/drawing/2014/main" id="{B6D1A708-C051-4B98-92ED-7D80B6FB26E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60" y="2095"/>
              <a:ext cx="187" cy="75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144 w 240"/>
                <a:gd name="T5" fmla="*/ 0 h 96"/>
                <a:gd name="T6" fmla="*/ 240 w 240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144" y="0"/>
                  </a:lnTo>
                  <a:lnTo>
                    <a:pt x="24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88" name="Freeform 88">
              <a:extLst>
                <a:ext uri="{FF2B5EF4-FFF2-40B4-BE49-F238E27FC236}">
                  <a16:creationId xmlns="" xmlns:a16="http://schemas.microsoft.com/office/drawing/2014/main" id="{DACC3DFB-68BC-42D8-823E-FE71079F88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60" y="2095"/>
              <a:ext cx="187" cy="75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144 w 240"/>
                <a:gd name="T5" fmla="*/ 0 h 96"/>
                <a:gd name="T6" fmla="*/ 240 w 240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144" y="0"/>
                  </a:lnTo>
                  <a:lnTo>
                    <a:pt x="24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89" name="Line 89">
              <a:extLst>
                <a:ext uri="{FF2B5EF4-FFF2-40B4-BE49-F238E27FC236}">
                  <a16:creationId xmlns="" xmlns:a16="http://schemas.microsoft.com/office/drawing/2014/main" id="{F0F093DF-D4B8-4882-A559-1D46B495CC1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34" y="2938"/>
              <a:ext cx="0" cy="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90" name="Line 90">
              <a:extLst>
                <a:ext uri="{FF2B5EF4-FFF2-40B4-BE49-F238E27FC236}">
                  <a16:creationId xmlns="" xmlns:a16="http://schemas.microsoft.com/office/drawing/2014/main" id="{9E620056-2220-472F-A74D-BE540547D4A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34" y="1192"/>
              <a:ext cx="0" cy="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91" name="Text Box 91">
              <a:extLst>
                <a:ext uri="{FF2B5EF4-FFF2-40B4-BE49-F238E27FC236}">
                  <a16:creationId xmlns="" xmlns:a16="http://schemas.microsoft.com/office/drawing/2014/main" id="{3E78FE4F-DF08-4559-9A2B-406B0328F3A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5400000">
              <a:off x="4111" y="1302"/>
              <a:ext cx="3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000">
                  <a:latin typeface="Arial" panose="020B0604020202020204" pitchFamily="34" charset="0"/>
                </a:rPr>
                <a:t>I</a:t>
              </a:r>
              <a:r>
                <a:rPr lang="en-US" altLang="en-US" sz="1000" baseline="-25000">
                  <a:latin typeface="Arial" panose="020B0604020202020204" pitchFamily="34" charset="0"/>
                </a:rPr>
                <a:t>CCINT</a:t>
              </a:r>
            </a:p>
          </p:txBody>
        </p:sp>
        <p:sp>
          <p:nvSpPr>
            <p:cNvPr id="2764892" name="Text Box 92">
              <a:extLst>
                <a:ext uri="{FF2B5EF4-FFF2-40B4-BE49-F238E27FC236}">
                  <a16:creationId xmlns="" xmlns:a16="http://schemas.microsoft.com/office/drawing/2014/main" id="{79E55D06-2471-4CA3-AE83-6C072E08EA9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5400000">
              <a:off x="4111" y="3046"/>
              <a:ext cx="3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000">
                  <a:latin typeface="Arial" panose="020B0604020202020204" pitchFamily="34" charset="0"/>
                </a:rPr>
                <a:t>I</a:t>
              </a:r>
              <a:r>
                <a:rPr lang="en-US" altLang="en-US" sz="1000" baseline="-25000">
                  <a:latin typeface="Arial" panose="020B0604020202020204" pitchFamily="34" charset="0"/>
                </a:rPr>
                <a:t>CCINT</a:t>
              </a:r>
            </a:p>
          </p:txBody>
        </p:sp>
        <p:sp>
          <p:nvSpPr>
            <p:cNvPr id="2764893" name="Text Box 93">
              <a:extLst>
                <a:ext uri="{FF2B5EF4-FFF2-40B4-BE49-F238E27FC236}">
                  <a16:creationId xmlns="" xmlns:a16="http://schemas.microsoft.com/office/drawing/2014/main" id="{85F3FB49-F661-464A-B84B-CB2C603B497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462" y="1926"/>
              <a:ext cx="41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900">
                  <a:latin typeface="Arial" panose="020B0604020202020204" pitchFamily="34" charset="0"/>
                </a:rPr>
                <a:t>V</a:t>
              </a:r>
              <a:r>
                <a:rPr lang="en-US" altLang="en-US" sz="900" baseline="-25000">
                  <a:latin typeface="Arial" panose="020B0604020202020204" pitchFamily="34" charset="0"/>
                </a:rPr>
                <a:t>CCINT(Die)</a:t>
              </a:r>
            </a:p>
          </p:txBody>
        </p:sp>
        <p:sp>
          <p:nvSpPr>
            <p:cNvPr id="2764894" name="Text Box 94">
              <a:extLst>
                <a:ext uri="{FF2B5EF4-FFF2-40B4-BE49-F238E27FC236}">
                  <a16:creationId xmlns="" xmlns:a16="http://schemas.microsoft.com/office/drawing/2014/main" id="{37BD5456-8DDC-4D4C-AC6A-C7C927868B5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937" y="2217"/>
              <a:ext cx="41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900">
                  <a:latin typeface="Arial" panose="020B0604020202020204" pitchFamily="34" charset="0"/>
                </a:rPr>
                <a:t>V</a:t>
              </a:r>
              <a:r>
                <a:rPr lang="en-US" altLang="en-US" sz="900" baseline="-25000">
                  <a:latin typeface="Arial" panose="020B0604020202020204" pitchFamily="34" charset="0"/>
                </a:rPr>
                <a:t>CCINT(Die)</a:t>
              </a:r>
            </a:p>
          </p:txBody>
        </p:sp>
        <p:sp>
          <p:nvSpPr>
            <p:cNvPr id="2764895" name="Text Box 95">
              <a:extLst>
                <a:ext uri="{FF2B5EF4-FFF2-40B4-BE49-F238E27FC236}">
                  <a16:creationId xmlns="" xmlns:a16="http://schemas.microsoft.com/office/drawing/2014/main" id="{F065B620-B42A-4957-B875-85A74B9035C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07" y="1386"/>
              <a:ext cx="51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200">
                  <a:latin typeface="Arial" panose="020B0604020202020204" pitchFamily="34" charset="0"/>
                </a:rPr>
                <a:t>V</a:t>
              </a:r>
              <a:r>
                <a:rPr lang="en-US" altLang="en-US" sz="1200" baseline="-25000">
                  <a:latin typeface="Arial" panose="020B0604020202020204" pitchFamily="34" charset="0"/>
                </a:rPr>
                <a:t>CCINT(Die)</a:t>
              </a:r>
            </a:p>
          </p:txBody>
        </p:sp>
        <p:sp>
          <p:nvSpPr>
            <p:cNvPr id="2764896" name="Oval 96">
              <a:extLst>
                <a:ext uri="{FF2B5EF4-FFF2-40B4-BE49-F238E27FC236}">
                  <a16:creationId xmlns="" xmlns:a16="http://schemas.microsoft.com/office/drawing/2014/main" id="{2E9337E4-0CD0-4CE6-9128-2115E80A5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8" y="1528"/>
              <a:ext cx="56" cy="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4897" name="Line 97">
              <a:extLst>
                <a:ext uri="{FF2B5EF4-FFF2-40B4-BE49-F238E27FC236}">
                  <a16:creationId xmlns="" xmlns:a16="http://schemas.microsoft.com/office/drawing/2014/main" id="{4F01CE8C-7559-4E60-8C54-AD7F6A198E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53" y="1483"/>
              <a:ext cx="80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4898" name="Text Box 98">
              <a:extLst>
                <a:ext uri="{FF2B5EF4-FFF2-40B4-BE49-F238E27FC236}">
                  <a16:creationId xmlns="" xmlns:a16="http://schemas.microsoft.com/office/drawing/2014/main" id="{4C31381D-F2F8-4711-BB1C-CF56CB22FE4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083" y="806"/>
              <a:ext cx="6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sz="1200">
                  <a:latin typeface="Arial" panose="020B0604020202020204" pitchFamily="34" charset="0"/>
                </a:rPr>
                <a:t>V</a:t>
              </a:r>
              <a:r>
                <a:rPr lang="en-US" altLang="en-US" sz="1200" baseline="-25000">
                  <a:latin typeface="Arial" panose="020B0604020202020204" pitchFamily="34" charset="0"/>
                </a:rPr>
                <a:t>CCINT(Package)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025D030-3AAA-4EDF-9B54-041121B4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B869-E988-4311-BF1D-74F4ECEDC919}" type="datetime1">
              <a:rPr lang="en-US" smtClean="0"/>
              <a:t>6/18/2018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96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520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/>
              <a:t>Questions</a:t>
            </a:r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56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1234440"/>
            <a:ext cx="7571232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538" y="0"/>
            <a:ext cx="8229600" cy="1143000"/>
          </a:xfrm>
        </p:spPr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a Line </a:t>
            </a:r>
            <a:r>
              <a:rPr lang="it-IT" dirty="0" err="1"/>
              <a:t>Coding</a:t>
            </a:r>
            <a:r>
              <a:rPr lang="it-IT" dirty="0"/>
              <a:t>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2605" y="987552"/>
            <a:ext cx="4042523" cy="52592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there are enough transitions in the data then the clock can be recovered from the data using the CDR</a:t>
            </a:r>
          </a:p>
          <a:p>
            <a:r>
              <a:rPr lang="en-US" dirty="0"/>
              <a:t>Line coding makes it possible  to provide enough transitions</a:t>
            </a:r>
          </a:p>
          <a:p>
            <a:r>
              <a:rPr lang="it-IT" dirty="0" err="1"/>
              <a:t>Moreover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normally</a:t>
            </a:r>
            <a:r>
              <a:rPr lang="it-IT" dirty="0"/>
              <a:t> </a:t>
            </a:r>
            <a:r>
              <a:rPr lang="it-IT" dirty="0" err="1"/>
              <a:t>minimizes</a:t>
            </a:r>
            <a:r>
              <a:rPr lang="it-IT" dirty="0"/>
              <a:t> </a:t>
            </a:r>
            <a:r>
              <a:rPr lang="it-IT" dirty="0" err="1"/>
              <a:t>running</a:t>
            </a:r>
            <a:r>
              <a:rPr lang="it-IT" dirty="0"/>
              <a:t> </a:t>
            </a:r>
            <a:r>
              <a:rPr lang="it-IT" dirty="0" err="1"/>
              <a:t>disparity</a:t>
            </a:r>
            <a:r>
              <a:rPr lang="it-IT" dirty="0"/>
              <a:t> (# of </a:t>
            </a:r>
            <a:r>
              <a:rPr lang="it-IT" dirty="0" err="1"/>
              <a:t>transmitted</a:t>
            </a:r>
            <a:r>
              <a:rPr lang="it-IT" dirty="0"/>
              <a:t> 1’s – # of 0’s) </a:t>
            </a:r>
          </a:p>
          <a:p>
            <a:r>
              <a:rPr lang="it-IT" dirty="0"/>
              <a:t>DC-Balance, </a:t>
            </a:r>
            <a:r>
              <a:rPr lang="it-IT" dirty="0" err="1" smtClean="0"/>
              <a:t>needed</a:t>
            </a:r>
            <a:r>
              <a:rPr lang="it-IT" dirty="0" smtClean="0"/>
              <a:t> for AC </a:t>
            </a:r>
            <a:r>
              <a:rPr lang="it-IT" dirty="0" err="1" smtClean="0"/>
              <a:t>coupling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7406" t="23805" r="8400" b="15953"/>
          <a:stretch/>
        </p:blipFill>
        <p:spPr>
          <a:xfrm>
            <a:off x="594129" y="1143000"/>
            <a:ext cx="4071486" cy="218493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197763" y="137868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/>
              <a:t>CDR</a:t>
            </a:r>
            <a:endParaRPr lang="en-US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17013" y="1585222"/>
            <a:ext cx="457200" cy="40508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/>
              <a:t>PLL</a:t>
            </a:r>
            <a:endParaRPr lang="en-US" sz="1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49212" y="117868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/>
              <a:t>DATA</a:t>
            </a:r>
            <a:endParaRPr lang="en-US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49212" y="1680747"/>
            <a:ext cx="914400" cy="30955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/>
              <a:t>CLOCK</a:t>
            </a:r>
            <a:endParaRPr lang="en-US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217013" y="2542524"/>
            <a:ext cx="457200" cy="40508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400" dirty="0"/>
              <a:t>PLL</a:t>
            </a:r>
            <a:endParaRPr lang="en-US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59087" y="1973998"/>
            <a:ext cx="914400" cy="3095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it-IT" sz="1000" dirty="0"/>
              <a:t>Data w/ </a:t>
            </a:r>
          </a:p>
          <a:p>
            <a:r>
              <a:rPr lang="it-IT" sz="1000" dirty="0" err="1"/>
              <a:t>embedded</a:t>
            </a:r>
            <a:r>
              <a:rPr lang="it-IT" sz="1000" dirty="0"/>
              <a:t> clock</a:t>
            </a:r>
            <a:endParaRPr lang="en-US" sz="1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786508" y="1430444"/>
            <a:ext cx="457200" cy="40508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85000" lnSpcReduction="20000"/>
          </a:bodyPr>
          <a:lstStyle/>
          <a:p>
            <a:r>
              <a:rPr lang="it-IT" sz="1400" dirty="0" err="1"/>
              <a:t>Flip</a:t>
            </a:r>
            <a:r>
              <a:rPr lang="it-IT" sz="1400" dirty="0"/>
              <a:t>-</a:t>
            </a:r>
          </a:p>
          <a:p>
            <a:r>
              <a:rPr lang="it-IT" sz="1400" dirty="0"/>
              <a:t>Flop</a:t>
            </a:r>
            <a:endParaRPr lang="en-US" sz="14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t="23683" b="28255"/>
          <a:stretch/>
        </p:blipFill>
        <p:spPr>
          <a:xfrm>
            <a:off x="532598" y="3955844"/>
            <a:ext cx="4116403" cy="14838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/>
          <a:srcRect t="9096" b="57291"/>
          <a:stretch/>
        </p:blipFill>
        <p:spPr>
          <a:xfrm>
            <a:off x="2977497" y="4423963"/>
            <a:ext cx="1360203" cy="31763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/>
          <a:srcRect t="9096" b="57291"/>
          <a:stretch/>
        </p:blipFill>
        <p:spPr>
          <a:xfrm>
            <a:off x="715406" y="4472449"/>
            <a:ext cx="1360203" cy="317634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-500514" y="529389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2000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48" y="5025229"/>
            <a:ext cx="1406728" cy="536494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6"/>
          <a:srcRect t="8286" b="61352"/>
          <a:stretch/>
        </p:blipFill>
        <p:spPr>
          <a:xfrm>
            <a:off x="2936990" y="5190690"/>
            <a:ext cx="1505552" cy="288757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B0FBC282-6F2A-4F07-9233-4FC027A9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CD48-3CD4-4841-A967-C21DCFB5F71E}" type="datetime1">
              <a:rPr lang="en-US" smtClean="0"/>
              <a:t>6/18/2018</a:t>
            </a:fld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="" xmlns:a16="http://schemas.microsoft.com/office/drawing/2014/main" id="{64DD93CB-D381-459B-901E-0163A37F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70BF0B-4189-49D9-8FEC-562E93EC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8b10b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9192E8-8C61-418B-B9F2-DFD6CA909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520792"/>
            <a:ext cx="3879388" cy="4593761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Widely</a:t>
            </a:r>
            <a:r>
              <a:rPr lang="it-IT" dirty="0"/>
              <a:t> </a:t>
            </a:r>
            <a:r>
              <a:rPr lang="it-IT" dirty="0" err="1"/>
              <a:t>adopted</a:t>
            </a:r>
            <a:r>
              <a:rPr lang="it-IT" dirty="0"/>
              <a:t> industrial standard</a:t>
            </a:r>
          </a:p>
          <a:p>
            <a:pPr lvl="1"/>
            <a:r>
              <a:rPr lang="it-IT" dirty="0" smtClean="0"/>
              <a:t>E.g. Ethernet</a:t>
            </a:r>
            <a:r>
              <a:rPr lang="it-IT" dirty="0"/>
              <a:t>, </a:t>
            </a:r>
            <a:r>
              <a:rPr lang="it-IT" dirty="0" smtClean="0"/>
              <a:t>PCI Express, JESD204B</a:t>
            </a:r>
            <a:endParaRPr lang="en-US" dirty="0"/>
          </a:p>
          <a:p>
            <a:r>
              <a:rPr lang="en-US" dirty="0"/>
              <a:t>Maximum run length (n. of identical symbols) = 5 </a:t>
            </a:r>
          </a:p>
          <a:p>
            <a:r>
              <a:rPr lang="en-US" dirty="0"/>
              <a:t>Running Disparity +1/-1=&gt; DC Balance</a:t>
            </a:r>
          </a:p>
          <a:p>
            <a:r>
              <a:rPr lang="en-US" dirty="0"/>
              <a:t>8 bits =&gt; 256 different values</a:t>
            </a:r>
          </a:p>
          <a:p>
            <a:r>
              <a:rPr lang="en-US" dirty="0"/>
              <a:t>10 bits =&gt; 1024 different values</a:t>
            </a:r>
          </a:p>
          <a:p>
            <a:r>
              <a:rPr lang="en-US" dirty="0"/>
              <a:t>8B10B code is built out of:</a:t>
            </a:r>
          </a:p>
          <a:p>
            <a:pPr lvl="1"/>
            <a:r>
              <a:rPr lang="en-US" dirty="0"/>
              <a:t>(5 to 6 bit code) + (3 to 4 bit code)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6D262F-41A2-4C93-BC95-7BAFC470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C7C4E4-F0F3-42E7-B631-0DB53D28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4388-C377-438E-B69F-A0AB849DEFA6}" type="datetime1">
              <a:rPr lang="en-US" smtClean="0"/>
              <a:t>6/18/2018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AC8A9B-9199-4F49-B225-9C42CED9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58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588" y="2383010"/>
            <a:ext cx="4433224" cy="248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8b10b Coding (2)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809" y="1588168"/>
            <a:ext cx="8396577" cy="239691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Not all 1024 values are valid according to 8b10b</a:t>
            </a:r>
          </a:p>
          <a:p>
            <a:r>
              <a:rPr lang="en-US" dirty="0"/>
              <a:t>– For example “0100000011” has run length 6</a:t>
            </a:r>
          </a:p>
          <a:p>
            <a:r>
              <a:rPr lang="en-US" dirty="0"/>
              <a:t>For most 8b symbols a positive or negative RD 10b symbol </a:t>
            </a:r>
            <a:r>
              <a:rPr lang="en-US" dirty="0" smtClean="0"/>
              <a:t>is </a:t>
            </a:r>
            <a:r>
              <a:rPr lang="en-US" dirty="0"/>
              <a:t>chosen according the current running disparity</a:t>
            </a:r>
          </a:p>
          <a:p>
            <a:r>
              <a:rPr lang="en-US" dirty="0" smtClean="0"/>
              <a:t>So </a:t>
            </a:r>
            <a:r>
              <a:rPr lang="en-US" dirty="0"/>
              <a:t>about 512 useful values are selected from 1024…</a:t>
            </a:r>
          </a:p>
          <a:p>
            <a:pPr lvl="1"/>
            <a:r>
              <a:rPr lang="en-US" dirty="0"/>
              <a:t>…and there are still a few codes left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21B56F-B11D-4106-A8AD-6604D8D19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9B10-A86E-4F5E-B659-3902D49F247B}" type="datetime1">
              <a:rPr lang="en-US" smtClean="0"/>
              <a:t>6/18/2018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038265-0C5D-4EC8-B361-F4F3D0F1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59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7" y="3985079"/>
            <a:ext cx="6663437" cy="172242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319916" y="4357315"/>
            <a:ext cx="174929" cy="18288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1494845" y="4357315"/>
            <a:ext cx="174929" cy="182880"/>
          </a:xfrm>
          <a:prstGeom prst="rect">
            <a:avLst/>
          </a:prstGeom>
          <a:solidFill>
            <a:srgbClr val="0076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2911502" y="4357315"/>
            <a:ext cx="284922" cy="182880"/>
          </a:xfrm>
          <a:prstGeom prst="rect">
            <a:avLst/>
          </a:prstGeom>
          <a:solidFill>
            <a:srgbClr val="0076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3196424" y="4357315"/>
            <a:ext cx="437322" cy="18288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4238045" y="4357315"/>
            <a:ext cx="508884" cy="18288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6061664" y="4341413"/>
            <a:ext cx="491536" cy="19878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4746929" y="4349363"/>
            <a:ext cx="341906" cy="190831"/>
          </a:xfrm>
          <a:prstGeom prst="rect">
            <a:avLst/>
          </a:prstGeom>
          <a:solidFill>
            <a:srgbClr val="0076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6553200" y="4341413"/>
            <a:ext cx="341906" cy="190831"/>
          </a:xfrm>
          <a:prstGeom prst="rect">
            <a:avLst/>
          </a:prstGeom>
          <a:solidFill>
            <a:srgbClr val="0076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SERializers-DESserializers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7573" y="1600202"/>
            <a:ext cx="4058431" cy="4851398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SERDES </a:t>
            </a:r>
            <a:r>
              <a:rPr lang="it-IT" dirty="0" err="1" smtClean="0"/>
              <a:t>make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to</a:t>
            </a:r>
          </a:p>
          <a:p>
            <a:pPr lvl="1"/>
            <a:r>
              <a:rPr lang="it-IT" dirty="0" err="1" smtClean="0"/>
              <a:t>Encode</a:t>
            </a:r>
            <a:r>
              <a:rPr lang="it-IT" dirty="0" smtClean="0"/>
              <a:t>, </a:t>
            </a:r>
            <a:r>
              <a:rPr lang="it-IT" dirty="0" err="1" smtClean="0"/>
              <a:t>serialize</a:t>
            </a:r>
            <a:r>
              <a:rPr lang="it-IT" dirty="0" smtClean="0"/>
              <a:t> and </a:t>
            </a:r>
            <a:r>
              <a:rPr lang="it-IT" dirty="0" err="1" smtClean="0"/>
              <a:t>trasmit</a:t>
            </a:r>
            <a:r>
              <a:rPr lang="it-IT" dirty="0" smtClean="0"/>
              <a:t> data</a:t>
            </a:r>
          </a:p>
          <a:p>
            <a:pPr lvl="1"/>
            <a:r>
              <a:rPr lang="it-IT" dirty="0" err="1" smtClean="0"/>
              <a:t>Recover</a:t>
            </a:r>
            <a:r>
              <a:rPr lang="it-IT" dirty="0" smtClean="0"/>
              <a:t> a clock from the </a:t>
            </a:r>
            <a:r>
              <a:rPr lang="it-IT" dirty="0" err="1" smtClean="0"/>
              <a:t>incoming</a:t>
            </a:r>
            <a:r>
              <a:rPr lang="it-IT" dirty="0" smtClean="0"/>
              <a:t> data </a:t>
            </a:r>
            <a:r>
              <a:rPr lang="it-IT" dirty="0" err="1" smtClean="0"/>
              <a:t>stream</a:t>
            </a:r>
            <a:r>
              <a:rPr lang="it-IT" dirty="0" smtClean="0"/>
              <a:t> and use </a:t>
            </a:r>
            <a:r>
              <a:rPr lang="it-IT" dirty="0" err="1" smtClean="0"/>
              <a:t>it</a:t>
            </a:r>
            <a:r>
              <a:rPr lang="it-IT" dirty="0" smtClean="0"/>
              <a:t> to…</a:t>
            </a:r>
          </a:p>
          <a:p>
            <a:pPr lvl="1"/>
            <a:r>
              <a:rPr lang="it-IT" dirty="0" smtClean="0"/>
              <a:t>…</a:t>
            </a:r>
            <a:r>
              <a:rPr lang="it-IT" dirty="0" err="1" smtClean="0"/>
              <a:t>receive</a:t>
            </a:r>
            <a:r>
              <a:rPr lang="it-IT" dirty="0" smtClean="0"/>
              <a:t>, </a:t>
            </a:r>
            <a:r>
              <a:rPr lang="it-IT" dirty="0" err="1" smtClean="0"/>
              <a:t>deserialize</a:t>
            </a:r>
            <a:r>
              <a:rPr lang="it-IT" dirty="0" smtClean="0"/>
              <a:t>, </a:t>
            </a:r>
            <a:r>
              <a:rPr lang="it-IT" dirty="0" err="1" smtClean="0"/>
              <a:t>align</a:t>
            </a:r>
            <a:r>
              <a:rPr lang="it-IT" dirty="0" smtClean="0"/>
              <a:t> and </a:t>
            </a:r>
            <a:r>
              <a:rPr lang="it-IT" dirty="0" err="1" smtClean="0"/>
              <a:t>decode</a:t>
            </a:r>
            <a:r>
              <a:rPr lang="it-IT" dirty="0" smtClean="0"/>
              <a:t> data  </a:t>
            </a:r>
          </a:p>
          <a:p>
            <a:r>
              <a:rPr lang="it-IT" dirty="0" err="1" smtClean="0"/>
              <a:t>FIFOs</a:t>
            </a:r>
            <a:r>
              <a:rPr lang="it-IT" dirty="0" smtClean="0"/>
              <a:t> </a:t>
            </a:r>
            <a:r>
              <a:rPr lang="it-IT" dirty="0" err="1" smtClean="0"/>
              <a:t>included</a:t>
            </a:r>
            <a:r>
              <a:rPr lang="it-IT" dirty="0" smtClean="0"/>
              <a:t> </a:t>
            </a:r>
            <a:r>
              <a:rPr lang="it-IT" dirty="0" err="1" smtClean="0"/>
              <a:t>since</a:t>
            </a:r>
            <a:r>
              <a:rPr lang="it-IT" dirty="0" smtClean="0"/>
              <a:t> </a:t>
            </a:r>
            <a:r>
              <a:rPr lang="it-IT" dirty="0" err="1" smtClean="0"/>
              <a:t>transmission</a:t>
            </a:r>
            <a:r>
              <a:rPr lang="it-IT" dirty="0" smtClean="0"/>
              <a:t> clock and </a:t>
            </a:r>
            <a:r>
              <a:rPr lang="it-IT" dirty="0" err="1" smtClean="0"/>
              <a:t>recovered</a:t>
            </a:r>
            <a:r>
              <a:rPr lang="it-IT" dirty="0" smtClean="0"/>
              <a:t> clock </a:t>
            </a:r>
            <a:r>
              <a:rPr lang="it-IT" dirty="0" err="1" smtClean="0"/>
              <a:t>usually</a:t>
            </a:r>
            <a:r>
              <a:rPr lang="it-IT" dirty="0" smtClean="0"/>
              <a:t> do </a:t>
            </a:r>
            <a:r>
              <a:rPr lang="it-IT" dirty="0" err="1" smtClean="0"/>
              <a:t>not</a:t>
            </a:r>
            <a:r>
              <a:rPr lang="it-IT" dirty="0" smtClean="0"/>
              <a:t> match </a:t>
            </a:r>
            <a:r>
              <a:rPr lang="it-IT" dirty="0" err="1" smtClean="0"/>
              <a:t>system</a:t>
            </a:r>
            <a:r>
              <a:rPr lang="it-IT" dirty="0" smtClean="0"/>
              <a:t> clock</a:t>
            </a:r>
          </a:p>
          <a:p>
            <a:r>
              <a:rPr lang="it-IT" dirty="0" err="1" smtClean="0"/>
              <a:t>Modern</a:t>
            </a:r>
            <a:r>
              <a:rPr lang="it-IT" dirty="0" smtClean="0"/>
              <a:t> </a:t>
            </a:r>
            <a:r>
              <a:rPr lang="it-IT" dirty="0" err="1" smtClean="0"/>
              <a:t>FPGAs</a:t>
            </a:r>
            <a:r>
              <a:rPr lang="it-IT" dirty="0" smtClean="0"/>
              <a:t> </a:t>
            </a:r>
            <a:r>
              <a:rPr lang="it-IT" dirty="0" err="1" smtClean="0"/>
              <a:t>support</a:t>
            </a:r>
            <a:r>
              <a:rPr lang="it-IT" dirty="0" smtClean="0"/>
              <a:t> HSS IO via </a:t>
            </a:r>
            <a:r>
              <a:rPr lang="it-IT" dirty="0" err="1" smtClean="0"/>
              <a:t>embedded</a:t>
            </a:r>
            <a:r>
              <a:rPr lang="it-IT" dirty="0" smtClean="0"/>
              <a:t> </a:t>
            </a:r>
            <a:r>
              <a:rPr lang="it-IT" dirty="0" err="1" smtClean="0"/>
              <a:t>SERDESes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6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26" y="1600202"/>
            <a:ext cx="3971925" cy="4210050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V="1">
            <a:off x="1916817" y="4092797"/>
            <a:ext cx="0" cy="875280"/>
          </a:xfrm>
          <a:prstGeom prst="straightConnector1">
            <a:avLst/>
          </a:prstGeom>
          <a:ln w="19050">
            <a:solidFill>
              <a:srgbClr val="FF1A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589198" y="4968077"/>
            <a:ext cx="327619" cy="0"/>
          </a:xfrm>
          <a:prstGeom prst="straightConnector1">
            <a:avLst/>
          </a:prstGeom>
          <a:ln w="19050">
            <a:solidFill>
              <a:srgbClr val="FF1A1A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536769" y="423624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100" dirty="0" smtClean="0">
                <a:solidFill>
                  <a:srgbClr val="FF0000"/>
                </a:solidFill>
              </a:rPr>
              <a:t>REC</a:t>
            </a:r>
          </a:p>
          <a:p>
            <a:r>
              <a:rPr lang="it-IT" sz="1100" dirty="0" smtClean="0">
                <a:solidFill>
                  <a:srgbClr val="FF0000"/>
                </a:solidFill>
              </a:rPr>
              <a:t>CLK</a:t>
            </a:r>
            <a:endParaRPr lang="en-US" sz="1100" dirty="0" smtClean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536769" y="511152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100" dirty="0" smtClean="0"/>
              <a:t>DATA</a:t>
            </a:r>
            <a:endParaRPr lang="en-US" sz="1100" dirty="0" smtClean="0"/>
          </a:p>
        </p:txBody>
      </p:sp>
      <p:sp>
        <p:nvSpPr>
          <p:cNvPr id="19" name="CasellaDiTesto 18"/>
          <p:cNvSpPr txBox="1"/>
          <p:nvPr/>
        </p:nvSpPr>
        <p:spPr>
          <a:xfrm>
            <a:off x="1589198" y="210971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100" dirty="0" smtClean="0"/>
              <a:t>DATA</a:t>
            </a:r>
            <a:endParaRPr lang="en-US" sz="1100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674798" y="132208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2000" dirty="0" smtClean="0"/>
              <a:t>Basic </a:t>
            </a:r>
            <a:r>
              <a:rPr lang="it-IT" sz="2000" dirty="0" err="1" smtClean="0"/>
              <a:t>Block</a:t>
            </a:r>
            <a:r>
              <a:rPr lang="it-IT" sz="2000" dirty="0" smtClean="0"/>
              <a:t> </a:t>
            </a:r>
            <a:r>
              <a:rPr lang="it-IT" sz="2000" dirty="0" err="1" smtClean="0"/>
              <a:t>Diagram</a:t>
            </a:r>
            <a:r>
              <a:rPr lang="it-IT" sz="2000" dirty="0" smtClean="0"/>
              <a:t> of a SERDES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578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8b10b: K </a:t>
            </a:r>
            <a:r>
              <a:rPr lang="it-IT"/>
              <a:t>Characters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0344" y="1155702"/>
            <a:ext cx="8327556" cy="157765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How do we use the left codes?</a:t>
            </a:r>
          </a:p>
          <a:p>
            <a:r>
              <a:rPr lang="en-US" dirty="0"/>
              <a:t>12 “Special” K </a:t>
            </a:r>
            <a:r>
              <a:rPr lang="en-US" dirty="0" smtClean="0"/>
              <a:t>Characters, </a:t>
            </a:r>
            <a:r>
              <a:rPr lang="it-IT" dirty="0"/>
              <a:t>s</a:t>
            </a:r>
            <a:r>
              <a:rPr lang="it-IT" dirty="0" smtClean="0"/>
              <a:t>ome of </a:t>
            </a:r>
            <a:r>
              <a:rPr lang="it-IT" dirty="0" err="1" smtClean="0"/>
              <a:t>which</a:t>
            </a:r>
            <a:r>
              <a:rPr lang="it-IT" dirty="0" smtClean="0"/>
              <a:t> can be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commas</a:t>
            </a:r>
            <a:endParaRPr lang="it-IT" dirty="0"/>
          </a:p>
          <a:p>
            <a:pPr lvl="1"/>
            <a:r>
              <a:rPr lang="it-IT" dirty="0"/>
              <a:t>A comma </a:t>
            </a:r>
            <a:r>
              <a:rPr lang="it-IT" dirty="0" err="1" smtClean="0"/>
              <a:t>is</a:t>
            </a:r>
            <a:r>
              <a:rPr lang="it-IT" dirty="0" smtClean="0"/>
              <a:t> o</a:t>
            </a:r>
            <a:r>
              <a:rPr lang="en-US" dirty="0" smtClean="0"/>
              <a:t>ne </a:t>
            </a:r>
            <a:r>
              <a:rPr lang="en-US" dirty="0"/>
              <a:t>or two symbols specified to be the alignment </a:t>
            </a:r>
            <a:r>
              <a:rPr lang="en-US" dirty="0" smtClean="0"/>
              <a:t>sequence</a:t>
            </a:r>
          </a:p>
          <a:p>
            <a:pPr lvl="1"/>
            <a:r>
              <a:rPr lang="it-IT" dirty="0"/>
              <a:t>K28.1, K28.5</a:t>
            </a:r>
            <a:r>
              <a:rPr lang="it-IT" dirty="0" smtClean="0"/>
              <a:t>, and </a:t>
            </a:r>
            <a:r>
              <a:rPr lang="it-IT" dirty="0"/>
              <a:t>K28.7, </a:t>
            </a:r>
            <a:r>
              <a:rPr lang="it-IT" dirty="0" err="1" smtClean="0"/>
              <a:t>contain</a:t>
            </a:r>
            <a:r>
              <a:rPr lang="it-IT" dirty="0" smtClean="0"/>
              <a:t> the </a:t>
            </a:r>
            <a:r>
              <a:rPr lang="en-US" dirty="0" smtClean="0"/>
              <a:t>a special bit sequence (1100000 or 0011111) which cannot be obtained </a:t>
            </a:r>
            <a:r>
              <a:rPr lang="it-IT" dirty="0" smtClean="0"/>
              <a:t>by </a:t>
            </a:r>
            <a:r>
              <a:rPr lang="it-IT" dirty="0" err="1" smtClean="0"/>
              <a:t>combining</a:t>
            </a:r>
            <a:r>
              <a:rPr lang="it-IT" dirty="0" smtClean="0"/>
              <a:t> </a:t>
            </a:r>
            <a:r>
              <a:rPr lang="it-IT" dirty="0" err="1" smtClean="0"/>
              <a:t>any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code </a:t>
            </a:r>
            <a:r>
              <a:rPr lang="it-IT" dirty="0" err="1" smtClean="0"/>
              <a:t>symbols</a:t>
            </a:r>
            <a:endParaRPr lang="it-IT" dirty="0" smtClean="0"/>
          </a:p>
          <a:p>
            <a:pPr lvl="1"/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useful</a:t>
            </a:r>
            <a:r>
              <a:rPr lang="it-IT" dirty="0" smtClean="0"/>
              <a:t> for </a:t>
            </a:r>
            <a:r>
              <a:rPr lang="it-IT" dirty="0" err="1" smtClean="0"/>
              <a:t>alignment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2AC34A-0263-4955-B2D8-1B88B0E3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41735-7A57-4983-879B-2B2008D40DB9}" type="datetime1">
              <a:rPr lang="en-US" smtClean="0"/>
              <a:t>6/18/2018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A26CC1-8D20-4047-8E80-D2155CE6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60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168" y="2733354"/>
            <a:ext cx="5727700" cy="328972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349692" y="4378216"/>
            <a:ext cx="524786" cy="151075"/>
          </a:xfrm>
          <a:prstGeom prst="rect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ttangolo 8"/>
          <p:cNvSpPr/>
          <p:nvPr/>
        </p:nvSpPr>
        <p:spPr>
          <a:xfrm>
            <a:off x="6349692" y="3463342"/>
            <a:ext cx="524786" cy="151075"/>
          </a:xfrm>
          <a:prstGeom prst="rect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ttangolo 9"/>
          <p:cNvSpPr/>
          <p:nvPr/>
        </p:nvSpPr>
        <p:spPr>
          <a:xfrm>
            <a:off x="6349692" y="4844369"/>
            <a:ext cx="524786" cy="151075"/>
          </a:xfrm>
          <a:prstGeom prst="rect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4814319" y="4839884"/>
            <a:ext cx="524786" cy="1510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4820206" y="4392405"/>
            <a:ext cx="524786" cy="1510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>
            <a:off x="4803502" y="3487342"/>
            <a:ext cx="524786" cy="151075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3605-2E5D-48DA-8269-EECDB63D8DF9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DDA16-D464-4874-8187-16157DEFBA3F}" type="slidenum">
              <a:rPr lang="it-IT" altLang="en-US"/>
              <a:pPr/>
              <a:t>61</a:t>
            </a:fld>
            <a:endParaRPr lang="it-IT" altLang="en-US"/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2069"/>
            <a:ext cx="8229600" cy="1143000"/>
          </a:xfrm>
        </p:spPr>
        <p:txBody>
          <a:bodyPr/>
          <a:lstStyle/>
          <a:p>
            <a:r>
              <a:rPr lang="en-US" altLang="en-US" sz="3800" dirty="0"/>
              <a:t>Conditional Inversion Master Transition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0" y="1399382"/>
            <a:ext cx="3241675" cy="28829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Agilent G-Link chip-set adopts the CIMT protocol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CIMT stream : sequence of 20-bit words	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4-bit C-Field plus 16-bit D-Field (payload)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</p:txBody>
      </p:sp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000125"/>
            <a:ext cx="4881563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250825" y="4098925"/>
            <a:ext cx="8318500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100"/>
          </a:p>
        </p:txBody>
      </p:sp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346075" y="4181475"/>
            <a:ext cx="8385175" cy="18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/>
              <a:t>C-Field Flags each word as Control, Data or Idle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Idle words used to synchronize link and keep it phase locked when no data is transmitted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Master Transition guaranteed in the middle of C-Field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DC balance assured through Conditional Inversion</a:t>
            </a:r>
          </a:p>
        </p:txBody>
      </p:sp>
    </p:spTree>
    <p:extLst>
      <p:ext uri="{BB962C8B-B14F-4D97-AF65-F5344CB8AC3E}">
        <p14:creationId xmlns:p14="http://schemas.microsoft.com/office/powerpoint/2010/main" val="28841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D9C22F-8A43-4F37-9FB5-319CA674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639"/>
            <a:ext cx="8229600" cy="712177"/>
          </a:xfrm>
        </p:spPr>
        <p:txBody>
          <a:bodyPr>
            <a:normAutofit fontScale="90000"/>
          </a:bodyPr>
          <a:lstStyle/>
          <a:p>
            <a:r>
              <a:rPr lang="en-US" dirty="0"/>
              <a:t>Scrambling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E1795F-1E4A-41F4-901C-FD93A7C4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7362"/>
            <a:ext cx="8229600" cy="173880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At Tx data is </a:t>
            </a:r>
            <a:r>
              <a:rPr lang="en-US" dirty="0" err="1"/>
              <a:t>XOR’ed</a:t>
            </a:r>
            <a:r>
              <a:rPr lang="en-US" dirty="0"/>
              <a:t> with PRBS from LFSR</a:t>
            </a:r>
          </a:p>
          <a:p>
            <a:r>
              <a:rPr lang="en-US" dirty="0"/>
              <a:t>At Rx, scrambled data sets a twin LFSR and data is restored</a:t>
            </a:r>
          </a:p>
          <a:p>
            <a:r>
              <a:rPr lang="en-US" dirty="0"/>
              <a:t>Provides pseudo-random data, improves DC-balance of serial stream</a:t>
            </a:r>
          </a:p>
          <a:p>
            <a:r>
              <a:rPr lang="en-US" dirty="0"/>
              <a:t>Requires additional mechanisms for byte boundary alignment (e.g. header)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941293D-CD2B-4316-A71B-3C7F978F6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529875-8CB1-4A00-8803-5C2E38794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46" y="1262689"/>
            <a:ext cx="6611815" cy="281494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AFA8EE86-1E2B-4372-AEA1-7BE9E0E08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93BA-8477-4343-8D02-4A426E281AC3}" type="datetime1">
              <a:rPr lang="en-US" smtClean="0"/>
              <a:t>6/18/2018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E034C0-F910-45E8-B3EF-7CD792DD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520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/>
              <a:t>Questions</a:t>
            </a:r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63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1234440"/>
            <a:ext cx="7571232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2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References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 smtClean="0"/>
              <a:t>«Virtex-5 </a:t>
            </a:r>
            <a:r>
              <a:rPr lang="it-IT" dirty="0"/>
              <a:t>FPGA </a:t>
            </a:r>
            <a:r>
              <a:rPr lang="it-IT" dirty="0" err="1" smtClean="0"/>
              <a:t>RocketIO</a:t>
            </a:r>
            <a:r>
              <a:rPr lang="it-IT" dirty="0" smtClean="0"/>
              <a:t> GTP </a:t>
            </a:r>
            <a:r>
              <a:rPr lang="it-IT" dirty="0" err="1" smtClean="0"/>
              <a:t>Transceiver</a:t>
            </a:r>
            <a:r>
              <a:rPr lang="it-IT" dirty="0" smtClean="0"/>
              <a:t>», </a:t>
            </a:r>
            <a:r>
              <a:rPr lang="it-IT" dirty="0" err="1" smtClean="0"/>
              <a:t>Xilinx</a:t>
            </a:r>
            <a:r>
              <a:rPr lang="it-IT" dirty="0" smtClean="0"/>
              <a:t> </a:t>
            </a:r>
            <a:r>
              <a:rPr lang="it-IT" dirty="0" err="1" smtClean="0"/>
              <a:t>Inc</a:t>
            </a:r>
            <a:r>
              <a:rPr lang="it-IT" dirty="0" smtClean="0"/>
              <a:t>., San Jose, </a:t>
            </a:r>
            <a:r>
              <a:rPr lang="it-IT" dirty="0" err="1" smtClean="0"/>
              <a:t>Calif</a:t>
            </a:r>
            <a:r>
              <a:rPr lang="it-IT" dirty="0" smtClean="0"/>
              <a:t>. USA, </a:t>
            </a:r>
            <a:r>
              <a:rPr lang="da-DK" dirty="0"/>
              <a:t>UG196 (v2.1) December 3, </a:t>
            </a:r>
            <a:r>
              <a:rPr lang="da-DK" dirty="0" smtClean="0"/>
              <a:t>2009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A. </a:t>
            </a:r>
            <a:r>
              <a:rPr lang="en-US" dirty="0" err="1" smtClean="0"/>
              <a:t>Athavale</a:t>
            </a:r>
            <a:r>
              <a:rPr lang="en-US" dirty="0" smtClean="0"/>
              <a:t> and C. Christensen, “High-Speed </a:t>
            </a:r>
            <a:r>
              <a:rPr lang="en-US" dirty="0"/>
              <a:t>Serial </a:t>
            </a:r>
            <a:r>
              <a:rPr lang="en-US" dirty="0" smtClean="0"/>
              <a:t>I/O Made Simple,” Edition 1.0, </a:t>
            </a:r>
            <a:r>
              <a:rPr lang="en-US" dirty="0" smtClean="0"/>
              <a:t>Xilinx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N. Holland, “Interfacing </a:t>
            </a:r>
            <a:r>
              <a:rPr lang="en-US" dirty="0"/>
              <a:t>Between LVPECL, VML, CML, and LVDS Levels,” Application </a:t>
            </a:r>
            <a:r>
              <a:rPr lang="en-US" dirty="0" smtClean="0"/>
              <a:t>Report SLLA120 </a:t>
            </a:r>
            <a:r>
              <a:rPr lang="en-US" dirty="0"/>
              <a:t>- December </a:t>
            </a:r>
            <a:r>
              <a:rPr lang="en-US" dirty="0" smtClean="0"/>
              <a:t>2002, Texas Instruments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62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FIXED LATENCY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3140-A79E-4E28-A51F-CDAC527DE27E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851698-9664-4F01-ADFA-6F5B11DC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687C8-3C7B-4585-8F37-6372E08C4A4D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7084A8-332A-42E7-AD34-51806C3B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553249-375F-490E-B9A3-7E72F5DB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D757C-6010-486C-AEC3-167EFF085F1E}" type="slidenum">
              <a:rPr lang="it-IT" altLang="en-US"/>
              <a:pPr/>
              <a:t>66</a:t>
            </a:fld>
            <a:endParaRPr lang="it-IT" altLang="en-US"/>
          </a:p>
        </p:txBody>
      </p:sp>
      <p:sp>
        <p:nvSpPr>
          <p:cNvPr id="243714" name="Rectangle 2">
            <a:extLst>
              <a:ext uri="{FF2B5EF4-FFF2-40B4-BE49-F238E27FC236}">
                <a16:creationId xmlns="" xmlns:a16="http://schemas.microsoft.com/office/drawing/2014/main" id="{34C5C630-3E8F-4D96-B7A7-AF6CAFB6A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5992" y="0"/>
            <a:ext cx="8229600" cy="852854"/>
          </a:xfrm>
        </p:spPr>
        <p:txBody>
          <a:bodyPr/>
          <a:lstStyle/>
          <a:p>
            <a:r>
              <a:rPr lang="en-US" altLang="en-US" dirty="0"/>
              <a:t>Latency of a Serial Link</a:t>
            </a:r>
          </a:p>
        </p:txBody>
      </p:sp>
      <p:sp>
        <p:nvSpPr>
          <p:cNvPr id="243715" name="Rectangle 3">
            <a:extLst>
              <a:ext uri="{FF2B5EF4-FFF2-40B4-BE49-F238E27FC236}">
                <a16:creationId xmlns="" xmlns:a16="http://schemas.microsoft.com/office/drawing/2014/main" id="{CE598B7F-495B-4E51-88CD-45BC71B8AB4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4424363"/>
            <a:ext cx="7924800" cy="17065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it-IT" altLang="en-US" sz="2200" dirty="0" err="1" smtClean="0"/>
              <a:t>Often</a:t>
            </a:r>
            <a:r>
              <a:rPr lang="it-IT" altLang="en-US" sz="2200" dirty="0" smtClean="0"/>
              <a:t> in </a:t>
            </a:r>
            <a:r>
              <a:rPr lang="it-IT" altLang="en-US" sz="2200" dirty="0" err="1" smtClean="0"/>
              <a:t>instrumentation</a:t>
            </a:r>
            <a:r>
              <a:rPr lang="it-IT" altLang="en-US" sz="2200" dirty="0" smtClean="0"/>
              <a:t> for </a:t>
            </a:r>
            <a:r>
              <a:rPr lang="it-IT" altLang="en-US" sz="2200" dirty="0" err="1" smtClean="0"/>
              <a:t>Physics</a:t>
            </a:r>
            <a:r>
              <a:rPr lang="it-IT" altLang="en-US" sz="2200" dirty="0" smtClean="0"/>
              <a:t> </a:t>
            </a:r>
            <a:r>
              <a:rPr lang="it-IT" altLang="en-US" sz="2200" dirty="0" err="1" smtClean="0"/>
              <a:t>we</a:t>
            </a:r>
            <a:r>
              <a:rPr lang="it-IT" altLang="en-US" sz="2200" dirty="0" smtClean="0"/>
              <a:t> </a:t>
            </a:r>
            <a:r>
              <a:rPr lang="it-IT" altLang="en-US" sz="2200" dirty="0" err="1" smtClean="0"/>
              <a:t>need</a:t>
            </a:r>
            <a:r>
              <a:rPr lang="it-IT" altLang="en-US" sz="2200" dirty="0" smtClean="0"/>
              <a:t> a </a:t>
            </a:r>
            <a:r>
              <a:rPr lang="it-IT" altLang="en-US" sz="2200" dirty="0" err="1" smtClean="0"/>
              <a:t>predictable</a:t>
            </a:r>
            <a:r>
              <a:rPr lang="it-IT" altLang="en-US" sz="2200" dirty="0" smtClean="0"/>
              <a:t> data transfer time (e.g. in Trigger </a:t>
            </a:r>
            <a:r>
              <a:rPr lang="it-IT" altLang="en-US" sz="2200" dirty="0" err="1" smtClean="0"/>
              <a:t>systems</a:t>
            </a:r>
            <a:r>
              <a:rPr lang="it-IT" altLang="en-US" sz="2200" dirty="0" smtClean="0"/>
              <a:t>)</a:t>
            </a:r>
            <a:endParaRPr lang="en-US" altLang="en-US" sz="2200" dirty="0" smtClean="0"/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The </a:t>
            </a:r>
            <a:r>
              <a:rPr lang="en-US" altLang="en-US" sz="2200" dirty="0"/>
              <a:t>latency of a serial link is the delay between  data at the input of the link and at the output (from A to B)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The phase of the recovered clock is not the same as transmitter clock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Latency may change after a power up of the link </a:t>
            </a:r>
          </a:p>
        </p:txBody>
      </p:sp>
      <p:pic>
        <p:nvPicPr>
          <p:cNvPr id="243844" name="Picture 132">
            <a:extLst>
              <a:ext uri="{FF2B5EF4-FFF2-40B4-BE49-F238E27FC236}">
                <a16:creationId xmlns="" xmlns:a16="http://schemas.microsoft.com/office/drawing/2014/main" id="{EC89A402-CC37-46D8-AEF7-F16123965F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0967" y="931863"/>
            <a:ext cx="6390796" cy="336444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9151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Latency Variations in Serial </a:t>
            </a:r>
            <a:r>
              <a:rPr lang="en-US" altLang="en-US" dirty="0" smtClean="0"/>
              <a:t>Links </a:t>
            </a:r>
            <a:endParaRPr lang="en-US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6" y="1614640"/>
            <a:ext cx="8208334" cy="3447966"/>
          </a:xfr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1081-7F3D-47AE-BA53-A534EB6DDB84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R. Giordano - High-speed FPGA-based Serial Links</a:t>
            </a:r>
            <a:endParaRPr lang="it-IT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67</a:t>
            </a:fld>
            <a:endParaRPr lang="it-IT" altLang="en-US"/>
          </a:p>
        </p:txBody>
      </p:sp>
      <p:sp>
        <p:nvSpPr>
          <p:cNvPr id="3" name="Rettangolo 2"/>
          <p:cNvSpPr/>
          <p:nvPr/>
        </p:nvSpPr>
        <p:spPr>
          <a:xfrm>
            <a:off x="1060704" y="3017520"/>
            <a:ext cx="274320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847059" y="2881423"/>
            <a:ext cx="1743741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Recovered</a:t>
            </a:r>
            <a:r>
              <a:rPr lang="it-IT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clock</a:t>
            </a:r>
            <a:endParaRPr lang="en-US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9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B8F3E7B-B1E0-4B27-BD83-E6D2F8DF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5DAC-85DB-41EF-A564-87B821D92F97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84122E-7307-42B2-8E84-8A485055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4C0237-DD2A-4768-940E-ABC2CFBA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15D13-0EB3-45E1-97A9-B06DA6AC0C8C}" type="slidenum">
              <a:rPr lang="it-IT" altLang="en-US"/>
              <a:pPr/>
              <a:t>68</a:t>
            </a:fld>
            <a:endParaRPr lang="it-IT" altLang="en-US"/>
          </a:p>
        </p:txBody>
      </p:sp>
      <p:sp>
        <p:nvSpPr>
          <p:cNvPr id="241666" name="Rectangle 2">
            <a:extLst>
              <a:ext uri="{FF2B5EF4-FFF2-40B4-BE49-F238E27FC236}">
                <a16:creationId xmlns="" xmlns:a16="http://schemas.microsoft.com/office/drawing/2014/main" id="{6C1D10AB-0A97-4B3C-A6AA-3B81CD0AA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108" y="0"/>
            <a:ext cx="8229600" cy="113982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Latency Variations in Serial </a:t>
            </a:r>
            <a:r>
              <a:rPr lang="en-US" altLang="en-US" dirty="0" smtClean="0"/>
              <a:t>Links (2)</a:t>
            </a:r>
            <a:endParaRPr lang="en-US" altLang="en-US" dirty="0"/>
          </a:p>
        </p:txBody>
      </p:sp>
      <p:sp>
        <p:nvSpPr>
          <p:cNvPr id="241667" name="Rectangle 3">
            <a:extLst>
              <a:ext uri="{FF2B5EF4-FFF2-40B4-BE49-F238E27FC236}">
                <a16:creationId xmlns="" xmlns:a16="http://schemas.microsoft.com/office/drawing/2014/main" id="{F905AF3F-70BB-42D1-AD8E-BFAD74EC59E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74638" y="3208338"/>
            <a:ext cx="8412162" cy="2922587"/>
          </a:xfrm>
        </p:spPr>
        <p:txBody>
          <a:bodyPr/>
          <a:lstStyle/>
          <a:p>
            <a:r>
              <a:rPr lang="en-US" altLang="en-US" sz="2200" dirty="0"/>
              <a:t>Some of the possible reasons :</a:t>
            </a:r>
          </a:p>
          <a:p>
            <a:pPr lvl="1"/>
            <a:r>
              <a:rPr lang="en-US" altLang="en-US" sz="2000" dirty="0"/>
              <a:t>FIFOs not always filled </a:t>
            </a:r>
            <a:r>
              <a:rPr lang="en-US" altLang="en-US" sz="2000" dirty="0" smtClean="0"/>
              <a:t>in with </a:t>
            </a:r>
            <a:r>
              <a:rPr lang="en-US" altLang="en-US" sz="2000" dirty="0"/>
              <a:t>the same number of words before </a:t>
            </a:r>
            <a:r>
              <a:rPr lang="en-US" altLang="en-US" sz="2000" dirty="0" smtClean="0"/>
              <a:t>start being read </a:t>
            </a:r>
            <a:r>
              <a:rPr lang="en-US" altLang="en-US" sz="2000" dirty="0"/>
              <a:t>(leads to </a:t>
            </a:r>
            <a:r>
              <a:rPr lang="en-US" altLang="en-US" sz="2000" dirty="0" err="1" smtClean="0">
                <a:latin typeface="Times New Roman" panose="02020603050405020304" pitchFamily="18" charset="0"/>
              </a:rPr>
              <a:t>mT</a:t>
            </a:r>
            <a:r>
              <a:rPr lang="en-US" altLang="en-US" sz="2000" baseline="-25000" dirty="0" err="1" smtClean="0">
                <a:latin typeface="Times New Roman" panose="02020603050405020304" pitchFamily="18" charset="0"/>
              </a:rPr>
              <a:t>p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variation)</a:t>
            </a:r>
          </a:p>
          <a:p>
            <a:pPr lvl="1"/>
            <a:r>
              <a:rPr lang="en-US" altLang="en-US" sz="2000" dirty="0"/>
              <a:t>multiplication and subsequent division of a clock =&gt; phase information lost! (leads to </a:t>
            </a:r>
            <a:r>
              <a:rPr lang="en-US" altLang="en-US" sz="2000" dirty="0" err="1" smtClean="0">
                <a:latin typeface="Times New Roman" panose="02020603050405020304" pitchFamily="18" charset="0"/>
              </a:rPr>
              <a:t>nT</a:t>
            </a:r>
            <a:r>
              <a:rPr lang="en-US" altLang="en-US" sz="2000" baseline="-25000" dirty="0" err="1" smtClean="0">
                <a:latin typeface="Times New Roman" panose="02020603050405020304" pitchFamily="18" charset="0"/>
              </a:rPr>
              <a:t>s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variation)</a:t>
            </a:r>
          </a:p>
          <a:p>
            <a:pPr lvl="1"/>
            <a:r>
              <a:rPr lang="en-US" altLang="en-US" sz="2000" dirty="0"/>
              <a:t>On the receiver recovered clock at line rate is divided to obtain the recovered clock for the parallel domain</a:t>
            </a:r>
          </a:p>
          <a:p>
            <a:pPr lvl="1"/>
            <a:r>
              <a:rPr lang="en-US" altLang="en-US" sz="2000" dirty="0"/>
              <a:t>On the transmitter the same may happen with the reference clock</a:t>
            </a:r>
          </a:p>
        </p:txBody>
      </p:sp>
      <p:pic>
        <p:nvPicPr>
          <p:cNvPr id="241789" name="Picture 125">
            <a:extLst>
              <a:ext uri="{FF2B5EF4-FFF2-40B4-BE49-F238E27FC236}">
                <a16:creationId xmlns="" xmlns:a16="http://schemas.microsoft.com/office/drawing/2014/main" id="{9BAD8284-AB1C-4F1E-8A79-C83669297F8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638" y="1282335"/>
            <a:ext cx="8224837" cy="18621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5925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7910C-C367-485A-9274-824C38CF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Clock-related Latency Variations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F7620C-CF00-476D-BC81-1D397F9C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3B7FF6-8FA8-460F-A971-02099876F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1" y="3242267"/>
            <a:ext cx="5262191" cy="248394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1AD98FE3-51EE-4A14-9FAF-E9DC6D4AE77D}"/>
              </a:ext>
            </a:extLst>
          </p:cNvPr>
          <p:cNvSpPr txBox="1">
            <a:spLocks/>
          </p:cNvSpPr>
          <p:nvPr/>
        </p:nvSpPr>
        <p:spPr>
          <a:xfrm>
            <a:off x="4835768" y="1327637"/>
            <a:ext cx="3859823" cy="502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Multiplying and dividing a clock frequency may lead to different phases </a:t>
            </a:r>
          </a:p>
          <a:p>
            <a:r>
              <a:rPr lang="en-US" dirty="0"/>
              <a:t>In the GTP</a:t>
            </a:r>
          </a:p>
          <a:p>
            <a:pPr lvl="1"/>
            <a:r>
              <a:rPr lang="en-US" dirty="0"/>
              <a:t>Serial part is Double Data Rate =&gt; HSCLK is divided by 5</a:t>
            </a:r>
          </a:p>
          <a:p>
            <a:pPr lvl="1"/>
            <a:r>
              <a:rPr lang="en-US" dirty="0"/>
              <a:t>For each alignment: clock phase shift ([0..4]*T</a:t>
            </a:r>
            <a:r>
              <a:rPr lang="en-US" baseline="-25000" dirty="0"/>
              <a:t>HSCLK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 smtClean="0"/>
              <a:t>Barrel shifter: two </a:t>
            </a:r>
            <a:r>
              <a:rPr lang="en-US" dirty="0"/>
              <a:t>logical alignments possible with the same clock phase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BA9CD0B-3EF1-4CD8-8E83-B3E61AC7E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1" y="1508760"/>
            <a:ext cx="4809190" cy="176479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BB8A070-2585-46D4-8F70-5AA2F6CC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15EC-CAF7-4EF4-93A9-0A7D34EFA4D2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B3D42E3-D803-4E2E-B4DD-D275C47C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69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8292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Anatomy of a </a:t>
            </a:r>
            <a:r>
              <a:rPr lang="en-US" altLang="en-US" dirty="0" smtClean="0"/>
              <a:t>FPGA-EMBEDDED SERDES</a:t>
            </a:r>
            <a:r>
              <a:rPr lang="en-US" altLang="en-US" dirty="0"/>
              <a:t>: The GTP Transceiver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49FA3D-0820-4C63-9264-F190B737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Closer Look to Manual Alignment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B29EE0BA-29FD-4F75-95AB-3831727434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1412253"/>
            <a:ext cx="8379069" cy="2505083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D76798-9774-4509-BEBE-C0FD805E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4BB42B6B-1F6A-4146-8B36-64241800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7814" y="3917336"/>
            <a:ext cx="3848986" cy="21891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On odd RXSLIDE assertions =&gt; data is logically shifted, the clock is not shifted</a:t>
            </a:r>
          </a:p>
          <a:p>
            <a:r>
              <a:rPr lang="en-US" dirty="0"/>
              <a:t>On even RXSLIDE assertions =&gt; data is not logically shifted, but the clock is shifted by 2Ts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4982D7-96F5-43A9-A2BA-162826B0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7B3C3-BC22-4DCA-AE82-3FEE79C08796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DA1B783-4B29-4EB0-8C6B-5DDD5E1D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70</a:t>
            </a:fld>
            <a:endParaRPr lang="it-IT" altLang="en-US"/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223B7FF6-8FA8-460F-A971-02099876F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3779802"/>
            <a:ext cx="4929066" cy="23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8832A0-C540-440C-9D3B-BB94DBA8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dirty="0"/>
              <a:t>Aligning for Fixed-Latency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8AACC-4D75-4B02-ACC7-90B29D0A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75C7B18C-7C3C-46D1-8078-4555D725BA6F}"/>
              </a:ext>
            </a:extLst>
          </p:cNvPr>
          <p:cNvSpPr txBox="1">
            <a:spLocks/>
          </p:cNvSpPr>
          <p:nvPr/>
        </p:nvSpPr>
        <p:spPr>
          <a:xfrm>
            <a:off x="4735629" y="1139825"/>
            <a:ext cx="4408372" cy="27490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FSMs checks the number of slides needed to align</a:t>
            </a:r>
          </a:p>
          <a:p>
            <a:pPr lvl="1"/>
            <a:r>
              <a:rPr lang="en-US" dirty="0"/>
              <a:t>If even, slides the byte boundary and the alignment is achieved</a:t>
            </a:r>
          </a:p>
          <a:p>
            <a:pPr lvl="1"/>
            <a:r>
              <a:rPr lang="en-US" dirty="0"/>
              <a:t>If odd resets the receiver and waits for a new lock</a:t>
            </a:r>
          </a:p>
          <a:p>
            <a:r>
              <a:rPr lang="en-US" dirty="0"/>
              <a:t>Double average lock time w.r.t. to variable latency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7FF5DB-BE1C-488E-87AD-B5BDCE0C7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73" y="4284156"/>
            <a:ext cx="3460788" cy="113055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E9D897B2-E36F-4AF7-8BAE-92F52954CC57}"/>
              </a:ext>
            </a:extLst>
          </p:cNvPr>
          <p:cNvSpPr txBox="1">
            <a:spLocks/>
          </p:cNvSpPr>
          <p:nvPr/>
        </p:nvSpPr>
        <p:spPr>
          <a:xfrm>
            <a:off x="4735629" y="3628725"/>
            <a:ext cx="4408371" cy="2478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FSMs checks if the alignment is already correct (no slides needed) </a:t>
            </a:r>
          </a:p>
          <a:p>
            <a:pPr lvl="1"/>
            <a:r>
              <a:rPr lang="en-US" dirty="0"/>
              <a:t>If so, the alignment is achieved</a:t>
            </a:r>
          </a:p>
          <a:p>
            <a:pPr lvl="1"/>
            <a:r>
              <a:rPr lang="en-US" dirty="0"/>
              <a:t>If not, resets the receiver and waits for a new lock</a:t>
            </a:r>
          </a:p>
          <a:p>
            <a:r>
              <a:rPr lang="en-US" dirty="0"/>
              <a:t>Higher average lock time, simpler logic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678B603-FCCA-4C7D-BF75-F335CC7033F6}"/>
              </a:ext>
            </a:extLst>
          </p:cNvPr>
          <p:cNvSpPr txBox="1"/>
          <p:nvPr/>
        </p:nvSpPr>
        <p:spPr>
          <a:xfrm>
            <a:off x="1169376" y="5943600"/>
            <a:ext cx="7974624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Warning: in both approaches reference clocks at transmitter and receiver must be independent!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0577E18-F838-4409-8E1C-84AA3B1BF495}"/>
              </a:ext>
            </a:extLst>
          </p:cNvPr>
          <p:cNvSpPr txBox="1"/>
          <p:nvPr/>
        </p:nvSpPr>
        <p:spPr>
          <a:xfrm>
            <a:off x="691473" y="117874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3418D51-E64C-4CF8-98B6-2EBCF652CBAC}"/>
              </a:ext>
            </a:extLst>
          </p:cNvPr>
          <p:cNvSpPr txBox="1"/>
          <p:nvPr/>
        </p:nvSpPr>
        <p:spPr>
          <a:xfrm>
            <a:off x="383740" y="1099609"/>
            <a:ext cx="4747847" cy="47478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rgbClr val="0072BD"/>
                </a:solidFill>
              </a:rPr>
              <a:t>Roulette approach: </a:t>
            </a:r>
            <a:r>
              <a:rPr lang="en-US" sz="2000" dirty="0">
                <a:solidFill>
                  <a:srgbClr val="FF0000"/>
                </a:solidFill>
              </a:rPr>
              <a:t>odd</a:t>
            </a:r>
            <a:r>
              <a:rPr lang="en-US" sz="2000" dirty="0">
                <a:solidFill>
                  <a:srgbClr val="0072BD"/>
                </a:solidFill>
              </a:rPr>
              <a:t> slide rejection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C352DFE-4694-4BB5-BF5B-445C5C7EC13C}"/>
              </a:ext>
            </a:extLst>
          </p:cNvPr>
          <p:cNvSpPr txBox="1"/>
          <p:nvPr/>
        </p:nvSpPr>
        <p:spPr>
          <a:xfrm>
            <a:off x="307297" y="3775165"/>
            <a:ext cx="4747847" cy="47478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rgbClr val="0072BD"/>
                </a:solidFill>
              </a:rPr>
              <a:t>Roulette approach: </a:t>
            </a:r>
            <a:r>
              <a:rPr lang="en-US" sz="2000" dirty="0">
                <a:solidFill>
                  <a:srgbClr val="FF0000"/>
                </a:solidFill>
              </a:rPr>
              <a:t>any</a:t>
            </a:r>
            <a:r>
              <a:rPr lang="en-US" sz="2000" dirty="0">
                <a:solidFill>
                  <a:srgbClr val="0072BD"/>
                </a:solidFill>
              </a:rPr>
              <a:t> slide rejection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984D1F7-E40F-46C8-B6A3-568CF1B5C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74011"/>
            <a:ext cx="3851831" cy="197192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1DB9564-A814-4D4A-8C9C-F5D81FF5D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FAFD-39F9-491B-8B39-A7D43377CC2E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FD825AF-D325-4C3E-BFF4-EEC88A3C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71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295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09F4A7-F4D6-4368-80C1-6B75ED4A6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8b10b Fixed-latency Link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B593F5-1EAB-42A6-AF52-5A33939F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984" y="4261899"/>
            <a:ext cx="7867815" cy="199577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On Tx, latency is fixed by the phase alignment circuit</a:t>
            </a:r>
          </a:p>
          <a:p>
            <a:r>
              <a:rPr lang="en-US" dirty="0"/>
              <a:t>On Rx, comma alignment and 8b10b decoding had to be reimplemented in the fabric</a:t>
            </a:r>
          </a:p>
          <a:p>
            <a:pPr lvl="1"/>
            <a:r>
              <a:rPr lang="en-US" dirty="0"/>
              <a:t>RXRECCLK is recovered with a predictable phase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8D75BB-046F-4CC6-A866-B2E1D9A3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4A20E0B5-B671-495E-B6CD-F8BA171CC9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4301" y="1457077"/>
            <a:ext cx="6680363" cy="269350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45122F5-ACA4-4962-BCF1-C1006253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809E-32E5-431A-8A59-29827CF68A3B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E8245A-5A5C-4053-8B4E-200D53EB3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72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5696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B1F3CF-4BA8-445D-819A-A813C118D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 Detector and Aligner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7E1F3517-EDE4-412E-9C4E-8969DDEDEE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7" y="2342383"/>
            <a:ext cx="3448218" cy="3605192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9521E98-E278-4FFE-B957-999ACE237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4778" y="1442692"/>
            <a:ext cx="4242021" cy="45009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Comma detector searches for 10-bit commas and determines number of bit slides needed to align</a:t>
            </a:r>
          </a:p>
          <a:p>
            <a:r>
              <a:rPr lang="en-US" dirty="0"/>
              <a:t>Aligner implements roulette approach and drives RXSLIDE signal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783202-D631-40D8-B7D9-6515F76A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CF8473-6E5F-4044-ADBD-64615DCF2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3" y="1353581"/>
            <a:ext cx="3734535" cy="86618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059C323-1ADE-451A-AB62-F52E7524B470}"/>
              </a:ext>
            </a:extLst>
          </p:cNvPr>
          <p:cNvSpPr/>
          <p:nvPr/>
        </p:nvSpPr>
        <p:spPr>
          <a:xfrm>
            <a:off x="492981" y="2242268"/>
            <a:ext cx="3896139" cy="3824577"/>
          </a:xfrm>
          <a:prstGeom prst="roundRect">
            <a:avLst>
              <a:gd name="adj" fmla="val 7837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="" xmlns:a16="http://schemas.microsoft.com/office/drawing/2014/main" id="{C28C74F9-4C46-4BA3-83F1-924333DA6C30}"/>
              </a:ext>
            </a:extLst>
          </p:cNvPr>
          <p:cNvSpPr/>
          <p:nvPr/>
        </p:nvSpPr>
        <p:spPr>
          <a:xfrm>
            <a:off x="1288111" y="2027583"/>
            <a:ext cx="485030" cy="182880"/>
          </a:xfrm>
          <a:prstGeom prst="downArrow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44EF43-C5FA-4163-8A04-736A7165D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F083-9A3D-4EF2-9308-D2F173E8D66B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5DBACF-FA4E-4089-B41A-AB2B16CC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73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741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3FCCF-6089-4A52-A631-CA32B1A8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36" y="0"/>
            <a:ext cx="8229600" cy="1139825"/>
          </a:xfrm>
        </p:spPr>
        <p:txBody>
          <a:bodyPr/>
          <a:lstStyle/>
          <a:p>
            <a:r>
              <a:rPr lang="en-US" dirty="0"/>
              <a:t>Latency Measurements</a:t>
            </a:r>
          </a:p>
        </p:txBody>
      </p:sp>
      <p:pic>
        <p:nvPicPr>
          <p:cNvPr id="28" name="Content Placeholder 27">
            <a:extLst>
              <a:ext uri="{FF2B5EF4-FFF2-40B4-BE49-F238E27FC236}">
                <a16:creationId xmlns="" xmlns:a16="http://schemas.microsoft.com/office/drawing/2014/main" id="{CFEB193C-74BE-41E7-A8B6-63DF6B3D6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153" y="1274196"/>
            <a:ext cx="3010912" cy="261225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319E45-64BC-42DB-90E5-A9872E094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92164" y="1389395"/>
            <a:ext cx="4703196" cy="2189162"/>
          </a:xfrm>
        </p:spPr>
        <p:txBody>
          <a:bodyPr>
            <a:normAutofit fontScale="92500"/>
          </a:bodyPr>
          <a:lstStyle/>
          <a:p>
            <a:r>
              <a:rPr lang="en-US" dirty="0"/>
              <a:t>Two ML505 boards (V5LX50T)</a:t>
            </a:r>
          </a:p>
          <a:p>
            <a:r>
              <a:rPr lang="en-US" dirty="0"/>
              <a:t>Separate reference clocks (Freq. diff. &lt; 100 ppm 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7CE8F1-93C3-41C0-BF81-EDCC82BC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1635AC4-C126-4873-9BFE-AF3D6D988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42" y="3871177"/>
            <a:ext cx="5607298" cy="2341292"/>
          </a:xfrm>
          <a:prstGeom prst="rect">
            <a:avLst/>
          </a:prstGeom>
        </p:spPr>
      </p:pic>
      <p:sp>
        <p:nvSpPr>
          <p:cNvPr id="33" name="Text Placeholder 3">
            <a:extLst>
              <a:ext uri="{FF2B5EF4-FFF2-40B4-BE49-F238E27FC236}">
                <a16:creationId xmlns="" xmlns:a16="http://schemas.microsoft.com/office/drawing/2014/main" id="{F92C2ACB-EB7C-4874-84D1-7C1DEBC157B9}"/>
              </a:ext>
            </a:extLst>
          </p:cNvPr>
          <p:cNvSpPr txBox="1">
            <a:spLocks/>
          </p:cNvSpPr>
          <p:nvPr/>
        </p:nvSpPr>
        <p:spPr>
          <a:xfrm>
            <a:off x="259743" y="3911284"/>
            <a:ext cx="2467554" cy="2189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ensure fixed-latency across power-cycles, the link is reset every 3 seconds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4F13778-7F62-43EA-B807-AF9E15A9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0689-E039-4F41-B489-EA2E26A09752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775EF6-A592-45BD-B171-57386B00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74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6359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CA6369-720F-4926-802D-91595912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51" y="-103850"/>
            <a:ext cx="8229600" cy="1139825"/>
          </a:xfrm>
        </p:spPr>
        <p:txBody>
          <a:bodyPr/>
          <a:lstStyle/>
          <a:p>
            <a:r>
              <a:rPr lang="en-US" dirty="0"/>
              <a:t>Latency Breakdown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E0DB6A-A56B-401E-8E13-9E4A98EAA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77555" y="3651057"/>
            <a:ext cx="3196425" cy="4293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RX Latency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0789E1-C7D0-4544-ABF8-9DF73C87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16793FCD-C988-4492-8E60-4B2843BC78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605" y="4030788"/>
            <a:ext cx="4825146" cy="2026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AE4ABBC-B3D7-4468-B5C5-8B80E3B5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9" y="1337371"/>
            <a:ext cx="4793850" cy="212217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AB72E348-9AC4-42D6-9A3B-7C9366B8132D}"/>
              </a:ext>
            </a:extLst>
          </p:cNvPr>
          <p:cNvSpPr txBox="1">
            <a:spLocks/>
          </p:cNvSpPr>
          <p:nvPr/>
        </p:nvSpPr>
        <p:spPr>
          <a:xfrm>
            <a:off x="609599" y="1035975"/>
            <a:ext cx="3196425" cy="429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TX Latency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48D3771-5558-4517-A485-B3C871EA1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0DF4-A108-4611-9738-1C071472BF29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1C6EFD-3737-468C-B6E8-0C3074ED5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75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949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520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/>
              <a:t>Questions</a:t>
            </a:r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76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1234440"/>
            <a:ext cx="7571232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Fixed-Latency</a:t>
            </a:r>
            <a:r>
              <a:rPr lang="it-IT" dirty="0" smtClean="0"/>
              <a:t> </a:t>
            </a:r>
            <a:r>
              <a:rPr lang="it-IT" dirty="0" err="1" smtClean="0"/>
              <a:t>References</a:t>
            </a:r>
            <a:r>
              <a:rPr lang="it-IT" dirty="0" smtClean="0"/>
              <a:t>	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R. Giordano,</a:t>
            </a:r>
            <a:r>
              <a:rPr lang="en-US" dirty="0"/>
              <a:t> V. </a:t>
            </a:r>
            <a:r>
              <a:rPr lang="en-US" dirty="0" err="1"/>
              <a:t>Izzo</a:t>
            </a:r>
            <a:r>
              <a:rPr lang="en-US" dirty="0"/>
              <a:t> and A. </a:t>
            </a:r>
            <a:r>
              <a:rPr lang="en-US" dirty="0" err="1"/>
              <a:t>Aloisio</a:t>
            </a:r>
            <a:r>
              <a:rPr lang="en-US" dirty="0"/>
              <a:t>, </a:t>
            </a:r>
            <a:r>
              <a:rPr lang="en-GB" dirty="0"/>
              <a:t>“High-speed Deterministic-Latency Serial IO” book chapter in the open access book “Field-Programmable Gate Array”, </a:t>
            </a:r>
            <a:r>
              <a:rPr lang="en-GB" dirty="0" err="1"/>
              <a:t>InTech</a:t>
            </a:r>
            <a:r>
              <a:rPr lang="en-GB" dirty="0"/>
              <a:t>, May 31, 2017, DOI: 10.5772/67012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R. Giordano and A. </a:t>
            </a:r>
            <a:r>
              <a:rPr lang="en-US" dirty="0" err="1"/>
              <a:t>Aloisio</a:t>
            </a:r>
            <a:r>
              <a:rPr lang="en-US" dirty="0"/>
              <a:t>, “Protocol-independent, Fixed-latency Links with FPGA-embedded </a:t>
            </a:r>
            <a:r>
              <a:rPr lang="en-US" dirty="0" err="1"/>
              <a:t>SERDESes</a:t>
            </a:r>
            <a:r>
              <a:rPr lang="en-US" dirty="0"/>
              <a:t>,” 2012 JINST 7 P05004, </a:t>
            </a:r>
            <a:r>
              <a:rPr lang="en-US" dirty="0" err="1"/>
              <a:t>doi</a:t>
            </a:r>
            <a:r>
              <a:rPr lang="en-US" dirty="0"/>
              <a:t> 10.1088/1748-0221/7/05/P05004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</a:t>
            </a:r>
            <a:r>
              <a:rPr lang="en-US" dirty="0"/>
              <a:t>. Giordano </a:t>
            </a:r>
            <a:r>
              <a:rPr lang="en-US" dirty="0" smtClean="0"/>
              <a:t>and </a:t>
            </a:r>
            <a:r>
              <a:rPr lang="en-US" dirty="0"/>
              <a:t>A. </a:t>
            </a:r>
            <a:r>
              <a:rPr lang="en-US" dirty="0" err="1"/>
              <a:t>Aloisio</a:t>
            </a:r>
            <a:r>
              <a:rPr lang="en-US" dirty="0"/>
              <a:t>, “Fixed-Latency, Multi-Gigabit Serial Links with Xilinx FPGAs,” IEEE Trans. on </a:t>
            </a:r>
            <a:r>
              <a:rPr lang="en-US" dirty="0" err="1"/>
              <a:t>Nucl</a:t>
            </a:r>
            <a:r>
              <a:rPr lang="en-US" dirty="0"/>
              <a:t>. Sci., vol. 58, no. 1, pp. 194-201, Feb. 2011, </a:t>
            </a:r>
            <a:r>
              <a:rPr lang="en-US" dirty="0" err="1"/>
              <a:t>doi</a:t>
            </a:r>
            <a:r>
              <a:rPr lang="en-US" dirty="0"/>
              <a:t>: </a:t>
            </a:r>
            <a:r>
              <a:rPr lang="en-US" dirty="0" smtClean="0"/>
              <a:t>10.1109/TNS.2010.2101083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Aloisio</a:t>
            </a:r>
            <a:r>
              <a:rPr lang="en-US" dirty="0"/>
              <a:t>, R. Giordano </a:t>
            </a:r>
            <a:r>
              <a:rPr lang="en-US" dirty="0" smtClean="0"/>
              <a:t>et </a:t>
            </a:r>
            <a:r>
              <a:rPr lang="en-US" dirty="0"/>
              <a:t>al., “High-Speed, Fixed-Latency Serial Links with FPGAs for Synchronous Transfers,” IEEE Trans. on </a:t>
            </a:r>
            <a:r>
              <a:rPr lang="en-US" dirty="0" err="1"/>
              <a:t>Nucl</a:t>
            </a:r>
            <a:r>
              <a:rPr lang="en-US" dirty="0"/>
              <a:t>. </a:t>
            </a:r>
            <a:r>
              <a:rPr lang="en-US" dirty="0" err="1"/>
              <a:t>Sci</a:t>
            </a:r>
            <a:r>
              <a:rPr lang="en-US" dirty="0"/>
              <a:t>, vol. 56, issue 5, pages 2864 to 2873, October </a:t>
            </a:r>
            <a:r>
              <a:rPr lang="en-US" dirty="0" smtClean="0"/>
              <a:t>2009</a:t>
            </a:r>
            <a:endParaRPr lang="en-US" dirty="0"/>
          </a:p>
          <a:p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en-US" dirty="0"/>
              <a:t>G-Link </a:t>
            </a:r>
            <a:r>
              <a:rPr lang="it-IT" altLang="en-US" dirty="0" err="1"/>
              <a:t>Emulation</a:t>
            </a:r>
            <a:r>
              <a:rPr lang="it-IT" altLang="en-US" dirty="0"/>
              <a:t> for the ATLAS Experiment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91081-7F3D-47AE-BA53-A534EB6DDB84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R. Giordano - High-speed FPGA-based Serial Links</a:t>
            </a:r>
            <a:endParaRPr lang="it-IT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78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3185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G-Link </a:t>
            </a:r>
            <a:r>
              <a:rPr lang="it-IT" dirty="0" err="1"/>
              <a:t>Chipset</a:t>
            </a:r>
            <a:endParaRPr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6016" y="2684021"/>
            <a:ext cx="8070783" cy="364940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 widely used chip-set in TDAQ Systems of Particle Physics</a:t>
            </a:r>
          </a:p>
          <a:p>
            <a:pPr lvl="1"/>
            <a:r>
              <a:rPr lang="en-US" dirty="0"/>
              <a:t>Used by Alice, ATLAS, Babar, CDF, CMS, Nemo, and many others</a:t>
            </a:r>
          </a:p>
          <a:p>
            <a:r>
              <a:rPr lang="it-IT" dirty="0" err="1"/>
              <a:t>Fixed-latency</a:t>
            </a:r>
            <a:r>
              <a:rPr lang="it-IT" dirty="0"/>
              <a:t> data </a:t>
            </a:r>
            <a:r>
              <a:rPr lang="it-IT" dirty="0" err="1"/>
              <a:t>transmission</a:t>
            </a:r>
            <a:r>
              <a:rPr lang="it-IT" dirty="0"/>
              <a:t> and clock </a:t>
            </a:r>
            <a:r>
              <a:rPr lang="it-IT" dirty="0" err="1"/>
              <a:t>recovery</a:t>
            </a:r>
            <a:endParaRPr lang="en-US" dirty="0"/>
          </a:p>
          <a:p>
            <a:r>
              <a:rPr lang="en-US" dirty="0"/>
              <a:t>3.3 V supply, low power dissipation </a:t>
            </a:r>
          </a:p>
          <a:p>
            <a:pPr lvl="1"/>
            <a:r>
              <a:rPr lang="en-US" dirty="0"/>
              <a:t>590 </a:t>
            </a:r>
            <a:r>
              <a:rPr lang="en-US" dirty="0" err="1"/>
              <a:t>mW</a:t>
            </a:r>
            <a:r>
              <a:rPr lang="en-US" dirty="0"/>
              <a:t> </a:t>
            </a:r>
            <a:r>
              <a:rPr lang="en-US" dirty="0" err="1"/>
              <a:t>Tx</a:t>
            </a:r>
            <a:r>
              <a:rPr lang="en-US" dirty="0"/>
              <a:t>, 660 </a:t>
            </a:r>
            <a:r>
              <a:rPr lang="en-US" dirty="0" err="1"/>
              <a:t>mW</a:t>
            </a:r>
            <a:r>
              <a:rPr lang="en-US" dirty="0"/>
              <a:t> Rx</a:t>
            </a:r>
          </a:p>
          <a:p>
            <a:r>
              <a:rPr lang="en-US" dirty="0"/>
              <a:t>On-chip encode/decode using Conditional Inversion Master Transition (CIMT) protocol</a:t>
            </a:r>
          </a:p>
          <a:p>
            <a:r>
              <a:rPr lang="en-US" dirty="0"/>
              <a:t>Wide range serial rate 260-1400 </a:t>
            </a:r>
            <a:r>
              <a:rPr lang="en-US" dirty="0" err="1"/>
              <a:t>MBaud</a:t>
            </a:r>
            <a:r>
              <a:rPr lang="en-US" dirty="0"/>
              <a:t> (user selectable)</a:t>
            </a:r>
          </a:p>
          <a:p>
            <a:r>
              <a:rPr lang="en-US" dirty="0"/>
              <a:t>5V tolerant TTL interface 16 or 17 Bits wide</a:t>
            </a:r>
          </a:p>
          <a:p>
            <a:r>
              <a:rPr lang="en-US" dirty="0"/>
              <a:t>Discontinued since more than ten years</a:t>
            </a:r>
          </a:p>
          <a:p>
            <a:pPr lvl="1"/>
            <a:r>
              <a:rPr lang="it-IT" dirty="0" err="1"/>
              <a:t>Issue</a:t>
            </a:r>
            <a:r>
              <a:rPr lang="it-IT" dirty="0"/>
              <a:t> for </a:t>
            </a:r>
            <a:r>
              <a:rPr lang="it-IT" dirty="0" err="1"/>
              <a:t>experiments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and </a:t>
            </a:r>
            <a:r>
              <a:rPr lang="it-IT" dirty="0" err="1"/>
              <a:t>needing</a:t>
            </a:r>
            <a:r>
              <a:rPr lang="it-IT" dirty="0"/>
              <a:t> </a:t>
            </a:r>
            <a:r>
              <a:rPr lang="it-IT" dirty="0" err="1"/>
              <a:t>spares</a:t>
            </a:r>
            <a:r>
              <a:rPr lang="it-IT" dirty="0"/>
              <a:t> or </a:t>
            </a:r>
            <a:r>
              <a:rPr lang="it-IT" dirty="0" err="1"/>
              <a:t>needing</a:t>
            </a:r>
            <a:r>
              <a:rPr lang="it-IT" dirty="0"/>
              <a:t> to upgrade the off-detector </a:t>
            </a:r>
            <a:r>
              <a:rPr lang="it-IT" dirty="0" err="1"/>
              <a:t>electronics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19" y="1417638"/>
            <a:ext cx="2209881" cy="1107682"/>
          </a:xfrm>
          <a:prstGeom prst="rect">
            <a:avLst/>
          </a:prstGeom>
        </p:spPr>
      </p:pic>
      <p:sp>
        <p:nvSpPr>
          <p:cNvPr id="7" name="Segnaposto testo 3"/>
          <p:cNvSpPr txBox="1">
            <a:spLocks/>
          </p:cNvSpPr>
          <p:nvPr/>
        </p:nvSpPr>
        <p:spPr>
          <a:xfrm>
            <a:off x="3145855" y="1535113"/>
            <a:ext cx="5382128" cy="7075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Agilent HDMP-1032/1034 Transmitter/Receiver Chip Set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9283A61-431D-4AA1-9B80-41A7E3BED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276BA-045E-4455-861F-1EB06799F0B0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E59491CB-1ED2-485A-973E-E9F9EBDD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79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424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3B47A3-EC9A-4A2B-952B-0E97358E3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8D2E-B3CA-47BF-881D-9CD6D31057D3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020EB5-1903-43A1-9E9F-98B8FF76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58E11B-EA60-4BD3-A2FE-0D17D65F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0DB0-5CB4-4F65-AA2D-376C4A985291}" type="slidenum">
              <a:rPr lang="it-IT" altLang="en-US"/>
              <a:pPr/>
              <a:t>8</a:t>
            </a:fld>
            <a:endParaRPr lang="it-IT" altLang="en-US"/>
          </a:p>
        </p:txBody>
      </p:sp>
      <p:sp>
        <p:nvSpPr>
          <p:cNvPr id="158722" name="Rectangle 2">
            <a:extLst>
              <a:ext uri="{FF2B5EF4-FFF2-40B4-BE49-F238E27FC236}">
                <a16:creationId xmlns="" xmlns:a16="http://schemas.microsoft.com/office/drawing/2014/main" id="{C752B7F2-7B04-4BB3-835E-A28DF0106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" y="107584"/>
            <a:ext cx="8366369" cy="1143000"/>
          </a:xfrm>
        </p:spPr>
        <p:txBody>
          <a:bodyPr>
            <a:normAutofit fontScale="90000"/>
          </a:bodyPr>
          <a:lstStyle/>
          <a:p>
            <a:r>
              <a:rPr lang="it-IT" altLang="en-US" dirty="0"/>
              <a:t>High-Speed FPGA-</a:t>
            </a:r>
            <a:r>
              <a:rPr lang="it-IT" altLang="en-US" dirty="0" err="1"/>
              <a:t>embedded</a:t>
            </a:r>
            <a:r>
              <a:rPr lang="it-IT" altLang="en-US" dirty="0"/>
              <a:t> </a:t>
            </a:r>
            <a:r>
              <a:rPr lang="it-IT" altLang="en-US" dirty="0" err="1" smtClean="0"/>
              <a:t>SERDESes</a:t>
            </a:r>
            <a:endParaRPr lang="en-US" altLang="en-US" dirty="0"/>
          </a:p>
        </p:txBody>
      </p:sp>
      <p:sp>
        <p:nvSpPr>
          <p:cNvPr id="158723" name="Rectangle 3">
            <a:extLst>
              <a:ext uri="{FF2B5EF4-FFF2-40B4-BE49-F238E27FC236}">
                <a16:creationId xmlns="" xmlns:a16="http://schemas.microsoft.com/office/drawing/2014/main" id="{3A7D9E34-BE30-4AFF-9C60-FF411443A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4175" y="1165225"/>
            <a:ext cx="8302625" cy="49657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it-IT" altLang="en-US" dirty="0" err="1"/>
              <a:t>Main</a:t>
            </a:r>
            <a:r>
              <a:rPr lang="it-IT" altLang="en-US" dirty="0"/>
              <a:t> </a:t>
            </a:r>
            <a:r>
              <a:rPr lang="it-IT" altLang="en-US" dirty="0" err="1"/>
              <a:t>Vendors</a:t>
            </a:r>
            <a:r>
              <a:rPr lang="it-IT" altLang="en-US" dirty="0"/>
              <a:t>: </a:t>
            </a:r>
            <a:r>
              <a:rPr lang="it-IT" altLang="en-US" dirty="0" err="1"/>
              <a:t>Xilinx</a:t>
            </a:r>
            <a:r>
              <a:rPr lang="it-IT" altLang="en-US" dirty="0"/>
              <a:t>, Altera, </a:t>
            </a:r>
            <a:r>
              <a:rPr lang="it-IT" altLang="en-US" dirty="0" err="1"/>
              <a:t>Microsemi</a:t>
            </a:r>
            <a:r>
              <a:rPr lang="it-IT" altLang="en-US" dirty="0"/>
              <a:t>, Lattice, </a:t>
            </a:r>
            <a:r>
              <a:rPr lang="it-IT" altLang="en-US" dirty="0" err="1"/>
              <a:t>we</a:t>
            </a:r>
            <a:r>
              <a:rPr lang="it-IT" altLang="en-US" dirty="0"/>
              <a:t> focus on </a:t>
            </a:r>
            <a:r>
              <a:rPr lang="it-IT" altLang="en-US" dirty="0" err="1"/>
              <a:t>Xilinx</a:t>
            </a:r>
            <a:endParaRPr lang="it-IT" altLang="en-US" dirty="0"/>
          </a:p>
          <a:p>
            <a:pPr>
              <a:lnSpc>
                <a:spcPct val="90000"/>
              </a:lnSpc>
            </a:pPr>
            <a:r>
              <a:rPr lang="it-IT" altLang="en-US" dirty="0" err="1"/>
              <a:t>Xilinx</a:t>
            </a:r>
            <a:r>
              <a:rPr lang="it-IT" altLang="en-US" dirty="0"/>
              <a:t> </a:t>
            </a:r>
            <a:r>
              <a:rPr lang="it-IT" altLang="en-US" dirty="0" err="1"/>
              <a:t>Virtex</a:t>
            </a:r>
            <a:r>
              <a:rPr lang="it-IT" altLang="en-US" dirty="0"/>
              <a:t> </a:t>
            </a:r>
            <a:r>
              <a:rPr lang="it-IT" altLang="en-US" dirty="0" smtClean="0"/>
              <a:t>5, </a:t>
            </a:r>
            <a:r>
              <a:rPr lang="it-IT" altLang="en-US" dirty="0" err="1" smtClean="0"/>
              <a:t>Spartan</a:t>
            </a:r>
            <a:r>
              <a:rPr lang="it-IT" altLang="en-US" dirty="0" smtClean="0"/>
              <a:t> 6 and </a:t>
            </a:r>
            <a:r>
              <a:rPr lang="it-IT" altLang="en-US" dirty="0" err="1" smtClean="0"/>
              <a:t>Artix</a:t>
            </a:r>
            <a:r>
              <a:rPr lang="it-IT" altLang="en-US" dirty="0" smtClean="0"/>
              <a:t> 7 </a:t>
            </a:r>
            <a:r>
              <a:rPr lang="it-IT" altLang="en-US" dirty="0"/>
              <a:t>Family </a:t>
            </a:r>
            <a:r>
              <a:rPr lang="it-IT" altLang="en-US" dirty="0" smtClean="0"/>
              <a:t>include </a:t>
            </a:r>
            <a:r>
              <a:rPr lang="it-IT" altLang="en-US" dirty="0" err="1"/>
              <a:t>GTPs</a:t>
            </a:r>
            <a:r>
              <a:rPr lang="it-IT" altLang="en-US" dirty="0"/>
              <a:t> </a:t>
            </a:r>
            <a:r>
              <a:rPr lang="it-IT" altLang="en-US" dirty="0" err="1"/>
              <a:t>transceivers</a:t>
            </a:r>
            <a:r>
              <a:rPr lang="it-IT" altLang="en-US" dirty="0"/>
              <a:t> :</a:t>
            </a:r>
          </a:p>
          <a:p>
            <a:pPr lvl="1">
              <a:lnSpc>
                <a:spcPct val="90000"/>
              </a:lnSpc>
            </a:pPr>
            <a:r>
              <a:rPr lang="it-IT" altLang="en-US" dirty="0" smtClean="0"/>
              <a:t>High data-rate: Up to 3.125 </a:t>
            </a:r>
            <a:r>
              <a:rPr lang="it-IT" altLang="en-US" dirty="0" err="1"/>
              <a:t>Gb</a:t>
            </a:r>
            <a:r>
              <a:rPr lang="it-IT" altLang="en-US" dirty="0"/>
              <a:t>/s</a:t>
            </a:r>
          </a:p>
          <a:p>
            <a:pPr lvl="1">
              <a:lnSpc>
                <a:spcPct val="90000"/>
              </a:lnSpc>
            </a:pPr>
            <a:r>
              <a:rPr lang="it-IT" altLang="en-US" dirty="0" err="1" smtClean="0"/>
              <a:t>Low</a:t>
            </a:r>
            <a:r>
              <a:rPr lang="it-IT" altLang="en-US" dirty="0" smtClean="0"/>
              <a:t> </a:t>
            </a:r>
            <a:r>
              <a:rPr lang="it-IT" altLang="en-US" dirty="0" err="1" smtClean="0"/>
              <a:t>power</a:t>
            </a:r>
            <a:r>
              <a:rPr lang="it-IT" altLang="en-US" dirty="0" smtClean="0"/>
              <a:t>: 100 </a:t>
            </a:r>
            <a:r>
              <a:rPr lang="it-IT" altLang="en-US" dirty="0" err="1"/>
              <a:t>mW</a:t>
            </a:r>
            <a:r>
              <a:rPr lang="it-IT" altLang="en-US" dirty="0"/>
              <a:t> @ 3 </a:t>
            </a:r>
            <a:r>
              <a:rPr lang="it-IT" altLang="en-US" dirty="0" err="1" smtClean="0"/>
              <a:t>Gb</a:t>
            </a:r>
            <a:r>
              <a:rPr lang="it-IT" altLang="en-US" dirty="0" smtClean="0"/>
              <a:t>/s </a:t>
            </a:r>
          </a:p>
          <a:p>
            <a:pPr lvl="1">
              <a:lnSpc>
                <a:spcPct val="90000"/>
              </a:lnSpc>
            </a:pPr>
            <a:r>
              <a:rPr lang="it-IT" altLang="en-US" dirty="0" smtClean="0"/>
              <a:t>Up </a:t>
            </a:r>
            <a:r>
              <a:rPr lang="it-IT" altLang="en-US" dirty="0"/>
              <a:t>to 24 in a single FPGA</a:t>
            </a:r>
          </a:p>
          <a:p>
            <a:pPr lvl="1">
              <a:lnSpc>
                <a:spcPct val="90000"/>
              </a:lnSpc>
            </a:pPr>
            <a:r>
              <a:rPr lang="it-IT" altLang="en-US" dirty="0" err="1"/>
              <a:t>Many</a:t>
            </a:r>
            <a:r>
              <a:rPr lang="it-IT" altLang="en-US" dirty="0"/>
              <a:t> </a:t>
            </a:r>
            <a:r>
              <a:rPr lang="it-IT" altLang="en-US" dirty="0" err="1"/>
              <a:t>customizable</a:t>
            </a:r>
            <a:r>
              <a:rPr lang="it-IT" altLang="en-US" dirty="0"/>
              <a:t> features (e.g. word </a:t>
            </a:r>
            <a:r>
              <a:rPr lang="it-IT" altLang="en-US" dirty="0" err="1"/>
              <a:t>width</a:t>
            </a:r>
            <a:r>
              <a:rPr lang="it-IT" altLang="en-US" dirty="0"/>
              <a:t> : 8,10,16 and 20 bits)	</a:t>
            </a:r>
          </a:p>
          <a:p>
            <a:pPr lvl="1">
              <a:lnSpc>
                <a:spcPct val="90000"/>
              </a:lnSpc>
            </a:pPr>
            <a:r>
              <a:rPr lang="it-IT" altLang="en-US" dirty="0"/>
              <a:t>8b10b </a:t>
            </a:r>
            <a:r>
              <a:rPr lang="it-IT" altLang="en-US" dirty="0" err="1"/>
              <a:t>encoding</a:t>
            </a:r>
            <a:r>
              <a:rPr lang="it-IT" altLang="en-US" dirty="0"/>
              <a:t> native support</a:t>
            </a:r>
          </a:p>
          <a:p>
            <a:pPr lvl="1">
              <a:lnSpc>
                <a:spcPct val="90000"/>
              </a:lnSpc>
            </a:pPr>
            <a:r>
              <a:rPr lang="it-IT" altLang="en-US" dirty="0" err="1"/>
              <a:t>They</a:t>
            </a:r>
            <a:r>
              <a:rPr lang="it-IT" altLang="en-US" dirty="0"/>
              <a:t> are </a:t>
            </a:r>
            <a:r>
              <a:rPr lang="it-IT" altLang="en-US" dirty="0" err="1"/>
              <a:t>available</a:t>
            </a:r>
            <a:r>
              <a:rPr lang="it-IT" altLang="en-US" dirty="0"/>
              <a:t> </a:t>
            </a:r>
            <a:r>
              <a:rPr lang="it-IT" altLang="en-US" dirty="0" err="1"/>
              <a:t>as</a:t>
            </a:r>
            <a:r>
              <a:rPr lang="it-IT" altLang="en-US" dirty="0"/>
              <a:t> a hard macro or “</a:t>
            </a:r>
            <a:r>
              <a:rPr lang="it-IT" altLang="en-US" dirty="0" err="1"/>
              <a:t>tile</a:t>
            </a:r>
            <a:r>
              <a:rPr lang="it-IT" altLang="en-US" dirty="0"/>
              <a:t>”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32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5A1A1-63A9-4F18-9D7A-8724BEBFD636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2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3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1AACF-E7B8-4387-BE80-74D5BCB99466}" type="slidenum">
              <a:rPr lang="it-IT" altLang="en-US"/>
              <a:pPr/>
              <a:t>80</a:t>
            </a:fld>
            <a:endParaRPr lang="it-IT" altLang="en-US"/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1139825"/>
          </a:xfrm>
        </p:spPr>
        <p:txBody>
          <a:bodyPr>
            <a:normAutofit/>
          </a:bodyPr>
          <a:lstStyle/>
          <a:p>
            <a:r>
              <a:rPr lang="it-IT" altLang="en-US" sz="3800" dirty="0" err="1"/>
              <a:t>Emulation</a:t>
            </a:r>
            <a:r>
              <a:rPr lang="it-IT" altLang="en-US" sz="3800" dirty="0"/>
              <a:t> of G-Link for ATLAS</a:t>
            </a:r>
          </a:p>
        </p:txBody>
      </p:sp>
      <p:sp>
        <p:nvSpPr>
          <p:cNvPr id="177296" name="Rectangle 144"/>
          <p:cNvSpPr>
            <a:spLocks noGrp="1" noChangeArrowheads="1"/>
          </p:cNvSpPr>
          <p:nvPr>
            <p:ph type="body" sz="half" idx="2"/>
          </p:nvPr>
        </p:nvSpPr>
        <p:spPr>
          <a:xfrm>
            <a:off x="614363" y="3827463"/>
            <a:ext cx="8391525" cy="226536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it-IT" altLang="en-US" sz="1700" dirty="0"/>
          </a:p>
          <a:p>
            <a:pPr>
              <a:lnSpc>
                <a:spcPct val="80000"/>
              </a:lnSpc>
            </a:pPr>
            <a:r>
              <a:rPr lang="it-IT" altLang="en-US" sz="1700" dirty="0"/>
              <a:t>The </a:t>
            </a:r>
            <a:r>
              <a:rPr lang="it-IT" altLang="en-US" sz="1700" dirty="0" err="1"/>
              <a:t>Datapath</a:t>
            </a:r>
            <a:r>
              <a:rPr lang="it-IT" altLang="en-US" sz="1700" dirty="0"/>
              <a:t> </a:t>
            </a:r>
            <a:r>
              <a:rPr lang="it-IT" altLang="en-US" sz="1700" dirty="0" err="1"/>
              <a:t>is</a:t>
            </a:r>
            <a:r>
              <a:rPr lang="it-IT" altLang="en-US" sz="1700" dirty="0"/>
              <a:t> a </a:t>
            </a:r>
            <a:r>
              <a:rPr lang="it-IT" altLang="en-US" sz="1700" dirty="0" err="1"/>
              <a:t>synchronous</a:t>
            </a:r>
            <a:r>
              <a:rPr lang="it-IT" altLang="en-US" sz="1700" dirty="0"/>
              <a:t> pipeline </a:t>
            </a:r>
            <a:r>
              <a:rPr lang="it-IT" altLang="en-US" sz="1700" dirty="0" err="1"/>
              <a:t>clocked</a:t>
            </a:r>
            <a:r>
              <a:rPr lang="it-IT" altLang="en-US" sz="1700" dirty="0"/>
              <a:t> by the Timing, Trigger and Control </a:t>
            </a:r>
            <a:r>
              <a:rPr lang="it-IT" altLang="en-US" sz="1700" dirty="0" err="1"/>
              <a:t>system</a:t>
            </a:r>
            <a:r>
              <a:rPr lang="it-IT" altLang="en-US" sz="1700" dirty="0"/>
              <a:t> (40 MHz LHC </a:t>
            </a:r>
            <a:r>
              <a:rPr lang="it-IT" altLang="en-US" sz="1700" dirty="0" err="1"/>
              <a:t>clok</a:t>
            </a:r>
            <a:r>
              <a:rPr lang="it-IT" altLang="en-US" sz="1700" dirty="0"/>
              <a:t>)</a:t>
            </a:r>
          </a:p>
          <a:p>
            <a:pPr>
              <a:lnSpc>
                <a:spcPct val="80000"/>
              </a:lnSpc>
            </a:pPr>
            <a:r>
              <a:rPr lang="it-IT" altLang="en-US" sz="1700" dirty="0" err="1"/>
              <a:t>Phase</a:t>
            </a:r>
            <a:r>
              <a:rPr lang="it-IT" altLang="en-US" sz="1700" dirty="0"/>
              <a:t> </a:t>
            </a:r>
            <a:r>
              <a:rPr lang="it-IT" altLang="en-US" sz="1700" dirty="0" err="1"/>
              <a:t>deskew</a:t>
            </a:r>
            <a:r>
              <a:rPr lang="it-IT" altLang="en-US" sz="1700" dirty="0"/>
              <a:t> </a:t>
            </a:r>
            <a:r>
              <a:rPr lang="it-IT" altLang="en-US" sz="1700" dirty="0" err="1"/>
              <a:t>feature</a:t>
            </a:r>
            <a:r>
              <a:rPr lang="it-IT" altLang="en-US" sz="1700" dirty="0"/>
              <a:t> on </a:t>
            </a:r>
            <a:r>
              <a:rPr lang="it-IT" altLang="en-US" sz="1700" dirty="0" err="1"/>
              <a:t>TTrx</a:t>
            </a:r>
            <a:endParaRPr lang="it-IT" altLang="en-US" sz="1700" dirty="0"/>
          </a:p>
          <a:p>
            <a:pPr>
              <a:lnSpc>
                <a:spcPct val="80000"/>
              </a:lnSpc>
            </a:pPr>
            <a:r>
              <a:rPr lang="it-IT" altLang="en-US" sz="1700" dirty="0" err="1"/>
              <a:t>FPGAs</a:t>
            </a:r>
            <a:r>
              <a:rPr lang="it-IT" altLang="en-US" sz="1700" dirty="0"/>
              <a:t> plus </a:t>
            </a:r>
            <a:r>
              <a:rPr lang="it-IT" altLang="en-US" sz="1700" dirty="0" err="1"/>
              <a:t>Serializer</a:t>
            </a:r>
            <a:r>
              <a:rPr lang="it-IT" altLang="en-US" sz="1700" dirty="0"/>
              <a:t>/</a:t>
            </a:r>
            <a:r>
              <a:rPr lang="it-IT" altLang="en-US" sz="1700" dirty="0" err="1"/>
              <a:t>Deserializer</a:t>
            </a:r>
            <a:r>
              <a:rPr lang="it-IT" altLang="en-US" sz="1700" dirty="0"/>
              <a:t> </a:t>
            </a:r>
            <a:r>
              <a:rPr lang="it-IT" altLang="en-US" sz="1700" dirty="0" err="1"/>
              <a:t>pair</a:t>
            </a:r>
            <a:r>
              <a:rPr lang="it-IT" altLang="en-US" sz="1700" dirty="0"/>
              <a:t> (G-Link) </a:t>
            </a:r>
            <a:r>
              <a:rPr lang="it-IT" altLang="en-US" sz="1700" dirty="0" err="1"/>
              <a:t>have</a:t>
            </a:r>
            <a:r>
              <a:rPr lang="it-IT" altLang="en-US" sz="1700" dirty="0"/>
              <a:t> </a:t>
            </a:r>
            <a:r>
              <a:rPr lang="it-IT" altLang="en-US" sz="1700" dirty="0" err="1"/>
              <a:t>fixed</a:t>
            </a:r>
            <a:r>
              <a:rPr lang="it-IT" altLang="en-US" sz="1700" dirty="0"/>
              <a:t> </a:t>
            </a:r>
            <a:r>
              <a:rPr lang="it-IT" altLang="en-US" sz="1700" dirty="0" err="1"/>
              <a:t>latency</a:t>
            </a:r>
            <a:endParaRPr lang="it-IT" altLang="en-US" sz="1700" dirty="0"/>
          </a:p>
          <a:p>
            <a:pPr>
              <a:lnSpc>
                <a:spcPct val="80000"/>
              </a:lnSpc>
            </a:pPr>
            <a:r>
              <a:rPr lang="it-IT" altLang="en-US" sz="1700" dirty="0"/>
              <a:t>Links </a:t>
            </a:r>
            <a:r>
              <a:rPr lang="it-IT" altLang="en-US" sz="1700" dirty="0" err="1"/>
              <a:t>run</a:t>
            </a:r>
            <a:r>
              <a:rPr lang="it-IT" altLang="en-US" sz="1700" dirty="0"/>
              <a:t> </a:t>
            </a:r>
            <a:r>
              <a:rPr lang="it-IT" altLang="en-US" sz="1700" dirty="0" err="1"/>
              <a:t>at</a:t>
            </a:r>
            <a:r>
              <a:rPr lang="it-IT" altLang="en-US" sz="1700" dirty="0"/>
              <a:t> 800 Mbps, </a:t>
            </a:r>
            <a:r>
              <a:rPr lang="it-IT" altLang="en-US" sz="1700" dirty="0" err="1"/>
              <a:t>encoded</a:t>
            </a:r>
            <a:r>
              <a:rPr lang="it-IT" altLang="en-US" sz="1700" dirty="0"/>
              <a:t> </a:t>
            </a:r>
            <a:r>
              <a:rPr lang="it-IT" altLang="en-US" sz="1700" dirty="0" err="1"/>
              <a:t>payload</a:t>
            </a:r>
            <a:r>
              <a:rPr lang="it-IT" altLang="en-US" sz="1700" dirty="0"/>
              <a:t> </a:t>
            </a:r>
            <a:r>
              <a:rPr lang="it-IT" altLang="en-US" sz="1700" dirty="0" err="1"/>
              <a:t>width</a:t>
            </a:r>
            <a:r>
              <a:rPr lang="it-IT" altLang="en-US" sz="1700" dirty="0"/>
              <a:t> </a:t>
            </a:r>
            <a:r>
              <a:rPr lang="it-IT" altLang="en-US" sz="1700" dirty="0" err="1"/>
              <a:t>is</a:t>
            </a:r>
            <a:r>
              <a:rPr lang="it-IT" altLang="en-US" sz="1700" dirty="0"/>
              <a:t> 20-bit, </a:t>
            </a:r>
            <a:r>
              <a:rPr lang="it-IT" altLang="en-US" sz="1700" dirty="0" err="1"/>
              <a:t>protocol</a:t>
            </a:r>
            <a:r>
              <a:rPr lang="it-IT" altLang="en-US" sz="1700" dirty="0"/>
              <a:t> </a:t>
            </a:r>
            <a:r>
              <a:rPr lang="it-IT" altLang="en-US" sz="1700" dirty="0" err="1"/>
              <a:t>is</a:t>
            </a:r>
            <a:r>
              <a:rPr lang="it-IT" altLang="en-US" sz="1700" dirty="0"/>
              <a:t> </a:t>
            </a:r>
            <a:r>
              <a:rPr lang="it-IT" altLang="en-US" sz="1700" dirty="0" err="1"/>
              <a:t>Conditional</a:t>
            </a:r>
            <a:r>
              <a:rPr lang="it-IT" altLang="en-US" sz="1700" dirty="0"/>
              <a:t> </a:t>
            </a:r>
            <a:r>
              <a:rPr lang="it-IT" altLang="en-US" sz="1700" dirty="0" err="1"/>
              <a:t>Inversion</a:t>
            </a:r>
            <a:r>
              <a:rPr lang="it-IT" altLang="en-US" sz="1700" dirty="0"/>
              <a:t> Master </a:t>
            </a:r>
            <a:r>
              <a:rPr lang="it-IT" altLang="en-US" sz="1700" dirty="0" err="1"/>
              <a:t>Transition</a:t>
            </a:r>
            <a:endParaRPr lang="it-IT" altLang="en-US" sz="1700" dirty="0"/>
          </a:p>
          <a:p>
            <a:pPr>
              <a:lnSpc>
                <a:spcPct val="80000"/>
              </a:lnSpc>
            </a:pPr>
            <a:r>
              <a:rPr lang="it-IT" altLang="en-US" sz="1700" dirty="0" err="1"/>
              <a:t>Let</a:t>
            </a:r>
            <a:r>
              <a:rPr lang="it-IT" altLang="en-US" sz="1700" dirty="0"/>
              <a:t> </a:t>
            </a:r>
            <a:r>
              <a:rPr lang="it-IT" altLang="en-US" sz="1700" dirty="0" err="1"/>
              <a:t>us</a:t>
            </a:r>
            <a:r>
              <a:rPr lang="it-IT" altLang="en-US" sz="1700" dirty="0"/>
              <a:t> </a:t>
            </a:r>
            <a:r>
              <a:rPr lang="it-IT" altLang="en-US" sz="1700" dirty="0" err="1"/>
              <a:t>supppose</a:t>
            </a:r>
            <a:r>
              <a:rPr lang="it-IT" altLang="en-US" sz="1700" dirty="0"/>
              <a:t> </a:t>
            </a:r>
            <a:r>
              <a:rPr lang="it-IT" altLang="en-US" sz="1700" dirty="0" err="1"/>
              <a:t>we</a:t>
            </a:r>
            <a:r>
              <a:rPr lang="it-IT" altLang="en-US" sz="1700" dirty="0"/>
              <a:t> </a:t>
            </a:r>
            <a:r>
              <a:rPr lang="it-IT" altLang="en-US" sz="1700" dirty="0" err="1"/>
              <a:t>want</a:t>
            </a:r>
            <a:r>
              <a:rPr lang="it-IT" altLang="en-US" sz="1700" dirty="0"/>
              <a:t> to do </a:t>
            </a:r>
            <a:r>
              <a:rPr lang="it-IT" altLang="en-US" sz="1700" dirty="0" err="1"/>
              <a:t>it</a:t>
            </a:r>
            <a:r>
              <a:rPr lang="it-IT" altLang="en-US" sz="1700" dirty="0"/>
              <a:t> by </a:t>
            </a:r>
            <a:r>
              <a:rPr lang="it-IT" altLang="en-US" sz="1700" dirty="0" err="1"/>
              <a:t>means</a:t>
            </a:r>
            <a:r>
              <a:rPr lang="it-IT" altLang="en-US" sz="1700" dirty="0"/>
              <a:t> of </a:t>
            </a:r>
            <a:r>
              <a:rPr lang="it-IT" altLang="en-US" sz="1700" dirty="0" err="1"/>
              <a:t>GTPs</a:t>
            </a:r>
            <a:endParaRPr lang="it-IT" altLang="en-US" sz="1700" dirty="0"/>
          </a:p>
          <a:p>
            <a:pPr>
              <a:lnSpc>
                <a:spcPct val="80000"/>
              </a:lnSpc>
            </a:pPr>
            <a:endParaRPr lang="it-IT" altLang="en-US" sz="1700" dirty="0"/>
          </a:p>
        </p:txBody>
      </p:sp>
      <p:pic>
        <p:nvPicPr>
          <p:cNvPr id="177300" name="Picture 148" descr="ATLAS_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687513"/>
            <a:ext cx="6438900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301" name="Rectangle 149"/>
          <p:cNvSpPr>
            <a:spLocks noChangeArrowheads="1"/>
          </p:cNvSpPr>
          <p:nvPr/>
        </p:nvSpPr>
        <p:spPr bwMode="auto">
          <a:xfrm>
            <a:off x="351692" y="979243"/>
            <a:ext cx="8587521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1800" dirty="0"/>
              <a:t>Development of a </a:t>
            </a:r>
            <a:r>
              <a:rPr lang="it-IT" altLang="en-US" sz="1800" dirty="0" err="1"/>
              <a:t>replacement</a:t>
            </a:r>
            <a:r>
              <a:rPr lang="it-IT" altLang="en-US" sz="1800" dirty="0"/>
              <a:t> for ATLAS L1 </a:t>
            </a:r>
            <a:r>
              <a:rPr lang="it-IT" altLang="en-US" sz="1800" dirty="0" err="1"/>
              <a:t>muon</a:t>
            </a:r>
            <a:r>
              <a:rPr lang="it-IT" altLang="en-US" sz="1800" dirty="0"/>
              <a:t> </a:t>
            </a:r>
            <a:r>
              <a:rPr lang="it-IT" altLang="en-US" sz="1800" dirty="0" err="1"/>
              <a:t>barrel</a:t>
            </a:r>
            <a:r>
              <a:rPr lang="it-IT" altLang="en-US" sz="1800" dirty="0"/>
              <a:t> trigger  </a:t>
            </a:r>
            <a:r>
              <a:rPr lang="it-IT" altLang="en-US" sz="1800" dirty="0" err="1"/>
              <a:t>links</a:t>
            </a:r>
            <a:r>
              <a:rPr lang="it-IT" altLang="en-US" sz="1800" dirty="0"/>
              <a:t> from the detector to the </a:t>
            </a:r>
            <a:r>
              <a:rPr lang="it-IT" altLang="en-US" sz="1800" dirty="0" err="1"/>
              <a:t>counting</a:t>
            </a:r>
            <a:r>
              <a:rPr lang="it-IT" altLang="en-US" sz="1800" dirty="0"/>
              <a:t> room</a:t>
            </a:r>
          </a:p>
        </p:txBody>
      </p:sp>
      <p:sp>
        <p:nvSpPr>
          <p:cNvPr id="177302" name="Rectangle 150"/>
          <p:cNvSpPr>
            <a:spLocks noChangeArrowheads="1"/>
          </p:cNvSpPr>
          <p:nvPr/>
        </p:nvSpPr>
        <p:spPr bwMode="auto">
          <a:xfrm>
            <a:off x="3656013" y="2171700"/>
            <a:ext cx="596900" cy="43180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en-US" sz="1400"/>
              <a:t>G-Link </a:t>
            </a:r>
          </a:p>
          <a:p>
            <a:pPr algn="ctr"/>
            <a:r>
              <a:rPr lang="it-IT" altLang="en-US" sz="1400"/>
              <a:t>Tx</a:t>
            </a:r>
          </a:p>
        </p:txBody>
      </p:sp>
      <p:sp>
        <p:nvSpPr>
          <p:cNvPr id="177303" name="Rectangle 151"/>
          <p:cNvSpPr>
            <a:spLocks noChangeArrowheads="1"/>
          </p:cNvSpPr>
          <p:nvPr/>
        </p:nvSpPr>
        <p:spPr bwMode="auto">
          <a:xfrm>
            <a:off x="5522913" y="2171700"/>
            <a:ext cx="660400" cy="43180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en-US" sz="1400"/>
              <a:t>G-Link</a:t>
            </a:r>
          </a:p>
          <a:p>
            <a:pPr algn="ctr"/>
            <a:r>
              <a:rPr lang="it-IT" altLang="en-US" sz="1400"/>
              <a:t>Rx</a:t>
            </a:r>
            <a:endParaRPr lang="it-IT" altLang="en-US"/>
          </a:p>
        </p:txBody>
      </p:sp>
      <p:sp>
        <p:nvSpPr>
          <p:cNvPr id="177304" name="Rectangle 152"/>
          <p:cNvSpPr>
            <a:spLocks noChangeArrowheads="1"/>
          </p:cNvSpPr>
          <p:nvPr/>
        </p:nvSpPr>
        <p:spPr bwMode="auto">
          <a:xfrm>
            <a:off x="5484813" y="2197100"/>
            <a:ext cx="42862" cy="13970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400"/>
          </a:p>
        </p:txBody>
      </p:sp>
      <p:pic>
        <p:nvPicPr>
          <p:cNvPr id="177305" name="Picture 153" descr="Atlas_ortog_s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68500"/>
            <a:ext cx="1846262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306" name="Text Box 154"/>
          <p:cNvSpPr txBox="1">
            <a:spLocks noChangeArrowheads="1"/>
          </p:cNvSpPr>
          <p:nvPr/>
        </p:nvSpPr>
        <p:spPr bwMode="auto">
          <a:xfrm>
            <a:off x="1722438" y="1989138"/>
            <a:ext cx="890587" cy="24447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000"/>
              <a:t>Trigger Data</a:t>
            </a:r>
          </a:p>
        </p:txBody>
      </p:sp>
    </p:spTree>
    <p:extLst>
      <p:ext uri="{BB962C8B-B14F-4D97-AF65-F5344CB8AC3E}">
        <p14:creationId xmlns:p14="http://schemas.microsoft.com/office/powerpoint/2010/main" val="9242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E8FD-7DEB-4B28-93C3-E197024BEE2A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4257B-9132-4DB0-A911-E72B18614F20}" type="slidenum">
              <a:rPr lang="it-IT" altLang="en-US"/>
              <a:pPr/>
              <a:t>81</a:t>
            </a:fld>
            <a:endParaRPr lang="it-IT" altLang="en-US"/>
          </a:p>
        </p:txBody>
      </p:sp>
      <p:pic>
        <p:nvPicPr>
          <p:cNvPr id="182286" name="Picture 14" descr="recommended_schem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6538" y="1552575"/>
            <a:ext cx="5976937" cy="2500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847" y="-111980"/>
            <a:ext cx="8229600" cy="1139825"/>
          </a:xfrm>
        </p:spPr>
        <p:txBody>
          <a:bodyPr/>
          <a:lstStyle/>
          <a:p>
            <a:r>
              <a:rPr lang="it-IT" altLang="en-US" dirty="0" err="1"/>
              <a:t>Recommended</a:t>
            </a:r>
            <a:r>
              <a:rPr lang="it-IT" altLang="en-US" dirty="0"/>
              <a:t> </a:t>
            </a:r>
            <a:r>
              <a:rPr lang="it-IT" altLang="en-US" dirty="0" err="1"/>
              <a:t>Clocking</a:t>
            </a:r>
            <a:r>
              <a:rPr lang="it-IT" altLang="en-US" dirty="0"/>
              <a:t> </a:t>
            </a:r>
            <a:r>
              <a:rPr lang="it-IT" altLang="en-US" dirty="0" err="1"/>
              <a:t>Scheme</a:t>
            </a:r>
            <a:endParaRPr lang="it-IT" altLang="en-US" dirty="0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4471988"/>
            <a:ext cx="8496300" cy="17541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altLang="en-US" sz="2000"/>
              <a:t>On Tx, user clock obtained dividing the </a:t>
            </a:r>
            <a:r>
              <a:rPr lang="it-IT" altLang="en-US" sz="2000">
                <a:solidFill>
                  <a:srgbClr val="FF0000"/>
                </a:solidFill>
              </a:rPr>
              <a:t>reference</a:t>
            </a:r>
            <a:r>
              <a:rPr lang="it-IT" altLang="en-US" sz="2000"/>
              <a:t> clock with a Delay Locked Loop </a:t>
            </a:r>
          </a:p>
          <a:p>
            <a:pPr>
              <a:lnSpc>
                <a:spcPct val="80000"/>
              </a:lnSpc>
            </a:pPr>
            <a:r>
              <a:rPr lang="it-IT" altLang="en-US" sz="2000"/>
              <a:t>On Rx, user clock obtained dividing the </a:t>
            </a:r>
            <a:r>
              <a:rPr lang="it-IT" altLang="en-US" sz="2000">
                <a:solidFill>
                  <a:srgbClr val="FF0000"/>
                </a:solidFill>
              </a:rPr>
              <a:t>recovered</a:t>
            </a:r>
            <a:r>
              <a:rPr lang="it-IT" altLang="en-US" sz="2000">
                <a:solidFill>
                  <a:srgbClr val="FF3300"/>
                </a:solidFill>
              </a:rPr>
              <a:t> </a:t>
            </a:r>
            <a:r>
              <a:rPr lang="it-IT" altLang="en-US" sz="2000"/>
              <a:t>clock (again with a DLL)</a:t>
            </a:r>
          </a:p>
          <a:p>
            <a:pPr>
              <a:lnSpc>
                <a:spcPct val="80000"/>
              </a:lnSpc>
            </a:pPr>
            <a:r>
              <a:rPr lang="it-IT" altLang="en-US" sz="2000"/>
              <a:t>Issue: both the Tx and Rx logic clocks are out of phase with respect to the board clocks</a:t>
            </a:r>
          </a:p>
        </p:txBody>
      </p:sp>
      <p:sp>
        <p:nvSpPr>
          <p:cNvPr id="182279" name="Rectangle 7"/>
          <p:cNvSpPr>
            <a:spLocks noChangeArrowheads="1"/>
          </p:cNvSpPr>
          <p:nvPr/>
        </p:nvSpPr>
        <p:spPr bwMode="auto">
          <a:xfrm>
            <a:off x="323850" y="887413"/>
            <a:ext cx="8496300" cy="19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it-IT" altLang="en-US" sz="2000"/>
              <a:t>Minimize latency =&gt; skip FIFOs and use phase align circuits</a:t>
            </a:r>
          </a:p>
          <a:p>
            <a:pPr>
              <a:lnSpc>
                <a:spcPct val="80000"/>
              </a:lnSpc>
            </a:pPr>
            <a:r>
              <a:rPr lang="it-IT" altLang="en-US" sz="2000"/>
              <a:t>Minimize jitter =&gt; use dedicated clock resources</a:t>
            </a:r>
          </a:p>
        </p:txBody>
      </p:sp>
      <p:sp>
        <p:nvSpPr>
          <p:cNvPr id="182280" name="AutoShape 8"/>
          <p:cNvSpPr>
            <a:spLocks noChangeArrowheads="1"/>
          </p:cNvSpPr>
          <p:nvPr/>
        </p:nvSpPr>
        <p:spPr bwMode="auto">
          <a:xfrm>
            <a:off x="1685925" y="2095500"/>
            <a:ext cx="666750" cy="504825"/>
          </a:xfrm>
          <a:prstGeom prst="rightArrow">
            <a:avLst>
              <a:gd name="adj1" fmla="val 50000"/>
              <a:gd name="adj2" fmla="val 330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869950" y="21463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600"/>
              <a:t>Data in</a:t>
            </a:r>
          </a:p>
        </p:txBody>
      </p:sp>
      <p:sp>
        <p:nvSpPr>
          <p:cNvPr id="182282" name="AutoShape 10"/>
          <p:cNvSpPr>
            <a:spLocks noChangeArrowheads="1"/>
          </p:cNvSpPr>
          <p:nvPr/>
        </p:nvSpPr>
        <p:spPr bwMode="auto">
          <a:xfrm>
            <a:off x="6635750" y="2092325"/>
            <a:ext cx="752475" cy="504825"/>
          </a:xfrm>
          <a:prstGeom prst="rightArrow">
            <a:avLst>
              <a:gd name="adj1" fmla="val 50000"/>
              <a:gd name="adj2" fmla="val 372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83" name="Text Box 11"/>
          <p:cNvSpPr txBox="1">
            <a:spLocks noChangeArrowheads="1"/>
          </p:cNvSpPr>
          <p:nvPr/>
        </p:nvSpPr>
        <p:spPr bwMode="auto">
          <a:xfrm>
            <a:off x="7362825" y="2176463"/>
            <a:ext cx="1108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600"/>
              <a:t>Data out</a:t>
            </a:r>
          </a:p>
        </p:txBody>
      </p:sp>
      <p:sp>
        <p:nvSpPr>
          <p:cNvPr id="182287" name="Text Box 15"/>
          <p:cNvSpPr txBox="1">
            <a:spLocks noChangeArrowheads="1"/>
          </p:cNvSpPr>
          <p:nvPr/>
        </p:nvSpPr>
        <p:spPr bwMode="auto">
          <a:xfrm>
            <a:off x="390525" y="3446463"/>
            <a:ext cx="12461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600"/>
              <a:t>Clock in</a:t>
            </a:r>
          </a:p>
          <a:p>
            <a:r>
              <a:rPr lang="it-IT" altLang="en-US" sz="1600"/>
              <a:t>(differential </a:t>
            </a:r>
          </a:p>
          <a:p>
            <a:r>
              <a:rPr lang="it-IT" altLang="en-US" sz="1600"/>
              <a:t>80 MHz)</a:t>
            </a:r>
          </a:p>
        </p:txBody>
      </p:sp>
      <p:sp>
        <p:nvSpPr>
          <p:cNvPr id="182288" name="Text Box 16"/>
          <p:cNvSpPr txBox="1">
            <a:spLocks noChangeArrowheads="1"/>
          </p:cNvSpPr>
          <p:nvPr/>
        </p:nvSpPr>
        <p:spPr bwMode="auto">
          <a:xfrm>
            <a:off x="7493000" y="3348038"/>
            <a:ext cx="12461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600"/>
              <a:t>Clock in</a:t>
            </a:r>
          </a:p>
          <a:p>
            <a:r>
              <a:rPr lang="it-IT" altLang="en-US" sz="1600"/>
              <a:t>(differential </a:t>
            </a:r>
          </a:p>
          <a:p>
            <a:r>
              <a:rPr lang="it-IT" altLang="en-US" sz="1600"/>
              <a:t>80 MHz)</a:t>
            </a:r>
          </a:p>
        </p:txBody>
      </p:sp>
      <p:sp>
        <p:nvSpPr>
          <p:cNvPr id="182289" name="Line 17"/>
          <p:cNvSpPr>
            <a:spLocks noChangeShapeType="1"/>
          </p:cNvSpPr>
          <p:nvPr/>
        </p:nvSpPr>
        <p:spPr bwMode="auto">
          <a:xfrm flipH="1" flipV="1">
            <a:off x="4514850" y="3324225"/>
            <a:ext cx="0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0" name="Text Box 18"/>
          <p:cNvSpPr txBox="1">
            <a:spLocks noChangeArrowheads="1"/>
          </p:cNvSpPr>
          <p:nvPr/>
        </p:nvSpPr>
        <p:spPr bwMode="auto">
          <a:xfrm>
            <a:off x="3702050" y="4030663"/>
            <a:ext cx="1739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600"/>
              <a:t>Serial connection</a:t>
            </a:r>
          </a:p>
        </p:txBody>
      </p:sp>
    </p:spTree>
    <p:extLst>
      <p:ext uri="{BB962C8B-B14F-4D97-AF65-F5344CB8AC3E}">
        <p14:creationId xmlns:p14="http://schemas.microsoft.com/office/powerpoint/2010/main" val="362658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99FD-B624-42AC-AC19-A9F00EEBE3BD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4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5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60958-CACD-408F-858B-A0FE073E21FE}" type="slidenum">
              <a:rPr lang="it-IT" altLang="en-US"/>
              <a:pPr/>
              <a:t>82</a:t>
            </a:fld>
            <a:endParaRPr lang="it-IT" altLang="en-US"/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1161" y="0"/>
            <a:ext cx="8229600" cy="858471"/>
          </a:xfrm>
        </p:spPr>
        <p:txBody>
          <a:bodyPr/>
          <a:lstStyle/>
          <a:p>
            <a:r>
              <a:rPr lang="it-IT" altLang="en-US" dirty="0"/>
              <a:t>An </a:t>
            </a:r>
            <a:r>
              <a:rPr lang="it-IT" altLang="en-US" dirty="0" err="1"/>
              <a:t>original</a:t>
            </a:r>
            <a:r>
              <a:rPr lang="it-IT" altLang="en-US" dirty="0"/>
              <a:t> </a:t>
            </a:r>
            <a:r>
              <a:rPr lang="it-IT" altLang="en-US" dirty="0" err="1"/>
              <a:t>clocking</a:t>
            </a:r>
            <a:r>
              <a:rPr lang="it-IT" altLang="en-US" dirty="0"/>
              <a:t> </a:t>
            </a:r>
            <a:r>
              <a:rPr lang="it-IT" altLang="en-US" dirty="0" err="1"/>
              <a:t>scheme</a:t>
            </a:r>
            <a:endParaRPr lang="it-IT" altLang="en-US" dirty="0"/>
          </a:p>
        </p:txBody>
      </p:sp>
      <p:pic>
        <p:nvPicPr>
          <p:cNvPr id="186374" name="Picture 6" descr="link_phys_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3550" y="1136650"/>
            <a:ext cx="5576887" cy="2855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472587" y="2217738"/>
            <a:ext cx="14382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600"/>
              <a:t>Clock in</a:t>
            </a:r>
          </a:p>
          <a:p>
            <a:r>
              <a:rPr lang="it-IT" altLang="en-US" sz="1600"/>
              <a:t>(single ended</a:t>
            </a:r>
          </a:p>
          <a:p>
            <a:r>
              <a:rPr lang="it-IT" altLang="en-US" sz="1600"/>
              <a:t>40 MHz)</a:t>
            </a:r>
          </a:p>
        </p:txBody>
      </p:sp>
      <p:sp>
        <p:nvSpPr>
          <p:cNvPr id="186377" name="AutoShape 9"/>
          <p:cNvSpPr>
            <a:spLocks noChangeArrowheads="1"/>
          </p:cNvSpPr>
          <p:nvPr/>
        </p:nvSpPr>
        <p:spPr bwMode="auto">
          <a:xfrm>
            <a:off x="1720362" y="1381125"/>
            <a:ext cx="704850" cy="504825"/>
          </a:xfrm>
          <a:prstGeom prst="rightArrow">
            <a:avLst>
              <a:gd name="adj1" fmla="val 50000"/>
              <a:gd name="adj2" fmla="val 349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942487" y="1431925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600"/>
              <a:t>Data in</a:t>
            </a:r>
          </a:p>
        </p:txBody>
      </p:sp>
      <p:sp>
        <p:nvSpPr>
          <p:cNvPr id="186379" name="AutoShape 11"/>
          <p:cNvSpPr>
            <a:spLocks noChangeArrowheads="1"/>
          </p:cNvSpPr>
          <p:nvPr/>
        </p:nvSpPr>
        <p:spPr bwMode="auto">
          <a:xfrm>
            <a:off x="6870212" y="1349375"/>
            <a:ext cx="723900" cy="504825"/>
          </a:xfrm>
          <a:prstGeom prst="rightArrow">
            <a:avLst>
              <a:gd name="adj1" fmla="val 50000"/>
              <a:gd name="adj2" fmla="val 358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80" name="Text Box 12"/>
          <p:cNvSpPr txBox="1">
            <a:spLocks noChangeArrowheads="1"/>
          </p:cNvSpPr>
          <p:nvPr/>
        </p:nvSpPr>
        <p:spPr bwMode="auto">
          <a:xfrm>
            <a:off x="7521087" y="1433513"/>
            <a:ext cx="1108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600"/>
              <a:t>Data out</a:t>
            </a:r>
          </a:p>
        </p:txBody>
      </p:sp>
      <p:sp>
        <p:nvSpPr>
          <p:cNvPr id="186382" name="Text Box 14"/>
          <p:cNvSpPr txBox="1">
            <a:spLocks noChangeArrowheads="1"/>
          </p:cNvSpPr>
          <p:nvPr/>
        </p:nvSpPr>
        <p:spPr bwMode="auto">
          <a:xfrm>
            <a:off x="7432187" y="2243138"/>
            <a:ext cx="14017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600"/>
              <a:t>Clock in</a:t>
            </a:r>
          </a:p>
          <a:p>
            <a:r>
              <a:rPr lang="it-IT" altLang="en-US" sz="1600"/>
              <a:t>(single ended</a:t>
            </a:r>
          </a:p>
          <a:p>
            <a:r>
              <a:rPr lang="it-IT" altLang="en-US" sz="1600"/>
              <a:t>40 MHz)</a:t>
            </a:r>
          </a:p>
        </p:txBody>
      </p:sp>
      <p:sp>
        <p:nvSpPr>
          <p:cNvPr id="186383" name="Line 15"/>
          <p:cNvSpPr>
            <a:spLocks noChangeShapeType="1"/>
          </p:cNvSpPr>
          <p:nvPr/>
        </p:nvSpPr>
        <p:spPr bwMode="auto">
          <a:xfrm flipH="1" flipV="1">
            <a:off x="4615962" y="2352675"/>
            <a:ext cx="0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3803162" y="3059113"/>
            <a:ext cx="1739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600"/>
              <a:t>Serial connection</a:t>
            </a:r>
          </a:p>
        </p:txBody>
      </p:sp>
      <p:sp>
        <p:nvSpPr>
          <p:cNvPr id="186385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430823" y="4111992"/>
            <a:ext cx="8229600" cy="2189162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altLang="en-US" sz="2000" dirty="0"/>
              <a:t>On </a:t>
            </a:r>
            <a:r>
              <a:rPr lang="it-IT" altLang="en-US" sz="2000" dirty="0" err="1"/>
              <a:t>both</a:t>
            </a:r>
            <a:r>
              <a:rPr lang="it-IT" altLang="en-US" sz="2000" dirty="0"/>
              <a:t> </a:t>
            </a:r>
            <a:r>
              <a:rPr lang="it-IT" altLang="en-US" sz="2000" dirty="0" err="1"/>
              <a:t>Tx</a:t>
            </a:r>
            <a:r>
              <a:rPr lang="it-IT" altLang="en-US" sz="2000" dirty="0"/>
              <a:t> and </a:t>
            </a:r>
            <a:r>
              <a:rPr lang="it-IT" altLang="en-US" sz="2000" dirty="0" err="1"/>
              <a:t>Rx</a:t>
            </a:r>
            <a:r>
              <a:rPr lang="it-IT" altLang="en-US" sz="2000" dirty="0"/>
              <a:t>:</a:t>
            </a:r>
          </a:p>
          <a:p>
            <a:pPr lvl="1">
              <a:lnSpc>
                <a:spcPct val="80000"/>
              </a:lnSpc>
            </a:pPr>
            <a:r>
              <a:rPr lang="it-IT" altLang="en-US" sz="1700" dirty="0" err="1"/>
              <a:t>Same</a:t>
            </a:r>
            <a:r>
              <a:rPr lang="it-IT" altLang="en-US" sz="1700" dirty="0"/>
              <a:t> DLL </a:t>
            </a:r>
            <a:r>
              <a:rPr lang="it-IT" altLang="en-US" sz="1700" dirty="0" err="1"/>
              <a:t>used</a:t>
            </a:r>
            <a:r>
              <a:rPr lang="it-IT" altLang="en-US" sz="1700" dirty="0"/>
              <a:t> to generate the </a:t>
            </a:r>
            <a:r>
              <a:rPr lang="it-IT" altLang="en-US" sz="1700" dirty="0" err="1"/>
              <a:t>reference</a:t>
            </a:r>
            <a:r>
              <a:rPr lang="it-IT" altLang="en-US" sz="1700" dirty="0"/>
              <a:t> clock (</a:t>
            </a:r>
            <a:r>
              <a:rPr lang="it-IT" altLang="en-US" sz="1700" dirty="0" err="1"/>
              <a:t>at</a:t>
            </a:r>
            <a:r>
              <a:rPr lang="it-IT" altLang="en-US" sz="1700" dirty="0"/>
              <a:t> 80 MHz) from the board clock (</a:t>
            </a:r>
            <a:r>
              <a:rPr lang="it-IT" altLang="en-US" sz="1700" dirty="0" err="1"/>
              <a:t>at</a:t>
            </a:r>
            <a:r>
              <a:rPr lang="it-IT" altLang="en-US" sz="1700" dirty="0"/>
              <a:t> 40 MHz)</a:t>
            </a:r>
          </a:p>
          <a:p>
            <a:pPr lvl="1">
              <a:lnSpc>
                <a:spcPct val="80000"/>
              </a:lnSpc>
            </a:pPr>
            <a:r>
              <a:rPr lang="it-IT" altLang="en-US" sz="1700" dirty="0"/>
              <a:t>user clocks are the board clocks (with a </a:t>
            </a:r>
            <a:r>
              <a:rPr lang="it-IT" altLang="en-US" sz="1700" dirty="0" err="1"/>
              <a:t>negligible</a:t>
            </a:r>
            <a:r>
              <a:rPr lang="it-IT" altLang="en-US" sz="1700" dirty="0"/>
              <a:t> </a:t>
            </a:r>
            <a:r>
              <a:rPr lang="it-IT" altLang="en-US" sz="1700" dirty="0" err="1"/>
              <a:t>skew</a:t>
            </a:r>
            <a:r>
              <a:rPr lang="it-IT" altLang="en-US" sz="1700" dirty="0"/>
              <a:t> (1 ns) )</a:t>
            </a:r>
          </a:p>
          <a:p>
            <a:pPr>
              <a:lnSpc>
                <a:spcPct val="80000"/>
              </a:lnSpc>
            </a:pPr>
            <a:r>
              <a:rPr lang="it-IT" altLang="en-US" sz="2000" dirty="0"/>
              <a:t>The </a:t>
            </a:r>
            <a:r>
              <a:rPr lang="it-IT" altLang="en-US" sz="2000" dirty="0" err="1"/>
              <a:t>Programmable</a:t>
            </a:r>
            <a:r>
              <a:rPr lang="it-IT" altLang="en-US" sz="2000" dirty="0"/>
              <a:t> Delay Line </a:t>
            </a:r>
            <a:r>
              <a:rPr lang="it-IT" altLang="en-US" sz="2000" dirty="0" err="1"/>
              <a:t>emulates</a:t>
            </a:r>
            <a:r>
              <a:rPr lang="it-IT" altLang="en-US" sz="2000" dirty="0"/>
              <a:t> the </a:t>
            </a:r>
            <a:r>
              <a:rPr lang="it-IT" altLang="en-US" sz="2000" dirty="0" err="1"/>
              <a:t>propagation</a:t>
            </a:r>
            <a:r>
              <a:rPr lang="it-IT" altLang="en-US" sz="2000" dirty="0"/>
              <a:t> delay </a:t>
            </a:r>
            <a:r>
              <a:rPr lang="it-IT" altLang="en-US" sz="2000" dirty="0" err="1"/>
              <a:t>between</a:t>
            </a:r>
            <a:r>
              <a:rPr lang="it-IT" altLang="en-US" sz="2000" dirty="0"/>
              <a:t> </a:t>
            </a:r>
            <a:r>
              <a:rPr lang="it-IT" altLang="en-US" sz="2000" dirty="0" err="1"/>
              <a:t>Tx</a:t>
            </a:r>
            <a:r>
              <a:rPr lang="it-IT" altLang="en-US" sz="2000" dirty="0"/>
              <a:t> and </a:t>
            </a:r>
            <a:r>
              <a:rPr lang="it-IT" altLang="en-US" sz="2000" dirty="0" err="1"/>
              <a:t>Rx</a:t>
            </a:r>
            <a:r>
              <a:rPr lang="it-IT" altLang="en-US" sz="2000" dirty="0"/>
              <a:t> board clocks (</a:t>
            </a:r>
            <a:r>
              <a:rPr lang="it-IT" altLang="en-US" sz="2000" dirty="0" err="1"/>
              <a:t>like</a:t>
            </a:r>
            <a:r>
              <a:rPr lang="it-IT" altLang="en-US" sz="2000" dirty="0"/>
              <a:t> </a:t>
            </a:r>
            <a:r>
              <a:rPr lang="it-IT" altLang="en-US" sz="2000" dirty="0" err="1"/>
              <a:t>it</a:t>
            </a:r>
            <a:r>
              <a:rPr lang="it-IT" altLang="en-US" sz="2000" dirty="0"/>
              <a:t> </a:t>
            </a:r>
            <a:r>
              <a:rPr lang="it-IT" altLang="en-US" sz="2000" dirty="0" err="1"/>
              <a:t>actually</a:t>
            </a:r>
            <a:r>
              <a:rPr lang="it-IT" altLang="en-US" sz="2000" dirty="0"/>
              <a:t> </a:t>
            </a:r>
            <a:r>
              <a:rPr lang="it-IT" altLang="en-US" sz="2000" dirty="0" err="1"/>
              <a:t>is</a:t>
            </a:r>
            <a:r>
              <a:rPr lang="it-IT" altLang="en-US" sz="2000" dirty="0"/>
              <a:t> in the TTC system)</a:t>
            </a:r>
          </a:p>
          <a:p>
            <a:pPr>
              <a:lnSpc>
                <a:spcPct val="80000"/>
              </a:lnSpc>
            </a:pPr>
            <a:r>
              <a:rPr lang="it-IT" altLang="en-US" sz="2000" dirty="0" err="1"/>
              <a:t>However</a:t>
            </a:r>
            <a:r>
              <a:rPr lang="it-IT" altLang="en-US" sz="2000" dirty="0"/>
              <a:t> </a:t>
            </a:r>
            <a:r>
              <a:rPr lang="it-IT" altLang="en-US" sz="2000" dirty="0" err="1"/>
              <a:t>there</a:t>
            </a:r>
            <a:r>
              <a:rPr lang="it-IT" altLang="en-US" sz="2000" dirty="0"/>
              <a:t> </a:t>
            </a:r>
            <a:r>
              <a:rPr lang="it-IT" altLang="en-US" sz="2000" dirty="0" err="1"/>
              <a:t>is</a:t>
            </a:r>
            <a:r>
              <a:rPr lang="it-IT" altLang="en-US" sz="2000" dirty="0"/>
              <a:t> an </a:t>
            </a:r>
            <a:r>
              <a:rPr lang="it-IT" altLang="en-US" sz="2000" dirty="0" err="1"/>
              <a:t>issue</a:t>
            </a:r>
            <a:r>
              <a:rPr lang="it-IT" altLang="en-US" sz="2000" dirty="0"/>
              <a:t>, </a:t>
            </a:r>
            <a:r>
              <a:rPr lang="it-IT" altLang="en-US" sz="2000" dirty="0" err="1"/>
              <a:t>see</a:t>
            </a:r>
            <a:r>
              <a:rPr lang="it-IT" altLang="en-US" sz="2000" dirty="0"/>
              <a:t> </a:t>
            </a:r>
            <a:r>
              <a:rPr lang="it-IT" altLang="en-US" sz="2000" dirty="0" err="1"/>
              <a:t>next</a:t>
            </a:r>
            <a:r>
              <a:rPr lang="it-IT" altLang="en-US" sz="2000" dirty="0"/>
              <a:t> slides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en-US" sz="2000" dirty="0"/>
          </a:p>
          <a:p>
            <a:pPr>
              <a:lnSpc>
                <a:spcPct val="80000"/>
              </a:lnSpc>
            </a:pPr>
            <a:endParaRPr lang="it-IT" altLang="en-US" sz="2000" dirty="0"/>
          </a:p>
          <a:p>
            <a:pPr>
              <a:lnSpc>
                <a:spcPct val="80000"/>
              </a:lnSpc>
            </a:pPr>
            <a:endParaRPr lang="it-I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1689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D5FEA-E936-44DC-8057-8597E1CB32A2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32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33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96A1-7B3E-4DF3-A743-00A0B24EFE09}" type="slidenum">
              <a:rPr lang="it-IT" altLang="en-US"/>
              <a:pPr/>
              <a:t>83</a:t>
            </a:fld>
            <a:endParaRPr lang="it-IT" altLang="en-US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/>
              <a:t>GTP Configuration for G-Link Emulation</a:t>
            </a:r>
          </a:p>
        </p:txBody>
      </p:sp>
      <p:sp>
        <p:nvSpPr>
          <p:cNvPr id="200821" name="Rectangle 117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960384"/>
            <a:ext cx="8229600" cy="1998663"/>
          </a:xfrm>
        </p:spPr>
        <p:txBody>
          <a:bodyPr/>
          <a:lstStyle/>
          <a:p>
            <a:r>
              <a:rPr lang="en-US" altLang="en-US" sz="2600" dirty="0"/>
              <a:t>CIMT coding =&gt; No 8b10b</a:t>
            </a:r>
          </a:p>
          <a:p>
            <a:endParaRPr lang="en-US" altLang="en-US" sz="2600" dirty="0"/>
          </a:p>
          <a:p>
            <a:endParaRPr lang="en-US" altLang="en-US" sz="2600" dirty="0"/>
          </a:p>
        </p:txBody>
      </p:sp>
      <p:sp>
        <p:nvSpPr>
          <p:cNvPr id="200709" name="AutoShape 5"/>
          <p:cNvSpPr>
            <a:spLocks noChangeArrowheads="1"/>
          </p:cNvSpPr>
          <p:nvPr/>
        </p:nvSpPr>
        <p:spPr bwMode="auto">
          <a:xfrm>
            <a:off x="1155700" y="2214009"/>
            <a:ext cx="6454775" cy="1905000"/>
          </a:xfrm>
          <a:prstGeom prst="roundRect">
            <a:avLst>
              <a:gd name="adj" fmla="val 6653"/>
            </a:avLst>
          </a:prstGeom>
          <a:solidFill>
            <a:srgbClr val="0000FF">
              <a:alpha val="20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3695700" y="2234158"/>
            <a:ext cx="3413125" cy="1873738"/>
          </a:xfrm>
          <a:prstGeom prst="rect">
            <a:avLst/>
          </a:prstGeom>
          <a:solidFill>
            <a:srgbClr val="00CC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1" name="Rectangle 7"/>
          <p:cNvSpPr>
            <a:spLocks noChangeArrowheads="1"/>
          </p:cNvSpPr>
          <p:nvPr/>
        </p:nvSpPr>
        <p:spPr bwMode="auto">
          <a:xfrm>
            <a:off x="2321169" y="2225365"/>
            <a:ext cx="1361831" cy="1880944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7842250" y="4607959"/>
            <a:ext cx="600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CLKIN</a:t>
            </a:r>
          </a:p>
        </p:txBody>
      </p:sp>
      <p:sp>
        <p:nvSpPr>
          <p:cNvPr id="200713" name="AutoShape 9"/>
          <p:cNvSpPr>
            <a:spLocks noChangeArrowheads="1"/>
          </p:cNvSpPr>
          <p:nvPr/>
        </p:nvSpPr>
        <p:spPr bwMode="auto">
          <a:xfrm>
            <a:off x="1274763" y="4263471"/>
            <a:ext cx="576262" cy="687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Shared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PLL</a:t>
            </a:r>
          </a:p>
        </p:txBody>
      </p:sp>
      <p:sp>
        <p:nvSpPr>
          <p:cNvPr id="200714" name="Line 10"/>
          <p:cNvSpPr>
            <a:spLocks noChangeShapeType="1"/>
          </p:cNvSpPr>
          <p:nvPr/>
        </p:nvSpPr>
        <p:spPr bwMode="auto">
          <a:xfrm flipH="1" flipV="1">
            <a:off x="1844675" y="4730196"/>
            <a:ext cx="5949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5" name="Line 11"/>
          <p:cNvSpPr>
            <a:spLocks noChangeShapeType="1"/>
          </p:cNvSpPr>
          <p:nvPr/>
        </p:nvSpPr>
        <p:spPr bwMode="auto">
          <a:xfrm flipH="1" flipV="1">
            <a:off x="1543050" y="4114246"/>
            <a:ext cx="3175" cy="142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6" name="Line 12"/>
          <p:cNvSpPr>
            <a:spLocks noChangeShapeType="1"/>
          </p:cNvSpPr>
          <p:nvPr/>
        </p:nvSpPr>
        <p:spPr bwMode="auto">
          <a:xfrm>
            <a:off x="7108825" y="2212421"/>
            <a:ext cx="0" cy="1906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7" name="Line 13"/>
          <p:cNvSpPr>
            <a:spLocks noChangeShapeType="1"/>
          </p:cNvSpPr>
          <p:nvPr/>
        </p:nvSpPr>
        <p:spPr bwMode="auto">
          <a:xfrm>
            <a:off x="3687763" y="2214009"/>
            <a:ext cx="0" cy="1895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8" name="Line 14"/>
          <p:cNvSpPr>
            <a:spLocks noChangeShapeType="1"/>
          </p:cNvSpPr>
          <p:nvPr/>
        </p:nvSpPr>
        <p:spPr bwMode="auto">
          <a:xfrm>
            <a:off x="2305050" y="2214009"/>
            <a:ext cx="0" cy="18954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9" name="AutoShape 15"/>
          <p:cNvSpPr>
            <a:spLocks noChangeArrowheads="1"/>
          </p:cNvSpPr>
          <p:nvPr/>
        </p:nvSpPr>
        <p:spPr bwMode="auto">
          <a:xfrm>
            <a:off x="1220788" y="2658509"/>
            <a:ext cx="612775" cy="4587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TX 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Driver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200720" name="AutoShape 16"/>
          <p:cNvSpPr>
            <a:spLocks noChangeArrowheads="1"/>
          </p:cNvSpPr>
          <p:nvPr/>
        </p:nvSpPr>
        <p:spPr bwMode="auto">
          <a:xfrm>
            <a:off x="2082800" y="2364821"/>
            <a:ext cx="460375" cy="9794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PISO</a:t>
            </a:r>
          </a:p>
        </p:txBody>
      </p:sp>
      <p:sp>
        <p:nvSpPr>
          <p:cNvPr id="200721" name="Line 17"/>
          <p:cNvSpPr>
            <a:spLocks noChangeShapeType="1"/>
          </p:cNvSpPr>
          <p:nvPr/>
        </p:nvSpPr>
        <p:spPr bwMode="auto">
          <a:xfrm flipH="1" flipV="1">
            <a:off x="1844675" y="2880759"/>
            <a:ext cx="206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 flipH="1">
            <a:off x="3379788" y="2415621"/>
            <a:ext cx="657225" cy="6905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FIFO</a:t>
            </a:r>
          </a:p>
        </p:txBody>
      </p:sp>
      <p:sp>
        <p:nvSpPr>
          <p:cNvPr id="200723" name="AutoShape 19"/>
          <p:cNvSpPr>
            <a:spLocks noChangeArrowheads="1"/>
          </p:cNvSpPr>
          <p:nvPr/>
        </p:nvSpPr>
        <p:spPr bwMode="auto">
          <a:xfrm rot="5400000" flipH="1">
            <a:off x="2590007" y="2770427"/>
            <a:ext cx="793750" cy="179387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4" name="AutoShape 20"/>
          <p:cNvSpPr>
            <a:spLocks noChangeArrowheads="1"/>
          </p:cNvSpPr>
          <p:nvPr/>
        </p:nvSpPr>
        <p:spPr bwMode="auto">
          <a:xfrm flipH="1">
            <a:off x="4038600" y="2817259"/>
            <a:ext cx="476250" cy="144462"/>
          </a:xfrm>
          <a:prstGeom prst="rightArrow">
            <a:avLst>
              <a:gd name="adj1" fmla="val 50000"/>
              <a:gd name="adj2" fmla="val 8241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5" name="AutoShape 21"/>
          <p:cNvSpPr>
            <a:spLocks noChangeArrowheads="1"/>
          </p:cNvSpPr>
          <p:nvPr/>
        </p:nvSpPr>
        <p:spPr bwMode="auto">
          <a:xfrm flipH="1">
            <a:off x="3076575" y="3029984"/>
            <a:ext cx="196850" cy="142875"/>
          </a:xfrm>
          <a:prstGeom prst="rightArrow">
            <a:avLst>
              <a:gd name="adj1" fmla="val 50000"/>
              <a:gd name="adj2" fmla="val 3444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6" name="AutoShape 22"/>
          <p:cNvSpPr>
            <a:spLocks noChangeArrowheads="1"/>
          </p:cNvSpPr>
          <p:nvPr/>
        </p:nvSpPr>
        <p:spPr bwMode="auto">
          <a:xfrm rot="5400000" flipH="1">
            <a:off x="4006057" y="3165715"/>
            <a:ext cx="647700" cy="128587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7" name="AutoShape 23"/>
          <p:cNvSpPr>
            <a:spLocks noChangeArrowheads="1"/>
          </p:cNvSpPr>
          <p:nvPr/>
        </p:nvSpPr>
        <p:spPr bwMode="auto">
          <a:xfrm rot="10800000" flipH="1">
            <a:off x="3211513" y="3472896"/>
            <a:ext cx="1128712" cy="134938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8" name="AutoShape 24"/>
          <p:cNvSpPr>
            <a:spLocks noChangeArrowheads="1"/>
          </p:cNvSpPr>
          <p:nvPr/>
        </p:nvSpPr>
        <p:spPr bwMode="auto">
          <a:xfrm flipH="1">
            <a:off x="3076575" y="2536271"/>
            <a:ext cx="303213" cy="142875"/>
          </a:xfrm>
          <a:prstGeom prst="rightArrow">
            <a:avLst>
              <a:gd name="adj1" fmla="val 49454"/>
              <a:gd name="adj2" fmla="val 3852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29" name="AutoShape 25"/>
          <p:cNvSpPr>
            <a:spLocks noChangeArrowheads="1"/>
          </p:cNvSpPr>
          <p:nvPr/>
        </p:nvSpPr>
        <p:spPr bwMode="auto">
          <a:xfrm rot="5400000" flipH="1">
            <a:off x="2996407" y="3249852"/>
            <a:ext cx="490538" cy="142875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30" name="AutoShape 26"/>
          <p:cNvSpPr>
            <a:spLocks noChangeArrowheads="1"/>
          </p:cNvSpPr>
          <p:nvPr/>
        </p:nvSpPr>
        <p:spPr bwMode="auto">
          <a:xfrm flipH="1">
            <a:off x="4997450" y="2355296"/>
            <a:ext cx="406400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8b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/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10b </a:t>
            </a:r>
          </a:p>
        </p:txBody>
      </p:sp>
      <p:sp>
        <p:nvSpPr>
          <p:cNvPr id="200731" name="AutoShape 27"/>
          <p:cNvSpPr>
            <a:spLocks noChangeArrowheads="1"/>
          </p:cNvSpPr>
          <p:nvPr/>
        </p:nvSpPr>
        <p:spPr bwMode="auto">
          <a:xfrm rot="5400000" flipH="1">
            <a:off x="4207669" y="2819640"/>
            <a:ext cx="793750" cy="179388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32" name="AutoShape 28"/>
          <p:cNvSpPr>
            <a:spLocks noChangeArrowheads="1"/>
          </p:cNvSpPr>
          <p:nvPr/>
        </p:nvSpPr>
        <p:spPr bwMode="auto">
          <a:xfrm flipH="1">
            <a:off x="4694238" y="2585484"/>
            <a:ext cx="303212" cy="142875"/>
          </a:xfrm>
          <a:prstGeom prst="rightArrow">
            <a:avLst>
              <a:gd name="adj1" fmla="val 49454"/>
              <a:gd name="adj2" fmla="val 3852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33" name="AutoShape 29"/>
          <p:cNvSpPr>
            <a:spLocks noChangeArrowheads="1"/>
          </p:cNvSpPr>
          <p:nvPr/>
        </p:nvSpPr>
        <p:spPr bwMode="auto">
          <a:xfrm flipH="1">
            <a:off x="5403850" y="2820434"/>
            <a:ext cx="287338" cy="141287"/>
          </a:xfrm>
          <a:prstGeom prst="rightArrow">
            <a:avLst>
              <a:gd name="adj1" fmla="val 50000"/>
              <a:gd name="adj2" fmla="val 50843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38" name="AutoShape 34"/>
          <p:cNvSpPr>
            <a:spLocks noChangeArrowheads="1"/>
          </p:cNvSpPr>
          <p:nvPr/>
        </p:nvSpPr>
        <p:spPr bwMode="auto">
          <a:xfrm>
            <a:off x="6602413" y="2344184"/>
            <a:ext cx="865187" cy="9794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FPGA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Interface</a:t>
            </a: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00739" name="AutoShape 35"/>
          <p:cNvSpPr>
            <a:spLocks noChangeArrowheads="1"/>
          </p:cNvSpPr>
          <p:nvPr/>
        </p:nvSpPr>
        <p:spPr bwMode="auto">
          <a:xfrm flipH="1">
            <a:off x="2535238" y="2788684"/>
            <a:ext cx="349250" cy="144462"/>
          </a:xfrm>
          <a:prstGeom prst="rightArrow">
            <a:avLst>
              <a:gd name="adj1" fmla="val 50000"/>
              <a:gd name="adj2" fmla="val 6044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0834" name="Group 130"/>
          <p:cNvGrpSpPr>
            <a:grpSpLocks/>
          </p:cNvGrpSpPr>
          <p:nvPr/>
        </p:nvGrpSpPr>
        <p:grpSpPr bwMode="auto">
          <a:xfrm>
            <a:off x="4700588" y="2829959"/>
            <a:ext cx="1901825" cy="765175"/>
            <a:chOff x="2961" y="1195"/>
            <a:chExt cx="1198" cy="482"/>
          </a:xfrm>
        </p:grpSpPr>
        <p:sp>
          <p:nvSpPr>
            <p:cNvPr id="200734" name="AutoShape 30"/>
            <p:cNvSpPr>
              <a:spLocks noChangeArrowheads="1"/>
            </p:cNvSpPr>
            <p:nvPr/>
          </p:nvSpPr>
          <p:spPr bwMode="auto">
            <a:xfrm flipH="1">
              <a:off x="2961" y="1350"/>
              <a:ext cx="128" cy="97"/>
            </a:xfrm>
            <a:prstGeom prst="rightArrow">
              <a:avLst>
                <a:gd name="adj1" fmla="val 50000"/>
                <a:gd name="adj2" fmla="val 3299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35" name="AutoShape 31"/>
            <p:cNvSpPr>
              <a:spLocks noChangeArrowheads="1"/>
            </p:cNvSpPr>
            <p:nvPr/>
          </p:nvSpPr>
          <p:spPr bwMode="auto">
            <a:xfrm rot="5400000" flipH="1">
              <a:off x="2941" y="1468"/>
              <a:ext cx="268" cy="98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36" name="AutoShape 32"/>
            <p:cNvSpPr>
              <a:spLocks noChangeArrowheads="1"/>
            </p:cNvSpPr>
            <p:nvPr/>
          </p:nvSpPr>
          <p:spPr bwMode="auto">
            <a:xfrm rot="5400000" flipH="1">
              <a:off x="3351" y="1392"/>
              <a:ext cx="428" cy="89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37" name="AutoShape 33"/>
            <p:cNvSpPr>
              <a:spLocks noChangeArrowheads="1"/>
            </p:cNvSpPr>
            <p:nvPr/>
          </p:nvSpPr>
          <p:spPr bwMode="auto">
            <a:xfrm rot="10800000" flipH="1">
              <a:off x="3101" y="1592"/>
              <a:ext cx="484" cy="85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40" name="AutoShape 36"/>
            <p:cNvSpPr>
              <a:spLocks noChangeArrowheads="1"/>
            </p:cNvSpPr>
            <p:nvPr/>
          </p:nvSpPr>
          <p:spPr bwMode="auto">
            <a:xfrm rot="10800000" flipH="1">
              <a:off x="3585" y="1195"/>
              <a:ext cx="574" cy="87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0741" name="AutoShape 37"/>
          <p:cNvSpPr>
            <a:spLocks noChangeArrowheads="1"/>
          </p:cNvSpPr>
          <p:nvPr/>
        </p:nvSpPr>
        <p:spPr bwMode="auto">
          <a:xfrm flipH="1">
            <a:off x="7467600" y="2674384"/>
            <a:ext cx="358775" cy="142875"/>
          </a:xfrm>
          <a:prstGeom prst="rightArrow">
            <a:avLst>
              <a:gd name="adj1" fmla="val 50000"/>
              <a:gd name="adj2" fmla="val 6277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42" name="Line 38"/>
          <p:cNvSpPr>
            <a:spLocks noChangeShapeType="1"/>
          </p:cNvSpPr>
          <p:nvPr/>
        </p:nvSpPr>
        <p:spPr bwMode="auto">
          <a:xfrm flipH="1">
            <a:off x="7610475" y="2647396"/>
            <a:ext cx="1444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3" name="Text Box 39"/>
          <p:cNvSpPr txBox="1">
            <a:spLocks noChangeArrowheads="1"/>
          </p:cNvSpPr>
          <p:nvPr/>
        </p:nvSpPr>
        <p:spPr bwMode="auto">
          <a:xfrm>
            <a:off x="7783513" y="2606121"/>
            <a:ext cx="7381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TXDATA</a:t>
            </a:r>
          </a:p>
        </p:txBody>
      </p:sp>
      <p:sp>
        <p:nvSpPr>
          <p:cNvPr id="200744" name="Line 40"/>
          <p:cNvSpPr>
            <a:spLocks noChangeShapeType="1"/>
          </p:cNvSpPr>
          <p:nvPr/>
        </p:nvSpPr>
        <p:spPr bwMode="auto">
          <a:xfrm flipH="1" flipV="1">
            <a:off x="5599113" y="4263471"/>
            <a:ext cx="2197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5" name="Text Box 41"/>
          <p:cNvSpPr txBox="1">
            <a:spLocks noChangeArrowheads="1"/>
          </p:cNvSpPr>
          <p:nvPr/>
        </p:nvSpPr>
        <p:spPr bwMode="auto">
          <a:xfrm>
            <a:off x="7826375" y="4099959"/>
            <a:ext cx="898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TXUSRCLK</a:t>
            </a:r>
          </a:p>
        </p:txBody>
      </p:sp>
      <p:sp>
        <p:nvSpPr>
          <p:cNvPr id="200746" name="Line 42"/>
          <p:cNvSpPr>
            <a:spLocks noChangeShapeType="1"/>
          </p:cNvSpPr>
          <p:nvPr/>
        </p:nvSpPr>
        <p:spPr bwMode="auto">
          <a:xfrm flipV="1">
            <a:off x="5599113" y="4109484"/>
            <a:ext cx="0" cy="147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7" name="Line 43"/>
          <p:cNvSpPr>
            <a:spLocks noChangeShapeType="1"/>
          </p:cNvSpPr>
          <p:nvPr/>
        </p:nvSpPr>
        <p:spPr bwMode="auto">
          <a:xfrm flipH="1" flipV="1">
            <a:off x="7467600" y="3082371"/>
            <a:ext cx="358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8" name="Text Box 44"/>
          <p:cNvSpPr txBox="1">
            <a:spLocks noChangeArrowheads="1"/>
          </p:cNvSpPr>
          <p:nvPr/>
        </p:nvSpPr>
        <p:spPr bwMode="auto">
          <a:xfrm>
            <a:off x="7791450" y="2944259"/>
            <a:ext cx="981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TXUSRCLK2</a:t>
            </a:r>
          </a:p>
        </p:txBody>
      </p:sp>
      <p:sp>
        <p:nvSpPr>
          <p:cNvPr id="200749" name="Text Box 45"/>
          <p:cNvSpPr txBox="1">
            <a:spLocks noChangeArrowheads="1"/>
          </p:cNvSpPr>
          <p:nvPr/>
        </p:nvSpPr>
        <p:spPr bwMode="auto">
          <a:xfrm>
            <a:off x="2347913" y="3506234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Parallel Clock </a:t>
            </a:r>
          </a:p>
          <a:p>
            <a:r>
              <a:rPr lang="en-US" altLang="en-US" sz="1200"/>
              <a:t>(XCLK)</a:t>
            </a:r>
          </a:p>
        </p:txBody>
      </p:sp>
      <p:sp>
        <p:nvSpPr>
          <p:cNvPr id="200750" name="Text Box 46"/>
          <p:cNvSpPr txBox="1">
            <a:spLocks noChangeArrowheads="1"/>
          </p:cNvSpPr>
          <p:nvPr/>
        </p:nvSpPr>
        <p:spPr bwMode="auto">
          <a:xfrm>
            <a:off x="1600200" y="3566559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Serial </a:t>
            </a:r>
          </a:p>
          <a:p>
            <a:r>
              <a:rPr lang="en-US" altLang="en-US" sz="1200"/>
              <a:t>Clock </a:t>
            </a:r>
          </a:p>
        </p:txBody>
      </p:sp>
      <p:sp>
        <p:nvSpPr>
          <p:cNvPr id="200751" name="Text Box 47"/>
          <p:cNvSpPr txBox="1">
            <a:spLocks noChangeArrowheads="1"/>
          </p:cNvSpPr>
          <p:nvPr/>
        </p:nvSpPr>
        <p:spPr bwMode="auto">
          <a:xfrm>
            <a:off x="4922838" y="3595134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Parallel Clock </a:t>
            </a:r>
          </a:p>
          <a:p>
            <a:r>
              <a:rPr lang="en-US" altLang="en-US" sz="1200"/>
              <a:t>(TXUSRCLK)</a:t>
            </a:r>
          </a:p>
        </p:txBody>
      </p:sp>
      <p:grpSp>
        <p:nvGrpSpPr>
          <p:cNvPr id="200752" name="Group 48"/>
          <p:cNvGrpSpPr>
            <a:grpSpLocks/>
          </p:cNvGrpSpPr>
          <p:nvPr/>
        </p:nvGrpSpPr>
        <p:grpSpPr bwMode="auto">
          <a:xfrm>
            <a:off x="7389813" y="3020459"/>
            <a:ext cx="68262" cy="152400"/>
            <a:chOff x="564" y="4140"/>
            <a:chExt cx="116" cy="181"/>
          </a:xfrm>
        </p:grpSpPr>
        <p:sp>
          <p:nvSpPr>
            <p:cNvPr id="200753" name="Line 49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54" name="Line 50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0755" name="Text Box 51"/>
          <p:cNvSpPr txBox="1">
            <a:spLocks noChangeArrowheads="1"/>
          </p:cNvSpPr>
          <p:nvPr/>
        </p:nvSpPr>
        <p:spPr bwMode="auto">
          <a:xfrm rot="16200000">
            <a:off x="-233668" y="2666629"/>
            <a:ext cx="1206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differential pair</a:t>
            </a:r>
          </a:p>
        </p:txBody>
      </p:sp>
      <p:sp>
        <p:nvSpPr>
          <p:cNvPr id="200756" name="Text Box 52"/>
          <p:cNvSpPr txBox="1">
            <a:spLocks noChangeArrowheads="1"/>
          </p:cNvSpPr>
          <p:nvPr/>
        </p:nvSpPr>
        <p:spPr bwMode="auto">
          <a:xfrm>
            <a:off x="1135063" y="1872696"/>
            <a:ext cx="1554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400">
                <a:latin typeface="Tahoma" panose="020B0604030504040204" pitchFamily="34" charset="0"/>
              </a:rPr>
              <a:t>Serial Section</a:t>
            </a:r>
          </a:p>
        </p:txBody>
      </p:sp>
      <p:sp>
        <p:nvSpPr>
          <p:cNvPr id="200757" name="Text Box 53"/>
          <p:cNvSpPr txBox="1">
            <a:spLocks noChangeArrowheads="1"/>
          </p:cNvSpPr>
          <p:nvPr/>
        </p:nvSpPr>
        <p:spPr bwMode="auto">
          <a:xfrm>
            <a:off x="3716338" y="1883809"/>
            <a:ext cx="1554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400">
                <a:latin typeface="Tahoma" panose="020B0604030504040204" pitchFamily="34" charset="0"/>
              </a:rPr>
              <a:t>Parallel Section </a:t>
            </a:r>
          </a:p>
        </p:txBody>
      </p:sp>
      <p:grpSp>
        <p:nvGrpSpPr>
          <p:cNvPr id="200758" name="Group 54"/>
          <p:cNvGrpSpPr>
            <a:grpSpLocks/>
          </p:cNvGrpSpPr>
          <p:nvPr/>
        </p:nvGrpSpPr>
        <p:grpSpPr bwMode="auto">
          <a:xfrm rot="16200000" flipH="1">
            <a:off x="5569744" y="4035665"/>
            <a:ext cx="60325" cy="106363"/>
            <a:chOff x="564" y="4140"/>
            <a:chExt cx="116" cy="181"/>
          </a:xfrm>
        </p:grpSpPr>
        <p:sp>
          <p:nvSpPr>
            <p:cNvPr id="200759" name="Line 55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60" name="Line 56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0761" name="AutoShape 57"/>
          <p:cNvSpPr>
            <a:spLocks noChangeArrowheads="1"/>
          </p:cNvSpPr>
          <p:nvPr/>
        </p:nvSpPr>
        <p:spPr bwMode="auto">
          <a:xfrm flipH="1">
            <a:off x="3182938" y="3769759"/>
            <a:ext cx="1025525" cy="2921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Phase Adjust</a:t>
            </a:r>
          </a:p>
        </p:txBody>
      </p:sp>
      <p:sp>
        <p:nvSpPr>
          <p:cNvPr id="200764" name="Line 60"/>
          <p:cNvSpPr>
            <a:spLocks noChangeShapeType="1"/>
          </p:cNvSpPr>
          <p:nvPr/>
        </p:nvSpPr>
        <p:spPr bwMode="auto">
          <a:xfrm flipV="1">
            <a:off x="1851025" y="4398409"/>
            <a:ext cx="830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5" name="Line 61"/>
          <p:cNvSpPr>
            <a:spLocks noChangeShapeType="1"/>
          </p:cNvSpPr>
          <p:nvPr/>
        </p:nvSpPr>
        <p:spPr bwMode="auto">
          <a:xfrm flipV="1">
            <a:off x="2670175" y="4109484"/>
            <a:ext cx="1588" cy="284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0766" name="Group 62"/>
          <p:cNvGrpSpPr>
            <a:grpSpLocks/>
          </p:cNvGrpSpPr>
          <p:nvPr/>
        </p:nvGrpSpPr>
        <p:grpSpPr bwMode="auto">
          <a:xfrm rot="16200000" flipH="1">
            <a:off x="2640806" y="4030903"/>
            <a:ext cx="60325" cy="106362"/>
            <a:chOff x="564" y="4140"/>
            <a:chExt cx="116" cy="181"/>
          </a:xfrm>
        </p:grpSpPr>
        <p:sp>
          <p:nvSpPr>
            <p:cNvPr id="200767" name="Line 63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68" name="Line 64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0769" name="Group 65"/>
          <p:cNvGrpSpPr>
            <a:grpSpLocks/>
          </p:cNvGrpSpPr>
          <p:nvPr/>
        </p:nvGrpSpPr>
        <p:grpSpPr bwMode="auto">
          <a:xfrm rot="16200000" flipH="1">
            <a:off x="1513681" y="4030903"/>
            <a:ext cx="60325" cy="106362"/>
            <a:chOff x="564" y="4140"/>
            <a:chExt cx="116" cy="181"/>
          </a:xfrm>
        </p:grpSpPr>
        <p:sp>
          <p:nvSpPr>
            <p:cNvPr id="200770" name="Line 66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71" name="Line 67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0772" name="Line 68"/>
          <p:cNvSpPr>
            <a:spLocks noChangeShapeType="1"/>
          </p:cNvSpPr>
          <p:nvPr/>
        </p:nvSpPr>
        <p:spPr bwMode="auto">
          <a:xfrm flipV="1">
            <a:off x="3889375" y="4072971"/>
            <a:ext cx="0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3" name="Line 69"/>
          <p:cNvSpPr>
            <a:spLocks noChangeShapeType="1"/>
          </p:cNvSpPr>
          <p:nvPr/>
        </p:nvSpPr>
        <p:spPr bwMode="auto">
          <a:xfrm flipV="1">
            <a:off x="3889375" y="4393646"/>
            <a:ext cx="3932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4" name="Text Box 70"/>
          <p:cNvSpPr txBox="1">
            <a:spLocks noChangeArrowheads="1"/>
          </p:cNvSpPr>
          <p:nvPr/>
        </p:nvSpPr>
        <p:spPr bwMode="auto">
          <a:xfrm>
            <a:off x="7829550" y="4261884"/>
            <a:ext cx="811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TXPHASE</a:t>
            </a:r>
          </a:p>
        </p:txBody>
      </p:sp>
      <p:sp>
        <p:nvSpPr>
          <p:cNvPr id="200775" name="AutoShape 71"/>
          <p:cNvSpPr>
            <a:spLocks noChangeArrowheads="1"/>
          </p:cNvSpPr>
          <p:nvPr/>
        </p:nvSpPr>
        <p:spPr bwMode="auto">
          <a:xfrm rot="27000000">
            <a:off x="745332" y="4481752"/>
            <a:ext cx="398462" cy="250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76" name="Line 72"/>
          <p:cNvSpPr>
            <a:spLocks noChangeShapeType="1"/>
          </p:cNvSpPr>
          <p:nvPr/>
        </p:nvSpPr>
        <p:spPr bwMode="auto">
          <a:xfrm rot="21600000" flipH="1" flipV="1">
            <a:off x="566738" y="4490484"/>
            <a:ext cx="252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7" name="Line 73"/>
          <p:cNvSpPr>
            <a:spLocks noChangeShapeType="1"/>
          </p:cNvSpPr>
          <p:nvPr/>
        </p:nvSpPr>
        <p:spPr bwMode="auto">
          <a:xfrm rot="-21600000" flipH="1" flipV="1">
            <a:off x="566738" y="4711146"/>
            <a:ext cx="2508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8" name="Oval 74"/>
          <p:cNvSpPr>
            <a:spLocks noChangeArrowheads="1"/>
          </p:cNvSpPr>
          <p:nvPr/>
        </p:nvSpPr>
        <p:spPr bwMode="auto">
          <a:xfrm rot="21600000">
            <a:off x="688975" y="4650821"/>
            <a:ext cx="128588" cy="1206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79" name="Line 75"/>
          <p:cNvSpPr>
            <a:spLocks noChangeShapeType="1"/>
          </p:cNvSpPr>
          <p:nvPr/>
        </p:nvSpPr>
        <p:spPr bwMode="auto">
          <a:xfrm>
            <a:off x="1069975" y="4607959"/>
            <a:ext cx="2047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0780" name="Group 76"/>
          <p:cNvGrpSpPr>
            <a:grpSpLocks/>
          </p:cNvGrpSpPr>
          <p:nvPr/>
        </p:nvGrpSpPr>
        <p:grpSpPr bwMode="auto">
          <a:xfrm>
            <a:off x="382588" y="4669871"/>
            <a:ext cx="215900" cy="80963"/>
            <a:chOff x="382" y="1219"/>
            <a:chExt cx="136" cy="106"/>
          </a:xfrm>
        </p:grpSpPr>
        <p:sp>
          <p:nvSpPr>
            <p:cNvPr id="200781" name="AutoShape 77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2" name="Rectangle 78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3" name="Line 79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84" name="Line 80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85" name="Line 81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86" name="Line 82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87" name="Line 83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0788" name="Group 84"/>
          <p:cNvGrpSpPr>
            <a:grpSpLocks/>
          </p:cNvGrpSpPr>
          <p:nvPr/>
        </p:nvGrpSpPr>
        <p:grpSpPr bwMode="auto">
          <a:xfrm>
            <a:off x="382588" y="4449209"/>
            <a:ext cx="215900" cy="80962"/>
            <a:chOff x="382" y="1219"/>
            <a:chExt cx="136" cy="106"/>
          </a:xfrm>
        </p:grpSpPr>
        <p:sp>
          <p:nvSpPr>
            <p:cNvPr id="200789" name="AutoShape 85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90" name="Rectangle 86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91" name="Line 87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92" name="Line 88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93" name="Line 89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94" name="Line 90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795" name="Line 91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0796" name="Text Box 92"/>
          <p:cNvSpPr txBox="1">
            <a:spLocks noChangeArrowheads="1"/>
          </p:cNvSpPr>
          <p:nvPr/>
        </p:nvSpPr>
        <p:spPr bwMode="auto">
          <a:xfrm>
            <a:off x="7851775" y="4438096"/>
            <a:ext cx="998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REFCLKOUT</a:t>
            </a:r>
          </a:p>
        </p:txBody>
      </p:sp>
      <p:sp>
        <p:nvSpPr>
          <p:cNvPr id="200797" name="Line 93"/>
          <p:cNvSpPr>
            <a:spLocks noChangeShapeType="1"/>
          </p:cNvSpPr>
          <p:nvPr/>
        </p:nvSpPr>
        <p:spPr bwMode="auto">
          <a:xfrm flipV="1">
            <a:off x="1854200" y="4560334"/>
            <a:ext cx="5949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98" name="Text Box 94"/>
          <p:cNvSpPr txBox="1">
            <a:spLocks noChangeArrowheads="1"/>
          </p:cNvSpPr>
          <p:nvPr/>
        </p:nvSpPr>
        <p:spPr bwMode="auto">
          <a:xfrm>
            <a:off x="293688" y="3588784"/>
            <a:ext cx="952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Dedicated 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differential 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clock input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(REFCLK)</a:t>
            </a:r>
          </a:p>
        </p:txBody>
      </p:sp>
      <p:sp>
        <p:nvSpPr>
          <p:cNvPr id="200799" name="Line 95"/>
          <p:cNvSpPr>
            <a:spLocks noChangeShapeType="1"/>
          </p:cNvSpPr>
          <p:nvPr/>
        </p:nvSpPr>
        <p:spPr bwMode="auto">
          <a:xfrm flipV="1">
            <a:off x="1155700" y="4650821"/>
            <a:ext cx="508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00" name="Text Box 96"/>
          <p:cNvSpPr txBox="1">
            <a:spLocks noChangeArrowheads="1"/>
          </p:cNvSpPr>
          <p:nvPr/>
        </p:nvSpPr>
        <p:spPr bwMode="auto">
          <a:xfrm rot="16200000">
            <a:off x="8155781" y="2832341"/>
            <a:ext cx="160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>
                <a:solidFill>
                  <a:srgbClr val="3366FF"/>
                </a:solidFill>
              </a:rPr>
              <a:t>FPGA fabric</a:t>
            </a:r>
          </a:p>
        </p:txBody>
      </p:sp>
      <p:grpSp>
        <p:nvGrpSpPr>
          <p:cNvPr id="200801" name="Group 97"/>
          <p:cNvGrpSpPr>
            <a:grpSpLocks/>
          </p:cNvGrpSpPr>
          <p:nvPr/>
        </p:nvGrpSpPr>
        <p:grpSpPr bwMode="auto">
          <a:xfrm>
            <a:off x="509588" y="2717246"/>
            <a:ext cx="711200" cy="284163"/>
            <a:chOff x="177" y="1634"/>
            <a:chExt cx="448" cy="179"/>
          </a:xfrm>
        </p:grpSpPr>
        <p:sp>
          <p:nvSpPr>
            <p:cNvPr id="200802" name="Line 98"/>
            <p:cNvSpPr>
              <a:spLocks noChangeShapeType="1"/>
            </p:cNvSpPr>
            <p:nvPr/>
          </p:nvSpPr>
          <p:spPr bwMode="auto">
            <a:xfrm rot="21600000" flipH="1" flipV="1">
              <a:off x="278" y="1658"/>
              <a:ext cx="34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803" name="Line 99"/>
            <p:cNvSpPr>
              <a:spLocks noChangeShapeType="1"/>
            </p:cNvSpPr>
            <p:nvPr/>
          </p:nvSpPr>
          <p:spPr bwMode="auto">
            <a:xfrm rot="-21600000" flipH="1" flipV="1">
              <a:off x="278" y="1789"/>
              <a:ext cx="34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0804" name="Group 100"/>
            <p:cNvGrpSpPr>
              <a:grpSpLocks/>
            </p:cNvGrpSpPr>
            <p:nvPr/>
          </p:nvGrpSpPr>
          <p:grpSpPr bwMode="auto">
            <a:xfrm>
              <a:off x="177" y="1765"/>
              <a:ext cx="132" cy="48"/>
              <a:chOff x="382" y="1219"/>
              <a:chExt cx="136" cy="106"/>
            </a:xfrm>
          </p:grpSpPr>
          <p:sp>
            <p:nvSpPr>
              <p:cNvPr id="200805" name="AutoShape 101"/>
              <p:cNvSpPr>
                <a:spLocks noChangeArrowheads="1"/>
              </p:cNvSpPr>
              <p:nvPr/>
            </p:nvSpPr>
            <p:spPr bwMode="auto">
              <a:xfrm rot="5400000" flipH="1">
                <a:off x="431" y="1242"/>
                <a:ext cx="106" cy="60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806" name="Rectangle 102"/>
              <p:cNvSpPr>
                <a:spLocks noChangeArrowheads="1"/>
              </p:cNvSpPr>
              <p:nvPr/>
            </p:nvSpPr>
            <p:spPr bwMode="auto">
              <a:xfrm rot="16200000">
                <a:off x="367" y="1234"/>
                <a:ext cx="106" cy="7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807" name="Line 103"/>
              <p:cNvSpPr>
                <a:spLocks noChangeShapeType="1"/>
              </p:cNvSpPr>
              <p:nvPr/>
            </p:nvSpPr>
            <p:spPr bwMode="auto">
              <a:xfrm rot="-16200000">
                <a:off x="462" y="1270"/>
                <a:ext cx="51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" name="Line 104"/>
              <p:cNvSpPr>
                <a:spLocks noChangeShapeType="1"/>
              </p:cNvSpPr>
              <p:nvPr/>
            </p:nvSpPr>
            <p:spPr bwMode="auto">
              <a:xfrm rot="-16200000">
                <a:off x="420" y="1287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" name="Line 105"/>
              <p:cNvSpPr>
                <a:spLocks noChangeShapeType="1"/>
              </p:cNvSpPr>
              <p:nvPr/>
            </p:nvSpPr>
            <p:spPr bwMode="auto">
              <a:xfrm rot="5400000" flipH="1">
                <a:off x="329" y="1272"/>
                <a:ext cx="1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" name="Line 106"/>
              <p:cNvSpPr>
                <a:spLocks noChangeShapeType="1"/>
              </p:cNvSpPr>
              <p:nvPr/>
            </p:nvSpPr>
            <p:spPr bwMode="auto">
              <a:xfrm rot="5400000" flipH="1">
                <a:off x="420" y="1181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" name="Line 107"/>
              <p:cNvSpPr>
                <a:spLocks noChangeShapeType="1"/>
              </p:cNvSpPr>
              <p:nvPr/>
            </p:nvSpPr>
            <p:spPr bwMode="auto">
              <a:xfrm rot="5400000" flipH="1">
                <a:off x="460" y="1217"/>
                <a:ext cx="5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0812" name="Group 108"/>
            <p:cNvGrpSpPr>
              <a:grpSpLocks/>
            </p:cNvGrpSpPr>
            <p:nvPr/>
          </p:nvGrpSpPr>
          <p:grpSpPr bwMode="auto">
            <a:xfrm>
              <a:off x="177" y="1634"/>
              <a:ext cx="132" cy="48"/>
              <a:chOff x="382" y="1219"/>
              <a:chExt cx="136" cy="106"/>
            </a:xfrm>
          </p:grpSpPr>
          <p:sp>
            <p:nvSpPr>
              <p:cNvPr id="200813" name="AutoShape 109"/>
              <p:cNvSpPr>
                <a:spLocks noChangeArrowheads="1"/>
              </p:cNvSpPr>
              <p:nvPr/>
            </p:nvSpPr>
            <p:spPr bwMode="auto">
              <a:xfrm rot="5400000" flipH="1">
                <a:off x="431" y="1242"/>
                <a:ext cx="106" cy="60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814" name="Rectangle 110"/>
              <p:cNvSpPr>
                <a:spLocks noChangeArrowheads="1"/>
              </p:cNvSpPr>
              <p:nvPr/>
            </p:nvSpPr>
            <p:spPr bwMode="auto">
              <a:xfrm rot="16200000">
                <a:off x="367" y="1234"/>
                <a:ext cx="106" cy="7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815" name="Line 111"/>
              <p:cNvSpPr>
                <a:spLocks noChangeShapeType="1"/>
              </p:cNvSpPr>
              <p:nvPr/>
            </p:nvSpPr>
            <p:spPr bwMode="auto">
              <a:xfrm rot="-16200000">
                <a:off x="462" y="1270"/>
                <a:ext cx="51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" name="Line 112"/>
              <p:cNvSpPr>
                <a:spLocks noChangeShapeType="1"/>
              </p:cNvSpPr>
              <p:nvPr/>
            </p:nvSpPr>
            <p:spPr bwMode="auto">
              <a:xfrm rot="-16200000">
                <a:off x="420" y="1287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" name="Line 113"/>
              <p:cNvSpPr>
                <a:spLocks noChangeShapeType="1"/>
              </p:cNvSpPr>
              <p:nvPr/>
            </p:nvSpPr>
            <p:spPr bwMode="auto">
              <a:xfrm rot="5400000" flipH="1">
                <a:off x="329" y="1272"/>
                <a:ext cx="1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" name="Line 114"/>
              <p:cNvSpPr>
                <a:spLocks noChangeShapeType="1"/>
              </p:cNvSpPr>
              <p:nvPr/>
            </p:nvSpPr>
            <p:spPr bwMode="auto">
              <a:xfrm rot="5400000" flipH="1">
                <a:off x="420" y="1181"/>
                <a:ext cx="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" name="Line 115"/>
              <p:cNvSpPr>
                <a:spLocks noChangeShapeType="1"/>
              </p:cNvSpPr>
              <p:nvPr/>
            </p:nvSpPr>
            <p:spPr bwMode="auto">
              <a:xfrm rot="5400000" flipH="1">
                <a:off x="460" y="1217"/>
                <a:ext cx="5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0829" name="Group 125"/>
          <p:cNvGrpSpPr>
            <a:grpSpLocks/>
          </p:cNvGrpSpPr>
          <p:nvPr/>
        </p:nvGrpSpPr>
        <p:grpSpPr bwMode="auto">
          <a:xfrm>
            <a:off x="2535238" y="2788684"/>
            <a:ext cx="2036762" cy="819150"/>
            <a:chOff x="1597" y="1169"/>
            <a:chExt cx="1283" cy="516"/>
          </a:xfrm>
        </p:grpSpPr>
        <p:grpSp>
          <p:nvGrpSpPr>
            <p:cNvPr id="200827" name="Group 123"/>
            <p:cNvGrpSpPr>
              <a:grpSpLocks/>
            </p:cNvGrpSpPr>
            <p:nvPr/>
          </p:nvGrpSpPr>
          <p:grpSpPr bwMode="auto">
            <a:xfrm>
              <a:off x="1597" y="1169"/>
              <a:ext cx="1171" cy="516"/>
              <a:chOff x="1733" y="1305"/>
              <a:chExt cx="1171" cy="516"/>
            </a:xfrm>
          </p:grpSpPr>
          <p:sp>
            <p:nvSpPr>
              <p:cNvPr id="200822" name="AutoShape 118"/>
              <p:cNvSpPr>
                <a:spLocks noChangeArrowheads="1"/>
              </p:cNvSpPr>
              <p:nvPr/>
            </p:nvSpPr>
            <p:spPr bwMode="auto">
              <a:xfrm flipH="1">
                <a:off x="2074" y="1457"/>
                <a:ext cx="124" cy="90"/>
              </a:xfrm>
              <a:prstGeom prst="rightArrow">
                <a:avLst>
                  <a:gd name="adj1" fmla="val 50000"/>
                  <a:gd name="adj2" fmla="val 34444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823" name="AutoShape 119"/>
              <p:cNvSpPr>
                <a:spLocks noChangeArrowheads="1"/>
              </p:cNvSpPr>
              <p:nvPr/>
            </p:nvSpPr>
            <p:spPr bwMode="auto">
              <a:xfrm rot="5400000" flipH="1">
                <a:off x="2660" y="1542"/>
                <a:ext cx="408" cy="81"/>
              </a:xfrm>
              <a:prstGeom prst="rightArrow">
                <a:avLst>
                  <a:gd name="adj1" fmla="val 48889"/>
                  <a:gd name="adj2" fmla="val 0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824" name="AutoShape 120"/>
              <p:cNvSpPr>
                <a:spLocks noChangeArrowheads="1"/>
              </p:cNvSpPr>
              <p:nvPr/>
            </p:nvSpPr>
            <p:spPr bwMode="auto">
              <a:xfrm rot="10800000" flipH="1">
                <a:off x="2159" y="1736"/>
                <a:ext cx="711" cy="85"/>
              </a:xfrm>
              <a:prstGeom prst="rightArrow">
                <a:avLst>
                  <a:gd name="adj1" fmla="val 48889"/>
                  <a:gd name="adj2" fmla="val 0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825" name="AutoShape 121"/>
              <p:cNvSpPr>
                <a:spLocks noChangeArrowheads="1"/>
              </p:cNvSpPr>
              <p:nvPr/>
            </p:nvSpPr>
            <p:spPr bwMode="auto">
              <a:xfrm rot="5400000" flipH="1">
                <a:off x="2023" y="1596"/>
                <a:ext cx="309" cy="90"/>
              </a:xfrm>
              <a:prstGeom prst="rightArrow">
                <a:avLst>
                  <a:gd name="adj1" fmla="val 48889"/>
                  <a:gd name="adj2" fmla="val 0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826" name="AutoShape 122"/>
              <p:cNvSpPr>
                <a:spLocks noChangeArrowheads="1"/>
              </p:cNvSpPr>
              <p:nvPr/>
            </p:nvSpPr>
            <p:spPr bwMode="auto">
              <a:xfrm flipH="1">
                <a:off x="1733" y="1305"/>
                <a:ext cx="220" cy="91"/>
              </a:xfrm>
              <a:prstGeom prst="rightArrow">
                <a:avLst>
                  <a:gd name="adj1" fmla="val 50000"/>
                  <a:gd name="adj2" fmla="val 60440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0828" name="AutoShape 124"/>
            <p:cNvSpPr>
              <a:spLocks noChangeArrowheads="1"/>
            </p:cNvSpPr>
            <p:nvPr/>
          </p:nvSpPr>
          <p:spPr bwMode="auto">
            <a:xfrm rot="10800000" flipH="1">
              <a:off x="2697" y="1187"/>
              <a:ext cx="183" cy="95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0832" name="Text Box 128"/>
          <p:cNvSpPr txBox="1">
            <a:spLocks noChangeArrowheads="1"/>
          </p:cNvSpPr>
          <p:nvPr/>
        </p:nvSpPr>
        <p:spPr bwMode="auto">
          <a:xfrm>
            <a:off x="3362325" y="2304496"/>
            <a:ext cx="641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54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0833" name="Text Box 129"/>
          <p:cNvSpPr txBox="1">
            <a:spLocks noChangeArrowheads="1"/>
          </p:cNvSpPr>
          <p:nvPr/>
        </p:nvSpPr>
        <p:spPr bwMode="auto">
          <a:xfrm>
            <a:off x="4899025" y="2393396"/>
            <a:ext cx="641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540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200835" name="Group 131"/>
          <p:cNvGrpSpPr>
            <a:grpSpLocks/>
          </p:cNvGrpSpPr>
          <p:nvPr/>
        </p:nvGrpSpPr>
        <p:grpSpPr bwMode="auto">
          <a:xfrm>
            <a:off x="4700588" y="2829959"/>
            <a:ext cx="1901825" cy="765175"/>
            <a:chOff x="2961" y="1195"/>
            <a:chExt cx="1198" cy="482"/>
          </a:xfrm>
        </p:grpSpPr>
        <p:sp>
          <p:nvSpPr>
            <p:cNvPr id="200836" name="AutoShape 132"/>
            <p:cNvSpPr>
              <a:spLocks noChangeArrowheads="1"/>
            </p:cNvSpPr>
            <p:nvPr/>
          </p:nvSpPr>
          <p:spPr bwMode="auto">
            <a:xfrm flipH="1">
              <a:off x="2961" y="1350"/>
              <a:ext cx="128" cy="97"/>
            </a:xfrm>
            <a:prstGeom prst="rightArrow">
              <a:avLst>
                <a:gd name="adj1" fmla="val 50000"/>
                <a:gd name="adj2" fmla="val 3299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837" name="AutoShape 133"/>
            <p:cNvSpPr>
              <a:spLocks noChangeArrowheads="1"/>
            </p:cNvSpPr>
            <p:nvPr/>
          </p:nvSpPr>
          <p:spPr bwMode="auto">
            <a:xfrm rot="5400000" flipH="1">
              <a:off x="2941" y="1468"/>
              <a:ext cx="268" cy="98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838" name="AutoShape 134"/>
            <p:cNvSpPr>
              <a:spLocks noChangeArrowheads="1"/>
            </p:cNvSpPr>
            <p:nvPr/>
          </p:nvSpPr>
          <p:spPr bwMode="auto">
            <a:xfrm rot="5400000" flipH="1">
              <a:off x="3351" y="1392"/>
              <a:ext cx="428" cy="89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839" name="AutoShape 135"/>
            <p:cNvSpPr>
              <a:spLocks noChangeArrowheads="1"/>
            </p:cNvSpPr>
            <p:nvPr/>
          </p:nvSpPr>
          <p:spPr bwMode="auto">
            <a:xfrm rot="10800000" flipH="1">
              <a:off x="3101" y="1592"/>
              <a:ext cx="484" cy="85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840" name="AutoShape 136"/>
            <p:cNvSpPr>
              <a:spLocks noChangeArrowheads="1"/>
            </p:cNvSpPr>
            <p:nvPr/>
          </p:nvSpPr>
          <p:spPr bwMode="auto">
            <a:xfrm rot="10800000" flipH="1">
              <a:off x="3585" y="1195"/>
              <a:ext cx="574" cy="87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0841" name="Rectangle 137"/>
          <p:cNvSpPr>
            <a:spLocks noChangeArrowheads="1"/>
          </p:cNvSpPr>
          <p:nvPr/>
        </p:nvSpPr>
        <p:spPr bwMode="auto">
          <a:xfrm>
            <a:off x="457200" y="5539822"/>
            <a:ext cx="8229600" cy="199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Minimize latency =&gt; No FIFO, phase align instead</a:t>
            </a:r>
          </a:p>
          <a:p>
            <a:endParaRPr lang="en-US" alt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1156494" y="127686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3200" dirty="0" err="1" smtClean="0"/>
              <a:t>Transmitter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8960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0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0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0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821" grpId="0" build="p"/>
      <p:bldP spid="200832" grpId="0"/>
      <p:bldP spid="200833" grpId="0"/>
      <p:bldP spid="20084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47ED9-EFAE-40E6-B62C-48CC69B5995A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2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2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B7F6-5E41-47A2-B294-D465082D137D}" type="slidenum">
              <a:rPr lang="it-IT" altLang="en-US"/>
              <a:pPr/>
              <a:t>84</a:t>
            </a:fld>
            <a:endParaRPr lang="it-IT" altLang="en-US"/>
          </a:p>
        </p:txBody>
      </p:sp>
      <p:sp>
        <p:nvSpPr>
          <p:cNvPr id="203780" name="AutoShape 4"/>
          <p:cNvSpPr>
            <a:spLocks noChangeArrowheads="1"/>
          </p:cNvSpPr>
          <p:nvPr/>
        </p:nvSpPr>
        <p:spPr bwMode="auto">
          <a:xfrm>
            <a:off x="1327150" y="1870649"/>
            <a:ext cx="6275388" cy="2333625"/>
          </a:xfrm>
          <a:prstGeom prst="roundRect">
            <a:avLst>
              <a:gd name="adj" fmla="val 6653"/>
            </a:avLst>
          </a:prstGeom>
          <a:solidFill>
            <a:srgbClr val="0000FF">
              <a:alpha val="20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  <a:p>
            <a:pPr algn="ctr"/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2481263" y="1875411"/>
            <a:ext cx="3394075" cy="232568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5891213" y="1869061"/>
            <a:ext cx="1266825" cy="2343150"/>
          </a:xfrm>
          <a:prstGeom prst="rect">
            <a:avLst/>
          </a:prstGeom>
          <a:solidFill>
            <a:srgbClr val="00CC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3907" name="Group 131"/>
          <p:cNvGrpSpPr>
            <a:grpSpLocks/>
          </p:cNvGrpSpPr>
          <p:nvPr/>
        </p:nvGrpSpPr>
        <p:grpSpPr bwMode="auto">
          <a:xfrm>
            <a:off x="5322888" y="2885061"/>
            <a:ext cx="1162050" cy="768350"/>
            <a:chOff x="2921" y="1538"/>
            <a:chExt cx="690" cy="484"/>
          </a:xfrm>
        </p:grpSpPr>
        <p:sp>
          <p:nvSpPr>
            <p:cNvPr id="203908" name="AutoShape 132"/>
            <p:cNvSpPr>
              <a:spLocks noChangeArrowheads="1"/>
            </p:cNvSpPr>
            <p:nvPr/>
          </p:nvSpPr>
          <p:spPr bwMode="auto">
            <a:xfrm>
              <a:off x="2921" y="1538"/>
              <a:ext cx="207" cy="86"/>
            </a:xfrm>
            <a:prstGeom prst="rightArrow">
              <a:avLst>
                <a:gd name="adj1" fmla="val 50000"/>
                <a:gd name="adj2" fmla="val 6017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09" name="AutoShape 133"/>
            <p:cNvSpPr>
              <a:spLocks noChangeArrowheads="1"/>
            </p:cNvSpPr>
            <p:nvPr/>
          </p:nvSpPr>
          <p:spPr bwMode="auto">
            <a:xfrm>
              <a:off x="3498" y="1679"/>
              <a:ext cx="113" cy="86"/>
            </a:xfrm>
            <a:prstGeom prst="rightArrow">
              <a:avLst>
                <a:gd name="adj1" fmla="val 50000"/>
                <a:gd name="adj2" fmla="val 32849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10" name="AutoShape 134"/>
            <p:cNvSpPr>
              <a:spLocks noChangeArrowheads="1"/>
            </p:cNvSpPr>
            <p:nvPr/>
          </p:nvSpPr>
          <p:spPr bwMode="auto">
            <a:xfrm rot="16200000">
              <a:off x="3374" y="1810"/>
              <a:ext cx="296" cy="84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11" name="AutoShape 135"/>
            <p:cNvSpPr>
              <a:spLocks noChangeArrowheads="1"/>
            </p:cNvSpPr>
            <p:nvPr/>
          </p:nvSpPr>
          <p:spPr bwMode="auto">
            <a:xfrm rot="16200000">
              <a:off x="2798" y="1759"/>
              <a:ext cx="414" cy="68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12" name="AutoShape 136"/>
            <p:cNvSpPr>
              <a:spLocks noChangeArrowheads="1"/>
            </p:cNvSpPr>
            <p:nvPr/>
          </p:nvSpPr>
          <p:spPr bwMode="auto">
            <a:xfrm rot="10800000">
              <a:off x="3012" y="1932"/>
              <a:ext cx="501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3906" name="Group 130"/>
          <p:cNvGrpSpPr>
            <a:grpSpLocks/>
          </p:cNvGrpSpPr>
          <p:nvPr/>
        </p:nvGrpSpPr>
        <p:grpSpPr bwMode="auto">
          <a:xfrm>
            <a:off x="4191000" y="2645349"/>
            <a:ext cx="952500" cy="1012825"/>
            <a:chOff x="3411" y="2581"/>
            <a:chExt cx="576" cy="638"/>
          </a:xfrm>
        </p:grpSpPr>
        <p:sp>
          <p:nvSpPr>
            <p:cNvPr id="203900" name="AutoShape 124"/>
            <p:cNvSpPr>
              <a:spLocks noChangeArrowheads="1"/>
            </p:cNvSpPr>
            <p:nvPr/>
          </p:nvSpPr>
          <p:spPr bwMode="auto">
            <a:xfrm>
              <a:off x="3812" y="2581"/>
              <a:ext cx="175" cy="85"/>
            </a:xfrm>
            <a:prstGeom prst="rightArrow">
              <a:avLst>
                <a:gd name="adj1" fmla="val 49454"/>
                <a:gd name="adj2" fmla="val 37373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01" name="AutoShape 125"/>
            <p:cNvSpPr>
              <a:spLocks noChangeArrowheads="1"/>
            </p:cNvSpPr>
            <p:nvPr/>
          </p:nvSpPr>
          <p:spPr bwMode="auto">
            <a:xfrm>
              <a:off x="3411" y="2721"/>
              <a:ext cx="166" cy="89"/>
            </a:xfrm>
            <a:prstGeom prst="rightArrow">
              <a:avLst>
                <a:gd name="adj1" fmla="val 50000"/>
                <a:gd name="adj2" fmla="val 46629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02" name="AutoShape 126"/>
            <p:cNvSpPr>
              <a:spLocks noChangeArrowheads="1"/>
            </p:cNvSpPr>
            <p:nvPr/>
          </p:nvSpPr>
          <p:spPr bwMode="auto">
            <a:xfrm>
              <a:off x="3870" y="2881"/>
              <a:ext cx="114" cy="85"/>
            </a:xfrm>
            <a:prstGeom prst="rightArrow">
              <a:avLst>
                <a:gd name="adj1" fmla="val 50000"/>
                <a:gd name="adj2" fmla="val 33529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03" name="AutoShape 127"/>
            <p:cNvSpPr>
              <a:spLocks noChangeArrowheads="1"/>
            </p:cNvSpPr>
            <p:nvPr/>
          </p:nvSpPr>
          <p:spPr bwMode="auto">
            <a:xfrm rot="16200000">
              <a:off x="3747" y="3011"/>
              <a:ext cx="293" cy="83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04" name="AutoShape 128"/>
            <p:cNvSpPr>
              <a:spLocks noChangeArrowheads="1"/>
            </p:cNvSpPr>
            <p:nvPr/>
          </p:nvSpPr>
          <p:spPr bwMode="auto">
            <a:xfrm rot="16200000">
              <a:off x="3287" y="2945"/>
              <a:ext cx="413" cy="82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905" name="AutoShape 129"/>
            <p:cNvSpPr>
              <a:spLocks noChangeArrowheads="1"/>
            </p:cNvSpPr>
            <p:nvPr/>
          </p:nvSpPr>
          <p:spPr bwMode="auto">
            <a:xfrm rot="10800000">
              <a:off x="3490" y="3134"/>
              <a:ext cx="413" cy="85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13" y="60899"/>
            <a:ext cx="8229600" cy="1143000"/>
          </a:xfrm>
        </p:spPr>
        <p:txBody>
          <a:bodyPr/>
          <a:lstStyle/>
          <a:p>
            <a:r>
              <a:rPr lang="en-US" altLang="en-US" sz="3800" dirty="0"/>
              <a:t>GTP Configuration for G-Link Emulation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813" y="4595814"/>
            <a:ext cx="8229600" cy="1565089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No FIFO and 8b10b decoder </a:t>
            </a:r>
            <a:endParaRPr lang="en-US" altLang="en-US" dirty="0" smtClean="0"/>
          </a:p>
          <a:p>
            <a:r>
              <a:rPr lang="en-US" altLang="en-US" dirty="0" smtClean="0"/>
              <a:t>Idle </a:t>
            </a:r>
            <a:r>
              <a:rPr lang="en-US" altLang="en-US" dirty="0"/>
              <a:t>words are not commas =&gt; No Comma Detect and Align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7777163" y="4409061"/>
            <a:ext cx="898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RXRECCLK</a:t>
            </a:r>
          </a:p>
        </p:txBody>
      </p:sp>
      <p:sp>
        <p:nvSpPr>
          <p:cNvPr id="203784" name="Line 8"/>
          <p:cNvSpPr>
            <a:spLocks noChangeShapeType="1"/>
          </p:cNvSpPr>
          <p:nvPr/>
        </p:nvSpPr>
        <p:spPr bwMode="auto">
          <a:xfrm>
            <a:off x="2476500" y="1870649"/>
            <a:ext cx="0" cy="23479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5" name="AutoShape 9"/>
          <p:cNvSpPr>
            <a:spLocks noChangeArrowheads="1"/>
          </p:cNvSpPr>
          <p:nvPr/>
        </p:nvSpPr>
        <p:spPr bwMode="auto">
          <a:xfrm>
            <a:off x="2235200" y="2453261"/>
            <a:ext cx="471488" cy="9223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SIPO</a:t>
            </a:r>
          </a:p>
        </p:txBody>
      </p:sp>
      <p:sp>
        <p:nvSpPr>
          <p:cNvPr id="203786" name="AutoShape 10"/>
          <p:cNvSpPr>
            <a:spLocks noChangeArrowheads="1"/>
          </p:cNvSpPr>
          <p:nvPr/>
        </p:nvSpPr>
        <p:spPr bwMode="auto">
          <a:xfrm>
            <a:off x="1397000" y="2769174"/>
            <a:ext cx="595313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CDR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203787" name="Line 11"/>
          <p:cNvSpPr>
            <a:spLocks noChangeShapeType="1"/>
          </p:cNvSpPr>
          <p:nvPr/>
        </p:nvSpPr>
        <p:spPr bwMode="auto">
          <a:xfrm>
            <a:off x="7164388" y="1856361"/>
            <a:ext cx="1587" cy="23479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8" name="Line 12"/>
          <p:cNvSpPr>
            <a:spLocks noChangeShapeType="1"/>
          </p:cNvSpPr>
          <p:nvPr/>
        </p:nvSpPr>
        <p:spPr bwMode="auto">
          <a:xfrm>
            <a:off x="5883275" y="1870649"/>
            <a:ext cx="1588" cy="23479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9" name="AutoShape 13"/>
          <p:cNvSpPr>
            <a:spLocks noChangeArrowheads="1"/>
          </p:cNvSpPr>
          <p:nvPr/>
        </p:nvSpPr>
        <p:spPr bwMode="auto">
          <a:xfrm>
            <a:off x="7475538" y="2712024"/>
            <a:ext cx="347662" cy="134937"/>
          </a:xfrm>
          <a:prstGeom prst="rightArrow">
            <a:avLst>
              <a:gd name="adj1" fmla="val 50000"/>
              <a:gd name="adj2" fmla="val 64412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0" name="AutoShape 14"/>
          <p:cNvSpPr>
            <a:spLocks noChangeArrowheads="1"/>
          </p:cNvSpPr>
          <p:nvPr/>
        </p:nvSpPr>
        <p:spPr bwMode="auto">
          <a:xfrm>
            <a:off x="5316538" y="2886649"/>
            <a:ext cx="347662" cy="134937"/>
          </a:xfrm>
          <a:prstGeom prst="rightArrow">
            <a:avLst>
              <a:gd name="adj1" fmla="val 50000"/>
              <a:gd name="adj2" fmla="val 64412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1" name="AutoShape 15"/>
          <p:cNvSpPr>
            <a:spLocks noChangeArrowheads="1"/>
          </p:cNvSpPr>
          <p:nvPr/>
        </p:nvSpPr>
        <p:spPr bwMode="auto">
          <a:xfrm>
            <a:off x="5656263" y="2564386"/>
            <a:ext cx="520700" cy="584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FIFO</a:t>
            </a:r>
          </a:p>
        </p:txBody>
      </p:sp>
      <p:sp>
        <p:nvSpPr>
          <p:cNvPr id="203792" name="AutoShape 16"/>
          <p:cNvSpPr>
            <a:spLocks noChangeArrowheads="1"/>
          </p:cNvSpPr>
          <p:nvPr/>
        </p:nvSpPr>
        <p:spPr bwMode="auto">
          <a:xfrm rot="16200000">
            <a:off x="6188870" y="2862042"/>
            <a:ext cx="747712" cy="174625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7" name="AutoShape 21"/>
          <p:cNvSpPr>
            <a:spLocks noChangeArrowheads="1"/>
          </p:cNvSpPr>
          <p:nvPr/>
        </p:nvSpPr>
        <p:spPr bwMode="auto">
          <a:xfrm>
            <a:off x="6181725" y="2645349"/>
            <a:ext cx="293688" cy="133350"/>
          </a:xfrm>
          <a:prstGeom prst="rightArrow">
            <a:avLst>
              <a:gd name="adj1" fmla="val 49454"/>
              <a:gd name="adj2" fmla="val 39979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9" name="AutoShape 23"/>
          <p:cNvSpPr>
            <a:spLocks noChangeArrowheads="1"/>
          </p:cNvSpPr>
          <p:nvPr/>
        </p:nvSpPr>
        <p:spPr bwMode="auto">
          <a:xfrm>
            <a:off x="4452938" y="2432624"/>
            <a:ext cx="395287" cy="9667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10b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/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8b </a:t>
            </a:r>
          </a:p>
        </p:txBody>
      </p:sp>
      <p:sp>
        <p:nvSpPr>
          <p:cNvPr id="203800" name="AutoShape 24"/>
          <p:cNvSpPr>
            <a:spLocks noChangeArrowheads="1"/>
          </p:cNvSpPr>
          <p:nvPr/>
        </p:nvSpPr>
        <p:spPr bwMode="auto">
          <a:xfrm rot="16200000">
            <a:off x="4856163" y="2866011"/>
            <a:ext cx="746125" cy="174625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7" name="Line 31"/>
          <p:cNvSpPr>
            <a:spLocks noChangeShapeType="1"/>
          </p:cNvSpPr>
          <p:nvPr/>
        </p:nvSpPr>
        <p:spPr bwMode="auto">
          <a:xfrm flipV="1">
            <a:off x="1992313" y="2950149"/>
            <a:ext cx="236537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09" name="AutoShape 33"/>
          <p:cNvSpPr>
            <a:spLocks noChangeArrowheads="1"/>
          </p:cNvSpPr>
          <p:nvPr/>
        </p:nvSpPr>
        <p:spPr bwMode="auto">
          <a:xfrm>
            <a:off x="3068638" y="2432624"/>
            <a:ext cx="638175" cy="9620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Comma 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Detect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and 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Align</a:t>
            </a:r>
          </a:p>
        </p:txBody>
      </p:sp>
      <p:sp>
        <p:nvSpPr>
          <p:cNvPr id="203810" name="AutoShape 34"/>
          <p:cNvSpPr>
            <a:spLocks noChangeArrowheads="1"/>
          </p:cNvSpPr>
          <p:nvPr/>
        </p:nvSpPr>
        <p:spPr bwMode="auto">
          <a:xfrm rot="16200000">
            <a:off x="3714750" y="2831086"/>
            <a:ext cx="746125" cy="174625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5" name="AutoShape 39"/>
          <p:cNvSpPr>
            <a:spLocks noChangeArrowheads="1"/>
          </p:cNvSpPr>
          <p:nvPr/>
        </p:nvSpPr>
        <p:spPr bwMode="auto">
          <a:xfrm>
            <a:off x="3706813" y="2613599"/>
            <a:ext cx="293687" cy="134937"/>
          </a:xfrm>
          <a:prstGeom prst="rightArrow">
            <a:avLst>
              <a:gd name="adj1" fmla="val 49454"/>
              <a:gd name="adj2" fmla="val 39509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3884" name="Group 108"/>
          <p:cNvGrpSpPr>
            <a:grpSpLocks/>
          </p:cNvGrpSpPr>
          <p:nvPr/>
        </p:nvGrpSpPr>
        <p:grpSpPr bwMode="auto">
          <a:xfrm>
            <a:off x="2717800" y="2878711"/>
            <a:ext cx="1282700" cy="742950"/>
            <a:chOff x="1712" y="1444"/>
            <a:chExt cx="808" cy="468"/>
          </a:xfrm>
        </p:grpSpPr>
        <p:sp>
          <p:nvSpPr>
            <p:cNvPr id="203811" name="AutoShape 35"/>
            <p:cNvSpPr>
              <a:spLocks noChangeArrowheads="1"/>
            </p:cNvSpPr>
            <p:nvPr/>
          </p:nvSpPr>
          <p:spPr bwMode="auto">
            <a:xfrm>
              <a:off x="1712" y="1444"/>
              <a:ext cx="220" cy="85"/>
            </a:xfrm>
            <a:prstGeom prst="rightArrow">
              <a:avLst>
                <a:gd name="adj1" fmla="val 50000"/>
                <a:gd name="adj2" fmla="val 64706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12" name="AutoShape 36"/>
            <p:cNvSpPr>
              <a:spLocks noChangeArrowheads="1"/>
            </p:cNvSpPr>
            <p:nvPr/>
          </p:nvSpPr>
          <p:spPr bwMode="auto">
            <a:xfrm>
              <a:off x="2400" y="1569"/>
              <a:ext cx="120" cy="85"/>
            </a:xfrm>
            <a:prstGeom prst="rightArrow">
              <a:avLst>
                <a:gd name="adj1" fmla="val 50000"/>
                <a:gd name="adj2" fmla="val 3529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13" name="AutoShape 37"/>
            <p:cNvSpPr>
              <a:spLocks noChangeArrowheads="1"/>
            </p:cNvSpPr>
            <p:nvPr/>
          </p:nvSpPr>
          <p:spPr bwMode="auto">
            <a:xfrm rot="16200000">
              <a:off x="1624" y="1648"/>
              <a:ext cx="384" cy="79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14" name="AutoShape 38"/>
            <p:cNvSpPr>
              <a:spLocks noChangeArrowheads="1"/>
            </p:cNvSpPr>
            <p:nvPr/>
          </p:nvSpPr>
          <p:spPr bwMode="auto">
            <a:xfrm rot="10800000">
              <a:off x="1796" y="1832"/>
              <a:ext cx="642" cy="8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16" name="AutoShape 40"/>
            <p:cNvSpPr>
              <a:spLocks noChangeArrowheads="1"/>
            </p:cNvSpPr>
            <p:nvPr/>
          </p:nvSpPr>
          <p:spPr bwMode="auto">
            <a:xfrm rot="16200000">
              <a:off x="2273" y="1699"/>
              <a:ext cx="291" cy="88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3817" name="AutoShape 41"/>
          <p:cNvSpPr>
            <a:spLocks noChangeArrowheads="1"/>
          </p:cNvSpPr>
          <p:nvPr/>
        </p:nvSpPr>
        <p:spPr bwMode="auto">
          <a:xfrm>
            <a:off x="6838950" y="2453261"/>
            <a:ext cx="625475" cy="9223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FPGA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Interface</a:t>
            </a: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03818" name="AutoShape 42"/>
          <p:cNvSpPr>
            <a:spLocks noChangeArrowheads="1"/>
          </p:cNvSpPr>
          <p:nvPr/>
        </p:nvSpPr>
        <p:spPr bwMode="auto">
          <a:xfrm>
            <a:off x="6650038" y="2862836"/>
            <a:ext cx="188912" cy="187325"/>
          </a:xfrm>
          <a:prstGeom prst="rightArrow">
            <a:avLst>
              <a:gd name="adj1" fmla="val 36509"/>
              <a:gd name="adj2" fmla="val 40993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9" name="Line 43"/>
          <p:cNvSpPr>
            <a:spLocks noChangeShapeType="1"/>
          </p:cNvSpPr>
          <p:nvPr/>
        </p:nvSpPr>
        <p:spPr bwMode="auto">
          <a:xfrm flipH="1">
            <a:off x="7572375" y="2713611"/>
            <a:ext cx="1397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20" name="Text Box 44"/>
          <p:cNvSpPr txBox="1">
            <a:spLocks noChangeArrowheads="1"/>
          </p:cNvSpPr>
          <p:nvPr/>
        </p:nvSpPr>
        <p:spPr bwMode="auto">
          <a:xfrm>
            <a:off x="7772400" y="2645349"/>
            <a:ext cx="744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RXDATA</a:t>
            </a:r>
          </a:p>
        </p:txBody>
      </p:sp>
      <p:sp>
        <p:nvSpPr>
          <p:cNvPr id="203822" name="Line 46"/>
          <p:cNvSpPr>
            <a:spLocks noChangeShapeType="1"/>
          </p:cNvSpPr>
          <p:nvPr/>
        </p:nvSpPr>
        <p:spPr bwMode="auto">
          <a:xfrm flipH="1" flipV="1">
            <a:off x="6292850" y="1745236"/>
            <a:ext cx="153035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23" name="Line 47"/>
          <p:cNvSpPr>
            <a:spLocks noChangeShapeType="1"/>
          </p:cNvSpPr>
          <p:nvPr/>
        </p:nvSpPr>
        <p:spPr bwMode="auto">
          <a:xfrm>
            <a:off x="6292850" y="1735711"/>
            <a:ext cx="1588" cy="13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24" name="Line 48"/>
          <p:cNvSpPr>
            <a:spLocks noChangeShapeType="1"/>
          </p:cNvSpPr>
          <p:nvPr/>
        </p:nvSpPr>
        <p:spPr bwMode="auto">
          <a:xfrm flipH="1" flipV="1">
            <a:off x="7473950" y="3137474"/>
            <a:ext cx="34766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25" name="Text Box 49"/>
          <p:cNvSpPr txBox="1">
            <a:spLocks noChangeArrowheads="1"/>
          </p:cNvSpPr>
          <p:nvPr/>
        </p:nvSpPr>
        <p:spPr bwMode="auto">
          <a:xfrm>
            <a:off x="7812088" y="3008886"/>
            <a:ext cx="987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RXUSRCLK2</a:t>
            </a:r>
          </a:p>
        </p:txBody>
      </p:sp>
      <p:sp>
        <p:nvSpPr>
          <p:cNvPr id="203826" name="Text Box 50"/>
          <p:cNvSpPr txBox="1">
            <a:spLocks noChangeArrowheads="1"/>
          </p:cNvSpPr>
          <p:nvPr/>
        </p:nvSpPr>
        <p:spPr bwMode="auto">
          <a:xfrm>
            <a:off x="1719263" y="3254949"/>
            <a:ext cx="614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Serial </a:t>
            </a:r>
          </a:p>
          <a:p>
            <a:r>
              <a:rPr lang="en-US" altLang="en-US" sz="1200"/>
              <a:t>Clock </a:t>
            </a:r>
          </a:p>
        </p:txBody>
      </p:sp>
      <p:sp>
        <p:nvSpPr>
          <p:cNvPr id="203827" name="Text Box 51"/>
          <p:cNvSpPr txBox="1">
            <a:spLocks noChangeArrowheads="1"/>
          </p:cNvSpPr>
          <p:nvPr/>
        </p:nvSpPr>
        <p:spPr bwMode="auto">
          <a:xfrm>
            <a:off x="3386138" y="1894461"/>
            <a:ext cx="1111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Parallel Clock</a:t>
            </a:r>
          </a:p>
          <a:p>
            <a:r>
              <a:rPr lang="en-US" altLang="en-US" sz="1200"/>
              <a:t>(XCLK)</a:t>
            </a:r>
          </a:p>
        </p:txBody>
      </p:sp>
      <p:sp>
        <p:nvSpPr>
          <p:cNvPr id="203828" name="Text Box 52"/>
          <p:cNvSpPr txBox="1">
            <a:spLocks noChangeArrowheads="1"/>
          </p:cNvSpPr>
          <p:nvPr/>
        </p:nvSpPr>
        <p:spPr bwMode="auto">
          <a:xfrm>
            <a:off x="6024563" y="1913511"/>
            <a:ext cx="1154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Parallel Clock </a:t>
            </a:r>
          </a:p>
          <a:p>
            <a:r>
              <a:rPr lang="en-US" altLang="en-US" sz="1200"/>
              <a:t>(RXUSRCLK)</a:t>
            </a:r>
          </a:p>
        </p:txBody>
      </p:sp>
      <p:sp>
        <p:nvSpPr>
          <p:cNvPr id="203829" name="Line 53"/>
          <p:cNvSpPr>
            <a:spLocks noChangeShapeType="1"/>
          </p:cNvSpPr>
          <p:nvPr/>
        </p:nvSpPr>
        <p:spPr bwMode="auto">
          <a:xfrm flipV="1">
            <a:off x="2082800" y="3999486"/>
            <a:ext cx="1588" cy="463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30" name="Line 54"/>
          <p:cNvSpPr>
            <a:spLocks noChangeShapeType="1"/>
          </p:cNvSpPr>
          <p:nvPr/>
        </p:nvSpPr>
        <p:spPr bwMode="auto">
          <a:xfrm flipH="1">
            <a:off x="1728788" y="3200974"/>
            <a:ext cx="3175" cy="566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3831" name="Group 55"/>
          <p:cNvGrpSpPr>
            <a:grpSpLocks/>
          </p:cNvGrpSpPr>
          <p:nvPr/>
        </p:nvGrpSpPr>
        <p:grpSpPr bwMode="auto">
          <a:xfrm>
            <a:off x="7397750" y="3069211"/>
            <a:ext cx="66675" cy="142875"/>
            <a:chOff x="564" y="4140"/>
            <a:chExt cx="116" cy="181"/>
          </a:xfrm>
        </p:grpSpPr>
        <p:sp>
          <p:nvSpPr>
            <p:cNvPr id="203832" name="Line 56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33" name="Line 57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834" name="AutoShape 58"/>
          <p:cNvSpPr>
            <a:spLocks noChangeArrowheads="1"/>
          </p:cNvSpPr>
          <p:nvPr/>
        </p:nvSpPr>
        <p:spPr bwMode="auto">
          <a:xfrm>
            <a:off x="1397000" y="3767711"/>
            <a:ext cx="977900" cy="2317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Clock Divider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203835" name="Line 59"/>
          <p:cNvSpPr>
            <a:spLocks noChangeShapeType="1"/>
          </p:cNvSpPr>
          <p:nvPr/>
        </p:nvSpPr>
        <p:spPr bwMode="auto">
          <a:xfrm>
            <a:off x="2082800" y="4463036"/>
            <a:ext cx="56054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38" name="Text Box 62"/>
          <p:cNvSpPr txBox="1">
            <a:spLocks noChangeArrowheads="1"/>
          </p:cNvSpPr>
          <p:nvPr/>
        </p:nvSpPr>
        <p:spPr bwMode="auto">
          <a:xfrm>
            <a:off x="3816350" y="4204274"/>
            <a:ext cx="1509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400">
                <a:latin typeface="Tahoma" panose="020B0604030504040204" pitchFamily="34" charset="0"/>
              </a:rPr>
              <a:t>Parallel Section </a:t>
            </a:r>
          </a:p>
        </p:txBody>
      </p:sp>
      <p:grpSp>
        <p:nvGrpSpPr>
          <p:cNvPr id="203839" name="Group 63"/>
          <p:cNvGrpSpPr>
            <a:grpSpLocks/>
          </p:cNvGrpSpPr>
          <p:nvPr/>
        </p:nvGrpSpPr>
        <p:grpSpPr bwMode="auto">
          <a:xfrm rot="5400000" flipH="1" flipV="1">
            <a:off x="6264276" y="1850011"/>
            <a:ext cx="55562" cy="103187"/>
            <a:chOff x="564" y="4140"/>
            <a:chExt cx="116" cy="181"/>
          </a:xfrm>
        </p:grpSpPr>
        <p:sp>
          <p:nvSpPr>
            <p:cNvPr id="203840" name="Line 64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41" name="Line 65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842" name="AutoShape 66"/>
          <p:cNvSpPr>
            <a:spLocks noChangeArrowheads="1"/>
          </p:cNvSpPr>
          <p:nvPr/>
        </p:nvSpPr>
        <p:spPr bwMode="auto">
          <a:xfrm flipH="1">
            <a:off x="5380038" y="3767711"/>
            <a:ext cx="995362" cy="2746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Phase Adjust</a:t>
            </a:r>
          </a:p>
        </p:txBody>
      </p:sp>
      <p:grpSp>
        <p:nvGrpSpPr>
          <p:cNvPr id="203843" name="Group 67"/>
          <p:cNvGrpSpPr>
            <a:grpSpLocks/>
          </p:cNvGrpSpPr>
          <p:nvPr/>
        </p:nvGrpSpPr>
        <p:grpSpPr bwMode="auto">
          <a:xfrm rot="5400000" flipH="1" flipV="1">
            <a:off x="3767932" y="1842867"/>
            <a:ext cx="57150" cy="103187"/>
            <a:chOff x="564" y="4140"/>
            <a:chExt cx="116" cy="181"/>
          </a:xfrm>
        </p:grpSpPr>
        <p:sp>
          <p:nvSpPr>
            <p:cNvPr id="203844" name="Line 68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45" name="Line 69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3846" name="Group 70"/>
          <p:cNvGrpSpPr>
            <a:grpSpLocks/>
          </p:cNvGrpSpPr>
          <p:nvPr/>
        </p:nvGrpSpPr>
        <p:grpSpPr bwMode="auto">
          <a:xfrm flipH="1" flipV="1">
            <a:off x="2235200" y="3196211"/>
            <a:ext cx="58738" cy="100013"/>
            <a:chOff x="564" y="4140"/>
            <a:chExt cx="116" cy="181"/>
          </a:xfrm>
        </p:grpSpPr>
        <p:sp>
          <p:nvSpPr>
            <p:cNvPr id="203847" name="Line 71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48" name="Line 72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849" name="Line 73"/>
          <p:cNvSpPr>
            <a:spLocks noChangeShapeType="1"/>
          </p:cNvSpPr>
          <p:nvPr/>
        </p:nvSpPr>
        <p:spPr bwMode="auto">
          <a:xfrm flipV="1">
            <a:off x="6108700" y="4042349"/>
            <a:ext cx="1588" cy="233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0" name="Line 74"/>
          <p:cNvSpPr>
            <a:spLocks noChangeShapeType="1"/>
          </p:cNvSpPr>
          <p:nvPr/>
        </p:nvSpPr>
        <p:spPr bwMode="auto">
          <a:xfrm flipV="1">
            <a:off x="6097588" y="4272536"/>
            <a:ext cx="15938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7812088" y="4148711"/>
            <a:ext cx="817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RXPHASE</a:t>
            </a:r>
          </a:p>
        </p:txBody>
      </p:sp>
      <p:sp>
        <p:nvSpPr>
          <p:cNvPr id="203852" name="Text Box 76"/>
          <p:cNvSpPr txBox="1">
            <a:spLocks noChangeArrowheads="1"/>
          </p:cNvSpPr>
          <p:nvPr/>
        </p:nvSpPr>
        <p:spPr bwMode="auto">
          <a:xfrm rot="16200000">
            <a:off x="-61118" y="2784255"/>
            <a:ext cx="1206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differential pair</a:t>
            </a:r>
          </a:p>
        </p:txBody>
      </p:sp>
      <p:sp>
        <p:nvSpPr>
          <p:cNvPr id="203853" name="AutoShape 77"/>
          <p:cNvSpPr>
            <a:spLocks noChangeArrowheads="1"/>
          </p:cNvSpPr>
          <p:nvPr/>
        </p:nvSpPr>
        <p:spPr bwMode="auto">
          <a:xfrm>
            <a:off x="1595438" y="1951611"/>
            <a:ext cx="487362" cy="400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Clock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Divider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203854" name="Line 78"/>
          <p:cNvSpPr>
            <a:spLocks noChangeShapeType="1"/>
          </p:cNvSpPr>
          <p:nvPr/>
        </p:nvSpPr>
        <p:spPr bwMode="auto">
          <a:xfrm>
            <a:off x="1731963" y="3254949"/>
            <a:ext cx="496887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5" name="Oval 79"/>
          <p:cNvSpPr>
            <a:spLocks noChangeArrowheads="1"/>
          </p:cNvSpPr>
          <p:nvPr/>
        </p:nvSpPr>
        <p:spPr bwMode="auto">
          <a:xfrm>
            <a:off x="1685925" y="3226374"/>
            <a:ext cx="90488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6" name="Line 80"/>
          <p:cNvSpPr>
            <a:spLocks noChangeShapeType="1"/>
          </p:cNvSpPr>
          <p:nvPr/>
        </p:nvSpPr>
        <p:spPr bwMode="auto">
          <a:xfrm flipV="1">
            <a:off x="1778000" y="2378649"/>
            <a:ext cx="1588" cy="390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rot="21600000" flipH="1" flipV="1">
            <a:off x="836613" y="2875536"/>
            <a:ext cx="550862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9" name="Line 83"/>
          <p:cNvSpPr>
            <a:spLocks noChangeShapeType="1"/>
          </p:cNvSpPr>
          <p:nvPr/>
        </p:nvSpPr>
        <p:spPr bwMode="auto">
          <a:xfrm rot="-21600000" flipH="1" flipV="1">
            <a:off x="836613" y="3083499"/>
            <a:ext cx="5492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3860" name="Group 84"/>
          <p:cNvGrpSpPr>
            <a:grpSpLocks/>
          </p:cNvGrpSpPr>
          <p:nvPr/>
        </p:nvGrpSpPr>
        <p:grpSpPr bwMode="auto">
          <a:xfrm>
            <a:off x="676275" y="3045399"/>
            <a:ext cx="209550" cy="76200"/>
            <a:chOff x="382" y="1219"/>
            <a:chExt cx="136" cy="106"/>
          </a:xfrm>
        </p:grpSpPr>
        <p:sp>
          <p:nvSpPr>
            <p:cNvPr id="203861" name="AutoShape 85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62" name="Rectangle 86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63" name="Line 87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64" name="Line 88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65" name="Line 89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66" name="Line 90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67" name="Line 91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3868" name="Group 92"/>
          <p:cNvGrpSpPr>
            <a:grpSpLocks/>
          </p:cNvGrpSpPr>
          <p:nvPr/>
        </p:nvGrpSpPr>
        <p:grpSpPr bwMode="auto">
          <a:xfrm>
            <a:off x="676275" y="2837436"/>
            <a:ext cx="209550" cy="76200"/>
            <a:chOff x="382" y="1219"/>
            <a:chExt cx="136" cy="106"/>
          </a:xfrm>
        </p:grpSpPr>
        <p:sp>
          <p:nvSpPr>
            <p:cNvPr id="203869" name="AutoShape 93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70" name="Rectangle 94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71" name="Line 95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72" name="Line 96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73" name="Line 97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74" name="Line 98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75" name="Line 99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3895" name="Group 119"/>
          <p:cNvGrpSpPr>
            <a:grpSpLocks/>
          </p:cNvGrpSpPr>
          <p:nvPr/>
        </p:nvGrpSpPr>
        <p:grpSpPr bwMode="auto">
          <a:xfrm>
            <a:off x="4176713" y="2415161"/>
            <a:ext cx="962025" cy="1227138"/>
            <a:chOff x="2629" y="1158"/>
            <a:chExt cx="606" cy="773"/>
          </a:xfrm>
        </p:grpSpPr>
        <p:sp>
          <p:nvSpPr>
            <p:cNvPr id="203802" name="AutoShape 26"/>
            <p:cNvSpPr>
              <a:spLocks noChangeArrowheads="1"/>
            </p:cNvSpPr>
            <p:nvPr/>
          </p:nvSpPr>
          <p:spPr bwMode="auto">
            <a:xfrm>
              <a:off x="2629" y="1438"/>
              <a:ext cx="176" cy="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03" name="AutoShape 27"/>
            <p:cNvSpPr>
              <a:spLocks noChangeArrowheads="1"/>
            </p:cNvSpPr>
            <p:nvPr/>
          </p:nvSpPr>
          <p:spPr bwMode="auto">
            <a:xfrm>
              <a:off x="3115" y="1596"/>
              <a:ext cx="120" cy="85"/>
            </a:xfrm>
            <a:prstGeom prst="rightArrow">
              <a:avLst>
                <a:gd name="adj1" fmla="val 50000"/>
                <a:gd name="adj2" fmla="val 3529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04" name="AutoShape 28"/>
            <p:cNvSpPr>
              <a:spLocks noChangeArrowheads="1"/>
            </p:cNvSpPr>
            <p:nvPr/>
          </p:nvSpPr>
          <p:spPr bwMode="auto">
            <a:xfrm rot="16200000">
              <a:off x="2995" y="1722"/>
              <a:ext cx="290" cy="88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05" name="AutoShape 29"/>
            <p:cNvSpPr>
              <a:spLocks noChangeArrowheads="1"/>
            </p:cNvSpPr>
            <p:nvPr/>
          </p:nvSpPr>
          <p:spPr bwMode="auto">
            <a:xfrm rot="16200000">
              <a:off x="2512" y="1658"/>
              <a:ext cx="409" cy="86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06" name="AutoShape 30"/>
            <p:cNvSpPr>
              <a:spLocks noChangeArrowheads="1"/>
            </p:cNvSpPr>
            <p:nvPr/>
          </p:nvSpPr>
          <p:spPr bwMode="auto">
            <a:xfrm rot="10800000">
              <a:off x="2713" y="1846"/>
              <a:ext cx="437" cy="85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77" name="Text Box 101"/>
            <p:cNvSpPr txBox="1">
              <a:spLocks noChangeArrowheads="1"/>
            </p:cNvSpPr>
            <p:nvPr/>
          </p:nvSpPr>
          <p:spPr bwMode="auto">
            <a:xfrm>
              <a:off x="2732" y="1158"/>
              <a:ext cx="40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03878" name="Text Box 102"/>
          <p:cNvSpPr txBox="1">
            <a:spLocks noChangeArrowheads="1"/>
          </p:cNvSpPr>
          <p:nvPr/>
        </p:nvSpPr>
        <p:spPr bwMode="auto">
          <a:xfrm>
            <a:off x="3057525" y="2402461"/>
            <a:ext cx="641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54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3880" name="Line 104"/>
          <p:cNvSpPr>
            <a:spLocks noChangeShapeType="1"/>
          </p:cNvSpPr>
          <p:nvPr/>
        </p:nvSpPr>
        <p:spPr bwMode="auto">
          <a:xfrm flipV="1">
            <a:off x="1831975" y="1638874"/>
            <a:ext cx="19478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81" name="Line 105"/>
          <p:cNvSpPr>
            <a:spLocks noChangeShapeType="1"/>
          </p:cNvSpPr>
          <p:nvPr/>
        </p:nvSpPr>
        <p:spPr bwMode="auto">
          <a:xfrm flipH="1" flipV="1">
            <a:off x="3779838" y="1638874"/>
            <a:ext cx="1587" cy="222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3885" name="Group 109"/>
          <p:cNvGrpSpPr>
            <a:grpSpLocks/>
          </p:cNvGrpSpPr>
          <p:nvPr/>
        </p:nvGrpSpPr>
        <p:grpSpPr bwMode="auto">
          <a:xfrm>
            <a:off x="2730500" y="2878711"/>
            <a:ext cx="1282700" cy="742950"/>
            <a:chOff x="1712" y="1444"/>
            <a:chExt cx="808" cy="468"/>
          </a:xfrm>
        </p:grpSpPr>
        <p:sp>
          <p:nvSpPr>
            <p:cNvPr id="203886" name="AutoShape 110"/>
            <p:cNvSpPr>
              <a:spLocks noChangeArrowheads="1"/>
            </p:cNvSpPr>
            <p:nvPr/>
          </p:nvSpPr>
          <p:spPr bwMode="auto">
            <a:xfrm>
              <a:off x="1712" y="1444"/>
              <a:ext cx="220" cy="85"/>
            </a:xfrm>
            <a:prstGeom prst="rightArrow">
              <a:avLst>
                <a:gd name="adj1" fmla="val 50000"/>
                <a:gd name="adj2" fmla="val 64706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87" name="AutoShape 111"/>
            <p:cNvSpPr>
              <a:spLocks noChangeArrowheads="1"/>
            </p:cNvSpPr>
            <p:nvPr/>
          </p:nvSpPr>
          <p:spPr bwMode="auto">
            <a:xfrm>
              <a:off x="2400" y="1569"/>
              <a:ext cx="120" cy="85"/>
            </a:xfrm>
            <a:prstGeom prst="rightArrow">
              <a:avLst>
                <a:gd name="adj1" fmla="val 50000"/>
                <a:gd name="adj2" fmla="val 3529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88" name="AutoShape 112"/>
            <p:cNvSpPr>
              <a:spLocks noChangeArrowheads="1"/>
            </p:cNvSpPr>
            <p:nvPr/>
          </p:nvSpPr>
          <p:spPr bwMode="auto">
            <a:xfrm rot="16200000">
              <a:off x="1624" y="1648"/>
              <a:ext cx="384" cy="79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89" name="AutoShape 113"/>
            <p:cNvSpPr>
              <a:spLocks noChangeArrowheads="1"/>
            </p:cNvSpPr>
            <p:nvPr/>
          </p:nvSpPr>
          <p:spPr bwMode="auto">
            <a:xfrm rot="10800000">
              <a:off x="1796" y="1832"/>
              <a:ext cx="642" cy="8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90" name="AutoShape 114"/>
            <p:cNvSpPr>
              <a:spLocks noChangeArrowheads="1"/>
            </p:cNvSpPr>
            <p:nvPr/>
          </p:nvSpPr>
          <p:spPr bwMode="auto">
            <a:xfrm rot="16200000">
              <a:off x="2273" y="1699"/>
              <a:ext cx="291" cy="88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3896" name="Group 120"/>
          <p:cNvGrpSpPr>
            <a:grpSpLocks/>
          </p:cNvGrpSpPr>
          <p:nvPr/>
        </p:nvGrpSpPr>
        <p:grpSpPr bwMode="auto">
          <a:xfrm>
            <a:off x="5326063" y="2411986"/>
            <a:ext cx="1158875" cy="1244600"/>
            <a:chOff x="3349" y="1144"/>
            <a:chExt cx="730" cy="784"/>
          </a:xfrm>
        </p:grpSpPr>
        <p:sp>
          <p:nvSpPr>
            <p:cNvPr id="203793" name="AutoShape 17"/>
            <p:cNvSpPr>
              <a:spLocks noChangeArrowheads="1"/>
            </p:cNvSpPr>
            <p:nvPr/>
          </p:nvSpPr>
          <p:spPr bwMode="auto">
            <a:xfrm>
              <a:off x="3959" y="1589"/>
              <a:ext cx="120" cy="85"/>
            </a:xfrm>
            <a:prstGeom prst="rightArrow">
              <a:avLst>
                <a:gd name="adj1" fmla="val 50000"/>
                <a:gd name="adj2" fmla="val 3529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794" name="AutoShape 18"/>
            <p:cNvSpPr>
              <a:spLocks noChangeArrowheads="1"/>
            </p:cNvSpPr>
            <p:nvPr/>
          </p:nvSpPr>
          <p:spPr bwMode="auto">
            <a:xfrm rot="16200000">
              <a:off x="3838" y="1716"/>
              <a:ext cx="291" cy="88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795" name="AutoShape 19"/>
            <p:cNvSpPr>
              <a:spLocks noChangeArrowheads="1"/>
            </p:cNvSpPr>
            <p:nvPr/>
          </p:nvSpPr>
          <p:spPr bwMode="auto">
            <a:xfrm rot="16200000">
              <a:off x="3232" y="1665"/>
              <a:ext cx="409" cy="72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796" name="AutoShape 20"/>
            <p:cNvSpPr>
              <a:spLocks noChangeArrowheads="1"/>
            </p:cNvSpPr>
            <p:nvPr/>
          </p:nvSpPr>
          <p:spPr bwMode="auto">
            <a:xfrm rot="10800000">
              <a:off x="3444" y="1838"/>
              <a:ext cx="531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76" name="Text Box 100"/>
            <p:cNvSpPr txBox="1">
              <a:spLocks noChangeArrowheads="1"/>
            </p:cNvSpPr>
            <p:nvPr/>
          </p:nvSpPr>
          <p:spPr bwMode="auto">
            <a:xfrm>
              <a:off x="3526" y="1144"/>
              <a:ext cx="40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540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3891" name="AutoShape 115"/>
            <p:cNvSpPr>
              <a:spLocks noChangeArrowheads="1"/>
            </p:cNvSpPr>
            <p:nvPr/>
          </p:nvSpPr>
          <p:spPr bwMode="auto">
            <a:xfrm>
              <a:off x="3349" y="1425"/>
              <a:ext cx="107" cy="133"/>
            </a:xfrm>
            <a:prstGeom prst="rightArrow">
              <a:avLst>
                <a:gd name="adj1" fmla="val 43620"/>
                <a:gd name="adj2" fmla="val 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3892" name="Rectangle 116"/>
          <p:cNvSpPr>
            <a:spLocks noChangeArrowheads="1"/>
          </p:cNvSpPr>
          <p:nvPr/>
        </p:nvSpPr>
        <p:spPr bwMode="auto">
          <a:xfrm>
            <a:off x="457200" y="4092575"/>
            <a:ext cx="82296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03893" name="Line 117"/>
          <p:cNvSpPr>
            <a:spLocks noChangeShapeType="1"/>
          </p:cNvSpPr>
          <p:nvPr/>
        </p:nvSpPr>
        <p:spPr bwMode="auto">
          <a:xfrm flipH="1" flipV="1">
            <a:off x="1824038" y="1638874"/>
            <a:ext cx="1587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94" name="Text Box 118"/>
          <p:cNvSpPr txBox="1">
            <a:spLocks noChangeArrowheads="1"/>
          </p:cNvSpPr>
          <p:nvPr/>
        </p:nvSpPr>
        <p:spPr bwMode="auto">
          <a:xfrm>
            <a:off x="7837488" y="1611886"/>
            <a:ext cx="904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RXUSRCLK</a:t>
            </a:r>
          </a:p>
        </p:txBody>
      </p:sp>
      <p:sp>
        <p:nvSpPr>
          <p:cNvPr id="128" name="CasellaDiTesto 127"/>
          <p:cNvSpPr txBox="1"/>
          <p:nvPr/>
        </p:nvSpPr>
        <p:spPr>
          <a:xfrm>
            <a:off x="1125000" y="9906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3200" dirty="0" err="1" smtClean="0"/>
              <a:t>Receiver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3592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0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03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  <p:bldP spid="203878" grpId="0"/>
      <p:bldP spid="20389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4987-9182-4E77-98C2-865C5138381A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7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8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F191-EF3A-4ED7-ABBD-567B7D65B613}" type="slidenum">
              <a:rPr lang="it-IT" altLang="en-US"/>
              <a:pPr/>
              <a:t>85</a:t>
            </a:fld>
            <a:endParaRPr lang="it-IT" altLang="en-US"/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title"/>
          </p:nvPr>
        </p:nvSpPr>
        <p:spPr>
          <a:xfrm>
            <a:off x="202223" y="0"/>
            <a:ext cx="8229600" cy="1139825"/>
          </a:xfrm>
        </p:spPr>
        <p:txBody>
          <a:bodyPr/>
          <a:lstStyle/>
          <a:p>
            <a:r>
              <a:rPr lang="en-US" altLang="en-US" dirty="0"/>
              <a:t>Implementing CIMT with the GTP</a:t>
            </a:r>
          </a:p>
        </p:txBody>
      </p:sp>
      <p:pic>
        <p:nvPicPr>
          <p:cNvPr id="198715" name="Picture 59" descr="link_logic_vie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088" y="1060450"/>
            <a:ext cx="8824912" cy="2406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8717" name="Rectangle 61"/>
          <p:cNvSpPr>
            <a:spLocks noGrp="1" noChangeArrowheads="1"/>
          </p:cNvSpPr>
          <p:nvPr>
            <p:ph type="body" sz="half" idx="2"/>
          </p:nvPr>
        </p:nvSpPr>
        <p:spPr>
          <a:xfrm>
            <a:off x="368300" y="3725863"/>
            <a:ext cx="8318500" cy="23923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600"/>
              <a:t>On Tx, Encoding performed by FPGA logic</a:t>
            </a:r>
          </a:p>
          <a:p>
            <a:pPr>
              <a:lnSpc>
                <a:spcPct val="90000"/>
              </a:lnSpc>
            </a:pPr>
            <a:r>
              <a:rPr lang="en-US" altLang="en-US" sz="2600"/>
              <a:t>On Rx, CIMT Decoder plus word align logic </a:t>
            </a:r>
          </a:p>
          <a:p>
            <a:pPr lvl="1">
              <a:lnSpc>
                <a:spcPct val="90000"/>
              </a:lnSpc>
            </a:pPr>
            <a:r>
              <a:rPr lang="en-US" altLang="en-US" sz="2200"/>
              <a:t>CIMT decoder asserts error if C-Field is not valid</a:t>
            </a:r>
          </a:p>
          <a:p>
            <a:pPr lvl="1">
              <a:lnSpc>
                <a:spcPct val="90000"/>
              </a:lnSpc>
            </a:pPr>
            <a:r>
              <a:rPr lang="en-US" altLang="en-US" sz="2200"/>
              <a:t>In case of a error the next incoming word is shifted by one bit with respect to the current</a:t>
            </a:r>
          </a:p>
          <a:p>
            <a:pPr lvl="1">
              <a:lnSpc>
                <a:spcPct val="90000"/>
              </a:lnSpc>
            </a:pPr>
            <a:r>
              <a:rPr lang="en-US" altLang="en-US" sz="2200"/>
              <a:t>Process repeated until a valid C-Field is received</a:t>
            </a:r>
          </a:p>
          <a:p>
            <a:pPr lvl="1">
              <a:lnSpc>
                <a:spcPct val="90000"/>
              </a:lnSpc>
            </a:pPr>
            <a:endParaRPr lang="en-US" altLang="en-US" sz="2200"/>
          </a:p>
          <a:p>
            <a:pPr>
              <a:lnSpc>
                <a:spcPct val="90000"/>
              </a:lnSpc>
            </a:pPr>
            <a:endParaRPr lang="en-US" altLang="en-US" sz="26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600"/>
          </a:p>
        </p:txBody>
      </p:sp>
      <p:sp>
        <p:nvSpPr>
          <p:cNvPr id="198718" name="Text Box 62"/>
          <p:cNvSpPr txBox="1">
            <a:spLocks noChangeArrowheads="1"/>
          </p:cNvSpPr>
          <p:nvPr/>
        </p:nvSpPr>
        <p:spPr bwMode="auto">
          <a:xfrm>
            <a:off x="5873750" y="1001713"/>
            <a:ext cx="327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>
                <a:solidFill>
                  <a:srgbClr val="FF6600"/>
                </a:solidFill>
              </a:rPr>
              <a:t>Orange</a:t>
            </a:r>
            <a:r>
              <a:rPr lang="it-IT" altLang="en-US"/>
              <a:t> blocks are FPGA logic</a:t>
            </a:r>
          </a:p>
        </p:txBody>
      </p:sp>
    </p:spTree>
    <p:extLst>
      <p:ext uri="{BB962C8B-B14F-4D97-AF65-F5344CB8AC3E}">
        <p14:creationId xmlns:p14="http://schemas.microsoft.com/office/powerpoint/2010/main" val="41408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695" y="69718"/>
            <a:ext cx="8229600" cy="797997"/>
          </a:xfrm>
        </p:spPr>
        <p:txBody>
          <a:bodyPr/>
          <a:lstStyle/>
          <a:p>
            <a:r>
              <a:rPr lang="it-IT" dirty="0" smtClean="0"/>
              <a:t>Design Layout 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pic>
        <p:nvPicPr>
          <p:cNvPr id="54" name="Picture 760" descr="TRX_lay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9213" y="2213601"/>
            <a:ext cx="4785767" cy="22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793"/>
          <p:cNvSpPr txBox="1">
            <a:spLocks noChangeArrowheads="1"/>
          </p:cNvSpPr>
          <p:nvPr/>
        </p:nvSpPr>
        <p:spPr bwMode="auto">
          <a:xfrm>
            <a:off x="1566585" y="1428437"/>
            <a:ext cx="2812910" cy="20928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Courier New" panose="02070309020205020404" pitchFamily="49" charset="0"/>
              </a:rPr>
              <a:t>Resource Occupation:</a:t>
            </a:r>
          </a:p>
          <a:p>
            <a:r>
              <a:rPr lang="en-US" altLang="en-US" sz="1600" dirty="0">
                <a:latin typeface="Courier New" panose="02070309020205020404" pitchFamily="49" charset="0"/>
              </a:rPr>
              <a:t>LUTs      561 ( 2%)</a:t>
            </a:r>
          </a:p>
          <a:p>
            <a:r>
              <a:rPr lang="en-US" altLang="en-US" sz="1600" dirty="0">
                <a:latin typeface="Courier New" panose="02070309020205020404" pitchFamily="49" charset="0"/>
              </a:rPr>
              <a:t>Registers 408 ( 1%)</a:t>
            </a:r>
          </a:p>
          <a:p>
            <a:r>
              <a:rPr lang="en-US" altLang="en-US" sz="1600" dirty="0">
                <a:latin typeface="Courier New" panose="02070309020205020404" pitchFamily="49" charset="0"/>
              </a:rPr>
              <a:t>Slices    265 ( 3%)</a:t>
            </a:r>
          </a:p>
          <a:p>
            <a:endParaRPr lang="en-US" altLang="en-US" sz="1600" dirty="0">
              <a:latin typeface="Courier New" panose="02070309020205020404" pitchFamily="49" charset="0"/>
            </a:endParaRPr>
          </a:p>
          <a:p>
            <a:r>
              <a:rPr lang="en-US" altLang="en-US" sz="1600" dirty="0">
                <a:latin typeface="Courier New" panose="02070309020205020404" pitchFamily="49" charset="0"/>
              </a:rPr>
              <a:t>DCMs        2 (16%)</a:t>
            </a:r>
          </a:p>
          <a:p>
            <a:r>
              <a:rPr lang="en-US" altLang="en-US" sz="1600" dirty="0">
                <a:latin typeface="Courier New" panose="02070309020205020404" pitchFamily="49" charset="0"/>
              </a:rPr>
              <a:t>GTP         1</a:t>
            </a:r>
          </a:p>
          <a:p>
            <a:endParaRPr lang="en-US" altLang="en-US" sz="1800" dirty="0">
              <a:latin typeface="Courier New" panose="02070309020205020404" pitchFamily="49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1852B54-4941-42F8-B3A0-9CEAF5AF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E885D-FF71-423A-BA1E-47571B00E3ED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1FB55E2-DA5D-4246-9941-9506D731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84F2-6C4D-45D3-BF1A-F83ED9035DC2}" type="slidenum">
              <a:rPr lang="it-IT" altLang="en-US" smtClean="0"/>
              <a:pPr/>
              <a:t>86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8354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151F-DC4A-4420-BAE7-44F1AD20CA74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2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3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2D1D8-F682-4A2B-B5E1-F83F12028899}" type="slidenum">
              <a:rPr lang="it-IT" altLang="en-US"/>
              <a:pPr/>
              <a:t>87</a:t>
            </a:fld>
            <a:endParaRPr lang="it-IT" altLang="en-US"/>
          </a:p>
        </p:txBody>
      </p:sp>
      <p:pic>
        <p:nvPicPr>
          <p:cNvPr id="205834" name="Picture 10" descr="setup_edite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0069" y="725121"/>
            <a:ext cx="3248025" cy="284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35" name="Picture 11" descr="latency_ssho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8469" y="3703271"/>
            <a:ext cx="3465513" cy="2598738"/>
          </a:xfrm>
        </p:spPr>
      </p:pic>
      <p:sp>
        <p:nvSpPr>
          <p:cNvPr id="205836" name="Rectangle 12"/>
          <p:cNvSpPr>
            <a:spLocks noGrp="1" noChangeArrowheads="1"/>
          </p:cNvSpPr>
          <p:nvPr>
            <p:ph type="body" sz="half" idx="3"/>
          </p:nvPr>
        </p:nvSpPr>
        <p:spPr>
          <a:xfrm>
            <a:off x="190500" y="1003300"/>
            <a:ext cx="4381500" cy="5427663"/>
          </a:xfrm>
        </p:spPr>
        <p:txBody>
          <a:bodyPr/>
          <a:lstStyle/>
          <a:p>
            <a:r>
              <a:rPr lang="it-IT" altLang="en-US" sz="2200" dirty="0" err="1"/>
              <a:t>Two</a:t>
            </a:r>
            <a:r>
              <a:rPr lang="it-IT" altLang="en-US" sz="2200" dirty="0"/>
              <a:t> off-the-</a:t>
            </a:r>
            <a:r>
              <a:rPr lang="it-IT" altLang="en-US" sz="2200" dirty="0" err="1"/>
              <a:t>shelf</a:t>
            </a:r>
            <a:r>
              <a:rPr lang="it-IT" altLang="en-US" sz="2200" dirty="0"/>
              <a:t> </a:t>
            </a:r>
            <a:r>
              <a:rPr lang="it-IT" altLang="en-US" sz="2200" dirty="0" err="1"/>
              <a:t>boards</a:t>
            </a:r>
            <a:r>
              <a:rPr lang="it-IT" altLang="en-US" sz="2200" dirty="0"/>
              <a:t> with </a:t>
            </a:r>
            <a:r>
              <a:rPr lang="it-IT" altLang="en-US" sz="2200" dirty="0" err="1"/>
              <a:t>Virtex</a:t>
            </a:r>
            <a:r>
              <a:rPr lang="it-IT" altLang="en-US" sz="2200" dirty="0"/>
              <a:t> 5 </a:t>
            </a:r>
            <a:r>
              <a:rPr lang="it-IT" altLang="en-US" sz="2200" dirty="0" err="1"/>
              <a:t>FPGAs</a:t>
            </a:r>
            <a:r>
              <a:rPr lang="it-IT" altLang="en-US" sz="2200" dirty="0"/>
              <a:t> (w/ </a:t>
            </a:r>
            <a:r>
              <a:rPr lang="it-IT" altLang="en-US" sz="2200" dirty="0" err="1"/>
              <a:t>embedded</a:t>
            </a:r>
            <a:r>
              <a:rPr lang="it-IT" altLang="en-US" sz="2200" dirty="0"/>
              <a:t> </a:t>
            </a:r>
            <a:r>
              <a:rPr lang="it-IT" altLang="en-US" sz="2200" dirty="0" err="1"/>
              <a:t>GTPs</a:t>
            </a:r>
            <a:r>
              <a:rPr lang="it-IT" altLang="en-US" sz="2200" dirty="0"/>
              <a:t>) </a:t>
            </a:r>
            <a:r>
              <a:rPr lang="it-IT" altLang="en-US" sz="2200" dirty="0" err="1"/>
              <a:t>connected</a:t>
            </a:r>
            <a:r>
              <a:rPr lang="it-IT" altLang="en-US" sz="2200" dirty="0"/>
              <a:t> with </a:t>
            </a:r>
            <a:r>
              <a:rPr lang="it-IT" altLang="en-US" sz="2200" dirty="0" err="1"/>
              <a:t>two</a:t>
            </a:r>
            <a:r>
              <a:rPr lang="it-IT" altLang="en-US" sz="2200" dirty="0"/>
              <a:t> 8 ns, 50 </a:t>
            </a:r>
            <a:r>
              <a:rPr lang="it-IT" altLang="en-US" sz="2200" dirty="0">
                <a:latin typeface="Symbol" panose="05050102010706020507" pitchFamily="18" charset="2"/>
              </a:rPr>
              <a:t>W</a:t>
            </a:r>
            <a:r>
              <a:rPr lang="it-IT" altLang="en-US" sz="2200" dirty="0"/>
              <a:t> </a:t>
            </a:r>
            <a:r>
              <a:rPr lang="it-IT" altLang="en-US" sz="2200" dirty="0" err="1"/>
              <a:t>coaxial</a:t>
            </a:r>
            <a:r>
              <a:rPr lang="it-IT" altLang="en-US" sz="2200" dirty="0"/>
              <a:t> </a:t>
            </a:r>
            <a:r>
              <a:rPr lang="it-IT" altLang="en-US" sz="2200" dirty="0" err="1"/>
              <a:t>cables</a:t>
            </a:r>
            <a:endParaRPr lang="it-IT" altLang="en-US" sz="2200" dirty="0"/>
          </a:p>
          <a:p>
            <a:r>
              <a:rPr lang="it-IT" altLang="en-US" sz="2200" dirty="0"/>
              <a:t>60-hour </a:t>
            </a:r>
            <a:r>
              <a:rPr lang="it-IT" altLang="en-US" sz="2200" dirty="0" err="1"/>
              <a:t>tests</a:t>
            </a:r>
            <a:r>
              <a:rPr lang="it-IT" altLang="en-US" sz="2200" dirty="0"/>
              <a:t> </a:t>
            </a:r>
            <a:r>
              <a:rPr lang="it-IT" altLang="en-US" sz="2200" dirty="0" err="1"/>
              <a:t>resetting</a:t>
            </a:r>
            <a:r>
              <a:rPr lang="it-IT" altLang="en-US" sz="2200" dirty="0"/>
              <a:t> </a:t>
            </a:r>
            <a:r>
              <a:rPr lang="it-IT" altLang="en-US" sz="2200" dirty="0" err="1"/>
              <a:t>alternately</a:t>
            </a:r>
            <a:r>
              <a:rPr lang="it-IT" altLang="en-US" sz="2200" dirty="0"/>
              <a:t> </a:t>
            </a:r>
            <a:r>
              <a:rPr lang="it-IT" altLang="en-US" sz="2200" dirty="0" err="1"/>
              <a:t>transmitter</a:t>
            </a:r>
            <a:r>
              <a:rPr lang="it-IT" altLang="en-US" sz="2200" dirty="0"/>
              <a:t> and </a:t>
            </a:r>
            <a:r>
              <a:rPr lang="it-IT" altLang="en-US" sz="2200" dirty="0" err="1"/>
              <a:t>receiver</a:t>
            </a:r>
            <a:r>
              <a:rPr lang="it-IT" altLang="en-US" sz="2200" dirty="0"/>
              <a:t>: </a:t>
            </a:r>
            <a:r>
              <a:rPr lang="it-IT" altLang="en-US" sz="2200" dirty="0" err="1">
                <a:solidFill>
                  <a:srgbClr val="0000FF"/>
                </a:solidFill>
              </a:rPr>
              <a:t>Latency</a:t>
            </a:r>
            <a:r>
              <a:rPr lang="it-IT" altLang="en-US" sz="2200" dirty="0">
                <a:solidFill>
                  <a:srgbClr val="0000FF"/>
                </a:solidFill>
              </a:rPr>
              <a:t> </a:t>
            </a:r>
            <a:r>
              <a:rPr lang="it-IT" altLang="en-US" sz="2200" dirty="0" err="1">
                <a:solidFill>
                  <a:srgbClr val="0000FF"/>
                </a:solidFill>
              </a:rPr>
              <a:t>remained</a:t>
            </a:r>
            <a:r>
              <a:rPr lang="it-IT" altLang="en-US" sz="2200" dirty="0">
                <a:solidFill>
                  <a:srgbClr val="0000FF"/>
                </a:solidFill>
              </a:rPr>
              <a:t> </a:t>
            </a:r>
            <a:r>
              <a:rPr lang="it-IT" altLang="en-US" sz="2200" dirty="0" err="1">
                <a:solidFill>
                  <a:srgbClr val="0000FF"/>
                </a:solidFill>
              </a:rPr>
              <a:t>fixed</a:t>
            </a:r>
            <a:r>
              <a:rPr lang="it-IT" altLang="en-US" sz="2200" dirty="0">
                <a:solidFill>
                  <a:srgbClr val="0000FF"/>
                </a:solidFill>
              </a:rPr>
              <a:t> for some ranges of </a:t>
            </a:r>
            <a:r>
              <a:rPr lang="it-IT" altLang="en-US" sz="2200" dirty="0" err="1">
                <a:solidFill>
                  <a:srgbClr val="0000FF"/>
                </a:solidFill>
              </a:rPr>
              <a:t>phase</a:t>
            </a:r>
            <a:r>
              <a:rPr lang="it-IT" altLang="en-US" sz="2200" dirty="0">
                <a:solidFill>
                  <a:srgbClr val="0000FF"/>
                </a:solidFill>
              </a:rPr>
              <a:t> </a:t>
            </a:r>
            <a:r>
              <a:rPr lang="it-IT" altLang="en-US" sz="2200" dirty="0" err="1">
                <a:solidFill>
                  <a:srgbClr val="0000FF"/>
                </a:solidFill>
              </a:rPr>
              <a:t>difference</a:t>
            </a:r>
            <a:r>
              <a:rPr lang="it-IT" altLang="en-US" sz="2200" dirty="0">
                <a:solidFill>
                  <a:srgbClr val="0000FF"/>
                </a:solidFill>
              </a:rPr>
              <a:t> </a:t>
            </a:r>
            <a:r>
              <a:rPr lang="it-IT" altLang="en-US" sz="2200" dirty="0" err="1">
                <a:solidFill>
                  <a:srgbClr val="0000FF"/>
                </a:solidFill>
              </a:rPr>
              <a:t>between</a:t>
            </a:r>
            <a:r>
              <a:rPr lang="it-IT" altLang="en-US" sz="2200" dirty="0">
                <a:solidFill>
                  <a:srgbClr val="0000FF"/>
                </a:solidFill>
              </a:rPr>
              <a:t> </a:t>
            </a:r>
            <a:r>
              <a:rPr lang="it-IT" altLang="en-US" sz="2200" dirty="0" err="1">
                <a:solidFill>
                  <a:srgbClr val="0000FF"/>
                </a:solidFill>
              </a:rPr>
              <a:t>transmitter</a:t>
            </a:r>
            <a:r>
              <a:rPr lang="it-IT" altLang="en-US" sz="2200" dirty="0">
                <a:solidFill>
                  <a:srgbClr val="0000FF"/>
                </a:solidFill>
              </a:rPr>
              <a:t> and </a:t>
            </a:r>
            <a:r>
              <a:rPr lang="it-IT" altLang="en-US" sz="2200" dirty="0" err="1">
                <a:solidFill>
                  <a:srgbClr val="0000FF"/>
                </a:solidFill>
              </a:rPr>
              <a:t>receiver</a:t>
            </a:r>
            <a:r>
              <a:rPr lang="it-IT" altLang="en-US" sz="2200" dirty="0">
                <a:solidFill>
                  <a:srgbClr val="0000FF"/>
                </a:solidFill>
              </a:rPr>
              <a:t> board clocks </a:t>
            </a:r>
            <a:r>
              <a:rPr lang="it-IT" altLang="en-US" sz="2200" dirty="0"/>
              <a:t>(</a:t>
            </a:r>
            <a:r>
              <a:rPr lang="it-IT" altLang="en-US" sz="2200" dirty="0" err="1"/>
              <a:t>Probably</a:t>
            </a:r>
            <a:r>
              <a:rPr lang="it-IT" altLang="en-US" sz="2200" dirty="0"/>
              <a:t> due to </a:t>
            </a:r>
            <a:r>
              <a:rPr lang="it-IT" altLang="en-US" sz="2200" dirty="0" err="1"/>
              <a:t>phase</a:t>
            </a:r>
            <a:r>
              <a:rPr lang="it-IT" altLang="en-US" sz="2200" dirty="0"/>
              <a:t> </a:t>
            </a:r>
            <a:r>
              <a:rPr lang="it-IT" altLang="en-US" sz="2200" dirty="0" err="1"/>
              <a:t>align</a:t>
            </a:r>
            <a:r>
              <a:rPr lang="it-IT" altLang="en-US" sz="2200" dirty="0"/>
              <a:t> </a:t>
            </a:r>
            <a:r>
              <a:rPr lang="it-IT" altLang="en-US" sz="2200" dirty="0" err="1"/>
              <a:t>circuit</a:t>
            </a:r>
            <a:r>
              <a:rPr lang="it-IT" altLang="en-US" sz="2200" dirty="0"/>
              <a:t> </a:t>
            </a:r>
            <a:r>
              <a:rPr lang="it-IT" altLang="en-US" sz="2200" dirty="0" err="1"/>
              <a:t>limitations</a:t>
            </a:r>
            <a:r>
              <a:rPr lang="it-IT" altLang="en-US" sz="2200" dirty="0"/>
              <a:t>)</a:t>
            </a:r>
          </a:p>
        </p:txBody>
      </p:sp>
      <p:sp>
        <p:nvSpPr>
          <p:cNvPr id="205837" name="Line 13"/>
          <p:cNvSpPr>
            <a:spLocks noChangeShapeType="1"/>
          </p:cNvSpPr>
          <p:nvPr/>
        </p:nvSpPr>
        <p:spPr bwMode="auto">
          <a:xfrm flipV="1">
            <a:off x="5042144" y="4900246"/>
            <a:ext cx="11430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8" name="Line 14"/>
          <p:cNvSpPr>
            <a:spLocks noChangeShapeType="1"/>
          </p:cNvSpPr>
          <p:nvPr/>
        </p:nvSpPr>
        <p:spPr bwMode="auto">
          <a:xfrm flipV="1">
            <a:off x="7315444" y="5141546"/>
            <a:ext cx="11430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9" name="Text Box 15"/>
          <p:cNvSpPr txBox="1">
            <a:spLocks noChangeArrowheads="1"/>
          </p:cNvSpPr>
          <p:nvPr/>
        </p:nvSpPr>
        <p:spPr bwMode="auto">
          <a:xfrm>
            <a:off x="4708769" y="5098684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transmitted </a:t>
            </a:r>
          </a:p>
          <a:p>
            <a:r>
              <a:rPr lang="en-US" altLang="en-US" sz="1200"/>
              <a:t>pulse</a:t>
            </a:r>
          </a:p>
        </p:txBody>
      </p:sp>
      <p:sp>
        <p:nvSpPr>
          <p:cNvPr id="205840" name="Text Box 16"/>
          <p:cNvSpPr txBox="1">
            <a:spLocks noChangeArrowheads="1"/>
          </p:cNvSpPr>
          <p:nvPr/>
        </p:nvSpPr>
        <p:spPr bwMode="auto">
          <a:xfrm>
            <a:off x="6588369" y="5263784"/>
            <a:ext cx="80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received </a:t>
            </a:r>
          </a:p>
          <a:p>
            <a:r>
              <a:rPr lang="en-US" altLang="en-US" sz="1200"/>
              <a:t>pulse</a:t>
            </a:r>
          </a:p>
        </p:txBody>
      </p:sp>
      <p:sp>
        <p:nvSpPr>
          <p:cNvPr id="205841" name="Text Box 17"/>
          <p:cNvSpPr txBox="1">
            <a:spLocks noChangeArrowheads="1"/>
          </p:cNvSpPr>
          <p:nvPr/>
        </p:nvSpPr>
        <p:spPr bwMode="auto">
          <a:xfrm>
            <a:off x="6143869" y="4044584"/>
            <a:ext cx="66516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latency</a:t>
            </a:r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484" y="0"/>
            <a:ext cx="8105251" cy="848423"/>
          </a:xfrm>
        </p:spPr>
        <p:txBody>
          <a:bodyPr/>
          <a:lstStyle/>
          <a:p>
            <a:r>
              <a:rPr lang="it-IT" altLang="en-US" dirty="0" err="1"/>
              <a:t>Latency</a:t>
            </a:r>
            <a:r>
              <a:rPr lang="it-IT" altLang="en-US" dirty="0"/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39599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1F2F5-1F8E-4BF3-A5D1-A9E105A3E7CC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0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0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B85E-577E-4BDA-BCC7-EBDFBEFAB5D9}" type="slidenum">
              <a:rPr lang="it-IT" altLang="en-US"/>
              <a:pPr/>
              <a:t>88</a:t>
            </a:fld>
            <a:endParaRPr lang="it-IT" altLang="en-US"/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/>
              <a:t>A </a:t>
            </a:r>
            <a:r>
              <a:rPr lang="it-IT" altLang="en-US" dirty="0" err="1"/>
              <a:t>closer</a:t>
            </a:r>
            <a:r>
              <a:rPr lang="it-IT" altLang="en-US" dirty="0"/>
              <a:t> look to clock </a:t>
            </a:r>
            <a:r>
              <a:rPr lang="it-IT" altLang="en-US" dirty="0" err="1"/>
              <a:t>phases</a:t>
            </a:r>
            <a:r>
              <a:rPr lang="it-IT" altLang="en-US" dirty="0"/>
              <a:t> 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564063"/>
            <a:ext cx="8229600" cy="1566862"/>
          </a:xfrm>
        </p:spPr>
        <p:txBody>
          <a:bodyPr/>
          <a:lstStyle/>
          <a:p>
            <a:r>
              <a:rPr lang="en-US" altLang="en-US" sz="2200"/>
              <a:t>Phase difference </a:t>
            </a:r>
            <a:r>
              <a:rPr lang="en-US" altLang="en-US" sz="2200">
                <a:latin typeface="Symbol" panose="05050102010706020507" pitchFamily="18" charset="2"/>
              </a:rPr>
              <a:t>Df</a:t>
            </a:r>
            <a:r>
              <a:rPr lang="en-US" altLang="en-US" sz="2200"/>
              <a:t>=</a:t>
            </a:r>
            <a:r>
              <a:rPr lang="en-US" altLang="en-US" sz="2200">
                <a:latin typeface="Symbol" panose="05050102010706020507" pitchFamily="18" charset="2"/>
              </a:rPr>
              <a:t>f</a:t>
            </a:r>
            <a:r>
              <a:rPr lang="en-US" altLang="en-US" sz="2200" baseline="-25000"/>
              <a:t>2</a:t>
            </a:r>
            <a:r>
              <a:rPr lang="en-US" altLang="en-US" sz="2200"/>
              <a:t>-</a:t>
            </a:r>
            <a:r>
              <a:rPr lang="en-US" altLang="en-US" sz="2200">
                <a:latin typeface="Symbol" panose="05050102010706020507" pitchFamily="18" charset="2"/>
              </a:rPr>
              <a:t>f</a:t>
            </a:r>
            <a:r>
              <a:rPr lang="en-US" altLang="en-US" sz="2200" baseline="-25000"/>
              <a:t>1</a:t>
            </a:r>
            <a:r>
              <a:rPr lang="en-US" altLang="en-US" sz="2200"/>
              <a:t> depends on internal GTP delays, DLL, clock buffers and interconnections</a:t>
            </a:r>
          </a:p>
          <a:p>
            <a:r>
              <a:rPr lang="en-US" altLang="en-US" sz="2200"/>
              <a:t>By constraining DLL placement, it is possible to keep</a:t>
            </a:r>
            <a:r>
              <a:rPr lang="en-US" altLang="en-US" sz="2200">
                <a:latin typeface="Symbol" panose="05050102010706020507" pitchFamily="18" charset="2"/>
              </a:rPr>
              <a:t> Df </a:t>
            </a:r>
            <a:r>
              <a:rPr lang="en-US" altLang="en-US" sz="2200"/>
              <a:t>below a certain value</a:t>
            </a:r>
          </a:p>
          <a:p>
            <a:endParaRPr lang="en-US" altLang="en-US" sz="2200"/>
          </a:p>
          <a:p>
            <a:endParaRPr lang="en-US" altLang="en-US" sz="2200"/>
          </a:p>
        </p:txBody>
      </p:sp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0" y="396875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Board 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clock</a:t>
            </a:r>
          </a:p>
        </p:txBody>
      </p:sp>
      <p:sp>
        <p:nvSpPr>
          <p:cNvPr id="194565" name="AutoShape 5"/>
          <p:cNvSpPr>
            <a:spLocks noChangeArrowheads="1"/>
          </p:cNvSpPr>
          <p:nvPr/>
        </p:nvSpPr>
        <p:spPr bwMode="auto">
          <a:xfrm>
            <a:off x="866775" y="1414463"/>
            <a:ext cx="5930900" cy="2359025"/>
          </a:xfrm>
          <a:prstGeom prst="roundRect">
            <a:avLst>
              <a:gd name="adj" fmla="val 6653"/>
            </a:avLst>
          </a:prstGeom>
          <a:solidFill>
            <a:srgbClr val="0000FF">
              <a:alpha val="20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200">
              <a:latin typeface="Tahoma" panose="020B0604030504040204" pitchFamily="34" charset="0"/>
            </a:endParaRP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5180013" y="1409700"/>
            <a:ext cx="1196975" cy="2373313"/>
          </a:xfrm>
          <a:prstGeom prst="rect">
            <a:avLst/>
          </a:prstGeom>
          <a:solidFill>
            <a:srgbClr val="00CC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1957388" y="1422400"/>
            <a:ext cx="3206750" cy="2349499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Line 8"/>
          <p:cNvSpPr>
            <a:spLocks noChangeShapeType="1"/>
          </p:cNvSpPr>
          <p:nvPr/>
        </p:nvSpPr>
        <p:spPr bwMode="auto">
          <a:xfrm>
            <a:off x="1952625" y="1414463"/>
            <a:ext cx="0" cy="2376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5897563" y="4052114"/>
            <a:ext cx="21000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en-US" sz="1200" dirty="0" err="1">
                <a:latin typeface="Tahoma" panose="020B0604030504040204" pitchFamily="34" charset="0"/>
              </a:rPr>
              <a:t>Recovered</a:t>
            </a:r>
            <a:r>
              <a:rPr lang="it-IT" altLang="en-US" sz="1200" dirty="0">
                <a:latin typeface="Tahoma" panose="020B0604030504040204" pitchFamily="34" charset="0"/>
              </a:rPr>
              <a:t> clock</a:t>
            </a:r>
          </a:p>
        </p:txBody>
      </p:sp>
      <p:sp>
        <p:nvSpPr>
          <p:cNvPr id="194570" name="AutoShape 10"/>
          <p:cNvSpPr>
            <a:spLocks noChangeArrowheads="1"/>
          </p:cNvSpPr>
          <p:nvPr/>
        </p:nvSpPr>
        <p:spPr bwMode="auto">
          <a:xfrm>
            <a:off x="882650" y="3833813"/>
            <a:ext cx="527050" cy="654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Shared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PLL</a:t>
            </a:r>
          </a:p>
        </p:txBody>
      </p:sp>
      <p:sp>
        <p:nvSpPr>
          <p:cNvPr id="194572" name="AutoShape 12"/>
          <p:cNvSpPr>
            <a:spLocks noChangeArrowheads="1"/>
          </p:cNvSpPr>
          <p:nvPr/>
        </p:nvSpPr>
        <p:spPr bwMode="auto">
          <a:xfrm>
            <a:off x="1725613" y="2003425"/>
            <a:ext cx="446087" cy="931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SIPO</a:t>
            </a:r>
          </a:p>
        </p:txBody>
      </p:sp>
      <p:sp>
        <p:nvSpPr>
          <p:cNvPr id="194573" name="AutoShape 13"/>
          <p:cNvSpPr>
            <a:spLocks noChangeArrowheads="1"/>
          </p:cNvSpPr>
          <p:nvPr/>
        </p:nvSpPr>
        <p:spPr bwMode="auto">
          <a:xfrm>
            <a:off x="933450" y="2320925"/>
            <a:ext cx="561975" cy="4381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CDR</a:t>
            </a:r>
          </a:p>
        </p:txBody>
      </p:sp>
      <p:sp>
        <p:nvSpPr>
          <p:cNvPr id="194574" name="Line 14"/>
          <p:cNvSpPr>
            <a:spLocks noChangeShapeType="1"/>
          </p:cNvSpPr>
          <p:nvPr/>
        </p:nvSpPr>
        <p:spPr bwMode="auto">
          <a:xfrm>
            <a:off x="6383338" y="1397000"/>
            <a:ext cx="1587" cy="23764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5" name="Line 15"/>
          <p:cNvSpPr>
            <a:spLocks noChangeShapeType="1"/>
          </p:cNvSpPr>
          <p:nvPr/>
        </p:nvSpPr>
        <p:spPr bwMode="auto">
          <a:xfrm>
            <a:off x="5172075" y="1414463"/>
            <a:ext cx="1588" cy="2376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6" name="AutoShape 16"/>
          <p:cNvSpPr>
            <a:spLocks noChangeArrowheads="1"/>
          </p:cNvSpPr>
          <p:nvPr/>
        </p:nvSpPr>
        <p:spPr bwMode="auto">
          <a:xfrm>
            <a:off x="6677025" y="2263775"/>
            <a:ext cx="328613" cy="136525"/>
          </a:xfrm>
          <a:prstGeom prst="rightArrow">
            <a:avLst>
              <a:gd name="adj1" fmla="val 50000"/>
              <a:gd name="adj2" fmla="val 60175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7" name="AutoShape 17"/>
          <p:cNvSpPr>
            <a:spLocks noChangeArrowheads="1"/>
          </p:cNvSpPr>
          <p:nvPr/>
        </p:nvSpPr>
        <p:spPr bwMode="auto">
          <a:xfrm>
            <a:off x="4637088" y="2441575"/>
            <a:ext cx="328612" cy="136525"/>
          </a:xfrm>
          <a:prstGeom prst="rightArrow">
            <a:avLst>
              <a:gd name="adj1" fmla="val 50000"/>
              <a:gd name="adj2" fmla="val 60174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78" name="AutoShape 18"/>
          <p:cNvSpPr>
            <a:spLocks noChangeArrowheads="1"/>
          </p:cNvSpPr>
          <p:nvPr/>
        </p:nvSpPr>
        <p:spPr bwMode="auto">
          <a:xfrm>
            <a:off x="4957763" y="2116138"/>
            <a:ext cx="493712" cy="588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FIFO</a:t>
            </a:r>
          </a:p>
        </p:txBody>
      </p:sp>
      <p:sp>
        <p:nvSpPr>
          <p:cNvPr id="194579" name="AutoShape 19"/>
          <p:cNvSpPr>
            <a:spLocks noChangeArrowheads="1"/>
          </p:cNvSpPr>
          <p:nvPr/>
        </p:nvSpPr>
        <p:spPr bwMode="auto">
          <a:xfrm rot="16200000">
            <a:off x="5436394" y="2421732"/>
            <a:ext cx="757237" cy="165100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0" name="AutoShape 20"/>
          <p:cNvSpPr>
            <a:spLocks noChangeArrowheads="1"/>
          </p:cNvSpPr>
          <p:nvPr/>
        </p:nvSpPr>
        <p:spPr bwMode="auto">
          <a:xfrm>
            <a:off x="5553075" y="2665413"/>
            <a:ext cx="179388" cy="136525"/>
          </a:xfrm>
          <a:prstGeom prst="rightArrow">
            <a:avLst>
              <a:gd name="adj1" fmla="val 50000"/>
              <a:gd name="adj2" fmla="val 32849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1" name="AutoShape 21"/>
          <p:cNvSpPr>
            <a:spLocks noChangeArrowheads="1"/>
          </p:cNvSpPr>
          <p:nvPr/>
        </p:nvSpPr>
        <p:spPr bwMode="auto">
          <a:xfrm rot="16200000">
            <a:off x="5356225" y="2873375"/>
            <a:ext cx="469900" cy="133350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2" name="AutoShape 22"/>
          <p:cNvSpPr>
            <a:spLocks noChangeArrowheads="1"/>
          </p:cNvSpPr>
          <p:nvPr/>
        </p:nvSpPr>
        <p:spPr bwMode="auto">
          <a:xfrm rot="16200000">
            <a:off x="4441825" y="2792413"/>
            <a:ext cx="657225" cy="107950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3" name="AutoShape 23"/>
          <p:cNvSpPr>
            <a:spLocks noChangeArrowheads="1"/>
          </p:cNvSpPr>
          <p:nvPr/>
        </p:nvSpPr>
        <p:spPr bwMode="auto">
          <a:xfrm rot="10800000">
            <a:off x="4781550" y="3067050"/>
            <a:ext cx="795338" cy="142875"/>
          </a:xfrm>
          <a:prstGeom prst="rightArrow">
            <a:avLst>
              <a:gd name="adj1" fmla="val 48889"/>
              <a:gd name="adj2" fmla="val 0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4" name="AutoShape 24"/>
          <p:cNvSpPr>
            <a:spLocks noChangeArrowheads="1"/>
          </p:cNvSpPr>
          <p:nvPr/>
        </p:nvSpPr>
        <p:spPr bwMode="auto">
          <a:xfrm>
            <a:off x="5454650" y="2198688"/>
            <a:ext cx="277813" cy="133350"/>
          </a:xfrm>
          <a:prstGeom prst="rightArrow">
            <a:avLst>
              <a:gd name="adj1" fmla="val 49454"/>
              <a:gd name="adj2" fmla="val 3781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85" name="Group 25"/>
          <p:cNvGrpSpPr>
            <a:grpSpLocks/>
          </p:cNvGrpSpPr>
          <p:nvPr/>
        </p:nvGrpSpPr>
        <p:grpSpPr bwMode="auto">
          <a:xfrm>
            <a:off x="3557588" y="1982788"/>
            <a:ext cx="1079500" cy="1231900"/>
            <a:chOff x="1935" y="574"/>
            <a:chExt cx="741" cy="817"/>
          </a:xfrm>
        </p:grpSpPr>
        <p:sp>
          <p:nvSpPr>
            <p:cNvPr id="194586" name="AutoShape 26"/>
            <p:cNvSpPr>
              <a:spLocks noChangeArrowheads="1"/>
            </p:cNvSpPr>
            <p:nvPr/>
          </p:nvSpPr>
          <p:spPr bwMode="auto">
            <a:xfrm>
              <a:off x="2116" y="574"/>
              <a:ext cx="256" cy="64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D1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10b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/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8b </a:t>
              </a:r>
            </a:p>
          </p:txBody>
        </p:sp>
        <p:sp>
          <p:nvSpPr>
            <p:cNvPr id="194587" name="AutoShape 27"/>
            <p:cNvSpPr>
              <a:spLocks noChangeArrowheads="1"/>
            </p:cNvSpPr>
            <p:nvPr/>
          </p:nvSpPr>
          <p:spPr bwMode="auto">
            <a:xfrm rot="16200000">
              <a:off x="2370" y="866"/>
              <a:ext cx="500" cy="113"/>
            </a:xfrm>
            <a:custGeom>
              <a:avLst/>
              <a:gdLst>
                <a:gd name="G0" fmla="+- 2782 0 0"/>
                <a:gd name="G1" fmla="+- 21600 0 2782"/>
                <a:gd name="G2" fmla="*/ 2782 1 2"/>
                <a:gd name="G3" fmla="+- 21600 0 G2"/>
                <a:gd name="G4" fmla="+/ 2782 21600 2"/>
                <a:gd name="G5" fmla="+/ G1 0 2"/>
                <a:gd name="G6" fmla="*/ 21600 21600 2782"/>
                <a:gd name="G7" fmla="*/ G6 1 2"/>
                <a:gd name="G8" fmla="+- 21600 0 G7"/>
                <a:gd name="G9" fmla="*/ 21600 1 2"/>
                <a:gd name="G10" fmla="+- 2782 0 G9"/>
                <a:gd name="G11" fmla="?: G10 G8 0"/>
                <a:gd name="G12" fmla="?: G10 G7 21600"/>
                <a:gd name="T0" fmla="*/ 20209 w 21600"/>
                <a:gd name="T1" fmla="*/ 10800 h 21600"/>
                <a:gd name="T2" fmla="*/ 10800 w 21600"/>
                <a:gd name="T3" fmla="*/ 21600 h 21600"/>
                <a:gd name="T4" fmla="*/ 1391 w 21600"/>
                <a:gd name="T5" fmla="*/ 10800 h 21600"/>
                <a:gd name="T6" fmla="*/ 10800 w 21600"/>
                <a:gd name="T7" fmla="*/ 0 h 21600"/>
                <a:gd name="T8" fmla="*/ 3191 w 21600"/>
                <a:gd name="T9" fmla="*/ 3191 h 21600"/>
                <a:gd name="T10" fmla="*/ 18409 w 21600"/>
                <a:gd name="T11" fmla="*/ 18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782" y="21600"/>
                  </a:lnTo>
                  <a:lnTo>
                    <a:pt x="1881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88" name="AutoShape 28"/>
            <p:cNvSpPr>
              <a:spLocks noChangeArrowheads="1"/>
            </p:cNvSpPr>
            <p:nvPr/>
          </p:nvSpPr>
          <p:spPr bwMode="auto">
            <a:xfrm>
              <a:off x="2372" y="719"/>
              <a:ext cx="191" cy="90"/>
            </a:xfrm>
            <a:prstGeom prst="rightArrow">
              <a:avLst>
                <a:gd name="adj1" fmla="val 49454"/>
                <a:gd name="adj2" fmla="val 3852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89" name="AutoShape 29"/>
            <p:cNvSpPr>
              <a:spLocks noChangeArrowheads="1"/>
            </p:cNvSpPr>
            <p:nvPr/>
          </p:nvSpPr>
          <p:spPr bwMode="auto">
            <a:xfrm>
              <a:off x="1935" y="867"/>
              <a:ext cx="181" cy="93"/>
            </a:xfrm>
            <a:prstGeom prst="rightArrow">
              <a:avLst>
                <a:gd name="adj1" fmla="val 50000"/>
                <a:gd name="adj2" fmla="val 48656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90" name="AutoShape 30"/>
            <p:cNvSpPr>
              <a:spLocks noChangeArrowheads="1"/>
            </p:cNvSpPr>
            <p:nvPr/>
          </p:nvSpPr>
          <p:spPr bwMode="auto">
            <a:xfrm>
              <a:off x="2435" y="1035"/>
              <a:ext cx="124" cy="90"/>
            </a:xfrm>
            <a:prstGeom prst="rightArrow">
              <a:avLst>
                <a:gd name="adj1" fmla="val 50000"/>
                <a:gd name="adj2" fmla="val 3444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91" name="AutoShape 31"/>
            <p:cNvSpPr>
              <a:spLocks noChangeArrowheads="1"/>
            </p:cNvSpPr>
            <p:nvPr/>
          </p:nvSpPr>
          <p:spPr bwMode="auto">
            <a:xfrm rot="16200000">
              <a:off x="2306" y="1171"/>
              <a:ext cx="309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92" name="AutoShape 32"/>
            <p:cNvSpPr>
              <a:spLocks noChangeArrowheads="1"/>
            </p:cNvSpPr>
            <p:nvPr/>
          </p:nvSpPr>
          <p:spPr bwMode="auto">
            <a:xfrm rot="16200000">
              <a:off x="1808" y="1101"/>
              <a:ext cx="435" cy="89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93" name="AutoShape 33"/>
            <p:cNvSpPr>
              <a:spLocks noChangeArrowheads="1"/>
            </p:cNvSpPr>
            <p:nvPr/>
          </p:nvSpPr>
          <p:spPr bwMode="auto">
            <a:xfrm rot="10800000">
              <a:off x="2021" y="1301"/>
              <a:ext cx="450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594" name="Line 34"/>
          <p:cNvSpPr>
            <a:spLocks noChangeShapeType="1"/>
          </p:cNvSpPr>
          <p:nvPr/>
        </p:nvSpPr>
        <p:spPr bwMode="auto">
          <a:xfrm flipV="1">
            <a:off x="1495425" y="2505075"/>
            <a:ext cx="223838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595" name="Group 35"/>
          <p:cNvGrpSpPr>
            <a:grpSpLocks/>
          </p:cNvGrpSpPr>
          <p:nvPr/>
        </p:nvGrpSpPr>
        <p:grpSpPr bwMode="auto">
          <a:xfrm>
            <a:off x="2182813" y="1982788"/>
            <a:ext cx="1374775" cy="1201737"/>
            <a:chOff x="991" y="574"/>
            <a:chExt cx="945" cy="796"/>
          </a:xfrm>
        </p:grpSpPr>
        <p:sp>
          <p:nvSpPr>
            <p:cNvPr id="194596" name="AutoShape 36"/>
            <p:cNvSpPr>
              <a:spLocks noChangeArrowheads="1"/>
            </p:cNvSpPr>
            <p:nvPr/>
          </p:nvSpPr>
          <p:spPr bwMode="auto">
            <a:xfrm>
              <a:off x="1218" y="574"/>
              <a:ext cx="414" cy="6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D1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Comma 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Detect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and 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Align</a:t>
              </a:r>
            </a:p>
          </p:txBody>
        </p:sp>
        <p:sp>
          <p:nvSpPr>
            <p:cNvPr id="194597" name="AutoShape 37"/>
            <p:cNvSpPr>
              <a:spLocks noChangeArrowheads="1"/>
            </p:cNvSpPr>
            <p:nvPr/>
          </p:nvSpPr>
          <p:spPr bwMode="auto">
            <a:xfrm rot="16200000">
              <a:off x="1630" y="842"/>
              <a:ext cx="500" cy="113"/>
            </a:xfrm>
            <a:custGeom>
              <a:avLst/>
              <a:gdLst>
                <a:gd name="G0" fmla="+- 2782 0 0"/>
                <a:gd name="G1" fmla="+- 21600 0 2782"/>
                <a:gd name="G2" fmla="*/ 2782 1 2"/>
                <a:gd name="G3" fmla="+- 21600 0 G2"/>
                <a:gd name="G4" fmla="+/ 2782 21600 2"/>
                <a:gd name="G5" fmla="+/ G1 0 2"/>
                <a:gd name="G6" fmla="*/ 21600 21600 2782"/>
                <a:gd name="G7" fmla="*/ G6 1 2"/>
                <a:gd name="G8" fmla="+- 21600 0 G7"/>
                <a:gd name="G9" fmla="*/ 21600 1 2"/>
                <a:gd name="G10" fmla="+- 2782 0 G9"/>
                <a:gd name="G11" fmla="?: G10 G8 0"/>
                <a:gd name="G12" fmla="?: G10 G7 21600"/>
                <a:gd name="T0" fmla="*/ 20209 w 21600"/>
                <a:gd name="T1" fmla="*/ 10800 h 21600"/>
                <a:gd name="T2" fmla="*/ 10800 w 21600"/>
                <a:gd name="T3" fmla="*/ 21600 h 21600"/>
                <a:gd name="T4" fmla="*/ 1391 w 21600"/>
                <a:gd name="T5" fmla="*/ 10800 h 21600"/>
                <a:gd name="T6" fmla="*/ 10800 w 21600"/>
                <a:gd name="T7" fmla="*/ 0 h 21600"/>
                <a:gd name="T8" fmla="*/ 3191 w 21600"/>
                <a:gd name="T9" fmla="*/ 3191 h 21600"/>
                <a:gd name="T10" fmla="*/ 18409 w 21600"/>
                <a:gd name="T11" fmla="*/ 18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782" y="21600"/>
                  </a:lnTo>
                  <a:lnTo>
                    <a:pt x="1881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98" name="AutoShape 38"/>
            <p:cNvSpPr>
              <a:spLocks noChangeArrowheads="1"/>
            </p:cNvSpPr>
            <p:nvPr/>
          </p:nvSpPr>
          <p:spPr bwMode="auto">
            <a:xfrm>
              <a:off x="991" y="873"/>
              <a:ext cx="226" cy="90"/>
            </a:xfrm>
            <a:prstGeom prst="rightArrow">
              <a:avLst>
                <a:gd name="adj1" fmla="val 50000"/>
                <a:gd name="adj2" fmla="val 62778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99" name="AutoShape 39"/>
            <p:cNvSpPr>
              <a:spLocks noChangeArrowheads="1"/>
            </p:cNvSpPr>
            <p:nvPr/>
          </p:nvSpPr>
          <p:spPr bwMode="auto">
            <a:xfrm>
              <a:off x="1699" y="1006"/>
              <a:ext cx="124" cy="90"/>
            </a:xfrm>
            <a:prstGeom prst="rightArrow">
              <a:avLst>
                <a:gd name="adj1" fmla="val 50000"/>
                <a:gd name="adj2" fmla="val 3444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00" name="AutoShape 40"/>
            <p:cNvSpPr>
              <a:spLocks noChangeArrowheads="1"/>
            </p:cNvSpPr>
            <p:nvPr/>
          </p:nvSpPr>
          <p:spPr bwMode="auto">
            <a:xfrm rot="16200000">
              <a:off x="894" y="1091"/>
              <a:ext cx="408" cy="81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01" name="AutoShape 41"/>
            <p:cNvSpPr>
              <a:spLocks noChangeArrowheads="1"/>
            </p:cNvSpPr>
            <p:nvPr/>
          </p:nvSpPr>
          <p:spPr bwMode="auto">
            <a:xfrm rot="10800000">
              <a:off x="1077" y="1285"/>
              <a:ext cx="661" cy="85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02" name="AutoShape 42"/>
            <p:cNvSpPr>
              <a:spLocks noChangeArrowheads="1"/>
            </p:cNvSpPr>
            <p:nvPr/>
          </p:nvSpPr>
          <p:spPr bwMode="auto">
            <a:xfrm>
              <a:off x="1632" y="695"/>
              <a:ext cx="191" cy="90"/>
            </a:xfrm>
            <a:prstGeom prst="rightArrow">
              <a:avLst>
                <a:gd name="adj1" fmla="val 49454"/>
                <a:gd name="adj2" fmla="val 3852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03" name="AutoShape 43"/>
            <p:cNvSpPr>
              <a:spLocks noChangeArrowheads="1"/>
            </p:cNvSpPr>
            <p:nvPr/>
          </p:nvSpPr>
          <p:spPr bwMode="auto">
            <a:xfrm rot="16200000">
              <a:off x="1564" y="1145"/>
              <a:ext cx="309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04" name="AutoShape 44"/>
          <p:cNvSpPr>
            <a:spLocks noChangeArrowheads="1"/>
          </p:cNvSpPr>
          <p:nvPr/>
        </p:nvSpPr>
        <p:spPr bwMode="auto">
          <a:xfrm>
            <a:off x="6078538" y="2003425"/>
            <a:ext cx="588962" cy="931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FPGA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Interface</a:t>
            </a: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94605" name="AutoShape 45"/>
          <p:cNvSpPr>
            <a:spLocks noChangeArrowheads="1"/>
          </p:cNvSpPr>
          <p:nvPr/>
        </p:nvSpPr>
        <p:spPr bwMode="auto">
          <a:xfrm>
            <a:off x="5897563" y="2417763"/>
            <a:ext cx="180975" cy="188912"/>
          </a:xfrm>
          <a:prstGeom prst="rightArrow">
            <a:avLst>
              <a:gd name="adj1" fmla="val 36509"/>
              <a:gd name="adj2" fmla="val 4064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6" name="Line 46"/>
          <p:cNvSpPr>
            <a:spLocks noChangeShapeType="1"/>
          </p:cNvSpPr>
          <p:nvPr/>
        </p:nvSpPr>
        <p:spPr bwMode="auto">
          <a:xfrm flipH="1">
            <a:off x="6770688" y="2265363"/>
            <a:ext cx="131762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7" name="Line 47"/>
          <p:cNvSpPr>
            <a:spLocks noChangeShapeType="1"/>
          </p:cNvSpPr>
          <p:nvPr/>
        </p:nvSpPr>
        <p:spPr bwMode="auto">
          <a:xfrm flipV="1">
            <a:off x="1106488" y="2773363"/>
            <a:ext cx="1587" cy="1023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9" name="Text Box 49"/>
          <p:cNvSpPr txBox="1">
            <a:spLocks noChangeArrowheads="1"/>
          </p:cNvSpPr>
          <p:nvPr/>
        </p:nvSpPr>
        <p:spPr bwMode="auto">
          <a:xfrm>
            <a:off x="1238250" y="2814638"/>
            <a:ext cx="60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ahoma" panose="020B0604030504040204" pitchFamily="34" charset="0"/>
              </a:rPr>
              <a:t>Serial </a:t>
            </a:r>
          </a:p>
          <a:p>
            <a:r>
              <a:rPr lang="en-US" altLang="en-US" sz="1200">
                <a:latin typeface="Tahoma" panose="020B0604030504040204" pitchFamily="34" charset="0"/>
              </a:rPr>
              <a:t>Clock </a:t>
            </a:r>
          </a:p>
        </p:txBody>
      </p:sp>
      <p:sp>
        <p:nvSpPr>
          <p:cNvPr id="194610" name="Text Box 50"/>
          <p:cNvSpPr txBox="1">
            <a:spLocks noChangeArrowheads="1"/>
          </p:cNvSpPr>
          <p:nvPr/>
        </p:nvSpPr>
        <p:spPr bwMode="auto">
          <a:xfrm>
            <a:off x="2361407" y="3264272"/>
            <a:ext cx="106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>
                <a:latin typeface="Tahoma" panose="020B0604030504040204" pitchFamily="34" charset="0"/>
              </a:rPr>
              <a:t>Parallel Clock</a:t>
            </a:r>
          </a:p>
          <a:p>
            <a:r>
              <a:rPr lang="en-US" altLang="en-US" sz="1200" dirty="0">
                <a:latin typeface="Tahoma" panose="020B0604030504040204" pitchFamily="34" charset="0"/>
              </a:rPr>
              <a:t>(XCLK)</a:t>
            </a:r>
          </a:p>
        </p:txBody>
      </p:sp>
      <p:sp>
        <p:nvSpPr>
          <p:cNvPr id="194611" name="Text Box 51"/>
          <p:cNvSpPr txBox="1">
            <a:spLocks noChangeArrowheads="1"/>
          </p:cNvSpPr>
          <p:nvPr/>
        </p:nvSpPr>
        <p:spPr bwMode="auto">
          <a:xfrm>
            <a:off x="5439055" y="3101975"/>
            <a:ext cx="1119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>
                <a:latin typeface="Tahoma" panose="020B0604030504040204" pitchFamily="34" charset="0"/>
              </a:rPr>
              <a:t>Parallel Clock </a:t>
            </a:r>
          </a:p>
          <a:p>
            <a:r>
              <a:rPr lang="en-US" altLang="en-US" sz="1200" dirty="0">
                <a:latin typeface="Tahoma" panose="020B0604030504040204" pitchFamily="34" charset="0"/>
              </a:rPr>
              <a:t>(RXUSRCLK)</a:t>
            </a:r>
          </a:p>
        </p:txBody>
      </p:sp>
      <p:sp>
        <p:nvSpPr>
          <p:cNvPr id="194612" name="Line 52"/>
          <p:cNvSpPr>
            <a:spLocks noChangeShapeType="1"/>
          </p:cNvSpPr>
          <p:nvPr/>
        </p:nvSpPr>
        <p:spPr bwMode="auto">
          <a:xfrm flipH="1">
            <a:off x="1257300" y="2759075"/>
            <a:ext cx="1588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613" name="Group 53"/>
          <p:cNvGrpSpPr>
            <a:grpSpLocks/>
          </p:cNvGrpSpPr>
          <p:nvPr/>
        </p:nvGrpSpPr>
        <p:grpSpPr bwMode="auto">
          <a:xfrm>
            <a:off x="6605588" y="2625725"/>
            <a:ext cx="61912" cy="146050"/>
            <a:chOff x="564" y="4140"/>
            <a:chExt cx="116" cy="181"/>
          </a:xfrm>
        </p:grpSpPr>
        <p:sp>
          <p:nvSpPr>
            <p:cNvPr id="194614" name="Line 54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15" name="Line 55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uppo 2"/>
          <p:cNvGrpSpPr/>
          <p:nvPr/>
        </p:nvGrpSpPr>
        <p:grpSpPr>
          <a:xfrm rot="10800000">
            <a:off x="5725752" y="3700657"/>
            <a:ext cx="96838" cy="196850"/>
            <a:chOff x="4476262" y="4393405"/>
            <a:chExt cx="96838" cy="196850"/>
          </a:xfrm>
        </p:grpSpPr>
        <p:sp>
          <p:nvSpPr>
            <p:cNvPr id="194608" name="Line 48"/>
            <p:cNvSpPr>
              <a:spLocks noChangeShapeType="1"/>
            </p:cNvSpPr>
            <p:nvPr/>
          </p:nvSpPr>
          <p:spPr bwMode="auto">
            <a:xfrm>
              <a:off x="4525475" y="4393405"/>
              <a:ext cx="1587" cy="142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616" name="Group 56"/>
            <p:cNvGrpSpPr>
              <a:grpSpLocks/>
            </p:cNvGrpSpPr>
            <p:nvPr/>
          </p:nvGrpSpPr>
          <p:grpSpPr bwMode="auto">
            <a:xfrm rot="5400000" flipH="1" flipV="1">
              <a:off x="4496899" y="4514055"/>
              <a:ext cx="55563" cy="96838"/>
              <a:chOff x="564" y="4140"/>
              <a:chExt cx="116" cy="181"/>
            </a:xfrm>
          </p:grpSpPr>
          <p:sp>
            <p:nvSpPr>
              <p:cNvPr id="194617" name="Line 57"/>
              <p:cNvSpPr>
                <a:spLocks noChangeShapeType="1"/>
              </p:cNvSpPr>
              <p:nvPr/>
            </p:nvSpPr>
            <p:spPr bwMode="auto">
              <a:xfrm flipH="1">
                <a:off x="564" y="4140"/>
                <a:ext cx="116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18" name="Line 58"/>
              <p:cNvSpPr>
                <a:spLocks noChangeShapeType="1"/>
              </p:cNvSpPr>
              <p:nvPr/>
            </p:nvSpPr>
            <p:spPr bwMode="auto">
              <a:xfrm>
                <a:off x="564" y="4231"/>
                <a:ext cx="116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94621" name="Group 61"/>
          <p:cNvGrpSpPr>
            <a:grpSpLocks/>
          </p:cNvGrpSpPr>
          <p:nvPr/>
        </p:nvGrpSpPr>
        <p:grpSpPr bwMode="auto">
          <a:xfrm rot="16200000" flipH="1" flipV="1">
            <a:off x="3269960" y="3687011"/>
            <a:ext cx="55562" cy="98425"/>
            <a:chOff x="564" y="4140"/>
            <a:chExt cx="116" cy="181"/>
          </a:xfrm>
        </p:grpSpPr>
        <p:sp>
          <p:nvSpPr>
            <p:cNvPr id="194622" name="Line 62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3" name="Line 63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24" name="Line 64"/>
          <p:cNvSpPr>
            <a:spLocks noChangeShapeType="1"/>
          </p:cNvSpPr>
          <p:nvPr/>
        </p:nvSpPr>
        <p:spPr bwMode="auto">
          <a:xfrm rot="10800000" flipV="1">
            <a:off x="3297471" y="3756067"/>
            <a:ext cx="272" cy="28412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625" name="Group 65"/>
          <p:cNvGrpSpPr>
            <a:grpSpLocks/>
          </p:cNvGrpSpPr>
          <p:nvPr/>
        </p:nvGrpSpPr>
        <p:grpSpPr bwMode="auto">
          <a:xfrm flipH="1" flipV="1">
            <a:off x="1725613" y="2754313"/>
            <a:ext cx="55562" cy="101600"/>
            <a:chOff x="564" y="4140"/>
            <a:chExt cx="116" cy="181"/>
          </a:xfrm>
        </p:grpSpPr>
        <p:sp>
          <p:nvSpPr>
            <p:cNvPr id="194626" name="Line 66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27" name="Line 67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28" name="Text Box 68"/>
          <p:cNvSpPr txBox="1">
            <a:spLocks noChangeArrowheads="1"/>
          </p:cNvSpPr>
          <p:nvPr/>
        </p:nvSpPr>
        <p:spPr bwMode="auto">
          <a:xfrm rot="16200000">
            <a:off x="-465931" y="2345531"/>
            <a:ext cx="1206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differential pair</a:t>
            </a:r>
          </a:p>
        </p:txBody>
      </p:sp>
      <p:sp>
        <p:nvSpPr>
          <p:cNvPr id="194630" name="Line 70"/>
          <p:cNvSpPr>
            <a:spLocks noChangeShapeType="1"/>
          </p:cNvSpPr>
          <p:nvPr/>
        </p:nvSpPr>
        <p:spPr bwMode="auto">
          <a:xfrm flipV="1">
            <a:off x="1268413" y="2814638"/>
            <a:ext cx="450850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4" name="Line 74"/>
          <p:cNvSpPr>
            <a:spLocks noChangeShapeType="1"/>
          </p:cNvSpPr>
          <p:nvPr/>
        </p:nvSpPr>
        <p:spPr bwMode="auto">
          <a:xfrm rot="21600000" flipH="1" flipV="1">
            <a:off x="403225" y="2430463"/>
            <a:ext cx="520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5" name="Line 75"/>
          <p:cNvSpPr>
            <a:spLocks noChangeShapeType="1"/>
          </p:cNvSpPr>
          <p:nvPr/>
        </p:nvSpPr>
        <p:spPr bwMode="auto">
          <a:xfrm rot="-21600000" flipH="1" flipV="1">
            <a:off x="403225" y="2640013"/>
            <a:ext cx="51911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636" name="Group 76"/>
          <p:cNvGrpSpPr>
            <a:grpSpLocks/>
          </p:cNvGrpSpPr>
          <p:nvPr/>
        </p:nvGrpSpPr>
        <p:grpSpPr bwMode="auto">
          <a:xfrm>
            <a:off x="252413" y="2601913"/>
            <a:ext cx="198437" cy="77787"/>
            <a:chOff x="382" y="1219"/>
            <a:chExt cx="136" cy="106"/>
          </a:xfrm>
        </p:grpSpPr>
        <p:sp>
          <p:nvSpPr>
            <p:cNvPr id="194637" name="AutoShape 77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38" name="Rectangle 78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39" name="Line 79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0" name="Line 80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1" name="Line 81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2" name="Line 82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3" name="Line 83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44" name="Group 84"/>
          <p:cNvGrpSpPr>
            <a:grpSpLocks/>
          </p:cNvGrpSpPr>
          <p:nvPr/>
        </p:nvGrpSpPr>
        <p:grpSpPr bwMode="auto">
          <a:xfrm>
            <a:off x="252413" y="2390775"/>
            <a:ext cx="198437" cy="76200"/>
            <a:chOff x="382" y="1219"/>
            <a:chExt cx="136" cy="106"/>
          </a:xfrm>
        </p:grpSpPr>
        <p:sp>
          <p:nvSpPr>
            <p:cNvPr id="194645" name="AutoShape 85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46" name="Rectangle 86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47" name="Line 87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8" name="Line 88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9" name="Line 89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50" name="Line 90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51" name="Line 91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52" name="Line 92"/>
          <p:cNvSpPr>
            <a:spLocks noChangeShapeType="1"/>
          </p:cNvSpPr>
          <p:nvPr/>
        </p:nvSpPr>
        <p:spPr bwMode="auto">
          <a:xfrm flipH="1">
            <a:off x="6675438" y="2681288"/>
            <a:ext cx="585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4" name="AutoShape 94"/>
          <p:cNvSpPr>
            <a:spLocks noChangeArrowheads="1"/>
          </p:cNvSpPr>
          <p:nvPr/>
        </p:nvSpPr>
        <p:spPr bwMode="auto">
          <a:xfrm flipH="1">
            <a:off x="7212013" y="2125663"/>
            <a:ext cx="741362" cy="917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en-US" sz="2000">
                <a:latin typeface="Tahoma" panose="020B0604030504040204" pitchFamily="34" charset="0"/>
              </a:rPr>
              <a:t>DLL</a:t>
            </a:r>
          </a:p>
        </p:txBody>
      </p:sp>
      <p:sp>
        <p:nvSpPr>
          <p:cNvPr id="194656" name="Line 96"/>
          <p:cNvSpPr>
            <a:spLocks noChangeShapeType="1"/>
          </p:cNvSpPr>
          <p:nvPr/>
        </p:nvSpPr>
        <p:spPr bwMode="auto">
          <a:xfrm flipH="1" flipV="1">
            <a:off x="7543800" y="3047206"/>
            <a:ext cx="3175" cy="830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7" name="Line 97"/>
          <p:cNvSpPr>
            <a:spLocks noChangeShapeType="1"/>
          </p:cNvSpPr>
          <p:nvPr/>
        </p:nvSpPr>
        <p:spPr bwMode="auto">
          <a:xfrm flipH="1">
            <a:off x="5771789" y="3891164"/>
            <a:ext cx="1782240" cy="42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0" name="Text Box 100"/>
          <p:cNvSpPr txBox="1">
            <a:spLocks noChangeArrowheads="1"/>
          </p:cNvSpPr>
          <p:nvPr/>
        </p:nvSpPr>
        <p:spPr bwMode="auto">
          <a:xfrm>
            <a:off x="5244919" y="3294574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>
                <a:latin typeface="Symbol" panose="05050102010706020507" pitchFamily="18" charset="2"/>
              </a:rPr>
              <a:t>f</a:t>
            </a:r>
            <a:r>
              <a:rPr lang="en-US" altLang="en-US" sz="2400" baseline="-25000" dirty="0"/>
              <a:t>2</a:t>
            </a:r>
          </a:p>
        </p:txBody>
      </p:sp>
      <p:sp>
        <p:nvSpPr>
          <p:cNvPr id="194661" name="Text Box 101"/>
          <p:cNvSpPr txBox="1">
            <a:spLocks noChangeArrowheads="1"/>
          </p:cNvSpPr>
          <p:nvPr/>
        </p:nvSpPr>
        <p:spPr bwMode="auto">
          <a:xfrm>
            <a:off x="3581584" y="3264272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>
                <a:latin typeface="Symbol" panose="05050102010706020507" pitchFamily="18" charset="2"/>
              </a:rPr>
              <a:t>f</a:t>
            </a:r>
            <a:r>
              <a:rPr lang="en-US" altLang="en-US" sz="2400" baseline="-25000" dirty="0"/>
              <a:t>1</a:t>
            </a:r>
          </a:p>
        </p:txBody>
      </p:sp>
      <p:sp>
        <p:nvSpPr>
          <p:cNvPr id="194662" name="Text Box 102"/>
          <p:cNvSpPr txBox="1">
            <a:spLocks noChangeArrowheads="1"/>
          </p:cNvSpPr>
          <p:nvPr/>
        </p:nvSpPr>
        <p:spPr bwMode="auto">
          <a:xfrm>
            <a:off x="339725" y="976313"/>
            <a:ext cx="113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GTP RX</a:t>
            </a:r>
          </a:p>
        </p:txBody>
      </p:sp>
      <p:sp>
        <p:nvSpPr>
          <p:cNvPr id="194663" name="Line 103"/>
          <p:cNvSpPr>
            <a:spLocks noChangeShapeType="1"/>
          </p:cNvSpPr>
          <p:nvPr/>
        </p:nvSpPr>
        <p:spPr bwMode="auto">
          <a:xfrm flipV="1">
            <a:off x="1585913" y="3578225"/>
            <a:ext cx="1587" cy="463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4" name="Line 104"/>
          <p:cNvSpPr>
            <a:spLocks noChangeShapeType="1"/>
          </p:cNvSpPr>
          <p:nvPr/>
        </p:nvSpPr>
        <p:spPr bwMode="auto">
          <a:xfrm flipH="1">
            <a:off x="1257300" y="2779713"/>
            <a:ext cx="3175" cy="5667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5" name="AutoShape 105"/>
          <p:cNvSpPr>
            <a:spLocks noChangeArrowheads="1"/>
          </p:cNvSpPr>
          <p:nvPr/>
        </p:nvSpPr>
        <p:spPr bwMode="auto">
          <a:xfrm>
            <a:off x="1192213" y="3244850"/>
            <a:ext cx="685800" cy="434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Clock 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Divider</a:t>
            </a: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194666" name="Line 106"/>
          <p:cNvSpPr>
            <a:spLocks noChangeShapeType="1"/>
          </p:cNvSpPr>
          <p:nvPr/>
        </p:nvSpPr>
        <p:spPr bwMode="auto">
          <a:xfrm>
            <a:off x="1585912" y="4041775"/>
            <a:ext cx="6182517" cy="238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7" name="Line 107"/>
          <p:cNvSpPr>
            <a:spLocks noChangeShapeType="1"/>
          </p:cNvSpPr>
          <p:nvPr/>
        </p:nvSpPr>
        <p:spPr bwMode="auto">
          <a:xfrm flipH="1">
            <a:off x="7768430" y="3063081"/>
            <a:ext cx="7938" cy="981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8" name="Line 108"/>
          <p:cNvSpPr>
            <a:spLocks noChangeShapeType="1"/>
          </p:cNvSpPr>
          <p:nvPr/>
        </p:nvSpPr>
        <p:spPr bwMode="auto">
          <a:xfrm flipV="1">
            <a:off x="508000" y="4205288"/>
            <a:ext cx="382588" cy="4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0" name="Oval 110"/>
          <p:cNvSpPr>
            <a:spLocks noChangeArrowheads="1"/>
          </p:cNvSpPr>
          <p:nvPr/>
        </p:nvSpPr>
        <p:spPr bwMode="auto">
          <a:xfrm>
            <a:off x="1219200" y="27813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9" name="AutoShape 59"/>
          <p:cNvSpPr>
            <a:spLocks noChangeArrowheads="1"/>
          </p:cNvSpPr>
          <p:nvPr/>
        </p:nvSpPr>
        <p:spPr bwMode="auto">
          <a:xfrm flipH="1">
            <a:off x="2139950" y="3935785"/>
            <a:ext cx="939800" cy="279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Phase Adjust</a:t>
            </a:r>
          </a:p>
        </p:txBody>
      </p:sp>
    </p:spTree>
    <p:extLst>
      <p:ext uri="{BB962C8B-B14F-4D97-AF65-F5344CB8AC3E}">
        <p14:creationId xmlns:p14="http://schemas.microsoft.com/office/powerpoint/2010/main" val="2727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9E6F-2DA3-4EA8-A40D-68F5FEAF169E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105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106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BC4D-713F-4A65-9EEF-CC2C9FC8B510}" type="slidenum">
              <a:rPr lang="it-IT" altLang="en-US"/>
              <a:pPr/>
              <a:t>89</a:t>
            </a:fld>
            <a:endParaRPr lang="it-IT" altLang="en-US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6046" y="-125799"/>
            <a:ext cx="8229600" cy="1139825"/>
          </a:xfrm>
        </p:spPr>
        <p:txBody>
          <a:bodyPr/>
          <a:lstStyle/>
          <a:p>
            <a:r>
              <a:rPr lang="it-IT" altLang="en-US" dirty="0"/>
              <a:t>A </a:t>
            </a:r>
            <a:r>
              <a:rPr lang="it-IT" altLang="en-US" dirty="0" err="1"/>
              <a:t>closer</a:t>
            </a:r>
            <a:r>
              <a:rPr lang="it-IT" altLang="en-US" dirty="0"/>
              <a:t> look to clock </a:t>
            </a:r>
            <a:r>
              <a:rPr lang="it-IT" altLang="en-US" dirty="0" err="1"/>
              <a:t>phases</a:t>
            </a:r>
            <a:r>
              <a:rPr lang="it-IT" altLang="en-US" dirty="0"/>
              <a:t> (2)</a:t>
            </a:r>
          </a:p>
        </p:txBody>
      </p:sp>
      <p:sp>
        <p:nvSpPr>
          <p:cNvPr id="189048" name="Rectangle 632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564063"/>
            <a:ext cx="8229600" cy="15668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In addition to the previous case, </a:t>
            </a:r>
            <a:r>
              <a:rPr lang="en-US" altLang="en-US" sz="2000">
                <a:latin typeface="Symbol" panose="05050102010706020507" pitchFamily="18" charset="2"/>
              </a:rPr>
              <a:t>Df</a:t>
            </a:r>
            <a:r>
              <a:rPr lang="en-US" altLang="en-US" sz="2000"/>
              <a:t>=</a:t>
            </a:r>
            <a:r>
              <a:rPr lang="en-US" altLang="en-US" sz="2000">
                <a:latin typeface="Symbol" panose="05050102010706020507" pitchFamily="18" charset="2"/>
              </a:rPr>
              <a:t>f</a:t>
            </a:r>
            <a:r>
              <a:rPr lang="en-US" altLang="en-US" sz="2000" baseline="-25000"/>
              <a:t>2</a:t>
            </a:r>
            <a:r>
              <a:rPr lang="en-US" altLang="en-US" sz="2000"/>
              <a:t>-</a:t>
            </a:r>
            <a:r>
              <a:rPr lang="en-US" altLang="en-US" sz="2000">
                <a:latin typeface="Symbol" panose="05050102010706020507" pitchFamily="18" charset="2"/>
              </a:rPr>
              <a:t>f</a:t>
            </a:r>
            <a:r>
              <a:rPr lang="en-US" altLang="en-US" sz="2000" baseline="-25000"/>
              <a:t>1</a:t>
            </a:r>
            <a:r>
              <a:rPr lang="en-US" altLang="en-US" sz="2000"/>
              <a:t> depends also on stream phase relative to the board clock, </a:t>
            </a:r>
            <a:r>
              <a:rPr lang="en-US" altLang="en-US" sz="2000">
                <a:latin typeface="Symbol" panose="05050102010706020507" pitchFamily="18" charset="2"/>
              </a:rPr>
              <a:t>Df </a:t>
            </a:r>
            <a:r>
              <a:rPr lang="en-US" altLang="en-US" sz="2000"/>
              <a:t>can be as high as half a period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Phase align circuit could be unable to resolve such a big phase difference for any clock period (our case 25 ns)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In ATLAS no problem: TTC de-skew feature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188745" name="Text Box 329"/>
          <p:cNvSpPr txBox="1">
            <a:spLocks noChangeArrowheads="1"/>
          </p:cNvSpPr>
          <p:nvPr/>
        </p:nvSpPr>
        <p:spPr bwMode="auto">
          <a:xfrm>
            <a:off x="8555038" y="2698750"/>
            <a:ext cx="623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Board </a:t>
            </a:r>
          </a:p>
          <a:p>
            <a:r>
              <a:rPr lang="it-IT" altLang="en-US" sz="1200">
                <a:latin typeface="Tahoma" panose="020B0604030504040204" pitchFamily="34" charset="0"/>
              </a:rPr>
              <a:t>clock</a:t>
            </a:r>
          </a:p>
        </p:txBody>
      </p:sp>
      <p:sp>
        <p:nvSpPr>
          <p:cNvPr id="188683" name="AutoShape 267"/>
          <p:cNvSpPr>
            <a:spLocks noChangeArrowheads="1"/>
          </p:cNvSpPr>
          <p:nvPr/>
        </p:nvSpPr>
        <p:spPr bwMode="auto">
          <a:xfrm>
            <a:off x="866775" y="1414463"/>
            <a:ext cx="5930900" cy="2359025"/>
          </a:xfrm>
          <a:prstGeom prst="roundRect">
            <a:avLst>
              <a:gd name="adj" fmla="val 6653"/>
            </a:avLst>
          </a:prstGeom>
          <a:solidFill>
            <a:srgbClr val="0000FF">
              <a:alpha val="20000"/>
            </a:srgbClr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200">
              <a:latin typeface="Tahoma" panose="020B0604030504040204" pitchFamily="34" charset="0"/>
            </a:endParaRP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88684" name="Rectangle 268"/>
          <p:cNvSpPr>
            <a:spLocks noChangeArrowheads="1"/>
          </p:cNvSpPr>
          <p:nvPr/>
        </p:nvSpPr>
        <p:spPr bwMode="auto">
          <a:xfrm>
            <a:off x="5184250" y="1409700"/>
            <a:ext cx="1192738" cy="2373313"/>
          </a:xfrm>
          <a:prstGeom prst="rect">
            <a:avLst/>
          </a:prstGeom>
          <a:solidFill>
            <a:srgbClr val="00CC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685" name="Rectangle 269"/>
          <p:cNvSpPr>
            <a:spLocks noChangeArrowheads="1"/>
          </p:cNvSpPr>
          <p:nvPr/>
        </p:nvSpPr>
        <p:spPr bwMode="auto">
          <a:xfrm>
            <a:off x="1957388" y="1417638"/>
            <a:ext cx="3206750" cy="235426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706" name="Line 290"/>
          <p:cNvSpPr>
            <a:spLocks noChangeShapeType="1"/>
          </p:cNvSpPr>
          <p:nvPr/>
        </p:nvSpPr>
        <p:spPr bwMode="auto">
          <a:xfrm>
            <a:off x="1952625" y="1414463"/>
            <a:ext cx="0" cy="2376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707" name="Text Box 291"/>
          <p:cNvSpPr txBox="1">
            <a:spLocks noChangeArrowheads="1"/>
          </p:cNvSpPr>
          <p:nvPr/>
        </p:nvSpPr>
        <p:spPr bwMode="auto">
          <a:xfrm>
            <a:off x="6937375" y="4105275"/>
            <a:ext cx="600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en-US" sz="1200" dirty="0">
                <a:latin typeface="Tahoma" panose="020B0604030504040204" pitchFamily="34" charset="0"/>
              </a:rPr>
              <a:t>CLKIN</a:t>
            </a:r>
          </a:p>
        </p:txBody>
      </p:sp>
      <p:sp>
        <p:nvSpPr>
          <p:cNvPr id="188708" name="AutoShape 292"/>
          <p:cNvSpPr>
            <a:spLocks noChangeArrowheads="1"/>
          </p:cNvSpPr>
          <p:nvPr/>
        </p:nvSpPr>
        <p:spPr bwMode="auto">
          <a:xfrm>
            <a:off x="882650" y="3833813"/>
            <a:ext cx="527050" cy="654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Shared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PLL</a:t>
            </a:r>
          </a:p>
        </p:txBody>
      </p:sp>
      <p:sp>
        <p:nvSpPr>
          <p:cNvPr id="188709" name="Line 293"/>
          <p:cNvSpPr>
            <a:spLocks noChangeShapeType="1"/>
          </p:cNvSpPr>
          <p:nvPr/>
        </p:nvSpPr>
        <p:spPr bwMode="auto">
          <a:xfrm flipH="1">
            <a:off x="1436688" y="4343400"/>
            <a:ext cx="6400800" cy="14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710" name="AutoShape 294"/>
          <p:cNvSpPr>
            <a:spLocks noChangeArrowheads="1"/>
          </p:cNvSpPr>
          <p:nvPr/>
        </p:nvSpPr>
        <p:spPr bwMode="auto">
          <a:xfrm>
            <a:off x="1725613" y="2003425"/>
            <a:ext cx="446087" cy="931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SIPO</a:t>
            </a:r>
          </a:p>
        </p:txBody>
      </p:sp>
      <p:sp>
        <p:nvSpPr>
          <p:cNvPr id="188711" name="AutoShape 295"/>
          <p:cNvSpPr>
            <a:spLocks noChangeArrowheads="1"/>
          </p:cNvSpPr>
          <p:nvPr/>
        </p:nvSpPr>
        <p:spPr bwMode="auto">
          <a:xfrm>
            <a:off x="933450" y="2320925"/>
            <a:ext cx="561975" cy="4381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CDR</a:t>
            </a:r>
          </a:p>
        </p:txBody>
      </p:sp>
      <p:sp>
        <p:nvSpPr>
          <p:cNvPr id="188712" name="Line 296"/>
          <p:cNvSpPr>
            <a:spLocks noChangeShapeType="1"/>
          </p:cNvSpPr>
          <p:nvPr/>
        </p:nvSpPr>
        <p:spPr bwMode="auto">
          <a:xfrm>
            <a:off x="6383338" y="1397000"/>
            <a:ext cx="1587" cy="23764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713" name="Line 297"/>
          <p:cNvSpPr>
            <a:spLocks noChangeShapeType="1"/>
          </p:cNvSpPr>
          <p:nvPr/>
        </p:nvSpPr>
        <p:spPr bwMode="auto">
          <a:xfrm>
            <a:off x="5172075" y="1414463"/>
            <a:ext cx="1588" cy="2376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714" name="AutoShape 298"/>
          <p:cNvSpPr>
            <a:spLocks noChangeArrowheads="1"/>
          </p:cNvSpPr>
          <p:nvPr/>
        </p:nvSpPr>
        <p:spPr bwMode="auto">
          <a:xfrm>
            <a:off x="6677025" y="2263775"/>
            <a:ext cx="328613" cy="136525"/>
          </a:xfrm>
          <a:prstGeom prst="rightArrow">
            <a:avLst>
              <a:gd name="adj1" fmla="val 50000"/>
              <a:gd name="adj2" fmla="val 60175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716" name="AutoShape 300"/>
          <p:cNvSpPr>
            <a:spLocks noChangeArrowheads="1"/>
          </p:cNvSpPr>
          <p:nvPr/>
        </p:nvSpPr>
        <p:spPr bwMode="auto">
          <a:xfrm>
            <a:off x="4957763" y="2116138"/>
            <a:ext cx="493712" cy="588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FIFO</a:t>
            </a:r>
          </a:p>
        </p:txBody>
      </p:sp>
      <p:sp>
        <p:nvSpPr>
          <p:cNvPr id="188717" name="AutoShape 301"/>
          <p:cNvSpPr>
            <a:spLocks noChangeArrowheads="1"/>
          </p:cNvSpPr>
          <p:nvPr/>
        </p:nvSpPr>
        <p:spPr bwMode="auto">
          <a:xfrm rot="16200000">
            <a:off x="5436394" y="2421732"/>
            <a:ext cx="757237" cy="165100"/>
          </a:xfrm>
          <a:custGeom>
            <a:avLst/>
            <a:gdLst>
              <a:gd name="G0" fmla="+- 2782 0 0"/>
              <a:gd name="G1" fmla="+- 21600 0 2782"/>
              <a:gd name="G2" fmla="*/ 2782 1 2"/>
              <a:gd name="G3" fmla="+- 21600 0 G2"/>
              <a:gd name="G4" fmla="+/ 2782 21600 2"/>
              <a:gd name="G5" fmla="+/ G1 0 2"/>
              <a:gd name="G6" fmla="*/ 21600 21600 2782"/>
              <a:gd name="G7" fmla="*/ G6 1 2"/>
              <a:gd name="G8" fmla="+- 21600 0 G7"/>
              <a:gd name="G9" fmla="*/ 21600 1 2"/>
              <a:gd name="G10" fmla="+- 2782 0 G9"/>
              <a:gd name="G11" fmla="?: G10 G8 0"/>
              <a:gd name="G12" fmla="?: G10 G7 21600"/>
              <a:gd name="T0" fmla="*/ 20209 w 21600"/>
              <a:gd name="T1" fmla="*/ 10800 h 21600"/>
              <a:gd name="T2" fmla="*/ 10800 w 21600"/>
              <a:gd name="T3" fmla="*/ 21600 h 21600"/>
              <a:gd name="T4" fmla="*/ 1391 w 21600"/>
              <a:gd name="T5" fmla="*/ 10800 h 21600"/>
              <a:gd name="T6" fmla="*/ 10800 w 21600"/>
              <a:gd name="T7" fmla="*/ 0 h 21600"/>
              <a:gd name="T8" fmla="*/ 3191 w 21600"/>
              <a:gd name="T9" fmla="*/ 3191 h 21600"/>
              <a:gd name="T10" fmla="*/ 18409 w 21600"/>
              <a:gd name="T11" fmla="*/ 184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782" y="21600"/>
                </a:lnTo>
                <a:lnTo>
                  <a:pt x="1881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9182" name="Group 766"/>
          <p:cNvGrpSpPr>
            <a:grpSpLocks/>
          </p:cNvGrpSpPr>
          <p:nvPr/>
        </p:nvGrpSpPr>
        <p:grpSpPr bwMode="auto">
          <a:xfrm>
            <a:off x="4637088" y="2441575"/>
            <a:ext cx="1095375" cy="768350"/>
            <a:chOff x="2921" y="1538"/>
            <a:chExt cx="690" cy="484"/>
          </a:xfrm>
        </p:grpSpPr>
        <p:sp>
          <p:nvSpPr>
            <p:cNvPr id="188715" name="AutoShape 299"/>
            <p:cNvSpPr>
              <a:spLocks noChangeArrowheads="1"/>
            </p:cNvSpPr>
            <p:nvPr/>
          </p:nvSpPr>
          <p:spPr bwMode="auto">
            <a:xfrm>
              <a:off x="2921" y="1538"/>
              <a:ext cx="207" cy="86"/>
            </a:xfrm>
            <a:prstGeom prst="rightArrow">
              <a:avLst>
                <a:gd name="adj1" fmla="val 50000"/>
                <a:gd name="adj2" fmla="val 6017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18" name="AutoShape 302"/>
            <p:cNvSpPr>
              <a:spLocks noChangeArrowheads="1"/>
            </p:cNvSpPr>
            <p:nvPr/>
          </p:nvSpPr>
          <p:spPr bwMode="auto">
            <a:xfrm>
              <a:off x="3498" y="1679"/>
              <a:ext cx="113" cy="86"/>
            </a:xfrm>
            <a:prstGeom prst="rightArrow">
              <a:avLst>
                <a:gd name="adj1" fmla="val 50000"/>
                <a:gd name="adj2" fmla="val 32849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19" name="AutoShape 303"/>
            <p:cNvSpPr>
              <a:spLocks noChangeArrowheads="1"/>
            </p:cNvSpPr>
            <p:nvPr/>
          </p:nvSpPr>
          <p:spPr bwMode="auto">
            <a:xfrm rot="16200000">
              <a:off x="3374" y="1810"/>
              <a:ext cx="296" cy="84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20" name="AutoShape 304"/>
            <p:cNvSpPr>
              <a:spLocks noChangeArrowheads="1"/>
            </p:cNvSpPr>
            <p:nvPr/>
          </p:nvSpPr>
          <p:spPr bwMode="auto">
            <a:xfrm rot="16200000">
              <a:off x="2798" y="1759"/>
              <a:ext cx="414" cy="68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21" name="AutoShape 305"/>
            <p:cNvSpPr>
              <a:spLocks noChangeArrowheads="1"/>
            </p:cNvSpPr>
            <p:nvPr/>
          </p:nvSpPr>
          <p:spPr bwMode="auto">
            <a:xfrm rot="10800000">
              <a:off x="3012" y="1932"/>
              <a:ext cx="501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8722" name="AutoShape 306"/>
          <p:cNvSpPr>
            <a:spLocks noChangeArrowheads="1"/>
          </p:cNvSpPr>
          <p:nvPr/>
        </p:nvSpPr>
        <p:spPr bwMode="auto">
          <a:xfrm>
            <a:off x="5454650" y="2198688"/>
            <a:ext cx="277813" cy="133350"/>
          </a:xfrm>
          <a:prstGeom prst="rightArrow">
            <a:avLst>
              <a:gd name="adj1" fmla="val 49454"/>
              <a:gd name="adj2" fmla="val 3781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8723" name="Group 307"/>
          <p:cNvGrpSpPr>
            <a:grpSpLocks/>
          </p:cNvGrpSpPr>
          <p:nvPr/>
        </p:nvGrpSpPr>
        <p:grpSpPr bwMode="auto">
          <a:xfrm>
            <a:off x="3557588" y="1982788"/>
            <a:ext cx="1079500" cy="1231900"/>
            <a:chOff x="1935" y="574"/>
            <a:chExt cx="741" cy="817"/>
          </a:xfrm>
        </p:grpSpPr>
        <p:sp>
          <p:nvSpPr>
            <p:cNvPr id="188724" name="AutoShape 308"/>
            <p:cNvSpPr>
              <a:spLocks noChangeArrowheads="1"/>
            </p:cNvSpPr>
            <p:nvPr/>
          </p:nvSpPr>
          <p:spPr bwMode="auto">
            <a:xfrm>
              <a:off x="2116" y="574"/>
              <a:ext cx="256" cy="64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D1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10b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/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8b </a:t>
              </a:r>
            </a:p>
          </p:txBody>
        </p:sp>
        <p:sp>
          <p:nvSpPr>
            <p:cNvPr id="188725" name="AutoShape 309"/>
            <p:cNvSpPr>
              <a:spLocks noChangeArrowheads="1"/>
            </p:cNvSpPr>
            <p:nvPr/>
          </p:nvSpPr>
          <p:spPr bwMode="auto">
            <a:xfrm rot="16200000">
              <a:off x="2370" y="866"/>
              <a:ext cx="500" cy="113"/>
            </a:xfrm>
            <a:custGeom>
              <a:avLst/>
              <a:gdLst>
                <a:gd name="G0" fmla="+- 2782 0 0"/>
                <a:gd name="G1" fmla="+- 21600 0 2782"/>
                <a:gd name="G2" fmla="*/ 2782 1 2"/>
                <a:gd name="G3" fmla="+- 21600 0 G2"/>
                <a:gd name="G4" fmla="+/ 2782 21600 2"/>
                <a:gd name="G5" fmla="+/ G1 0 2"/>
                <a:gd name="G6" fmla="*/ 21600 21600 2782"/>
                <a:gd name="G7" fmla="*/ G6 1 2"/>
                <a:gd name="G8" fmla="+- 21600 0 G7"/>
                <a:gd name="G9" fmla="*/ 21600 1 2"/>
                <a:gd name="G10" fmla="+- 2782 0 G9"/>
                <a:gd name="G11" fmla="?: G10 G8 0"/>
                <a:gd name="G12" fmla="?: G10 G7 21600"/>
                <a:gd name="T0" fmla="*/ 20209 w 21600"/>
                <a:gd name="T1" fmla="*/ 10800 h 21600"/>
                <a:gd name="T2" fmla="*/ 10800 w 21600"/>
                <a:gd name="T3" fmla="*/ 21600 h 21600"/>
                <a:gd name="T4" fmla="*/ 1391 w 21600"/>
                <a:gd name="T5" fmla="*/ 10800 h 21600"/>
                <a:gd name="T6" fmla="*/ 10800 w 21600"/>
                <a:gd name="T7" fmla="*/ 0 h 21600"/>
                <a:gd name="T8" fmla="*/ 3191 w 21600"/>
                <a:gd name="T9" fmla="*/ 3191 h 21600"/>
                <a:gd name="T10" fmla="*/ 18409 w 21600"/>
                <a:gd name="T11" fmla="*/ 18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782" y="21600"/>
                  </a:lnTo>
                  <a:lnTo>
                    <a:pt x="1881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26" name="AutoShape 310"/>
            <p:cNvSpPr>
              <a:spLocks noChangeArrowheads="1"/>
            </p:cNvSpPr>
            <p:nvPr/>
          </p:nvSpPr>
          <p:spPr bwMode="auto">
            <a:xfrm>
              <a:off x="2372" y="719"/>
              <a:ext cx="191" cy="90"/>
            </a:xfrm>
            <a:prstGeom prst="rightArrow">
              <a:avLst>
                <a:gd name="adj1" fmla="val 49454"/>
                <a:gd name="adj2" fmla="val 3852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27" name="AutoShape 311"/>
            <p:cNvSpPr>
              <a:spLocks noChangeArrowheads="1"/>
            </p:cNvSpPr>
            <p:nvPr/>
          </p:nvSpPr>
          <p:spPr bwMode="auto">
            <a:xfrm>
              <a:off x="1935" y="867"/>
              <a:ext cx="181" cy="93"/>
            </a:xfrm>
            <a:prstGeom prst="rightArrow">
              <a:avLst>
                <a:gd name="adj1" fmla="val 50000"/>
                <a:gd name="adj2" fmla="val 48656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28" name="AutoShape 312"/>
            <p:cNvSpPr>
              <a:spLocks noChangeArrowheads="1"/>
            </p:cNvSpPr>
            <p:nvPr/>
          </p:nvSpPr>
          <p:spPr bwMode="auto">
            <a:xfrm>
              <a:off x="2435" y="1035"/>
              <a:ext cx="124" cy="90"/>
            </a:xfrm>
            <a:prstGeom prst="rightArrow">
              <a:avLst>
                <a:gd name="adj1" fmla="val 50000"/>
                <a:gd name="adj2" fmla="val 3444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29" name="AutoShape 313"/>
            <p:cNvSpPr>
              <a:spLocks noChangeArrowheads="1"/>
            </p:cNvSpPr>
            <p:nvPr/>
          </p:nvSpPr>
          <p:spPr bwMode="auto">
            <a:xfrm rot="16200000">
              <a:off x="2306" y="1171"/>
              <a:ext cx="309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30" name="AutoShape 314"/>
            <p:cNvSpPr>
              <a:spLocks noChangeArrowheads="1"/>
            </p:cNvSpPr>
            <p:nvPr/>
          </p:nvSpPr>
          <p:spPr bwMode="auto">
            <a:xfrm rot="16200000">
              <a:off x="1808" y="1101"/>
              <a:ext cx="435" cy="89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31" name="AutoShape 315"/>
            <p:cNvSpPr>
              <a:spLocks noChangeArrowheads="1"/>
            </p:cNvSpPr>
            <p:nvPr/>
          </p:nvSpPr>
          <p:spPr bwMode="auto">
            <a:xfrm rot="10800000">
              <a:off x="2021" y="1301"/>
              <a:ext cx="450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8732" name="Line 316"/>
          <p:cNvSpPr>
            <a:spLocks noChangeShapeType="1"/>
          </p:cNvSpPr>
          <p:nvPr/>
        </p:nvSpPr>
        <p:spPr bwMode="auto">
          <a:xfrm flipV="1">
            <a:off x="1495425" y="2505075"/>
            <a:ext cx="223838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8733" name="Group 317"/>
          <p:cNvGrpSpPr>
            <a:grpSpLocks/>
          </p:cNvGrpSpPr>
          <p:nvPr/>
        </p:nvGrpSpPr>
        <p:grpSpPr bwMode="auto">
          <a:xfrm>
            <a:off x="2182813" y="1982788"/>
            <a:ext cx="1374775" cy="1201737"/>
            <a:chOff x="991" y="574"/>
            <a:chExt cx="945" cy="796"/>
          </a:xfrm>
        </p:grpSpPr>
        <p:sp>
          <p:nvSpPr>
            <p:cNvPr id="188734" name="AutoShape 318"/>
            <p:cNvSpPr>
              <a:spLocks noChangeArrowheads="1"/>
            </p:cNvSpPr>
            <p:nvPr/>
          </p:nvSpPr>
          <p:spPr bwMode="auto">
            <a:xfrm>
              <a:off x="1218" y="574"/>
              <a:ext cx="414" cy="6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D1B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Comma 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Detect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and </a:t>
              </a:r>
            </a:p>
            <a:p>
              <a:pPr algn="ctr"/>
              <a:r>
                <a:rPr lang="en-US" altLang="en-US" sz="1200">
                  <a:latin typeface="Tahoma" panose="020B0604030504040204" pitchFamily="34" charset="0"/>
                </a:rPr>
                <a:t>Align</a:t>
              </a:r>
            </a:p>
          </p:txBody>
        </p:sp>
        <p:sp>
          <p:nvSpPr>
            <p:cNvPr id="188735" name="AutoShape 319"/>
            <p:cNvSpPr>
              <a:spLocks noChangeArrowheads="1"/>
            </p:cNvSpPr>
            <p:nvPr/>
          </p:nvSpPr>
          <p:spPr bwMode="auto">
            <a:xfrm rot="16200000">
              <a:off x="1630" y="842"/>
              <a:ext cx="500" cy="113"/>
            </a:xfrm>
            <a:custGeom>
              <a:avLst/>
              <a:gdLst>
                <a:gd name="G0" fmla="+- 2782 0 0"/>
                <a:gd name="G1" fmla="+- 21600 0 2782"/>
                <a:gd name="G2" fmla="*/ 2782 1 2"/>
                <a:gd name="G3" fmla="+- 21600 0 G2"/>
                <a:gd name="G4" fmla="+/ 2782 21600 2"/>
                <a:gd name="G5" fmla="+/ G1 0 2"/>
                <a:gd name="G6" fmla="*/ 21600 21600 2782"/>
                <a:gd name="G7" fmla="*/ G6 1 2"/>
                <a:gd name="G8" fmla="+- 21600 0 G7"/>
                <a:gd name="G9" fmla="*/ 21600 1 2"/>
                <a:gd name="G10" fmla="+- 2782 0 G9"/>
                <a:gd name="G11" fmla="?: G10 G8 0"/>
                <a:gd name="G12" fmla="?: G10 G7 21600"/>
                <a:gd name="T0" fmla="*/ 20209 w 21600"/>
                <a:gd name="T1" fmla="*/ 10800 h 21600"/>
                <a:gd name="T2" fmla="*/ 10800 w 21600"/>
                <a:gd name="T3" fmla="*/ 21600 h 21600"/>
                <a:gd name="T4" fmla="*/ 1391 w 21600"/>
                <a:gd name="T5" fmla="*/ 10800 h 21600"/>
                <a:gd name="T6" fmla="*/ 10800 w 21600"/>
                <a:gd name="T7" fmla="*/ 0 h 21600"/>
                <a:gd name="T8" fmla="*/ 3191 w 21600"/>
                <a:gd name="T9" fmla="*/ 3191 h 21600"/>
                <a:gd name="T10" fmla="*/ 18409 w 21600"/>
                <a:gd name="T11" fmla="*/ 1840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782" y="21600"/>
                  </a:lnTo>
                  <a:lnTo>
                    <a:pt x="1881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36" name="AutoShape 320"/>
            <p:cNvSpPr>
              <a:spLocks noChangeArrowheads="1"/>
            </p:cNvSpPr>
            <p:nvPr/>
          </p:nvSpPr>
          <p:spPr bwMode="auto">
            <a:xfrm>
              <a:off x="991" y="873"/>
              <a:ext cx="226" cy="90"/>
            </a:xfrm>
            <a:prstGeom prst="rightArrow">
              <a:avLst>
                <a:gd name="adj1" fmla="val 50000"/>
                <a:gd name="adj2" fmla="val 62778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37" name="AutoShape 321"/>
            <p:cNvSpPr>
              <a:spLocks noChangeArrowheads="1"/>
            </p:cNvSpPr>
            <p:nvPr/>
          </p:nvSpPr>
          <p:spPr bwMode="auto">
            <a:xfrm>
              <a:off x="1699" y="1006"/>
              <a:ext cx="124" cy="90"/>
            </a:xfrm>
            <a:prstGeom prst="rightArrow">
              <a:avLst>
                <a:gd name="adj1" fmla="val 50000"/>
                <a:gd name="adj2" fmla="val 3444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38" name="AutoShape 322"/>
            <p:cNvSpPr>
              <a:spLocks noChangeArrowheads="1"/>
            </p:cNvSpPr>
            <p:nvPr/>
          </p:nvSpPr>
          <p:spPr bwMode="auto">
            <a:xfrm rot="16200000">
              <a:off x="894" y="1091"/>
              <a:ext cx="408" cy="81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39" name="AutoShape 323"/>
            <p:cNvSpPr>
              <a:spLocks noChangeArrowheads="1"/>
            </p:cNvSpPr>
            <p:nvPr/>
          </p:nvSpPr>
          <p:spPr bwMode="auto">
            <a:xfrm rot="10800000">
              <a:off x="1077" y="1285"/>
              <a:ext cx="661" cy="85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40" name="AutoShape 324"/>
            <p:cNvSpPr>
              <a:spLocks noChangeArrowheads="1"/>
            </p:cNvSpPr>
            <p:nvPr/>
          </p:nvSpPr>
          <p:spPr bwMode="auto">
            <a:xfrm>
              <a:off x="1632" y="695"/>
              <a:ext cx="191" cy="90"/>
            </a:xfrm>
            <a:prstGeom prst="rightArrow">
              <a:avLst>
                <a:gd name="adj1" fmla="val 49454"/>
                <a:gd name="adj2" fmla="val 38524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41" name="AutoShape 325"/>
            <p:cNvSpPr>
              <a:spLocks noChangeArrowheads="1"/>
            </p:cNvSpPr>
            <p:nvPr/>
          </p:nvSpPr>
          <p:spPr bwMode="auto">
            <a:xfrm rot="16200000">
              <a:off x="1564" y="1145"/>
              <a:ext cx="309" cy="90"/>
            </a:xfrm>
            <a:prstGeom prst="rightArrow">
              <a:avLst>
                <a:gd name="adj1" fmla="val 48889"/>
                <a:gd name="adj2" fmla="val 0"/>
              </a:avLst>
            </a:prstGeom>
            <a:solidFill>
              <a:srgbClr val="8989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8742" name="AutoShape 326"/>
          <p:cNvSpPr>
            <a:spLocks noChangeArrowheads="1"/>
          </p:cNvSpPr>
          <p:nvPr/>
        </p:nvSpPr>
        <p:spPr bwMode="auto">
          <a:xfrm>
            <a:off x="6078538" y="2003425"/>
            <a:ext cx="588962" cy="931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>
                <a:latin typeface="Tahoma" panose="020B0604030504040204" pitchFamily="34" charset="0"/>
              </a:rPr>
              <a:t>FPGA</a:t>
            </a:r>
          </a:p>
          <a:p>
            <a:pPr algn="ctr"/>
            <a:r>
              <a:rPr lang="en-US" altLang="en-US" sz="1200">
                <a:latin typeface="Tahoma" panose="020B0604030504040204" pitchFamily="34" charset="0"/>
              </a:rPr>
              <a:t>Interface</a:t>
            </a:r>
          </a:p>
          <a:p>
            <a:pPr algn="ctr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88743" name="AutoShape 327"/>
          <p:cNvSpPr>
            <a:spLocks noChangeArrowheads="1"/>
          </p:cNvSpPr>
          <p:nvPr/>
        </p:nvSpPr>
        <p:spPr bwMode="auto">
          <a:xfrm>
            <a:off x="5897563" y="2417763"/>
            <a:ext cx="180975" cy="188912"/>
          </a:xfrm>
          <a:prstGeom prst="rightArrow">
            <a:avLst>
              <a:gd name="adj1" fmla="val 36509"/>
              <a:gd name="adj2" fmla="val 40648"/>
            </a:avLst>
          </a:prstGeom>
          <a:solidFill>
            <a:srgbClr val="89898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744" name="Line 328"/>
          <p:cNvSpPr>
            <a:spLocks noChangeShapeType="1"/>
          </p:cNvSpPr>
          <p:nvPr/>
        </p:nvSpPr>
        <p:spPr bwMode="auto">
          <a:xfrm flipH="1">
            <a:off x="6770688" y="2265363"/>
            <a:ext cx="131762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746" name="Line 330"/>
          <p:cNvSpPr>
            <a:spLocks noChangeShapeType="1"/>
          </p:cNvSpPr>
          <p:nvPr/>
        </p:nvSpPr>
        <p:spPr bwMode="auto">
          <a:xfrm flipH="1" flipV="1">
            <a:off x="1108075" y="2773362"/>
            <a:ext cx="7830" cy="1060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752" name="Text Box 336"/>
          <p:cNvSpPr txBox="1">
            <a:spLocks noChangeArrowheads="1"/>
          </p:cNvSpPr>
          <p:nvPr/>
        </p:nvSpPr>
        <p:spPr bwMode="auto">
          <a:xfrm>
            <a:off x="1238250" y="2814638"/>
            <a:ext cx="60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ahoma" panose="020B0604030504040204" pitchFamily="34" charset="0"/>
              </a:rPr>
              <a:t>Serial </a:t>
            </a:r>
          </a:p>
          <a:p>
            <a:r>
              <a:rPr lang="en-US" altLang="en-US" sz="1200">
                <a:latin typeface="Tahoma" panose="020B0604030504040204" pitchFamily="34" charset="0"/>
              </a:rPr>
              <a:t>Clock </a:t>
            </a:r>
          </a:p>
        </p:txBody>
      </p:sp>
      <p:sp>
        <p:nvSpPr>
          <p:cNvPr id="188754" name="Text Box 338"/>
          <p:cNvSpPr txBox="1">
            <a:spLocks noChangeArrowheads="1"/>
          </p:cNvSpPr>
          <p:nvPr/>
        </p:nvSpPr>
        <p:spPr bwMode="auto">
          <a:xfrm>
            <a:off x="5114132" y="3158062"/>
            <a:ext cx="1119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>
                <a:latin typeface="Tahoma" panose="020B0604030504040204" pitchFamily="34" charset="0"/>
              </a:rPr>
              <a:t>Parallel Clock </a:t>
            </a:r>
          </a:p>
          <a:p>
            <a:r>
              <a:rPr lang="en-US" altLang="en-US" sz="1200" dirty="0">
                <a:latin typeface="Tahoma" panose="020B0604030504040204" pitchFamily="34" charset="0"/>
              </a:rPr>
              <a:t>(RXUSRCLK)</a:t>
            </a:r>
          </a:p>
        </p:txBody>
      </p:sp>
      <p:sp>
        <p:nvSpPr>
          <p:cNvPr id="188756" name="Line 340"/>
          <p:cNvSpPr>
            <a:spLocks noChangeShapeType="1"/>
          </p:cNvSpPr>
          <p:nvPr/>
        </p:nvSpPr>
        <p:spPr bwMode="auto">
          <a:xfrm flipH="1">
            <a:off x="1249363" y="2759074"/>
            <a:ext cx="0" cy="50519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8757" name="Group 341"/>
          <p:cNvGrpSpPr>
            <a:grpSpLocks/>
          </p:cNvGrpSpPr>
          <p:nvPr/>
        </p:nvGrpSpPr>
        <p:grpSpPr bwMode="auto">
          <a:xfrm>
            <a:off x="6605588" y="2625725"/>
            <a:ext cx="61912" cy="146050"/>
            <a:chOff x="564" y="4140"/>
            <a:chExt cx="116" cy="181"/>
          </a:xfrm>
        </p:grpSpPr>
        <p:sp>
          <p:nvSpPr>
            <p:cNvPr id="188758" name="Line 342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59" name="Line 343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uppo 1"/>
          <p:cNvGrpSpPr/>
          <p:nvPr/>
        </p:nvGrpSpPr>
        <p:grpSpPr>
          <a:xfrm rot="10800000">
            <a:off x="5876245" y="3713230"/>
            <a:ext cx="96838" cy="196850"/>
            <a:chOff x="5511800" y="1274763"/>
            <a:chExt cx="96838" cy="196850"/>
          </a:xfrm>
        </p:grpSpPr>
        <p:sp>
          <p:nvSpPr>
            <p:cNvPr id="188749" name="Line 333"/>
            <p:cNvSpPr>
              <a:spLocks noChangeShapeType="1"/>
            </p:cNvSpPr>
            <p:nvPr/>
          </p:nvSpPr>
          <p:spPr bwMode="auto">
            <a:xfrm>
              <a:off x="5561013" y="1274763"/>
              <a:ext cx="1587" cy="142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8766" name="Group 350"/>
            <p:cNvGrpSpPr>
              <a:grpSpLocks/>
            </p:cNvGrpSpPr>
            <p:nvPr/>
          </p:nvGrpSpPr>
          <p:grpSpPr bwMode="auto">
            <a:xfrm rot="5400000" flipH="1" flipV="1">
              <a:off x="5532437" y="1395413"/>
              <a:ext cx="55563" cy="96838"/>
              <a:chOff x="564" y="4140"/>
              <a:chExt cx="116" cy="181"/>
            </a:xfrm>
          </p:grpSpPr>
          <p:sp>
            <p:nvSpPr>
              <p:cNvPr id="188767" name="Line 351"/>
              <p:cNvSpPr>
                <a:spLocks noChangeShapeType="1"/>
              </p:cNvSpPr>
              <p:nvPr/>
            </p:nvSpPr>
            <p:spPr bwMode="auto">
              <a:xfrm flipH="1">
                <a:off x="564" y="4140"/>
                <a:ext cx="116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768" name="Line 352"/>
              <p:cNvSpPr>
                <a:spLocks noChangeShapeType="1"/>
              </p:cNvSpPr>
              <p:nvPr/>
            </p:nvSpPr>
            <p:spPr bwMode="auto">
              <a:xfrm>
                <a:off x="564" y="4231"/>
                <a:ext cx="116" cy="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8775" name="Group 359"/>
          <p:cNvGrpSpPr>
            <a:grpSpLocks/>
          </p:cNvGrpSpPr>
          <p:nvPr/>
        </p:nvGrpSpPr>
        <p:grpSpPr bwMode="auto">
          <a:xfrm flipH="1" flipV="1">
            <a:off x="1725613" y="2754313"/>
            <a:ext cx="55562" cy="101600"/>
            <a:chOff x="564" y="4140"/>
            <a:chExt cx="116" cy="181"/>
          </a:xfrm>
        </p:grpSpPr>
        <p:sp>
          <p:nvSpPr>
            <p:cNvPr id="188776" name="Line 360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777" name="Line 361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8781" name="Text Box 365"/>
          <p:cNvSpPr txBox="1">
            <a:spLocks noChangeArrowheads="1"/>
          </p:cNvSpPr>
          <p:nvPr/>
        </p:nvSpPr>
        <p:spPr bwMode="auto">
          <a:xfrm rot="16200000">
            <a:off x="-465931" y="2345531"/>
            <a:ext cx="1206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200">
                <a:latin typeface="Tahoma" panose="020B0604030504040204" pitchFamily="34" charset="0"/>
              </a:rPr>
              <a:t>differential pair</a:t>
            </a:r>
          </a:p>
        </p:txBody>
      </p:sp>
      <p:sp>
        <p:nvSpPr>
          <p:cNvPr id="188783" name="Line 367"/>
          <p:cNvSpPr>
            <a:spLocks noChangeShapeType="1"/>
          </p:cNvSpPr>
          <p:nvPr/>
        </p:nvSpPr>
        <p:spPr bwMode="auto">
          <a:xfrm>
            <a:off x="1249363" y="2813050"/>
            <a:ext cx="4699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787" name="Line 371"/>
          <p:cNvSpPr>
            <a:spLocks noChangeShapeType="1"/>
          </p:cNvSpPr>
          <p:nvPr/>
        </p:nvSpPr>
        <p:spPr bwMode="auto">
          <a:xfrm>
            <a:off x="1839913" y="3487739"/>
            <a:ext cx="0" cy="173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794" name="Line 378"/>
          <p:cNvSpPr>
            <a:spLocks noChangeShapeType="1"/>
          </p:cNvSpPr>
          <p:nvPr/>
        </p:nvSpPr>
        <p:spPr bwMode="auto">
          <a:xfrm rot="21600000" flipH="1" flipV="1">
            <a:off x="403225" y="2430463"/>
            <a:ext cx="520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795" name="Line 379"/>
          <p:cNvSpPr>
            <a:spLocks noChangeShapeType="1"/>
          </p:cNvSpPr>
          <p:nvPr/>
        </p:nvSpPr>
        <p:spPr bwMode="auto">
          <a:xfrm rot="-21600000" flipH="1" flipV="1">
            <a:off x="403225" y="2640013"/>
            <a:ext cx="51911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8796" name="Group 380"/>
          <p:cNvGrpSpPr>
            <a:grpSpLocks/>
          </p:cNvGrpSpPr>
          <p:nvPr/>
        </p:nvGrpSpPr>
        <p:grpSpPr bwMode="auto">
          <a:xfrm>
            <a:off x="252413" y="2601913"/>
            <a:ext cx="198437" cy="77787"/>
            <a:chOff x="382" y="1219"/>
            <a:chExt cx="136" cy="106"/>
          </a:xfrm>
        </p:grpSpPr>
        <p:sp>
          <p:nvSpPr>
            <p:cNvPr id="188797" name="AutoShape 381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98" name="Rectangle 382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799" name="Line 383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00" name="Line 384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01" name="Line 385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02" name="Line 386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03" name="Line 387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8804" name="Group 388"/>
          <p:cNvGrpSpPr>
            <a:grpSpLocks/>
          </p:cNvGrpSpPr>
          <p:nvPr/>
        </p:nvGrpSpPr>
        <p:grpSpPr bwMode="auto">
          <a:xfrm>
            <a:off x="252413" y="2390775"/>
            <a:ext cx="198437" cy="76200"/>
            <a:chOff x="382" y="1219"/>
            <a:chExt cx="136" cy="106"/>
          </a:xfrm>
        </p:grpSpPr>
        <p:sp>
          <p:nvSpPr>
            <p:cNvPr id="188805" name="AutoShape 389"/>
            <p:cNvSpPr>
              <a:spLocks noChangeArrowheads="1"/>
            </p:cNvSpPr>
            <p:nvPr/>
          </p:nvSpPr>
          <p:spPr bwMode="auto">
            <a:xfrm rot="5400000" flipH="1">
              <a:off x="431" y="1242"/>
              <a:ext cx="106" cy="60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806" name="Rectangle 390"/>
            <p:cNvSpPr>
              <a:spLocks noChangeArrowheads="1"/>
            </p:cNvSpPr>
            <p:nvPr/>
          </p:nvSpPr>
          <p:spPr bwMode="auto">
            <a:xfrm rot="16200000">
              <a:off x="367" y="1234"/>
              <a:ext cx="106" cy="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807" name="Line 391"/>
            <p:cNvSpPr>
              <a:spLocks noChangeShapeType="1"/>
            </p:cNvSpPr>
            <p:nvPr/>
          </p:nvSpPr>
          <p:spPr bwMode="auto">
            <a:xfrm rot="-16200000">
              <a:off x="462" y="1270"/>
              <a:ext cx="51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08" name="Line 392"/>
            <p:cNvSpPr>
              <a:spLocks noChangeShapeType="1"/>
            </p:cNvSpPr>
            <p:nvPr/>
          </p:nvSpPr>
          <p:spPr bwMode="auto">
            <a:xfrm rot="-16200000">
              <a:off x="420" y="1287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09" name="Line 393"/>
            <p:cNvSpPr>
              <a:spLocks noChangeShapeType="1"/>
            </p:cNvSpPr>
            <p:nvPr/>
          </p:nvSpPr>
          <p:spPr bwMode="auto">
            <a:xfrm rot="5400000" flipH="1">
              <a:off x="329" y="1272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10" name="Line 394"/>
            <p:cNvSpPr>
              <a:spLocks noChangeShapeType="1"/>
            </p:cNvSpPr>
            <p:nvPr/>
          </p:nvSpPr>
          <p:spPr bwMode="auto">
            <a:xfrm rot="5400000" flipH="1">
              <a:off x="420" y="1181"/>
              <a:ext cx="0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811" name="Line 395"/>
            <p:cNvSpPr>
              <a:spLocks noChangeShapeType="1"/>
            </p:cNvSpPr>
            <p:nvPr/>
          </p:nvSpPr>
          <p:spPr bwMode="auto">
            <a:xfrm rot="5400000" flipH="1">
              <a:off x="460" y="1217"/>
              <a:ext cx="55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8863" name="Line 447"/>
          <p:cNvSpPr>
            <a:spLocks noChangeShapeType="1"/>
          </p:cNvSpPr>
          <p:nvPr/>
        </p:nvSpPr>
        <p:spPr bwMode="auto">
          <a:xfrm flipH="1">
            <a:off x="6675438" y="2681288"/>
            <a:ext cx="585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888" name="Line 472"/>
          <p:cNvSpPr>
            <a:spLocks noChangeShapeType="1"/>
          </p:cNvSpPr>
          <p:nvPr/>
        </p:nvSpPr>
        <p:spPr bwMode="auto">
          <a:xfrm flipV="1">
            <a:off x="7837488" y="2926555"/>
            <a:ext cx="0" cy="141684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035" name="AutoShape 619"/>
          <p:cNvSpPr>
            <a:spLocks noChangeArrowheads="1"/>
          </p:cNvSpPr>
          <p:nvPr/>
        </p:nvSpPr>
        <p:spPr bwMode="auto">
          <a:xfrm flipH="1">
            <a:off x="7212013" y="2125663"/>
            <a:ext cx="741362" cy="917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en-US" sz="2000">
                <a:latin typeface="Tahoma" panose="020B0604030504040204" pitchFamily="34" charset="0"/>
              </a:rPr>
              <a:t>DLL</a:t>
            </a:r>
          </a:p>
        </p:txBody>
      </p:sp>
      <p:sp>
        <p:nvSpPr>
          <p:cNvPr id="189037" name="Line 621"/>
          <p:cNvSpPr>
            <a:spLocks noChangeShapeType="1"/>
          </p:cNvSpPr>
          <p:nvPr/>
        </p:nvSpPr>
        <p:spPr bwMode="auto">
          <a:xfrm flipH="1">
            <a:off x="1602580" y="4079875"/>
            <a:ext cx="1694889" cy="370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039" name="Line 623"/>
          <p:cNvSpPr>
            <a:spLocks noChangeShapeType="1"/>
          </p:cNvSpPr>
          <p:nvPr/>
        </p:nvSpPr>
        <p:spPr bwMode="auto">
          <a:xfrm flipH="1">
            <a:off x="5924550" y="3802856"/>
            <a:ext cx="1" cy="563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040" name="Oval 624"/>
          <p:cNvSpPr>
            <a:spLocks noChangeArrowheads="1"/>
          </p:cNvSpPr>
          <p:nvPr/>
        </p:nvSpPr>
        <p:spPr bwMode="auto">
          <a:xfrm>
            <a:off x="5861050" y="4289965"/>
            <a:ext cx="127000" cy="13017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046" name="Line 630"/>
          <p:cNvSpPr>
            <a:spLocks noChangeShapeType="1"/>
          </p:cNvSpPr>
          <p:nvPr/>
        </p:nvSpPr>
        <p:spPr bwMode="auto">
          <a:xfrm flipV="1">
            <a:off x="7986713" y="2813050"/>
            <a:ext cx="623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049" name="Text Box 633"/>
          <p:cNvSpPr txBox="1">
            <a:spLocks noChangeArrowheads="1"/>
          </p:cNvSpPr>
          <p:nvPr/>
        </p:nvSpPr>
        <p:spPr bwMode="auto">
          <a:xfrm>
            <a:off x="5970587" y="3264272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>
                <a:latin typeface="Symbol" panose="05050102010706020507" pitchFamily="18" charset="2"/>
              </a:rPr>
              <a:t>f</a:t>
            </a:r>
            <a:r>
              <a:rPr lang="en-US" altLang="en-US" sz="2400" baseline="-25000" dirty="0"/>
              <a:t>2</a:t>
            </a:r>
          </a:p>
        </p:txBody>
      </p:sp>
      <p:sp>
        <p:nvSpPr>
          <p:cNvPr id="189050" name="Text Box 634"/>
          <p:cNvSpPr txBox="1">
            <a:spLocks noChangeArrowheads="1"/>
          </p:cNvSpPr>
          <p:nvPr/>
        </p:nvSpPr>
        <p:spPr bwMode="auto">
          <a:xfrm>
            <a:off x="3295745" y="3215545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>
                <a:latin typeface="Symbol" panose="05050102010706020507" pitchFamily="18" charset="2"/>
              </a:rPr>
              <a:t>f</a:t>
            </a:r>
            <a:r>
              <a:rPr lang="en-US" altLang="en-US" sz="2400" baseline="-25000" dirty="0"/>
              <a:t>1</a:t>
            </a:r>
          </a:p>
        </p:txBody>
      </p:sp>
      <p:sp>
        <p:nvSpPr>
          <p:cNvPr id="189052" name="Text Box 636"/>
          <p:cNvSpPr txBox="1">
            <a:spLocks noChangeArrowheads="1"/>
          </p:cNvSpPr>
          <p:nvPr/>
        </p:nvSpPr>
        <p:spPr bwMode="auto">
          <a:xfrm>
            <a:off x="973931" y="944563"/>
            <a:ext cx="113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GTP RX</a:t>
            </a:r>
          </a:p>
        </p:txBody>
      </p:sp>
      <p:sp>
        <p:nvSpPr>
          <p:cNvPr id="107" name="Text Box 50"/>
          <p:cNvSpPr txBox="1">
            <a:spLocks noChangeArrowheads="1"/>
          </p:cNvSpPr>
          <p:nvPr/>
        </p:nvSpPr>
        <p:spPr bwMode="auto">
          <a:xfrm>
            <a:off x="2361407" y="3264272"/>
            <a:ext cx="106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>
                <a:latin typeface="Tahoma" panose="020B0604030504040204" pitchFamily="34" charset="0"/>
              </a:rPr>
              <a:t>Parallel Clock</a:t>
            </a:r>
          </a:p>
          <a:p>
            <a:r>
              <a:rPr lang="en-US" altLang="en-US" sz="1200" dirty="0">
                <a:latin typeface="Tahoma" panose="020B0604030504040204" pitchFamily="34" charset="0"/>
              </a:rPr>
              <a:t>(XCLK)</a:t>
            </a:r>
          </a:p>
        </p:txBody>
      </p:sp>
      <p:grpSp>
        <p:nvGrpSpPr>
          <p:cNvPr id="108" name="Group 61"/>
          <p:cNvGrpSpPr>
            <a:grpSpLocks/>
          </p:cNvGrpSpPr>
          <p:nvPr/>
        </p:nvGrpSpPr>
        <p:grpSpPr bwMode="auto">
          <a:xfrm rot="16200000" flipH="1" flipV="1">
            <a:off x="3277911" y="3687011"/>
            <a:ext cx="55562" cy="98425"/>
            <a:chOff x="564" y="4140"/>
            <a:chExt cx="116" cy="181"/>
          </a:xfrm>
        </p:grpSpPr>
        <p:sp>
          <p:nvSpPr>
            <p:cNvPr id="109" name="Line 62"/>
            <p:cNvSpPr>
              <a:spLocks noChangeShapeType="1"/>
            </p:cNvSpPr>
            <p:nvPr/>
          </p:nvSpPr>
          <p:spPr bwMode="auto">
            <a:xfrm flipH="1">
              <a:off x="564" y="4140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63"/>
            <p:cNvSpPr>
              <a:spLocks noChangeShapeType="1"/>
            </p:cNvSpPr>
            <p:nvPr/>
          </p:nvSpPr>
          <p:spPr bwMode="auto">
            <a:xfrm>
              <a:off x="564" y="4231"/>
              <a:ext cx="116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" name="Line 64"/>
          <p:cNvSpPr>
            <a:spLocks noChangeShapeType="1"/>
          </p:cNvSpPr>
          <p:nvPr/>
        </p:nvSpPr>
        <p:spPr bwMode="auto">
          <a:xfrm rot="10800000" flipV="1">
            <a:off x="3305421" y="3779919"/>
            <a:ext cx="2322" cy="29110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Line 103"/>
          <p:cNvSpPr>
            <a:spLocks noChangeShapeType="1"/>
          </p:cNvSpPr>
          <p:nvPr/>
        </p:nvSpPr>
        <p:spPr bwMode="auto">
          <a:xfrm flipH="1" flipV="1">
            <a:off x="1611544" y="3605169"/>
            <a:ext cx="1" cy="4778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AutoShape 105"/>
          <p:cNvSpPr>
            <a:spLocks noChangeArrowheads="1"/>
          </p:cNvSpPr>
          <p:nvPr/>
        </p:nvSpPr>
        <p:spPr bwMode="auto">
          <a:xfrm>
            <a:off x="1166165" y="3268622"/>
            <a:ext cx="685800" cy="434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dirty="0">
                <a:latin typeface="Tahoma" panose="020B0604030504040204" pitchFamily="34" charset="0"/>
              </a:rPr>
              <a:t>Clock </a:t>
            </a:r>
          </a:p>
          <a:p>
            <a:pPr algn="ctr"/>
            <a:r>
              <a:rPr lang="en-US" altLang="en-US" sz="1200" dirty="0">
                <a:latin typeface="Tahoma" panose="020B0604030504040204" pitchFamily="34" charset="0"/>
              </a:rPr>
              <a:t>Divider</a:t>
            </a:r>
            <a:endParaRPr lang="en-US" altLang="en-US" dirty="0">
              <a:latin typeface="Tahoma" panose="020B0604030504040204" pitchFamily="34" charset="0"/>
            </a:endParaRPr>
          </a:p>
        </p:txBody>
      </p:sp>
      <p:sp>
        <p:nvSpPr>
          <p:cNvPr id="114" name="AutoShape 59"/>
          <p:cNvSpPr>
            <a:spLocks noChangeArrowheads="1"/>
          </p:cNvSpPr>
          <p:nvPr/>
        </p:nvSpPr>
        <p:spPr bwMode="auto">
          <a:xfrm flipH="1">
            <a:off x="2158318" y="3865395"/>
            <a:ext cx="921431" cy="34979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D1B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dirty="0">
                <a:latin typeface="Tahoma" panose="020B0604030504040204" pitchFamily="34" charset="0"/>
              </a:rPr>
              <a:t>Phase Adjust</a:t>
            </a:r>
          </a:p>
        </p:txBody>
      </p:sp>
    </p:spTree>
    <p:extLst>
      <p:ext uri="{BB962C8B-B14F-4D97-AF65-F5344CB8AC3E}">
        <p14:creationId xmlns:p14="http://schemas.microsoft.com/office/powerpoint/2010/main" val="242730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>
            <a:extLst>
              <a:ext uri="{FF2B5EF4-FFF2-40B4-BE49-F238E27FC236}">
                <a16:creationId xmlns="" xmlns:a16="http://schemas.microsoft.com/office/drawing/2014/main" id="{EDE4C88B-166E-4D00-ACE9-08EE6C662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GTP Placement</a:t>
            </a:r>
          </a:p>
        </p:txBody>
      </p:sp>
      <p:sp>
        <p:nvSpPr>
          <p:cNvPr id="371715" name="Rectangle 3">
            <a:extLst>
              <a:ext uri="{FF2B5EF4-FFF2-40B4-BE49-F238E27FC236}">
                <a16:creationId xmlns="" xmlns:a16="http://schemas.microsoft.com/office/drawing/2014/main" id="{04F71FD8-D45B-436E-84D0-B3679D190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72626" y="1417638"/>
            <a:ext cx="401459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3400" dirty="0" smtClean="0"/>
              <a:t>GTP tiles </a:t>
            </a:r>
            <a:r>
              <a:rPr lang="en-US" altLang="en-US" sz="3400" dirty="0"/>
              <a:t>are in 1 column on right of die</a:t>
            </a:r>
          </a:p>
          <a:p>
            <a:r>
              <a:rPr lang="en-US" altLang="en-US" sz="3400" dirty="0"/>
              <a:t>Each tile has 2 transceivers plus:</a:t>
            </a:r>
          </a:p>
          <a:p>
            <a:pPr lvl="1"/>
            <a:r>
              <a:rPr lang="en-US" altLang="en-US" sz="3100" dirty="0"/>
              <a:t>Shared resources, including PLL</a:t>
            </a:r>
          </a:p>
          <a:p>
            <a:pPr lvl="1"/>
            <a:r>
              <a:rPr lang="en-US" altLang="en-US" sz="3100" dirty="0"/>
              <a:t>1 set of bonded out reference clock pins</a:t>
            </a:r>
          </a:p>
          <a:p>
            <a:pPr lvl="1"/>
            <a:r>
              <a:rPr lang="en-US" altLang="en-US" sz="3100" dirty="0"/>
              <a:t>1 set of dedicated power pins</a:t>
            </a:r>
          </a:p>
          <a:p>
            <a:pPr lvl="1"/>
            <a:r>
              <a:rPr lang="en-US" altLang="en-US" sz="3100" dirty="0"/>
              <a:t>CRC-32 blocks for TX and RX</a:t>
            </a:r>
          </a:p>
          <a:p>
            <a:pPr lvl="1"/>
            <a:endParaRPr lang="en-US" alt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CFAA707-BD6A-4EE1-A69D-223642EC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9FA1B-8B33-4C37-AD9E-533C082A383D}" type="datetime1">
              <a:rPr lang="en-US" smtClean="0"/>
              <a:t>6/18/2018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B2B084-8052-4AF0-9559-B751409D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Giordano - High-speed FPGA-based Serial Links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BDA22E-A6D8-4951-AF58-2B91426A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9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79" y="1647825"/>
            <a:ext cx="5406600" cy="410254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36052" y="11906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2000" dirty="0" err="1" smtClean="0"/>
              <a:t>Virtex</a:t>
            </a:r>
            <a:r>
              <a:rPr lang="it-IT" sz="2000" dirty="0" smtClean="0"/>
              <a:t> 5 50T </a:t>
            </a:r>
            <a:r>
              <a:rPr lang="it-IT" sz="2000" dirty="0" err="1" smtClean="0"/>
              <a:t>floorplan</a:t>
            </a:r>
            <a:endParaRPr lang="en-US" sz="2000" dirty="0" smtClean="0"/>
          </a:p>
        </p:txBody>
      </p:sp>
      <p:sp>
        <p:nvSpPr>
          <p:cNvPr id="11" name="Rettangolo 10"/>
          <p:cNvSpPr/>
          <p:nvPr/>
        </p:nvSpPr>
        <p:spPr>
          <a:xfrm>
            <a:off x="457200" y="1553227"/>
            <a:ext cx="645090" cy="41971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/>
          <p:cNvSpPr txBox="1"/>
          <p:nvPr/>
        </p:nvSpPr>
        <p:spPr>
          <a:xfrm>
            <a:off x="125879" y="63882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it-IT" sz="2000" dirty="0" err="1" smtClean="0"/>
              <a:t>Generic</a:t>
            </a:r>
            <a:r>
              <a:rPr lang="it-IT" sz="2000" dirty="0" smtClean="0"/>
              <a:t> </a:t>
            </a:r>
            <a:r>
              <a:rPr lang="it-IT" sz="2000" dirty="0" err="1" smtClean="0"/>
              <a:t>IOs</a:t>
            </a:r>
            <a:endParaRPr lang="en-US" sz="2000" dirty="0" smtClean="0"/>
          </a:p>
        </p:txBody>
      </p:sp>
      <p:cxnSp>
        <p:nvCxnSpPr>
          <p:cNvPr id="14" name="Connettore 2 13"/>
          <p:cNvCxnSpPr/>
          <p:nvPr/>
        </p:nvCxnSpPr>
        <p:spPr>
          <a:xfrm>
            <a:off x="583079" y="1075532"/>
            <a:ext cx="128892" cy="379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59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552A-BECB-4918-A42D-86953E32F07A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7139F-383E-465F-8112-479BCF5A3407}" type="slidenum">
              <a:rPr lang="it-IT" altLang="en-US"/>
              <a:pPr/>
              <a:t>90</a:t>
            </a:fld>
            <a:endParaRPr lang="it-IT" altLang="en-US"/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6850"/>
            <a:ext cx="8229600" cy="1139825"/>
          </a:xfrm>
        </p:spPr>
        <p:txBody>
          <a:bodyPr/>
          <a:lstStyle/>
          <a:p>
            <a:r>
              <a:rPr lang="it-IT" altLang="en-US" dirty="0" err="1"/>
              <a:t>Hybrid</a:t>
            </a:r>
            <a:r>
              <a:rPr lang="it-IT" altLang="en-US" dirty="0"/>
              <a:t> </a:t>
            </a:r>
            <a:r>
              <a:rPr lang="it-IT" altLang="en-US" dirty="0" err="1"/>
              <a:t>configurations</a:t>
            </a:r>
            <a:r>
              <a:rPr lang="it-IT" altLang="en-US" dirty="0"/>
              <a:t> </a:t>
            </a:r>
            <a:r>
              <a:rPr lang="it-IT" altLang="en-US" dirty="0" err="1"/>
              <a:t>Tests</a:t>
            </a:r>
            <a:endParaRPr lang="it-IT" altLang="en-US" dirty="0"/>
          </a:p>
        </p:txBody>
      </p:sp>
      <p:pic>
        <p:nvPicPr>
          <p:cNvPr id="208913" name="Picture 17" descr="hybrid_tes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38" y="942975"/>
            <a:ext cx="3065462" cy="22272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14" name="Picture 18" descr="GTP-GLink_ey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3208338"/>
            <a:ext cx="3824287" cy="31083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15" name="Rectangle 19"/>
          <p:cNvSpPr>
            <a:spLocks noChangeArrowheads="1"/>
          </p:cNvSpPr>
          <p:nvPr/>
        </p:nvSpPr>
        <p:spPr bwMode="auto">
          <a:xfrm>
            <a:off x="4572000" y="836613"/>
            <a:ext cx="4114800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it-IT" altLang="en-US"/>
              <a:t>1 off-the-shelf board with a GTP connected to a custom board hosting a G-Link Tx/Rx pair via coaxial cables</a:t>
            </a:r>
          </a:p>
          <a:p>
            <a:pPr>
              <a:lnSpc>
                <a:spcPct val="90000"/>
              </a:lnSpc>
            </a:pPr>
            <a:r>
              <a:rPr lang="it-IT" altLang="en-US"/>
              <a:t>Successfully trasmitted from GTP to G-Link and vice-versa at 800 Mbps</a:t>
            </a:r>
          </a:p>
          <a:p>
            <a:pPr lvl="1">
              <a:lnSpc>
                <a:spcPct val="90000"/>
              </a:lnSpc>
            </a:pPr>
            <a:r>
              <a:rPr lang="it-IT" altLang="en-US"/>
              <a:t>Both CIMT modes have been tested	</a:t>
            </a:r>
          </a:p>
          <a:p>
            <a:pPr>
              <a:lnSpc>
                <a:spcPct val="90000"/>
              </a:lnSpc>
            </a:pPr>
            <a:r>
              <a:rPr lang="it-IT" altLang="en-US"/>
              <a:t>Higher jitter on GTP, clock source and configuration is not optimal</a:t>
            </a:r>
          </a:p>
          <a:p>
            <a:pPr>
              <a:lnSpc>
                <a:spcPct val="90000"/>
              </a:lnSpc>
            </a:pPr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531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A315-EB43-444A-8AFA-458FD8C835C5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2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2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45A7-367D-4009-BA92-FE127F38047C}" type="slidenum">
              <a:rPr lang="it-IT" altLang="en-US"/>
              <a:pPr/>
              <a:t>91</a:t>
            </a:fld>
            <a:endParaRPr lang="it-IT" altLang="en-US"/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3800"/>
              <a:t>Serial Transfers on a custom backplane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079500"/>
            <a:ext cx="4127500" cy="53514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en-US" sz="2500"/>
              <a:t>We developed a custom backplane (RODbus) for fast-communication of 5 adjacent VME64x boards</a:t>
            </a:r>
          </a:p>
          <a:p>
            <a:pPr>
              <a:lnSpc>
                <a:spcPct val="90000"/>
              </a:lnSpc>
            </a:pPr>
            <a:r>
              <a:rPr lang="it-IT" altLang="en-US" sz="2500"/>
              <a:t>We embedded it in a standard VME crate</a:t>
            </a:r>
          </a:p>
          <a:p>
            <a:pPr>
              <a:lnSpc>
                <a:spcPct val="90000"/>
              </a:lnSpc>
            </a:pPr>
            <a:r>
              <a:rPr lang="it-IT" altLang="en-US" sz="2600"/>
              <a:t>Deployed it for the ATLAS RPC Read Out Driver</a:t>
            </a:r>
          </a:p>
          <a:p>
            <a:pPr>
              <a:lnSpc>
                <a:spcPct val="90000"/>
              </a:lnSpc>
            </a:pPr>
            <a:r>
              <a:rPr lang="it-IT" altLang="en-US" sz="2200"/>
              <a:t>LVDS busses on J0</a:t>
            </a:r>
          </a:p>
          <a:p>
            <a:pPr>
              <a:lnSpc>
                <a:spcPct val="90000"/>
              </a:lnSpc>
            </a:pPr>
            <a:r>
              <a:rPr lang="it-IT" altLang="en-US" sz="2200"/>
              <a:t>5-slot backplane, integrated in a VME64x crate</a:t>
            </a:r>
          </a:p>
          <a:p>
            <a:pPr>
              <a:lnSpc>
                <a:spcPct val="90000"/>
              </a:lnSpc>
            </a:pPr>
            <a:r>
              <a:rPr lang="it-IT" altLang="en-US" sz="2200"/>
              <a:t>TTL busses on J2, terminated as VME</a:t>
            </a:r>
          </a:p>
          <a:p>
            <a:pPr>
              <a:lnSpc>
                <a:spcPct val="90000"/>
              </a:lnSpc>
            </a:pPr>
            <a:endParaRPr lang="it-IT" altLang="en-US" sz="26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en-US" sz="2500"/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5105400" y="2857500"/>
            <a:ext cx="3810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endParaRPr lang="en-US" altLang="en-US" sz="2600"/>
          </a:p>
        </p:txBody>
      </p:sp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4991100" y="2495550"/>
            <a:ext cx="3810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600"/>
          </a:p>
        </p:txBody>
      </p:sp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5143500" y="4203700"/>
            <a:ext cx="3810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600"/>
          </a:p>
        </p:txBody>
      </p:sp>
      <p:grpSp>
        <p:nvGrpSpPr>
          <p:cNvPr id="215059" name="Group 19"/>
          <p:cNvGrpSpPr>
            <a:grpSpLocks/>
          </p:cNvGrpSpPr>
          <p:nvPr/>
        </p:nvGrpSpPr>
        <p:grpSpPr bwMode="auto">
          <a:xfrm>
            <a:off x="685800" y="1314450"/>
            <a:ext cx="3352800" cy="2120900"/>
            <a:chOff x="144" y="1160"/>
            <a:chExt cx="2112" cy="1336"/>
          </a:xfrm>
        </p:grpSpPr>
        <p:pic>
          <p:nvPicPr>
            <p:cNvPr id="215060" name="Picture 20" descr="front_view_3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60"/>
              <a:ext cx="2112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61" name="Rectangle 21"/>
            <p:cNvSpPr>
              <a:spLocks noChangeArrowheads="1"/>
            </p:cNvSpPr>
            <p:nvPr/>
          </p:nvSpPr>
          <p:spPr bwMode="auto">
            <a:xfrm>
              <a:off x="672" y="1640"/>
              <a:ext cx="480" cy="768"/>
            </a:xfrm>
            <a:prstGeom prst="rect">
              <a:avLst/>
            </a:prstGeom>
            <a:noFill/>
            <a:ln w="76200">
              <a:solidFill>
                <a:srgbClr val="FFCC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62" name="Rectangle 22"/>
            <p:cNvSpPr>
              <a:spLocks noChangeArrowheads="1"/>
            </p:cNvSpPr>
            <p:nvPr/>
          </p:nvSpPr>
          <p:spPr bwMode="auto">
            <a:xfrm>
              <a:off x="1344" y="1640"/>
              <a:ext cx="480" cy="768"/>
            </a:xfrm>
            <a:prstGeom prst="rect">
              <a:avLst/>
            </a:prstGeom>
            <a:noFill/>
            <a:ln w="76200">
              <a:solidFill>
                <a:srgbClr val="FFCC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63" name="Text Box 23"/>
          <p:cNvSpPr txBox="1">
            <a:spLocks noChangeArrowheads="1"/>
          </p:cNvSpPr>
          <p:nvPr/>
        </p:nvSpPr>
        <p:spPr bwMode="auto">
          <a:xfrm>
            <a:off x="609600" y="335915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1400"/>
              <a:t>Front view</a:t>
            </a:r>
            <a:endParaRPr lang="en-US" altLang="en-US" sz="1400"/>
          </a:p>
        </p:txBody>
      </p:sp>
      <p:sp>
        <p:nvSpPr>
          <p:cNvPr id="215064" name="Text Box 24"/>
          <p:cNvSpPr txBox="1">
            <a:spLocks noChangeArrowheads="1"/>
          </p:cNvSpPr>
          <p:nvPr/>
        </p:nvSpPr>
        <p:spPr bwMode="auto">
          <a:xfrm>
            <a:off x="3200400" y="351155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1400"/>
              <a:t>Rear view</a:t>
            </a:r>
            <a:endParaRPr lang="en-US" altLang="en-US" sz="1400"/>
          </a:p>
        </p:txBody>
      </p:sp>
      <p:grpSp>
        <p:nvGrpSpPr>
          <p:cNvPr id="215065" name="Group 25"/>
          <p:cNvGrpSpPr>
            <a:grpSpLocks/>
          </p:cNvGrpSpPr>
          <p:nvPr/>
        </p:nvGrpSpPr>
        <p:grpSpPr bwMode="auto">
          <a:xfrm>
            <a:off x="665163" y="3740150"/>
            <a:ext cx="3373437" cy="2727325"/>
            <a:chOff x="131" y="2592"/>
            <a:chExt cx="2125" cy="1718"/>
          </a:xfrm>
        </p:grpSpPr>
        <p:grpSp>
          <p:nvGrpSpPr>
            <p:cNvPr id="215066" name="Group 26"/>
            <p:cNvGrpSpPr>
              <a:grpSpLocks/>
            </p:cNvGrpSpPr>
            <p:nvPr/>
          </p:nvGrpSpPr>
          <p:grpSpPr bwMode="auto">
            <a:xfrm>
              <a:off x="131" y="2592"/>
              <a:ext cx="2125" cy="1360"/>
              <a:chOff x="131" y="2688"/>
              <a:chExt cx="2125" cy="1360"/>
            </a:xfrm>
          </p:grpSpPr>
          <p:pic>
            <p:nvPicPr>
              <p:cNvPr id="215067" name="Picture 27" descr="rear_view_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" y="2688"/>
                <a:ext cx="2125" cy="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068" name="Rectangle 28"/>
              <p:cNvSpPr>
                <a:spLocks noChangeArrowheads="1"/>
              </p:cNvSpPr>
              <p:nvPr/>
            </p:nvSpPr>
            <p:spPr bwMode="auto">
              <a:xfrm>
                <a:off x="1248" y="3168"/>
                <a:ext cx="480" cy="768"/>
              </a:xfrm>
              <a:prstGeom prst="rect">
                <a:avLst/>
              </a:prstGeom>
              <a:noFill/>
              <a:ln w="76200">
                <a:solidFill>
                  <a:srgbClr val="FFCC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069" name="Rectangle 29"/>
              <p:cNvSpPr>
                <a:spLocks noChangeArrowheads="1"/>
              </p:cNvSpPr>
              <p:nvPr/>
            </p:nvSpPr>
            <p:spPr bwMode="auto">
              <a:xfrm>
                <a:off x="576" y="3168"/>
                <a:ext cx="480" cy="768"/>
              </a:xfrm>
              <a:prstGeom prst="rect">
                <a:avLst/>
              </a:prstGeom>
              <a:noFill/>
              <a:ln w="76200">
                <a:solidFill>
                  <a:srgbClr val="FFCC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5070" name="Group 30"/>
            <p:cNvGrpSpPr>
              <a:grpSpLocks/>
            </p:cNvGrpSpPr>
            <p:nvPr/>
          </p:nvGrpSpPr>
          <p:grpSpPr bwMode="auto">
            <a:xfrm>
              <a:off x="864" y="3696"/>
              <a:ext cx="1152" cy="614"/>
              <a:chOff x="864" y="3696"/>
              <a:chExt cx="1152" cy="614"/>
            </a:xfrm>
          </p:grpSpPr>
          <p:sp>
            <p:nvSpPr>
              <p:cNvPr id="215071" name="Line 31"/>
              <p:cNvSpPr>
                <a:spLocks noChangeShapeType="1"/>
              </p:cNvSpPr>
              <p:nvPr/>
            </p:nvSpPr>
            <p:spPr bwMode="auto">
              <a:xfrm flipH="1">
                <a:off x="1872" y="3696"/>
                <a:ext cx="144" cy="336"/>
              </a:xfrm>
              <a:prstGeom prst="line">
                <a:avLst/>
              </a:prstGeom>
              <a:noFill/>
              <a:ln w="38100">
                <a:solidFill>
                  <a:srgbClr val="F60C3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72" name="Line 32"/>
              <p:cNvSpPr>
                <a:spLocks noChangeShapeType="1"/>
              </p:cNvSpPr>
              <p:nvPr/>
            </p:nvSpPr>
            <p:spPr bwMode="auto">
              <a:xfrm>
                <a:off x="912" y="3696"/>
                <a:ext cx="240" cy="288"/>
              </a:xfrm>
              <a:prstGeom prst="line">
                <a:avLst/>
              </a:prstGeom>
              <a:noFill/>
              <a:ln w="38100">
                <a:solidFill>
                  <a:srgbClr val="F60C3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73" name="Line 33"/>
              <p:cNvSpPr>
                <a:spLocks noChangeShapeType="1"/>
              </p:cNvSpPr>
              <p:nvPr/>
            </p:nvSpPr>
            <p:spPr bwMode="auto">
              <a:xfrm flipH="1">
                <a:off x="1152" y="3696"/>
                <a:ext cx="240" cy="288"/>
              </a:xfrm>
              <a:prstGeom prst="line">
                <a:avLst/>
              </a:prstGeom>
              <a:noFill/>
              <a:ln w="38100">
                <a:solidFill>
                  <a:srgbClr val="F60C3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74" name="Text Box 34"/>
              <p:cNvSpPr txBox="1">
                <a:spLocks noChangeArrowheads="1"/>
              </p:cNvSpPr>
              <p:nvPr/>
            </p:nvSpPr>
            <p:spPr bwMode="auto">
              <a:xfrm>
                <a:off x="864" y="3984"/>
                <a:ext cx="672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en-US" sz="1400"/>
                  <a:t>Embedded RODbus</a:t>
                </a:r>
                <a:endParaRPr lang="en-US" altLang="en-US" sz="1400"/>
              </a:p>
            </p:txBody>
          </p:sp>
        </p:grpSp>
      </p:grpSp>
      <p:pic>
        <p:nvPicPr>
          <p:cNvPr id="215075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01750"/>
            <a:ext cx="3429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01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/>
      <p:bldP spid="21504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750E2-08C7-463A-9FC1-1345C93AE3E6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FA20-AEF4-4545-8114-C91DBD01F4F3}" type="slidenum">
              <a:rPr lang="it-IT" altLang="en-US"/>
              <a:pPr/>
              <a:t>92</a:t>
            </a:fld>
            <a:endParaRPr lang="it-IT" altLang="en-US"/>
          </a:p>
        </p:txBody>
      </p:sp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en-US" sz="3800"/>
              <a:t>Running @ 2.5 Gbit/s</a:t>
            </a:r>
            <a:br>
              <a:rPr lang="it-IT" altLang="en-US" sz="3800"/>
            </a:br>
            <a:endParaRPr lang="it-IT" altLang="en-US" sz="3800"/>
          </a:p>
        </p:txBody>
      </p:sp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1pPr>
            <a:lvl2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2pPr>
            <a:lvl3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3pPr>
            <a:lvl4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4pPr>
            <a:lvl5pPr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17093" name="Rectangle 5"/>
          <p:cNvSpPr>
            <a:spLocks noChangeArrowheads="1"/>
          </p:cNvSpPr>
          <p:nvPr/>
        </p:nvSpPr>
        <p:spPr bwMode="auto">
          <a:xfrm>
            <a:off x="4648200" y="1206500"/>
            <a:ext cx="426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it-IT" altLang="en-US" sz="2600"/>
              <a:t>LVDS links have been tested successfully with Xilinx Virtex5 GTP transceivers @ 2.5 Gbit/s</a:t>
            </a:r>
          </a:p>
          <a:p>
            <a:pPr>
              <a:lnSpc>
                <a:spcPct val="90000"/>
              </a:lnSpc>
            </a:pPr>
            <a:r>
              <a:rPr lang="it-IT" altLang="en-US" sz="2600"/>
              <a:t>The backplane would allow to sustain an aggregate bandwith of 65 Gbit/s (26 point-to-point pairs)</a:t>
            </a:r>
          </a:p>
          <a:p>
            <a:pPr>
              <a:lnSpc>
                <a:spcPct val="90000"/>
              </a:lnSpc>
            </a:pPr>
            <a:endParaRPr lang="it-IT" altLang="en-US" sz="2600"/>
          </a:p>
          <a:p>
            <a:pPr>
              <a:lnSpc>
                <a:spcPct val="90000"/>
              </a:lnSpc>
            </a:pPr>
            <a:endParaRPr lang="it-IT" altLang="en-US" sz="2600"/>
          </a:p>
        </p:txBody>
      </p:sp>
      <p:pic>
        <p:nvPicPr>
          <p:cNvPr id="217094" name="Picture 6" descr="virtex5gtp-2g5-rod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87700"/>
            <a:ext cx="3962400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5" name="Picture 7" descr="GTP_test_ben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0300"/>
            <a:ext cx="3979863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0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49EEB-AFA5-42F7-83A7-598727514429}" type="datetime1">
              <a:rPr lang="en-US" altLang="en-US" smtClean="0"/>
              <a:t>6/18/2018</a:t>
            </a:fld>
            <a:endParaRPr lang="it-IT" alt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R. Giordano - High-speed FPGA-based Serial Links</a:t>
            </a:r>
            <a:endParaRPr lang="it-IT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8ED3E-F2F0-40BC-8FAE-975142A9ADA8}" type="slidenum">
              <a:rPr lang="it-IT" altLang="en-US"/>
              <a:pPr/>
              <a:t>93</a:t>
            </a:fld>
            <a:endParaRPr lang="it-IT" altLang="en-US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/>
              <a:t>G-Link Wrap Up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550" y="1417638"/>
            <a:ext cx="8470900" cy="5229225"/>
          </a:xfrm>
        </p:spPr>
        <p:txBody>
          <a:bodyPr/>
          <a:lstStyle/>
          <a:p>
            <a:r>
              <a:rPr lang="it-IT" altLang="en-US" sz="2600" dirty="0"/>
              <a:t>GTP </a:t>
            </a:r>
            <a:r>
              <a:rPr lang="it-IT" altLang="en-US" sz="2600" dirty="0" err="1"/>
              <a:t>transceivers</a:t>
            </a:r>
            <a:r>
              <a:rPr lang="it-IT" altLang="en-US" sz="2600" dirty="0"/>
              <a:t>:</a:t>
            </a:r>
          </a:p>
          <a:p>
            <a:pPr lvl="1"/>
            <a:r>
              <a:rPr lang="it-IT" altLang="en-US" sz="2200" dirty="0"/>
              <a:t>High-</a:t>
            </a:r>
            <a:r>
              <a:rPr lang="it-IT" altLang="en-US" sz="2200" dirty="0" err="1"/>
              <a:t>Speed</a:t>
            </a:r>
            <a:r>
              <a:rPr lang="it-IT" altLang="en-US" sz="2200" dirty="0"/>
              <a:t>, </a:t>
            </a:r>
            <a:r>
              <a:rPr lang="it-IT" altLang="en-US" sz="2200" dirty="0" err="1"/>
              <a:t>low-power</a:t>
            </a:r>
            <a:r>
              <a:rPr lang="it-IT" altLang="en-US" sz="2200" dirty="0"/>
              <a:t> serial </a:t>
            </a:r>
            <a:r>
              <a:rPr lang="it-IT" altLang="en-US" sz="2200" dirty="0" err="1"/>
              <a:t>transfers</a:t>
            </a:r>
            <a:endParaRPr lang="it-IT" altLang="en-US" sz="2200" dirty="0"/>
          </a:p>
          <a:p>
            <a:pPr lvl="1"/>
            <a:r>
              <a:rPr lang="it-IT" altLang="en-US" sz="2200" dirty="0" err="1"/>
              <a:t>Reconfigurability</a:t>
            </a:r>
            <a:r>
              <a:rPr lang="it-IT" altLang="en-US" sz="2200" dirty="0"/>
              <a:t> and large </a:t>
            </a:r>
            <a:r>
              <a:rPr lang="it-IT" altLang="en-US" sz="2200" dirty="0" err="1"/>
              <a:t>number</a:t>
            </a:r>
            <a:r>
              <a:rPr lang="it-IT" altLang="en-US" sz="2200" dirty="0"/>
              <a:t> of </a:t>
            </a:r>
            <a:r>
              <a:rPr lang="it-IT" altLang="en-US" sz="2200" dirty="0" err="1"/>
              <a:t>configuration</a:t>
            </a:r>
            <a:r>
              <a:rPr lang="it-IT" altLang="en-US" sz="2200" dirty="0"/>
              <a:t> </a:t>
            </a:r>
            <a:r>
              <a:rPr lang="it-IT" altLang="en-US" sz="2200" dirty="0" err="1"/>
              <a:t>options</a:t>
            </a:r>
            <a:endParaRPr lang="it-IT" altLang="en-US" sz="2200" dirty="0"/>
          </a:p>
          <a:p>
            <a:pPr lvl="1"/>
            <a:r>
              <a:rPr lang="it-IT" altLang="en-US" sz="2200" dirty="0" err="1"/>
              <a:t>Fixed</a:t>
            </a:r>
            <a:r>
              <a:rPr lang="it-IT" altLang="en-US" sz="2200" dirty="0"/>
              <a:t> </a:t>
            </a:r>
            <a:r>
              <a:rPr lang="it-IT" altLang="en-US" sz="2200" dirty="0" err="1"/>
              <a:t>latency</a:t>
            </a:r>
            <a:r>
              <a:rPr lang="it-IT" altLang="en-US" sz="2200" dirty="0"/>
              <a:t> </a:t>
            </a:r>
            <a:r>
              <a:rPr lang="it-IT" altLang="en-US" sz="2200" dirty="0" err="1"/>
              <a:t>achievable</a:t>
            </a:r>
            <a:endParaRPr lang="it-IT" altLang="en-US" sz="2200" dirty="0"/>
          </a:p>
          <a:p>
            <a:r>
              <a:rPr lang="it-IT" altLang="en-US" sz="2600" dirty="0" err="1"/>
              <a:t>Successfully</a:t>
            </a:r>
            <a:r>
              <a:rPr lang="it-IT" altLang="en-US" sz="2600" dirty="0"/>
              <a:t> </a:t>
            </a:r>
            <a:r>
              <a:rPr lang="it-IT" altLang="en-US" sz="2600" dirty="0" err="1"/>
              <a:t>implemented</a:t>
            </a:r>
            <a:r>
              <a:rPr lang="it-IT" altLang="en-US" sz="2600" dirty="0"/>
              <a:t> and </a:t>
            </a:r>
            <a:r>
              <a:rPr lang="it-IT" altLang="en-US" sz="2600" dirty="0" err="1"/>
              <a:t>tested</a:t>
            </a:r>
            <a:r>
              <a:rPr lang="it-IT" altLang="en-US" sz="2600" dirty="0"/>
              <a:t> an FPGA </a:t>
            </a:r>
            <a:r>
              <a:rPr lang="it-IT" altLang="en-US" sz="2600" dirty="0" err="1"/>
              <a:t>based</a:t>
            </a:r>
            <a:r>
              <a:rPr lang="it-IT" altLang="en-US" sz="2600" dirty="0"/>
              <a:t> </a:t>
            </a:r>
            <a:r>
              <a:rPr lang="it-IT" altLang="en-US" sz="2600" b="1" dirty="0" err="1"/>
              <a:t>fixed</a:t>
            </a:r>
            <a:r>
              <a:rPr lang="it-IT" altLang="en-US" sz="2600" dirty="0" err="1"/>
              <a:t>-latency</a:t>
            </a:r>
            <a:r>
              <a:rPr lang="it-IT" altLang="en-US" sz="2600" dirty="0"/>
              <a:t> link for DAQ/Trigger </a:t>
            </a:r>
            <a:r>
              <a:rPr lang="it-IT" altLang="en-US" sz="2600" dirty="0" err="1"/>
              <a:t>applications</a:t>
            </a:r>
            <a:endParaRPr lang="it-IT" altLang="en-US" sz="2600" dirty="0"/>
          </a:p>
          <a:p>
            <a:r>
              <a:rPr lang="it-IT" altLang="en-US" sz="2600" dirty="0" err="1"/>
              <a:t>Successful</a:t>
            </a:r>
            <a:r>
              <a:rPr lang="it-IT" altLang="en-US" sz="2600" dirty="0"/>
              <a:t> test for </a:t>
            </a:r>
            <a:r>
              <a:rPr lang="it-IT" altLang="en-US" sz="2600" dirty="0" err="1"/>
              <a:t>local</a:t>
            </a:r>
            <a:r>
              <a:rPr lang="it-IT" altLang="en-US" sz="2600" dirty="0"/>
              <a:t> data </a:t>
            </a:r>
            <a:r>
              <a:rPr lang="it-IT" altLang="en-US" sz="2600" dirty="0" err="1"/>
              <a:t>transfers</a:t>
            </a:r>
            <a:r>
              <a:rPr lang="it-IT" altLang="en-US" sz="2600" dirty="0"/>
              <a:t> on a custom </a:t>
            </a:r>
            <a:r>
              <a:rPr lang="it-IT" altLang="en-US" sz="2600" dirty="0" err="1"/>
              <a:t>backplane</a:t>
            </a:r>
            <a:r>
              <a:rPr lang="it-IT" altLang="en-US" sz="2600" dirty="0"/>
              <a:t> </a:t>
            </a:r>
            <a:r>
              <a:rPr lang="it-IT" altLang="en-US" sz="2600" dirty="0" err="1"/>
              <a:t>at</a:t>
            </a:r>
            <a:r>
              <a:rPr lang="it-IT" altLang="en-US" sz="2600" dirty="0"/>
              <a:t> 2.5 </a:t>
            </a:r>
            <a:r>
              <a:rPr lang="it-IT" altLang="en-US" sz="2600" dirty="0" err="1"/>
              <a:t>Gb</a:t>
            </a:r>
            <a:r>
              <a:rPr lang="it-IT" altLang="en-US" sz="2600" dirty="0"/>
              <a:t>/s</a:t>
            </a:r>
          </a:p>
          <a:p>
            <a:r>
              <a:rPr lang="it-IT" altLang="en-US" sz="2600" dirty="0"/>
              <a:t>Data-</a:t>
            </a:r>
            <a:r>
              <a:rPr lang="it-IT" altLang="en-US" sz="2600" dirty="0" err="1"/>
              <a:t>rates</a:t>
            </a:r>
            <a:r>
              <a:rPr lang="it-IT" altLang="en-US" sz="2600" dirty="0"/>
              <a:t> up to </a:t>
            </a:r>
            <a:r>
              <a:rPr lang="it-IT" altLang="en-US" sz="2600" dirty="0" smtClean="0"/>
              <a:t>12.5 </a:t>
            </a:r>
            <a:r>
              <a:rPr lang="it-IT" altLang="en-US" sz="2600" dirty="0" err="1"/>
              <a:t>Gb</a:t>
            </a:r>
            <a:r>
              <a:rPr lang="it-IT" altLang="en-US" sz="2600" dirty="0"/>
              <a:t>/s with </a:t>
            </a:r>
            <a:r>
              <a:rPr lang="it-IT" altLang="en-US" sz="2600" dirty="0" err="1"/>
              <a:t>latest</a:t>
            </a:r>
            <a:r>
              <a:rPr lang="it-IT" altLang="en-US" sz="2600" dirty="0"/>
              <a:t> </a:t>
            </a:r>
            <a:r>
              <a:rPr lang="it-IT" altLang="en-US" sz="2600" dirty="0" err="1"/>
              <a:t>devices</a:t>
            </a:r>
            <a:endParaRPr lang="it-IT" altLang="en-US" sz="2600" dirty="0"/>
          </a:p>
          <a:p>
            <a:endParaRPr lang="it-IT" altLang="en-US" sz="2600" dirty="0"/>
          </a:p>
          <a:p>
            <a:pPr lvl="1">
              <a:buFont typeface="Wingdings" panose="05000000000000000000" pitchFamily="2" charset="2"/>
              <a:buNone/>
            </a:pPr>
            <a:r>
              <a:rPr lang="it-IT" altLang="en-US" sz="2200" dirty="0"/>
              <a:t>	</a:t>
            </a:r>
          </a:p>
          <a:p>
            <a:pPr lvl="1">
              <a:buFont typeface="Wingdings" panose="05000000000000000000" pitchFamily="2" charset="2"/>
              <a:buNone/>
            </a:pPr>
            <a:endParaRPr lang="it-IT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61310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520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/>
              <a:t>Questions</a:t>
            </a:r>
            <a:r>
              <a:rPr lang="it-IT" dirty="0" smtClean="0"/>
              <a:t>?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94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1234440"/>
            <a:ext cx="7571232" cy="378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3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G-Link </a:t>
            </a:r>
            <a:r>
              <a:rPr lang="it-IT" dirty="0" err="1" smtClean="0"/>
              <a:t>Emulation</a:t>
            </a:r>
            <a:r>
              <a:rPr lang="it-IT" dirty="0" smtClean="0"/>
              <a:t>: Reference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95</a:t>
            </a:fld>
            <a:endParaRPr lang="en-US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1280157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Aloisio</a:t>
            </a:r>
            <a:r>
              <a:rPr lang="en-US" dirty="0"/>
              <a:t>, F. </a:t>
            </a:r>
            <a:r>
              <a:rPr lang="en-US" dirty="0" err="1"/>
              <a:t>Cevenini</a:t>
            </a:r>
            <a:r>
              <a:rPr lang="en-US" dirty="0"/>
              <a:t>, R. </a:t>
            </a:r>
            <a:r>
              <a:rPr lang="en-US" dirty="0" smtClean="0"/>
              <a:t>Giordano, </a:t>
            </a:r>
            <a:r>
              <a:rPr lang="en-US" dirty="0"/>
              <a:t>V. </a:t>
            </a:r>
            <a:r>
              <a:rPr lang="en-US" dirty="0" err="1"/>
              <a:t>Izzo</a:t>
            </a:r>
            <a:r>
              <a:rPr lang="en-US" dirty="0"/>
              <a:t>, “Emulating The G-Link Chip Set With FPGA Serial Transceivers In The ATLAS Level-1 Muon Trigger,” IEEE Trans. on </a:t>
            </a:r>
            <a:r>
              <a:rPr lang="en-US" dirty="0" err="1"/>
              <a:t>Nucl</a:t>
            </a:r>
            <a:r>
              <a:rPr lang="en-US" dirty="0"/>
              <a:t>. Sci., vol. 57, issue 2, pages 467-471, April 2010, </a:t>
            </a:r>
            <a:r>
              <a:rPr lang="en-US" dirty="0" err="1"/>
              <a:t>doi</a:t>
            </a:r>
            <a:r>
              <a:rPr lang="en-US" dirty="0"/>
              <a:t>: </a:t>
            </a:r>
            <a:r>
              <a:rPr lang="en-US" dirty="0" smtClean="0"/>
              <a:t>10.1109/RTC.2009.5322105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470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lightweight JESD204B core for remote applications</a:t>
            </a:r>
            <a:endParaRPr lang="en-US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589F6-BAF6-44C0-9D68-FA66DED2391A}" type="datetime1">
              <a:rPr lang="en-US" smtClean="0"/>
              <a:t>6/18/2018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Giordano - High-speed FPGA-based Serial Links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DBD22-EB09-4163-B995-D8A42D42BCF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9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="" xmlns:a16="http://schemas.microsoft.com/office/drawing/2014/main" id="{77BA0E1E-3A47-469B-BDAA-FB4E6613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84136"/>
            <a:ext cx="8229600" cy="773114"/>
          </a:xfrm>
        </p:spPr>
        <p:txBody>
          <a:bodyPr/>
          <a:lstStyle/>
          <a:p>
            <a:r>
              <a:rPr lang="en-GB" altLang="en-US" dirty="0"/>
              <a:t>The JESD204B Protocol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A95001-78CA-4553-BDA9-A6176D47432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2B0B777-64C9-447F-9500-48AC9789C0CE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E0143B-9A00-4C8B-A835-7841FDA2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21509" name="Slide Number Placeholder 5">
            <a:extLst>
              <a:ext uri="{FF2B5EF4-FFF2-40B4-BE49-F238E27FC236}">
                <a16:creationId xmlns="" xmlns:a16="http://schemas.microsoft.com/office/drawing/2014/main" id="{0C17EE58-5DD9-4064-BDD4-ECE5C069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6D36723-8BF7-4333-8543-CC8BE2FCDDB7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97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pic>
        <p:nvPicPr>
          <p:cNvPr id="5126" name="Immagine 5" descr="http://m.eet.com/media/1168075/807fig1.jpg">
            <a:extLst>
              <a:ext uri="{FF2B5EF4-FFF2-40B4-BE49-F238E27FC236}">
                <a16:creationId xmlns="" xmlns:a16="http://schemas.microsoft.com/office/drawing/2014/main" id="{CDE123A5-B7D1-418E-8BEA-AEB33E7CF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301750"/>
            <a:ext cx="354488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6" descr="http://m.eet.com/media/1168076/807fig2.jpg">
            <a:extLst>
              <a:ext uri="{FF2B5EF4-FFF2-40B4-BE49-F238E27FC236}">
                <a16:creationId xmlns="" xmlns:a16="http://schemas.microsoft.com/office/drawing/2014/main" id="{E251F3A8-F669-4138-8BB3-63C881C6D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73400"/>
            <a:ext cx="345757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7" descr="http://m.eet.com/media/1168077/807fig3.jpg">
            <a:extLst>
              <a:ext uri="{FF2B5EF4-FFF2-40B4-BE49-F238E27FC236}">
                <a16:creationId xmlns="" xmlns:a16="http://schemas.microsoft.com/office/drawing/2014/main" id="{484A2ED6-9FB8-44B0-A6D6-B66589A56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067050"/>
            <a:ext cx="426085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B77234EF-5A2C-4F0D-8FBC-2EA048568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050" y="1031875"/>
            <a:ext cx="4178300" cy="5095875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altLang="en-US" dirty="0"/>
              <a:t>High-speed  interface for data converters (ADCs/DACs)</a:t>
            </a:r>
          </a:p>
          <a:p>
            <a:pPr>
              <a:defRPr/>
            </a:pPr>
            <a:r>
              <a:rPr lang="en-GB" altLang="en-US" dirty="0"/>
              <a:t>2006, JESD204, single serial lane (released by JEDEC)</a:t>
            </a:r>
          </a:p>
          <a:p>
            <a:pPr>
              <a:defRPr/>
            </a:pPr>
            <a:r>
              <a:rPr lang="en-GB" altLang="en-US" dirty="0"/>
              <a:t>2008, JESD204A, multiple lanes up to 3.125 </a:t>
            </a:r>
            <a:r>
              <a:rPr lang="en-GB" altLang="en-US" dirty="0" err="1"/>
              <a:t>Gbps</a:t>
            </a:r>
            <a:endParaRPr lang="en-GB" altLang="en-US" dirty="0"/>
          </a:p>
          <a:p>
            <a:pPr>
              <a:defRPr/>
            </a:pPr>
            <a:r>
              <a:rPr lang="en-GB" altLang="en-US" dirty="0"/>
              <a:t>2011, JESD204B, multiple Serial Lanes up to 12.5 </a:t>
            </a:r>
            <a:r>
              <a:rPr lang="en-GB" altLang="en-US" dirty="0" err="1"/>
              <a:t>Gbps</a:t>
            </a:r>
            <a:r>
              <a:rPr lang="en-GB" altLang="en-US" dirty="0"/>
              <a:t>, depending on physical layer, adds deterministic latency (subclasses 1 and 2)</a:t>
            </a:r>
          </a:p>
          <a:p>
            <a:pPr>
              <a:defRPr/>
            </a:pPr>
            <a:r>
              <a:rPr lang="en-GB" altLang="en-US" dirty="0"/>
              <a:t>Aimed at links over distances of few 10cm, Rx and </a:t>
            </a:r>
            <a:r>
              <a:rPr lang="en-GB" altLang="en-US" dirty="0" err="1"/>
              <a:t>Tx</a:t>
            </a:r>
            <a:r>
              <a:rPr lang="en-GB" altLang="en-US" dirty="0"/>
              <a:t> on same board</a:t>
            </a:r>
          </a:p>
          <a:p>
            <a:pPr>
              <a:defRPr/>
            </a:pPr>
            <a:r>
              <a:rPr lang="en-GB" altLang="en-US" dirty="0"/>
              <a:t>Requires dedicated LVDS signals between </a:t>
            </a:r>
            <a:r>
              <a:rPr lang="en-GB" altLang="en-US" dirty="0" err="1"/>
              <a:t>Tx</a:t>
            </a:r>
            <a:r>
              <a:rPr lang="en-GB" altLang="en-US" dirty="0"/>
              <a:t>/Rx in addition to serial lanes</a:t>
            </a:r>
          </a:p>
          <a:p>
            <a:pPr>
              <a:defRPr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47939646"/>
      </p:ext>
    </p:extLst>
  </p:cSld>
  <p:clrMapOvr>
    <a:masterClrMapping/>
  </p:clrMapOvr>
  <p:transition spd="slow" advTm="53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552A9-C29E-4618-B4F8-29C1914BAAE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8ECE55-1AC2-45C7-9B83-D2CBF55BF8F6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8A5B30-4461-4258-AAFD-2236230A9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22532" name="Slide Number Placeholder 5">
            <a:extLst>
              <a:ext uri="{FF2B5EF4-FFF2-40B4-BE49-F238E27FC236}">
                <a16:creationId xmlns="" xmlns:a16="http://schemas.microsoft.com/office/drawing/2014/main" id="{2BEFB140-109C-4221-A81B-398A31A5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7DA680-3FDB-49DA-BABA-B1A4E6F28540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98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sp>
        <p:nvSpPr>
          <p:cNvPr id="22533" name="Title 1">
            <a:extLst>
              <a:ext uri="{FF2B5EF4-FFF2-40B4-BE49-F238E27FC236}">
                <a16:creationId xmlns="" xmlns:a16="http://schemas.microsoft.com/office/drawing/2014/main" id="{C90EF0AE-50A0-484B-804B-38116A33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JESD204B Protocol: Subclasses </a:t>
            </a:r>
          </a:p>
        </p:txBody>
      </p:sp>
      <p:sp>
        <p:nvSpPr>
          <p:cNvPr id="22534" name="Content Placeholder 8">
            <a:extLst>
              <a:ext uri="{FF2B5EF4-FFF2-40B4-BE49-F238E27FC236}">
                <a16:creationId xmlns="" xmlns:a16="http://schemas.microsoft.com/office/drawing/2014/main" id="{0655587F-1823-47CE-A1E3-8B1C7213F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5750"/>
            <a:ext cx="8229600" cy="4575175"/>
          </a:xfrm>
        </p:spPr>
        <p:txBody>
          <a:bodyPr/>
          <a:lstStyle/>
          <a:p>
            <a:r>
              <a:rPr lang="en-GB" altLang="en-US"/>
              <a:t>Subclass 0</a:t>
            </a:r>
          </a:p>
          <a:p>
            <a:pPr lvl="1"/>
            <a:r>
              <a:rPr lang="en-GB" altLang="en-US"/>
              <a:t>No master timing reference defined, no fixed latency between converter and FPGA/ASIC</a:t>
            </a:r>
          </a:p>
          <a:p>
            <a:r>
              <a:rPr lang="en-GB" altLang="en-US"/>
              <a:t>Subclass 1</a:t>
            </a:r>
          </a:p>
          <a:p>
            <a:pPr lvl="1"/>
            <a:r>
              <a:rPr lang="en-GB" altLang="en-US"/>
              <a:t>Common timing reference signal (SYSREF) for both JESD204B link ends</a:t>
            </a:r>
          </a:p>
          <a:p>
            <a:r>
              <a:rPr lang="en-GB" altLang="en-US"/>
              <a:t>Subclass 2 </a:t>
            </a:r>
          </a:p>
          <a:p>
            <a:pPr lvl="1"/>
            <a:r>
              <a:rPr lang="en-GB" altLang="en-US"/>
              <a:t>Multi-purpose signal (SYNC*) is used also as a common timing reference for JESD204B link ends</a:t>
            </a:r>
          </a:p>
        </p:txBody>
      </p:sp>
    </p:spTree>
    <p:extLst>
      <p:ext uri="{BB962C8B-B14F-4D97-AF65-F5344CB8AC3E}">
        <p14:creationId xmlns:p14="http://schemas.microsoft.com/office/powerpoint/2010/main" val="30694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="" xmlns:a16="http://schemas.microsoft.com/office/drawing/2014/main" id="{C8EE4D44-6B63-40EB-B6C0-95EE59B5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2"/>
            <a:ext cx="8229600" cy="1143000"/>
          </a:xfrm>
        </p:spPr>
        <p:txBody>
          <a:bodyPr/>
          <a:lstStyle/>
          <a:p>
            <a:r>
              <a:rPr lang="en-GB" altLang="en-US" dirty="0"/>
              <a:t>JESD204B Subclass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69B02C-E981-4CE7-8132-7016C13D99A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61B2BAB-C362-4868-9A84-1AC22DA3F7DF}" type="datetime1">
              <a:rPr lang="en-US" smtClean="0"/>
              <a:t>6/18/2018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71EEF-C2D9-46D0-98E0-29860925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Giordano - High-speed FPGA-based Serial Links</a:t>
            </a:r>
            <a:endParaRPr lang="en-GB" altLang="en-US" dirty="0"/>
          </a:p>
        </p:txBody>
      </p:sp>
      <p:sp>
        <p:nvSpPr>
          <p:cNvPr id="23557" name="Slide Number Placeholder 5">
            <a:extLst>
              <a:ext uri="{FF2B5EF4-FFF2-40B4-BE49-F238E27FC236}">
                <a16:creationId xmlns="" xmlns:a16="http://schemas.microsoft.com/office/drawing/2014/main" id="{A017186F-CBB7-44D4-8A23-44E406A6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FCA30F3-C235-4CF5-B8BD-17BE26DAC3F6}" type="slidenum">
              <a:rPr lang="en-GB" altLang="en-US" sz="1200" smtClean="0">
                <a:latin typeface="Garamond" panose="02020404030301010803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99</a:t>
            </a:fld>
            <a:endParaRPr lang="en-GB" altLang="en-US" sz="1200">
              <a:latin typeface="Garamond" panose="02020404030301010803" pitchFamily="18" charset="0"/>
            </a:endParaRPr>
          </a:p>
        </p:txBody>
      </p:sp>
      <p:sp>
        <p:nvSpPr>
          <p:cNvPr id="23558" name="Rectangle 2">
            <a:extLst>
              <a:ext uri="{FF2B5EF4-FFF2-40B4-BE49-F238E27FC236}">
                <a16:creationId xmlns="" xmlns:a16="http://schemas.microsoft.com/office/drawing/2014/main" id="{27E05481-47B2-4281-BF66-EA69C2762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23559" name="Rectangle 3">
            <a:extLst>
              <a:ext uri="{FF2B5EF4-FFF2-40B4-BE49-F238E27FC236}">
                <a16:creationId xmlns="" xmlns:a16="http://schemas.microsoft.com/office/drawing/2014/main" id="{0BEA3746-63E7-408B-A152-585BB890C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688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tabLst>
                <a:tab pos="3886200" algn="l"/>
                <a:tab pos="4457700" algn="l"/>
              </a:tabLst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9925" indent="-325438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tabLst>
                <a:tab pos="3886200" algn="l"/>
                <a:tab pos="4457700" algn="l"/>
              </a:tabLst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2350" indent="-350838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tabLst>
                <a:tab pos="3886200" algn="l"/>
                <a:tab pos="44577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39850" indent="-3159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tabLst>
                <a:tab pos="3886200" algn="l"/>
                <a:tab pos="4457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81163" indent="-339725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tabLst>
                <a:tab pos="3886200" algn="l"/>
                <a:tab pos="4457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383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tabLst>
                <a:tab pos="3886200" algn="l"/>
                <a:tab pos="4457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955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tabLst>
                <a:tab pos="3886200" algn="l"/>
                <a:tab pos="4457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527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tabLst>
                <a:tab pos="3886200" algn="l"/>
                <a:tab pos="4457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09963" indent="-3397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tabLst>
                <a:tab pos="3886200" algn="l"/>
                <a:tab pos="4457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A4C915-B5EB-4FFA-96F6-1566EF48C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63" y="1092200"/>
            <a:ext cx="4449762" cy="32512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dirty="0"/>
              <a:t>JESD204B signals</a:t>
            </a:r>
          </a:p>
          <a:p>
            <a:pPr lvl="1">
              <a:defRPr/>
            </a:pPr>
            <a:r>
              <a:rPr lang="en-GB" dirty="0"/>
              <a:t>serial streams or lanes</a:t>
            </a:r>
          </a:p>
          <a:p>
            <a:pPr lvl="1">
              <a:defRPr/>
            </a:pPr>
            <a:r>
              <a:rPr lang="en-GB" dirty="0"/>
              <a:t>device clocks (i.e. serial transceivers reference clocks)</a:t>
            </a:r>
          </a:p>
          <a:p>
            <a:pPr lvl="1">
              <a:defRPr/>
            </a:pPr>
            <a:r>
              <a:rPr lang="en-GB" dirty="0"/>
              <a:t>SYNC* used for Code Group Synchronization (CGS), byte boundary alignment in data link</a:t>
            </a:r>
          </a:p>
          <a:p>
            <a:pPr lvl="1">
              <a:defRPr/>
            </a:pPr>
            <a:r>
              <a:rPr lang="en-GB" dirty="0"/>
              <a:t>SYSREF used for timing synchronization (unique marking of device clock edges)</a:t>
            </a:r>
          </a:p>
          <a:p>
            <a:pPr lvl="2">
              <a:defRPr/>
            </a:pPr>
            <a:r>
              <a:rPr lang="en-GB" dirty="0"/>
              <a:t>Synchronous to device clocks</a:t>
            </a:r>
          </a:p>
        </p:txBody>
      </p:sp>
      <p:pic>
        <p:nvPicPr>
          <p:cNvPr id="23561" name="Picture 1">
            <a:extLst>
              <a:ext uri="{FF2B5EF4-FFF2-40B4-BE49-F238E27FC236}">
                <a16:creationId xmlns="" xmlns:a16="http://schemas.microsoft.com/office/drawing/2014/main" id="{E867EA84-F5D6-4B00-910D-3C0A38195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230312"/>
            <a:ext cx="4849812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5">
            <a:extLst>
              <a:ext uri="{FF2B5EF4-FFF2-40B4-BE49-F238E27FC236}">
                <a16:creationId xmlns="" xmlns:a16="http://schemas.microsoft.com/office/drawing/2014/main" id="{A13FE6A6-D345-43C8-A12E-CF647DCAD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4516438"/>
            <a:ext cx="51339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8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7740</Words>
  <Application>Microsoft Office PowerPoint</Application>
  <PresentationFormat>Presentazione su schermo (4:3)</PresentationFormat>
  <Paragraphs>1593</Paragraphs>
  <Slides>120</Slides>
  <Notes>47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120</vt:i4>
      </vt:variant>
    </vt:vector>
  </HeadingPairs>
  <TitlesOfParts>
    <vt:vector size="133" baseType="lpstr">
      <vt:lpstr>Arial</vt:lpstr>
      <vt:lpstr>Arial Narrow</vt:lpstr>
      <vt:lpstr>Batang</vt:lpstr>
      <vt:lpstr>Calibri</vt:lpstr>
      <vt:lpstr>Courier New</vt:lpstr>
      <vt:lpstr>Garamond</vt:lpstr>
      <vt:lpstr>Symbol</vt:lpstr>
      <vt:lpstr>Tahoma</vt:lpstr>
      <vt:lpstr>Times New Roman</vt:lpstr>
      <vt:lpstr>Wingdings</vt:lpstr>
      <vt:lpstr>Office Theme</vt:lpstr>
      <vt:lpstr>Visio</vt:lpstr>
      <vt:lpstr>Equation</vt:lpstr>
      <vt:lpstr>High-speed FPGA-based Serial Links</vt:lpstr>
      <vt:lpstr>About the Presenter</vt:lpstr>
      <vt:lpstr>Overview</vt:lpstr>
      <vt:lpstr>why serial transmission?</vt:lpstr>
      <vt:lpstr>Why Serial  Transmission ?</vt:lpstr>
      <vt:lpstr>SERializers-DESserializers</vt:lpstr>
      <vt:lpstr>Anatomy of a FPGA-EMBEDDED SERDES: The GTP Transceiver </vt:lpstr>
      <vt:lpstr>High-Speed FPGA-embedded SERDESes</vt:lpstr>
      <vt:lpstr>GTP Placement</vt:lpstr>
      <vt:lpstr>GTP Architecture: “Dual” Tile</vt:lpstr>
      <vt:lpstr>The Shared PLL</vt:lpstr>
      <vt:lpstr>Internal datapath width</vt:lpstr>
      <vt:lpstr>GTP Architecture: Transmitter</vt:lpstr>
      <vt:lpstr>FPGA TX Interface</vt:lpstr>
      <vt:lpstr>TX Data Width</vt:lpstr>
      <vt:lpstr>Clocking TX Data</vt:lpstr>
      <vt:lpstr>Parallel Clock Sources</vt:lpstr>
      <vt:lpstr>8B10B Byte Swap</vt:lpstr>
      <vt:lpstr>TX Buffer/Phase Alignment</vt:lpstr>
      <vt:lpstr>Phase Alignment Circuit</vt:lpstr>
      <vt:lpstr>Built in PRBS</vt:lpstr>
      <vt:lpstr>TX Pre-emphasis</vt:lpstr>
      <vt:lpstr>TX Pre-emphasis (2)</vt:lpstr>
      <vt:lpstr>TX Driver and OOB</vt:lpstr>
      <vt:lpstr>Questions?</vt:lpstr>
      <vt:lpstr>GTP Architecture: Receiver</vt:lpstr>
      <vt:lpstr>CML RX and Equalization</vt:lpstr>
      <vt:lpstr>RX Equalization</vt:lpstr>
      <vt:lpstr>Electrical Idle detection</vt:lpstr>
      <vt:lpstr>Rx CDR</vt:lpstr>
      <vt:lpstr>Interpolator based CDR</vt:lpstr>
      <vt:lpstr>SIPO (Serial In Parallel Out)</vt:lpstr>
      <vt:lpstr>PRBS Checker</vt:lpstr>
      <vt:lpstr>Comma Align/Detect</vt:lpstr>
      <vt:lpstr>Manual Alignment</vt:lpstr>
      <vt:lpstr>8B10B decoder</vt:lpstr>
      <vt:lpstr>RX Elastic Buffer</vt:lpstr>
      <vt:lpstr>Phase Alignment</vt:lpstr>
      <vt:lpstr>Phase Alignment Circuit</vt:lpstr>
      <vt:lpstr>Phase Alignment Circuit (2)</vt:lpstr>
      <vt:lpstr>Clock Correction (1)</vt:lpstr>
      <vt:lpstr>Clock Correction (2)</vt:lpstr>
      <vt:lpstr>Clock Correction: Slow down</vt:lpstr>
      <vt:lpstr>Clock Correction: Speed Up</vt:lpstr>
      <vt:lpstr>Channel Bonding</vt:lpstr>
      <vt:lpstr>Channel Bonding</vt:lpstr>
      <vt:lpstr>FPGA RX Interface</vt:lpstr>
      <vt:lpstr>FPGA RX Interface</vt:lpstr>
      <vt:lpstr>FPGA RX Interface</vt:lpstr>
      <vt:lpstr>Questions?</vt:lpstr>
      <vt:lpstr>Parallel to Serial 4:1 interface example</vt:lpstr>
      <vt:lpstr>It does not work</vt:lpstr>
      <vt:lpstr>Jitter grows in the clock tree</vt:lpstr>
      <vt:lpstr>Core Noise</vt:lpstr>
      <vt:lpstr>Presentazione standard di PowerPoint</vt:lpstr>
      <vt:lpstr>Questions?</vt:lpstr>
      <vt:lpstr>Why a Line Coding?</vt:lpstr>
      <vt:lpstr>8b10b Coding</vt:lpstr>
      <vt:lpstr>8b10b Coding (2)</vt:lpstr>
      <vt:lpstr>8b10b: K Characters</vt:lpstr>
      <vt:lpstr>Conditional Inversion Master Transition</vt:lpstr>
      <vt:lpstr>Scrambling</vt:lpstr>
      <vt:lpstr>Questions?</vt:lpstr>
      <vt:lpstr>References</vt:lpstr>
      <vt:lpstr>FIXED LATENCY</vt:lpstr>
      <vt:lpstr>Latency of a Serial Link</vt:lpstr>
      <vt:lpstr>Latency Variations in Serial Links </vt:lpstr>
      <vt:lpstr>Latency Variations in Serial Links (2)</vt:lpstr>
      <vt:lpstr>Clock-related Latency Variations</vt:lpstr>
      <vt:lpstr>A Closer Look to Manual Alignment</vt:lpstr>
      <vt:lpstr>Aligning for Fixed-Latency</vt:lpstr>
      <vt:lpstr>An 8b10b Fixed-latency Link</vt:lpstr>
      <vt:lpstr>Comma Detector and Aligner</vt:lpstr>
      <vt:lpstr>Latency Measurements</vt:lpstr>
      <vt:lpstr>Latency Breakdown</vt:lpstr>
      <vt:lpstr>Questions?</vt:lpstr>
      <vt:lpstr>Fixed-Latency References </vt:lpstr>
      <vt:lpstr>G-Link Emulation for the ATLAS Experiment </vt:lpstr>
      <vt:lpstr>The G-Link Chipset</vt:lpstr>
      <vt:lpstr>Emulation of G-Link for ATLAS</vt:lpstr>
      <vt:lpstr>Recommended Clocking Scheme</vt:lpstr>
      <vt:lpstr>An original clocking scheme</vt:lpstr>
      <vt:lpstr>GTP Configuration for G-Link Emulation</vt:lpstr>
      <vt:lpstr>GTP Configuration for G-Link Emulation</vt:lpstr>
      <vt:lpstr>Implementing CIMT with the GTP</vt:lpstr>
      <vt:lpstr>Design Layout </vt:lpstr>
      <vt:lpstr>Latency Test</vt:lpstr>
      <vt:lpstr>A closer look to clock phases </vt:lpstr>
      <vt:lpstr>A closer look to clock phases (2)</vt:lpstr>
      <vt:lpstr>Hybrid configurations Tests</vt:lpstr>
      <vt:lpstr>Serial Transfers on a custom backplane</vt:lpstr>
      <vt:lpstr>Running @ 2.5 Gbit/s </vt:lpstr>
      <vt:lpstr>G-Link Wrap Up</vt:lpstr>
      <vt:lpstr>Questions?</vt:lpstr>
      <vt:lpstr>G-Link Emulation: Reference</vt:lpstr>
      <vt:lpstr>A lightweight JESD204B core for remote applications</vt:lpstr>
      <vt:lpstr>The JESD204B Protocol</vt:lpstr>
      <vt:lpstr>JESD204B Protocol: Subclasses </vt:lpstr>
      <vt:lpstr>JESD204B Subclass 1</vt:lpstr>
      <vt:lpstr>JESD204B : State Diagrams</vt:lpstr>
      <vt:lpstr>Synchronization</vt:lpstr>
      <vt:lpstr>JESD204B Intellectual Properties</vt:lpstr>
      <vt:lpstr>JESD204B Link: Initialization</vt:lpstr>
      <vt:lpstr>Demonstrator</vt:lpstr>
      <vt:lpstr>Texas Instruments ADC16DX370</vt:lpstr>
      <vt:lpstr>Texas Instruments LMK04828B </vt:lpstr>
      <vt:lpstr>Kintex-7 GTX Transceivers</vt:lpstr>
      <vt:lpstr>Demo Boards</vt:lpstr>
      <vt:lpstr>FPGA Firmware Architecture</vt:lpstr>
      <vt:lpstr>FPGA Implementation</vt:lpstr>
      <vt:lpstr>Configuring ADC and Jitter Cleaner</vt:lpstr>
      <vt:lpstr>Enabling the Link on ADC16DX370</vt:lpstr>
      <vt:lpstr>Test setup</vt:lpstr>
      <vt:lpstr>JESD204B Link: Test Results</vt:lpstr>
      <vt:lpstr>JESD204B Link: Lessons Learned</vt:lpstr>
      <vt:lpstr>JESD204B: Conclusions</vt:lpstr>
      <vt:lpstr>JESD204B References </vt:lpstr>
      <vt:lpstr>Backup</vt:lpstr>
      <vt:lpstr>Macro</vt:lpstr>
      <vt:lpstr>Interpolator</vt:lpstr>
    </vt:vector>
  </TitlesOfParts>
  <Company>MyCompany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Aloisio</dc:creator>
  <cp:lastModifiedBy>Raffaele</cp:lastModifiedBy>
  <cp:revision>737</cp:revision>
  <dcterms:created xsi:type="dcterms:W3CDTF">2015-06-12T23:34:41Z</dcterms:created>
  <dcterms:modified xsi:type="dcterms:W3CDTF">2018-06-18T10:20:30Z</dcterms:modified>
</cp:coreProperties>
</file>