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37" r:id="rId6"/>
    <p:sldId id="325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26" r:id="rId16"/>
    <p:sldId id="285" r:id="rId17"/>
    <p:sldId id="301" r:id="rId18"/>
    <p:sldId id="299" r:id="rId19"/>
    <p:sldId id="314" r:id="rId20"/>
    <p:sldId id="300" r:id="rId21"/>
    <p:sldId id="310" r:id="rId22"/>
    <p:sldId id="302" r:id="rId23"/>
    <p:sldId id="319" r:id="rId24"/>
    <p:sldId id="303" r:id="rId25"/>
    <p:sldId id="309" r:id="rId26"/>
    <p:sldId id="311" r:id="rId27"/>
    <p:sldId id="304" r:id="rId28"/>
    <p:sldId id="312" r:id="rId29"/>
    <p:sldId id="313" r:id="rId30"/>
    <p:sldId id="320" r:id="rId31"/>
    <p:sldId id="322" r:id="rId32"/>
    <p:sldId id="324" r:id="rId33"/>
    <p:sldId id="316" r:id="rId3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656CA4B5-0AC3-462F-949E-A4800BEA21F1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C8FDF8D8-8727-4F67-A266-EA17664756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53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8BF54F77-3C25-444E-94FE-FCDEAD9EC753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FE890545-CF0F-478D-BE18-3384A1846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02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0545-CF0F-478D-BE18-3384A184649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20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0545-CF0F-478D-BE18-3384A184649F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41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defRPr sz="14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GBT-Project/GBTX/Manuals/Forms/AllItems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pace.cern.ch/GBT-Project/LpGBT/Specifications/LpGbtxSpecifications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sz="4800" dirty="0" smtClean="0"/>
              <a:t>GBT and lpGBT Overview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2286000"/>
          </a:xfrm>
        </p:spPr>
        <p:txBody>
          <a:bodyPr>
            <a:normAutofit/>
          </a:bodyPr>
          <a:lstStyle/>
          <a:p>
            <a:r>
              <a:rPr lang="en-GB" dirty="0" smtClean="0"/>
              <a:t>Paulo Moreira 2018/06/18</a:t>
            </a:r>
            <a:endParaRPr lang="en-GB" dirty="0"/>
          </a:p>
          <a:p>
            <a:endParaRPr lang="en-GB" dirty="0" smtClean="0"/>
          </a:p>
          <a:p>
            <a:r>
              <a:rPr lang="en-GB" sz="1400" dirty="0" smtClean="0"/>
              <a:t>Additional information can be found in:</a:t>
            </a:r>
          </a:p>
          <a:p>
            <a:r>
              <a:rPr lang="en-GB" sz="1400" dirty="0" smtClean="0"/>
              <a:t>GBT</a:t>
            </a:r>
            <a:r>
              <a:rPr lang="en-GB" sz="1400" dirty="0"/>
              <a:t>: </a:t>
            </a:r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espace.cern.ch/GBT-Project/GBTX/Manuals/Forms/AllItems.aspx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lpGBT: </a:t>
            </a:r>
            <a:r>
              <a:rPr lang="en-GB" sz="1400" dirty="0" smtClean="0">
                <a:hlinkClick r:id="rId4"/>
              </a:rPr>
              <a:t>https</a:t>
            </a:r>
            <a:r>
              <a:rPr lang="en-GB" sz="1400" dirty="0">
                <a:hlinkClick r:id="rId4"/>
              </a:rPr>
              <a:t>://</a:t>
            </a:r>
            <a:r>
              <a:rPr lang="en-GB" sz="1400" dirty="0" smtClean="0">
                <a:hlinkClick r:id="rId4"/>
              </a:rPr>
              <a:t>espace.cern.ch/GBT-Project/LpGBT/Specifications/LpGbtxSpecifications.pdf</a:t>
            </a:r>
            <a:endParaRPr lang="en-GB" sz="1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GBTX In Numbers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02596"/>
            <a:ext cx="4343400" cy="575060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½ million gates</a:t>
            </a:r>
          </a:p>
          <a:p>
            <a:r>
              <a:rPr lang="en-GB" dirty="0"/>
              <a:t>Approximately:</a:t>
            </a:r>
          </a:p>
          <a:p>
            <a:pPr lvl="1"/>
            <a:r>
              <a:rPr lang="en-GB" dirty="0"/>
              <a:t>300 8-bit programable registers</a:t>
            </a:r>
            <a:br>
              <a:rPr lang="en-GB" dirty="0"/>
            </a:br>
            <a:r>
              <a:rPr lang="en-GB" dirty="0"/>
              <a:t>(all TMR)</a:t>
            </a:r>
          </a:p>
          <a:p>
            <a:pPr lvl="1"/>
            <a:r>
              <a:rPr lang="en-GB" dirty="0"/>
              <a:t>300 8-bit e-Fuse memory</a:t>
            </a:r>
          </a:p>
          <a:p>
            <a:r>
              <a:rPr lang="en-GB" dirty="0"/>
              <a:t>Clock tree (chip wide):</a:t>
            </a:r>
          </a:p>
          <a:p>
            <a:pPr lvl="1"/>
            <a:r>
              <a:rPr lang="en-GB" dirty="0"/>
              <a:t>9 clock trees (all TMR)</a:t>
            </a:r>
          </a:p>
          <a:p>
            <a:pPr lvl="1"/>
            <a:r>
              <a:rPr lang="en-GB" dirty="0"/>
              <a:t>Frequencies: 40/80/160/320 MHz</a:t>
            </a:r>
          </a:p>
          <a:p>
            <a:r>
              <a:rPr lang="en-GB" dirty="0"/>
              <a:t>7 PLLs:</a:t>
            </a:r>
          </a:p>
          <a:p>
            <a:pPr lvl="1"/>
            <a:r>
              <a:rPr lang="en-GB" dirty="0"/>
              <a:t>RX: CDR PLL + Reference PLL (2.4 GHz)</a:t>
            </a:r>
          </a:p>
          <a:p>
            <a:pPr lvl="1"/>
            <a:r>
              <a:rPr lang="en-GB" dirty="0"/>
              <a:t>Serializer PLL (4.8 GHz)</a:t>
            </a:r>
          </a:p>
          <a:p>
            <a:pPr lvl="1"/>
            <a:r>
              <a:rPr lang="en-GB" dirty="0"/>
              <a:t>Phase-Shifter PLL (1.28 GHz)</a:t>
            </a:r>
          </a:p>
          <a:p>
            <a:pPr lvl="1"/>
            <a:r>
              <a:rPr lang="en-GB" dirty="0"/>
              <a:t>xPLL (VCXO based PLL, 80 MHz)</a:t>
            </a:r>
          </a:p>
          <a:p>
            <a:pPr lvl="1"/>
            <a:r>
              <a:rPr lang="en-GB" dirty="0"/>
              <a:t>(2x) ePLL (320 MHz)</a:t>
            </a:r>
          </a:p>
          <a:p>
            <a:r>
              <a:rPr lang="en-GB" dirty="0"/>
              <a:t>17 master DLLs:</a:t>
            </a:r>
          </a:p>
          <a:p>
            <a:pPr lvl="1"/>
            <a:r>
              <a:rPr lang="en-GB" dirty="0"/>
              <a:t>9 for phase alignment of the e-links</a:t>
            </a:r>
          </a:p>
          <a:p>
            <a:pPr lvl="1"/>
            <a:r>
              <a:rPr lang="en-GB" dirty="0"/>
              <a:t>8 for clock de-skewing</a:t>
            </a:r>
          </a:p>
          <a:p>
            <a:r>
              <a:rPr lang="en-GB" dirty="0" smtClean="0"/>
              <a:t>56 </a:t>
            </a:r>
            <a:r>
              <a:rPr lang="en-GB" dirty="0"/>
              <a:t>replica delay lines:</a:t>
            </a:r>
          </a:p>
          <a:p>
            <a:pPr lvl="1"/>
            <a:r>
              <a:rPr lang="en-GB" dirty="0"/>
              <a:t>For phase alignment of the </a:t>
            </a:r>
            <a:r>
              <a:rPr lang="en-GB" dirty="0" smtClean="0"/>
              <a:t>e-links</a:t>
            </a:r>
          </a:p>
          <a:p>
            <a:r>
              <a:rPr lang="en-GB" dirty="0"/>
              <a:t>7 power domains:</a:t>
            </a:r>
          </a:p>
          <a:p>
            <a:pPr lvl="1"/>
            <a:r>
              <a:rPr lang="en-GB" dirty="0"/>
              <a:t>Serializer (1.5V)</a:t>
            </a:r>
          </a:p>
          <a:p>
            <a:pPr lvl="1"/>
            <a:r>
              <a:rPr lang="en-GB" dirty="0"/>
              <a:t>DESerializer (1.5V)</a:t>
            </a:r>
          </a:p>
          <a:p>
            <a:pPr lvl="1"/>
            <a:r>
              <a:rPr lang="en-GB" dirty="0"/>
              <a:t>Clock Manager (1.5V)</a:t>
            </a:r>
          </a:p>
          <a:p>
            <a:pPr lvl="1"/>
            <a:r>
              <a:rPr lang="en-GB" dirty="0"/>
              <a:t>Phase shifter (1.5V)</a:t>
            </a:r>
          </a:p>
          <a:p>
            <a:pPr lvl="1"/>
            <a:r>
              <a:rPr lang="en-GB" dirty="0"/>
              <a:t>Core digital (1.5V)</a:t>
            </a:r>
          </a:p>
          <a:p>
            <a:pPr lvl="1"/>
            <a:r>
              <a:rPr lang="en-GB" dirty="0"/>
              <a:t>I/O (1.5V)</a:t>
            </a:r>
          </a:p>
          <a:p>
            <a:pPr lvl="1"/>
            <a:r>
              <a:rPr lang="en-GB" dirty="0"/>
              <a:t>Fuses (3.3V</a:t>
            </a:r>
            <a:r>
              <a:rPr lang="en-GB" dirty="0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Paulo.Moreira@cern.ch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54" y="975698"/>
            <a:ext cx="2847662" cy="2847662"/>
          </a:xfrm>
        </p:spPr>
      </p:pic>
      <p:grpSp>
        <p:nvGrpSpPr>
          <p:cNvPr id="23" name="Group 22"/>
          <p:cNvGrpSpPr/>
          <p:nvPr/>
        </p:nvGrpSpPr>
        <p:grpSpPr>
          <a:xfrm>
            <a:off x="5243566" y="3723481"/>
            <a:ext cx="2928311" cy="2943175"/>
            <a:chOff x="5220072" y="3429000"/>
            <a:chExt cx="2928311" cy="29431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8037" y="3768295"/>
              <a:ext cx="2600346" cy="260388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5436096" y="3756442"/>
              <a:ext cx="0" cy="261573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5063138" y="4974524"/>
              <a:ext cx="567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>
                  <a:solidFill>
                    <a:schemeClr val="tx2"/>
                  </a:solidFill>
                </a:rPr>
                <a:t>17 mm</a:t>
              </a:r>
              <a:endParaRPr lang="en-GB" sz="1050" dirty="0">
                <a:solidFill>
                  <a:schemeClr val="tx2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48037" y="3682671"/>
              <a:ext cx="260034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27099" y="3429000"/>
              <a:ext cx="567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>
                  <a:solidFill>
                    <a:schemeClr val="tx2"/>
                  </a:solidFill>
                </a:rPr>
                <a:t>17 mm</a:t>
              </a:r>
              <a:endParaRPr lang="en-GB" sz="1050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3356" y="3872081"/>
              <a:ext cx="25170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 smtClean="0">
                  <a:solidFill>
                    <a:schemeClr val="bg1"/>
                  </a:solidFill>
                </a:rPr>
                <a:t>Total height including solder balls: ~3 mm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05674" y="762000"/>
            <a:ext cx="3038211" cy="2884512"/>
            <a:chOff x="5110172" y="511656"/>
            <a:chExt cx="3038211" cy="2884512"/>
          </a:xfrm>
        </p:grpSpPr>
        <p:grpSp>
          <p:nvGrpSpPr>
            <p:cNvPr id="25" name="Group 24"/>
            <p:cNvGrpSpPr/>
            <p:nvPr/>
          </p:nvGrpSpPr>
          <p:grpSpPr>
            <a:xfrm>
              <a:off x="5110172" y="860438"/>
              <a:ext cx="275584" cy="2535730"/>
              <a:chOff x="5110172" y="860438"/>
              <a:chExt cx="275584" cy="253573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5385756" y="860438"/>
                <a:ext cx="0" cy="253573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6200000">
                <a:off x="4936406" y="2078827"/>
                <a:ext cx="60144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>
                    <a:solidFill>
                      <a:schemeClr val="tx2"/>
                    </a:solidFill>
                  </a:rPr>
                  <a:t>4.3 mm</a:t>
                </a:r>
                <a:endParaRPr lang="en-GB" sz="105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473600" y="511656"/>
              <a:ext cx="2674783" cy="258109"/>
              <a:chOff x="5473600" y="511656"/>
              <a:chExt cx="2674783" cy="258109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473600" y="769764"/>
                <a:ext cx="2674783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77489" y="511656"/>
                <a:ext cx="60144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>
                    <a:solidFill>
                      <a:schemeClr val="tx2"/>
                    </a:solidFill>
                  </a:rPr>
                  <a:t>4.3 mm</a:t>
                </a:r>
                <a:endParaRPr lang="en-GB" sz="1050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87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GBTX – Floor Plan and Modelling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b="1" dirty="0"/>
              <a:t>10 “Macro-cells</a:t>
            </a:r>
            <a:r>
              <a:rPr lang="en-GB" b="1" dirty="0" smtClean="0"/>
              <a:t>”:</a:t>
            </a:r>
            <a:endParaRPr lang="en-GB" b="1" dirty="0"/>
          </a:p>
          <a:p>
            <a:r>
              <a:rPr lang="en-GB" dirty="0" smtClean="0"/>
              <a:t>Serializer:</a:t>
            </a:r>
          </a:p>
          <a:p>
            <a:pPr lvl="1"/>
            <a:r>
              <a:rPr lang="en-GB" dirty="0" smtClean="0"/>
              <a:t>Full custom</a:t>
            </a:r>
          </a:p>
          <a:p>
            <a:pPr lvl="1"/>
            <a:r>
              <a:rPr lang="en-GB" dirty="0" smtClean="0"/>
              <a:t>“Analogue-Verilog" modelling</a:t>
            </a:r>
          </a:p>
          <a:p>
            <a:r>
              <a:rPr lang="en-GB" dirty="0" smtClean="0"/>
              <a:t>Clock Manager:</a:t>
            </a:r>
          </a:p>
          <a:p>
            <a:pPr lvl="1"/>
            <a:r>
              <a:rPr lang="en-GB" dirty="0" smtClean="0"/>
              <a:t>Standard cells</a:t>
            </a:r>
          </a:p>
          <a:p>
            <a:pPr lvl="1"/>
            <a:r>
              <a:rPr lang="en-GB" dirty="0"/>
              <a:t>Verilog </a:t>
            </a:r>
            <a:r>
              <a:rPr lang="en-GB" dirty="0" smtClean="0"/>
              <a:t>modelling</a:t>
            </a:r>
            <a:endParaRPr lang="en-GB" dirty="0"/>
          </a:p>
          <a:p>
            <a:r>
              <a:rPr lang="en-GB" dirty="0" err="1" smtClean="0"/>
              <a:t>DESerializer</a:t>
            </a:r>
            <a:endParaRPr lang="en-GB" dirty="0" smtClean="0"/>
          </a:p>
          <a:p>
            <a:pPr lvl="1"/>
            <a:r>
              <a:rPr lang="en-GB" dirty="0"/>
              <a:t>Full </a:t>
            </a:r>
            <a:r>
              <a:rPr lang="en-GB" dirty="0" smtClean="0"/>
              <a:t>custom</a:t>
            </a:r>
          </a:p>
          <a:p>
            <a:pPr lvl="1"/>
            <a:r>
              <a:rPr lang="en-GB" dirty="0" smtClean="0"/>
              <a:t>+ “custom” digital</a:t>
            </a:r>
          </a:p>
          <a:p>
            <a:pPr lvl="1"/>
            <a:r>
              <a:rPr lang="en-GB" dirty="0" smtClean="0"/>
              <a:t>+ standard cells</a:t>
            </a:r>
            <a:endParaRPr lang="en-GB" dirty="0"/>
          </a:p>
          <a:p>
            <a:pPr lvl="1"/>
            <a:r>
              <a:rPr lang="en-GB" dirty="0" smtClean="0"/>
              <a:t>“Analogue-Verilog" + Verilog modelling</a:t>
            </a:r>
            <a:endParaRPr lang="en-GB" dirty="0"/>
          </a:p>
          <a:p>
            <a:r>
              <a:rPr lang="en-GB" dirty="0" smtClean="0"/>
              <a:t>XPLL</a:t>
            </a:r>
          </a:p>
          <a:p>
            <a:pPr lvl="1"/>
            <a:r>
              <a:rPr lang="en-GB" dirty="0"/>
              <a:t>Full custom</a:t>
            </a:r>
          </a:p>
          <a:p>
            <a:pPr lvl="1"/>
            <a:r>
              <a:rPr lang="en-GB" dirty="0" smtClean="0"/>
              <a:t>“Analogue-Verilog" modelling</a:t>
            </a:r>
            <a:endParaRPr lang="en-GB" dirty="0"/>
          </a:p>
          <a:p>
            <a:r>
              <a:rPr lang="en-GB" dirty="0" err="1"/>
              <a:t>EPLL</a:t>
            </a:r>
            <a:r>
              <a:rPr lang="en-GB" dirty="0"/>
              <a:t> (x2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Full custom</a:t>
            </a:r>
          </a:p>
          <a:p>
            <a:pPr lvl="1"/>
            <a:r>
              <a:rPr lang="en-GB" dirty="0" smtClean="0"/>
              <a:t>“Analogue-Verilog" modelling</a:t>
            </a:r>
            <a:endParaRPr lang="en-GB" dirty="0"/>
          </a:p>
          <a:p>
            <a:r>
              <a:rPr lang="en-GB" dirty="0" smtClean="0"/>
              <a:t>Phase-Shifter</a:t>
            </a:r>
          </a:p>
          <a:p>
            <a:pPr lvl="1"/>
            <a:r>
              <a:rPr lang="en-GB" dirty="0"/>
              <a:t>Full </a:t>
            </a:r>
            <a:r>
              <a:rPr lang="en-GB" dirty="0" smtClean="0"/>
              <a:t>custom</a:t>
            </a:r>
            <a:endParaRPr lang="en-GB" dirty="0"/>
          </a:p>
          <a:p>
            <a:r>
              <a:rPr lang="en-GB" dirty="0"/>
              <a:t>Phase Aligners (x8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Full custom</a:t>
            </a:r>
          </a:p>
          <a:p>
            <a:pPr lvl="1"/>
            <a:r>
              <a:rPr lang="en-GB" dirty="0" smtClean="0"/>
              <a:t>“Analogue-Verilog" modelling</a:t>
            </a:r>
            <a:endParaRPr lang="en-GB" dirty="0"/>
          </a:p>
          <a:p>
            <a:r>
              <a:rPr lang="en-GB" dirty="0"/>
              <a:t>Prompt (x3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Full custom</a:t>
            </a:r>
          </a:p>
          <a:p>
            <a:pPr lvl="1"/>
            <a:r>
              <a:rPr lang="en-GB" dirty="0" smtClean="0"/>
              <a:t>Verilog modelling</a:t>
            </a:r>
            <a:endParaRPr lang="en-GB" dirty="0"/>
          </a:p>
          <a:p>
            <a:r>
              <a:rPr lang="en-GB" dirty="0"/>
              <a:t>Power on </a:t>
            </a:r>
            <a:r>
              <a:rPr lang="en-GB" dirty="0" smtClean="0"/>
              <a:t>reset</a:t>
            </a:r>
          </a:p>
          <a:p>
            <a:pPr lvl="1"/>
            <a:r>
              <a:rPr lang="en-GB" dirty="0"/>
              <a:t>Full custom</a:t>
            </a:r>
          </a:p>
          <a:p>
            <a:pPr lvl="1"/>
            <a:r>
              <a:rPr lang="en-GB" dirty="0"/>
              <a:t>Verilog </a:t>
            </a:r>
            <a:r>
              <a:rPr lang="en-GB" dirty="0" smtClean="0"/>
              <a:t>modelling</a:t>
            </a:r>
            <a:endParaRPr lang="en-GB" dirty="0"/>
          </a:p>
          <a:p>
            <a:r>
              <a:rPr lang="en-GB" dirty="0"/>
              <a:t>e-Fuses (x300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Foundry IP</a:t>
            </a:r>
            <a:endParaRPr lang="en-GB" dirty="0"/>
          </a:p>
          <a:p>
            <a:pPr lvl="1"/>
            <a:r>
              <a:rPr lang="en-GB" dirty="0"/>
              <a:t>Verilog </a:t>
            </a:r>
            <a:r>
              <a:rPr lang="en-GB" dirty="0" smtClean="0"/>
              <a:t>modelling</a:t>
            </a:r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Paulo.Moreira@cern.ch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8969"/>
            <a:ext cx="4694327" cy="469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4063117" y="1627732"/>
            <a:ext cx="4253300" cy="4249540"/>
            <a:chOff x="4063117" y="1627732"/>
            <a:chExt cx="4253300" cy="4249540"/>
          </a:xfrm>
        </p:grpSpPr>
        <p:sp>
          <p:nvSpPr>
            <p:cNvPr id="8" name="Rectangle 7"/>
            <p:cNvSpPr/>
            <p:nvPr/>
          </p:nvSpPr>
          <p:spPr>
            <a:xfrm>
              <a:off x="7452320" y="1628800"/>
              <a:ext cx="864096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44208" y="2852936"/>
              <a:ext cx="864096" cy="1800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68344" y="2492896"/>
              <a:ext cx="288032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4531" y="2492896"/>
              <a:ext cx="288032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97798" y="4653136"/>
              <a:ext cx="918617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8345" y="3471522"/>
              <a:ext cx="648072" cy="5335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76256" y="1627732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176" y="1628800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2080" y="1629868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56176" y="5732188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23682" y="5732188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4244747" y="4572643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4244747" y="3931999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4244747" y="2484411"/>
              <a:ext cx="576064" cy="145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65508" y="4004540"/>
              <a:ext cx="324036" cy="6406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91805" y="3220765"/>
              <a:ext cx="276539" cy="1362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88263" y="3429000"/>
              <a:ext cx="276539" cy="1362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4721" y="3852935"/>
              <a:ext cx="276539" cy="1362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63117" y="2639833"/>
              <a:ext cx="2051436" cy="3220278"/>
            </a:xfrm>
            <a:custGeom>
              <a:avLst/>
              <a:gdLst>
                <a:gd name="connsiteX0" fmla="*/ 0 w 2051436"/>
                <a:gd name="connsiteY0" fmla="*/ 3220278 h 3220278"/>
                <a:gd name="connsiteX1" fmla="*/ 7951 w 2051436"/>
                <a:gd name="connsiteY1" fmla="*/ 0 h 3220278"/>
                <a:gd name="connsiteX2" fmla="*/ 222636 w 2051436"/>
                <a:gd name="connsiteY2" fmla="*/ 0 h 3220278"/>
                <a:gd name="connsiteX3" fmla="*/ 214685 w 2051436"/>
                <a:gd name="connsiteY3" fmla="*/ 3021496 h 3220278"/>
                <a:gd name="connsiteX4" fmla="*/ 2043485 w 2051436"/>
                <a:gd name="connsiteY4" fmla="*/ 3005593 h 3220278"/>
                <a:gd name="connsiteX5" fmla="*/ 2051436 w 2051436"/>
                <a:gd name="connsiteY5" fmla="*/ 3212327 h 3220278"/>
                <a:gd name="connsiteX6" fmla="*/ 0 w 2051436"/>
                <a:gd name="connsiteY6" fmla="*/ 3220278 h 322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436" h="3220278">
                  <a:moveTo>
                    <a:pt x="0" y="3220278"/>
                  </a:moveTo>
                  <a:cubicBezTo>
                    <a:pt x="2650" y="2146852"/>
                    <a:pt x="5301" y="1073426"/>
                    <a:pt x="7951" y="0"/>
                  </a:cubicBezTo>
                  <a:lnTo>
                    <a:pt x="222636" y="0"/>
                  </a:lnTo>
                  <a:cubicBezTo>
                    <a:pt x="219986" y="1007165"/>
                    <a:pt x="217335" y="2014331"/>
                    <a:pt x="214685" y="3021496"/>
                  </a:cubicBezTo>
                  <a:lnTo>
                    <a:pt x="2043485" y="3005593"/>
                  </a:lnTo>
                  <a:lnTo>
                    <a:pt x="2051436" y="3212327"/>
                  </a:lnTo>
                  <a:lnTo>
                    <a:pt x="0" y="3220278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89257" y="3716508"/>
              <a:ext cx="133733" cy="69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3738166" y="3488496"/>
              <a:ext cx="2127685" cy="2015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4139584" y="3488497"/>
              <a:ext cx="2127685" cy="2015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2480728" y="3556237"/>
              <a:ext cx="3810500" cy="1485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004531" y="1124744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13" name="Straight Arrow Connector 13312"/>
          <p:cNvCxnSpPr/>
          <p:nvPr/>
        </p:nvCxnSpPr>
        <p:spPr>
          <a:xfrm flipH="1">
            <a:off x="7812360" y="1378660"/>
            <a:ext cx="192171" cy="32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03225" y="2385917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ePLL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16" name="Straight Arrow Connector 13315"/>
          <p:cNvCxnSpPr/>
          <p:nvPr/>
        </p:nvCxnSpPr>
        <p:spPr>
          <a:xfrm flipH="1">
            <a:off x="7812360" y="2556953"/>
            <a:ext cx="690865" cy="151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8" name="Straight Arrow Connector 13317"/>
          <p:cNvCxnSpPr/>
          <p:nvPr/>
        </p:nvCxnSpPr>
        <p:spPr>
          <a:xfrm flipH="1">
            <a:off x="8157793" y="2556953"/>
            <a:ext cx="345432" cy="295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89425" y="1024517"/>
            <a:ext cx="1165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Phase-Aligners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21" name="Straight Arrow Connector 13320"/>
          <p:cNvCxnSpPr>
            <a:stCxn id="41" idx="2"/>
          </p:cNvCxnSpPr>
          <p:nvPr/>
        </p:nvCxnSpPr>
        <p:spPr>
          <a:xfrm flipH="1">
            <a:off x="5789427" y="1278433"/>
            <a:ext cx="582850" cy="421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3" name="Straight Arrow Connector 13322"/>
          <p:cNvCxnSpPr>
            <a:stCxn id="41" idx="2"/>
          </p:cNvCxnSpPr>
          <p:nvPr/>
        </p:nvCxnSpPr>
        <p:spPr>
          <a:xfrm>
            <a:off x="6372277" y="1278433"/>
            <a:ext cx="71931" cy="421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5" name="Straight Arrow Connector 13324"/>
          <p:cNvCxnSpPr>
            <a:stCxn id="41" idx="2"/>
          </p:cNvCxnSpPr>
          <p:nvPr/>
        </p:nvCxnSpPr>
        <p:spPr>
          <a:xfrm>
            <a:off x="6372277" y="1278433"/>
            <a:ext cx="739437" cy="421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Rectangle 13325"/>
          <p:cNvSpPr/>
          <p:nvPr/>
        </p:nvSpPr>
        <p:spPr>
          <a:xfrm>
            <a:off x="4771506" y="1771784"/>
            <a:ext cx="2664296" cy="126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9" name="Rectangle 48"/>
          <p:cNvSpPr/>
          <p:nvPr/>
        </p:nvSpPr>
        <p:spPr>
          <a:xfrm>
            <a:off x="4701212" y="5445224"/>
            <a:ext cx="2664296" cy="181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0" name="Rectangle 49"/>
          <p:cNvSpPr/>
          <p:nvPr/>
        </p:nvSpPr>
        <p:spPr>
          <a:xfrm>
            <a:off x="4701212" y="5048147"/>
            <a:ext cx="2664296" cy="181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1" name="Rectangle 50"/>
          <p:cNvSpPr/>
          <p:nvPr/>
        </p:nvSpPr>
        <p:spPr>
          <a:xfrm>
            <a:off x="4701212" y="4688107"/>
            <a:ext cx="2664296" cy="181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2" name="Rectangle 51"/>
          <p:cNvSpPr/>
          <p:nvPr/>
        </p:nvSpPr>
        <p:spPr>
          <a:xfrm>
            <a:off x="5580111" y="2565129"/>
            <a:ext cx="1876011" cy="181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5" name="Rectangle 54"/>
          <p:cNvSpPr/>
          <p:nvPr/>
        </p:nvSpPr>
        <p:spPr>
          <a:xfrm>
            <a:off x="4771506" y="2157981"/>
            <a:ext cx="2664296" cy="227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56" name="TextBox 55"/>
          <p:cNvSpPr txBox="1"/>
          <p:nvPr/>
        </p:nvSpPr>
        <p:spPr>
          <a:xfrm>
            <a:off x="6274047" y="6093296"/>
            <a:ext cx="1165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Phase-Aligners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28" name="Straight Arrow Connector 13327"/>
          <p:cNvCxnSpPr>
            <a:stCxn id="56" idx="0"/>
          </p:cNvCxnSpPr>
          <p:nvPr/>
        </p:nvCxnSpPr>
        <p:spPr>
          <a:xfrm flipH="1" flipV="1">
            <a:off x="6444209" y="5804730"/>
            <a:ext cx="412690" cy="2885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0" name="Straight Arrow Connector 13329"/>
          <p:cNvCxnSpPr>
            <a:stCxn id="56" idx="0"/>
          </p:cNvCxnSpPr>
          <p:nvPr/>
        </p:nvCxnSpPr>
        <p:spPr>
          <a:xfrm flipV="1">
            <a:off x="6856899" y="5804730"/>
            <a:ext cx="254815" cy="2885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915816" y="2126888"/>
            <a:ext cx="1165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Phase-Aligners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32" name="Straight Arrow Connector 13331"/>
          <p:cNvCxnSpPr>
            <a:stCxn id="61" idx="3"/>
          </p:cNvCxnSpPr>
          <p:nvPr/>
        </p:nvCxnSpPr>
        <p:spPr>
          <a:xfrm>
            <a:off x="4081520" y="2253846"/>
            <a:ext cx="451259" cy="3112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4" name="Straight Arrow Connector 13333"/>
          <p:cNvCxnSpPr>
            <a:stCxn id="61" idx="3"/>
          </p:cNvCxnSpPr>
          <p:nvPr/>
        </p:nvCxnSpPr>
        <p:spPr>
          <a:xfrm>
            <a:off x="4081520" y="2253846"/>
            <a:ext cx="451259" cy="1531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6" name="Straight Arrow Connector 13335"/>
          <p:cNvCxnSpPr>
            <a:stCxn id="61" idx="3"/>
          </p:cNvCxnSpPr>
          <p:nvPr/>
        </p:nvCxnSpPr>
        <p:spPr>
          <a:xfrm>
            <a:off x="4081520" y="2253846"/>
            <a:ext cx="451259" cy="2391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517727" y="3344564"/>
            <a:ext cx="721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I/O Cells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40" name="Straight Arrow Connector 13339"/>
          <p:cNvCxnSpPr/>
          <p:nvPr/>
        </p:nvCxnSpPr>
        <p:spPr>
          <a:xfrm flipH="1" flipV="1">
            <a:off x="5203426" y="2871735"/>
            <a:ext cx="314302" cy="625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2" name="Straight Arrow Connector 13341"/>
          <p:cNvCxnSpPr>
            <a:stCxn id="68" idx="1"/>
          </p:cNvCxnSpPr>
          <p:nvPr/>
        </p:nvCxnSpPr>
        <p:spPr>
          <a:xfrm flipH="1" flipV="1">
            <a:off x="4771506" y="3063589"/>
            <a:ext cx="746221" cy="407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8" idx="1"/>
          </p:cNvCxnSpPr>
          <p:nvPr/>
        </p:nvCxnSpPr>
        <p:spPr>
          <a:xfrm flipV="1">
            <a:off x="5517727" y="2253846"/>
            <a:ext cx="175208" cy="1217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8" idx="1"/>
          </p:cNvCxnSpPr>
          <p:nvPr/>
        </p:nvCxnSpPr>
        <p:spPr>
          <a:xfrm flipV="1">
            <a:off x="5517727" y="1835050"/>
            <a:ext cx="62385" cy="16364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8" idx="1"/>
          </p:cNvCxnSpPr>
          <p:nvPr/>
        </p:nvCxnSpPr>
        <p:spPr>
          <a:xfrm flipV="1">
            <a:off x="5517727" y="2655656"/>
            <a:ext cx="271698" cy="81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360576" y="3497113"/>
            <a:ext cx="157151" cy="1281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8" idx="1"/>
          </p:cNvCxnSpPr>
          <p:nvPr/>
        </p:nvCxnSpPr>
        <p:spPr>
          <a:xfrm>
            <a:off x="5517727" y="3471522"/>
            <a:ext cx="31192" cy="16507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1"/>
          </p:cNvCxnSpPr>
          <p:nvPr/>
        </p:nvCxnSpPr>
        <p:spPr>
          <a:xfrm>
            <a:off x="5517727" y="3471522"/>
            <a:ext cx="350417" cy="2064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652120" y="2991518"/>
            <a:ext cx="10534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Phase-Shifter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87" idx="3"/>
          </p:cNvCxnSpPr>
          <p:nvPr/>
        </p:nvCxnSpPr>
        <p:spPr>
          <a:xfrm>
            <a:off x="6705614" y="3118476"/>
            <a:ext cx="461855" cy="378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143072" y="4921189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E-Fuses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806057" y="5048147"/>
            <a:ext cx="333895" cy="181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4385978" y="3245434"/>
            <a:ext cx="1131749" cy="226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262685" y="2959060"/>
            <a:ext cx="7601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PROMPT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96" idx="1"/>
          </p:cNvCxnSpPr>
          <p:nvPr/>
        </p:nvCxnSpPr>
        <p:spPr>
          <a:xfrm flipH="1">
            <a:off x="7530074" y="3086018"/>
            <a:ext cx="732611" cy="202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6" idx="1"/>
          </p:cNvCxnSpPr>
          <p:nvPr/>
        </p:nvCxnSpPr>
        <p:spPr>
          <a:xfrm flipH="1">
            <a:off x="7530074" y="3086018"/>
            <a:ext cx="732611" cy="385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530074" y="3086018"/>
            <a:ext cx="732611" cy="8350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475767" y="3376582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PLL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Arrow Connector 66"/>
          <p:cNvCxnSpPr>
            <a:stCxn id="103" idx="1"/>
          </p:cNvCxnSpPr>
          <p:nvPr/>
        </p:nvCxnSpPr>
        <p:spPr>
          <a:xfrm flipH="1">
            <a:off x="7992381" y="3503540"/>
            <a:ext cx="483386" cy="126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160223" y="4099427"/>
            <a:ext cx="790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PON-RST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Arrow Connector 69"/>
          <p:cNvCxnSpPr>
            <a:endCxn id="29" idx="3"/>
          </p:cNvCxnSpPr>
          <p:nvPr/>
        </p:nvCxnSpPr>
        <p:spPr>
          <a:xfrm flipH="1" flipV="1">
            <a:off x="7522990" y="3751124"/>
            <a:ext cx="625557" cy="475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300109" y="4416917"/>
            <a:ext cx="8146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CLK</a:t>
            </a:r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-MAN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>
            <a:stCxn id="109" idx="1"/>
          </p:cNvCxnSpPr>
          <p:nvPr/>
        </p:nvCxnSpPr>
        <p:spPr>
          <a:xfrm flipH="1" flipV="1">
            <a:off x="7530074" y="4357152"/>
            <a:ext cx="770035" cy="186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475767" y="4868399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Arrow Connector 73"/>
          <p:cNvCxnSpPr>
            <a:stCxn id="112" idx="1"/>
          </p:cNvCxnSpPr>
          <p:nvPr/>
        </p:nvCxnSpPr>
        <p:spPr>
          <a:xfrm flipH="1">
            <a:off x="8148547" y="4995357"/>
            <a:ext cx="327220" cy="2338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323965" y="1024517"/>
            <a:ext cx="11753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Standard Cells:</a:t>
            </a:r>
            <a:b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“everywhere”</a:t>
            </a:r>
            <a:endParaRPr lang="en-GB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Arrow Connector 76"/>
          <p:cNvCxnSpPr>
            <a:stCxn id="116" idx="3"/>
          </p:cNvCxnSpPr>
          <p:nvPr/>
        </p:nvCxnSpPr>
        <p:spPr>
          <a:xfrm>
            <a:off x="4499287" y="1232266"/>
            <a:ext cx="452565" cy="792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96850"/>
          </a:xfrm>
        </p:spPr>
        <p:txBody>
          <a:bodyPr/>
          <a:lstStyle/>
          <a:p>
            <a:r>
              <a:rPr lang="en-US" dirty="0" smtClean="0"/>
              <a:t>http://cern.ch/proj-gbt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69545" y="2967335"/>
            <a:ext cx="3204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lpGBT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080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11162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LpGBTX Block Diagram</a:t>
            </a:r>
          </a:p>
          <a:p>
            <a:r>
              <a:rPr lang="en-US" dirty="0" smtClean="0"/>
              <a:t>Main Features:</a:t>
            </a:r>
          </a:p>
          <a:p>
            <a:pPr lvl="1"/>
            <a:r>
              <a:rPr lang="en-US" dirty="0" smtClean="0"/>
              <a:t>Optical Link</a:t>
            </a:r>
          </a:p>
          <a:p>
            <a:pPr lvl="1"/>
            <a:r>
              <a:rPr lang="en-US" dirty="0" smtClean="0"/>
              <a:t>E-Links</a:t>
            </a:r>
          </a:p>
          <a:p>
            <a:pPr lvl="1"/>
            <a:r>
              <a:rPr lang="en-US" dirty="0" smtClean="0"/>
              <a:t>Slow Control</a:t>
            </a:r>
          </a:p>
          <a:p>
            <a:pPr lvl="1"/>
            <a:r>
              <a:rPr lang="en-US" dirty="0" smtClean="0"/>
              <a:t>Clock Distribution</a:t>
            </a:r>
          </a:p>
          <a:p>
            <a:pPr lvl="1"/>
            <a:r>
              <a:rPr lang="en-US" dirty="0" smtClean="0"/>
              <a:t>Power Dissipation</a:t>
            </a:r>
          </a:p>
          <a:p>
            <a:pPr lvl="1"/>
            <a:r>
              <a:rPr lang="en-US" dirty="0" smtClean="0"/>
              <a:t>Radiation Hardness</a:t>
            </a:r>
          </a:p>
          <a:p>
            <a:pPr lvl="1"/>
            <a:r>
              <a:rPr lang="en-US" dirty="0" smtClean="0"/>
              <a:t>Package</a:t>
            </a:r>
          </a:p>
          <a:p>
            <a:r>
              <a:rPr lang="en-US" dirty="0"/>
              <a:t>LpGBT </a:t>
            </a:r>
            <a:r>
              <a:rPr lang="en-US" dirty="0" smtClean="0"/>
              <a:t>frame </a:t>
            </a:r>
            <a:r>
              <a:rPr lang="en-US" dirty="0"/>
              <a:t>and eLinks </a:t>
            </a:r>
            <a:r>
              <a:rPr lang="en-US" dirty="0" smtClean="0"/>
              <a:t>bandwidth use:</a:t>
            </a:r>
            <a:endParaRPr lang="en-GB" dirty="0"/>
          </a:p>
          <a:p>
            <a:pPr lvl="1"/>
            <a:r>
              <a:rPr lang="en-US" dirty="0" smtClean="0"/>
              <a:t>Down-Link</a:t>
            </a:r>
          </a:p>
          <a:p>
            <a:pPr lvl="1"/>
            <a:r>
              <a:rPr lang="en-US" dirty="0" smtClean="0"/>
              <a:t>Up-Link:</a:t>
            </a:r>
          </a:p>
          <a:p>
            <a:pPr lvl="2"/>
            <a:r>
              <a:rPr lang="en-US" dirty="0" smtClean="0"/>
              <a:t>FEC5</a:t>
            </a:r>
          </a:p>
          <a:p>
            <a:pPr lvl="2"/>
            <a:r>
              <a:rPr lang="en-US" dirty="0" smtClean="0"/>
              <a:t>FEC12</a:t>
            </a:r>
          </a:p>
          <a:p>
            <a:r>
              <a:rPr lang="en-US" dirty="0"/>
              <a:t>eLink – Transmitter / </a:t>
            </a:r>
            <a:r>
              <a:rPr lang="en-US" dirty="0" smtClean="0"/>
              <a:t>Receiver</a:t>
            </a:r>
            <a:endParaRPr lang="en-GB" dirty="0" smtClean="0"/>
          </a:p>
          <a:p>
            <a:r>
              <a:rPr lang="en-GB" dirty="0" smtClean="0"/>
              <a:t>High Speed Line Driver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LpGBTX Block Diagram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63608" y="1002096"/>
            <a:ext cx="6608791" cy="5398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077" y="1629489"/>
            <a:ext cx="1143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608" y="3185688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70C0"/>
                </a:solidFill>
              </a:rPr>
              <a:t>5.12 / 10.24 Gb/s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4077" y="3433613"/>
            <a:ext cx="1143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996" y="1383391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70C0"/>
                </a:solidFill>
              </a:rPr>
              <a:t>2.56 Gb/s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077" y="5237737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077" y="499151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70C0"/>
                </a:solidFill>
              </a:rPr>
              <a:t>refClk40MHz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14600" y="1600200"/>
            <a:ext cx="106607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0800" y="1371600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cdrOut [63:0]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3920" y="4957834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70C0"/>
                </a:solidFill>
              </a:rPr>
              <a:t>serIn [255:0]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0" y="1172289"/>
            <a:ext cx="106679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</a:t>
            </a:r>
          </a:p>
          <a:p>
            <a:pPr algn="ctr"/>
            <a:r>
              <a:rPr lang="en-GB" dirty="0" smtClean="0"/>
              <a:t>&amp;</a:t>
            </a:r>
          </a:p>
          <a:p>
            <a:pPr algn="ctr"/>
            <a:r>
              <a:rPr lang="en-GB" dirty="0" smtClean="0"/>
              <a:t>DSCR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48200" y="1371600"/>
            <a:ext cx="18202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65130" y="1125379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rxData</a:t>
            </a:r>
            <a:r>
              <a:rPr lang="en-GB" sz="1000" dirty="0" smtClean="0">
                <a:solidFill>
                  <a:srgbClr val="0070C0"/>
                </a:solidFill>
              </a:rPr>
              <a:t>[31:0]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91523" y="5204055"/>
            <a:ext cx="106607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582202" y="4596748"/>
            <a:ext cx="106679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SCR</a:t>
            </a:r>
          </a:p>
          <a:p>
            <a:pPr algn="ctr"/>
            <a:r>
              <a:rPr lang="en-GB" dirty="0" smtClean="0"/>
              <a:t>&amp;</a:t>
            </a:r>
          </a:p>
          <a:p>
            <a:pPr algn="ctr"/>
            <a:r>
              <a:rPr lang="en-GB" dirty="0" smtClean="0"/>
              <a:t>ENC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662711" y="1353979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rxEc</a:t>
            </a:r>
            <a:r>
              <a:rPr lang="en-GB" sz="1000" dirty="0" smtClean="0">
                <a:solidFill>
                  <a:srgbClr val="0070C0"/>
                </a:solidFill>
              </a:rPr>
              <a:t>[1:0]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25908" y="1599414"/>
            <a:ext cx="1842497" cy="7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93279" y="1192021"/>
            <a:ext cx="1066799" cy="101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ePortTx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535203" y="1458333"/>
            <a:ext cx="114300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72400" y="1197690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eLinkOut[15:0]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535203" y="1727449"/>
            <a:ext cx="114300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72400" y="1475850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ecOut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93279" y="4782980"/>
            <a:ext cx="1066799" cy="100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ePortRx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643639" y="5181600"/>
            <a:ext cx="18496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58835" y="4953000"/>
            <a:ext cx="122048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542826" y="5306199"/>
            <a:ext cx="1142999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542824" y="5562599"/>
            <a:ext cx="114300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554401" y="3282125"/>
            <a:ext cx="114300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85809" y="5077599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eLinkIn</a:t>
            </a:r>
            <a:r>
              <a:rPr lang="en-GB" sz="1000" dirty="0" smtClean="0">
                <a:solidFill>
                  <a:srgbClr val="0070C0"/>
                </a:solidFill>
              </a:rPr>
              <a:t>[27:0]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82801" y="5306199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ecIn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018577" y="6096001"/>
            <a:ext cx="345639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57418" y="5392579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FF0000"/>
                </a:solidFill>
              </a:rPr>
              <a:t>40/…/1280 MHz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83474" y="1887378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40 MHz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82376" y="3857616"/>
            <a:ext cx="1066799" cy="71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SCA</a:t>
            </a:r>
          </a:p>
          <a:p>
            <a:pPr algn="ctr"/>
            <a:r>
              <a:rPr lang="en-GB" sz="1200" dirty="0" smtClean="0"/>
              <a:t>(Reduced set)</a:t>
            </a:r>
            <a:endParaRPr lang="en-GB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556302" y="4419600"/>
            <a:ext cx="10531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81052" y="4935379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70C0"/>
                </a:solidFill>
              </a:rPr>
              <a:t>txData[159:0]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54258" y="5163979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err="1" smtClean="0">
                <a:solidFill>
                  <a:srgbClr val="0070C0"/>
                </a:solidFill>
              </a:rPr>
              <a:t>txEc</a:t>
            </a:r>
            <a:r>
              <a:rPr lang="en-GB" sz="1000" dirty="0" smtClean="0">
                <a:solidFill>
                  <a:srgbClr val="0070C0"/>
                </a:solidFill>
              </a:rPr>
              <a:t>[3:0]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7560078" y="2743199"/>
            <a:ext cx="1143002" cy="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493279" y="2438401"/>
            <a:ext cx="1066799" cy="532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Phase</a:t>
            </a:r>
            <a:br>
              <a:rPr lang="en-GB" dirty="0" smtClean="0"/>
            </a:br>
            <a:r>
              <a:rPr lang="en-GB" dirty="0" smtClean="0"/>
              <a:t>Shifter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7783977" y="3048000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eClock[27:0]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78009" y="5955089"/>
            <a:ext cx="91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LpGBTX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576840" y="2895600"/>
            <a:ext cx="106679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47077" y="1172288"/>
            <a:ext cx="1143000" cy="456746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SerDes</a:t>
            </a:r>
            <a:endParaRPr lang="en-GB" dirty="0"/>
          </a:p>
        </p:txBody>
      </p:sp>
      <p:cxnSp>
        <p:nvCxnSpPr>
          <p:cNvPr id="88" name="Straight Connector 87"/>
          <p:cNvCxnSpPr/>
          <p:nvPr/>
        </p:nvCxnSpPr>
        <p:spPr>
          <a:xfrm rot="5400000" flipV="1">
            <a:off x="3444896" y="1997818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976657" y="5334000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40 MHz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rot="5400000" flipV="1">
            <a:off x="6376754" y="5503018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991423" y="3639195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40 MHz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5400000" flipV="1">
            <a:off x="3473449" y="3750418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4110239" y="3733800"/>
            <a:ext cx="4560" cy="27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022444" y="5849780"/>
            <a:ext cx="2079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40 / 80 / 160 / 320 / 640 /1280 MHz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4648200" y="20574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643639" y="3048000"/>
            <a:ext cx="228600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876800" y="2053250"/>
            <a:ext cx="0" cy="994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648200" y="1600200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rxIc</a:t>
            </a:r>
            <a:r>
              <a:rPr lang="en-GB" sz="1000" dirty="0" smtClean="0">
                <a:solidFill>
                  <a:srgbClr val="0070C0"/>
                </a:solidFill>
              </a:rPr>
              <a:t>[1:0]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4643639" y="3892729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648200" y="4724400"/>
            <a:ext cx="228600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872239" y="3876912"/>
            <a:ext cx="4561" cy="847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643639" y="3653995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txIc</a:t>
            </a:r>
            <a:r>
              <a:rPr lang="en-GB" sz="1000" dirty="0" smtClean="0">
                <a:solidFill>
                  <a:srgbClr val="0070C0"/>
                </a:solidFill>
              </a:rPr>
              <a:t>[1:0]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2018577" y="5739748"/>
            <a:ext cx="0" cy="3562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4625908" y="5410200"/>
            <a:ext cx="18746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5258835" y="4038600"/>
            <a:ext cx="1234037" cy="0"/>
          </a:xfrm>
          <a:prstGeom prst="straightConnector1">
            <a:avLst/>
          </a:prstGeom>
          <a:ln w="285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457011" y="2649379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FF0000"/>
                </a:solidFill>
              </a:rPr>
              <a:t>40/…/1280 MHz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rot="5400000" flipV="1">
            <a:off x="6376347" y="2760546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900050" y="4173379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FF0000"/>
                </a:solidFill>
              </a:rPr>
              <a:t>40 MHz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rot="5400000" flipV="1">
            <a:off x="6366634" y="4282681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V="1">
            <a:off x="3444896" y="5457463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4644761" y="3467100"/>
            <a:ext cx="616355" cy="0"/>
          </a:xfrm>
          <a:prstGeom prst="straightConnector1">
            <a:avLst/>
          </a:prstGeom>
          <a:ln w="285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5265677" y="1828800"/>
            <a:ext cx="12186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5506863" y="1828800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FF0000"/>
                </a:solidFill>
              </a:rPr>
              <a:t>40/…/320 MHz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 rot="5400000" flipV="1">
            <a:off x="6349426" y="1921618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 flipV="1">
            <a:off x="5258835" y="1811179"/>
            <a:ext cx="2281" cy="1655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5261116" y="3467101"/>
            <a:ext cx="1" cy="148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5266552" y="2590800"/>
            <a:ext cx="1234037" cy="0"/>
          </a:xfrm>
          <a:prstGeom prst="straightConnector1">
            <a:avLst/>
          </a:prstGeom>
          <a:ln w="285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4654688" y="3220879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err="1" smtClean="0"/>
              <a:t>cnt</a:t>
            </a:r>
            <a:r>
              <a:rPr lang="en-GB" sz="1000" dirty="0" smtClean="0"/>
              <a:t>[x:0]</a:t>
            </a:r>
            <a:endParaRPr lang="en-GB" sz="10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772400" y="249697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psClk</a:t>
            </a:r>
            <a:r>
              <a:rPr lang="en-GB" sz="1000" dirty="0" smtClean="0">
                <a:solidFill>
                  <a:srgbClr val="0070C0"/>
                </a:solidFill>
              </a:rPr>
              <a:t>[3:0]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7556302" y="3962400"/>
            <a:ext cx="1052360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7772400" y="3716179"/>
            <a:ext cx="57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I2C (x3)</a:t>
            </a:r>
            <a:endParaRPr lang="en-GB" sz="1000" dirty="0">
              <a:solidFill>
                <a:srgbClr val="0070C0"/>
              </a:solidFill>
            </a:endParaRPr>
          </a:p>
        </p:txBody>
      </p:sp>
      <p:cxnSp>
        <p:nvCxnSpPr>
          <p:cNvPr id="195" name="Straight Arrow Connector 194"/>
          <p:cNvCxnSpPr/>
          <p:nvPr/>
        </p:nvCxnSpPr>
        <p:spPr>
          <a:xfrm>
            <a:off x="7560078" y="4191000"/>
            <a:ext cx="105236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7782801" y="3944779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accent3">
                    <a:lumMod val="50000"/>
                  </a:schemeClr>
                </a:solidFill>
              </a:rPr>
              <a:t>adcIn</a:t>
            </a:r>
            <a:r>
              <a:rPr lang="en-GB" sz="1000" dirty="0" smtClean="0">
                <a:solidFill>
                  <a:schemeClr val="accent3">
                    <a:lumMod val="50000"/>
                  </a:schemeClr>
                </a:solidFill>
              </a:rPr>
              <a:t>[7:0]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784257" y="4172176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pio</a:t>
            </a:r>
            <a:r>
              <a:rPr lang="en-GB" sz="1000" dirty="0" smtClean="0"/>
              <a:t>[15:0]</a:t>
            </a:r>
            <a:endParaRPr lang="en-GB" sz="1000" dirty="0"/>
          </a:p>
        </p:txBody>
      </p:sp>
      <p:grpSp>
        <p:nvGrpSpPr>
          <p:cNvPr id="208" name="Group 207"/>
          <p:cNvGrpSpPr/>
          <p:nvPr/>
        </p:nvGrpSpPr>
        <p:grpSpPr>
          <a:xfrm>
            <a:off x="76200" y="5689602"/>
            <a:ext cx="931291" cy="699702"/>
            <a:chOff x="152400" y="5715000"/>
            <a:chExt cx="931291" cy="699702"/>
          </a:xfrm>
        </p:grpSpPr>
        <p:sp>
          <p:nvSpPr>
            <p:cNvPr id="207" name="Rectangle 206"/>
            <p:cNvSpPr/>
            <p:nvPr/>
          </p:nvSpPr>
          <p:spPr>
            <a:xfrm>
              <a:off x="152400" y="5715000"/>
              <a:ext cx="910609" cy="699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304077" y="5849780"/>
              <a:ext cx="288031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597817" y="5742058"/>
              <a:ext cx="4651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chemeClr val="accent3">
                      <a:lumMod val="50000"/>
                    </a:schemeClr>
                  </a:solidFill>
                </a:rPr>
                <a:t>analog</a:t>
              </a:r>
              <a:endParaRPr lang="en-GB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304800" y="6002180"/>
              <a:ext cx="28803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598540" y="5894458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chemeClr val="accent1"/>
                  </a:solidFill>
                </a:rPr>
                <a:t>data</a:t>
              </a:r>
              <a:endParaRPr lang="en-GB" sz="800" dirty="0">
                <a:solidFill>
                  <a:schemeClr val="accent1"/>
                </a:solidFill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305523" y="6154580"/>
              <a:ext cx="2880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599263" y="6046858"/>
              <a:ext cx="4844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control</a:t>
              </a:r>
              <a:endParaRPr lang="en-GB" sz="800" dirty="0"/>
            </a:p>
          </p:txBody>
        </p:sp>
        <p:cxnSp>
          <p:nvCxnSpPr>
            <p:cNvPr id="205" name="Straight Connector 204"/>
            <p:cNvCxnSpPr/>
            <p:nvPr/>
          </p:nvCxnSpPr>
          <p:spPr>
            <a:xfrm>
              <a:off x="306246" y="6306980"/>
              <a:ext cx="2880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599986" y="6199258"/>
              <a:ext cx="3962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chemeClr val="accent3">
                      <a:lumMod val="50000"/>
                    </a:schemeClr>
                  </a:solidFill>
                </a:rPr>
                <a:t>clock</a:t>
              </a:r>
              <a:endParaRPr lang="en-GB" sz="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6484309" y="3155244"/>
            <a:ext cx="1066799" cy="51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ePortClk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5437915" y="3335179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FF0000"/>
                </a:solidFill>
              </a:rPr>
              <a:t>40/…/1280 MHz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rot="5400000" flipV="1">
            <a:off x="6357251" y="3445618"/>
            <a:ext cx="727" cy="27083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258835" y="3276600"/>
            <a:ext cx="1234037" cy="0"/>
          </a:xfrm>
          <a:prstGeom prst="straightConnector1">
            <a:avLst/>
          </a:prstGeom>
          <a:ln w="28575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543800" y="3493104"/>
            <a:ext cx="114300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773376" y="3258979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FF0000"/>
                </a:solidFill>
              </a:rPr>
              <a:t>ecClock</a:t>
            </a:r>
            <a:endParaRPr lang="en-GB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Features (1/…)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“Optical” link:</a:t>
            </a:r>
            <a:endParaRPr lang="en-GB" b="1" dirty="0" smtClean="0"/>
          </a:p>
          <a:p>
            <a:r>
              <a:rPr lang="en-GB" dirty="0" smtClean="0"/>
              <a:t>Down-link:</a:t>
            </a:r>
          </a:p>
          <a:p>
            <a:pPr lvl="1"/>
            <a:r>
              <a:rPr lang="en-GB" dirty="0" smtClean="0"/>
              <a:t>2.56 </a:t>
            </a:r>
            <a:r>
              <a:rPr lang="en-GB" dirty="0"/>
              <a:t>Gb/s </a:t>
            </a:r>
            <a:r>
              <a:rPr lang="en-GB" dirty="0" smtClean="0"/>
              <a:t>(64 </a:t>
            </a:r>
            <a:r>
              <a:rPr lang="en-GB" dirty="0"/>
              <a:t>– bit </a:t>
            </a:r>
            <a:r>
              <a:rPr lang="en-GB" dirty="0" smtClean="0"/>
              <a:t>frame)</a:t>
            </a:r>
          </a:p>
          <a:p>
            <a:pPr lvl="1"/>
            <a:r>
              <a:rPr lang="en-US" dirty="0" smtClean="0"/>
              <a:t>Encoding: FEC12</a:t>
            </a:r>
            <a:endParaRPr lang="en-GB" dirty="0" smtClean="0"/>
          </a:p>
          <a:p>
            <a:pPr lvl="1"/>
            <a:r>
              <a:rPr lang="en-GB" dirty="0"/>
              <a:t>B</a:t>
            </a:r>
            <a:r>
              <a:rPr lang="en-GB" dirty="0" smtClean="0"/>
              <a:t>andwidth:</a:t>
            </a:r>
          </a:p>
          <a:p>
            <a:pPr lvl="2"/>
            <a:r>
              <a:rPr lang="en-GB" dirty="0" smtClean="0"/>
              <a:t>IC (Internal Control (ASIC control)): 80 Mb/s</a:t>
            </a:r>
          </a:p>
          <a:p>
            <a:pPr lvl="2"/>
            <a:r>
              <a:rPr lang="en-US" dirty="0" smtClean="0"/>
              <a:t>EC (External Control (SCA e-Link)): 80 Mb/s</a:t>
            </a:r>
          </a:p>
          <a:p>
            <a:pPr lvl="2"/>
            <a:r>
              <a:rPr lang="en-US" dirty="0" smtClean="0"/>
              <a:t>D (Data): 1.28 Gb/s</a:t>
            </a:r>
            <a:endParaRPr lang="en-GB" dirty="0" smtClean="0"/>
          </a:p>
          <a:p>
            <a:pPr lvl="1"/>
            <a:r>
              <a:rPr lang="en-US" dirty="0" smtClean="0"/>
              <a:t>Eye Scan</a:t>
            </a:r>
          </a:p>
          <a:p>
            <a:pPr lvl="1"/>
            <a:r>
              <a:rPr lang="en-US" dirty="0" smtClean="0"/>
              <a:t>BER Monitoring based on the FEC activity</a:t>
            </a: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Features (2/…)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Up-link:</a:t>
            </a:r>
          </a:p>
          <a:p>
            <a:pPr lvl="1"/>
            <a:r>
              <a:rPr lang="en-GB" dirty="0" smtClean="0"/>
              <a:t>Bandwidth @ 5.12 Gb/s (128 </a:t>
            </a:r>
            <a:r>
              <a:rPr lang="en-GB" dirty="0"/>
              <a:t>– </a:t>
            </a:r>
            <a:r>
              <a:rPr lang="en-GB" dirty="0" smtClean="0"/>
              <a:t>bit frame):</a:t>
            </a:r>
          </a:p>
          <a:p>
            <a:pPr lvl="2"/>
            <a:r>
              <a:rPr lang="en-US" dirty="0" smtClean="0"/>
              <a:t>IC: 80 Mb/s</a:t>
            </a:r>
          </a:p>
          <a:p>
            <a:pPr lvl="2"/>
            <a:r>
              <a:rPr lang="en-US" dirty="0" smtClean="0"/>
              <a:t>EC: 80 Mb/s</a:t>
            </a:r>
          </a:p>
          <a:p>
            <a:pPr lvl="2"/>
            <a:r>
              <a:rPr lang="en-US" dirty="0" smtClean="0"/>
              <a:t>D:</a:t>
            </a:r>
            <a:endParaRPr lang="en-GB" dirty="0" smtClean="0"/>
          </a:p>
          <a:p>
            <a:pPr lvl="3"/>
            <a:r>
              <a:rPr lang="en-GB" dirty="0" smtClean="0"/>
              <a:t>FEC12</a:t>
            </a:r>
            <a:r>
              <a:rPr lang="en-GB" dirty="0"/>
              <a:t>: </a:t>
            </a:r>
            <a:r>
              <a:rPr lang="en-GB" dirty="0" smtClean="0"/>
              <a:t>3.84 Gb/s</a:t>
            </a:r>
            <a:endParaRPr lang="en-GB" dirty="0"/>
          </a:p>
          <a:p>
            <a:pPr lvl="3"/>
            <a:r>
              <a:rPr lang="en-GB" dirty="0" smtClean="0"/>
              <a:t>FEC5:   </a:t>
            </a:r>
            <a:r>
              <a:rPr lang="en-US" dirty="0" smtClean="0"/>
              <a:t>4.48 </a:t>
            </a:r>
            <a:r>
              <a:rPr lang="en-GB" dirty="0" smtClean="0"/>
              <a:t>Gb/s</a:t>
            </a:r>
            <a:endParaRPr lang="en-US" dirty="0"/>
          </a:p>
          <a:p>
            <a:pPr lvl="1"/>
            <a:r>
              <a:rPr lang="en-GB" dirty="0" smtClean="0"/>
              <a:t>10.24 Gb/s (256 – bit frame)</a:t>
            </a:r>
          </a:p>
          <a:p>
            <a:pPr lvl="2"/>
            <a:r>
              <a:rPr lang="en-US" dirty="0"/>
              <a:t>IC: 80 Mb/s</a:t>
            </a:r>
          </a:p>
          <a:p>
            <a:pPr lvl="2"/>
            <a:r>
              <a:rPr lang="en-US" dirty="0"/>
              <a:t>EC: 80 </a:t>
            </a:r>
            <a:r>
              <a:rPr lang="en-US" dirty="0" smtClean="0"/>
              <a:t>Mb/s</a:t>
            </a:r>
            <a:endParaRPr lang="en-GB" dirty="0" smtClean="0"/>
          </a:p>
          <a:p>
            <a:pPr lvl="2"/>
            <a:r>
              <a:rPr lang="en-US" dirty="0" smtClean="0"/>
              <a:t>D:</a:t>
            </a:r>
          </a:p>
          <a:p>
            <a:pPr lvl="3"/>
            <a:r>
              <a:rPr lang="en-US" dirty="0"/>
              <a:t>FEC12: </a:t>
            </a:r>
            <a:r>
              <a:rPr lang="en-US" dirty="0" smtClean="0"/>
              <a:t>7.68 </a:t>
            </a:r>
            <a:r>
              <a:rPr lang="en-GB" dirty="0" smtClean="0"/>
              <a:t>Gb/s</a:t>
            </a:r>
            <a:endParaRPr lang="en-GB" dirty="0"/>
          </a:p>
          <a:p>
            <a:pPr lvl="3"/>
            <a:r>
              <a:rPr lang="en-US" dirty="0" smtClean="0"/>
              <a:t>FEC5</a:t>
            </a:r>
            <a:r>
              <a:rPr lang="en-US" dirty="0"/>
              <a:t>: </a:t>
            </a:r>
            <a:r>
              <a:rPr lang="en-US" dirty="0" smtClean="0"/>
              <a:t>  8.96 </a:t>
            </a:r>
            <a:r>
              <a:rPr lang="en-GB" dirty="0" smtClean="0"/>
              <a:t>Gb/s</a:t>
            </a:r>
          </a:p>
          <a:p>
            <a:pPr lvl="1"/>
            <a:r>
              <a:rPr lang="en-US" dirty="0"/>
              <a:t>Programable </a:t>
            </a:r>
            <a:r>
              <a:rPr lang="en-US" dirty="0" smtClean="0"/>
              <a:t>pre-emphasis</a:t>
            </a:r>
          </a:p>
          <a:p>
            <a:pPr lvl="2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Features </a:t>
            </a:r>
            <a:r>
              <a:rPr lang="en-GB" dirty="0" smtClean="0"/>
              <a:t>(3/…)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E-Links</a:t>
            </a:r>
            <a:r>
              <a:rPr lang="en-US" dirty="0" smtClean="0"/>
              <a:t>:</a:t>
            </a:r>
          </a:p>
          <a:p>
            <a:r>
              <a:rPr lang="en-GB" dirty="0"/>
              <a:t>Down-link</a:t>
            </a:r>
            <a:r>
              <a:rPr lang="en-GB" dirty="0" smtClean="0"/>
              <a:t>:</a:t>
            </a:r>
          </a:p>
          <a:p>
            <a:pPr lvl="1"/>
            <a:r>
              <a:rPr lang="en-US" dirty="0"/>
              <a:t>Bandwidths: </a:t>
            </a:r>
            <a:r>
              <a:rPr lang="en-US" dirty="0" smtClean="0"/>
              <a:t>80/160/320 Mb/s</a:t>
            </a:r>
          </a:p>
          <a:p>
            <a:pPr lvl="1"/>
            <a:r>
              <a:rPr lang="en-US" dirty="0"/>
              <a:t>Number of </a:t>
            </a:r>
            <a:r>
              <a:rPr lang="en-US" dirty="0" smtClean="0"/>
              <a:t>links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dirty="0" smtClean="0"/>
              <a:t>: 16/8/4</a:t>
            </a:r>
          </a:p>
          <a:p>
            <a:pPr lvl="2"/>
            <a:r>
              <a:rPr lang="en-US" dirty="0" smtClean="0"/>
              <a:t>“Mirror” function:</a:t>
            </a:r>
          </a:p>
          <a:p>
            <a:pPr lvl="3"/>
            <a:r>
              <a:rPr lang="en-US" dirty="0" smtClean="0"/>
              <a:t>80 Mb/s: no;</a:t>
            </a:r>
          </a:p>
          <a:p>
            <a:pPr lvl="3"/>
            <a:r>
              <a:rPr lang="en-US" dirty="0" smtClean="0"/>
              <a:t>160 Mb/s: each channel is available on 2 outputs;</a:t>
            </a:r>
          </a:p>
          <a:p>
            <a:pPr lvl="3"/>
            <a:r>
              <a:rPr lang="en-US" dirty="0" smtClean="0"/>
              <a:t>320 Mb/s: each channel is available on 4 outputs.</a:t>
            </a:r>
          </a:p>
          <a:p>
            <a:pPr lvl="1"/>
            <a:r>
              <a:rPr lang="en-US" dirty="0"/>
              <a:t>One EC channel @ 80 </a:t>
            </a:r>
            <a:r>
              <a:rPr lang="en-US" dirty="0" smtClean="0"/>
              <a:t>Mbit/s</a:t>
            </a:r>
            <a:endParaRPr lang="en-GB" dirty="0" smtClean="0"/>
          </a:p>
          <a:p>
            <a:r>
              <a:rPr lang="en-US" dirty="0" smtClean="0"/>
              <a:t>Up-Link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FEC5 @ </a:t>
            </a:r>
            <a:r>
              <a:rPr lang="en-GB" dirty="0" smtClean="0"/>
              <a:t>5.12 Gb/s:</a:t>
            </a:r>
          </a:p>
          <a:p>
            <a:pPr lvl="2"/>
            <a:r>
              <a:rPr lang="en-US" dirty="0" smtClean="0"/>
              <a:t>Data rate: 160 / 320 / 640 Mb/s</a:t>
            </a:r>
            <a:endParaRPr lang="en-US" dirty="0"/>
          </a:p>
          <a:p>
            <a:pPr lvl="2"/>
            <a:r>
              <a:rPr lang="en-US" dirty="0" smtClean="0"/>
              <a:t># eLinks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dirty="0" smtClean="0"/>
              <a:t>: 28 / 14 / 7</a:t>
            </a:r>
            <a:endParaRPr lang="en-GB" dirty="0" smtClean="0"/>
          </a:p>
          <a:p>
            <a:pPr lvl="1"/>
            <a:r>
              <a:rPr lang="en-US" dirty="0" smtClean="0"/>
              <a:t>FEC5 </a:t>
            </a:r>
            <a:r>
              <a:rPr lang="en-US" dirty="0"/>
              <a:t>@ </a:t>
            </a:r>
            <a:r>
              <a:rPr lang="en-GB" dirty="0" smtClean="0"/>
              <a:t>10.24 </a:t>
            </a:r>
            <a:r>
              <a:rPr lang="en-GB" dirty="0"/>
              <a:t>Gb/s: </a:t>
            </a:r>
          </a:p>
          <a:p>
            <a:pPr lvl="2"/>
            <a:r>
              <a:rPr lang="en-US" dirty="0"/>
              <a:t>Bandwidth</a:t>
            </a:r>
            <a:r>
              <a:rPr lang="en-US" dirty="0" smtClean="0"/>
              <a:t>: 320 / 640 / 1280 Mb/s</a:t>
            </a:r>
            <a:endParaRPr lang="en-US" dirty="0"/>
          </a:p>
          <a:p>
            <a:pPr lvl="2"/>
            <a:r>
              <a:rPr lang="en-US" dirty="0"/>
              <a:t># </a:t>
            </a:r>
            <a:r>
              <a:rPr lang="en-US" dirty="0" smtClean="0"/>
              <a:t>eLinks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dirty="0" smtClean="0"/>
              <a:t>: </a:t>
            </a:r>
            <a:r>
              <a:rPr lang="en-US" dirty="0"/>
              <a:t>28 / 14 / </a:t>
            </a:r>
            <a:r>
              <a:rPr lang="en-US" dirty="0" smtClean="0"/>
              <a:t>7</a:t>
            </a:r>
            <a:endParaRPr lang="en-GB" dirty="0" smtClean="0"/>
          </a:p>
          <a:p>
            <a:pPr lvl="1"/>
            <a:r>
              <a:rPr lang="en-US" dirty="0" smtClean="0"/>
              <a:t>FEC12 </a:t>
            </a:r>
            <a:r>
              <a:rPr lang="en-US" dirty="0"/>
              <a:t>@ </a:t>
            </a:r>
            <a:r>
              <a:rPr lang="en-GB" dirty="0"/>
              <a:t>5.12 Gb/s: </a:t>
            </a:r>
            <a:endParaRPr lang="en-GB" dirty="0" smtClean="0"/>
          </a:p>
          <a:p>
            <a:pPr lvl="2"/>
            <a:r>
              <a:rPr lang="en-US" dirty="0"/>
              <a:t>Bandwidth</a:t>
            </a:r>
            <a:r>
              <a:rPr lang="en-US" dirty="0" smtClean="0"/>
              <a:t>:</a:t>
            </a:r>
            <a:r>
              <a:rPr lang="en-US" dirty="0"/>
              <a:t> 160 / 320 / 640 </a:t>
            </a:r>
            <a:r>
              <a:rPr lang="en-US" dirty="0" smtClean="0"/>
              <a:t>Mb/s</a:t>
            </a:r>
            <a:endParaRPr lang="en-US" dirty="0"/>
          </a:p>
          <a:p>
            <a:pPr lvl="2"/>
            <a:r>
              <a:rPr lang="en-US" dirty="0"/>
              <a:t># </a:t>
            </a:r>
            <a:r>
              <a:rPr lang="en-US" dirty="0" smtClean="0"/>
              <a:t>eLinks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dirty="0" smtClean="0"/>
              <a:t>: 24 / 12 / 6</a:t>
            </a:r>
            <a:endParaRPr lang="en-GB" dirty="0"/>
          </a:p>
          <a:p>
            <a:pPr lvl="1"/>
            <a:r>
              <a:rPr lang="en-US" dirty="0" smtClean="0"/>
              <a:t>FEC12 </a:t>
            </a:r>
            <a:r>
              <a:rPr lang="en-US" dirty="0"/>
              <a:t>@ </a:t>
            </a:r>
            <a:r>
              <a:rPr lang="en-GB" dirty="0" smtClean="0"/>
              <a:t>10.24 </a:t>
            </a:r>
            <a:r>
              <a:rPr lang="en-GB" dirty="0"/>
              <a:t>Gb/s: </a:t>
            </a:r>
            <a:endParaRPr lang="en-GB" dirty="0" smtClean="0"/>
          </a:p>
          <a:p>
            <a:pPr lvl="2"/>
            <a:r>
              <a:rPr lang="en-US" dirty="0"/>
              <a:t>Bandwidth</a:t>
            </a:r>
            <a:r>
              <a:rPr lang="en-US" dirty="0" smtClean="0"/>
              <a:t>:</a:t>
            </a:r>
            <a:r>
              <a:rPr lang="en-US" dirty="0"/>
              <a:t> 320 / 640 / 1280 </a:t>
            </a:r>
            <a:r>
              <a:rPr lang="en-US" dirty="0" smtClean="0"/>
              <a:t>Mb/s</a:t>
            </a:r>
            <a:endParaRPr lang="en-US" dirty="0"/>
          </a:p>
          <a:p>
            <a:pPr lvl="2"/>
            <a:r>
              <a:rPr lang="en-US" dirty="0"/>
              <a:t># </a:t>
            </a:r>
            <a:r>
              <a:rPr lang="en-US" dirty="0" smtClean="0"/>
              <a:t>eLinks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dirty="0" smtClean="0"/>
              <a:t>: </a:t>
            </a:r>
            <a:r>
              <a:rPr lang="en-US" dirty="0"/>
              <a:t>24 / 12 /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One EC channel @ 80 Mbit/s</a:t>
            </a:r>
            <a:endParaRPr lang="en-GB" dirty="0"/>
          </a:p>
          <a:p>
            <a:pPr lvl="1"/>
            <a:r>
              <a:rPr lang="en-US" dirty="0" smtClean="0"/>
              <a:t>Phase alignment on a per channel basis:</a:t>
            </a:r>
          </a:p>
          <a:p>
            <a:pPr lvl="2"/>
            <a:r>
              <a:rPr lang="en-US" dirty="0" smtClean="0"/>
              <a:t>User programable phase</a:t>
            </a:r>
          </a:p>
          <a:p>
            <a:pPr lvl="2"/>
            <a:r>
              <a:rPr lang="en-US" dirty="0" smtClean="0"/>
              <a:t>Automatic phase tracking</a:t>
            </a:r>
            <a:endParaRPr lang="en-GB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1692" y="6093023"/>
            <a:ext cx="2098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Excluding the EC channel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Features </a:t>
            </a:r>
            <a:r>
              <a:rPr lang="en-GB" dirty="0" smtClean="0"/>
              <a:t>(4/…)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Latency</a:t>
            </a:r>
          </a:p>
          <a:p>
            <a:r>
              <a:rPr lang="en-US" dirty="0"/>
              <a:t>Both the RX and TX will have fixed and “deterministic” </a:t>
            </a:r>
            <a:r>
              <a:rPr lang="en-US" dirty="0" smtClean="0"/>
              <a:t>latency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eLink Line Drivers</a:t>
            </a:r>
            <a:endParaRPr lang="en-GB" b="1" dirty="0" smtClean="0"/>
          </a:p>
          <a:p>
            <a:r>
              <a:rPr lang="en-GB" dirty="0" smtClean="0"/>
              <a:t>Programable: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riving </a:t>
            </a:r>
            <a:r>
              <a:rPr lang="en-GB" dirty="0"/>
              <a:t>current</a:t>
            </a:r>
            <a:r>
              <a:rPr lang="en-GB" dirty="0" smtClean="0"/>
              <a:t>: 1, 2 </a:t>
            </a:r>
            <a:r>
              <a:rPr lang="en-GB" dirty="0"/>
              <a:t>and </a:t>
            </a:r>
            <a:r>
              <a:rPr lang="en-GB" dirty="0" smtClean="0"/>
              <a:t>4 mA</a:t>
            </a:r>
          </a:p>
          <a:p>
            <a:pPr lvl="1"/>
            <a:r>
              <a:rPr lang="en-GB" dirty="0"/>
              <a:t>Common mode voltage: 600 </a:t>
            </a:r>
            <a:r>
              <a:rPr lang="en-GB" dirty="0" smtClean="0"/>
              <a:t>mV</a:t>
            </a:r>
          </a:p>
          <a:p>
            <a:pPr lvl="1"/>
            <a:r>
              <a:rPr lang="en-GB" dirty="0" smtClean="0"/>
              <a:t>Receiving </a:t>
            </a:r>
            <a:r>
              <a:rPr lang="en-GB" dirty="0"/>
              <a:t>end termination</a:t>
            </a:r>
            <a:r>
              <a:rPr lang="en-US" dirty="0" smtClean="0"/>
              <a:t> 100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endParaRPr lang="en-GB" dirty="0" smtClean="0">
              <a:latin typeface="Symbol" panose="05050102010706020507" pitchFamily="18" charset="2"/>
            </a:endParaRPr>
          </a:p>
          <a:p>
            <a:pPr lvl="1"/>
            <a:r>
              <a:rPr lang="en-US" dirty="0" smtClean="0"/>
              <a:t>Pre-emphasis</a:t>
            </a:r>
          </a:p>
          <a:p>
            <a:pPr marL="0" indent="0">
              <a:buNone/>
            </a:pPr>
            <a:r>
              <a:rPr lang="en-US" b="1" dirty="0" smtClean="0"/>
              <a:t>eLink Line Receivers</a:t>
            </a:r>
            <a:endParaRPr lang="en-GB" b="1" dirty="0"/>
          </a:p>
          <a:p>
            <a:r>
              <a:rPr lang="en-GB" dirty="0" smtClean="0"/>
              <a:t>Programable:</a:t>
            </a:r>
            <a:endParaRPr lang="en-GB" dirty="0"/>
          </a:p>
          <a:p>
            <a:pPr lvl="1"/>
            <a:r>
              <a:rPr lang="en-GB" dirty="0"/>
              <a:t>100 </a:t>
            </a:r>
            <a:r>
              <a:rPr lang="en-GB" dirty="0">
                <a:latin typeface="Symbol" panose="05050102010706020507" pitchFamily="18" charset="2"/>
              </a:rPr>
              <a:t>W</a:t>
            </a:r>
            <a:r>
              <a:rPr lang="en-GB" dirty="0"/>
              <a:t> differential </a:t>
            </a:r>
            <a:r>
              <a:rPr lang="en-GB" dirty="0" smtClean="0"/>
              <a:t>terminations</a:t>
            </a:r>
            <a:r>
              <a:rPr lang="en-GB" dirty="0"/>
              <a:t> (on/off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Auto bias for AC </a:t>
            </a:r>
            <a:r>
              <a:rPr lang="en-GB" dirty="0" smtClean="0"/>
              <a:t>coupling </a:t>
            </a:r>
            <a:r>
              <a:rPr lang="en-GB" dirty="0"/>
              <a:t>(on/off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Line equalization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Features </a:t>
            </a:r>
            <a:r>
              <a:rPr lang="en-GB" dirty="0" smtClean="0"/>
              <a:t>(5/…)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ASIC control:</a:t>
            </a:r>
          </a:p>
          <a:p>
            <a:r>
              <a:rPr lang="en-US" dirty="0" smtClean="0"/>
              <a:t>IC channel: 80 Mb/s</a:t>
            </a:r>
          </a:p>
          <a:p>
            <a:r>
              <a:rPr lang="en-US" dirty="0" smtClean="0"/>
              <a:t>I2C interface</a:t>
            </a:r>
          </a:p>
          <a:p>
            <a:r>
              <a:rPr lang="en-US" dirty="0" smtClean="0"/>
              <a:t>EC channel with double role:</a:t>
            </a:r>
          </a:p>
          <a:p>
            <a:pPr lvl="1"/>
            <a:r>
              <a:rPr lang="en-US" dirty="0" smtClean="0"/>
              <a:t>When the LpGBT works as a Transceiver:</a:t>
            </a:r>
          </a:p>
          <a:p>
            <a:pPr lvl="2"/>
            <a:r>
              <a:rPr lang="en-US" dirty="0" smtClean="0"/>
              <a:t>The EC channel is used to convey (control) data to and from the GBT – SCA, an ASIC or a frontend module</a:t>
            </a:r>
          </a:p>
          <a:p>
            <a:pPr lvl="1"/>
            <a:r>
              <a:rPr lang="en-US" dirty="0" smtClean="0"/>
              <a:t>When the LpGBT works as a Simplex Receiver or Transmitter:</a:t>
            </a:r>
          </a:p>
          <a:p>
            <a:pPr lvl="2"/>
            <a:r>
              <a:rPr lang="en-US" dirty="0" smtClean="0"/>
              <a:t>The EC channel is used as an ASIC control channel (having a similar role and functionality as the IC channel).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HEP Optical Link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WG6: High Speed Links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1st Workshop: High Speed Links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</a:t>
            </a:fld>
            <a:endParaRPr lang="en-GB" noProof="0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2784276"/>
            <a:ext cx="8399895" cy="2251993"/>
            <a:chOff x="381000" y="3352800"/>
            <a:chExt cx="8399895" cy="2251993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28800" y="5181600"/>
              <a:ext cx="1960793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On-Detector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105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Radiation Hard Electronics</a:t>
              </a:r>
              <a:endParaRPr lang="en-GB" sz="105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81600" y="5181600"/>
              <a:ext cx="2492990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Off-Detector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sz="105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Commercial Off-The-Shelf (</a:t>
              </a:r>
              <a:r>
                <a:rPr lang="en-GB" sz="105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COTS)</a:t>
              </a:r>
              <a:endParaRPr lang="en-GB" sz="105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81200" y="3810000"/>
              <a:ext cx="990600" cy="1066800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SerDes</a:t>
              </a:r>
              <a:endParaRPr lang="en-GB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6200000">
              <a:off x="3238501" y="3771900"/>
              <a:ext cx="457200" cy="5334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3929" y="3923985"/>
              <a:ext cx="3818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TIA</a:t>
              </a:r>
              <a:endParaRPr lang="en-GB" sz="9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 flipH="1">
              <a:off x="3238500" y="4305300"/>
              <a:ext cx="457200" cy="5334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5291" y="4456584"/>
              <a:ext cx="3369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LD</a:t>
              </a:r>
              <a:endParaRPr lang="en-GB" sz="9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>
              <a:off x="2971800" y="4038600"/>
              <a:ext cx="2286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971800" y="4572000"/>
              <a:ext cx="2286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3962400" y="3810000"/>
              <a:ext cx="4572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PD</a:t>
              </a:r>
              <a:endParaRPr lang="en-GB" sz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62400" y="4343400"/>
              <a:ext cx="4572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LD</a:t>
              </a:r>
              <a:endParaRPr lang="en-GB" sz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3733800" y="4038600"/>
              <a:ext cx="2286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733800" y="4572000"/>
              <a:ext cx="2286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419600" y="4343400"/>
              <a:ext cx="838200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572000" y="3886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828800" y="3581400"/>
              <a:ext cx="2057400" cy="16002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4" name="Straight Arrow Connector 23"/>
            <p:cNvCxnSpPr>
              <a:stCxn id="10" idx="1"/>
            </p:cNvCxnSpPr>
            <p:nvPr/>
          </p:nvCxnSpPr>
          <p:spPr>
            <a:xfrm rot="10800000">
              <a:off x="1371600" y="4343400"/>
              <a:ext cx="609600" cy="1588"/>
            </a:xfrm>
            <a:prstGeom prst="straightConnector1">
              <a:avLst/>
            </a:prstGeom>
            <a:ln w="1905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1417572" y="4572000"/>
              <a:ext cx="566777" cy="234268"/>
            </a:xfrm>
            <a:custGeom>
              <a:avLst/>
              <a:gdLst>
                <a:gd name="connsiteX0" fmla="*/ 0 w 566777"/>
                <a:gd name="connsiteY0" fmla="*/ 234268 h 234268"/>
                <a:gd name="connsiteX1" fmla="*/ 392965 w 566777"/>
                <a:gd name="connsiteY1" fmla="*/ 181369 h 234268"/>
                <a:gd name="connsiteX2" fmla="*/ 566777 w 566777"/>
                <a:gd name="connsiteY2" fmla="*/ 0 h 23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77" h="234268">
                  <a:moveTo>
                    <a:pt x="0" y="234268"/>
                  </a:moveTo>
                  <a:cubicBezTo>
                    <a:pt x="149251" y="227341"/>
                    <a:pt x="298502" y="220414"/>
                    <a:pt x="392965" y="181369"/>
                  </a:cubicBezTo>
                  <a:cubicBezTo>
                    <a:pt x="487428" y="142324"/>
                    <a:pt x="566777" y="0"/>
                    <a:pt x="566777" y="0"/>
                  </a:cubicBezTo>
                </a:path>
              </a:pathLst>
            </a:custGeom>
            <a:ln w="19050">
              <a:solidFill>
                <a:schemeClr val="accent3">
                  <a:lumMod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flipV="1">
              <a:off x="1414423" y="3886200"/>
              <a:ext cx="566777" cy="234268"/>
            </a:xfrm>
            <a:custGeom>
              <a:avLst/>
              <a:gdLst>
                <a:gd name="connsiteX0" fmla="*/ 0 w 566777"/>
                <a:gd name="connsiteY0" fmla="*/ 234268 h 234268"/>
                <a:gd name="connsiteX1" fmla="*/ 392965 w 566777"/>
                <a:gd name="connsiteY1" fmla="*/ 181369 h 234268"/>
                <a:gd name="connsiteX2" fmla="*/ 566777 w 566777"/>
                <a:gd name="connsiteY2" fmla="*/ 0 h 23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77" h="234268">
                  <a:moveTo>
                    <a:pt x="0" y="234268"/>
                  </a:moveTo>
                  <a:cubicBezTo>
                    <a:pt x="149251" y="227341"/>
                    <a:pt x="298502" y="220414"/>
                    <a:pt x="392965" y="181369"/>
                  </a:cubicBezTo>
                  <a:cubicBezTo>
                    <a:pt x="487428" y="142324"/>
                    <a:pt x="566777" y="0"/>
                    <a:pt x="566777" y="0"/>
                  </a:cubicBezTo>
                </a:path>
              </a:pathLst>
            </a:custGeom>
            <a:ln w="19050">
              <a:solidFill>
                <a:srgbClr val="C0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57800" y="3962400"/>
              <a:ext cx="381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5334000" y="4038600"/>
              <a:ext cx="228600" cy="228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6200000" flipH="1">
              <a:off x="5334000" y="4343400"/>
              <a:ext cx="228600" cy="228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867400" y="3581400"/>
              <a:ext cx="1219200" cy="1600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5943600" y="4648199"/>
              <a:ext cx="228600" cy="228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16200000" flipH="1">
              <a:off x="5943600" y="4876800"/>
              <a:ext cx="228600" cy="228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5943600" y="3733799"/>
              <a:ext cx="228600" cy="228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6200000" flipH="1">
              <a:off x="5943600" y="3962400"/>
              <a:ext cx="228600" cy="228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91537" y="4904601"/>
              <a:ext cx="1289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Custom ASICs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198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198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0198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0800000" flipH="1">
              <a:off x="7083451" y="4343400"/>
              <a:ext cx="609600" cy="1588"/>
            </a:xfrm>
            <a:prstGeom prst="straightConnector1">
              <a:avLst/>
            </a:prstGeom>
            <a:ln w="1905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 flipH="1">
              <a:off x="7129423" y="4572000"/>
              <a:ext cx="566777" cy="234268"/>
            </a:xfrm>
            <a:custGeom>
              <a:avLst/>
              <a:gdLst>
                <a:gd name="connsiteX0" fmla="*/ 0 w 566777"/>
                <a:gd name="connsiteY0" fmla="*/ 234268 h 234268"/>
                <a:gd name="connsiteX1" fmla="*/ 392965 w 566777"/>
                <a:gd name="connsiteY1" fmla="*/ 181369 h 234268"/>
                <a:gd name="connsiteX2" fmla="*/ 566777 w 566777"/>
                <a:gd name="connsiteY2" fmla="*/ 0 h 23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77" h="234268">
                  <a:moveTo>
                    <a:pt x="0" y="234268"/>
                  </a:moveTo>
                  <a:cubicBezTo>
                    <a:pt x="149251" y="227341"/>
                    <a:pt x="298502" y="220414"/>
                    <a:pt x="392965" y="181369"/>
                  </a:cubicBezTo>
                  <a:cubicBezTo>
                    <a:pt x="487428" y="142324"/>
                    <a:pt x="566777" y="0"/>
                    <a:pt x="566777" y="0"/>
                  </a:cubicBezTo>
                </a:path>
              </a:pathLst>
            </a:custGeom>
            <a:ln w="19050">
              <a:solidFill>
                <a:schemeClr val="accent3">
                  <a:lumMod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H="1" flipV="1">
              <a:off x="7126274" y="3886200"/>
              <a:ext cx="566777" cy="234268"/>
            </a:xfrm>
            <a:custGeom>
              <a:avLst/>
              <a:gdLst>
                <a:gd name="connsiteX0" fmla="*/ 0 w 566777"/>
                <a:gd name="connsiteY0" fmla="*/ 234268 h 234268"/>
                <a:gd name="connsiteX1" fmla="*/ 392965 w 566777"/>
                <a:gd name="connsiteY1" fmla="*/ 181369 h 234268"/>
                <a:gd name="connsiteX2" fmla="*/ 566777 w 566777"/>
                <a:gd name="connsiteY2" fmla="*/ 0 h 23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77" h="234268">
                  <a:moveTo>
                    <a:pt x="0" y="234268"/>
                  </a:moveTo>
                  <a:cubicBezTo>
                    <a:pt x="149251" y="227341"/>
                    <a:pt x="298502" y="220414"/>
                    <a:pt x="392965" y="181369"/>
                  </a:cubicBezTo>
                  <a:cubicBezTo>
                    <a:pt x="487428" y="142324"/>
                    <a:pt x="566777" y="0"/>
                    <a:pt x="566777" y="0"/>
                  </a:cubicBezTo>
                </a:path>
              </a:pathLst>
            </a:custGeom>
            <a:ln w="19050">
              <a:solidFill>
                <a:srgbClr val="C0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20000" y="3733800"/>
              <a:ext cx="1160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Timing &amp; Trigger</a:t>
              </a:r>
              <a:endParaRPr lang="en-GB" sz="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00" y="4191000"/>
              <a:ext cx="4363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DAQ</a:t>
              </a:r>
              <a:endParaRPr lang="en-GB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0" y="4648200"/>
              <a:ext cx="9204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accent3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Slow Control</a:t>
              </a:r>
              <a:endParaRPr lang="en-GB" sz="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" y="3733800"/>
              <a:ext cx="1160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Timing &amp; Trigger</a:t>
              </a:r>
              <a:endParaRPr lang="en-GB" sz="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11462" y="4191000"/>
              <a:ext cx="4363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DAQ</a:t>
              </a:r>
              <a:endParaRPr lang="en-GB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3555" y="4648200"/>
              <a:ext cx="9204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accent3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Slow Control</a:t>
              </a:r>
              <a:endParaRPr lang="en-GB" sz="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56889" y="3579910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FPGA</a:t>
              </a:r>
              <a:endParaRPr lang="en-GB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3695700" y="4457700"/>
              <a:ext cx="22098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>
            <a:off x="4800600" y="1841276"/>
            <a:ext cx="28194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55982" y="1487706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No or small radiation doses</a:t>
            </a:r>
            <a:endParaRPr lang="en-GB" sz="1600" dirty="0">
              <a:solidFill>
                <a:schemeClr val="tx2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371600" y="1841276"/>
            <a:ext cx="340384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47441" y="1447800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High radiation doses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14658" y="1864283"/>
            <a:ext cx="3111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LHC:          up to  100 Mrad  (10</a:t>
            </a:r>
            <a:r>
              <a:rPr lang="en-GB" sz="1100" baseline="30000" dirty="0" smtClean="0">
                <a:solidFill>
                  <a:schemeClr val="tx2"/>
                </a:solidFill>
              </a:rPr>
              <a:t>14</a:t>
            </a:r>
            <a:r>
              <a:rPr lang="en-GB" sz="1100" dirty="0" smtClean="0">
                <a:solidFill>
                  <a:schemeClr val="tx2"/>
                </a:solidFill>
              </a:rPr>
              <a:t> </a:t>
            </a:r>
            <a:r>
              <a:rPr lang="en-GB" sz="1100" dirty="0">
                <a:solidFill>
                  <a:schemeClr val="tx2"/>
                </a:solidFill>
              </a:rPr>
              <a:t>1MeV n/cm</a:t>
            </a:r>
            <a:r>
              <a:rPr lang="en-GB" sz="1100" baseline="30000" dirty="0" smtClean="0">
                <a:solidFill>
                  <a:schemeClr val="tx2"/>
                </a:solidFill>
              </a:rPr>
              <a:t>2</a:t>
            </a:r>
            <a:r>
              <a:rPr lang="en-GB" sz="1100" dirty="0" smtClean="0">
                <a:solidFill>
                  <a:schemeClr val="tx2"/>
                </a:solidFill>
              </a:rPr>
              <a:t>)</a:t>
            </a:r>
            <a:br>
              <a:rPr lang="en-GB" sz="1100" dirty="0" smtClean="0">
                <a:solidFill>
                  <a:schemeClr val="tx2"/>
                </a:solidFill>
              </a:rPr>
            </a:br>
            <a:r>
              <a:rPr lang="en-GB" sz="1100" dirty="0" smtClean="0">
                <a:solidFill>
                  <a:schemeClr val="tx2"/>
                </a:solidFill>
              </a:rPr>
              <a:t>HL – LHC: up to  1 Grad  (</a:t>
            </a:r>
            <a:r>
              <a:rPr lang="en-GB" sz="1100" dirty="0">
                <a:solidFill>
                  <a:schemeClr val="tx2"/>
                </a:solidFill>
              </a:rPr>
              <a:t>10</a:t>
            </a:r>
            <a:r>
              <a:rPr lang="en-GB" sz="1100" baseline="30000" dirty="0">
                <a:solidFill>
                  <a:schemeClr val="tx2"/>
                </a:solidFill>
              </a:rPr>
              <a:t>16</a:t>
            </a:r>
            <a:r>
              <a:rPr lang="en-GB" sz="1100" dirty="0">
                <a:solidFill>
                  <a:schemeClr val="tx2"/>
                </a:solidFill>
              </a:rPr>
              <a:t> </a:t>
            </a:r>
            <a:r>
              <a:rPr lang="en-GB" sz="1100" dirty="0" smtClean="0">
                <a:solidFill>
                  <a:schemeClr val="tx2"/>
                </a:solidFill>
              </a:rPr>
              <a:t>1MeV</a:t>
            </a:r>
            <a:r>
              <a:rPr lang="en-GB" sz="1100" dirty="0">
                <a:solidFill>
                  <a:schemeClr val="tx2"/>
                </a:solidFill>
                <a:sym typeface="Mathematica1"/>
              </a:rPr>
              <a:t> </a:t>
            </a:r>
            <a:r>
              <a:rPr lang="en-GB" sz="1100" dirty="0" smtClean="0">
                <a:solidFill>
                  <a:schemeClr val="tx2"/>
                </a:solidFill>
              </a:rPr>
              <a:t>n/cm</a:t>
            </a:r>
            <a:r>
              <a:rPr lang="en-GB" sz="1100" baseline="30000" dirty="0" smtClean="0">
                <a:solidFill>
                  <a:schemeClr val="tx2"/>
                </a:solidFill>
              </a:rPr>
              <a:t>2</a:t>
            </a:r>
            <a:r>
              <a:rPr lang="en-GB" sz="1100" dirty="0">
                <a:solidFill>
                  <a:schemeClr val="tx2"/>
                </a:solidFill>
              </a:rPr>
              <a:t>)</a:t>
            </a:r>
          </a:p>
        </p:txBody>
      </p:sp>
      <p:cxnSp>
        <p:nvCxnSpPr>
          <p:cNvPr id="61" name="Straight Arrow Connector 60"/>
          <p:cNvCxnSpPr>
            <a:stCxn id="62" idx="1"/>
          </p:cNvCxnSpPr>
          <p:nvPr/>
        </p:nvCxnSpPr>
        <p:spPr>
          <a:xfrm flipH="1">
            <a:off x="4977606" y="2392626"/>
            <a:ext cx="424478" cy="544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402084" y="2238737"/>
            <a:ext cx="309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Short distance optical links: 50 to 300 m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8500" y="5134515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Electrical links to the frontend</a:t>
            </a:r>
            <a:br>
              <a:rPr lang="en-GB" sz="1400" dirty="0" smtClean="0">
                <a:solidFill>
                  <a:schemeClr val="tx2"/>
                </a:solidFill>
              </a:rPr>
            </a:br>
            <a:r>
              <a:rPr lang="en-GB" sz="1400" dirty="0" smtClean="0">
                <a:solidFill>
                  <a:schemeClr val="tx2"/>
                </a:solidFill>
              </a:rPr>
              <a:t>modules. Lengths: </a:t>
            </a:r>
            <a:r>
              <a:rPr lang="en-GB" sz="1400" i="1" dirty="0" smtClean="0">
                <a:solidFill>
                  <a:schemeClr val="tx2"/>
                </a:solidFill>
              </a:rPr>
              <a:t>cm</a:t>
            </a:r>
            <a:r>
              <a:rPr lang="en-GB" sz="1400" dirty="0" smtClean="0">
                <a:solidFill>
                  <a:schemeClr val="tx2"/>
                </a:solidFill>
              </a:rPr>
              <a:t> to few </a:t>
            </a:r>
            <a:r>
              <a:rPr lang="en-GB" sz="1400" i="1" dirty="0" smtClean="0">
                <a:solidFill>
                  <a:schemeClr val="tx2"/>
                </a:solidFill>
              </a:rPr>
              <a:t>m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endParaRPr lang="en-GB" sz="1400" dirty="0">
              <a:solidFill>
                <a:schemeClr val="tx2"/>
              </a:solidFill>
            </a:endParaRPr>
          </a:p>
        </p:txBody>
      </p:sp>
      <p:cxnSp>
        <p:nvCxnSpPr>
          <p:cNvPr id="64" name="Straight Arrow Connector 63"/>
          <p:cNvCxnSpPr>
            <a:stCxn id="63" idx="0"/>
          </p:cNvCxnSpPr>
          <p:nvPr/>
        </p:nvCxnSpPr>
        <p:spPr>
          <a:xfrm flipH="1" flipV="1">
            <a:off x="1474669" y="4367236"/>
            <a:ext cx="49331" cy="767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25956" y="3009870"/>
            <a:ext cx="563799" cy="160320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391537" y="5685854"/>
            <a:ext cx="2086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Custom </a:t>
            </a:r>
            <a:r>
              <a:rPr lang="en-GB" sz="1400" dirty="0" err="1" smtClean="0">
                <a:solidFill>
                  <a:schemeClr val="tx2"/>
                </a:solidFill>
              </a:rPr>
              <a:t>optocomponents</a:t>
            </a:r>
            <a:endParaRPr lang="en-GB" sz="1400" dirty="0">
              <a:solidFill>
                <a:schemeClr val="tx2"/>
              </a:solidFill>
            </a:endParaRPr>
          </a:p>
        </p:txBody>
      </p:sp>
      <p:cxnSp>
        <p:nvCxnSpPr>
          <p:cNvPr id="66" name="Straight Arrow Connector 65"/>
          <p:cNvCxnSpPr>
            <a:stCxn id="65" idx="3"/>
            <a:endCxn id="3" idx="2"/>
          </p:cNvCxnSpPr>
          <p:nvPr/>
        </p:nvCxnSpPr>
        <p:spPr>
          <a:xfrm flipH="1" flipV="1">
            <a:off x="4207856" y="4613075"/>
            <a:ext cx="269765" cy="122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Features </a:t>
            </a:r>
            <a:r>
              <a:rPr lang="en-GB" dirty="0" smtClean="0"/>
              <a:t>(6/…)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Slow Control:</a:t>
            </a:r>
          </a:p>
          <a:p>
            <a:r>
              <a:rPr lang="en-US" dirty="0" err="1" smtClean="0"/>
              <a:t>LpGLD</a:t>
            </a:r>
            <a:r>
              <a:rPr lang="en-US" dirty="0" smtClean="0"/>
              <a:t> </a:t>
            </a:r>
            <a:r>
              <a:rPr lang="en-US" dirty="0"/>
              <a:t>control:</a:t>
            </a:r>
          </a:p>
          <a:p>
            <a:pPr lvl="1"/>
            <a:r>
              <a:rPr lang="en-US" dirty="0"/>
              <a:t>I2C </a:t>
            </a:r>
            <a:r>
              <a:rPr lang="en-US" dirty="0" smtClean="0"/>
              <a:t>master</a:t>
            </a:r>
          </a:p>
          <a:p>
            <a:r>
              <a:rPr lang="en-US" dirty="0" smtClean="0"/>
              <a:t>Experiment control:</a:t>
            </a:r>
          </a:p>
          <a:p>
            <a:pPr lvl="1"/>
            <a:r>
              <a:rPr lang="en-US" dirty="0" smtClean="0"/>
              <a:t>Two I2C masters</a:t>
            </a:r>
          </a:p>
          <a:p>
            <a:pPr lvl="1"/>
            <a:r>
              <a:rPr lang="en-GB" dirty="0" smtClean="0"/>
              <a:t>Programmable </a:t>
            </a:r>
            <a:r>
              <a:rPr lang="en-GB" dirty="0"/>
              <a:t>parallel </a:t>
            </a:r>
            <a:r>
              <a:rPr lang="en-GB" dirty="0" smtClean="0"/>
              <a:t>port:</a:t>
            </a:r>
          </a:p>
          <a:p>
            <a:pPr lvl="2"/>
            <a:r>
              <a:rPr lang="en-GB" dirty="0" smtClean="0"/>
              <a:t>16 </a:t>
            </a:r>
            <a:r>
              <a:rPr lang="en-GB" dirty="0"/>
              <a:t>x </a:t>
            </a:r>
            <a:r>
              <a:rPr lang="en-GB" dirty="0" smtClean="0"/>
              <a:t>DIO</a:t>
            </a:r>
            <a:endParaRPr lang="en-GB" dirty="0"/>
          </a:p>
          <a:p>
            <a:r>
              <a:rPr lang="en-GB" dirty="0" smtClean="0"/>
              <a:t>Environmental monitoring:</a:t>
            </a:r>
          </a:p>
          <a:p>
            <a:pPr lvl="1"/>
            <a:r>
              <a:rPr lang="en-GB" dirty="0" smtClean="0"/>
              <a:t>10-bit ADC</a:t>
            </a:r>
            <a:r>
              <a:rPr lang="en-GB" dirty="0"/>
              <a:t>:</a:t>
            </a:r>
          </a:p>
          <a:p>
            <a:pPr lvl="2"/>
            <a:r>
              <a:rPr lang="en-GB" dirty="0" smtClean="0"/>
              <a:t>8 </a:t>
            </a:r>
            <a:r>
              <a:rPr lang="en-GB" dirty="0"/>
              <a:t>inputs</a:t>
            </a:r>
          </a:p>
          <a:p>
            <a:pPr lvl="1"/>
            <a:r>
              <a:rPr lang="en-GB" dirty="0"/>
              <a:t>Temperature:</a:t>
            </a:r>
          </a:p>
          <a:p>
            <a:pPr lvl="2"/>
            <a:r>
              <a:rPr lang="en-GB" dirty="0"/>
              <a:t>On chip: yes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rogramable current source to drive an external temperature sensor</a:t>
            </a:r>
          </a:p>
          <a:p>
            <a:r>
              <a:rPr lang="en-GB" dirty="0"/>
              <a:t>Environmental </a:t>
            </a:r>
            <a:r>
              <a:rPr lang="en-GB" dirty="0" smtClean="0"/>
              <a:t>stimulus:</a:t>
            </a:r>
            <a:endParaRPr lang="en-US" dirty="0" smtClean="0"/>
          </a:p>
          <a:p>
            <a:pPr lvl="1"/>
            <a:r>
              <a:rPr lang="en-US" dirty="0" smtClean="0"/>
              <a:t>8 – bit DAC:</a:t>
            </a:r>
          </a:p>
          <a:p>
            <a:pPr lvl="2"/>
            <a:r>
              <a:rPr lang="en-US" dirty="0" smtClean="0"/>
              <a:t>Single output</a:t>
            </a:r>
          </a:p>
          <a:p>
            <a:pPr lvl="2"/>
            <a:r>
              <a:rPr lang="en-US" dirty="0" smtClean="0"/>
              <a:t>Range: 0 to 800 mV</a:t>
            </a:r>
          </a:p>
          <a:p>
            <a:pPr lvl="2"/>
            <a:r>
              <a:rPr lang="en-US" dirty="0" smtClean="0"/>
              <a:t>Noise: &lt; 1 mV</a:t>
            </a:r>
          </a:p>
          <a:p>
            <a:pPr lvl="2"/>
            <a:r>
              <a:rPr lang="en-US" dirty="0" smtClean="0"/>
              <a:t>DNL: &lt; 1 LSB</a:t>
            </a:r>
          </a:p>
          <a:p>
            <a:pPr lvl="2"/>
            <a:r>
              <a:rPr lang="en-US" dirty="0" smtClean="0"/>
              <a:t>INL:</a:t>
            </a:r>
          </a:p>
          <a:p>
            <a:pPr lvl="3"/>
            <a:r>
              <a:rPr lang="en-US" dirty="0" smtClean="0"/>
              <a:t>Full range: &lt; 3 LSB</a:t>
            </a:r>
          </a:p>
          <a:p>
            <a:pPr lvl="3"/>
            <a:r>
              <a:rPr lang="en-US" dirty="0" smtClean="0"/>
              <a:t>Range 200 </a:t>
            </a:r>
            <a:r>
              <a:rPr lang="en-US" dirty="0"/>
              <a:t>to 800 </a:t>
            </a:r>
            <a:r>
              <a:rPr lang="en-US" dirty="0" smtClean="0"/>
              <a:t>mV: </a:t>
            </a:r>
            <a:r>
              <a:rPr lang="en-US" dirty="0"/>
              <a:t>&lt; </a:t>
            </a:r>
            <a:r>
              <a:rPr lang="en-US" dirty="0" smtClean="0"/>
              <a:t>1 LSB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Features </a:t>
            </a:r>
            <a:r>
              <a:rPr lang="en-GB" dirty="0" smtClean="0"/>
              <a:t>(7/…)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Clock distribution:</a:t>
            </a:r>
          </a:p>
          <a:p>
            <a:r>
              <a:rPr lang="en-GB" dirty="0" smtClean="0"/>
              <a:t>Phase/Frequency – 4 programmable clocks</a:t>
            </a:r>
            <a:endParaRPr lang="en-GB" dirty="0"/>
          </a:p>
          <a:p>
            <a:pPr lvl="1"/>
            <a:r>
              <a:rPr lang="en-GB" dirty="0"/>
              <a:t>4 </a:t>
            </a:r>
            <a:r>
              <a:rPr lang="en-GB" dirty="0" smtClean="0"/>
              <a:t>independent</a:t>
            </a:r>
          </a:p>
          <a:p>
            <a:pPr lvl="1"/>
            <a:r>
              <a:rPr lang="en-US" dirty="0" smtClean="0"/>
              <a:t>Phase resolution: 50 ps</a:t>
            </a:r>
          </a:p>
          <a:p>
            <a:pPr lvl="1"/>
            <a:r>
              <a:rPr lang="en-US" dirty="0" smtClean="0"/>
              <a:t>Frequencies: 40 / 80 / 160 / 320 / 640 / 1280 MHz</a:t>
            </a:r>
          </a:p>
          <a:p>
            <a:r>
              <a:rPr lang="en-US" dirty="0" smtClean="0"/>
              <a:t>eLink Clocks:</a:t>
            </a:r>
          </a:p>
          <a:p>
            <a:pPr lvl="1"/>
            <a:r>
              <a:rPr lang="en-GB" dirty="0"/>
              <a:t>28 </a:t>
            </a:r>
            <a:r>
              <a:rPr lang="en-GB" dirty="0" smtClean="0"/>
              <a:t>independent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ixed phase</a:t>
            </a:r>
          </a:p>
          <a:p>
            <a:pPr lvl="1"/>
            <a:r>
              <a:rPr lang="en-US" dirty="0" smtClean="0"/>
              <a:t>Frequency programable</a:t>
            </a:r>
          </a:p>
          <a:p>
            <a:pPr lvl="1"/>
            <a:r>
              <a:rPr lang="en-US" dirty="0" smtClean="0"/>
              <a:t>Frequencies</a:t>
            </a:r>
            <a:r>
              <a:rPr lang="en-US" dirty="0"/>
              <a:t>: 40 / 80 / 160 / 320 / 640 / 1280 </a:t>
            </a:r>
            <a:r>
              <a:rPr lang="en-US" dirty="0" smtClean="0"/>
              <a:t>MHz</a:t>
            </a:r>
          </a:p>
          <a:p>
            <a:r>
              <a:rPr lang="en-US" dirty="0" smtClean="0"/>
              <a:t>Clock jitter:</a:t>
            </a:r>
          </a:p>
          <a:p>
            <a:pPr lvl="1"/>
            <a:r>
              <a:rPr lang="en-US" dirty="0" smtClean="0"/>
              <a:t>&lt; 5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Power dissipation:</a:t>
            </a:r>
          </a:p>
          <a:p>
            <a:r>
              <a:rPr lang="en-US" dirty="0" smtClean="0"/>
              <a:t>500 mW @ 5.12 Gb/s</a:t>
            </a:r>
          </a:p>
          <a:p>
            <a:r>
              <a:rPr lang="en-US" dirty="0" smtClean="0"/>
              <a:t>750 mW @ 10.24 Gb/s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Radiation hardness:</a:t>
            </a:r>
          </a:p>
          <a:p>
            <a:r>
              <a:rPr lang="en-US" dirty="0" smtClean="0"/>
              <a:t>Total dose: </a:t>
            </a:r>
          </a:p>
          <a:p>
            <a:pPr lvl="1"/>
            <a:r>
              <a:rPr lang="en-US" dirty="0" smtClean="0"/>
              <a:t>200 Mrad</a:t>
            </a:r>
          </a:p>
          <a:p>
            <a:r>
              <a:rPr lang="en-US" dirty="0" smtClean="0"/>
              <a:t>SEU robust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Features </a:t>
            </a:r>
            <a:r>
              <a:rPr lang="en-GB" dirty="0" smtClean="0"/>
              <a:t>(8/.)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3052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Package:</a:t>
            </a:r>
          </a:p>
          <a:p>
            <a:r>
              <a:rPr lang="en-US" dirty="0" smtClean="0"/>
              <a:t>BGA</a:t>
            </a:r>
          </a:p>
          <a:p>
            <a:r>
              <a:rPr lang="en-US" dirty="0" smtClean="0"/>
              <a:t>Fine Pitch:</a:t>
            </a:r>
          </a:p>
          <a:p>
            <a:pPr lvl="1"/>
            <a:r>
              <a:rPr lang="en-US" dirty="0" smtClean="0"/>
              <a:t>0.5 mm</a:t>
            </a:r>
          </a:p>
          <a:p>
            <a:r>
              <a:rPr lang="en-US" dirty="0" smtClean="0"/>
              <a:t>Pin count:</a:t>
            </a:r>
          </a:p>
          <a:p>
            <a:pPr lvl="1"/>
            <a:r>
              <a:rPr lang="en-US" dirty="0" smtClean="0"/>
              <a:t>289 (17 x 17)</a:t>
            </a:r>
          </a:p>
          <a:p>
            <a:r>
              <a:rPr lang="en-US" dirty="0" smtClean="0"/>
              <a:t>Size:</a:t>
            </a:r>
          </a:p>
          <a:p>
            <a:pPr lvl="1"/>
            <a:r>
              <a:rPr lang="en-US" dirty="0" smtClean="0"/>
              <a:t>9 mm x 9 mm x 1.8 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87" y="3276600"/>
            <a:ext cx="5888626" cy="30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LpGBT Frame and eLinks </a:t>
            </a:r>
            <a:r>
              <a:rPr lang="en-US" dirty="0" smtClean="0"/>
              <a:t>Bandwidth Use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Downlink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Single data rate:</a:t>
            </a:r>
          </a:p>
          <a:p>
            <a:pPr lvl="1"/>
            <a:r>
              <a:rPr lang="en-GB" dirty="0" smtClean="0"/>
              <a:t>2.56 Gb/s</a:t>
            </a:r>
          </a:p>
          <a:p>
            <a:r>
              <a:rPr lang="en-GB" dirty="0" smtClean="0"/>
              <a:t>Frame:</a:t>
            </a:r>
          </a:p>
          <a:p>
            <a:pPr lvl="1"/>
            <a:r>
              <a:rPr lang="en-GB" dirty="0" smtClean="0"/>
              <a:t>IC field:</a:t>
            </a:r>
          </a:p>
          <a:p>
            <a:pPr lvl="2"/>
            <a:r>
              <a:rPr lang="en-GB" dirty="0" smtClean="0"/>
              <a:t>2 – bit</a:t>
            </a:r>
          </a:p>
          <a:p>
            <a:pPr lvl="2"/>
            <a:r>
              <a:rPr lang="en-GB" dirty="0" smtClean="0"/>
              <a:t>80 Mb/s</a:t>
            </a:r>
          </a:p>
          <a:p>
            <a:pPr lvl="1"/>
            <a:r>
              <a:rPr lang="en-GB" dirty="0"/>
              <a:t>EC field:</a:t>
            </a:r>
          </a:p>
          <a:p>
            <a:pPr lvl="2"/>
            <a:r>
              <a:rPr lang="en-GB" dirty="0"/>
              <a:t>2 – bit</a:t>
            </a:r>
          </a:p>
          <a:p>
            <a:pPr lvl="2"/>
            <a:r>
              <a:rPr lang="en-GB" dirty="0"/>
              <a:t>80 </a:t>
            </a:r>
            <a:r>
              <a:rPr lang="en-GB" dirty="0" smtClean="0"/>
              <a:t>Mb/s</a:t>
            </a:r>
          </a:p>
          <a:p>
            <a:pPr lvl="1"/>
            <a:r>
              <a:rPr lang="en-GB" dirty="0"/>
              <a:t>Data field:</a:t>
            </a:r>
          </a:p>
          <a:p>
            <a:pPr lvl="2"/>
            <a:r>
              <a:rPr lang="en-GB" dirty="0"/>
              <a:t>32 – bit </a:t>
            </a:r>
          </a:p>
          <a:p>
            <a:pPr lvl="2"/>
            <a:r>
              <a:rPr lang="en-GB" dirty="0"/>
              <a:t>1.28 </a:t>
            </a:r>
            <a:r>
              <a:rPr lang="en-GB" dirty="0" smtClean="0"/>
              <a:t>Gb/s</a:t>
            </a:r>
          </a:p>
          <a:p>
            <a:pPr lvl="1"/>
            <a:r>
              <a:rPr lang="en-GB" dirty="0" smtClean="0"/>
              <a:t>FEC field:</a:t>
            </a:r>
          </a:p>
          <a:p>
            <a:pPr lvl="2"/>
            <a:r>
              <a:rPr lang="en-GB" dirty="0" smtClean="0"/>
              <a:t>24 – bit</a:t>
            </a:r>
          </a:p>
          <a:p>
            <a:r>
              <a:rPr lang="en-GB" dirty="0" smtClean="0"/>
              <a:t>Error correction:</a:t>
            </a:r>
          </a:p>
          <a:p>
            <a:pPr lvl="1"/>
            <a:r>
              <a:rPr lang="en-GB" dirty="0" smtClean="0"/>
              <a:t>FEC:</a:t>
            </a:r>
          </a:p>
          <a:p>
            <a:pPr lvl="2"/>
            <a:r>
              <a:rPr lang="en-GB" dirty="0" smtClean="0"/>
              <a:t>Interleaving: 4</a:t>
            </a:r>
          </a:p>
          <a:p>
            <a:pPr lvl="2"/>
            <a:r>
              <a:rPr lang="en-GB" dirty="0" smtClean="0"/>
              <a:t>Symbol width: 3 – bit</a:t>
            </a:r>
          </a:p>
          <a:p>
            <a:pPr lvl="2"/>
            <a:r>
              <a:rPr lang="en-GB" dirty="0" smtClean="0"/>
              <a:t>Number of wrong symbols: </a:t>
            </a:r>
            <a:r>
              <a:rPr lang="en-GB" dirty="0" smtClean="0">
                <a:latin typeface="Calibri"/>
              </a:rPr>
              <a:t>1 (</a:t>
            </a:r>
            <a:r>
              <a:rPr lang="en-GB" dirty="0" smtClean="0"/>
              <a:t> × 4)</a:t>
            </a:r>
          </a:p>
          <a:p>
            <a:pPr lvl="1"/>
            <a:r>
              <a:rPr lang="en-GB" dirty="0" smtClean="0"/>
              <a:t>Up to 12 consecutive bits</a:t>
            </a:r>
          </a:p>
          <a:p>
            <a:pPr lvl="1"/>
            <a:r>
              <a:rPr lang="en-GB" dirty="0" smtClean="0"/>
              <a:t>Efficiency: 56%</a:t>
            </a:r>
          </a:p>
          <a:p>
            <a:r>
              <a:rPr lang="en-GB" dirty="0" smtClean="0"/>
              <a:t>eLinks:</a:t>
            </a:r>
          </a:p>
          <a:p>
            <a:pPr lvl="1"/>
            <a:r>
              <a:rPr lang="en-GB" dirty="0" smtClean="0"/>
              <a:t>Data</a:t>
            </a:r>
          </a:p>
          <a:p>
            <a:pPr lvl="2"/>
            <a:r>
              <a:rPr lang="en-GB" dirty="0" smtClean="0"/>
              <a:t>16 eLinks @ 80 Mb/s</a:t>
            </a:r>
          </a:p>
          <a:p>
            <a:pPr lvl="2"/>
            <a:r>
              <a:rPr lang="en-GB" dirty="0" smtClean="0"/>
              <a:t>  8 eLinks @ 160 Mb/s</a:t>
            </a:r>
          </a:p>
          <a:p>
            <a:pPr lvl="2"/>
            <a:r>
              <a:rPr lang="en-GB" dirty="0" smtClean="0"/>
              <a:t>  4 eLinks @ 320 Mb/s</a:t>
            </a:r>
          </a:p>
          <a:p>
            <a:pPr lvl="1"/>
            <a:r>
              <a:rPr lang="en-GB" dirty="0" smtClean="0"/>
              <a:t>EC</a:t>
            </a:r>
          </a:p>
          <a:p>
            <a:pPr lvl="2"/>
            <a:r>
              <a:rPr lang="en-GB" dirty="0" smtClean="0"/>
              <a:t>1 eLink @ 80 Mb/s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6204570"/>
              </p:ext>
            </p:extLst>
          </p:nvPr>
        </p:nvGraphicFramePr>
        <p:xfrm>
          <a:off x="5257800" y="1219200"/>
          <a:ext cx="3429000" cy="3352800"/>
        </p:xfrm>
        <a:graphic>
          <a:graphicData uri="http://schemas.openxmlformats.org/drawingml/2006/table">
            <a:tbl>
              <a:tblPr/>
              <a:tblGrid>
                <a:gridCol w="119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Option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Frame (bits)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Header (bits)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Coded header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effectLst/>
                          <a:latin typeface="Arial"/>
                        </a:rPr>
                        <a:t>Yes</a:t>
                      </a:r>
                      <a:endParaRPr lang="en-GB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User field (bits)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Code (bits)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8-bit multiplicity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User Bandwidth (GHz)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1.44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# eLinks groups (8 bit)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eLinks bandwidth (MHz)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80/160/320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#eLinks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16/8/4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9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EC bandwidth (MHz)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IC bandwidth (MHz)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Corrected (bits)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91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Efficiency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Uplink – FEC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Dual </a:t>
            </a:r>
            <a:r>
              <a:rPr lang="en-GB" dirty="0"/>
              <a:t>data rate:</a:t>
            </a:r>
          </a:p>
          <a:p>
            <a:pPr lvl="1"/>
            <a:r>
              <a:rPr lang="en-GB" dirty="0"/>
              <a:t>5.12 Gb/s</a:t>
            </a:r>
          </a:p>
          <a:p>
            <a:pPr lvl="1"/>
            <a:r>
              <a:rPr lang="en-GB" dirty="0"/>
              <a:t>10.24 Gb/s</a:t>
            </a:r>
          </a:p>
          <a:p>
            <a:r>
              <a:rPr lang="en-GB" dirty="0" smtClean="0"/>
              <a:t>Frame:</a:t>
            </a:r>
          </a:p>
          <a:p>
            <a:pPr lvl="1"/>
            <a:r>
              <a:rPr lang="en-US" dirty="0"/>
              <a:t>Header:</a:t>
            </a:r>
          </a:p>
          <a:p>
            <a:pPr lvl="2"/>
            <a:r>
              <a:rPr lang="en-US" dirty="0" smtClean="0"/>
              <a:t>2 / 4 </a:t>
            </a:r>
            <a:r>
              <a:rPr lang="en-US" dirty="0"/>
              <a:t>– bits</a:t>
            </a:r>
          </a:p>
          <a:p>
            <a:pPr lvl="2"/>
            <a:r>
              <a:rPr lang="en-US" dirty="0" smtClean="0"/>
              <a:t>2’b10 </a:t>
            </a:r>
            <a:r>
              <a:rPr lang="en-US" dirty="0"/>
              <a:t>(high</a:t>
            </a:r>
            <a:r>
              <a:rPr lang="en-US" dirty="0" smtClean="0"/>
              <a:t>) &amp; 2’b01 (low)</a:t>
            </a:r>
          </a:p>
          <a:p>
            <a:pPr lvl="1"/>
            <a:r>
              <a:rPr lang="en-GB" dirty="0"/>
              <a:t>IC field:</a:t>
            </a:r>
          </a:p>
          <a:p>
            <a:pPr lvl="2"/>
            <a:r>
              <a:rPr lang="en-GB" dirty="0" smtClean="0"/>
              <a:t>2 </a:t>
            </a:r>
            <a:r>
              <a:rPr lang="en-GB" dirty="0"/>
              <a:t>– bit</a:t>
            </a:r>
          </a:p>
          <a:p>
            <a:pPr lvl="2"/>
            <a:r>
              <a:rPr lang="en-GB" dirty="0" smtClean="0"/>
              <a:t>80 Mb/s</a:t>
            </a:r>
          </a:p>
          <a:p>
            <a:pPr lvl="1"/>
            <a:r>
              <a:rPr lang="en-GB" dirty="0"/>
              <a:t>EC field:</a:t>
            </a:r>
          </a:p>
          <a:p>
            <a:pPr lvl="2"/>
            <a:r>
              <a:rPr lang="en-GB" dirty="0" smtClean="0"/>
              <a:t>2 </a:t>
            </a:r>
            <a:r>
              <a:rPr lang="en-GB" dirty="0"/>
              <a:t>– bit</a:t>
            </a:r>
          </a:p>
          <a:p>
            <a:pPr lvl="2"/>
            <a:r>
              <a:rPr lang="en-GB" dirty="0" smtClean="0"/>
              <a:t>80 Mb/s</a:t>
            </a:r>
            <a:endParaRPr lang="en-GB" dirty="0"/>
          </a:p>
          <a:p>
            <a:pPr lvl="1"/>
            <a:r>
              <a:rPr lang="en-GB" dirty="0"/>
              <a:t> Data field:</a:t>
            </a:r>
          </a:p>
          <a:p>
            <a:pPr lvl="2"/>
            <a:r>
              <a:rPr lang="en-GB" dirty="0" smtClean="0"/>
              <a:t> 112 /  224 </a:t>
            </a:r>
            <a:r>
              <a:rPr lang="en-GB" dirty="0"/>
              <a:t>– bit </a:t>
            </a:r>
          </a:p>
          <a:p>
            <a:pPr lvl="2"/>
            <a:r>
              <a:rPr lang="en-GB" dirty="0" smtClean="0"/>
              <a:t>4.48 / 8.96 </a:t>
            </a:r>
            <a:r>
              <a:rPr lang="en-GB" dirty="0"/>
              <a:t>Gb/s</a:t>
            </a:r>
          </a:p>
          <a:p>
            <a:pPr lvl="1"/>
            <a:r>
              <a:rPr lang="en-GB" dirty="0" smtClean="0"/>
              <a:t>FEC </a:t>
            </a:r>
            <a:r>
              <a:rPr lang="en-GB" dirty="0"/>
              <a:t>field:</a:t>
            </a:r>
          </a:p>
          <a:p>
            <a:pPr lvl="2"/>
            <a:r>
              <a:rPr lang="en-GB" dirty="0" smtClean="0"/>
              <a:t>10 / 20 – </a:t>
            </a:r>
            <a:r>
              <a:rPr lang="en-GB" dirty="0"/>
              <a:t>bit</a:t>
            </a:r>
          </a:p>
          <a:p>
            <a:r>
              <a:rPr lang="en-GB" dirty="0"/>
              <a:t>Error correction:</a:t>
            </a:r>
          </a:p>
          <a:p>
            <a:pPr lvl="1"/>
            <a:r>
              <a:rPr lang="en-GB" dirty="0"/>
              <a:t>FEC:</a:t>
            </a:r>
          </a:p>
          <a:p>
            <a:pPr lvl="2"/>
            <a:r>
              <a:rPr lang="en-GB" dirty="0"/>
              <a:t>Interleaving: </a:t>
            </a:r>
            <a:r>
              <a:rPr lang="en-GB" dirty="0" smtClean="0"/>
              <a:t>1 / 2</a:t>
            </a:r>
            <a:endParaRPr lang="en-GB" dirty="0"/>
          </a:p>
          <a:p>
            <a:pPr lvl="2"/>
            <a:r>
              <a:rPr lang="en-GB" dirty="0"/>
              <a:t>Symbol width: </a:t>
            </a:r>
            <a:r>
              <a:rPr lang="en-GB" dirty="0" smtClean="0"/>
              <a:t>5 </a:t>
            </a:r>
            <a:r>
              <a:rPr lang="en-GB" dirty="0"/>
              <a:t>– bit</a:t>
            </a:r>
          </a:p>
          <a:p>
            <a:pPr lvl="2"/>
            <a:r>
              <a:rPr lang="en-GB" dirty="0"/>
              <a:t>Number of wrong symbols: </a:t>
            </a:r>
            <a:r>
              <a:rPr lang="en-GB" dirty="0" smtClean="0"/>
              <a:t>1 </a:t>
            </a:r>
            <a:r>
              <a:rPr lang="en-GB" dirty="0"/>
              <a:t>( × </a:t>
            </a:r>
            <a:r>
              <a:rPr lang="en-GB" dirty="0" smtClean="0"/>
              <a:t>1 </a:t>
            </a:r>
            <a:r>
              <a:rPr lang="en-GB" dirty="0"/>
              <a:t>/ × </a:t>
            </a:r>
            <a:r>
              <a:rPr lang="en-GB" dirty="0" smtClean="0"/>
              <a:t>2) </a:t>
            </a:r>
            <a:endParaRPr lang="en-GB" dirty="0"/>
          </a:p>
          <a:p>
            <a:pPr lvl="1"/>
            <a:r>
              <a:rPr lang="en-GB" dirty="0"/>
              <a:t>Up to </a:t>
            </a:r>
            <a:r>
              <a:rPr lang="en-GB" dirty="0" smtClean="0"/>
              <a:t>5 / 10 </a:t>
            </a:r>
            <a:r>
              <a:rPr lang="en-GB" dirty="0"/>
              <a:t>consecutive </a:t>
            </a:r>
            <a:r>
              <a:rPr lang="en-GB" dirty="0" smtClean="0"/>
              <a:t>bits</a:t>
            </a:r>
          </a:p>
          <a:p>
            <a:pPr lvl="1"/>
            <a:r>
              <a:rPr lang="en-GB" dirty="0"/>
              <a:t>Efficiency: </a:t>
            </a:r>
            <a:r>
              <a:rPr lang="en-GB" dirty="0" smtClean="0"/>
              <a:t>91%</a:t>
            </a:r>
            <a:endParaRPr lang="en-GB" dirty="0"/>
          </a:p>
          <a:p>
            <a:r>
              <a:rPr lang="en-GB" dirty="0"/>
              <a:t>eLinks:</a:t>
            </a:r>
          </a:p>
          <a:p>
            <a:pPr lvl="1"/>
            <a:r>
              <a:rPr lang="en-GB" dirty="0"/>
              <a:t>Data</a:t>
            </a:r>
          </a:p>
          <a:p>
            <a:pPr lvl="2"/>
            <a:r>
              <a:rPr lang="en-GB" dirty="0" smtClean="0"/>
              <a:t>28 </a:t>
            </a:r>
            <a:r>
              <a:rPr lang="en-GB" dirty="0"/>
              <a:t>eLinks @ </a:t>
            </a:r>
            <a:r>
              <a:rPr lang="en-GB" dirty="0" smtClean="0"/>
              <a:t>160 /   320 Mb/s</a:t>
            </a:r>
            <a:endParaRPr lang="en-GB" dirty="0"/>
          </a:p>
          <a:p>
            <a:pPr lvl="2"/>
            <a:r>
              <a:rPr lang="en-GB" dirty="0" smtClean="0"/>
              <a:t>14 </a:t>
            </a:r>
            <a:r>
              <a:rPr lang="en-GB" dirty="0"/>
              <a:t>eLinks @ </a:t>
            </a:r>
            <a:r>
              <a:rPr lang="en-GB" dirty="0" smtClean="0"/>
              <a:t>320 /   640 Mb/s</a:t>
            </a:r>
            <a:endParaRPr lang="en-GB" dirty="0"/>
          </a:p>
          <a:p>
            <a:pPr lvl="2"/>
            <a:r>
              <a:rPr lang="en-GB" dirty="0"/>
              <a:t>  </a:t>
            </a:r>
            <a:r>
              <a:rPr lang="en-GB" dirty="0" smtClean="0"/>
              <a:t>7 </a:t>
            </a:r>
            <a:r>
              <a:rPr lang="en-GB" dirty="0"/>
              <a:t>eLinks @ </a:t>
            </a:r>
            <a:r>
              <a:rPr lang="en-GB" dirty="0" smtClean="0"/>
              <a:t>640 / 1280 Mb/s</a:t>
            </a:r>
            <a:endParaRPr lang="en-GB" dirty="0"/>
          </a:p>
          <a:p>
            <a:pPr lvl="1"/>
            <a:r>
              <a:rPr lang="en-GB" dirty="0"/>
              <a:t>EC</a:t>
            </a:r>
          </a:p>
          <a:p>
            <a:pPr lvl="2"/>
            <a:r>
              <a:rPr lang="en-GB" dirty="0" smtClean="0"/>
              <a:t>  1 </a:t>
            </a:r>
            <a:r>
              <a:rPr lang="en-GB" dirty="0"/>
              <a:t>eLink </a:t>
            </a:r>
            <a:r>
              <a:rPr lang="en-GB" dirty="0" smtClean="0"/>
              <a:t>  @   80 Mb/s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9704037"/>
              </p:ext>
            </p:extLst>
          </p:nvPr>
        </p:nvGraphicFramePr>
        <p:xfrm>
          <a:off x="3873498" y="914400"/>
          <a:ext cx="4737102" cy="3152775"/>
        </p:xfrm>
        <a:graphic>
          <a:graphicData uri="http://schemas.openxmlformats.org/drawingml/2006/table">
            <a:tbl>
              <a:tblPr/>
              <a:tblGrid>
                <a:gridCol w="60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5.12 Gb/s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10.24 Gb/s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Option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Frame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 x 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Header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2+2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Coded header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User field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Code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16-bit multiplicity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7.250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Remainder bits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User Bandwidth (GHz)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4.64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9.28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# eLinks groups (16 bit)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eLinks bandwidth (MHz)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160/320/640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320/640/1280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#eLinks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28/14/7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28/14/7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EC bandwidth (MHz)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80/</a:t>
                      </a:r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IC bandwidth (MHz)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80/</a:t>
                      </a:r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Unassigned bits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Corrected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 x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7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Uplink – FEC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Dual </a:t>
            </a:r>
            <a:r>
              <a:rPr lang="en-GB" dirty="0"/>
              <a:t>data rate:</a:t>
            </a:r>
          </a:p>
          <a:p>
            <a:pPr lvl="1"/>
            <a:r>
              <a:rPr lang="en-GB" dirty="0"/>
              <a:t>5.12 Gb/s</a:t>
            </a:r>
          </a:p>
          <a:p>
            <a:pPr lvl="1"/>
            <a:r>
              <a:rPr lang="en-GB" dirty="0"/>
              <a:t>10.24 Gb/s</a:t>
            </a:r>
          </a:p>
          <a:p>
            <a:r>
              <a:rPr lang="en-GB" dirty="0" smtClean="0"/>
              <a:t>Frame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Header:</a:t>
            </a:r>
          </a:p>
          <a:p>
            <a:pPr lvl="2"/>
            <a:r>
              <a:rPr lang="en-US" dirty="0" smtClean="0"/>
              <a:t>2 / 4 </a:t>
            </a:r>
            <a:r>
              <a:rPr lang="en-US" dirty="0"/>
              <a:t>– bits</a:t>
            </a:r>
          </a:p>
          <a:p>
            <a:pPr lvl="2"/>
            <a:r>
              <a:rPr lang="en-US" dirty="0"/>
              <a:t>10 (high) &amp; 01 (low)</a:t>
            </a:r>
          </a:p>
          <a:p>
            <a:pPr lvl="1"/>
            <a:r>
              <a:rPr lang="en-GB" dirty="0"/>
              <a:t> IC field:</a:t>
            </a:r>
          </a:p>
          <a:p>
            <a:pPr lvl="2"/>
            <a:r>
              <a:rPr lang="en-GB" dirty="0"/>
              <a:t>  2 </a:t>
            </a:r>
            <a:r>
              <a:rPr lang="en-GB" dirty="0" smtClean="0"/>
              <a:t>– </a:t>
            </a:r>
            <a:r>
              <a:rPr lang="en-GB" dirty="0"/>
              <a:t>bit</a:t>
            </a:r>
          </a:p>
          <a:p>
            <a:pPr lvl="2"/>
            <a:r>
              <a:rPr lang="en-GB" dirty="0" smtClean="0"/>
              <a:t>80 </a:t>
            </a:r>
            <a:r>
              <a:rPr lang="en-GB" dirty="0"/>
              <a:t>Mb/s</a:t>
            </a:r>
          </a:p>
          <a:p>
            <a:pPr lvl="1"/>
            <a:r>
              <a:rPr lang="en-GB" dirty="0"/>
              <a:t>EC field:</a:t>
            </a:r>
          </a:p>
          <a:p>
            <a:pPr lvl="2"/>
            <a:r>
              <a:rPr lang="en-GB" dirty="0"/>
              <a:t>  </a:t>
            </a:r>
            <a:r>
              <a:rPr lang="en-GB" dirty="0" smtClean="0"/>
              <a:t>2 </a:t>
            </a:r>
            <a:r>
              <a:rPr lang="en-GB" dirty="0"/>
              <a:t>– bit</a:t>
            </a:r>
          </a:p>
          <a:p>
            <a:pPr lvl="2"/>
            <a:r>
              <a:rPr lang="en-GB" dirty="0" smtClean="0"/>
              <a:t>80 Mb/s</a:t>
            </a:r>
          </a:p>
          <a:p>
            <a:pPr lvl="1"/>
            <a:r>
              <a:rPr lang="en-GB" dirty="0" smtClean="0"/>
              <a:t>Data </a:t>
            </a:r>
            <a:r>
              <a:rPr lang="en-GB" dirty="0"/>
              <a:t>field:</a:t>
            </a:r>
          </a:p>
          <a:p>
            <a:pPr lvl="2"/>
            <a:r>
              <a:rPr lang="en-GB" dirty="0" smtClean="0"/>
              <a:t>96 / 192 </a:t>
            </a:r>
            <a:r>
              <a:rPr lang="en-GB" dirty="0"/>
              <a:t>– bit </a:t>
            </a:r>
          </a:p>
          <a:p>
            <a:pPr lvl="2"/>
            <a:r>
              <a:rPr lang="en-GB" dirty="0" smtClean="0"/>
              <a:t> 3.84 /  7.68 </a:t>
            </a:r>
            <a:r>
              <a:rPr lang="en-GB" dirty="0"/>
              <a:t>Gb/s</a:t>
            </a:r>
          </a:p>
          <a:p>
            <a:pPr lvl="1"/>
            <a:r>
              <a:rPr lang="en-GB" dirty="0" smtClean="0"/>
              <a:t>FEC </a:t>
            </a:r>
            <a:r>
              <a:rPr lang="en-GB" dirty="0"/>
              <a:t>field:</a:t>
            </a:r>
          </a:p>
          <a:p>
            <a:pPr lvl="2"/>
            <a:r>
              <a:rPr lang="en-GB" dirty="0"/>
              <a:t>24 </a:t>
            </a:r>
            <a:r>
              <a:rPr lang="en-GB" dirty="0" smtClean="0"/>
              <a:t>/ 48 – </a:t>
            </a:r>
            <a:r>
              <a:rPr lang="en-GB" dirty="0"/>
              <a:t>bit</a:t>
            </a:r>
          </a:p>
          <a:p>
            <a:r>
              <a:rPr lang="en-GB" dirty="0"/>
              <a:t>Error correction:</a:t>
            </a:r>
          </a:p>
          <a:p>
            <a:pPr lvl="1"/>
            <a:r>
              <a:rPr lang="en-GB" dirty="0"/>
              <a:t>FEC:</a:t>
            </a:r>
          </a:p>
          <a:p>
            <a:pPr lvl="2"/>
            <a:r>
              <a:rPr lang="en-GB" dirty="0"/>
              <a:t>Interleaving: </a:t>
            </a:r>
            <a:r>
              <a:rPr lang="en-GB" dirty="0" smtClean="0"/>
              <a:t>3 / 6</a:t>
            </a:r>
            <a:endParaRPr lang="en-GB" dirty="0"/>
          </a:p>
          <a:p>
            <a:pPr lvl="2"/>
            <a:r>
              <a:rPr lang="en-GB" dirty="0"/>
              <a:t>Symbol width: </a:t>
            </a:r>
            <a:r>
              <a:rPr lang="en-GB" dirty="0" smtClean="0"/>
              <a:t>4 </a:t>
            </a:r>
            <a:r>
              <a:rPr lang="en-GB" dirty="0"/>
              <a:t>– bit</a:t>
            </a:r>
          </a:p>
          <a:p>
            <a:pPr lvl="2"/>
            <a:r>
              <a:rPr lang="en-GB" dirty="0"/>
              <a:t>Number of wrong symbols: 1 ( × </a:t>
            </a:r>
            <a:r>
              <a:rPr lang="en-GB" dirty="0" smtClean="0"/>
              <a:t>3 / </a:t>
            </a:r>
            <a:r>
              <a:rPr lang="en-GB" dirty="0"/>
              <a:t>× </a:t>
            </a:r>
            <a:r>
              <a:rPr lang="en-GB" dirty="0" smtClean="0"/>
              <a:t>6)</a:t>
            </a:r>
            <a:endParaRPr lang="en-GB" dirty="0"/>
          </a:p>
          <a:p>
            <a:pPr lvl="1"/>
            <a:r>
              <a:rPr lang="en-GB" dirty="0"/>
              <a:t>Up to </a:t>
            </a:r>
            <a:r>
              <a:rPr lang="en-GB" dirty="0" smtClean="0"/>
              <a:t>12 / 24 </a:t>
            </a:r>
            <a:r>
              <a:rPr lang="en-GB" dirty="0"/>
              <a:t>consecutive </a:t>
            </a:r>
            <a:r>
              <a:rPr lang="en-GB" dirty="0" smtClean="0"/>
              <a:t>bits</a:t>
            </a:r>
          </a:p>
          <a:p>
            <a:pPr lvl="1"/>
            <a:r>
              <a:rPr lang="en-GB" dirty="0"/>
              <a:t>Efficiency: </a:t>
            </a:r>
            <a:r>
              <a:rPr lang="en-GB" dirty="0" smtClean="0"/>
              <a:t>78% (if accounting for the unassigned bits)</a:t>
            </a:r>
            <a:endParaRPr lang="en-GB" dirty="0"/>
          </a:p>
          <a:p>
            <a:r>
              <a:rPr lang="en-GB" dirty="0"/>
              <a:t>eLinks:</a:t>
            </a:r>
          </a:p>
          <a:p>
            <a:pPr lvl="1"/>
            <a:r>
              <a:rPr lang="en-GB" dirty="0"/>
              <a:t>Data</a:t>
            </a:r>
          </a:p>
          <a:p>
            <a:pPr lvl="2"/>
            <a:r>
              <a:rPr lang="en-GB" dirty="0" smtClean="0"/>
              <a:t>24 </a:t>
            </a:r>
            <a:r>
              <a:rPr lang="en-GB" dirty="0"/>
              <a:t>eLinks @ </a:t>
            </a:r>
            <a:r>
              <a:rPr lang="en-GB" dirty="0" smtClean="0"/>
              <a:t>160 /   320 Mb/s</a:t>
            </a:r>
            <a:endParaRPr lang="en-GB" dirty="0"/>
          </a:p>
          <a:p>
            <a:pPr lvl="2"/>
            <a:r>
              <a:rPr lang="en-GB" dirty="0" smtClean="0"/>
              <a:t>12 </a:t>
            </a:r>
            <a:r>
              <a:rPr lang="en-GB" dirty="0"/>
              <a:t>eLinks @ </a:t>
            </a:r>
            <a:r>
              <a:rPr lang="en-GB" dirty="0" smtClean="0"/>
              <a:t>320 /   640 Mb/s</a:t>
            </a:r>
            <a:endParaRPr lang="en-GB" dirty="0"/>
          </a:p>
          <a:p>
            <a:pPr lvl="2"/>
            <a:r>
              <a:rPr lang="en-GB" dirty="0"/>
              <a:t>  </a:t>
            </a:r>
            <a:r>
              <a:rPr lang="en-GB" dirty="0" smtClean="0"/>
              <a:t>6 </a:t>
            </a:r>
            <a:r>
              <a:rPr lang="en-GB" dirty="0"/>
              <a:t>eLinks @ </a:t>
            </a:r>
            <a:r>
              <a:rPr lang="en-GB" dirty="0" smtClean="0"/>
              <a:t>640 / 1280 Mb/s</a:t>
            </a:r>
            <a:endParaRPr lang="en-GB" dirty="0"/>
          </a:p>
          <a:p>
            <a:pPr lvl="1"/>
            <a:r>
              <a:rPr lang="en-GB" dirty="0"/>
              <a:t>EC</a:t>
            </a:r>
          </a:p>
          <a:p>
            <a:pPr lvl="2"/>
            <a:r>
              <a:rPr lang="en-GB" dirty="0" smtClean="0"/>
              <a:t>  1 </a:t>
            </a:r>
            <a:r>
              <a:rPr lang="en-GB" dirty="0"/>
              <a:t>eLink </a:t>
            </a:r>
            <a:r>
              <a:rPr lang="en-GB" dirty="0" smtClean="0"/>
              <a:t>  @   80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Mb/s</a:t>
            </a:r>
            <a:endParaRPr lang="en-GB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269510" y="838200"/>
          <a:ext cx="4188690" cy="3152775"/>
        </p:xfrm>
        <a:graphic>
          <a:graphicData uri="http://schemas.openxmlformats.org/drawingml/2006/table">
            <a:tbl>
              <a:tblPr/>
              <a:tblGrid>
                <a:gridCol w="69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5.12 Gb/s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10.24 Gb/s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Option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Frame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 x 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Header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2+2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Coded header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User field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Code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16-bit multiplicity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6.375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12.75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Remainder bits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User Bandwidth (GHz)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4.08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8.16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# eLinks groups (16 bit)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eLinks bandwidth (MHz)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160/320/640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320/640/1280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#eLinks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24/12/6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24/12/6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 bandwidth (MHz)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/160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IC bandwidth (MHz)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/160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Unassigned bits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Corrected (bits)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2 x 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eLink – Transmitter / Receiver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Signaling: “CERN Low Power Signaling” (CLPS)</a:t>
            </a:r>
          </a:p>
          <a:p>
            <a:r>
              <a:rPr lang="en-GB" sz="1800" dirty="0" smtClean="0"/>
              <a:t>Down-link Transmitter </a:t>
            </a:r>
            <a:r>
              <a:rPr lang="en-GB" sz="1800" dirty="0"/>
              <a:t>(</a:t>
            </a:r>
            <a:r>
              <a:rPr lang="en-GB" sz="1800" dirty="0" smtClean="0"/>
              <a:t>eTx):</a:t>
            </a:r>
            <a:endParaRPr lang="en-GB" sz="1800" dirty="0"/>
          </a:p>
          <a:p>
            <a:pPr lvl="1"/>
            <a:r>
              <a:rPr lang="en-US" sz="1600" dirty="0" smtClean="0"/>
              <a:t>Bandwidths:</a:t>
            </a:r>
          </a:p>
          <a:p>
            <a:pPr lvl="2"/>
            <a:r>
              <a:rPr lang="en-US" sz="1400" dirty="0" smtClean="0"/>
              <a:t>Data: up to 320 Mb/s</a:t>
            </a:r>
          </a:p>
          <a:p>
            <a:pPr lvl="3"/>
            <a:r>
              <a:rPr lang="en-US" sz="1200" dirty="0" smtClean="0"/>
              <a:t>To be used as a macro cell the eTx will be designed to support 1.28 Gb/s data transmission</a:t>
            </a:r>
          </a:p>
          <a:p>
            <a:pPr lvl="2"/>
            <a:r>
              <a:rPr lang="en-US" sz="1400" dirty="0" smtClean="0"/>
              <a:t>Clock: up to 1.28 GHz</a:t>
            </a:r>
          </a:p>
          <a:p>
            <a:pPr lvl="1"/>
            <a:r>
              <a:rPr lang="en-GB" sz="1600" dirty="0"/>
              <a:t>Programable:</a:t>
            </a:r>
          </a:p>
          <a:p>
            <a:pPr lvl="2"/>
            <a:r>
              <a:rPr lang="en-GB" sz="1400" dirty="0"/>
              <a:t>Driving </a:t>
            </a:r>
            <a:r>
              <a:rPr lang="en-GB" sz="1400" dirty="0" smtClean="0"/>
              <a:t>current: 1 to 4 mA in 0.5 mA steps</a:t>
            </a:r>
            <a:endParaRPr lang="en-GB" sz="1400" dirty="0"/>
          </a:p>
          <a:p>
            <a:pPr lvl="2"/>
            <a:r>
              <a:rPr lang="en-GB" sz="1400" dirty="0" smtClean="0"/>
              <a:t>Receiving end termination </a:t>
            </a:r>
            <a:r>
              <a:rPr lang="en-GB" sz="1400" dirty="0"/>
              <a:t>100 </a:t>
            </a:r>
            <a:r>
              <a:rPr lang="en-GB" sz="1400" dirty="0" smtClean="0">
                <a:latin typeface="Symbol" panose="05050102010706020507" pitchFamily="18" charset="2"/>
              </a:rPr>
              <a:t>W</a:t>
            </a:r>
            <a:endParaRPr lang="en-US" sz="1400" dirty="0" smtClean="0"/>
          </a:p>
          <a:p>
            <a:pPr lvl="2"/>
            <a:r>
              <a:rPr lang="en-US" sz="1400" dirty="0" smtClean="0"/>
              <a:t>Voltage amplitude in </a:t>
            </a:r>
            <a:r>
              <a:rPr lang="en-GB" sz="1400" dirty="0"/>
              <a:t>100 </a:t>
            </a:r>
            <a:r>
              <a:rPr lang="en-GB" sz="1400" dirty="0" smtClean="0">
                <a:latin typeface="Symbol" panose="05050102010706020507" pitchFamily="18" charset="2"/>
              </a:rPr>
              <a:t>W:</a:t>
            </a:r>
            <a:endParaRPr lang="en-US" sz="1400" dirty="0" smtClean="0"/>
          </a:p>
          <a:p>
            <a:pPr lvl="3"/>
            <a:r>
              <a:rPr lang="en-US" sz="1200" dirty="0" smtClean="0"/>
              <a:t>100 mV to 400 mV (single-ended PP amplitude)</a:t>
            </a:r>
          </a:p>
          <a:p>
            <a:pPr lvl="3"/>
            <a:r>
              <a:rPr lang="en-US" sz="1200" dirty="0" smtClean="0"/>
              <a:t>200 mV to 800 mV (differential PP </a:t>
            </a:r>
            <a:r>
              <a:rPr lang="en-US" sz="1200" dirty="0"/>
              <a:t>amplitude</a:t>
            </a:r>
            <a:r>
              <a:rPr lang="en-US" sz="1200" dirty="0" smtClean="0"/>
              <a:t>)</a:t>
            </a:r>
          </a:p>
          <a:p>
            <a:pPr lvl="3"/>
            <a:r>
              <a:rPr lang="en-US" sz="1200" dirty="0" smtClean="0"/>
              <a:t>Common mode voltage: 600 mV</a:t>
            </a:r>
            <a:endParaRPr lang="en-GB" sz="1200" dirty="0"/>
          </a:p>
          <a:p>
            <a:pPr lvl="2"/>
            <a:r>
              <a:rPr lang="en-US" sz="1400" dirty="0" smtClean="0"/>
              <a:t>Pre-emphasis:</a:t>
            </a:r>
          </a:p>
          <a:p>
            <a:pPr lvl="3"/>
            <a:r>
              <a:rPr lang="en-GB" sz="1200" dirty="0"/>
              <a:t>Driving current: 1 to 4 mA in 0.5 mA steps</a:t>
            </a:r>
          </a:p>
          <a:p>
            <a:pPr lvl="3"/>
            <a:r>
              <a:rPr lang="en-US" sz="1200" dirty="0" smtClean="0"/>
              <a:t>Pulse width: T </a:t>
            </a:r>
            <a:r>
              <a:rPr lang="en-US" sz="1200" baseline="-25000" dirty="0" smtClean="0"/>
              <a:t>bit</a:t>
            </a:r>
            <a:r>
              <a:rPr lang="en-US" sz="1200" dirty="0" smtClean="0"/>
              <a:t> / 2</a:t>
            </a:r>
            <a:endParaRPr lang="en-US" sz="1200" dirty="0"/>
          </a:p>
          <a:p>
            <a:r>
              <a:rPr lang="en-US" sz="1800" dirty="0" smtClean="0"/>
              <a:t>Up-Link Receiver (eRx):</a:t>
            </a:r>
          </a:p>
          <a:p>
            <a:pPr lvl="1"/>
            <a:r>
              <a:rPr lang="en-US" sz="1600" dirty="0" smtClean="0"/>
              <a:t>Bandwidth:</a:t>
            </a:r>
          </a:p>
          <a:p>
            <a:pPr lvl="2"/>
            <a:r>
              <a:rPr lang="en-US" sz="1400" dirty="0" smtClean="0"/>
              <a:t>Data: up to 1.28 </a:t>
            </a:r>
            <a:r>
              <a:rPr lang="en-US" sz="1400" dirty="0"/>
              <a:t>G</a:t>
            </a:r>
            <a:r>
              <a:rPr lang="en-US" sz="1400" dirty="0" smtClean="0"/>
              <a:t>b/s</a:t>
            </a:r>
          </a:p>
          <a:p>
            <a:pPr lvl="1"/>
            <a:r>
              <a:rPr lang="en-GB" sz="1600" dirty="0"/>
              <a:t>Programable:</a:t>
            </a:r>
          </a:p>
          <a:p>
            <a:pPr lvl="2"/>
            <a:r>
              <a:rPr lang="en-GB" sz="1400" dirty="0"/>
              <a:t>100 </a:t>
            </a:r>
            <a:r>
              <a:rPr lang="en-GB" sz="1400" dirty="0">
                <a:latin typeface="Symbol" panose="05050102010706020507" pitchFamily="18" charset="2"/>
              </a:rPr>
              <a:t>W</a:t>
            </a:r>
            <a:r>
              <a:rPr lang="en-GB" sz="1400" dirty="0"/>
              <a:t> differential terminations (on/off)</a:t>
            </a:r>
          </a:p>
          <a:p>
            <a:pPr lvl="2"/>
            <a:r>
              <a:rPr lang="en-GB" sz="1400" dirty="0"/>
              <a:t>Auto bias for AC coupling (on/off)</a:t>
            </a:r>
          </a:p>
          <a:p>
            <a:pPr lvl="2"/>
            <a:r>
              <a:rPr lang="en-US" sz="1400" dirty="0"/>
              <a:t>Line </a:t>
            </a:r>
            <a:r>
              <a:rPr lang="en-US" sz="1400" dirty="0" smtClean="0"/>
              <a:t>equalization</a:t>
            </a:r>
          </a:p>
          <a:p>
            <a:pPr lvl="3"/>
            <a:r>
              <a:rPr lang="en-US" sz="1200" dirty="0" smtClean="0"/>
              <a:t>Under specification</a:t>
            </a:r>
            <a:endParaRPr lang="en-GB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876800" y="4038600"/>
            <a:ext cx="3657600" cy="2209800"/>
            <a:chOff x="5257800" y="4038600"/>
            <a:chExt cx="3657600" cy="2209800"/>
          </a:xfrm>
        </p:grpSpPr>
        <p:sp>
          <p:nvSpPr>
            <p:cNvPr id="51" name="Rectangle 50"/>
            <p:cNvSpPr/>
            <p:nvPr/>
          </p:nvSpPr>
          <p:spPr>
            <a:xfrm>
              <a:off x="5257800" y="4038600"/>
              <a:ext cx="3657600" cy="2209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867400" y="4343400"/>
              <a:ext cx="2819400" cy="304800"/>
              <a:chOff x="5867400" y="1600200"/>
              <a:chExt cx="2819400" cy="3048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867400" y="16002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324600" y="1600200"/>
                <a:ext cx="304800" cy="304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29400" y="1905000"/>
                <a:ext cx="1295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7924800" y="1600200"/>
                <a:ext cx="304800" cy="304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229600" y="16002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5867400" y="4343400"/>
              <a:ext cx="2819400" cy="304800"/>
              <a:chOff x="5867400" y="1600200"/>
              <a:chExt cx="2819400" cy="3048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867400" y="16002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324600" y="1600200"/>
                <a:ext cx="304800" cy="304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629400" y="1905000"/>
                <a:ext cx="1295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924800" y="1600200"/>
                <a:ext cx="304800" cy="304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229600" y="16002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366697" y="4188023"/>
              <a:ext cx="534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tx2"/>
                  </a:solidFill>
                </a:rPr>
                <a:t>V</a:t>
              </a:r>
              <a:r>
                <a:rPr lang="en-GB" sz="1400" baseline="-25000" dirty="0" err="1" smtClean="0">
                  <a:solidFill>
                    <a:schemeClr val="tx2"/>
                  </a:solidFill>
                </a:rPr>
                <a:t>out</a:t>
              </a:r>
              <a:r>
                <a:rPr lang="en-GB" sz="1400" dirty="0" smtClean="0">
                  <a:solidFill>
                    <a:schemeClr val="tx2"/>
                  </a:solidFill>
                </a:rPr>
                <a:t>+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61294" y="4457172"/>
              <a:ext cx="499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tx2"/>
                  </a:solidFill>
                </a:rPr>
                <a:t>V</a:t>
              </a:r>
              <a:r>
                <a:rPr lang="en-GB" sz="1400" baseline="-25000" dirty="0" err="1" smtClean="0">
                  <a:solidFill>
                    <a:schemeClr val="tx2"/>
                  </a:solidFill>
                </a:rPr>
                <a:t>out</a:t>
              </a:r>
              <a:r>
                <a:rPr lang="en-GB" sz="1400" dirty="0" smtClean="0">
                  <a:solidFill>
                    <a:schemeClr val="tx2"/>
                  </a:solidFill>
                </a:rPr>
                <a:t>-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019800" y="4495800"/>
              <a:ext cx="2514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97150" y="5042722"/>
              <a:ext cx="28376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050" dirty="0"/>
                <a:t>Single-ended PP </a:t>
              </a:r>
              <a:r>
                <a:rPr lang="en-US" sz="1050" dirty="0" smtClean="0"/>
                <a:t>amplitude: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max(</a:t>
              </a:r>
              <a:r>
                <a:rPr lang="en-US" sz="1050" dirty="0" err="1" smtClean="0"/>
                <a:t>V</a:t>
              </a:r>
              <a:r>
                <a:rPr lang="en-US" sz="1050" baseline="-25000" dirty="0" err="1" smtClean="0"/>
                <a:t>out</a:t>
              </a:r>
              <a:r>
                <a:rPr lang="en-US" sz="1050" dirty="0" smtClean="0"/>
                <a:t>+) – min</a:t>
              </a:r>
              <a:r>
                <a:rPr lang="en-US" sz="1050" dirty="0"/>
                <a:t>(</a:t>
              </a:r>
              <a:r>
                <a:rPr lang="en-US" sz="1050" dirty="0" err="1"/>
                <a:t>V</a:t>
              </a:r>
              <a:r>
                <a:rPr lang="en-US" sz="1050" baseline="-25000" dirty="0" err="1"/>
                <a:t>out</a:t>
              </a:r>
              <a:r>
                <a:rPr lang="en-US" sz="1050" dirty="0" smtClean="0"/>
                <a:t>+)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050" dirty="0"/>
                <a:t>Differential PP </a:t>
              </a:r>
              <a:r>
                <a:rPr lang="en-US" sz="1050" dirty="0" smtClean="0"/>
                <a:t>amplitude:</a:t>
              </a:r>
              <a:endParaRPr lang="en-US" sz="1050" dirty="0"/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050" dirty="0"/>
                <a:t>max(</a:t>
              </a:r>
              <a:r>
                <a:rPr lang="en-US" sz="1050" dirty="0" err="1"/>
                <a:t>V</a:t>
              </a:r>
              <a:r>
                <a:rPr lang="en-US" sz="1050" baseline="-25000" dirty="0" err="1"/>
                <a:t>out</a:t>
              </a:r>
              <a:r>
                <a:rPr lang="en-US" sz="1050" dirty="0"/>
                <a:t>+ -  </a:t>
              </a:r>
              <a:r>
                <a:rPr lang="en-US" sz="1050" dirty="0" err="1"/>
                <a:t>V</a:t>
              </a:r>
              <a:r>
                <a:rPr lang="en-US" sz="1050" baseline="-25000" dirty="0" err="1"/>
                <a:t>out</a:t>
              </a:r>
              <a:r>
                <a:rPr lang="en-US" sz="1050" dirty="0"/>
                <a:t>-)  – min(</a:t>
              </a:r>
              <a:r>
                <a:rPr lang="en-US" sz="1050" dirty="0" err="1"/>
                <a:t>V</a:t>
              </a:r>
              <a:r>
                <a:rPr lang="en-US" sz="1050" baseline="-25000" dirty="0" err="1"/>
                <a:t>out</a:t>
              </a:r>
              <a:r>
                <a:rPr lang="en-US" sz="1050" dirty="0"/>
                <a:t>+ - </a:t>
              </a:r>
              <a:r>
                <a:rPr lang="en-US" sz="1050" dirty="0" err="1"/>
                <a:t>V</a:t>
              </a:r>
              <a:r>
                <a:rPr lang="en-US" sz="1050" baseline="-25000" dirty="0" err="1"/>
                <a:t>out</a:t>
              </a:r>
              <a:r>
                <a:rPr lang="en-US" sz="1050" dirty="0"/>
                <a:t>-</a:t>
              </a:r>
              <a:r>
                <a:rPr lang="en-US" sz="1050" dirty="0" smtClean="0"/>
                <a:t>)</a:t>
              </a:r>
              <a:endParaRPr lang="en-GB" sz="105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385981" y="5577385"/>
              <a:ext cx="152400" cy="381000"/>
              <a:chOff x="6629400" y="4267200"/>
              <a:chExt cx="152400" cy="381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705600" y="4267200"/>
                <a:ext cx="0" cy="22860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Isosceles Triangle 38"/>
              <p:cNvSpPr/>
              <p:nvPr/>
            </p:nvSpPr>
            <p:spPr>
              <a:xfrm flipV="1">
                <a:off x="6629400" y="4495800"/>
                <a:ext cx="152400" cy="152400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8180111" y="4884761"/>
              <a:ext cx="556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</a:rPr>
                <a:t>V</a:t>
              </a:r>
              <a:r>
                <a:rPr lang="en-US" baseline="-25000" dirty="0" err="1" smtClean="0">
                  <a:solidFill>
                    <a:schemeClr val="tx2"/>
                  </a:solidFill>
                </a:rPr>
                <a:t>cm</a:t>
              </a:r>
              <a:r>
                <a:rPr lang="en-US" dirty="0" smtClean="0">
                  <a:solidFill>
                    <a:schemeClr val="bg1"/>
                  </a:solidFill>
                </a:rPr>
                <a:t>: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 flipV="1">
              <a:off x="8458200" y="4495800"/>
              <a:ext cx="0" cy="38896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2"/>
            </p:cNvCxnSpPr>
            <p:nvPr/>
          </p:nvCxnSpPr>
          <p:spPr>
            <a:xfrm>
              <a:off x="8458200" y="5254093"/>
              <a:ext cx="0" cy="3085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7277100" y="4339420"/>
              <a:ext cx="0" cy="30878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477000" y="4557091"/>
              <a:ext cx="759431" cy="54830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37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7382"/>
              </p:ext>
            </p:extLst>
          </p:nvPr>
        </p:nvGraphicFramePr>
        <p:xfrm>
          <a:off x="1600200" y="1944243"/>
          <a:ext cx="5943600" cy="3198114"/>
        </p:xfrm>
        <a:graphic>
          <a:graphicData uri="http://schemas.openxmlformats.org/drawingml/2006/table">
            <a:tbl>
              <a:tblPr/>
              <a:tblGrid>
                <a:gridCol w="91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Supply voltage range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1.08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1.2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1.32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I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Average current consumption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850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μA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CMRX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Common-mode voltage range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A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70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600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1200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CM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Common-mode set voltage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B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DD</a:t>
                      </a: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/2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|V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ID</a:t>
                      </a: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|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Differential voltage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140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200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450</a:t>
                      </a:r>
                      <a:r>
                        <a:rPr lang="en-US" sz="1100" kern="15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E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IDTH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Differential input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</a:t>
                      </a: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 high threshold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70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IDTL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Differential input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</a:t>
                      </a: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 low threshold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-70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IH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Single-ended input high voltage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700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DD</a:t>
                      </a: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+200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IL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Single-ended input low voltage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-40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500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Z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ID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Differential input impedance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80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100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125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Ω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J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R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Random noise jitter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10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F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ps rms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J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PW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Pattern or pulse width dependent jitter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10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F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ps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T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R/F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Output rise/fall time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30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ps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PSR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Power supply rejection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10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F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ps/100mV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CMR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Common mode rejection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10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F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ps/100mV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CM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Common mode termination capacitance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tbd.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pF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L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O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Output load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100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 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ejaVu Sans"/>
                        </a:rPr>
                        <a:t>fF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eRx Specification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3636762" y="878333"/>
            <a:ext cx="1870476" cy="102666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9" name="Rectangle 8"/>
          <p:cNvSpPr/>
          <p:nvPr/>
        </p:nvSpPr>
        <p:spPr>
          <a:xfrm>
            <a:off x="1333500" y="5234935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A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Common mode: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(V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DP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  + 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DN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) / 2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B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For AC coupled signals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/>
            </a:r>
            <a:b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C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Differential voltage: 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DP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  - 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DN</a:t>
            </a:r>
            <a:b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D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Change of delay through the receiver with PRBS 2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12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-1 @ 1.28Gbit/s or varying pulse width T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PW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&gt; 1ns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E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For LVDS: 400mV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</a:b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F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DejaVu Sans"/>
              </a:rPr>
              <a:t>If &lt;=1ps possible (even with reduced input range), receiver could be used as hit receiver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1600200" y="4800600"/>
            <a:ext cx="5943600" cy="342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eTx Specification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085296" y="2338451"/>
          <a:ext cx="7144304" cy="2309749"/>
        </p:xfrm>
        <a:graphic>
          <a:graphicData uri="http://schemas.openxmlformats.org/drawingml/2006/table">
            <a:tbl>
              <a:tblPr/>
              <a:tblGrid>
                <a:gridCol w="110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DD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Supply voltage range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1.08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1.2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1.32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CMTX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Common-mode voltage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A,B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430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600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770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|Δ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VCMTX(1,0)</a:t>
                      </a: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|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VCMTX mismatch when output is Differential-1 or Differential-0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5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|V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OD</a:t>
                      </a: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|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Differential voltage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B,C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140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200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270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|ΔV</a:t>
                      </a:r>
                      <a:r>
                        <a:rPr lang="en-US" sz="1100" kern="15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OD</a:t>
                      </a: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|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VOD mismatch when output is Differential-1 or Differential-0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mV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OH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Single-ended output high voltage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B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700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900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V</a:t>
                      </a:r>
                      <a:r>
                        <a:rPr lang="en-US" sz="1100" kern="15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OL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Single-ended output low voltage</a:t>
                      </a:r>
                      <a:r>
                        <a:rPr lang="en-US" sz="1100" kern="15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B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300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500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mV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I</a:t>
                      </a:r>
                      <a:r>
                        <a:rPr lang="en-US" sz="1100" kern="15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MOD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Modulation output current</a:t>
                      </a: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 </a:t>
                      </a:r>
                      <a:r>
                        <a:rPr lang="en-GB" sz="1100" kern="15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0.7</a:t>
                      </a: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</a:t>
                      </a:r>
                      <a:r>
                        <a:rPr lang="en-US" sz="1100" kern="1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 to </a:t>
                      </a: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4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5.4</a:t>
                      </a: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mA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I</a:t>
                      </a:r>
                      <a:r>
                        <a:rPr lang="en-GB" sz="1100" kern="15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PRE</a:t>
                      </a:r>
                      <a:endParaRPr lang="en-GB" sz="1100" kern="15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Pre-emphasis</a:t>
                      </a:r>
                      <a:r>
                        <a:rPr lang="en-GB" sz="1100" kern="1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 o</a:t>
                      </a: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utput current </a:t>
                      </a:r>
                      <a:r>
                        <a:rPr lang="en-GB" sz="1100" kern="15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D</a:t>
                      </a:r>
                      <a:endParaRPr lang="en-GB" sz="1100" kern="15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0.7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</a:t>
                      </a:r>
                      <a:r>
                        <a:rPr lang="en-GB" sz="1100" kern="1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 to 4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5.4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Z</a:t>
                      </a:r>
                      <a:r>
                        <a:rPr lang="en-US" sz="1100" kern="15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L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Load impedance</a:t>
                      </a:r>
                      <a:endParaRPr lang="en-GB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100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 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"/>
                        </a:rPr>
                        <a:t>Ω</a:t>
                      </a:r>
                      <a:endParaRPr lang="en-GB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272" y="933785"/>
            <a:ext cx="1481456" cy="1066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5296" y="4971871"/>
            <a:ext cx="7144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Common mode: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(V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+ 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) /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/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</a:b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B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Value when driving into differential load impedance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100 Ω. Termination load is external.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/>
            </a:r>
            <a:b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</a:b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C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Differential voltage: 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- V</a:t>
            </a:r>
            <a:r>
              <a:rPr lang="en-US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,values for 2mA setting, scales accordingly for other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currents.</a:t>
            </a:r>
          </a:p>
          <a:p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Modulation and pre-emphasis currents are programable in 0.5 mA steps from 1 mA to 4 mA.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Default setting for the LpGBT is 2mA.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225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12212" y="2967335"/>
            <a:ext cx="291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GBTX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19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5 - 10 Gb/s </a:t>
            </a:r>
            <a:r>
              <a:rPr lang="en-GB" dirty="0" smtClean="0"/>
              <a:t>Line Driver Specifications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2017/07/12 - Update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58330"/>
              </p:ext>
            </p:extLst>
          </p:nvPr>
        </p:nvGraphicFramePr>
        <p:xfrm>
          <a:off x="381000" y="1839930"/>
          <a:ext cx="8382000" cy="31130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2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6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Voltage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 Current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Swing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Swing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Differential, programmable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Emphasis Magnitude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Programmable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Rise/Fall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 Jitter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 Jitter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oltage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1.10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Input Capacitance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endParaRPr lang="en-US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fF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125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325" marR="243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4419600"/>
            <a:ext cx="838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GBT </a:t>
            </a:r>
            <a:r>
              <a:rPr lang="en-US" b="1" dirty="0"/>
              <a:t>System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Paulo.Moreira@cern.ch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457200" y="789801"/>
            <a:ext cx="8229600" cy="5687199"/>
            <a:chOff x="457200" y="789801"/>
            <a:chExt cx="8229600" cy="5687199"/>
          </a:xfrm>
        </p:grpSpPr>
        <p:sp>
          <p:nvSpPr>
            <p:cNvPr id="8" name="Rectangle 7"/>
            <p:cNvSpPr/>
            <p:nvPr/>
          </p:nvSpPr>
          <p:spPr>
            <a:xfrm>
              <a:off x="457200" y="1905000"/>
              <a:ext cx="1066800" cy="7620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</a:t>
              </a:r>
              <a:b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Module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4038600"/>
              <a:ext cx="1066800" cy="7620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</a:t>
              </a:r>
              <a:b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Module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686" y="5943600"/>
              <a:ext cx="1752600" cy="53340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1295400"/>
              <a:ext cx="3733800" cy="449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1790700" y="3086100"/>
              <a:ext cx="3505200" cy="5334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– Aligners + Ser/Des for E – Ports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" y="838200"/>
              <a:ext cx="1066800" cy="7620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</a:t>
              </a:r>
              <a:b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Module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104900" y="11049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104900" y="21717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1104900" y="43053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5400" y="5105400"/>
              <a:ext cx="1066800" cy="7620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GBT – SCA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943100" y="53721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95300" y="3314700"/>
              <a:ext cx="99060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39624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- Shifter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3086100" y="18669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3086100" y="25527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3086100" y="39243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3086100" y="46101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>
              <a:off x="3048000" y="3352800"/>
              <a:ext cx="60960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 rot="5400000">
              <a:off x="60198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5626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DEC/DSCR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60579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56007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SCR/ENC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Curved Connector 29"/>
            <p:cNvCxnSpPr>
              <a:stCxn id="21" idx="2"/>
              <a:endCxn id="14" idx="0"/>
            </p:cNvCxnSpPr>
            <p:nvPr/>
          </p:nvCxnSpPr>
          <p:spPr>
            <a:xfrm rot="10800000">
              <a:off x="1524000" y="1219200"/>
              <a:ext cx="1752600" cy="762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>
            <a:xfrm>
              <a:off x="53340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Master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624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Slave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 Logic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340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Configuration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(e-Fuses + </a:t>
              </a:r>
              <a:r>
                <a:rPr lang="en-US" sz="900" kern="0" dirty="0" err="1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reg</a:t>
              </a: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-Bank)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/>
            <p:cNvCxnSpPr>
              <a:stCxn id="100" idx="0"/>
              <a:endCxn id="32" idx="2"/>
            </p:cNvCxnSpPr>
            <p:nvPr/>
          </p:nvCxnSpPr>
          <p:spPr>
            <a:xfrm rot="5400000" flipH="1" flipV="1">
              <a:off x="4493421" y="5865022"/>
              <a:ext cx="304800" cy="475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 flipH="1">
              <a:off x="6858000" y="2743200"/>
              <a:ext cx="609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>
            <a:xfrm>
              <a:off x="6858000" y="3962400"/>
              <a:ext cx="609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sp>
          <p:nvSpPr>
            <p:cNvPr id="38" name="Isosceles Triangle 37"/>
            <p:cNvSpPr/>
            <p:nvPr/>
          </p:nvSpPr>
          <p:spPr>
            <a:xfrm rot="16200000">
              <a:off x="7429500" y="2552700"/>
              <a:ext cx="457200" cy="381000"/>
            </a:xfrm>
            <a:prstGeom prst="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 rot="5400000" flipH="1">
              <a:off x="7429500" y="3771900"/>
              <a:ext cx="457200" cy="381000"/>
            </a:xfrm>
            <a:prstGeom prst="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077200" y="2438400"/>
              <a:ext cx="304800" cy="152400"/>
            </a:xfrm>
            <a:prstGeom prst="triangle">
              <a:avLst/>
            </a:prstGeom>
            <a:solidFill>
              <a:srgbClr val="C0504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8077200" y="2438400"/>
              <a:ext cx="304800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>
              <a:stCxn id="38" idx="3"/>
            </p:cNvCxnSpPr>
            <p:nvPr/>
          </p:nvCxnSpPr>
          <p:spPr>
            <a:xfrm>
              <a:off x="7848600" y="2743200"/>
              <a:ext cx="381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7848600" y="3962400"/>
              <a:ext cx="381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rot="5400000">
              <a:off x="8153400" y="26670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8153400" y="23622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 rot="5400000">
              <a:off x="8153400" y="43434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7" name="Isosceles Triangle 46"/>
            <p:cNvSpPr/>
            <p:nvPr/>
          </p:nvSpPr>
          <p:spPr>
            <a:xfrm flipV="1">
              <a:off x="8077200" y="4114800"/>
              <a:ext cx="304800" cy="152400"/>
            </a:xfrm>
            <a:prstGeom prst="triangle">
              <a:avLst/>
            </a:prstGeom>
            <a:solidFill>
              <a:srgbClr val="C0504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8153400" y="40386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8077200" y="4267200"/>
              <a:ext cx="304800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0" name="Isosceles Triangle 49"/>
            <p:cNvSpPr/>
            <p:nvPr/>
          </p:nvSpPr>
          <p:spPr>
            <a:xfrm flipV="1">
              <a:off x="8153400" y="4419600"/>
              <a:ext cx="152400" cy="152400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8077200" y="2286000"/>
              <a:ext cx="3048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Elbow Connector 51"/>
            <p:cNvCxnSpPr>
              <a:stCxn id="31" idx="2"/>
              <a:endCxn id="39" idx="1"/>
            </p:cNvCxnSpPr>
            <p:nvPr/>
          </p:nvCxnSpPr>
          <p:spPr>
            <a:xfrm rot="5400000" flipH="1" flipV="1">
              <a:off x="6019800" y="4076700"/>
              <a:ext cx="1638300" cy="1638300"/>
            </a:xfrm>
            <a:prstGeom prst="bentConnector3">
              <a:avLst>
                <a:gd name="adj1" fmla="val -13953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3" name="Shape 283"/>
            <p:cNvCxnSpPr>
              <a:stCxn id="20" idx="0"/>
            </p:cNvCxnSpPr>
            <p:nvPr/>
          </p:nvCxnSpPr>
          <p:spPr>
            <a:xfrm rot="16200000" flipV="1">
              <a:off x="4076700" y="800100"/>
              <a:ext cx="381000" cy="762000"/>
            </a:xfrm>
            <a:prstGeom prst="bentConnector2">
              <a:avLst/>
            </a:prstGeom>
            <a:noFill/>
            <a:ln w="127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3276600" y="914400"/>
              <a:ext cx="64312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Clock[7:0]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067300" y="3086100"/>
              <a:ext cx="1295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Manager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340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Reference/</a:t>
              </a: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xPLL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16200000">
              <a:off x="3810000" y="4267200"/>
              <a:ext cx="914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>
              <a:endCxn id="122" idx="1"/>
            </p:cNvCxnSpPr>
            <p:nvPr/>
          </p:nvCxnSpPr>
          <p:spPr>
            <a:xfrm rot="5400000">
              <a:off x="5563394" y="1981200"/>
              <a:ext cx="304006" cy="794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59" name="Elbow Connector 58"/>
            <p:cNvCxnSpPr/>
            <p:nvPr/>
          </p:nvCxnSpPr>
          <p:spPr>
            <a:xfrm rot="5400000">
              <a:off x="3962400" y="3048000"/>
              <a:ext cx="2971800" cy="533400"/>
            </a:xfrm>
            <a:prstGeom prst="bentConnector3">
              <a:avLst>
                <a:gd name="adj1" fmla="val 5161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>
            <a:xfrm rot="10800000">
              <a:off x="3810000" y="30480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3810000" y="35814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5257800" y="30480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 rot="10800000">
              <a:off x="5257800" y="35814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64" name="Up-Down Arrow 63"/>
            <p:cNvSpPr/>
            <p:nvPr/>
          </p:nvSpPr>
          <p:spPr>
            <a:xfrm>
              <a:off x="4876800" y="1828800"/>
              <a:ext cx="76200" cy="2971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Up-Down Arrow 64"/>
            <p:cNvSpPr/>
            <p:nvPr/>
          </p:nvSpPr>
          <p:spPr>
            <a:xfrm rot="5400000">
              <a:off x="4305300" y="2781300"/>
              <a:ext cx="76200" cy="1066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Up-Down Arrow 65"/>
            <p:cNvSpPr/>
            <p:nvPr/>
          </p:nvSpPr>
          <p:spPr>
            <a:xfrm rot="5400000">
              <a:off x="5181600" y="3048000"/>
              <a:ext cx="76200" cy="5334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3810000" y="37338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5400000" flipV="1">
              <a:off x="3581400" y="3733800"/>
              <a:ext cx="19812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flipH="1">
              <a:off x="3810000" y="27432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" name="Curved Connector 69"/>
            <p:cNvCxnSpPr/>
            <p:nvPr/>
          </p:nvCxnSpPr>
          <p:spPr>
            <a:xfrm rot="10800000">
              <a:off x="1524000" y="1066800"/>
              <a:ext cx="1752600" cy="762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1" name="Curved Connector 70"/>
            <p:cNvCxnSpPr/>
            <p:nvPr/>
          </p:nvCxnSpPr>
          <p:spPr>
            <a:xfrm rot="10800000">
              <a:off x="1524001" y="1371600"/>
              <a:ext cx="1752600" cy="762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Curved Connector 71"/>
            <p:cNvCxnSpPr/>
            <p:nvPr/>
          </p:nvCxnSpPr>
          <p:spPr>
            <a:xfrm rot="10800000">
              <a:off x="1524002" y="2133600"/>
              <a:ext cx="1752598" cy="381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3" name="Curved Connector 72"/>
            <p:cNvCxnSpPr>
              <a:endCxn id="15" idx="0"/>
            </p:cNvCxnSpPr>
            <p:nvPr/>
          </p:nvCxnSpPr>
          <p:spPr>
            <a:xfrm rot="10800000">
              <a:off x="1524000" y="2286000"/>
              <a:ext cx="1752600" cy="381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74" name="Curved Connector 73"/>
            <p:cNvCxnSpPr/>
            <p:nvPr/>
          </p:nvCxnSpPr>
          <p:spPr>
            <a:xfrm rot="10800000">
              <a:off x="1524000" y="2438400"/>
              <a:ext cx="1752600" cy="381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5" name="Curved Connector 74"/>
            <p:cNvCxnSpPr/>
            <p:nvPr/>
          </p:nvCxnSpPr>
          <p:spPr>
            <a:xfrm rot="10800000" flipV="1">
              <a:off x="1524000" y="3886200"/>
              <a:ext cx="1752600" cy="381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6" name="Curved Connector 75"/>
            <p:cNvCxnSpPr>
              <a:endCxn id="16" idx="0"/>
            </p:cNvCxnSpPr>
            <p:nvPr/>
          </p:nvCxnSpPr>
          <p:spPr>
            <a:xfrm rot="10800000" flipV="1">
              <a:off x="1524000" y="4038600"/>
              <a:ext cx="1752600" cy="381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77" name="Curved Connector 76"/>
            <p:cNvCxnSpPr/>
            <p:nvPr/>
          </p:nvCxnSpPr>
          <p:spPr>
            <a:xfrm rot="10800000" flipV="1">
              <a:off x="1524000" y="4191000"/>
              <a:ext cx="1752600" cy="381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8" name="Curved Connector 77"/>
            <p:cNvCxnSpPr/>
            <p:nvPr/>
          </p:nvCxnSpPr>
          <p:spPr>
            <a:xfrm rot="10800000" flipV="1">
              <a:off x="2362202" y="4572000"/>
              <a:ext cx="914398" cy="762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9" name="Curved Connector 78"/>
            <p:cNvCxnSpPr>
              <a:endCxn id="18" idx="0"/>
            </p:cNvCxnSpPr>
            <p:nvPr/>
          </p:nvCxnSpPr>
          <p:spPr>
            <a:xfrm rot="10800000" flipV="1">
              <a:off x="2362200" y="4724400"/>
              <a:ext cx="914400" cy="762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F497D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80" name="Curved Connector 79"/>
            <p:cNvCxnSpPr/>
            <p:nvPr/>
          </p:nvCxnSpPr>
          <p:spPr>
            <a:xfrm rot="10800000" flipV="1">
              <a:off x="2362200" y="4876800"/>
              <a:ext cx="914400" cy="762000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81" name="Rectangle 80"/>
            <p:cNvSpPr/>
            <p:nvPr/>
          </p:nvSpPr>
          <p:spPr>
            <a:xfrm rot="5400000">
              <a:off x="5638800" y="914400"/>
              <a:ext cx="152400" cy="1524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00000">
              <a:off x="5486400" y="9906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rot="5400000">
              <a:off x="5791200" y="9906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 rot="10800000" flipH="1" flipV="1">
              <a:off x="5410200" y="9906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 rot="10800000" flipH="1" flipV="1">
              <a:off x="5867400" y="990600"/>
              <a:ext cx="152400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6" name="Rectangle 85"/>
            <p:cNvSpPr/>
            <p:nvPr/>
          </p:nvSpPr>
          <p:spPr>
            <a:xfrm>
              <a:off x="5334000" y="838200"/>
              <a:ext cx="762000" cy="304800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5601494" y="1256506"/>
              <a:ext cx="2286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>
            <a:xfrm rot="5400000">
              <a:off x="6248400" y="1219200"/>
              <a:ext cx="3048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6291688" y="789801"/>
              <a:ext cx="12907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External clock reference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67086" y="6096000"/>
              <a:ext cx="990600" cy="0"/>
            </a:xfrm>
            <a:prstGeom prst="line">
              <a:avLst/>
            </a:prstGeom>
            <a:noFill/>
            <a:ln w="1270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>
              <a:off x="667086" y="6248400"/>
              <a:ext cx="9906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667086" y="6400800"/>
              <a:ext cx="990600" cy="0"/>
            </a:xfrm>
            <a:prstGeom prst="line">
              <a:avLst/>
            </a:prstGeom>
            <a:noFill/>
            <a:ln w="12700" cap="flat" cmpd="sng" algn="ctr">
              <a:solidFill>
                <a:srgbClr val="C0504D"/>
              </a:solidFill>
              <a:prstDash val="solid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1657686" y="6096000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57686" y="5943600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data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2209800" y="4953000"/>
              <a:ext cx="5334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1295400" y="4800600"/>
              <a:ext cx="9829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One 80 Mb/s port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cxnSp>
          <p:nvCxnSpPr>
            <p:cNvPr id="97" name="Straight Arrow Connector 96"/>
            <p:cNvCxnSpPr>
              <a:stCxn id="105" idx="3"/>
            </p:cNvCxnSpPr>
            <p:nvPr/>
          </p:nvCxnSpPr>
          <p:spPr>
            <a:xfrm flipV="1">
              <a:off x="1901826" y="2209802"/>
              <a:ext cx="1374774" cy="132692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8" name="Straight Arrow Connector 97"/>
            <p:cNvCxnSpPr>
              <a:stCxn id="105" idx="3"/>
            </p:cNvCxnSpPr>
            <p:nvPr/>
          </p:nvCxnSpPr>
          <p:spPr>
            <a:xfrm flipV="1">
              <a:off x="1901826" y="2971804"/>
              <a:ext cx="1362005" cy="56491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9" name="Straight Arrow Connector 98"/>
            <p:cNvCxnSpPr>
              <a:stCxn id="105" idx="3"/>
            </p:cNvCxnSpPr>
            <p:nvPr/>
          </p:nvCxnSpPr>
          <p:spPr>
            <a:xfrm>
              <a:off x="1901826" y="3536722"/>
              <a:ext cx="1374774" cy="27327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4456533" y="6019800"/>
              <a:ext cx="37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I2C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Port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36113" y="5715000"/>
              <a:ext cx="6303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I2C (light)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276600" y="5257800"/>
              <a:ext cx="6858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JTAG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5400000" flipH="1" flipV="1">
              <a:off x="3507578" y="5865022"/>
              <a:ext cx="304800" cy="475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04" name="TextBox 103"/>
            <p:cNvSpPr txBox="1"/>
            <p:nvPr/>
          </p:nvSpPr>
          <p:spPr>
            <a:xfrm>
              <a:off x="3429000" y="6019800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JTAG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Port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7200" y="3429000"/>
              <a:ext cx="14446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80, 160 and 320 Mb/s ports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391400" y="2286000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GBTIA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391400" y="350520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GBLD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76600" y="12954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GBTX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 flipV="1">
              <a:off x="8458200" y="2362200"/>
              <a:ext cx="228600" cy="152400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>
            <a:xfrm rot="10800000" flipV="1">
              <a:off x="8458200" y="2514600"/>
              <a:ext cx="228600" cy="152400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>
            <a:xfrm rot="10800000" flipH="1">
              <a:off x="8458200" y="3886200"/>
              <a:ext cx="228600" cy="152400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8458200" y="4038600"/>
              <a:ext cx="228600" cy="152400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sp>
          <p:nvSpPr>
            <p:cNvPr id="113" name="Right Brace 112"/>
            <p:cNvSpPr/>
            <p:nvPr/>
          </p:nvSpPr>
          <p:spPr>
            <a:xfrm>
              <a:off x="2286000" y="1143000"/>
              <a:ext cx="304800" cy="609600"/>
            </a:xfrm>
            <a:prstGeom prst="rightBrac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514600" y="1295400"/>
              <a:ext cx="4651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e-Link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29936" y="3228201"/>
              <a:ext cx="4187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clock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2026250" y="2774350"/>
              <a:ext cx="595700" cy="53340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>
              <a:off x="1371600" y="3048000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data-up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rot="5400000" flipH="1" flipV="1">
              <a:off x="1950050" y="2635850"/>
              <a:ext cx="595700" cy="5334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1219200" y="2819400"/>
              <a:ext cx="6671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data-down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rot="5400000" flipH="1" flipV="1">
              <a:off x="1950050" y="2483450"/>
              <a:ext cx="519500" cy="4572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21" name="Rectangle 120"/>
            <p:cNvSpPr/>
            <p:nvPr/>
          </p:nvSpPr>
          <p:spPr>
            <a:xfrm rot="5400000">
              <a:off x="5448300" y="40005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ePLLTx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5400000">
              <a:off x="5448300" y="21717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ePLLRx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57686" y="62484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clocks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5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GBTX Data Bandwidth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GBTX supports three frame types:</a:t>
            </a:r>
          </a:p>
          <a:p>
            <a:pPr lvl="1"/>
            <a:r>
              <a:rPr lang="en-US" b="1" i="1" dirty="0" smtClean="0"/>
              <a:t>“GBT” Frame</a:t>
            </a:r>
          </a:p>
          <a:p>
            <a:pPr lvl="1"/>
            <a:r>
              <a:rPr lang="en-US" b="1" i="1" dirty="0" smtClean="0"/>
              <a:t>“Wide Bus” Frame</a:t>
            </a:r>
          </a:p>
          <a:p>
            <a:pPr lvl="1"/>
            <a:r>
              <a:rPr lang="en-US" b="1" i="1" dirty="0" smtClean="0"/>
              <a:t>“8B/10B” Frame</a:t>
            </a:r>
          </a:p>
          <a:p>
            <a:r>
              <a:rPr lang="en-US" dirty="0" smtClean="0"/>
              <a:t>“GBT</a:t>
            </a:r>
            <a:r>
              <a:rPr lang="en-US" dirty="0"/>
              <a:t>” Mode</a:t>
            </a:r>
          </a:p>
          <a:p>
            <a:pPr lvl="1"/>
            <a:r>
              <a:rPr lang="en-US" dirty="0"/>
              <a:t>User bandwidth: 3.28 </a:t>
            </a:r>
            <a:r>
              <a:rPr lang="en-US" dirty="0" smtClean="0"/>
              <a:t>Gb/s</a:t>
            </a:r>
          </a:p>
          <a:p>
            <a:pPr lvl="2"/>
            <a:r>
              <a:rPr lang="en-US" dirty="0" smtClean="0"/>
              <a:t>Up/down-links</a:t>
            </a:r>
          </a:p>
          <a:p>
            <a:r>
              <a:rPr lang="en-US" dirty="0" smtClean="0"/>
              <a:t>“Wide Bus” and “8B/10B”frames are only supported for the uplink</a:t>
            </a:r>
          </a:p>
          <a:p>
            <a:pPr lvl="1"/>
            <a:r>
              <a:rPr lang="en-US" dirty="0" smtClean="0"/>
              <a:t>The downlink always uses the “GBT” frame.</a:t>
            </a:r>
          </a:p>
          <a:p>
            <a:r>
              <a:rPr lang="en-US" dirty="0"/>
              <a:t>“8B/10B” Mode</a:t>
            </a:r>
          </a:p>
          <a:p>
            <a:pPr lvl="1"/>
            <a:r>
              <a:rPr lang="en-US" dirty="0"/>
              <a:t>Downlink data 8B/10B encoded</a:t>
            </a:r>
          </a:p>
          <a:p>
            <a:pPr lvl="1"/>
            <a:r>
              <a:rPr lang="en-US" dirty="0"/>
              <a:t>No FEC</a:t>
            </a:r>
          </a:p>
          <a:p>
            <a:pPr lvl="1"/>
            <a:r>
              <a:rPr lang="en-US" dirty="0"/>
              <a:t>User bandwidth: 3.52 Gb/s</a:t>
            </a:r>
          </a:p>
          <a:p>
            <a:r>
              <a:rPr lang="en-US" dirty="0" smtClean="0"/>
              <a:t>“Wide Bus” Mode:</a:t>
            </a:r>
          </a:p>
          <a:p>
            <a:pPr lvl="1"/>
            <a:r>
              <a:rPr lang="en-US" dirty="0" smtClean="0"/>
              <a:t>Uplink data scrambled</a:t>
            </a:r>
          </a:p>
          <a:p>
            <a:pPr lvl="1"/>
            <a:r>
              <a:rPr lang="en-US" dirty="0" smtClean="0"/>
              <a:t>No FEC</a:t>
            </a:r>
          </a:p>
          <a:p>
            <a:pPr lvl="1"/>
            <a:r>
              <a:rPr lang="en-US" dirty="0" smtClean="0"/>
              <a:t>User bandwidth: 4.48 Gb/s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Paulo.Moreira@cern.ch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4" name="Content Placeholder 6"/>
          <p:cNvSpPr txBox="1">
            <a:spLocks/>
          </p:cNvSpPr>
          <p:nvPr/>
        </p:nvSpPr>
        <p:spPr>
          <a:xfrm>
            <a:off x="4648200" y="3645024"/>
            <a:ext cx="4038600" cy="2923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GBT Frame:</a:t>
            </a:r>
          </a:p>
          <a:p>
            <a:r>
              <a:rPr lang="en-US" dirty="0" smtClean="0"/>
              <a:t>Frame </a:t>
            </a:r>
            <a:r>
              <a:rPr lang="en-US" dirty="0"/>
              <a:t>Synchronization:</a:t>
            </a:r>
          </a:p>
          <a:p>
            <a:pPr lvl="1"/>
            <a:r>
              <a:rPr lang="en-US" dirty="0" smtClean="0"/>
              <a:t>DC balanced  and “redundant” </a:t>
            </a:r>
            <a:r>
              <a:rPr lang="en-US" dirty="0"/>
              <a:t>header</a:t>
            </a:r>
          </a:p>
          <a:p>
            <a:r>
              <a:rPr lang="en-US" dirty="0"/>
              <a:t>Forward Error Correction:</a:t>
            </a:r>
          </a:p>
          <a:p>
            <a:pPr lvl="1"/>
            <a:r>
              <a:rPr lang="en-US" dirty="0"/>
              <a:t>Interleaved Reed-Solomon double error correction</a:t>
            </a:r>
          </a:p>
          <a:p>
            <a:pPr lvl="1"/>
            <a:r>
              <a:rPr lang="en-US" dirty="0"/>
              <a:t>4-bit symbols (RS(15,11))</a:t>
            </a:r>
          </a:p>
          <a:p>
            <a:pPr lvl="1"/>
            <a:r>
              <a:rPr lang="en-US" dirty="0"/>
              <a:t>Interleaving: 2</a:t>
            </a:r>
          </a:p>
          <a:p>
            <a:pPr lvl="1"/>
            <a:r>
              <a:rPr lang="en-US" dirty="0"/>
              <a:t>Error correction capability:</a:t>
            </a:r>
          </a:p>
          <a:p>
            <a:pPr lvl="2"/>
            <a:r>
              <a:rPr lang="en-US" dirty="0"/>
              <a:t>2 Interleaving × 2 RS = 4 symbols </a:t>
            </a:r>
            <a:r>
              <a:rPr lang="en-US" dirty="0" smtClean="0"/>
              <a:t>= </a:t>
            </a:r>
            <a:r>
              <a:rPr lang="en-US" dirty="0"/>
              <a:t>16-bits</a:t>
            </a:r>
          </a:p>
          <a:p>
            <a:pPr lvl="1"/>
            <a:r>
              <a:rPr lang="en-US" dirty="0"/>
              <a:t>Code efficiency: 88/120 = 73%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73435"/>
            <a:ext cx="4038600" cy="258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GBTX Functionality (1/4)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e-Links</a:t>
            </a:r>
          </a:p>
          <a:p>
            <a:r>
              <a:rPr lang="en-GB" dirty="0" smtClean="0"/>
              <a:t>40 bi-directional e-Links</a:t>
            </a:r>
          </a:p>
          <a:p>
            <a:pPr lvl="1"/>
            <a:r>
              <a:rPr lang="en-GB" dirty="0" smtClean="0"/>
              <a:t>Up to 40 @ 80 Mb/s</a:t>
            </a:r>
          </a:p>
          <a:p>
            <a:pPr lvl="1"/>
            <a:r>
              <a:rPr lang="en-GB" dirty="0" smtClean="0"/>
              <a:t>Up to 20 @ 160 Mb/s</a:t>
            </a:r>
          </a:p>
          <a:p>
            <a:pPr lvl="1"/>
            <a:r>
              <a:rPr lang="en-GB" dirty="0" smtClean="0"/>
              <a:t>Up to 10 @ 320 Mb/s</a:t>
            </a:r>
          </a:p>
          <a:p>
            <a:r>
              <a:rPr lang="en-GB" dirty="0" smtClean="0"/>
              <a:t>e-Port data rate can be set independently for:</a:t>
            </a:r>
          </a:p>
          <a:p>
            <a:pPr lvl="1"/>
            <a:r>
              <a:rPr lang="en-GB" dirty="0" smtClean="0"/>
              <a:t>each group</a:t>
            </a:r>
          </a:p>
          <a:p>
            <a:pPr lvl="1"/>
            <a:r>
              <a:rPr lang="en-GB" dirty="0" smtClean="0"/>
              <a:t>Input / output ports</a:t>
            </a:r>
          </a:p>
          <a:p>
            <a:r>
              <a:rPr lang="en-GB" dirty="0" smtClean="0"/>
              <a:t>1 bi-directional e-Link:</a:t>
            </a:r>
          </a:p>
          <a:p>
            <a:pPr lvl="1"/>
            <a:r>
              <a:rPr lang="en-GB" dirty="0" smtClean="0"/>
              <a:t>80 Mb/s</a:t>
            </a:r>
          </a:p>
          <a:p>
            <a:r>
              <a:rPr lang="en-GB" dirty="0" smtClean="0"/>
              <a:t>40 e-Link clocks (fixed phase) programable in frequency:</a:t>
            </a:r>
          </a:p>
          <a:p>
            <a:pPr lvl="1"/>
            <a:r>
              <a:rPr lang="en-GB" dirty="0" smtClean="0"/>
              <a:t>40/80/160/320 MHz (per group)</a:t>
            </a:r>
          </a:p>
          <a:p>
            <a:pPr lvl="1"/>
            <a:r>
              <a:rPr lang="en-GB" i="1" dirty="0" smtClean="0"/>
              <a:t>(independently of the bit rate)</a:t>
            </a:r>
          </a:p>
          <a:p>
            <a:r>
              <a:rPr lang="en-GB" dirty="0" smtClean="0"/>
              <a:t>Automatic, semi-automatic or user controlled phase alignment of the incoming serial data embedded in the e-Ports</a:t>
            </a:r>
          </a:p>
          <a:p>
            <a:pPr lvl="1"/>
            <a:r>
              <a:rPr lang="en-GB" dirty="0" smtClean="0"/>
              <a:t>Automatic alignment</a:t>
            </a:r>
          </a:p>
          <a:p>
            <a:pPr lvl="2"/>
            <a:r>
              <a:rPr lang="en-GB" dirty="0"/>
              <a:t>T</a:t>
            </a:r>
            <a:r>
              <a:rPr lang="en-GB" dirty="0" smtClean="0"/>
              <a:t>racks temperature and voltage variations</a:t>
            </a:r>
          </a:p>
          <a:p>
            <a:pPr lvl="2"/>
            <a:r>
              <a:rPr lang="en-GB" dirty="0" smtClean="0"/>
              <a:t>Transparent to the user</a:t>
            </a:r>
          </a:p>
          <a:p>
            <a:pPr lvl="2"/>
            <a:r>
              <a:rPr lang="en-GB" dirty="0" smtClean="0"/>
              <a:t>Works on any type of data:</a:t>
            </a:r>
          </a:p>
          <a:p>
            <a:pPr lvl="3"/>
            <a:r>
              <a:rPr lang="en-GB" dirty="0" smtClean="0"/>
              <a:t>DC balanced / un-balanced</a:t>
            </a:r>
          </a:p>
          <a:p>
            <a:pPr lvl="3"/>
            <a:r>
              <a:rPr lang="en-GB" dirty="0" smtClean="0"/>
              <a:t>A few “occasional” transition enough to ensure correct operation</a:t>
            </a:r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Paulo.Moreira@cern.ch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0600" y="1295400"/>
            <a:ext cx="3733800" cy="4495800"/>
            <a:chOff x="3200400" y="1295400"/>
            <a:chExt cx="3733800" cy="4495800"/>
          </a:xfrm>
        </p:grpSpPr>
        <p:sp>
          <p:nvSpPr>
            <p:cNvPr id="9" name="Rectangle 8"/>
            <p:cNvSpPr/>
            <p:nvPr/>
          </p:nvSpPr>
          <p:spPr>
            <a:xfrm>
              <a:off x="3200400" y="1295400"/>
              <a:ext cx="3733800" cy="449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790700" y="3086100"/>
              <a:ext cx="3505200" cy="5334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– Aligners + Ser/Des for E – Ports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- Shifter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3086100" y="18669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086100" y="25527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3086100" y="39243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3086100" y="46101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60198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626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DEC/DSCR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60579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6007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SCR/ENC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Master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624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Slave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24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 Logic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340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Configuration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(e-Fuses + </a:t>
              </a:r>
              <a:r>
                <a:rPr lang="en-US" sz="900" kern="0" dirty="0" err="1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reg</a:t>
              </a: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-Bank)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067300" y="3086100"/>
              <a:ext cx="1295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Manager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Reference/</a:t>
              </a: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xPLL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3810000" y="4267200"/>
              <a:ext cx="914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endCxn id="42" idx="1"/>
            </p:cNvCxnSpPr>
            <p:nvPr/>
          </p:nvCxnSpPr>
          <p:spPr>
            <a:xfrm rot="5400000">
              <a:off x="5563394" y="1981200"/>
              <a:ext cx="304006" cy="794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8" name="Elbow Connector 27"/>
            <p:cNvCxnSpPr/>
            <p:nvPr/>
          </p:nvCxnSpPr>
          <p:spPr>
            <a:xfrm rot="5400000">
              <a:off x="3962400" y="3048000"/>
              <a:ext cx="2971800" cy="533400"/>
            </a:xfrm>
            <a:prstGeom prst="bentConnector3">
              <a:avLst>
                <a:gd name="adj1" fmla="val 5161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810000" y="30480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3810000" y="35814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5257800" y="30480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rot="10800000">
              <a:off x="5257800" y="35814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3" name="Up-Down Arrow 32"/>
            <p:cNvSpPr/>
            <p:nvPr/>
          </p:nvSpPr>
          <p:spPr>
            <a:xfrm>
              <a:off x="4876800" y="1828800"/>
              <a:ext cx="76200" cy="2971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Up-Down Arrow 33"/>
            <p:cNvSpPr/>
            <p:nvPr/>
          </p:nvSpPr>
          <p:spPr>
            <a:xfrm rot="5400000">
              <a:off x="4305300" y="2781300"/>
              <a:ext cx="76200" cy="1066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Up-Down Arrow 34"/>
            <p:cNvSpPr/>
            <p:nvPr/>
          </p:nvSpPr>
          <p:spPr>
            <a:xfrm rot="5400000">
              <a:off x="5181600" y="3048000"/>
              <a:ext cx="76200" cy="5334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3810000" y="37338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5400000" flipV="1">
              <a:off x="3581400" y="3733800"/>
              <a:ext cx="19812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flipH="1">
              <a:off x="3810000" y="27432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6600" y="5257800"/>
              <a:ext cx="6858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JTAG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6600" y="12954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GBTX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48300" y="40005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ePLLTx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48300" y="21717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ePLLRx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2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GBTX Functionality (2/4)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e-Links Special cases</a:t>
            </a:r>
          </a:p>
          <a:p>
            <a:r>
              <a:rPr lang="en-GB" dirty="0" smtClean="0"/>
              <a:t>8B/10B mode:</a:t>
            </a:r>
          </a:p>
          <a:p>
            <a:pPr lvl="1"/>
            <a:r>
              <a:rPr lang="en-GB" dirty="0"/>
              <a:t>44 input (max @ 80 Mb/s)</a:t>
            </a:r>
          </a:p>
          <a:p>
            <a:pPr lvl="1"/>
            <a:r>
              <a:rPr lang="en-GB" dirty="0"/>
              <a:t> 36 output (max @ 80 Mb/s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(Four outputs reused as inputs)</a:t>
            </a:r>
          </a:p>
          <a:p>
            <a:r>
              <a:rPr lang="en-GB" dirty="0" smtClean="0"/>
              <a:t>Wide-Bus mode:</a:t>
            </a:r>
          </a:p>
          <a:p>
            <a:pPr lvl="1"/>
            <a:r>
              <a:rPr lang="en-GB" dirty="0" smtClean="0"/>
              <a:t>56 </a:t>
            </a:r>
            <a:r>
              <a:rPr lang="en-GB" dirty="0"/>
              <a:t>input (max @ 80 </a:t>
            </a:r>
            <a:r>
              <a:rPr lang="en-GB" dirty="0" smtClean="0"/>
              <a:t>Mb/s)</a:t>
            </a:r>
          </a:p>
          <a:p>
            <a:pPr lvl="1"/>
            <a:r>
              <a:rPr lang="en-GB" dirty="0" smtClean="0"/>
              <a:t>24 </a:t>
            </a:r>
            <a:r>
              <a:rPr lang="en-GB" dirty="0"/>
              <a:t>output (max @ 80 Mb/s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(16 “outputs” </a:t>
            </a:r>
            <a:r>
              <a:rPr lang="en-GB" dirty="0"/>
              <a:t>reused as inputs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b="1" u="sng" dirty="0"/>
              <a:t>e-Links electrical characteristics</a:t>
            </a:r>
          </a:p>
          <a:p>
            <a:r>
              <a:rPr lang="en-GB" dirty="0"/>
              <a:t>Drivers:</a:t>
            </a:r>
          </a:p>
          <a:p>
            <a:pPr lvl="1"/>
            <a:r>
              <a:rPr lang="en-GB" dirty="0"/>
              <a:t>SLVS signaling</a:t>
            </a:r>
          </a:p>
          <a:p>
            <a:r>
              <a:rPr lang="en-GB" dirty="0"/>
              <a:t>Receivers:</a:t>
            </a:r>
          </a:p>
          <a:p>
            <a:pPr lvl="1"/>
            <a:r>
              <a:rPr lang="en-GB" dirty="0"/>
              <a:t>SLVS/LVDS </a:t>
            </a:r>
            <a:r>
              <a:rPr lang="en-GB" dirty="0" smtClean="0"/>
              <a:t>signaling</a:t>
            </a:r>
          </a:p>
          <a:p>
            <a:pPr lvl="1"/>
            <a:endParaRPr lang="en-GB" dirty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Paulo.Moreira@cern.ch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0600" y="1295400"/>
            <a:ext cx="3733800" cy="4495800"/>
            <a:chOff x="3200400" y="1295400"/>
            <a:chExt cx="3733800" cy="4495800"/>
          </a:xfrm>
        </p:grpSpPr>
        <p:sp>
          <p:nvSpPr>
            <p:cNvPr id="9" name="Rectangle 8"/>
            <p:cNvSpPr/>
            <p:nvPr/>
          </p:nvSpPr>
          <p:spPr>
            <a:xfrm>
              <a:off x="3200400" y="1295400"/>
              <a:ext cx="3733800" cy="449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790700" y="3086100"/>
              <a:ext cx="3505200" cy="5334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– Aligners + Ser/Des for E – Ports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- Shifter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3086100" y="18669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086100" y="25527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3086100" y="39243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3086100" y="46101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60198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626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DEC/DSCR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60579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6007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SCR/ENC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Master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624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Slave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24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 Logic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340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Configuration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(e-Fuses + </a:t>
              </a:r>
              <a:r>
                <a:rPr lang="en-US" sz="900" kern="0" dirty="0" err="1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reg</a:t>
              </a: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-Bank)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067300" y="3086100"/>
              <a:ext cx="1295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Manager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Reference/</a:t>
              </a: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xPLL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3810000" y="4267200"/>
              <a:ext cx="914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endCxn id="42" idx="1"/>
            </p:cNvCxnSpPr>
            <p:nvPr/>
          </p:nvCxnSpPr>
          <p:spPr>
            <a:xfrm rot="5400000">
              <a:off x="5563394" y="1981200"/>
              <a:ext cx="304006" cy="794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8" name="Elbow Connector 27"/>
            <p:cNvCxnSpPr/>
            <p:nvPr/>
          </p:nvCxnSpPr>
          <p:spPr>
            <a:xfrm rot="5400000">
              <a:off x="3962400" y="3048000"/>
              <a:ext cx="2971800" cy="533400"/>
            </a:xfrm>
            <a:prstGeom prst="bentConnector3">
              <a:avLst>
                <a:gd name="adj1" fmla="val 5161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810000" y="30480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3810000" y="35814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5257800" y="30480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rot="10800000">
              <a:off x="5257800" y="35814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3" name="Up-Down Arrow 32"/>
            <p:cNvSpPr/>
            <p:nvPr/>
          </p:nvSpPr>
          <p:spPr>
            <a:xfrm>
              <a:off x="4876800" y="1828800"/>
              <a:ext cx="76200" cy="2971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Up-Down Arrow 33"/>
            <p:cNvSpPr/>
            <p:nvPr/>
          </p:nvSpPr>
          <p:spPr>
            <a:xfrm rot="5400000">
              <a:off x="4305300" y="2781300"/>
              <a:ext cx="76200" cy="1066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Up-Down Arrow 34"/>
            <p:cNvSpPr/>
            <p:nvPr/>
          </p:nvSpPr>
          <p:spPr>
            <a:xfrm rot="5400000">
              <a:off x="5181600" y="3048000"/>
              <a:ext cx="76200" cy="5334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3810000" y="37338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5400000" flipV="1">
              <a:off x="3581400" y="3733800"/>
              <a:ext cx="19812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flipH="1">
              <a:off x="3810000" y="27432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6600" y="5257800"/>
              <a:ext cx="6858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JTAG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6600" y="12954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GBTX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48300" y="40005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ePLLTx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48300" y="21717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ePLLRx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8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GBTX Functionality (3/4)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Phase-Shifter</a:t>
            </a:r>
          </a:p>
          <a:p>
            <a:r>
              <a:rPr lang="en-GB" dirty="0" smtClean="0"/>
              <a:t>8 independent clocks</a:t>
            </a:r>
          </a:p>
          <a:p>
            <a:r>
              <a:rPr lang="en-GB" dirty="0" smtClean="0"/>
              <a:t>Programable in frequency:</a:t>
            </a:r>
          </a:p>
          <a:p>
            <a:pPr lvl="1"/>
            <a:r>
              <a:rPr lang="en-GB" dirty="0" smtClean="0"/>
              <a:t>40 / 80 / 160 / 320 MHz</a:t>
            </a:r>
          </a:p>
          <a:p>
            <a:r>
              <a:rPr lang="en-GB" dirty="0" smtClean="0"/>
              <a:t>Programable in phase:</a:t>
            </a:r>
          </a:p>
          <a:p>
            <a:pPr lvl="1"/>
            <a:r>
              <a:rPr lang="en-GB" dirty="0" smtClean="0"/>
              <a:t>0 to 360◦</a:t>
            </a:r>
          </a:p>
          <a:p>
            <a:pPr lvl="1"/>
            <a:r>
              <a:rPr lang="en-GB" dirty="0" smtClean="0"/>
              <a:t>Phase resolution: 50 ps</a:t>
            </a:r>
          </a:p>
          <a:p>
            <a:pPr lvl="2"/>
            <a:r>
              <a:rPr lang="en-GB" dirty="0" smtClean="0"/>
              <a:t>(for all frequencies)</a:t>
            </a:r>
          </a:p>
          <a:p>
            <a:r>
              <a:rPr lang="en-GB" dirty="0" smtClean="0"/>
              <a:t>Clock driver electrical levels:</a:t>
            </a:r>
          </a:p>
          <a:p>
            <a:pPr lvl="1"/>
            <a:r>
              <a:rPr lang="en-GB" dirty="0" smtClean="0"/>
              <a:t>SLVS</a:t>
            </a:r>
          </a:p>
          <a:p>
            <a:pPr marL="0" indent="0">
              <a:buNone/>
            </a:pPr>
            <a:r>
              <a:rPr lang="en-GB" b="1" u="sng" dirty="0" smtClean="0"/>
              <a:t>Reference clock:</a:t>
            </a:r>
          </a:p>
          <a:p>
            <a:r>
              <a:rPr lang="en-GB" dirty="0" smtClean="0"/>
              <a:t>On package crystal</a:t>
            </a:r>
          </a:p>
          <a:p>
            <a:r>
              <a:rPr lang="en-GB" dirty="0" smtClean="0"/>
              <a:t>Built-in crystal oscillator</a:t>
            </a:r>
          </a:p>
          <a:p>
            <a:r>
              <a:rPr lang="en-GB" dirty="0" smtClean="0"/>
              <a:t>Built-in VCXO based PLL (xPLL)</a:t>
            </a:r>
          </a:p>
          <a:p>
            <a:r>
              <a:rPr lang="en-GB" dirty="0" smtClean="0"/>
              <a:t>External reference can used as well</a:t>
            </a:r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Paulo.Moreira@cern.ch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0600" y="1295400"/>
            <a:ext cx="3733800" cy="4495800"/>
            <a:chOff x="3200400" y="1295400"/>
            <a:chExt cx="3733800" cy="4495800"/>
          </a:xfrm>
        </p:grpSpPr>
        <p:sp>
          <p:nvSpPr>
            <p:cNvPr id="9" name="Rectangle 8"/>
            <p:cNvSpPr/>
            <p:nvPr/>
          </p:nvSpPr>
          <p:spPr>
            <a:xfrm>
              <a:off x="3200400" y="1295400"/>
              <a:ext cx="3733800" cy="449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790700" y="3086100"/>
              <a:ext cx="3505200" cy="5334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– Aligners + Ser/Des for E – Ports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- Shifter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3086100" y="18669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086100" y="25527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3086100" y="39243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3086100" y="46101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60198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626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DEC/DSCR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60579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6007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SCR/ENC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Master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624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Slave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24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 Logic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340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Configuration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(e-Fuses + </a:t>
              </a:r>
              <a:r>
                <a:rPr lang="en-US" sz="900" kern="0" dirty="0" err="1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reg</a:t>
              </a: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-Bank)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067300" y="3086100"/>
              <a:ext cx="1295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Manager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Reference/</a:t>
              </a: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xPLL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3810000" y="4267200"/>
              <a:ext cx="914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endCxn id="42" idx="1"/>
            </p:cNvCxnSpPr>
            <p:nvPr/>
          </p:nvCxnSpPr>
          <p:spPr>
            <a:xfrm rot="5400000">
              <a:off x="5563394" y="1981200"/>
              <a:ext cx="304006" cy="794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8" name="Elbow Connector 27"/>
            <p:cNvCxnSpPr/>
            <p:nvPr/>
          </p:nvCxnSpPr>
          <p:spPr>
            <a:xfrm rot="5400000">
              <a:off x="3962400" y="3048000"/>
              <a:ext cx="2971800" cy="533400"/>
            </a:xfrm>
            <a:prstGeom prst="bentConnector3">
              <a:avLst>
                <a:gd name="adj1" fmla="val 5161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810000" y="30480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3810000" y="35814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5257800" y="30480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rot="10800000">
              <a:off x="5257800" y="35814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3" name="Up-Down Arrow 32"/>
            <p:cNvSpPr/>
            <p:nvPr/>
          </p:nvSpPr>
          <p:spPr>
            <a:xfrm>
              <a:off x="4876800" y="1828800"/>
              <a:ext cx="76200" cy="2971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Up-Down Arrow 33"/>
            <p:cNvSpPr/>
            <p:nvPr/>
          </p:nvSpPr>
          <p:spPr>
            <a:xfrm rot="5400000">
              <a:off x="4305300" y="2781300"/>
              <a:ext cx="76200" cy="1066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Up-Down Arrow 34"/>
            <p:cNvSpPr/>
            <p:nvPr/>
          </p:nvSpPr>
          <p:spPr>
            <a:xfrm rot="5400000">
              <a:off x="5181600" y="3048000"/>
              <a:ext cx="76200" cy="5334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3810000" y="37338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5400000" flipV="1">
              <a:off x="3581400" y="3733800"/>
              <a:ext cx="19812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flipH="1">
              <a:off x="3810000" y="27432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6600" y="5257800"/>
              <a:ext cx="6858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JTAG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6600" y="12954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GBTX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48300" y="40005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ePLLTx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48300" y="21717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ePLLRx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2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GBTX Functionality (4/4)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Chip Control</a:t>
            </a:r>
          </a:p>
          <a:p>
            <a:r>
              <a:rPr lang="en-GB" dirty="0" smtClean="0"/>
              <a:t>e-Fuse register bank for burn in configuration</a:t>
            </a:r>
          </a:p>
          <a:p>
            <a:pPr lvl="1"/>
            <a:r>
              <a:rPr lang="en-GB" dirty="0" smtClean="0"/>
              <a:t>Standalone operation</a:t>
            </a:r>
          </a:p>
          <a:p>
            <a:pPr lvl="1"/>
            <a:r>
              <a:rPr lang="en-GB" dirty="0" smtClean="0"/>
              <a:t>Ready at power up</a:t>
            </a:r>
          </a:p>
          <a:p>
            <a:r>
              <a:rPr lang="en-GB" dirty="0" smtClean="0"/>
              <a:t>Dynamic configuration and control</a:t>
            </a:r>
          </a:p>
          <a:p>
            <a:pPr lvl="1"/>
            <a:r>
              <a:rPr lang="en-GB" dirty="0" smtClean="0"/>
              <a:t>I2C Slave interface</a:t>
            </a:r>
          </a:p>
          <a:p>
            <a:pPr lvl="1"/>
            <a:r>
              <a:rPr lang="en-GB" dirty="0" smtClean="0"/>
              <a:t>IC control channel trough the optical link</a:t>
            </a:r>
          </a:p>
          <a:p>
            <a:r>
              <a:rPr lang="en-GB" dirty="0" smtClean="0"/>
              <a:t>Watchdog circuit for chip operation supervision.</a:t>
            </a:r>
          </a:p>
          <a:p>
            <a:pPr marL="0" indent="0">
              <a:buNone/>
            </a:pPr>
            <a:r>
              <a:rPr lang="en-GB" b="1" u="sng" dirty="0" smtClean="0"/>
              <a:t>GBLD Control</a:t>
            </a:r>
          </a:p>
          <a:p>
            <a:r>
              <a:rPr lang="en-GB" dirty="0" smtClean="0"/>
              <a:t>GBLD dedicated I2C master interface</a:t>
            </a:r>
          </a:p>
          <a:p>
            <a:pPr lvl="1"/>
            <a:r>
              <a:rPr lang="en-GB" dirty="0" smtClean="0"/>
              <a:t>Copies configuration burned in the GBTX into the </a:t>
            </a:r>
            <a:r>
              <a:rPr lang="en-GB" dirty="0" smtClean="0"/>
              <a:t>GBLD</a:t>
            </a:r>
            <a:endParaRPr lang="en-GB" dirty="0" smtClean="0"/>
          </a:p>
          <a:p>
            <a:pPr lvl="1"/>
            <a:r>
              <a:rPr lang="en-GB" dirty="0" smtClean="0"/>
              <a:t>Allows to program the GBLD either through the IC channel or through the I2C slave port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http://cern.ch/proj-gbt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Paulo.Moreira@cern.ch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0600" y="1295400"/>
            <a:ext cx="3733800" cy="4495800"/>
            <a:chOff x="3200400" y="1295400"/>
            <a:chExt cx="3733800" cy="4495800"/>
          </a:xfrm>
        </p:grpSpPr>
        <p:sp>
          <p:nvSpPr>
            <p:cNvPr id="9" name="Rectangle 8"/>
            <p:cNvSpPr/>
            <p:nvPr/>
          </p:nvSpPr>
          <p:spPr>
            <a:xfrm>
              <a:off x="3200400" y="1295400"/>
              <a:ext cx="3733800" cy="449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790700" y="3086100"/>
              <a:ext cx="3505200" cy="5334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– Aligners + Ser/Des for E – Ports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- Shifter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3086100" y="18669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086100" y="25527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3086100" y="39243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3086100" y="4610100"/>
              <a:ext cx="609600" cy="22860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– Port</a:t>
              </a:r>
              <a:endPara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60198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62600" y="2514600"/>
              <a:ext cx="12192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DEC/DSCR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60579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600700" y="3695700"/>
              <a:ext cx="11430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SCR/ENC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Master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62400" y="52578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I2C Slave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24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 Logic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34000" y="4800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Configuration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(e-Fuses + </a:t>
              </a:r>
              <a:r>
                <a:rPr lang="en-US" sz="900" kern="0" dirty="0" err="1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reg</a:t>
              </a:r>
              <a:r>
                <a:rPr lang="en-US" sz="900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-Bank)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067300" y="3086100"/>
              <a:ext cx="1295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Manager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1371600"/>
              <a:ext cx="13716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CLK Reference/</a:t>
              </a: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xPLL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3810000" y="4267200"/>
              <a:ext cx="914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endCxn id="42" idx="1"/>
            </p:cNvCxnSpPr>
            <p:nvPr/>
          </p:nvCxnSpPr>
          <p:spPr>
            <a:xfrm rot="5400000">
              <a:off x="5563394" y="1981200"/>
              <a:ext cx="304006" cy="794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8" name="Elbow Connector 27"/>
            <p:cNvCxnSpPr/>
            <p:nvPr/>
          </p:nvCxnSpPr>
          <p:spPr>
            <a:xfrm rot="5400000">
              <a:off x="3962400" y="3048000"/>
              <a:ext cx="2971800" cy="533400"/>
            </a:xfrm>
            <a:prstGeom prst="bentConnector3">
              <a:avLst>
                <a:gd name="adj1" fmla="val 5161"/>
              </a:avLst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810000" y="30480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3810000" y="3581400"/>
              <a:ext cx="1295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5257800" y="30480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rot="10800000">
              <a:off x="5257800" y="3581400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3" name="Up-Down Arrow 32"/>
            <p:cNvSpPr/>
            <p:nvPr/>
          </p:nvSpPr>
          <p:spPr>
            <a:xfrm>
              <a:off x="4876800" y="1828800"/>
              <a:ext cx="76200" cy="2971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Up-Down Arrow 33"/>
            <p:cNvSpPr/>
            <p:nvPr/>
          </p:nvSpPr>
          <p:spPr>
            <a:xfrm rot="5400000">
              <a:off x="4305300" y="2781300"/>
              <a:ext cx="76200" cy="10668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Up-Down Arrow 34"/>
            <p:cNvSpPr/>
            <p:nvPr/>
          </p:nvSpPr>
          <p:spPr>
            <a:xfrm rot="5400000">
              <a:off x="5181600" y="3048000"/>
              <a:ext cx="76200" cy="533400"/>
            </a:xfrm>
            <a:prstGeom prst="up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3810000" y="37338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5400000" flipV="1">
              <a:off x="3581400" y="3733800"/>
              <a:ext cx="19812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flipH="1">
              <a:off x="3810000" y="2743200"/>
              <a:ext cx="1676400" cy="1524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76600" y="5257800"/>
              <a:ext cx="6858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JTAG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6600" y="1295400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GBTX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48300" y="40005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ePLLTx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48300" y="21717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ePLLRx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CECF2F27BD64C99A9D8F68F07A563" ma:contentTypeVersion="" ma:contentTypeDescription="Create a new document." ma:contentTypeScope="" ma:versionID="bd4f9c5fe06483ec0d199a67925aa3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FC425-9A52-40A6-A749-F4909802180C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735A0E-E80F-4FA0-A0FE-E29025C48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4371E6-68B9-4CE6-8082-58A685E13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27717</TotalTime>
  <Words>3223</Words>
  <Application>Microsoft Office PowerPoint</Application>
  <PresentationFormat>On-screen Show (4:3)</PresentationFormat>
  <Paragraphs>1168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DejaVu Sans</vt:lpstr>
      <vt:lpstr>F</vt:lpstr>
      <vt:lpstr>Mathematica1</vt:lpstr>
      <vt:lpstr>Symbol</vt:lpstr>
      <vt:lpstr>Times New Roman</vt:lpstr>
      <vt:lpstr>Verdana</vt:lpstr>
      <vt:lpstr>Wingdings</vt:lpstr>
      <vt:lpstr>Office Theme</vt:lpstr>
      <vt:lpstr>GBT and lpGBT Overview</vt:lpstr>
      <vt:lpstr>HEP Optical Link Architecture</vt:lpstr>
      <vt:lpstr>PowerPoint Presentation</vt:lpstr>
      <vt:lpstr>The GBT System</vt:lpstr>
      <vt:lpstr>GBTX Data Bandwidth</vt:lpstr>
      <vt:lpstr>GBTX Functionality (1/4)</vt:lpstr>
      <vt:lpstr>GBTX Functionality (2/4)</vt:lpstr>
      <vt:lpstr>GBTX Functionality (3/4)</vt:lpstr>
      <vt:lpstr>GBTX Functionality (4/4)</vt:lpstr>
      <vt:lpstr>GBTX In Numbers</vt:lpstr>
      <vt:lpstr>GBTX – Floor Plan and Modelling</vt:lpstr>
      <vt:lpstr>PowerPoint Presentation</vt:lpstr>
      <vt:lpstr>Outline</vt:lpstr>
      <vt:lpstr>LpGBTX Block Diagram</vt:lpstr>
      <vt:lpstr>Main Features (1/…)</vt:lpstr>
      <vt:lpstr>Main Features (2/…)</vt:lpstr>
      <vt:lpstr>Main Features (3/…)</vt:lpstr>
      <vt:lpstr>Main Features (4/…)</vt:lpstr>
      <vt:lpstr>Main Features (5/…)</vt:lpstr>
      <vt:lpstr>Main Features (6/…)</vt:lpstr>
      <vt:lpstr>Main Features (7/…)</vt:lpstr>
      <vt:lpstr>Main Features (8/.)</vt:lpstr>
      <vt:lpstr>LpGBT Frame and eLinks Bandwidth Use</vt:lpstr>
      <vt:lpstr>Downlink</vt:lpstr>
      <vt:lpstr>Uplink – FEC 5</vt:lpstr>
      <vt:lpstr>Uplink – FEC 12</vt:lpstr>
      <vt:lpstr>eLink – Transmitter / Receiver Overview</vt:lpstr>
      <vt:lpstr>eRx Specification</vt:lpstr>
      <vt:lpstr>eTx Specification</vt:lpstr>
      <vt:lpstr>5 - 10 Gb/s Line Driver 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LpGBT Architecture</dc:title>
  <dc:creator>Paulo Rodrigues Simoes Moreira</dc:creator>
  <cp:lastModifiedBy>Paulo Rodrigues Simoes Moreira</cp:lastModifiedBy>
  <cp:revision>483</cp:revision>
  <cp:lastPrinted>2018-06-18T08:29:21Z</cp:lastPrinted>
  <dcterms:created xsi:type="dcterms:W3CDTF">2006-08-16T00:00:00Z</dcterms:created>
  <dcterms:modified xsi:type="dcterms:W3CDTF">2018-06-19T06:57:36Z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0x010100581CECF2F27BD64C99A9D8F68F07A563</vt:lpwstr>
  </property>
</Properties>
</file>