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8" r:id="rId3"/>
    <p:sldId id="257" r:id="rId4"/>
    <p:sldId id="289" r:id="rId5"/>
    <p:sldId id="300" r:id="rId6"/>
    <p:sldId id="290" r:id="rId7"/>
    <p:sldId id="291" r:id="rId8"/>
    <p:sldId id="259" r:id="rId9"/>
    <p:sldId id="260" r:id="rId10"/>
    <p:sldId id="302" r:id="rId11"/>
    <p:sldId id="261" r:id="rId12"/>
    <p:sldId id="293" r:id="rId13"/>
    <p:sldId id="262" r:id="rId14"/>
    <p:sldId id="263" r:id="rId15"/>
    <p:sldId id="264" r:id="rId16"/>
    <p:sldId id="265" r:id="rId17"/>
    <p:sldId id="301" r:id="rId18"/>
    <p:sldId id="266" r:id="rId19"/>
    <p:sldId id="267" r:id="rId20"/>
    <p:sldId id="268" r:id="rId21"/>
    <p:sldId id="269" r:id="rId22"/>
    <p:sldId id="270" r:id="rId23"/>
    <p:sldId id="271" r:id="rId24"/>
    <p:sldId id="274" r:id="rId25"/>
    <p:sldId id="275" r:id="rId26"/>
    <p:sldId id="272" r:id="rId27"/>
    <p:sldId id="283" r:id="rId28"/>
    <p:sldId id="273" r:id="rId29"/>
    <p:sldId id="276" r:id="rId30"/>
    <p:sldId id="277" r:id="rId31"/>
    <p:sldId id="278" r:id="rId32"/>
    <p:sldId id="282" r:id="rId33"/>
    <p:sldId id="279" r:id="rId34"/>
    <p:sldId id="281" r:id="rId35"/>
    <p:sldId id="280" r:id="rId36"/>
    <p:sldId id="294" r:id="rId37"/>
    <p:sldId id="303" r:id="rId38"/>
    <p:sldId id="284" r:id="rId39"/>
    <p:sldId id="295" r:id="rId40"/>
    <p:sldId id="296" r:id="rId41"/>
    <p:sldId id="297" r:id="rId42"/>
    <p:sldId id="298" r:id="rId43"/>
    <p:sldId id="299" r:id="rId44"/>
    <p:sldId id="286" r:id="rId45"/>
    <p:sldId id="287" r:id="rId46"/>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BFAB502F-8FA0-4A8C-980F-C407A32C68F0}"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603519CB-F93E-45B4-A984-990CADC9B9BC}"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D551A682-2147-4ACD-ABCA-9A536AA93A80}" type="slidenum">
              <a:rPr lang="it-IT"/>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stile</a:t>
            </a:r>
            <a:endParaRPr lang="it-IT"/>
          </a:p>
        </p:txBody>
      </p:sp>
      <p:sp>
        <p:nvSpPr>
          <p:cNvPr id="3" name="Segnaposto SmartArt 2"/>
          <p:cNvSpPr>
            <a:spLocks noGrp="1"/>
          </p:cNvSpPr>
          <p:nvPr>
            <p:ph type="dgm"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FA3FF69E-FCB4-45FC-B028-FE0E6337F2FB}"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8DA907AC-1E15-40A4-B5E3-E79F5FABB697}"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5D5429AA-ECA0-4D90-8648-BE8A2D35A747}"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endParaRPr lang="it-IT"/>
          </a:p>
        </p:txBody>
      </p:sp>
      <p:sp>
        <p:nvSpPr>
          <p:cNvPr id="6" name="Rectangle 5"/>
          <p:cNvSpPr>
            <a:spLocks noGrp="1" noChangeArrowheads="1"/>
          </p:cNvSpPr>
          <p:nvPr>
            <p:ph type="ftr" sz="quarter" idx="11"/>
          </p:nvPr>
        </p:nvSpPr>
        <p:spPr>
          <a:ln/>
        </p:spPr>
        <p:txBody>
          <a:bodyPr/>
          <a:lstStyle>
            <a:lvl1pPr>
              <a:defRPr/>
            </a:lvl1pPr>
          </a:lstStyle>
          <a:p>
            <a:endParaRPr lang="it-IT"/>
          </a:p>
        </p:txBody>
      </p:sp>
      <p:sp>
        <p:nvSpPr>
          <p:cNvPr id="7" name="Rectangle 6"/>
          <p:cNvSpPr>
            <a:spLocks noGrp="1" noChangeArrowheads="1"/>
          </p:cNvSpPr>
          <p:nvPr>
            <p:ph type="sldNum" sz="quarter" idx="12"/>
          </p:nvPr>
        </p:nvSpPr>
        <p:spPr>
          <a:ln/>
        </p:spPr>
        <p:txBody>
          <a:bodyPr/>
          <a:lstStyle>
            <a:lvl1pPr>
              <a:defRPr/>
            </a:lvl1pPr>
          </a:lstStyle>
          <a:p>
            <a:fld id="{B185DECF-B5FF-464B-AD55-7FE51C31C26E}"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endParaRPr lang="it-IT"/>
          </a:p>
        </p:txBody>
      </p:sp>
      <p:sp>
        <p:nvSpPr>
          <p:cNvPr id="8" name="Rectangle 5"/>
          <p:cNvSpPr>
            <a:spLocks noGrp="1" noChangeArrowheads="1"/>
          </p:cNvSpPr>
          <p:nvPr>
            <p:ph type="ftr" sz="quarter" idx="11"/>
          </p:nvPr>
        </p:nvSpPr>
        <p:spPr>
          <a:ln/>
        </p:spPr>
        <p:txBody>
          <a:bodyPr/>
          <a:lstStyle>
            <a:lvl1pPr>
              <a:defRPr/>
            </a:lvl1pPr>
          </a:lstStyle>
          <a:p>
            <a:endParaRPr lang="it-IT"/>
          </a:p>
        </p:txBody>
      </p:sp>
      <p:sp>
        <p:nvSpPr>
          <p:cNvPr id="9" name="Rectangle 6"/>
          <p:cNvSpPr>
            <a:spLocks noGrp="1" noChangeArrowheads="1"/>
          </p:cNvSpPr>
          <p:nvPr>
            <p:ph type="sldNum" sz="quarter" idx="12"/>
          </p:nvPr>
        </p:nvSpPr>
        <p:spPr>
          <a:ln/>
        </p:spPr>
        <p:txBody>
          <a:bodyPr/>
          <a:lstStyle>
            <a:lvl1pPr>
              <a:defRPr/>
            </a:lvl1pPr>
          </a:lstStyle>
          <a:p>
            <a:fld id="{5D3EE2D7-7A45-4E6E-A790-4034CB44931E}"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endParaRPr lang="it-IT"/>
          </a:p>
        </p:txBody>
      </p:sp>
      <p:sp>
        <p:nvSpPr>
          <p:cNvPr id="4" name="Rectangle 5"/>
          <p:cNvSpPr>
            <a:spLocks noGrp="1" noChangeArrowheads="1"/>
          </p:cNvSpPr>
          <p:nvPr>
            <p:ph type="ftr" sz="quarter" idx="11"/>
          </p:nvPr>
        </p:nvSpPr>
        <p:spPr>
          <a:ln/>
        </p:spPr>
        <p:txBody>
          <a:bodyPr/>
          <a:lstStyle>
            <a:lvl1pPr>
              <a:defRPr/>
            </a:lvl1pPr>
          </a:lstStyle>
          <a:p>
            <a:endParaRPr lang="it-IT"/>
          </a:p>
        </p:txBody>
      </p:sp>
      <p:sp>
        <p:nvSpPr>
          <p:cNvPr id="5" name="Rectangle 6"/>
          <p:cNvSpPr>
            <a:spLocks noGrp="1" noChangeArrowheads="1"/>
          </p:cNvSpPr>
          <p:nvPr>
            <p:ph type="sldNum" sz="quarter" idx="12"/>
          </p:nvPr>
        </p:nvSpPr>
        <p:spPr>
          <a:ln/>
        </p:spPr>
        <p:txBody>
          <a:bodyPr/>
          <a:lstStyle>
            <a:lvl1pPr>
              <a:defRPr/>
            </a:lvl1pPr>
          </a:lstStyle>
          <a:p>
            <a:fld id="{36042ACE-0948-4247-A2C7-B2A2315B481D}"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it-IT"/>
          </a:p>
        </p:txBody>
      </p:sp>
      <p:sp>
        <p:nvSpPr>
          <p:cNvPr id="3" name="Rectangle 5"/>
          <p:cNvSpPr>
            <a:spLocks noGrp="1" noChangeArrowheads="1"/>
          </p:cNvSpPr>
          <p:nvPr>
            <p:ph type="ftr" sz="quarter" idx="11"/>
          </p:nvPr>
        </p:nvSpPr>
        <p:spPr>
          <a:ln/>
        </p:spPr>
        <p:txBody>
          <a:bodyPr/>
          <a:lstStyle>
            <a:lvl1pPr>
              <a:defRPr/>
            </a:lvl1pPr>
          </a:lstStyle>
          <a:p>
            <a:endParaRPr lang="it-IT"/>
          </a:p>
        </p:txBody>
      </p:sp>
      <p:sp>
        <p:nvSpPr>
          <p:cNvPr id="4" name="Rectangle 6"/>
          <p:cNvSpPr>
            <a:spLocks noGrp="1" noChangeArrowheads="1"/>
          </p:cNvSpPr>
          <p:nvPr>
            <p:ph type="sldNum" sz="quarter" idx="12"/>
          </p:nvPr>
        </p:nvSpPr>
        <p:spPr>
          <a:ln/>
        </p:spPr>
        <p:txBody>
          <a:bodyPr/>
          <a:lstStyle>
            <a:lvl1pPr>
              <a:defRPr/>
            </a:lvl1pPr>
          </a:lstStyle>
          <a:p>
            <a:fld id="{113950CD-BCC0-4E60-B365-6A5FADE92BA1}"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endParaRPr lang="it-IT"/>
          </a:p>
        </p:txBody>
      </p:sp>
      <p:sp>
        <p:nvSpPr>
          <p:cNvPr id="6" name="Rectangle 5"/>
          <p:cNvSpPr>
            <a:spLocks noGrp="1" noChangeArrowheads="1"/>
          </p:cNvSpPr>
          <p:nvPr>
            <p:ph type="ftr" sz="quarter" idx="11"/>
          </p:nvPr>
        </p:nvSpPr>
        <p:spPr>
          <a:ln/>
        </p:spPr>
        <p:txBody>
          <a:bodyPr/>
          <a:lstStyle>
            <a:lvl1pPr>
              <a:defRPr/>
            </a:lvl1pPr>
          </a:lstStyle>
          <a:p>
            <a:endParaRPr lang="it-IT"/>
          </a:p>
        </p:txBody>
      </p:sp>
      <p:sp>
        <p:nvSpPr>
          <p:cNvPr id="7" name="Rectangle 6"/>
          <p:cNvSpPr>
            <a:spLocks noGrp="1" noChangeArrowheads="1"/>
          </p:cNvSpPr>
          <p:nvPr>
            <p:ph type="sldNum" sz="quarter" idx="12"/>
          </p:nvPr>
        </p:nvSpPr>
        <p:spPr>
          <a:ln/>
        </p:spPr>
        <p:txBody>
          <a:bodyPr/>
          <a:lstStyle>
            <a:lvl1pPr>
              <a:defRPr/>
            </a:lvl1pPr>
          </a:lstStyle>
          <a:p>
            <a:fld id="{56F3E50A-55C0-4221-8F41-ED6D2576198D}"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endParaRPr lang="it-IT"/>
          </a:p>
        </p:txBody>
      </p:sp>
      <p:sp>
        <p:nvSpPr>
          <p:cNvPr id="6" name="Rectangle 5"/>
          <p:cNvSpPr>
            <a:spLocks noGrp="1" noChangeArrowheads="1"/>
          </p:cNvSpPr>
          <p:nvPr>
            <p:ph type="ftr" sz="quarter" idx="11"/>
          </p:nvPr>
        </p:nvSpPr>
        <p:spPr>
          <a:ln/>
        </p:spPr>
        <p:txBody>
          <a:bodyPr/>
          <a:lstStyle>
            <a:lvl1pPr>
              <a:defRPr/>
            </a:lvl1pPr>
          </a:lstStyle>
          <a:p>
            <a:endParaRPr lang="it-IT"/>
          </a:p>
        </p:txBody>
      </p:sp>
      <p:sp>
        <p:nvSpPr>
          <p:cNvPr id="7" name="Rectangle 6"/>
          <p:cNvSpPr>
            <a:spLocks noGrp="1" noChangeArrowheads="1"/>
          </p:cNvSpPr>
          <p:nvPr>
            <p:ph type="sldNum" sz="quarter" idx="12"/>
          </p:nvPr>
        </p:nvSpPr>
        <p:spPr>
          <a:ln/>
        </p:spPr>
        <p:txBody>
          <a:bodyPr/>
          <a:lstStyle>
            <a:lvl1pPr>
              <a:defRPr/>
            </a:lvl1pPr>
          </a:lstStyle>
          <a:p>
            <a:fld id="{F38EF05D-3DD8-4DCA-81E0-FE59553227E6}"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1000" r="-1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90455C2-8A58-45AF-A70B-848342BC7C05}"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stampsbook.org/images/stamps/Italy-stamp8962archimede.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fondo.jpg"/>
          <p:cNvPicPr>
            <a:picLocks noChangeAspect="1"/>
          </p:cNvPicPr>
          <p:nvPr/>
        </p:nvPicPr>
        <p:blipFill>
          <a:blip r:embed="rId2"/>
          <a:stretch>
            <a:fillRect/>
          </a:stretch>
        </p:blipFill>
        <p:spPr>
          <a:xfrm>
            <a:off x="0" y="0"/>
            <a:ext cx="9144032" cy="6858000"/>
          </a:xfrm>
          <a:prstGeom prst="rect">
            <a:avLst/>
          </a:prstGeom>
        </p:spPr>
      </p:pic>
      <p:sp>
        <p:nvSpPr>
          <p:cNvPr id="14338" name="Rectangle 2"/>
          <p:cNvSpPr>
            <a:spLocks noGrp="1" noChangeArrowheads="1"/>
          </p:cNvSpPr>
          <p:nvPr>
            <p:ph type="ctrTitle"/>
          </p:nvPr>
        </p:nvSpPr>
        <p:spPr>
          <a:xfrm>
            <a:off x="755650" y="2244727"/>
            <a:ext cx="7772400" cy="1470025"/>
          </a:xfrm>
        </p:spPr>
        <p:txBody>
          <a:bodyPr/>
          <a:lstStyle/>
          <a:p>
            <a:pPr eaLnBrk="1" hangingPunct="1"/>
            <a:r>
              <a:rPr lang="it-IT" b="1" i="1" dirty="0" smtClean="0"/>
              <a:t>(In)</a:t>
            </a:r>
            <a:r>
              <a:rPr lang="it-IT" b="1" i="1" dirty="0" err="1" smtClean="0"/>
              <a:t>Genius</a:t>
            </a:r>
            <a:r>
              <a:rPr lang="it-IT" b="1" i="1" dirty="0" smtClean="0"/>
              <a:t> </a:t>
            </a:r>
            <a:r>
              <a:rPr lang="it-IT" b="1" i="1" dirty="0" err="1" smtClean="0"/>
              <a:t>Aquae</a:t>
            </a:r>
            <a:endParaRPr lang="it-IT" b="1" i="1" dirty="0" smtClean="0"/>
          </a:p>
        </p:txBody>
      </p:sp>
      <p:sp>
        <p:nvSpPr>
          <p:cNvPr id="14339" name="Rectangle 3"/>
          <p:cNvSpPr>
            <a:spLocks noGrp="1" noChangeArrowheads="1"/>
          </p:cNvSpPr>
          <p:nvPr>
            <p:ph type="subTitle" idx="1"/>
          </p:nvPr>
        </p:nvSpPr>
        <p:spPr>
          <a:xfrm>
            <a:off x="285720" y="2428868"/>
            <a:ext cx="8569325" cy="1752600"/>
          </a:xfrm>
        </p:spPr>
        <p:txBody>
          <a:bodyPr/>
          <a:lstStyle/>
          <a:p>
            <a:pPr eaLnBrk="1" hangingPunct="1"/>
            <a:endParaRPr lang="it-IT" dirty="0" smtClean="0"/>
          </a:p>
          <a:p>
            <a:pPr eaLnBrk="1" hangingPunct="1">
              <a:spcBef>
                <a:spcPts val="0"/>
              </a:spcBef>
            </a:pPr>
            <a:endParaRPr lang="it-IT" sz="2200" dirty="0" smtClean="0"/>
          </a:p>
          <a:p>
            <a:pPr eaLnBrk="1" hangingPunct="1">
              <a:spcBef>
                <a:spcPts val="0"/>
              </a:spcBef>
            </a:pPr>
            <a:r>
              <a:rPr lang="it-IT" sz="2200" dirty="0" smtClean="0"/>
              <a:t>Comunicare la Fisica attraverso la Storia Antica</a:t>
            </a:r>
          </a:p>
          <a:p>
            <a:pPr eaLnBrk="1" hangingPunct="1">
              <a:spcBef>
                <a:spcPts val="0"/>
              </a:spcBef>
            </a:pPr>
            <a:endParaRPr lang="it-IT" sz="900" dirty="0" smtClean="0"/>
          </a:p>
          <a:p>
            <a:pPr eaLnBrk="1" hangingPunct="1">
              <a:spcBef>
                <a:spcPts val="0"/>
              </a:spcBef>
            </a:pPr>
            <a:r>
              <a:rPr lang="it-IT" sz="2100" b="1" i="1" spc="-100" dirty="0" smtClean="0">
                <a:solidFill>
                  <a:srgbClr val="800000"/>
                </a:solidFill>
              </a:rPr>
              <a:t>Luciana De Rose, Mauro </a:t>
            </a:r>
            <a:r>
              <a:rPr lang="it-IT" sz="2100" b="1" i="1" spc="-100" dirty="0" err="1" smtClean="0">
                <a:solidFill>
                  <a:srgbClr val="800000"/>
                </a:solidFill>
              </a:rPr>
              <a:t>Francaviglia</a:t>
            </a:r>
            <a:r>
              <a:rPr lang="it-IT" sz="2100" b="1" i="1" spc="-100" dirty="0" smtClean="0">
                <a:solidFill>
                  <a:srgbClr val="800000"/>
                </a:solidFill>
              </a:rPr>
              <a:t>, Marcella Lorenzi</a:t>
            </a:r>
            <a:endParaRPr lang="it-IT" sz="2100" b="1" i="1" spc="-100" dirty="0" smtClean="0">
              <a:solidFill>
                <a:srgbClr val="FF0000"/>
              </a:solidFill>
            </a:endParaRPr>
          </a:p>
          <a:p>
            <a:pPr algn="l" eaLnBrk="1" hangingPunct="1">
              <a:spcBef>
                <a:spcPts val="0"/>
              </a:spcBef>
            </a:pPr>
            <a:r>
              <a:rPr lang="it-IT" sz="1800" spc="-100" dirty="0" smtClean="0"/>
              <a:t>                                                  Laboratorio per la </a:t>
            </a:r>
          </a:p>
          <a:p>
            <a:pPr algn="l" eaLnBrk="1" hangingPunct="1">
              <a:spcBef>
                <a:spcPts val="0"/>
              </a:spcBef>
            </a:pPr>
            <a:r>
              <a:rPr lang="it-IT" sz="1800" spc="-100" dirty="0" smtClean="0"/>
              <a:t>                                   Comunicazione Scientifica </a:t>
            </a:r>
          </a:p>
          <a:p>
            <a:pPr algn="l" eaLnBrk="1" hangingPunct="1">
              <a:spcBef>
                <a:spcPts val="0"/>
              </a:spcBef>
            </a:pPr>
            <a:r>
              <a:rPr lang="it-IT" sz="1800" spc="-100" dirty="0" smtClean="0"/>
              <a:t>                                        Università della Calabria</a:t>
            </a:r>
          </a:p>
          <a:p>
            <a:pPr eaLnBrk="1" hangingPunct="1">
              <a:spcBef>
                <a:spcPts val="0"/>
              </a:spcBef>
            </a:pPr>
            <a:r>
              <a:rPr lang="it-IT" sz="2000" dirty="0" smtClean="0"/>
              <a:t>ComunicareFisica2010, Frascati, 12-16 Aprile 2010  </a:t>
            </a:r>
          </a:p>
        </p:txBody>
      </p:sp>
      <p:pic>
        <p:nvPicPr>
          <p:cNvPr id="2051" name="Picture 3"/>
          <p:cNvPicPr>
            <a:picLocks noChangeAspect="1" noChangeArrowheads="1"/>
          </p:cNvPicPr>
          <p:nvPr/>
        </p:nvPicPr>
        <p:blipFill>
          <a:blip r:embed="rId3"/>
          <a:srcRect/>
          <a:stretch>
            <a:fillRect/>
          </a:stretch>
        </p:blipFill>
        <p:spPr bwMode="auto">
          <a:xfrm>
            <a:off x="4846209" y="4143380"/>
            <a:ext cx="1440303" cy="7783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it-IT" sz="4000" dirty="0" smtClean="0"/>
              <a:t>Vitruvio, </a:t>
            </a:r>
            <a:r>
              <a:rPr lang="it-IT" sz="4000" i="1" dirty="0" smtClean="0"/>
              <a:t>De </a:t>
            </a:r>
            <a:r>
              <a:rPr lang="it-IT" sz="4000" i="1" dirty="0" err="1" smtClean="0"/>
              <a:t>architectura</a:t>
            </a:r>
            <a:r>
              <a:rPr lang="it-IT" sz="4000" dirty="0" smtClean="0"/>
              <a:t>, IX, 9-13.</a:t>
            </a:r>
          </a:p>
        </p:txBody>
      </p:sp>
      <p:pic>
        <p:nvPicPr>
          <p:cNvPr id="62478" name="Picture 14" descr="C:\Users\aa\Documents\pptluciana\archimedes-eureka.jpg"/>
          <p:cNvPicPr>
            <a:picLocks noGrp="1" noChangeAspect="1" noChangeArrowheads="1"/>
          </p:cNvPicPr>
          <p:nvPr>
            <p:ph idx="1"/>
          </p:nvPr>
        </p:nvPicPr>
        <p:blipFill>
          <a:blip r:embed="rId2"/>
          <a:srcRect/>
          <a:stretch>
            <a:fillRect/>
          </a:stretch>
        </p:blipFill>
        <p:spPr bwMode="auto">
          <a:xfrm>
            <a:off x="1357290" y="1285860"/>
            <a:ext cx="6350000" cy="4521200"/>
          </a:xfrm>
          <a:prstGeom prst="rect">
            <a:avLst/>
          </a:prstGeom>
          <a:noFill/>
        </p:spPr>
      </p:pic>
      <p:sp>
        <p:nvSpPr>
          <p:cNvPr id="18" name="Rettangolo 17"/>
          <p:cNvSpPr/>
          <p:nvPr/>
        </p:nvSpPr>
        <p:spPr>
          <a:xfrm>
            <a:off x="1142976" y="5901150"/>
            <a:ext cx="7358114" cy="313932"/>
          </a:xfrm>
          <a:prstGeom prst="rect">
            <a:avLst/>
          </a:prstGeom>
        </p:spPr>
        <p:txBody>
          <a:bodyPr wrap="square">
            <a:spAutoFit/>
          </a:bodyPr>
          <a:lstStyle/>
          <a:p>
            <a:pPr algn="ctr" eaLnBrk="1" hangingPunct="1">
              <a:lnSpc>
                <a:spcPct val="80000"/>
              </a:lnSpc>
              <a:buNone/>
            </a:pPr>
            <a:r>
              <a:rPr lang="it-IT" b="1" dirty="0" smtClean="0"/>
              <a:t>Archimede e la leggenda della corona</a:t>
            </a:r>
            <a:endParaRPr lang="it-IT"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549275"/>
            <a:ext cx="8229600" cy="5576888"/>
          </a:xfrm>
        </p:spPr>
        <p:txBody>
          <a:bodyPr/>
          <a:lstStyle/>
          <a:p>
            <a:pPr algn="just" eaLnBrk="1" hangingPunct="1">
              <a:lnSpc>
                <a:spcPct val="80000"/>
              </a:lnSpc>
            </a:pPr>
            <a:r>
              <a:rPr lang="en-US" sz="2800" b="1" dirty="0" smtClean="0"/>
              <a:t>[10]</a:t>
            </a:r>
            <a:r>
              <a:rPr lang="en-US" sz="2800" dirty="0" smtClean="0"/>
              <a:t>  </a:t>
            </a:r>
            <a:r>
              <a:rPr lang="en-US" sz="2800" i="1" dirty="0" err="1" smtClean="0"/>
              <a:t>Posteaquam</a:t>
            </a:r>
            <a:r>
              <a:rPr lang="en-US" sz="2800" i="1" dirty="0" smtClean="0"/>
              <a:t> </a:t>
            </a:r>
            <a:r>
              <a:rPr lang="en-US" sz="2800" i="1" dirty="0" err="1" smtClean="0"/>
              <a:t>indicium</a:t>
            </a:r>
            <a:r>
              <a:rPr lang="en-US" sz="2800" i="1" dirty="0" smtClean="0"/>
              <a:t> </a:t>
            </a:r>
            <a:r>
              <a:rPr lang="en-US" sz="2800" i="1" dirty="0" err="1" smtClean="0"/>
              <a:t>est</a:t>
            </a:r>
            <a:r>
              <a:rPr lang="en-US" sz="2800" i="1" dirty="0" smtClean="0"/>
              <a:t> factum </a:t>
            </a:r>
            <a:r>
              <a:rPr lang="en-US" sz="2800" i="1" dirty="0" err="1" smtClean="0"/>
              <a:t>dempto</a:t>
            </a:r>
            <a:r>
              <a:rPr lang="en-US" sz="2800" i="1" dirty="0" smtClean="0"/>
              <a:t> </a:t>
            </a:r>
            <a:r>
              <a:rPr lang="en-US" sz="2800" i="1" dirty="0" err="1" smtClean="0"/>
              <a:t>auro</a:t>
            </a:r>
            <a:r>
              <a:rPr lang="en-US" sz="2800" i="1" dirty="0" smtClean="0"/>
              <a:t> </a:t>
            </a:r>
            <a:r>
              <a:rPr lang="en-US" sz="2800" i="1" dirty="0" err="1" smtClean="0"/>
              <a:t>tantundem</a:t>
            </a:r>
            <a:r>
              <a:rPr lang="en-US" sz="2800" i="1" dirty="0" smtClean="0"/>
              <a:t> </a:t>
            </a:r>
            <a:r>
              <a:rPr lang="en-US" sz="2800" i="1" dirty="0" err="1" smtClean="0"/>
              <a:t>argenti</a:t>
            </a:r>
            <a:r>
              <a:rPr lang="en-US" sz="2800" i="1" dirty="0" smtClean="0"/>
              <a:t> in id </a:t>
            </a:r>
            <a:r>
              <a:rPr lang="en-US" sz="2800" i="1" dirty="0" err="1" smtClean="0"/>
              <a:t>coronarium</a:t>
            </a:r>
            <a:r>
              <a:rPr lang="en-US" sz="2800" i="1" dirty="0" smtClean="0"/>
              <a:t> opus </a:t>
            </a:r>
            <a:r>
              <a:rPr lang="en-US" sz="2800" i="1" dirty="0" err="1" smtClean="0"/>
              <a:t>admixtum</a:t>
            </a:r>
            <a:r>
              <a:rPr lang="en-US" sz="2800" i="1" dirty="0" smtClean="0"/>
              <a:t> </a:t>
            </a:r>
            <a:r>
              <a:rPr lang="en-US" sz="2800" i="1" dirty="0" err="1" smtClean="0"/>
              <a:t>esse</a:t>
            </a:r>
            <a:r>
              <a:rPr lang="en-US" sz="2800" i="1" dirty="0" smtClean="0"/>
              <a:t>, </a:t>
            </a:r>
            <a:r>
              <a:rPr lang="en-US" sz="2800" i="1" dirty="0" err="1" smtClean="0"/>
              <a:t>indignatus</a:t>
            </a:r>
            <a:r>
              <a:rPr lang="en-US" sz="2800" i="1" dirty="0" smtClean="0"/>
              <a:t> </a:t>
            </a:r>
            <a:r>
              <a:rPr lang="en-US" sz="2800" i="1" dirty="0" err="1" smtClean="0"/>
              <a:t>Hiero</a:t>
            </a:r>
            <a:r>
              <a:rPr lang="en-US" sz="2800" i="1" dirty="0" smtClean="0"/>
              <a:t> se </a:t>
            </a:r>
            <a:r>
              <a:rPr lang="en-US" sz="2800" i="1" dirty="0" err="1" smtClean="0"/>
              <a:t>contemptum</a:t>
            </a:r>
            <a:r>
              <a:rPr lang="en-US" sz="2800" i="1" dirty="0" smtClean="0"/>
              <a:t> </a:t>
            </a:r>
            <a:r>
              <a:rPr lang="en-US" sz="2800" i="1" dirty="0" err="1" smtClean="0"/>
              <a:t>esse</a:t>
            </a:r>
            <a:r>
              <a:rPr lang="en-US" sz="2800" i="1" dirty="0" smtClean="0"/>
              <a:t> </a:t>
            </a:r>
            <a:r>
              <a:rPr lang="en-US" sz="2800" i="1" dirty="0" err="1" smtClean="0"/>
              <a:t>neque</a:t>
            </a:r>
            <a:r>
              <a:rPr lang="en-US" sz="2800" i="1" dirty="0" smtClean="0"/>
              <a:t> </a:t>
            </a:r>
            <a:r>
              <a:rPr lang="en-US" sz="2800" i="1" dirty="0" err="1" smtClean="0"/>
              <a:t>inveniens</a:t>
            </a:r>
            <a:r>
              <a:rPr lang="en-US" sz="2800" i="1" dirty="0" smtClean="0"/>
              <a:t>, qua </a:t>
            </a:r>
            <a:r>
              <a:rPr lang="en-US" sz="2800" i="1" dirty="0" err="1" smtClean="0"/>
              <a:t>ratione</a:t>
            </a:r>
            <a:r>
              <a:rPr lang="en-US" sz="2800" i="1" dirty="0" smtClean="0"/>
              <a:t> id </a:t>
            </a:r>
            <a:r>
              <a:rPr lang="en-US" sz="2800" i="1" dirty="0" err="1" smtClean="0"/>
              <a:t>furtum</a:t>
            </a:r>
            <a:r>
              <a:rPr lang="en-US" sz="2800" i="1" dirty="0" smtClean="0"/>
              <a:t> </a:t>
            </a:r>
            <a:r>
              <a:rPr lang="en-US" sz="2800" i="1" dirty="0" err="1" smtClean="0"/>
              <a:t>reprehenderet</a:t>
            </a:r>
            <a:r>
              <a:rPr lang="en-US" sz="2800" i="1" dirty="0" smtClean="0"/>
              <a:t>, </a:t>
            </a:r>
            <a:r>
              <a:rPr lang="en-US" sz="2800" i="1" dirty="0" err="1" smtClean="0"/>
              <a:t>rogavit</a:t>
            </a:r>
            <a:r>
              <a:rPr lang="en-US" sz="2800" i="1" dirty="0" smtClean="0"/>
              <a:t> </a:t>
            </a:r>
            <a:r>
              <a:rPr lang="en-US" sz="2800" i="1" dirty="0" err="1" smtClean="0"/>
              <a:t>Archimeden</a:t>
            </a:r>
            <a:r>
              <a:rPr lang="en-US" sz="2800" i="1" dirty="0" smtClean="0"/>
              <a:t>, </a:t>
            </a:r>
            <a:r>
              <a:rPr lang="en-US" sz="2800" i="1" dirty="0" err="1" smtClean="0"/>
              <a:t>uti</a:t>
            </a:r>
            <a:r>
              <a:rPr lang="en-US" sz="2800" i="1" dirty="0" smtClean="0"/>
              <a:t> in se </a:t>
            </a:r>
            <a:r>
              <a:rPr lang="en-US" sz="2800" i="1" dirty="0" err="1" smtClean="0"/>
              <a:t>sumeret</a:t>
            </a:r>
            <a:r>
              <a:rPr lang="en-US" sz="2800" i="1" dirty="0" smtClean="0"/>
              <a:t> </a:t>
            </a:r>
            <a:r>
              <a:rPr lang="en-US" sz="2800" i="1" dirty="0" err="1" smtClean="0"/>
              <a:t>sibi</a:t>
            </a:r>
            <a:r>
              <a:rPr lang="en-US" sz="2800" i="1" dirty="0" smtClean="0"/>
              <a:t> de </a:t>
            </a:r>
            <a:r>
              <a:rPr lang="en-US" sz="2800" i="1" dirty="0" err="1" smtClean="0"/>
              <a:t>eo</a:t>
            </a:r>
            <a:r>
              <a:rPr lang="en-US" sz="2800" i="1" dirty="0" smtClean="0"/>
              <a:t> </a:t>
            </a:r>
            <a:r>
              <a:rPr lang="en-US" sz="2800" i="1" dirty="0" err="1" smtClean="0"/>
              <a:t>cogitationem</a:t>
            </a:r>
            <a:r>
              <a:rPr lang="en-US" sz="2800" i="1" dirty="0" smtClean="0"/>
              <a:t>. </a:t>
            </a:r>
            <a:r>
              <a:rPr lang="en-US" sz="2800" i="1" dirty="0" err="1" smtClean="0"/>
              <a:t>Tunc</a:t>
            </a:r>
            <a:r>
              <a:rPr lang="en-US" sz="2800" i="1" dirty="0" smtClean="0"/>
              <a:t> is, cum </a:t>
            </a:r>
            <a:r>
              <a:rPr lang="en-US" sz="2800" i="1" dirty="0" err="1" smtClean="0"/>
              <a:t>haberet</a:t>
            </a:r>
            <a:r>
              <a:rPr lang="en-US" sz="2800" i="1" dirty="0" smtClean="0"/>
              <a:t> </a:t>
            </a:r>
            <a:r>
              <a:rPr lang="en-US" sz="2800" i="1" dirty="0" err="1" smtClean="0"/>
              <a:t>eius</a:t>
            </a:r>
            <a:r>
              <a:rPr lang="en-US" sz="2800" i="1" dirty="0" smtClean="0"/>
              <a:t> </a:t>
            </a:r>
            <a:r>
              <a:rPr lang="en-US" sz="2800" i="1" dirty="0" err="1" smtClean="0"/>
              <a:t>rei</a:t>
            </a:r>
            <a:r>
              <a:rPr lang="en-US" sz="2800" i="1" dirty="0" smtClean="0"/>
              <a:t> </a:t>
            </a:r>
            <a:r>
              <a:rPr lang="en-US" sz="2800" i="1" dirty="0" err="1" smtClean="0"/>
              <a:t>curam</a:t>
            </a:r>
            <a:r>
              <a:rPr lang="en-US" sz="2800" i="1" dirty="0" smtClean="0"/>
              <a:t>, </a:t>
            </a:r>
            <a:r>
              <a:rPr lang="en-US" sz="2800" i="1" dirty="0" err="1" smtClean="0"/>
              <a:t>casu</a:t>
            </a:r>
            <a:r>
              <a:rPr lang="en-US" sz="2800" i="1" dirty="0" smtClean="0"/>
              <a:t> </a:t>
            </a:r>
            <a:r>
              <a:rPr lang="en-US" sz="2800" i="1" dirty="0" err="1" smtClean="0"/>
              <a:t>venit</a:t>
            </a:r>
            <a:r>
              <a:rPr lang="en-US" sz="2800" i="1" dirty="0" smtClean="0"/>
              <a:t> in </a:t>
            </a:r>
            <a:r>
              <a:rPr lang="en-US" sz="2800" i="1" dirty="0" err="1" smtClean="0"/>
              <a:t>balineum</a:t>
            </a:r>
            <a:r>
              <a:rPr lang="en-US" sz="2800" i="1" dirty="0" smtClean="0"/>
              <a:t>, </a:t>
            </a:r>
            <a:r>
              <a:rPr lang="en-US" sz="2800" i="1" dirty="0" err="1" smtClean="0"/>
              <a:t>ibique</a:t>
            </a:r>
            <a:r>
              <a:rPr lang="en-US" sz="2800" i="1" dirty="0" smtClean="0"/>
              <a:t> cum in </a:t>
            </a:r>
            <a:r>
              <a:rPr lang="en-US" sz="2800" i="1" dirty="0" err="1" smtClean="0"/>
              <a:t>solium</a:t>
            </a:r>
            <a:r>
              <a:rPr lang="en-US" sz="2800" i="1" dirty="0" smtClean="0"/>
              <a:t> </a:t>
            </a:r>
            <a:r>
              <a:rPr lang="en-US" sz="2800" i="1" dirty="0" err="1" smtClean="0"/>
              <a:t>descenderet</a:t>
            </a:r>
            <a:r>
              <a:rPr lang="en-US" sz="2800" i="1" dirty="0" smtClean="0"/>
              <a:t>, </a:t>
            </a:r>
            <a:r>
              <a:rPr lang="en-US" sz="2800" i="1" dirty="0" err="1" smtClean="0"/>
              <a:t>animadvertit</a:t>
            </a:r>
            <a:r>
              <a:rPr lang="en-US" sz="2800" i="1" dirty="0" smtClean="0"/>
              <a:t>, quantum </a:t>
            </a:r>
            <a:r>
              <a:rPr lang="en-US" sz="2800" i="1" dirty="0" err="1" smtClean="0"/>
              <a:t>corporis</a:t>
            </a:r>
            <a:r>
              <a:rPr lang="en-US" sz="2800" i="1" dirty="0" smtClean="0"/>
              <a:t> sui in </a:t>
            </a:r>
            <a:r>
              <a:rPr lang="en-US" sz="2800" i="1" dirty="0" err="1" smtClean="0"/>
              <a:t>eo</a:t>
            </a:r>
            <a:r>
              <a:rPr lang="en-US" sz="2800" i="1" dirty="0" smtClean="0"/>
              <a:t> </a:t>
            </a:r>
            <a:r>
              <a:rPr lang="en-US" sz="2800" i="1" dirty="0" err="1" smtClean="0"/>
              <a:t>insideret</a:t>
            </a:r>
            <a:r>
              <a:rPr lang="en-US" sz="2800" i="1" dirty="0" smtClean="0"/>
              <a:t>, </a:t>
            </a:r>
            <a:r>
              <a:rPr lang="en-US" sz="2800" i="1" dirty="0" err="1" smtClean="0"/>
              <a:t>tantum</a:t>
            </a:r>
            <a:r>
              <a:rPr lang="en-US" sz="2800" i="1" dirty="0" smtClean="0"/>
              <a:t> </a:t>
            </a:r>
            <a:r>
              <a:rPr lang="en-US" sz="2800" i="1" dirty="0" err="1" smtClean="0"/>
              <a:t>aquae</a:t>
            </a:r>
            <a:r>
              <a:rPr lang="en-US" sz="2800" i="1" dirty="0" smtClean="0"/>
              <a:t> extra </a:t>
            </a:r>
            <a:r>
              <a:rPr lang="en-US" sz="2800" i="1" dirty="0" err="1" smtClean="0"/>
              <a:t>solium</a:t>
            </a:r>
            <a:r>
              <a:rPr lang="en-US" sz="2800" i="1" dirty="0" smtClean="0"/>
              <a:t> </a:t>
            </a:r>
            <a:r>
              <a:rPr lang="en-US" sz="2800" i="1" dirty="0" err="1" smtClean="0"/>
              <a:t>effluere</a:t>
            </a:r>
            <a:r>
              <a:rPr lang="en-US" sz="2800" i="1" dirty="0" smtClean="0"/>
              <a:t>. </a:t>
            </a:r>
            <a:r>
              <a:rPr lang="en-US" sz="2800" i="1" dirty="0" err="1" smtClean="0"/>
              <a:t>Itaque</a:t>
            </a:r>
            <a:r>
              <a:rPr lang="en-US" sz="2800" i="1" dirty="0" smtClean="0"/>
              <a:t> cum </a:t>
            </a:r>
            <a:r>
              <a:rPr lang="en-US" sz="2800" i="1" dirty="0" err="1" smtClean="0"/>
              <a:t>eius</a:t>
            </a:r>
            <a:r>
              <a:rPr lang="en-US" sz="2800" i="1" dirty="0" smtClean="0"/>
              <a:t> </a:t>
            </a:r>
            <a:r>
              <a:rPr lang="en-US" sz="2800" i="1" dirty="0" err="1" smtClean="0"/>
              <a:t>rei</a:t>
            </a:r>
            <a:r>
              <a:rPr lang="en-US" sz="2800" i="1" dirty="0" smtClean="0"/>
              <a:t> </a:t>
            </a:r>
            <a:r>
              <a:rPr lang="en-US" sz="2800" i="1" dirty="0" err="1" smtClean="0"/>
              <a:t>rationem</a:t>
            </a:r>
            <a:r>
              <a:rPr lang="en-US" sz="2800" i="1" dirty="0" smtClean="0"/>
              <a:t> </a:t>
            </a:r>
            <a:r>
              <a:rPr lang="en-US" sz="2800" i="1" dirty="0" err="1" smtClean="0"/>
              <a:t>explicationis</a:t>
            </a:r>
            <a:r>
              <a:rPr lang="en-US" sz="2800" i="1" dirty="0" smtClean="0"/>
              <a:t> </a:t>
            </a:r>
            <a:r>
              <a:rPr lang="en-US" sz="2800" i="1" dirty="0" err="1" smtClean="0"/>
              <a:t>ostendisset</a:t>
            </a:r>
            <a:r>
              <a:rPr lang="en-US" sz="2800" i="1" dirty="0" smtClean="0"/>
              <a:t>, non </a:t>
            </a:r>
            <a:r>
              <a:rPr lang="en-US" sz="2800" i="1" dirty="0" err="1" smtClean="0"/>
              <a:t>est</a:t>
            </a:r>
            <a:r>
              <a:rPr lang="en-US" sz="2800" i="1" dirty="0" smtClean="0"/>
              <a:t> </a:t>
            </a:r>
            <a:r>
              <a:rPr lang="en-US" sz="2800" i="1" dirty="0" err="1" smtClean="0"/>
              <a:t>moratus</a:t>
            </a:r>
            <a:r>
              <a:rPr lang="en-US" sz="2800" i="1" dirty="0" smtClean="0"/>
              <a:t>, </a:t>
            </a:r>
            <a:r>
              <a:rPr lang="en-US" sz="2800" i="1" dirty="0" err="1" smtClean="0"/>
              <a:t>sed</a:t>
            </a:r>
            <a:r>
              <a:rPr lang="en-US" sz="2800" i="1" dirty="0" smtClean="0"/>
              <a:t> </a:t>
            </a:r>
            <a:r>
              <a:rPr lang="en-US" sz="2800" i="1" dirty="0" err="1" smtClean="0"/>
              <a:t>exiluit</a:t>
            </a:r>
            <a:r>
              <a:rPr lang="en-US" sz="2800" i="1" dirty="0" smtClean="0"/>
              <a:t> </a:t>
            </a:r>
            <a:r>
              <a:rPr lang="en-US" sz="2800" i="1" dirty="0" err="1" smtClean="0"/>
              <a:t>gaudio</a:t>
            </a:r>
            <a:r>
              <a:rPr lang="en-US" sz="2800" i="1" dirty="0" smtClean="0"/>
              <a:t> </a:t>
            </a:r>
            <a:r>
              <a:rPr lang="en-US" sz="2800" i="1" dirty="0" err="1" smtClean="0"/>
              <a:t>motus</a:t>
            </a:r>
            <a:r>
              <a:rPr lang="en-US" sz="2800" i="1" dirty="0" smtClean="0"/>
              <a:t> de </a:t>
            </a:r>
            <a:r>
              <a:rPr lang="en-US" sz="2800" i="1" dirty="0" err="1" smtClean="0"/>
              <a:t>solio</a:t>
            </a:r>
            <a:r>
              <a:rPr lang="en-US" sz="2800" i="1" dirty="0" smtClean="0"/>
              <a:t> et </a:t>
            </a:r>
            <a:r>
              <a:rPr lang="en-US" sz="2800" i="1" dirty="0" err="1" smtClean="0"/>
              <a:t>nudus</a:t>
            </a:r>
            <a:r>
              <a:rPr lang="en-US" sz="2800" i="1" dirty="0" smtClean="0"/>
              <a:t> </a:t>
            </a:r>
            <a:r>
              <a:rPr lang="en-US" sz="2800" i="1" dirty="0" err="1" smtClean="0"/>
              <a:t>vadens</a:t>
            </a:r>
            <a:r>
              <a:rPr lang="en-US" sz="2800" i="1" dirty="0" smtClean="0"/>
              <a:t> </a:t>
            </a:r>
            <a:r>
              <a:rPr lang="en-US" sz="2800" i="1" dirty="0" err="1" smtClean="0"/>
              <a:t>domum</a:t>
            </a:r>
            <a:r>
              <a:rPr lang="en-US" sz="2800" i="1" dirty="0" smtClean="0"/>
              <a:t> </a:t>
            </a:r>
            <a:r>
              <a:rPr lang="en-US" sz="2800" i="1" dirty="0" err="1" smtClean="0"/>
              <a:t>verius</a:t>
            </a:r>
            <a:r>
              <a:rPr lang="en-US" sz="2800" i="1" dirty="0" smtClean="0"/>
              <a:t> </a:t>
            </a:r>
            <a:r>
              <a:rPr lang="en-US" sz="2800" i="1" dirty="0" err="1" smtClean="0"/>
              <a:t>significabat</a:t>
            </a:r>
            <a:r>
              <a:rPr lang="en-US" sz="2800" i="1" dirty="0" smtClean="0"/>
              <a:t> </a:t>
            </a:r>
            <a:r>
              <a:rPr lang="en-US" sz="2800" i="1" dirty="0" err="1" smtClean="0"/>
              <a:t>clara</a:t>
            </a:r>
            <a:r>
              <a:rPr lang="en-US" sz="2800" i="1" dirty="0" smtClean="0"/>
              <a:t> voce </a:t>
            </a:r>
            <a:r>
              <a:rPr lang="en-US" sz="2800" i="1" dirty="0" err="1" smtClean="0"/>
              <a:t>invenisse</a:t>
            </a:r>
            <a:r>
              <a:rPr lang="en-US" sz="2800" i="1" dirty="0" smtClean="0"/>
              <a:t>, quod </a:t>
            </a:r>
            <a:r>
              <a:rPr lang="en-US" sz="2800" i="1" dirty="0" err="1" smtClean="0"/>
              <a:t>quaereret</a:t>
            </a:r>
            <a:r>
              <a:rPr lang="en-US" sz="2800" i="1" dirty="0" smtClean="0"/>
              <a:t>; </a:t>
            </a:r>
            <a:r>
              <a:rPr lang="en-US" sz="2800" i="1" dirty="0" err="1" smtClean="0"/>
              <a:t>nam</a:t>
            </a:r>
            <a:r>
              <a:rPr lang="en-US" sz="2800" i="1" dirty="0" smtClean="0"/>
              <a:t> </a:t>
            </a:r>
            <a:r>
              <a:rPr lang="en-US" sz="2800" i="1" dirty="0" err="1" smtClean="0"/>
              <a:t>currens</a:t>
            </a:r>
            <a:r>
              <a:rPr lang="en-US" sz="2800" i="1" dirty="0" smtClean="0"/>
              <a:t> </a:t>
            </a:r>
            <a:r>
              <a:rPr lang="en-US" sz="2800" i="1" dirty="0" err="1" smtClean="0"/>
              <a:t>identidem</a:t>
            </a:r>
            <a:r>
              <a:rPr lang="en-US" sz="2800" i="1" dirty="0" smtClean="0"/>
              <a:t> </a:t>
            </a:r>
            <a:r>
              <a:rPr lang="en-US" sz="2800" i="1" dirty="0" err="1" smtClean="0"/>
              <a:t>graece</a:t>
            </a:r>
            <a:r>
              <a:rPr lang="en-US" sz="2800" i="1" dirty="0" smtClean="0"/>
              <a:t> </a:t>
            </a:r>
            <a:r>
              <a:rPr lang="en-US" sz="2800" i="1" dirty="0" err="1" smtClean="0"/>
              <a:t>clamabat</a:t>
            </a:r>
            <a:r>
              <a:rPr lang="en-US" sz="2800" i="1" dirty="0" smtClean="0"/>
              <a:t>:</a:t>
            </a:r>
          </a:p>
          <a:p>
            <a:pPr eaLnBrk="1" hangingPunct="1">
              <a:lnSpc>
                <a:spcPct val="80000"/>
              </a:lnSpc>
              <a:buFontTx/>
              <a:buNone/>
            </a:pPr>
            <a:r>
              <a:rPr lang="it-IT" sz="2800" dirty="0" smtClean="0"/>
              <a:t> </a:t>
            </a:r>
          </a:p>
          <a:p>
            <a:pPr eaLnBrk="1" hangingPunct="1">
              <a:lnSpc>
                <a:spcPct val="80000"/>
              </a:lnSpc>
            </a:pPr>
            <a:endParaRPr lang="it-IT" sz="2800" dirty="0" smtClean="0"/>
          </a:p>
        </p:txBody>
      </p:sp>
      <p:pic>
        <p:nvPicPr>
          <p:cNvPr id="19459" name="Picture 4" descr="gk090010"/>
          <p:cNvPicPr>
            <a:picLocks noChangeAspect="1" noChangeArrowheads="1"/>
          </p:cNvPicPr>
          <p:nvPr/>
        </p:nvPicPr>
        <p:blipFill>
          <a:blip r:embed="rId2"/>
          <a:srcRect/>
          <a:stretch>
            <a:fillRect/>
          </a:stretch>
        </p:blipFill>
        <p:spPr bwMode="auto">
          <a:xfrm>
            <a:off x="2555875" y="6032500"/>
            <a:ext cx="3455988" cy="4445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p:txBody>
          <a:bodyPr/>
          <a:lstStyle/>
          <a:p>
            <a:endParaRPr lang="it-IT" dirty="0"/>
          </a:p>
        </p:txBody>
      </p:sp>
      <p:pic>
        <p:nvPicPr>
          <p:cNvPr id="5" name="Picture 5" descr="eureka"/>
          <p:cNvPicPr>
            <a:picLocks noChangeAspect="1" noChangeArrowheads="1"/>
          </p:cNvPicPr>
          <p:nvPr/>
        </p:nvPicPr>
        <p:blipFill>
          <a:blip r:embed="rId2" cstate="print"/>
          <a:srcRect/>
          <a:stretch>
            <a:fillRect/>
          </a:stretch>
        </p:blipFill>
        <p:spPr bwMode="auto">
          <a:xfrm>
            <a:off x="2268538" y="333375"/>
            <a:ext cx="4381500" cy="59150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549275"/>
            <a:ext cx="8229600" cy="5576888"/>
          </a:xfrm>
        </p:spPr>
        <p:txBody>
          <a:bodyPr/>
          <a:lstStyle/>
          <a:p>
            <a:pPr algn="just" eaLnBrk="1" hangingPunct="1"/>
            <a:r>
              <a:rPr lang="it-IT" sz="2800" b="1" dirty="0" smtClean="0"/>
              <a:t>[11]</a:t>
            </a:r>
            <a:r>
              <a:rPr lang="it-IT" sz="2800" dirty="0" smtClean="0"/>
              <a:t>  </a:t>
            </a:r>
            <a:r>
              <a:rPr lang="it-IT" sz="2800" i="1" dirty="0" err="1" smtClean="0"/>
              <a:t>Tum</a:t>
            </a:r>
            <a:r>
              <a:rPr lang="it-IT" sz="2800" i="1" dirty="0" smtClean="0"/>
              <a:t> vero ex </a:t>
            </a:r>
            <a:r>
              <a:rPr lang="it-IT" sz="2800" i="1" dirty="0" err="1" smtClean="0"/>
              <a:t>eo</a:t>
            </a:r>
            <a:r>
              <a:rPr lang="it-IT" sz="2800" i="1" dirty="0" smtClean="0"/>
              <a:t> </a:t>
            </a:r>
            <a:r>
              <a:rPr lang="it-IT" sz="2800" i="1" dirty="0" err="1" smtClean="0"/>
              <a:t>inventionis</a:t>
            </a:r>
            <a:r>
              <a:rPr lang="it-IT" sz="2800" i="1" dirty="0" smtClean="0"/>
              <a:t> </a:t>
            </a:r>
            <a:r>
              <a:rPr lang="it-IT" sz="2800" i="1" dirty="0" err="1" smtClean="0"/>
              <a:t>ingressu</a:t>
            </a:r>
            <a:r>
              <a:rPr lang="it-IT" sz="2800" i="1" dirty="0" smtClean="0"/>
              <a:t> </a:t>
            </a:r>
            <a:r>
              <a:rPr lang="it-IT" sz="2800" i="1" dirty="0" err="1" smtClean="0"/>
              <a:t>duas</a:t>
            </a:r>
            <a:r>
              <a:rPr lang="it-IT" sz="2800" i="1" dirty="0" smtClean="0"/>
              <a:t> </a:t>
            </a:r>
            <a:r>
              <a:rPr lang="it-IT" sz="2800" i="1" dirty="0" err="1" smtClean="0"/>
              <a:t>fecisse</a:t>
            </a:r>
            <a:r>
              <a:rPr lang="it-IT" sz="2800" i="1" dirty="0" smtClean="0"/>
              <a:t> </a:t>
            </a:r>
            <a:r>
              <a:rPr lang="it-IT" sz="2800" i="1" dirty="0" err="1" smtClean="0"/>
              <a:t>dicitur</a:t>
            </a:r>
            <a:r>
              <a:rPr lang="it-IT" sz="2800" i="1" dirty="0" smtClean="0"/>
              <a:t> </a:t>
            </a:r>
            <a:r>
              <a:rPr lang="it-IT" sz="2800" i="1" dirty="0" err="1" smtClean="0"/>
              <a:t>massas</a:t>
            </a:r>
            <a:r>
              <a:rPr lang="it-IT" sz="2800" i="1" dirty="0" smtClean="0"/>
              <a:t> aequo </a:t>
            </a:r>
            <a:r>
              <a:rPr lang="it-IT" sz="2800" i="1" dirty="0" err="1" smtClean="0"/>
              <a:t>pondere</a:t>
            </a:r>
            <a:r>
              <a:rPr lang="it-IT" sz="2800" i="1" dirty="0" smtClean="0"/>
              <a:t>, quo </a:t>
            </a:r>
            <a:r>
              <a:rPr lang="it-IT" sz="2800" i="1" dirty="0" err="1" smtClean="0"/>
              <a:t>etiam</a:t>
            </a:r>
            <a:r>
              <a:rPr lang="it-IT" sz="2800" i="1" dirty="0" smtClean="0"/>
              <a:t> </a:t>
            </a:r>
            <a:r>
              <a:rPr lang="it-IT" sz="2800" i="1" dirty="0" err="1" smtClean="0"/>
              <a:t>fuerat</a:t>
            </a:r>
            <a:r>
              <a:rPr lang="it-IT" sz="2800" i="1" dirty="0" smtClean="0"/>
              <a:t> corona, </a:t>
            </a:r>
            <a:r>
              <a:rPr lang="it-IT" sz="2800" i="1" dirty="0" err="1" smtClean="0"/>
              <a:t>unam</a:t>
            </a:r>
            <a:r>
              <a:rPr lang="it-IT" sz="2800" i="1" dirty="0" smtClean="0"/>
              <a:t> ex </a:t>
            </a:r>
            <a:r>
              <a:rPr lang="it-IT" sz="2800" i="1" dirty="0" err="1" smtClean="0"/>
              <a:t>auro</a:t>
            </a:r>
            <a:r>
              <a:rPr lang="it-IT" sz="2800" i="1" dirty="0" smtClean="0"/>
              <a:t> </a:t>
            </a:r>
            <a:r>
              <a:rPr lang="it-IT" sz="2800" i="1" dirty="0" err="1" smtClean="0"/>
              <a:t>et</a:t>
            </a:r>
            <a:r>
              <a:rPr lang="it-IT" sz="2800" i="1" dirty="0" smtClean="0"/>
              <a:t> </a:t>
            </a:r>
            <a:r>
              <a:rPr lang="it-IT" sz="2800" i="1" dirty="0" err="1" smtClean="0"/>
              <a:t>alteram</a:t>
            </a:r>
            <a:r>
              <a:rPr lang="it-IT" sz="2800" i="1" dirty="0" smtClean="0"/>
              <a:t> ex argento. </a:t>
            </a:r>
            <a:r>
              <a:rPr lang="it-IT" sz="2800" i="1" dirty="0" err="1" smtClean="0"/>
              <a:t>Cum</a:t>
            </a:r>
            <a:r>
              <a:rPr lang="it-IT" sz="2800" i="1" dirty="0" smtClean="0"/>
              <a:t> </a:t>
            </a:r>
            <a:r>
              <a:rPr lang="it-IT" sz="2800" i="1" dirty="0" err="1" smtClean="0"/>
              <a:t>ita</a:t>
            </a:r>
            <a:r>
              <a:rPr lang="it-IT" sz="2800" i="1" dirty="0" smtClean="0"/>
              <a:t> </a:t>
            </a:r>
            <a:r>
              <a:rPr lang="it-IT" sz="2800" i="1" dirty="0" err="1" smtClean="0"/>
              <a:t>fecisset</a:t>
            </a:r>
            <a:r>
              <a:rPr lang="it-IT" sz="2800" i="1" dirty="0" smtClean="0"/>
              <a:t>, </a:t>
            </a:r>
            <a:r>
              <a:rPr lang="it-IT" sz="2800" i="1" dirty="0" err="1" smtClean="0"/>
              <a:t>vas</a:t>
            </a:r>
            <a:r>
              <a:rPr lang="it-IT" sz="2800" i="1" dirty="0" smtClean="0"/>
              <a:t> </a:t>
            </a:r>
            <a:r>
              <a:rPr lang="it-IT" sz="2800" i="1" dirty="0" err="1" smtClean="0"/>
              <a:t>amplum</a:t>
            </a:r>
            <a:r>
              <a:rPr lang="it-IT" sz="2800" i="1" dirty="0" smtClean="0"/>
              <a:t> ad summa </a:t>
            </a:r>
            <a:r>
              <a:rPr lang="it-IT" sz="2800" i="1" dirty="0" err="1" smtClean="0"/>
              <a:t>labra</a:t>
            </a:r>
            <a:r>
              <a:rPr lang="it-IT" sz="2800" i="1" dirty="0" smtClean="0"/>
              <a:t> </a:t>
            </a:r>
            <a:r>
              <a:rPr lang="it-IT" sz="2800" i="1" dirty="0" err="1" smtClean="0"/>
              <a:t>implevit</a:t>
            </a:r>
            <a:r>
              <a:rPr lang="it-IT" sz="2800" i="1" dirty="0" smtClean="0"/>
              <a:t> </a:t>
            </a:r>
            <a:r>
              <a:rPr lang="it-IT" sz="2800" i="1" dirty="0" err="1" smtClean="0"/>
              <a:t>aquae</a:t>
            </a:r>
            <a:r>
              <a:rPr lang="it-IT" sz="2800" i="1" dirty="0" smtClean="0"/>
              <a:t>, in quo </a:t>
            </a:r>
            <a:r>
              <a:rPr lang="it-IT" sz="2800" i="1" dirty="0" err="1" smtClean="0"/>
              <a:t>dimisit</a:t>
            </a:r>
            <a:r>
              <a:rPr lang="it-IT" sz="2800" i="1" dirty="0" smtClean="0"/>
              <a:t> </a:t>
            </a:r>
            <a:r>
              <a:rPr lang="it-IT" sz="2800" i="1" dirty="0" err="1" smtClean="0"/>
              <a:t>argenteam</a:t>
            </a:r>
            <a:r>
              <a:rPr lang="it-IT" sz="2800" i="1" dirty="0" smtClean="0"/>
              <a:t> </a:t>
            </a:r>
            <a:r>
              <a:rPr lang="it-IT" sz="2800" i="1" dirty="0" err="1" smtClean="0"/>
              <a:t>massam</a:t>
            </a:r>
            <a:r>
              <a:rPr lang="it-IT" sz="2800" i="1" dirty="0" smtClean="0"/>
              <a:t>. </a:t>
            </a:r>
            <a:r>
              <a:rPr lang="it-IT" sz="2800" i="1" dirty="0" err="1" smtClean="0"/>
              <a:t>Cuius</a:t>
            </a:r>
            <a:r>
              <a:rPr lang="it-IT" sz="2800" i="1" dirty="0" smtClean="0"/>
              <a:t> quanta magnitudo in </a:t>
            </a:r>
            <a:r>
              <a:rPr lang="it-IT" sz="2800" i="1" dirty="0" err="1" smtClean="0"/>
              <a:t>vasum</a:t>
            </a:r>
            <a:r>
              <a:rPr lang="it-IT" sz="2800" i="1" dirty="0" smtClean="0"/>
              <a:t> depressa est, tantum </a:t>
            </a:r>
            <a:r>
              <a:rPr lang="it-IT" sz="2800" i="1" dirty="0" err="1" smtClean="0"/>
              <a:t>aquae</a:t>
            </a:r>
            <a:r>
              <a:rPr lang="it-IT" sz="2800" i="1" dirty="0" smtClean="0"/>
              <a:t> </a:t>
            </a:r>
            <a:r>
              <a:rPr lang="it-IT" sz="2800" i="1" dirty="0" err="1" smtClean="0"/>
              <a:t>effluxit</a:t>
            </a:r>
            <a:r>
              <a:rPr lang="it-IT" sz="2800" i="1" dirty="0" smtClean="0"/>
              <a:t>. </a:t>
            </a:r>
            <a:r>
              <a:rPr lang="it-IT" sz="2800" i="1" dirty="0" err="1" smtClean="0"/>
              <a:t>Ita</a:t>
            </a:r>
            <a:r>
              <a:rPr lang="it-IT" sz="2800" i="1" dirty="0" smtClean="0"/>
              <a:t> </a:t>
            </a:r>
            <a:r>
              <a:rPr lang="it-IT" sz="2800" i="1" dirty="0" err="1" smtClean="0"/>
              <a:t>exempta</a:t>
            </a:r>
            <a:r>
              <a:rPr lang="it-IT" sz="2800" i="1" dirty="0" smtClean="0"/>
              <a:t> massa quanto </a:t>
            </a:r>
            <a:r>
              <a:rPr lang="it-IT" sz="2800" i="1" dirty="0" err="1" smtClean="0"/>
              <a:t>minus</a:t>
            </a:r>
            <a:r>
              <a:rPr lang="it-IT" sz="2800" i="1" dirty="0" smtClean="0"/>
              <a:t> factum </a:t>
            </a:r>
            <a:r>
              <a:rPr lang="it-IT" sz="2800" i="1" dirty="0" err="1" smtClean="0"/>
              <a:t>fuerat</a:t>
            </a:r>
            <a:r>
              <a:rPr lang="it-IT" sz="2800" i="1" dirty="0" smtClean="0"/>
              <a:t>, </a:t>
            </a:r>
            <a:r>
              <a:rPr lang="it-IT" sz="2800" i="1" dirty="0" err="1" smtClean="0"/>
              <a:t>refudit</a:t>
            </a:r>
            <a:r>
              <a:rPr lang="it-IT" sz="2800" i="1" dirty="0" smtClean="0"/>
              <a:t> </a:t>
            </a:r>
            <a:r>
              <a:rPr lang="it-IT" sz="2800" i="1" dirty="0" err="1" smtClean="0"/>
              <a:t>sextario</a:t>
            </a:r>
            <a:r>
              <a:rPr lang="it-IT" sz="2800" i="1" dirty="0" smtClean="0"/>
              <a:t> </a:t>
            </a:r>
            <a:r>
              <a:rPr lang="it-IT" sz="2800" i="1" dirty="0" err="1" smtClean="0"/>
              <a:t>mensus</a:t>
            </a:r>
            <a:r>
              <a:rPr lang="it-IT" sz="2800" i="1" dirty="0" smtClean="0"/>
              <a:t>, </a:t>
            </a:r>
            <a:r>
              <a:rPr lang="it-IT" sz="2800" i="1" dirty="0" err="1" smtClean="0"/>
              <a:t>ut</a:t>
            </a:r>
            <a:r>
              <a:rPr lang="it-IT" sz="2800" i="1" dirty="0" smtClean="0"/>
              <a:t> </a:t>
            </a:r>
            <a:r>
              <a:rPr lang="it-IT" sz="2800" i="1" dirty="0" err="1" smtClean="0"/>
              <a:t>eodem</a:t>
            </a:r>
            <a:r>
              <a:rPr lang="it-IT" sz="2800" i="1" dirty="0" smtClean="0"/>
              <a:t> modo, quo </a:t>
            </a:r>
            <a:r>
              <a:rPr lang="it-IT" sz="2800" i="1" dirty="0" err="1" smtClean="0"/>
              <a:t>prius</a:t>
            </a:r>
            <a:r>
              <a:rPr lang="it-IT" sz="2800" i="1" dirty="0" smtClean="0"/>
              <a:t> </a:t>
            </a:r>
            <a:r>
              <a:rPr lang="it-IT" sz="2800" i="1" dirty="0" err="1" smtClean="0"/>
              <a:t>fuerat</a:t>
            </a:r>
            <a:r>
              <a:rPr lang="it-IT" sz="2800" i="1" dirty="0" smtClean="0"/>
              <a:t>, ad </a:t>
            </a:r>
            <a:r>
              <a:rPr lang="it-IT" sz="2800" i="1" dirty="0" err="1" smtClean="0"/>
              <a:t>labra</a:t>
            </a:r>
            <a:r>
              <a:rPr lang="it-IT" sz="2800" i="1" dirty="0" smtClean="0"/>
              <a:t> </a:t>
            </a:r>
            <a:r>
              <a:rPr lang="it-IT" sz="2800" i="1" dirty="0" err="1" smtClean="0"/>
              <a:t>aequaretur</a:t>
            </a:r>
            <a:r>
              <a:rPr lang="it-IT" sz="2800" i="1" dirty="0" smtClean="0"/>
              <a:t>. </a:t>
            </a:r>
            <a:r>
              <a:rPr lang="it-IT" sz="2800" i="1" dirty="0" err="1" smtClean="0"/>
              <a:t>Ita</a:t>
            </a:r>
            <a:r>
              <a:rPr lang="it-IT" sz="2800" i="1" dirty="0" smtClean="0"/>
              <a:t> ex </a:t>
            </a:r>
            <a:r>
              <a:rPr lang="it-IT" sz="2800" i="1" dirty="0" err="1" smtClean="0"/>
              <a:t>eo</a:t>
            </a:r>
            <a:r>
              <a:rPr lang="it-IT" sz="2800" i="1" dirty="0" smtClean="0"/>
              <a:t> </a:t>
            </a:r>
            <a:r>
              <a:rPr lang="it-IT" sz="2800" i="1" dirty="0" err="1" smtClean="0"/>
              <a:t>invenit</a:t>
            </a:r>
            <a:r>
              <a:rPr lang="it-IT" sz="2800" i="1" dirty="0" smtClean="0"/>
              <a:t>, quantum ad </a:t>
            </a:r>
            <a:r>
              <a:rPr lang="it-IT" sz="2800" i="1" dirty="0" err="1" smtClean="0"/>
              <a:t>certum</a:t>
            </a:r>
            <a:r>
              <a:rPr lang="it-IT" sz="2800" i="1" dirty="0" smtClean="0"/>
              <a:t> </a:t>
            </a:r>
            <a:r>
              <a:rPr lang="it-IT" sz="2800" i="1" dirty="0" err="1" smtClean="0"/>
              <a:t>pondus</a:t>
            </a:r>
            <a:r>
              <a:rPr lang="it-IT" sz="2800" i="1" dirty="0" smtClean="0"/>
              <a:t> argenti ad </a:t>
            </a:r>
            <a:r>
              <a:rPr lang="it-IT" sz="2800" i="1" dirty="0" err="1" smtClean="0"/>
              <a:t>certam</a:t>
            </a:r>
            <a:r>
              <a:rPr lang="it-IT" sz="2800" i="1" dirty="0" smtClean="0"/>
              <a:t> </a:t>
            </a:r>
            <a:r>
              <a:rPr lang="it-IT" sz="2800" i="1" dirty="0" err="1" smtClean="0"/>
              <a:t>aquae</a:t>
            </a:r>
            <a:r>
              <a:rPr lang="it-IT" sz="2800" i="1" dirty="0" smtClean="0"/>
              <a:t> </a:t>
            </a:r>
            <a:r>
              <a:rPr lang="it-IT" sz="2800" i="1" dirty="0" err="1" smtClean="0"/>
              <a:t>mensuram</a:t>
            </a:r>
            <a:r>
              <a:rPr lang="it-IT" sz="2800" i="1" dirty="0" smtClean="0"/>
              <a:t> </a:t>
            </a:r>
            <a:r>
              <a:rPr lang="it-IT" sz="2800" i="1" dirty="0" err="1" smtClean="0"/>
              <a:t>responderet</a:t>
            </a:r>
            <a:r>
              <a:rPr lang="it-IT" sz="2800" i="1" dirty="0" smtClean="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57200" y="620713"/>
            <a:ext cx="8229600" cy="5505450"/>
          </a:xfrm>
        </p:spPr>
        <p:txBody>
          <a:bodyPr/>
          <a:lstStyle/>
          <a:p>
            <a:pPr algn="just" eaLnBrk="1" hangingPunct="1">
              <a:lnSpc>
                <a:spcPct val="90000"/>
              </a:lnSpc>
            </a:pPr>
            <a:r>
              <a:rPr lang="it-IT" sz="2800" b="1" dirty="0" smtClean="0"/>
              <a:t>[12]</a:t>
            </a:r>
            <a:r>
              <a:rPr lang="it-IT" sz="2800" dirty="0" smtClean="0"/>
              <a:t>  </a:t>
            </a:r>
            <a:r>
              <a:rPr lang="it-IT" sz="2800" i="1" dirty="0" err="1" smtClean="0"/>
              <a:t>Cum</a:t>
            </a:r>
            <a:r>
              <a:rPr lang="it-IT" sz="2800" i="1" dirty="0" smtClean="0"/>
              <a:t> </a:t>
            </a:r>
            <a:r>
              <a:rPr lang="it-IT" sz="2800" i="1" dirty="0" err="1" smtClean="0"/>
              <a:t>id</a:t>
            </a:r>
            <a:r>
              <a:rPr lang="it-IT" sz="2800" i="1" dirty="0" smtClean="0"/>
              <a:t> </a:t>
            </a:r>
            <a:r>
              <a:rPr lang="it-IT" sz="2800" i="1" dirty="0" err="1" smtClean="0"/>
              <a:t>expertus</a:t>
            </a:r>
            <a:r>
              <a:rPr lang="it-IT" sz="2800" i="1" dirty="0" smtClean="0"/>
              <a:t> </a:t>
            </a:r>
            <a:r>
              <a:rPr lang="it-IT" sz="2800" i="1" dirty="0" err="1" smtClean="0"/>
              <a:t>esset</a:t>
            </a:r>
            <a:r>
              <a:rPr lang="it-IT" sz="2800" i="1" dirty="0" smtClean="0"/>
              <a:t>, </a:t>
            </a:r>
            <a:r>
              <a:rPr lang="it-IT" sz="2800" i="1" dirty="0" err="1" smtClean="0"/>
              <a:t>tum</a:t>
            </a:r>
            <a:r>
              <a:rPr lang="it-IT" sz="2800" i="1" dirty="0" smtClean="0"/>
              <a:t> </a:t>
            </a:r>
            <a:r>
              <a:rPr lang="it-IT" sz="2800" i="1" dirty="0" err="1" smtClean="0"/>
              <a:t>auream</a:t>
            </a:r>
            <a:r>
              <a:rPr lang="it-IT" sz="2800" i="1" dirty="0" smtClean="0"/>
              <a:t> </a:t>
            </a:r>
            <a:r>
              <a:rPr lang="it-IT" sz="2800" i="1" dirty="0" err="1" smtClean="0"/>
              <a:t>massam</a:t>
            </a:r>
            <a:r>
              <a:rPr lang="it-IT" sz="2800" i="1" dirty="0" smtClean="0"/>
              <a:t> </a:t>
            </a:r>
            <a:r>
              <a:rPr lang="it-IT" sz="2800" i="1" dirty="0" err="1" smtClean="0"/>
              <a:t>similiter</a:t>
            </a:r>
            <a:r>
              <a:rPr lang="it-IT" sz="2800" i="1" dirty="0" smtClean="0"/>
              <a:t> </a:t>
            </a:r>
            <a:r>
              <a:rPr lang="it-IT" sz="2800" i="1" dirty="0" err="1" smtClean="0"/>
              <a:t>pleno</a:t>
            </a:r>
            <a:r>
              <a:rPr lang="it-IT" sz="2800" i="1" dirty="0" smtClean="0"/>
              <a:t> vaso </a:t>
            </a:r>
            <a:r>
              <a:rPr lang="it-IT" sz="2800" i="1" dirty="0" err="1" smtClean="0"/>
              <a:t>demisit</a:t>
            </a:r>
            <a:r>
              <a:rPr lang="it-IT" sz="2800" i="1" dirty="0" smtClean="0"/>
              <a:t> </a:t>
            </a:r>
            <a:r>
              <a:rPr lang="it-IT" sz="2800" i="1" dirty="0" err="1" smtClean="0"/>
              <a:t>et</a:t>
            </a:r>
            <a:r>
              <a:rPr lang="it-IT" sz="2800" i="1" dirty="0" smtClean="0"/>
              <a:t> </a:t>
            </a:r>
            <a:r>
              <a:rPr lang="it-IT" sz="2800" i="1" dirty="0" err="1" smtClean="0"/>
              <a:t>ea</a:t>
            </a:r>
            <a:r>
              <a:rPr lang="it-IT" sz="2800" i="1" dirty="0" smtClean="0"/>
              <a:t> </a:t>
            </a:r>
            <a:r>
              <a:rPr lang="it-IT" sz="2800" i="1" dirty="0" err="1" smtClean="0"/>
              <a:t>exempta</a:t>
            </a:r>
            <a:r>
              <a:rPr lang="it-IT" sz="2800" i="1" dirty="0" smtClean="0"/>
              <a:t>, </a:t>
            </a:r>
            <a:r>
              <a:rPr lang="it-IT" sz="2800" i="1" dirty="0" err="1" smtClean="0"/>
              <a:t>eadem</a:t>
            </a:r>
            <a:r>
              <a:rPr lang="it-IT" sz="2800" i="1" dirty="0" smtClean="0"/>
              <a:t> </a:t>
            </a:r>
            <a:r>
              <a:rPr lang="it-IT" sz="2800" i="1" dirty="0" err="1" smtClean="0"/>
              <a:t>ratione</a:t>
            </a:r>
            <a:r>
              <a:rPr lang="it-IT" sz="2800" i="1" dirty="0" smtClean="0"/>
              <a:t> </a:t>
            </a:r>
            <a:r>
              <a:rPr lang="it-IT" sz="2800" i="1" dirty="0" err="1" smtClean="0"/>
              <a:t>mensura</a:t>
            </a:r>
            <a:r>
              <a:rPr lang="it-IT" sz="2800" i="1" dirty="0" smtClean="0"/>
              <a:t> addita </a:t>
            </a:r>
            <a:r>
              <a:rPr lang="it-IT" sz="2800" i="1" dirty="0" err="1" smtClean="0"/>
              <a:t>invenit</a:t>
            </a:r>
            <a:r>
              <a:rPr lang="it-IT" sz="2800" i="1" dirty="0" smtClean="0"/>
              <a:t> ex </a:t>
            </a:r>
            <a:r>
              <a:rPr lang="it-IT" sz="2800" i="1" dirty="0" err="1" smtClean="0"/>
              <a:t>aquae</a:t>
            </a:r>
            <a:r>
              <a:rPr lang="it-IT" sz="2800" i="1" dirty="0" smtClean="0"/>
              <a:t> numero non tantum esse: minore quanto </a:t>
            </a:r>
            <a:r>
              <a:rPr lang="it-IT" sz="2800" i="1" dirty="0" err="1" smtClean="0"/>
              <a:t>minus</a:t>
            </a:r>
            <a:r>
              <a:rPr lang="it-IT" sz="2800" i="1" dirty="0" smtClean="0"/>
              <a:t> magno </a:t>
            </a:r>
            <a:r>
              <a:rPr lang="it-IT" sz="2800" i="1" dirty="0" err="1" smtClean="0"/>
              <a:t>corpore</a:t>
            </a:r>
            <a:r>
              <a:rPr lang="it-IT" sz="2800" i="1" dirty="0" smtClean="0"/>
              <a:t> </a:t>
            </a:r>
            <a:r>
              <a:rPr lang="it-IT" sz="2800" i="1" dirty="0" err="1" smtClean="0"/>
              <a:t>eodem</a:t>
            </a:r>
            <a:r>
              <a:rPr lang="it-IT" sz="2800" i="1" dirty="0" smtClean="0"/>
              <a:t> </a:t>
            </a:r>
            <a:r>
              <a:rPr lang="it-IT" sz="2800" i="1" dirty="0" err="1" smtClean="0"/>
              <a:t>pondere</a:t>
            </a:r>
            <a:r>
              <a:rPr lang="it-IT" sz="2800" i="1" dirty="0" smtClean="0"/>
              <a:t> </a:t>
            </a:r>
            <a:r>
              <a:rPr lang="it-IT" sz="2800" i="1" dirty="0" err="1" smtClean="0"/>
              <a:t>auri</a:t>
            </a:r>
            <a:r>
              <a:rPr lang="it-IT" sz="2800" i="1" dirty="0" smtClean="0"/>
              <a:t> massa </a:t>
            </a:r>
            <a:r>
              <a:rPr lang="it-IT" sz="2800" i="1" dirty="0" err="1" smtClean="0"/>
              <a:t>esset</a:t>
            </a:r>
            <a:r>
              <a:rPr lang="it-IT" sz="2800" i="1" dirty="0" smtClean="0"/>
              <a:t> </a:t>
            </a:r>
            <a:r>
              <a:rPr lang="it-IT" sz="2800" i="1" dirty="0" err="1" smtClean="0"/>
              <a:t>quam</a:t>
            </a:r>
            <a:r>
              <a:rPr lang="it-IT" sz="2800" i="1" dirty="0" smtClean="0"/>
              <a:t> argenti. </a:t>
            </a:r>
            <a:r>
              <a:rPr lang="it-IT" sz="2800" i="1" dirty="0" err="1" smtClean="0"/>
              <a:t>Postea</a:t>
            </a:r>
            <a:r>
              <a:rPr lang="it-IT" sz="2800" i="1" dirty="0" smtClean="0"/>
              <a:t> vero </a:t>
            </a:r>
            <a:r>
              <a:rPr lang="it-IT" sz="2800" i="1" dirty="0" err="1" smtClean="0"/>
              <a:t>repleto</a:t>
            </a:r>
            <a:r>
              <a:rPr lang="it-IT" sz="2800" i="1" dirty="0" smtClean="0"/>
              <a:t> vaso in </a:t>
            </a:r>
            <a:r>
              <a:rPr lang="it-IT" sz="2800" i="1" dirty="0" err="1" smtClean="0"/>
              <a:t>eadem</a:t>
            </a:r>
            <a:r>
              <a:rPr lang="it-IT" sz="2800" i="1" dirty="0" smtClean="0"/>
              <a:t> </a:t>
            </a:r>
            <a:r>
              <a:rPr lang="it-IT" sz="2800" i="1" dirty="0" err="1" smtClean="0"/>
              <a:t>aqua</a:t>
            </a:r>
            <a:r>
              <a:rPr lang="it-IT" sz="2800" i="1" dirty="0" smtClean="0"/>
              <a:t> </a:t>
            </a:r>
            <a:r>
              <a:rPr lang="it-IT" sz="2800" i="1" dirty="0" err="1" smtClean="0"/>
              <a:t>ipsa</a:t>
            </a:r>
            <a:r>
              <a:rPr lang="it-IT" sz="2800" i="1" dirty="0" smtClean="0"/>
              <a:t> corona </a:t>
            </a:r>
            <a:r>
              <a:rPr lang="it-IT" sz="2800" i="1" dirty="0" err="1" smtClean="0"/>
              <a:t>demissa</a:t>
            </a:r>
            <a:r>
              <a:rPr lang="it-IT" sz="2800" i="1" dirty="0" smtClean="0"/>
              <a:t> </a:t>
            </a:r>
            <a:r>
              <a:rPr lang="it-IT" sz="2800" i="1" dirty="0" err="1" smtClean="0"/>
              <a:t>invenit</a:t>
            </a:r>
            <a:r>
              <a:rPr lang="it-IT" sz="2800" i="1" dirty="0" smtClean="0"/>
              <a:t> plus </a:t>
            </a:r>
            <a:r>
              <a:rPr lang="it-IT" sz="2800" i="1" dirty="0" err="1" smtClean="0"/>
              <a:t>aquae</a:t>
            </a:r>
            <a:r>
              <a:rPr lang="it-IT" sz="2800" i="1" dirty="0" smtClean="0"/>
              <a:t> </a:t>
            </a:r>
            <a:r>
              <a:rPr lang="it-IT" sz="2800" i="1" dirty="0" err="1" smtClean="0"/>
              <a:t>defluxisse</a:t>
            </a:r>
            <a:r>
              <a:rPr lang="it-IT" sz="2800" i="1" dirty="0" smtClean="0"/>
              <a:t> in </a:t>
            </a:r>
            <a:r>
              <a:rPr lang="it-IT" sz="2800" i="1" dirty="0" err="1" smtClean="0"/>
              <a:t>coronam</a:t>
            </a:r>
            <a:r>
              <a:rPr lang="it-IT" sz="2800" i="1" dirty="0" smtClean="0"/>
              <a:t> </a:t>
            </a:r>
            <a:r>
              <a:rPr lang="it-IT" sz="2800" i="1" dirty="0" err="1" smtClean="0"/>
              <a:t>quam</a:t>
            </a:r>
            <a:r>
              <a:rPr lang="it-IT" sz="2800" i="1" dirty="0" smtClean="0"/>
              <a:t> in </a:t>
            </a:r>
            <a:r>
              <a:rPr lang="it-IT" sz="2800" i="1" dirty="0" err="1" smtClean="0"/>
              <a:t>auream</a:t>
            </a:r>
            <a:r>
              <a:rPr lang="it-IT" sz="2800" i="1" dirty="0" smtClean="0"/>
              <a:t> </a:t>
            </a:r>
            <a:r>
              <a:rPr lang="it-IT" sz="2800" i="1" dirty="0" err="1" smtClean="0"/>
              <a:t>eodem</a:t>
            </a:r>
            <a:r>
              <a:rPr lang="it-IT" sz="2800" i="1" dirty="0" smtClean="0"/>
              <a:t> </a:t>
            </a:r>
            <a:r>
              <a:rPr lang="it-IT" sz="2800" i="1" dirty="0" err="1" smtClean="0"/>
              <a:t>pondere</a:t>
            </a:r>
            <a:r>
              <a:rPr lang="it-IT" sz="2800" i="1" dirty="0" smtClean="0"/>
              <a:t> </a:t>
            </a:r>
            <a:r>
              <a:rPr lang="it-IT" sz="2800" i="1" dirty="0" err="1" smtClean="0"/>
              <a:t>massam</a:t>
            </a:r>
            <a:r>
              <a:rPr lang="it-IT" sz="2800" i="1" dirty="0" smtClean="0"/>
              <a:t>, </a:t>
            </a:r>
            <a:r>
              <a:rPr lang="it-IT" sz="2800" i="1" dirty="0" err="1" smtClean="0"/>
              <a:t>et</a:t>
            </a:r>
            <a:r>
              <a:rPr lang="it-IT" sz="2800" i="1" dirty="0" smtClean="0"/>
              <a:t> </a:t>
            </a:r>
            <a:r>
              <a:rPr lang="it-IT" sz="2800" i="1" dirty="0" err="1" smtClean="0"/>
              <a:t>ita</a:t>
            </a:r>
            <a:r>
              <a:rPr lang="it-IT" sz="2800" i="1" dirty="0" smtClean="0"/>
              <a:t> ex </a:t>
            </a:r>
            <a:r>
              <a:rPr lang="it-IT" sz="2800" i="1" dirty="0" err="1" smtClean="0"/>
              <a:t>eo</a:t>
            </a:r>
            <a:r>
              <a:rPr lang="it-IT" sz="2800" i="1" dirty="0" smtClean="0"/>
              <a:t>, </a:t>
            </a:r>
            <a:r>
              <a:rPr lang="it-IT" sz="2800" i="1" dirty="0" err="1" smtClean="0"/>
              <a:t>quod</a:t>
            </a:r>
            <a:r>
              <a:rPr lang="it-IT" sz="2800" i="1" dirty="0" smtClean="0"/>
              <a:t> </a:t>
            </a:r>
            <a:r>
              <a:rPr lang="it-IT" sz="2800" i="1" dirty="0" err="1" smtClean="0"/>
              <a:t>fuerit</a:t>
            </a:r>
            <a:r>
              <a:rPr lang="it-IT" sz="2800" i="1" dirty="0" smtClean="0"/>
              <a:t> plus </a:t>
            </a:r>
            <a:r>
              <a:rPr lang="it-IT" sz="2800" i="1" dirty="0" err="1" smtClean="0"/>
              <a:t>aquae</a:t>
            </a:r>
            <a:r>
              <a:rPr lang="it-IT" sz="2800" i="1" dirty="0" smtClean="0"/>
              <a:t> in corona </a:t>
            </a:r>
            <a:r>
              <a:rPr lang="it-IT" sz="2800" i="1" dirty="0" err="1" smtClean="0"/>
              <a:t>quam</a:t>
            </a:r>
            <a:r>
              <a:rPr lang="it-IT" sz="2800" i="1" dirty="0" smtClean="0"/>
              <a:t> in massa, </a:t>
            </a:r>
            <a:r>
              <a:rPr lang="it-IT" sz="2800" i="1" dirty="0" err="1" smtClean="0"/>
              <a:t>ratiocinatus</a:t>
            </a:r>
            <a:r>
              <a:rPr lang="it-IT" sz="2800" i="1" dirty="0" smtClean="0"/>
              <a:t> </a:t>
            </a:r>
            <a:r>
              <a:rPr lang="it-IT" sz="2800" i="1" dirty="0" err="1" smtClean="0"/>
              <a:t>reprehendit</a:t>
            </a:r>
            <a:r>
              <a:rPr lang="it-IT" sz="2800" i="1" dirty="0" smtClean="0"/>
              <a:t> argenti in </a:t>
            </a:r>
            <a:r>
              <a:rPr lang="it-IT" sz="2800" i="1" dirty="0" err="1" smtClean="0"/>
              <a:t>auro</a:t>
            </a:r>
            <a:r>
              <a:rPr lang="it-IT" sz="2800" i="1" dirty="0" smtClean="0"/>
              <a:t> </a:t>
            </a:r>
            <a:r>
              <a:rPr lang="it-IT" sz="2800" i="1" dirty="0" err="1" smtClean="0"/>
              <a:t>mittionem</a:t>
            </a:r>
            <a:r>
              <a:rPr lang="it-IT" sz="2800" i="1" dirty="0" smtClean="0"/>
              <a:t> </a:t>
            </a:r>
            <a:r>
              <a:rPr lang="it-IT" sz="2800" i="1" dirty="0" err="1" smtClean="0"/>
              <a:t>et</a:t>
            </a:r>
            <a:r>
              <a:rPr lang="it-IT" sz="2800" i="1" dirty="0" smtClean="0"/>
              <a:t> </a:t>
            </a:r>
            <a:r>
              <a:rPr lang="it-IT" sz="2800" i="1" dirty="0" err="1" smtClean="0"/>
              <a:t>manifestum</a:t>
            </a:r>
            <a:r>
              <a:rPr lang="it-IT" sz="2800" i="1" dirty="0" smtClean="0"/>
              <a:t> </a:t>
            </a:r>
            <a:r>
              <a:rPr lang="it-IT" sz="2800" i="1" dirty="0" err="1" smtClean="0"/>
              <a:t>furtum</a:t>
            </a:r>
            <a:r>
              <a:rPr lang="it-IT" sz="2800" i="1" dirty="0" smtClean="0"/>
              <a:t> </a:t>
            </a:r>
            <a:r>
              <a:rPr lang="it-IT" sz="2800" i="1" dirty="0" err="1" smtClean="0"/>
              <a:t>redemptoris</a:t>
            </a:r>
            <a:r>
              <a:rPr lang="it-IT" sz="2800" i="1" dirty="0" smtClean="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57200" y="476250"/>
            <a:ext cx="8229600" cy="5649913"/>
          </a:xfrm>
        </p:spPr>
        <p:txBody>
          <a:bodyPr/>
          <a:lstStyle/>
          <a:p>
            <a:pPr algn="just" eaLnBrk="1" hangingPunct="1">
              <a:lnSpc>
                <a:spcPct val="90000"/>
              </a:lnSpc>
            </a:pPr>
            <a:r>
              <a:rPr lang="it-IT" b="1" dirty="0" smtClean="0"/>
              <a:t>[13]</a:t>
            </a:r>
            <a:r>
              <a:rPr lang="it-IT" dirty="0" smtClean="0"/>
              <a:t>  </a:t>
            </a:r>
            <a:r>
              <a:rPr lang="it-IT" i="1" dirty="0" err="1" smtClean="0"/>
              <a:t>Transferatur</a:t>
            </a:r>
            <a:r>
              <a:rPr lang="it-IT" i="1" dirty="0" smtClean="0"/>
              <a:t> </a:t>
            </a:r>
            <a:r>
              <a:rPr lang="it-IT" i="1" dirty="0" err="1" smtClean="0"/>
              <a:t>mens</a:t>
            </a:r>
            <a:r>
              <a:rPr lang="it-IT" i="1" dirty="0" smtClean="0"/>
              <a:t> ad </a:t>
            </a:r>
            <a:r>
              <a:rPr lang="it-IT" i="1" dirty="0" err="1" smtClean="0"/>
              <a:t>Archytae</a:t>
            </a:r>
            <a:r>
              <a:rPr lang="it-IT" i="1" dirty="0" smtClean="0"/>
              <a:t> </a:t>
            </a:r>
            <a:r>
              <a:rPr lang="it-IT" i="1" dirty="0" err="1" smtClean="0"/>
              <a:t>Tarentini</a:t>
            </a:r>
            <a:r>
              <a:rPr lang="it-IT" i="1" dirty="0" smtClean="0"/>
              <a:t> </a:t>
            </a:r>
            <a:r>
              <a:rPr lang="it-IT" i="1" dirty="0" err="1" smtClean="0"/>
              <a:t>et</a:t>
            </a:r>
            <a:r>
              <a:rPr lang="it-IT" i="1" dirty="0" smtClean="0"/>
              <a:t> </a:t>
            </a:r>
            <a:r>
              <a:rPr lang="it-IT" i="1" dirty="0" err="1" smtClean="0"/>
              <a:t>Eratosthenis</a:t>
            </a:r>
            <a:r>
              <a:rPr lang="it-IT" i="1" dirty="0" smtClean="0"/>
              <a:t> </a:t>
            </a:r>
            <a:r>
              <a:rPr lang="it-IT" i="1" dirty="0" err="1" smtClean="0"/>
              <a:t>Cyrenaei</a:t>
            </a:r>
            <a:r>
              <a:rPr lang="it-IT" i="1" dirty="0" smtClean="0"/>
              <a:t> cogitata; </a:t>
            </a:r>
            <a:r>
              <a:rPr lang="it-IT" i="1" dirty="0" err="1" smtClean="0"/>
              <a:t>hi</a:t>
            </a:r>
            <a:r>
              <a:rPr lang="it-IT" i="1" dirty="0" smtClean="0"/>
              <a:t> </a:t>
            </a:r>
            <a:r>
              <a:rPr lang="it-IT" i="1" dirty="0" err="1" smtClean="0"/>
              <a:t>enim</a:t>
            </a:r>
            <a:r>
              <a:rPr lang="it-IT" i="1" dirty="0" smtClean="0"/>
              <a:t> multa </a:t>
            </a:r>
            <a:r>
              <a:rPr lang="it-IT" i="1" dirty="0" err="1" smtClean="0"/>
              <a:t>et</a:t>
            </a:r>
            <a:r>
              <a:rPr lang="it-IT" i="1" dirty="0" smtClean="0"/>
              <a:t> grata a </a:t>
            </a:r>
            <a:r>
              <a:rPr lang="it-IT" i="1" dirty="0" err="1" smtClean="0"/>
              <a:t>mathematicis</a:t>
            </a:r>
            <a:r>
              <a:rPr lang="it-IT" i="1" dirty="0" smtClean="0"/>
              <a:t> rebus </a:t>
            </a:r>
            <a:r>
              <a:rPr lang="it-IT" i="1" dirty="0" err="1" smtClean="0"/>
              <a:t>hominibus</a:t>
            </a:r>
            <a:r>
              <a:rPr lang="it-IT" i="1" dirty="0" smtClean="0"/>
              <a:t> </a:t>
            </a:r>
            <a:r>
              <a:rPr lang="it-IT" i="1" dirty="0" err="1" smtClean="0"/>
              <a:t>invenerunt</a:t>
            </a:r>
            <a:r>
              <a:rPr lang="it-IT" i="1" dirty="0" smtClean="0"/>
              <a:t>. </a:t>
            </a:r>
            <a:r>
              <a:rPr lang="it-IT" i="1" dirty="0" err="1" smtClean="0"/>
              <a:t>Itaque</a:t>
            </a:r>
            <a:r>
              <a:rPr lang="it-IT" i="1" dirty="0" smtClean="0"/>
              <a:t> </a:t>
            </a:r>
            <a:r>
              <a:rPr lang="it-IT" i="1" dirty="0" err="1" smtClean="0"/>
              <a:t>cum</a:t>
            </a:r>
            <a:r>
              <a:rPr lang="it-IT" i="1" dirty="0" smtClean="0"/>
              <a:t> in </a:t>
            </a:r>
            <a:r>
              <a:rPr lang="it-IT" i="1" dirty="0" err="1" smtClean="0"/>
              <a:t>ceteris</a:t>
            </a:r>
            <a:r>
              <a:rPr lang="it-IT" i="1" dirty="0" smtClean="0"/>
              <a:t> </a:t>
            </a:r>
            <a:r>
              <a:rPr lang="it-IT" i="1" dirty="0" err="1" smtClean="0"/>
              <a:t>inventionibus</a:t>
            </a:r>
            <a:r>
              <a:rPr lang="it-IT" i="1" dirty="0" smtClean="0"/>
              <a:t> </a:t>
            </a:r>
            <a:r>
              <a:rPr lang="it-IT" i="1" dirty="0" err="1" smtClean="0"/>
              <a:t>fuerint</a:t>
            </a:r>
            <a:r>
              <a:rPr lang="it-IT" i="1" dirty="0" smtClean="0"/>
              <a:t> grati, in </a:t>
            </a:r>
            <a:r>
              <a:rPr lang="it-IT" i="1" dirty="0" err="1" smtClean="0"/>
              <a:t>eius</a:t>
            </a:r>
            <a:r>
              <a:rPr lang="it-IT" i="1" dirty="0" smtClean="0"/>
              <a:t> rei </a:t>
            </a:r>
            <a:r>
              <a:rPr lang="it-IT" i="1" dirty="0" err="1" smtClean="0"/>
              <a:t>concitationibus</a:t>
            </a:r>
            <a:r>
              <a:rPr lang="it-IT" i="1" dirty="0" smtClean="0"/>
              <a:t> </a:t>
            </a:r>
            <a:r>
              <a:rPr lang="it-IT" i="1" dirty="0" err="1" smtClean="0"/>
              <a:t>maxime</a:t>
            </a:r>
            <a:r>
              <a:rPr lang="it-IT" i="1" dirty="0" smtClean="0"/>
              <a:t> </a:t>
            </a:r>
            <a:r>
              <a:rPr lang="it-IT" i="1" dirty="0" err="1" smtClean="0"/>
              <a:t>sunt</a:t>
            </a:r>
            <a:r>
              <a:rPr lang="it-IT" i="1" dirty="0" smtClean="0"/>
              <a:t> </a:t>
            </a:r>
            <a:r>
              <a:rPr lang="it-IT" i="1" dirty="0" err="1" smtClean="0"/>
              <a:t>suspecti</a:t>
            </a:r>
            <a:r>
              <a:rPr lang="it-IT" i="1" dirty="0" smtClean="0"/>
              <a:t>. </a:t>
            </a:r>
            <a:r>
              <a:rPr lang="it-IT" i="1" dirty="0" err="1" smtClean="0"/>
              <a:t>Alius</a:t>
            </a:r>
            <a:r>
              <a:rPr lang="it-IT" i="1" dirty="0" smtClean="0"/>
              <a:t> </a:t>
            </a:r>
            <a:r>
              <a:rPr lang="it-IT" i="1" dirty="0" err="1" smtClean="0"/>
              <a:t>enim</a:t>
            </a:r>
            <a:r>
              <a:rPr lang="it-IT" i="1" dirty="0" smtClean="0"/>
              <a:t> </a:t>
            </a:r>
            <a:r>
              <a:rPr lang="it-IT" i="1" dirty="0" err="1" smtClean="0"/>
              <a:t>alia</a:t>
            </a:r>
            <a:r>
              <a:rPr lang="it-IT" i="1" dirty="0" smtClean="0"/>
              <a:t> </a:t>
            </a:r>
            <a:r>
              <a:rPr lang="it-IT" i="1" dirty="0" err="1" smtClean="0"/>
              <a:t>ratione</a:t>
            </a:r>
            <a:r>
              <a:rPr lang="it-IT" i="1" dirty="0" smtClean="0"/>
              <a:t> </a:t>
            </a:r>
            <a:r>
              <a:rPr lang="it-IT" i="1" dirty="0" err="1" smtClean="0"/>
              <a:t>explicaverunt</a:t>
            </a:r>
            <a:r>
              <a:rPr lang="it-IT" i="1" dirty="0" smtClean="0"/>
              <a:t>, </a:t>
            </a:r>
            <a:r>
              <a:rPr lang="it-IT" i="1" dirty="0" err="1" smtClean="0"/>
              <a:t>quod</a:t>
            </a:r>
            <a:r>
              <a:rPr lang="it-IT" i="1" dirty="0" smtClean="0"/>
              <a:t> Delo </a:t>
            </a:r>
            <a:r>
              <a:rPr lang="it-IT" i="1" dirty="0" err="1" smtClean="0"/>
              <a:t>imperaverat</a:t>
            </a:r>
            <a:r>
              <a:rPr lang="it-IT" i="1" dirty="0" smtClean="0"/>
              <a:t> </a:t>
            </a:r>
            <a:r>
              <a:rPr lang="it-IT" i="1" dirty="0" err="1" smtClean="0"/>
              <a:t>responsis</a:t>
            </a:r>
            <a:r>
              <a:rPr lang="it-IT" i="1" dirty="0" smtClean="0"/>
              <a:t> Apollo, </a:t>
            </a:r>
            <a:r>
              <a:rPr lang="it-IT" i="1" dirty="0" err="1" smtClean="0"/>
              <a:t>uti</a:t>
            </a:r>
            <a:r>
              <a:rPr lang="it-IT" i="1" dirty="0" smtClean="0"/>
              <a:t> </a:t>
            </a:r>
            <a:r>
              <a:rPr lang="it-IT" i="1" dirty="0" err="1" smtClean="0"/>
              <a:t>arae</a:t>
            </a:r>
            <a:r>
              <a:rPr lang="it-IT" i="1" dirty="0" smtClean="0"/>
              <a:t> </a:t>
            </a:r>
            <a:r>
              <a:rPr lang="it-IT" i="1" dirty="0" err="1" smtClean="0"/>
              <a:t>eius</a:t>
            </a:r>
            <a:r>
              <a:rPr lang="it-IT" i="1" dirty="0" smtClean="0"/>
              <a:t>, quantum </a:t>
            </a:r>
            <a:r>
              <a:rPr lang="it-IT" i="1" dirty="0" err="1" smtClean="0"/>
              <a:t>haberent</a:t>
            </a:r>
            <a:r>
              <a:rPr lang="it-IT" i="1" dirty="0" smtClean="0"/>
              <a:t> </a:t>
            </a:r>
            <a:r>
              <a:rPr lang="it-IT" i="1" dirty="0" err="1" smtClean="0"/>
              <a:t>pedum</a:t>
            </a:r>
            <a:r>
              <a:rPr lang="it-IT" i="1" dirty="0" smtClean="0"/>
              <a:t> </a:t>
            </a:r>
            <a:r>
              <a:rPr lang="it-IT" i="1" dirty="0" err="1" smtClean="0"/>
              <a:t>quadratorum</a:t>
            </a:r>
            <a:r>
              <a:rPr lang="it-IT" i="1" dirty="0" smtClean="0"/>
              <a:t>, </a:t>
            </a:r>
            <a:r>
              <a:rPr lang="it-IT" i="1" dirty="0" err="1" smtClean="0"/>
              <a:t>id</a:t>
            </a:r>
            <a:r>
              <a:rPr lang="it-IT" i="1" dirty="0" smtClean="0"/>
              <a:t> </a:t>
            </a:r>
            <a:r>
              <a:rPr lang="it-IT" i="1" dirty="0" err="1" smtClean="0"/>
              <a:t>duplicarentur</a:t>
            </a:r>
            <a:r>
              <a:rPr lang="it-IT" i="1" dirty="0" smtClean="0"/>
              <a:t>, </a:t>
            </a:r>
            <a:r>
              <a:rPr lang="it-IT" i="1" dirty="0" err="1" smtClean="0"/>
              <a:t>et</a:t>
            </a:r>
            <a:r>
              <a:rPr lang="it-IT" i="1" dirty="0" smtClean="0"/>
              <a:t> </a:t>
            </a:r>
            <a:r>
              <a:rPr lang="it-IT" i="1" dirty="0" err="1" smtClean="0"/>
              <a:t>ita</a:t>
            </a:r>
            <a:r>
              <a:rPr lang="it-IT" i="1" dirty="0" smtClean="0"/>
              <a:t> </a:t>
            </a:r>
            <a:r>
              <a:rPr lang="it-IT" i="1" dirty="0" err="1" smtClean="0"/>
              <a:t>fore</a:t>
            </a:r>
            <a:r>
              <a:rPr lang="it-IT" i="1" dirty="0" smtClean="0"/>
              <a:t> </a:t>
            </a:r>
            <a:r>
              <a:rPr lang="it-IT" i="1" dirty="0" err="1" smtClean="0"/>
              <a:t>uti</a:t>
            </a:r>
            <a:r>
              <a:rPr lang="it-IT" i="1" dirty="0" smtClean="0"/>
              <a:t>, qui </a:t>
            </a:r>
            <a:r>
              <a:rPr lang="it-IT" i="1" dirty="0" err="1" smtClean="0"/>
              <a:t>essent</a:t>
            </a:r>
            <a:r>
              <a:rPr lang="it-IT" i="1" dirty="0" smtClean="0"/>
              <a:t> in </a:t>
            </a:r>
            <a:r>
              <a:rPr lang="it-IT" i="1" dirty="0" err="1" smtClean="0"/>
              <a:t>ea</a:t>
            </a:r>
            <a:r>
              <a:rPr lang="it-IT" i="1" dirty="0" smtClean="0"/>
              <a:t> </a:t>
            </a:r>
            <a:r>
              <a:rPr lang="it-IT" i="1" dirty="0" err="1" smtClean="0"/>
              <a:t>insula</a:t>
            </a:r>
            <a:r>
              <a:rPr lang="it-IT" i="1" dirty="0" smtClean="0"/>
              <a:t>, </a:t>
            </a:r>
            <a:r>
              <a:rPr lang="it-IT" i="1" dirty="0" err="1" smtClean="0"/>
              <a:t>tunc</a:t>
            </a:r>
            <a:r>
              <a:rPr lang="it-IT" i="1" dirty="0" smtClean="0"/>
              <a:t> religione </a:t>
            </a:r>
            <a:r>
              <a:rPr lang="it-IT" i="1" dirty="0" err="1" smtClean="0"/>
              <a:t>liberarentur</a:t>
            </a:r>
            <a:r>
              <a:rPr lang="it-IT" dirty="0" smtClean="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57200" y="692150"/>
            <a:ext cx="8229600" cy="5434013"/>
          </a:xfrm>
        </p:spPr>
        <p:txBody>
          <a:bodyPr/>
          <a:lstStyle/>
          <a:p>
            <a:pPr eaLnBrk="1" hangingPunct="1"/>
            <a:r>
              <a:rPr lang="it-IT" sz="2800" dirty="0" smtClean="0"/>
              <a:t>Molti strumenti di uso comune applicavano il “Principio di Archimede”.</a:t>
            </a:r>
          </a:p>
          <a:p>
            <a:pPr eaLnBrk="1" hangingPunct="1"/>
            <a:endParaRPr lang="it-IT" sz="2800" dirty="0" smtClean="0"/>
          </a:p>
          <a:p>
            <a:pPr algn="just" eaLnBrk="1" hangingPunct="1"/>
            <a:r>
              <a:rPr lang="it-IT" sz="2800" dirty="0" smtClean="0"/>
              <a:t>Una narrazione di </a:t>
            </a:r>
            <a:r>
              <a:rPr lang="it-IT" sz="2800" b="1" i="1" dirty="0" err="1" smtClean="0">
                <a:solidFill>
                  <a:srgbClr val="224B50"/>
                </a:solidFill>
              </a:rPr>
              <a:t>Polibio</a:t>
            </a:r>
            <a:r>
              <a:rPr lang="it-IT" sz="2800" dirty="0" smtClean="0"/>
              <a:t>, storico greco che illustra cognizioni del II secolo a.C., riferita da </a:t>
            </a:r>
            <a:r>
              <a:rPr lang="it-IT" sz="2800" b="1" i="1" dirty="0" err="1" smtClean="0">
                <a:solidFill>
                  <a:srgbClr val="224B50"/>
                </a:solidFill>
              </a:rPr>
              <a:t>Strabone</a:t>
            </a:r>
            <a:r>
              <a:rPr lang="it-IT" sz="2800" dirty="0" smtClean="0"/>
              <a:t>, geografo vissuto circa quattro secoli dopo, assume toni talmente reali e al contempo ricchi di </a:t>
            </a:r>
            <a:r>
              <a:rPr lang="it-IT" sz="2800" i="1" dirty="0" smtClean="0"/>
              <a:t>pathos</a:t>
            </a:r>
            <a:r>
              <a:rPr lang="it-IT" sz="2800" dirty="0" smtClean="0"/>
              <a:t> quando descrive i pescatori dei pescispada nelle acque di Scilla, da sembrare antesignano precedente del capolavoro di </a:t>
            </a:r>
            <a:r>
              <a:rPr lang="it-IT" sz="2800" b="1" dirty="0" smtClean="0">
                <a:solidFill>
                  <a:srgbClr val="224B50"/>
                </a:solidFill>
              </a:rPr>
              <a:t>Ernest Hemingway</a:t>
            </a:r>
            <a:r>
              <a:rPr lang="it-IT" sz="2800" dirty="0" smtClean="0"/>
              <a:t>, </a:t>
            </a:r>
            <a:r>
              <a:rPr lang="it-IT" sz="2800" i="1" dirty="0" smtClean="0"/>
              <a:t>Il vecchio e il mare</a:t>
            </a:r>
            <a:r>
              <a:rPr lang="it-IT" sz="2800" dirty="0" smtClean="0"/>
              <a:t>  </a:t>
            </a:r>
          </a:p>
          <a:p>
            <a:pPr eaLnBrk="1" hangingPunct="1"/>
            <a:endParaRPr lang="it-IT" sz="28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p:txBody>
      </p:sp>
      <p:pic>
        <p:nvPicPr>
          <p:cNvPr id="61442" name="Picture 2" descr="http://www.lavocedellago.it/n25/foto/mosaico.jpg"/>
          <p:cNvPicPr>
            <a:picLocks noChangeAspect="1" noChangeArrowheads="1"/>
          </p:cNvPicPr>
          <p:nvPr/>
        </p:nvPicPr>
        <p:blipFill>
          <a:blip r:embed="rId2"/>
          <a:srcRect/>
          <a:stretch>
            <a:fillRect/>
          </a:stretch>
        </p:blipFill>
        <p:spPr bwMode="auto">
          <a:xfrm>
            <a:off x="1071538" y="214290"/>
            <a:ext cx="7229475" cy="6029326"/>
          </a:xfrm>
          <a:prstGeom prst="rect">
            <a:avLst/>
          </a:prstGeom>
          <a:noFill/>
        </p:spPr>
      </p:pic>
      <p:sp>
        <p:nvSpPr>
          <p:cNvPr id="5" name="Rettangolo 4"/>
          <p:cNvSpPr/>
          <p:nvPr/>
        </p:nvSpPr>
        <p:spPr>
          <a:xfrm>
            <a:off x="1285852" y="6286520"/>
            <a:ext cx="7500990" cy="276999"/>
          </a:xfrm>
          <a:prstGeom prst="rect">
            <a:avLst/>
          </a:prstGeom>
        </p:spPr>
        <p:txBody>
          <a:bodyPr wrap="square">
            <a:spAutoFit/>
          </a:bodyPr>
          <a:lstStyle/>
          <a:p>
            <a:r>
              <a:rPr lang="it-IT" sz="1200" b="1" dirty="0" smtClean="0"/>
              <a:t>Pesca in un mosaico del III secolo d. C. </a:t>
            </a:r>
            <a:r>
              <a:rPr lang="it-IT" sz="1200" b="1" dirty="0" err="1" smtClean="0"/>
              <a:t>Sousse</a:t>
            </a:r>
            <a:r>
              <a:rPr lang="it-IT" sz="1200" b="1" dirty="0" smtClean="0"/>
              <a:t>, Tunisia, Museo Archeologico</a:t>
            </a:r>
            <a:endParaRPr lang="it-IT"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288" y="115888"/>
            <a:ext cx="8229600" cy="1143000"/>
          </a:xfrm>
        </p:spPr>
        <p:txBody>
          <a:bodyPr/>
          <a:lstStyle/>
          <a:p>
            <a:pPr eaLnBrk="1" hangingPunct="1"/>
            <a:r>
              <a:rPr lang="it-IT" sz="4000" smtClean="0"/>
              <a:t>Polyb. XXXIV,3 in Strab. I,2, 16:</a:t>
            </a:r>
            <a:r>
              <a:rPr lang="it-IT" smtClean="0"/>
              <a:t> </a:t>
            </a:r>
          </a:p>
        </p:txBody>
      </p:sp>
      <p:sp>
        <p:nvSpPr>
          <p:cNvPr id="24579" name="Rectangle 3"/>
          <p:cNvSpPr>
            <a:spLocks noGrp="1" noChangeArrowheads="1"/>
          </p:cNvSpPr>
          <p:nvPr>
            <p:ph type="body" idx="1"/>
          </p:nvPr>
        </p:nvSpPr>
        <p:spPr>
          <a:xfrm>
            <a:off x="179388" y="1268413"/>
            <a:ext cx="8507412" cy="4857750"/>
          </a:xfrm>
        </p:spPr>
        <p:txBody>
          <a:bodyPr/>
          <a:lstStyle/>
          <a:p>
            <a:pPr eaLnBrk="1" hangingPunct="1">
              <a:lnSpc>
                <a:spcPct val="80000"/>
              </a:lnSpc>
              <a:buFontTx/>
              <a:buNone/>
            </a:pPr>
            <a:r>
              <a:rPr lang="it-IT" sz="2200" smtClean="0"/>
              <a:t>	</a:t>
            </a:r>
            <a:r>
              <a:rPr lang="it-IT" sz="2400" smtClean="0"/>
              <a:t>“σκοπὸς γὰρ ἐφέστηκε κοινὸς ὑφορμοῦσιν ἐν δικώποις σκαφιδίοις πολλοῖς͵ δύο καθ᾽ ἕκαστον σκαφίδιον· καὶ ὁ μὲν ἐλαύνει͵ ὁ δ᾽ ἐπὶ τῆς πρώρας ἕστηκε δόρυ ἔχων͵ σημήναντος τοῦ σκοποῦ τὴν ἐπιφάνειαν τοῦ γαλεώτου· φέρεται δὲ τὸ τρίτον μέρος ἔξαλον τὸ ζῶιον. συνάψαντος δὲ τοῦ σκάφους͵ ὁ μὲν ἔπληξεν ἐκ χειρός͵ εἶτ᾽ ἐξέσπασεν ἐκ τοῦ σώματος τὸ δόρυ χωρὶς τῆς ἐπιδορατίδος· ἀγκιστρώδης τε γάρ ἐστι καὶ χαλαρῶς ἐνήρμοσται τῶι δόρατι ἐπίτηδες͵ καλώδιον δ᾽ ἔχει μακρὸν ἐξημμένον· τοῦτ᾽ ἐπιχαλῶσι τῶι τρωθέντι τέως ἕως ἂν κάμηι σφαδάζον καὶ ὑποφεῦγον· τότε δ᾽ ἕλκουσιν ἐπὶ τὴν γῆν͵ ἢ εἰς τὸ σκάφος ἀναλαμβάνουσιν͵ ἐὰν μὴ μέγα ἦι τελέως τὸ σῶμα. κἂν ἐκπέσηι δὲ εἰς τὴν θάλατταν τὸ δόρυ͵ οὐκ ἀπόλωλεν· ἔστι γὰρ πηκτὸν ἔκ τε δρυὸς καὶ ἐλάτης͵ ὥστε βαπτιζομένου τοῦ δρυΐνου βάρει μετέωρον εἶναι τὸ λοιπὸν καὶ εὐανάληπτον.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it-IT" sz="4000" dirty="0" err="1" smtClean="0"/>
              <a:t>Polyb</a:t>
            </a:r>
            <a:r>
              <a:rPr lang="it-IT" sz="4000" dirty="0" smtClean="0"/>
              <a:t>. XXXIV,3 in </a:t>
            </a:r>
            <a:r>
              <a:rPr lang="it-IT" sz="4000" dirty="0" err="1" smtClean="0"/>
              <a:t>Strab</a:t>
            </a:r>
            <a:r>
              <a:rPr lang="it-IT" sz="4000" dirty="0" smtClean="0"/>
              <a:t>. I,2, 16</a:t>
            </a:r>
          </a:p>
        </p:txBody>
      </p:sp>
      <p:sp>
        <p:nvSpPr>
          <p:cNvPr id="25603" name="Rectangle 3"/>
          <p:cNvSpPr>
            <a:spLocks noGrp="1" noChangeArrowheads="1"/>
          </p:cNvSpPr>
          <p:nvPr>
            <p:ph type="body" idx="1"/>
          </p:nvPr>
        </p:nvSpPr>
        <p:spPr>
          <a:xfrm>
            <a:off x="215930" y="1268413"/>
            <a:ext cx="8713788" cy="4857750"/>
          </a:xfrm>
        </p:spPr>
        <p:txBody>
          <a:bodyPr/>
          <a:lstStyle/>
          <a:p>
            <a:pPr algn="just" eaLnBrk="1" hangingPunct="1">
              <a:lnSpc>
                <a:spcPct val="80000"/>
              </a:lnSpc>
              <a:buFontTx/>
              <a:buNone/>
            </a:pPr>
            <a:r>
              <a:rPr lang="it-IT" sz="2400" b="1" dirty="0" smtClean="0"/>
              <a:t>	</a:t>
            </a:r>
            <a:r>
              <a:rPr lang="it-IT" sz="2400" dirty="0" smtClean="0"/>
              <a:t>“Un’antica sentinella guida una flottiglia di barche a due remi (</a:t>
            </a:r>
            <a:r>
              <a:rPr lang="it-IT" sz="2400" i="1" dirty="0" err="1" smtClean="0"/>
              <a:t>skafidion</a:t>
            </a:r>
            <a:r>
              <a:rPr lang="it-IT" sz="2400" dirty="0" smtClean="0"/>
              <a:t>), ciascuna delle quali ha a bordo due uomini. Uno di essi spinge l’imbarcazione, l’altro sta ritto a prua tenendo un arpione; non appena la sentinella segnala la presenza del pesce – esso nuota tenendo un terzo del corpo fuori dell’acqua – avvicinatasi la barca, l’uomo colpisce da vicino il pesce, quindi estrae dal suo corpo la lancia eccettuato il puntale che è uncinato, poco solidamente fissato alla lancia e porta attaccata una lunga corda che il marinaio lascia scorrere. Con questa l’animale ferito viene trascinato finché non si stanchi di dibattersi e di cercare di fuggire, poi, se non è eccessivamente pesante, viene tirato a terra e issato sulla barca. </a:t>
            </a:r>
            <a:r>
              <a:rPr lang="it-IT" sz="2400" b="1" dirty="0" smtClean="0">
                <a:solidFill>
                  <a:srgbClr val="C00000"/>
                </a:solidFill>
              </a:rPr>
              <a:t>La lancia anche se cade in mare non va perduta, poiché è fatta di una parte di legno di quercia e di una di pino, di modo che mentre la parte di quercia per il suo peso tende ad affondare, l’altra rimane a galla, permettendo di recuperare facilmente la lancia”.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331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fondo.jpg"/>
          <p:cNvPicPr>
            <a:picLocks noChangeAspect="1"/>
          </p:cNvPicPr>
          <p:nvPr/>
        </p:nvPicPr>
        <p:blipFill>
          <a:blip r:embed="rId2"/>
          <a:stretch>
            <a:fillRect/>
          </a:stretch>
        </p:blipFill>
        <p:spPr>
          <a:xfrm>
            <a:off x="0" y="0"/>
            <a:ext cx="9144032" cy="6858000"/>
          </a:xfrm>
          <a:prstGeom prst="rect">
            <a:avLst/>
          </a:prstGeom>
        </p:spPr>
      </p:pic>
      <p:sp>
        <p:nvSpPr>
          <p:cNvPr id="5" name="Sottotitolo 4"/>
          <p:cNvSpPr>
            <a:spLocks noGrp="1"/>
          </p:cNvSpPr>
          <p:nvPr>
            <p:ph type="subTitle" idx="1"/>
          </p:nvPr>
        </p:nvSpPr>
        <p:spPr/>
        <p:txBody>
          <a:bodyPr/>
          <a:lstStyle/>
          <a:p>
            <a:endParaRPr lang="it-IT"/>
          </a:p>
        </p:txBody>
      </p:sp>
      <p:sp>
        <p:nvSpPr>
          <p:cNvPr id="6" name="Titolo 5"/>
          <p:cNvSpPr>
            <a:spLocks noGrp="1"/>
          </p:cNvSpPr>
          <p:nvPr>
            <p:ph type="ctrTitle"/>
          </p:nvPr>
        </p:nvSpPr>
        <p:spPr/>
        <p:txBody>
          <a:bodyPr/>
          <a:lstStyle/>
          <a:p>
            <a:endParaRPr lang="it-IT"/>
          </a:p>
        </p:txBody>
      </p:sp>
      <p:pic>
        <p:nvPicPr>
          <p:cNvPr id="7" name="Picture 8" descr="archimede"/>
          <p:cNvPicPr>
            <a:picLocks noChangeAspect="1" noChangeArrowheads="1"/>
          </p:cNvPicPr>
          <p:nvPr/>
        </p:nvPicPr>
        <p:blipFill>
          <a:blip r:embed="rId3" cstate="print"/>
          <a:srcRect/>
          <a:stretch>
            <a:fillRect/>
          </a:stretch>
        </p:blipFill>
        <p:spPr bwMode="auto">
          <a:xfrm>
            <a:off x="5185661" y="2714620"/>
            <a:ext cx="2605786" cy="2571768"/>
          </a:xfrm>
          <a:prstGeom prst="rect">
            <a:avLst/>
          </a:prstGeom>
          <a:noFill/>
          <a:scene3d>
            <a:camera prst="orthographicFront"/>
            <a:lightRig rig="threePt" dir="t"/>
          </a:scene3d>
          <a:sp3d prstMaterial="metal"/>
        </p:spPr>
      </p:pic>
      <p:sp>
        <p:nvSpPr>
          <p:cNvPr id="8" name="Rectangle 4"/>
          <p:cNvSpPr>
            <a:spLocks noChangeArrowheads="1"/>
          </p:cNvSpPr>
          <p:nvPr/>
        </p:nvSpPr>
        <p:spPr bwMode="auto">
          <a:xfrm>
            <a:off x="1357290" y="2692415"/>
            <a:ext cx="3214710" cy="2808287"/>
          </a:xfrm>
          <a:prstGeom prst="rect">
            <a:avLst/>
          </a:prstGeom>
          <a:noFill/>
          <a:ln w="9525">
            <a:noFill/>
            <a:miter lim="800000"/>
            <a:headEnd/>
            <a:tailEnd/>
          </a:ln>
          <a:effectLst/>
        </p:spPr>
        <p:txBody>
          <a:bodyPr/>
          <a:lstStyle/>
          <a:p>
            <a:pPr algn="ctr">
              <a:spcBef>
                <a:spcPct val="20000"/>
              </a:spcBef>
            </a:pPr>
            <a:r>
              <a:rPr lang="it-IT" sz="2000" b="1" i="1" dirty="0"/>
              <a:t>E il mare.</a:t>
            </a:r>
          </a:p>
          <a:p>
            <a:pPr algn="ctr">
              <a:spcBef>
                <a:spcPct val="20000"/>
              </a:spcBef>
            </a:pPr>
            <a:r>
              <a:rPr lang="it-IT" sz="2000" b="1" i="1" dirty="0"/>
              <a:t>Potrebbe essere la perfezione – immagine per occhi divini – </a:t>
            </a:r>
          </a:p>
          <a:p>
            <a:pPr algn="ctr">
              <a:spcBef>
                <a:spcPct val="20000"/>
              </a:spcBef>
            </a:pPr>
            <a:r>
              <a:rPr lang="it-IT" sz="2000" b="1" i="1" dirty="0"/>
              <a:t>… verità</a:t>
            </a:r>
          </a:p>
          <a:p>
            <a:pPr algn="ctr">
              <a:spcBef>
                <a:spcPct val="20000"/>
              </a:spcBef>
            </a:pPr>
            <a:endParaRPr lang="it-IT" sz="800" b="1" i="1" dirty="0"/>
          </a:p>
          <a:p>
            <a:pPr algn="ctr">
              <a:spcBef>
                <a:spcPct val="20000"/>
              </a:spcBef>
            </a:pPr>
            <a:r>
              <a:rPr lang="it-IT" sz="2000" b="1" i="1" dirty="0"/>
              <a:t>Da </a:t>
            </a:r>
            <a:r>
              <a:rPr lang="it-IT" sz="2000" b="1" dirty="0"/>
              <a:t>Oceano Mare</a:t>
            </a:r>
            <a:r>
              <a:rPr lang="it-IT" sz="2000" b="1" i="1" dirty="0"/>
              <a:t> di Alessandro Baricco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908050"/>
            <a:ext cx="8229600" cy="5218113"/>
          </a:xfrm>
        </p:spPr>
        <p:txBody>
          <a:bodyPr/>
          <a:lstStyle/>
          <a:p>
            <a:pPr algn="just" eaLnBrk="1" hangingPunct="1"/>
            <a:r>
              <a:rPr lang="it-IT" dirty="0" smtClean="0"/>
              <a:t>Nella pesca al pescespada, il genio umano si estrinseca nell’utilizzo della lancia descritta da </a:t>
            </a:r>
            <a:r>
              <a:rPr lang="it-IT" b="1" dirty="0" err="1" smtClean="0">
                <a:solidFill>
                  <a:srgbClr val="224B50"/>
                </a:solidFill>
              </a:rPr>
              <a:t>Strabone</a:t>
            </a:r>
            <a:r>
              <a:rPr lang="it-IT" dirty="0" smtClean="0"/>
              <a:t>, composta dal cilindro di legno e dalla punta uncinata di ferro, per arpionare il pesce, legata con una lunga corda di canapa (la sagola) per trascinare e “sfinire” la preda, ma con il rischio che il sangue fluente potesse attrarre pesci a loro volta predatori, come gli squali.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it-IT" sz="3200" b="1" smtClean="0"/>
              <a:t>Forza d’inerzia – Forza di gravità – </a:t>
            </a:r>
            <a:br>
              <a:rPr lang="it-IT" sz="3200" b="1" smtClean="0"/>
            </a:br>
            <a:r>
              <a:rPr lang="it-IT" sz="3200" b="1" smtClean="0"/>
              <a:t>Principio di Archimede</a:t>
            </a:r>
          </a:p>
        </p:txBody>
      </p:sp>
      <p:sp>
        <p:nvSpPr>
          <p:cNvPr id="27651" name="Rectangle 3"/>
          <p:cNvSpPr>
            <a:spLocks noGrp="1" noChangeArrowheads="1"/>
          </p:cNvSpPr>
          <p:nvPr>
            <p:ph type="body" idx="1"/>
          </p:nvPr>
        </p:nvSpPr>
        <p:spPr>
          <a:xfrm>
            <a:off x="468313" y="2133600"/>
            <a:ext cx="8229600" cy="4525963"/>
          </a:xfrm>
        </p:spPr>
        <p:txBody>
          <a:bodyPr/>
          <a:lstStyle/>
          <a:p>
            <a:pPr algn="just" eaLnBrk="1" hangingPunct="1"/>
            <a:r>
              <a:rPr lang="it-IT" sz="2800" b="1" dirty="0" smtClean="0"/>
              <a:t>La parte di legno, la lancia, era formata a sua volta da due parti incastrate ed estraibili, una di robusta quercia, più resistente, e una di pino, più leggero e adatto a galleggiare, per poter recuperare facilmente l’arma e riutilizzarla per la seguente battuta.</a:t>
            </a:r>
            <a:r>
              <a:rPr lang="it-IT" sz="2800" dirty="0" smtClean="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it-IT" sz="3200" b="1" smtClean="0"/>
              <a:t>Forza d’inerzia – Forza di gravità – </a:t>
            </a:r>
            <a:br>
              <a:rPr lang="it-IT" sz="3200" b="1" smtClean="0"/>
            </a:br>
            <a:r>
              <a:rPr lang="it-IT" sz="3200" b="1" smtClean="0"/>
              <a:t>Principio di Archimede</a:t>
            </a:r>
          </a:p>
        </p:txBody>
      </p:sp>
      <p:sp>
        <p:nvSpPr>
          <p:cNvPr id="28675" name="Rectangle 3"/>
          <p:cNvSpPr>
            <a:spLocks noGrp="1" noChangeArrowheads="1"/>
          </p:cNvSpPr>
          <p:nvPr>
            <p:ph type="body" idx="4294967295"/>
          </p:nvPr>
        </p:nvSpPr>
        <p:spPr>
          <a:xfrm>
            <a:off x="0" y="1600200"/>
            <a:ext cx="8229600" cy="4525963"/>
          </a:xfrm>
        </p:spPr>
        <p:txBody>
          <a:bodyPr/>
          <a:lstStyle/>
          <a:p>
            <a:pPr eaLnBrk="1" hangingPunct="1"/>
            <a:endParaRPr lang="it-IT" smtClean="0"/>
          </a:p>
          <a:p>
            <a:pPr eaLnBrk="1" hangingPunct="1">
              <a:buFontTx/>
              <a:buNone/>
            </a:pPr>
            <a:endParaRPr lang="it-IT" smtClean="0"/>
          </a:p>
        </p:txBody>
      </p:sp>
      <p:grpSp>
        <p:nvGrpSpPr>
          <p:cNvPr id="28676" name="Group 17"/>
          <p:cNvGrpSpPr>
            <a:grpSpLocks noGrp="1" noChangeAspect="1"/>
          </p:cNvGrpSpPr>
          <p:nvPr>
            <p:ph type="dgm" idx="1"/>
          </p:nvPr>
        </p:nvGrpSpPr>
        <p:grpSpPr bwMode="auto">
          <a:xfrm>
            <a:off x="431800" y="1585913"/>
            <a:ext cx="8208963" cy="4464050"/>
            <a:chOff x="272" y="999"/>
            <a:chExt cx="2880" cy="720"/>
          </a:xfrm>
        </p:grpSpPr>
        <p:sp>
          <p:nvSpPr>
            <p:cNvPr id="28677" name="AutoShape 16"/>
            <p:cNvSpPr>
              <a:spLocks noChangeAspect="1" noChangeArrowheads="1" noTextEdit="1"/>
            </p:cNvSpPr>
            <p:nvPr/>
          </p:nvSpPr>
          <p:spPr bwMode="auto">
            <a:xfrm>
              <a:off x="272" y="999"/>
              <a:ext cx="2880" cy="720"/>
            </a:xfrm>
            <a:prstGeom prst="rect">
              <a:avLst/>
            </a:prstGeom>
            <a:noFill/>
            <a:ln w="9525">
              <a:noFill/>
              <a:miter lim="800000"/>
              <a:headEnd/>
              <a:tailEnd/>
            </a:ln>
          </p:spPr>
          <p:txBody>
            <a:bodyPr/>
            <a:lstStyle/>
            <a:p>
              <a:endParaRPr lang="it-IT"/>
            </a:p>
          </p:txBody>
        </p:sp>
        <p:cxnSp>
          <p:nvCxnSpPr>
            <p:cNvPr id="28678" name="_s16408"/>
            <p:cNvCxnSpPr>
              <a:cxnSpLocks noChangeShapeType="1"/>
              <a:stCxn id="28684" idx="0"/>
              <a:endCxn id="28681" idx="2"/>
            </p:cNvCxnSpPr>
            <p:nvPr/>
          </p:nvCxnSpPr>
          <p:spPr bwMode="auto">
            <a:xfrm rot="5400000" flipH="1">
              <a:off x="2144" y="855"/>
              <a:ext cx="144" cy="1008"/>
            </a:xfrm>
            <a:prstGeom prst="bentConnector3">
              <a:avLst>
                <a:gd name="adj1" fmla="val 12810"/>
              </a:avLst>
            </a:prstGeom>
            <a:noFill/>
            <a:ln w="28575">
              <a:solidFill>
                <a:schemeClr val="tx1"/>
              </a:solidFill>
              <a:miter lim="800000"/>
              <a:headEnd/>
              <a:tailEnd/>
            </a:ln>
          </p:spPr>
        </p:cxnSp>
        <p:cxnSp>
          <p:nvCxnSpPr>
            <p:cNvPr id="28679" name="_s16407"/>
            <p:cNvCxnSpPr>
              <a:cxnSpLocks noChangeShapeType="1"/>
              <a:stCxn id="28683" idx="0"/>
              <a:endCxn id="28681" idx="2"/>
            </p:cNvCxnSpPr>
            <p:nvPr/>
          </p:nvCxnSpPr>
          <p:spPr bwMode="auto">
            <a:xfrm rot="-5400000">
              <a:off x="1641" y="1358"/>
              <a:ext cx="144" cy="1"/>
            </a:xfrm>
            <a:prstGeom prst="straightConnector1">
              <a:avLst/>
            </a:prstGeom>
            <a:noFill/>
            <a:ln w="28575">
              <a:solidFill>
                <a:schemeClr val="tx1"/>
              </a:solidFill>
              <a:round/>
              <a:headEnd/>
              <a:tailEnd/>
            </a:ln>
          </p:spPr>
        </p:cxnSp>
        <p:cxnSp>
          <p:nvCxnSpPr>
            <p:cNvPr id="28680" name="_s16406"/>
            <p:cNvCxnSpPr>
              <a:cxnSpLocks noChangeShapeType="1"/>
              <a:stCxn id="28682" idx="0"/>
              <a:endCxn id="28681" idx="2"/>
            </p:cNvCxnSpPr>
            <p:nvPr/>
          </p:nvCxnSpPr>
          <p:spPr bwMode="auto">
            <a:xfrm rot="-5400000">
              <a:off x="1136" y="855"/>
              <a:ext cx="144" cy="1008"/>
            </a:xfrm>
            <a:prstGeom prst="bentConnector3">
              <a:avLst>
                <a:gd name="adj1" fmla="val 12810"/>
              </a:avLst>
            </a:prstGeom>
            <a:noFill/>
            <a:ln w="28575">
              <a:solidFill>
                <a:schemeClr val="tx1"/>
              </a:solidFill>
              <a:miter lim="800000"/>
              <a:headEnd/>
              <a:tailEnd/>
            </a:ln>
          </p:spPr>
        </p:cxnSp>
        <p:sp>
          <p:nvSpPr>
            <p:cNvPr id="28681" name="_s16402"/>
            <p:cNvSpPr>
              <a:spLocks noChangeArrowheads="1"/>
            </p:cNvSpPr>
            <p:nvPr/>
          </p:nvSpPr>
          <p:spPr bwMode="auto">
            <a:xfrm>
              <a:off x="1280" y="99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100"/>
                <a:t>Questo strumento </a:t>
              </a:r>
            </a:p>
            <a:p>
              <a:pPr algn="ctr"/>
              <a:r>
                <a:rPr lang="it-IT" sz="2100"/>
                <a:t>è semplice </a:t>
              </a:r>
            </a:p>
            <a:p>
              <a:pPr algn="ctr"/>
              <a:r>
                <a:rPr lang="it-IT" sz="2100"/>
                <a:t>ma complesso: </a:t>
              </a:r>
            </a:p>
            <a:p>
              <a:pPr algn="ctr"/>
              <a:r>
                <a:rPr lang="it-IT" sz="2100"/>
                <a:t>sfrutta 3 principii </a:t>
              </a:r>
            </a:p>
            <a:p>
              <a:pPr algn="ctr"/>
              <a:r>
                <a:rPr lang="it-IT" sz="2100"/>
                <a:t>di fisica </a:t>
              </a:r>
            </a:p>
          </p:txBody>
        </p:sp>
        <p:sp>
          <p:nvSpPr>
            <p:cNvPr id="28682" name="_s16403"/>
            <p:cNvSpPr>
              <a:spLocks noChangeArrowheads="1"/>
            </p:cNvSpPr>
            <p:nvPr/>
          </p:nvSpPr>
          <p:spPr bwMode="auto">
            <a:xfrm>
              <a:off x="272" y="1431"/>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400" b="1"/>
                <a:t>Forza di inerzia</a:t>
              </a:r>
            </a:p>
          </p:txBody>
        </p:sp>
        <p:sp>
          <p:nvSpPr>
            <p:cNvPr id="28683" name="_s16404"/>
            <p:cNvSpPr>
              <a:spLocks noChangeArrowheads="1"/>
            </p:cNvSpPr>
            <p:nvPr/>
          </p:nvSpPr>
          <p:spPr bwMode="auto">
            <a:xfrm>
              <a:off x="1280" y="1431"/>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400" b="1"/>
                <a:t>Forza di gravità</a:t>
              </a:r>
            </a:p>
          </p:txBody>
        </p:sp>
        <p:sp>
          <p:nvSpPr>
            <p:cNvPr id="28684" name="_s16405"/>
            <p:cNvSpPr>
              <a:spLocks noChangeArrowheads="1"/>
            </p:cNvSpPr>
            <p:nvPr/>
          </p:nvSpPr>
          <p:spPr bwMode="auto">
            <a:xfrm>
              <a:off x="2288" y="1431"/>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400" b="1"/>
                <a:t>Principio </a:t>
              </a:r>
            </a:p>
            <a:p>
              <a:pPr algn="ctr"/>
              <a:r>
                <a:rPr lang="it-IT" sz="2400" b="1"/>
                <a:t>di Archimede</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it-IT" b="1" smtClean="0"/>
              <a:t>Forza d’inerzia</a:t>
            </a:r>
          </a:p>
        </p:txBody>
      </p:sp>
      <p:sp>
        <p:nvSpPr>
          <p:cNvPr id="29699" name="Rectangle 3"/>
          <p:cNvSpPr>
            <a:spLocks noGrp="1" noChangeArrowheads="1"/>
          </p:cNvSpPr>
          <p:nvPr>
            <p:ph type="body" idx="1"/>
          </p:nvPr>
        </p:nvSpPr>
        <p:spPr>
          <a:xfrm>
            <a:off x="179388" y="1600200"/>
            <a:ext cx="8507412" cy="4525963"/>
          </a:xfrm>
        </p:spPr>
        <p:txBody>
          <a:bodyPr/>
          <a:lstStyle/>
          <a:p>
            <a:pPr eaLnBrk="1" hangingPunct="1">
              <a:buFontTx/>
              <a:buNone/>
            </a:pPr>
            <a:r>
              <a:rPr lang="it-IT" sz="3600" smtClean="0"/>
              <a:t>	La parte robusta consentiva, grazie al “lancio”, di acquistare gittata e potenza.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it-IT" b="1" smtClean="0"/>
              <a:t>Forza di gravità</a:t>
            </a:r>
          </a:p>
        </p:txBody>
      </p:sp>
      <p:sp>
        <p:nvSpPr>
          <p:cNvPr id="30723" name="Rectangle 3"/>
          <p:cNvSpPr>
            <a:spLocks noGrp="1" noChangeArrowheads="1"/>
          </p:cNvSpPr>
          <p:nvPr>
            <p:ph type="body" idx="1"/>
          </p:nvPr>
        </p:nvSpPr>
        <p:spPr>
          <a:xfrm>
            <a:off x="179388" y="1600200"/>
            <a:ext cx="8507412" cy="4525963"/>
          </a:xfrm>
        </p:spPr>
        <p:txBody>
          <a:bodyPr/>
          <a:lstStyle/>
          <a:p>
            <a:pPr eaLnBrk="1" hangingPunct="1">
              <a:buFontTx/>
              <a:buNone/>
            </a:pPr>
            <a:r>
              <a:rPr lang="it-IT" dirty="0" smtClean="0"/>
              <a:t>	</a:t>
            </a:r>
            <a:r>
              <a:rPr lang="it-IT" sz="3600" dirty="0" smtClean="0"/>
              <a:t>La lancia, una volta caduta in acqua, in virtù della forza di gravità affondava nella porzione di quercia pesante.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it-IT" b="1" smtClean="0"/>
              <a:t>Principio di Archimede</a:t>
            </a:r>
          </a:p>
        </p:txBody>
      </p:sp>
      <p:sp>
        <p:nvSpPr>
          <p:cNvPr id="31747" name="Rectangle 3"/>
          <p:cNvSpPr>
            <a:spLocks noGrp="1" noChangeArrowheads="1"/>
          </p:cNvSpPr>
          <p:nvPr>
            <p:ph type="body" idx="1"/>
          </p:nvPr>
        </p:nvSpPr>
        <p:spPr/>
        <p:txBody>
          <a:bodyPr/>
          <a:lstStyle/>
          <a:p>
            <a:pPr algn="just" eaLnBrk="1" hangingPunct="1">
              <a:buFontTx/>
              <a:buNone/>
            </a:pPr>
            <a:r>
              <a:rPr lang="it-IT" dirty="0" smtClean="0"/>
              <a:t>	</a:t>
            </a:r>
            <a:r>
              <a:rPr lang="it-IT" sz="3600" dirty="0" smtClean="0"/>
              <a:t>Il legno leggero di pino tendeva invece a risalire, impedendo l’affondamento e rendendo facile il recupero, nonché il conseguente riutilizzo dello strumento.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it-IT" b="1" smtClean="0"/>
              <a:t>Principio di Archimede</a:t>
            </a:r>
            <a:br>
              <a:rPr lang="it-IT" b="1" smtClean="0"/>
            </a:br>
            <a:r>
              <a:rPr lang="it-IT" sz="2800" b="1" smtClean="0"/>
              <a:t>nei moderni strumenti di pesca</a:t>
            </a:r>
            <a:endParaRPr lang="it-IT" sz="2800" smtClean="0"/>
          </a:p>
        </p:txBody>
      </p:sp>
      <p:sp>
        <p:nvSpPr>
          <p:cNvPr id="32771" name="Rectangle 3"/>
          <p:cNvSpPr>
            <a:spLocks noGrp="1" noChangeArrowheads="1"/>
          </p:cNvSpPr>
          <p:nvPr>
            <p:ph type="body" idx="1"/>
          </p:nvPr>
        </p:nvSpPr>
        <p:spPr/>
        <p:txBody>
          <a:bodyPr/>
          <a:lstStyle/>
          <a:p>
            <a:pPr algn="just" eaLnBrk="1" hangingPunct="1"/>
            <a:r>
              <a:rPr lang="it-IT" dirty="0" smtClean="0"/>
              <a:t>Arnesi moderni per la pesca adottano analoghi accorgimenti: uno strumento per la cattura dei totani è formato da un cilindro di piombo appeso ad un lungo filo sottilissimo e robusto di Nylon.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it-IT" b="1" smtClean="0"/>
              <a:t>Principio di Archimede</a:t>
            </a:r>
            <a:br>
              <a:rPr lang="it-IT" b="1" smtClean="0"/>
            </a:br>
            <a:r>
              <a:rPr lang="it-IT" sz="2800" b="1" smtClean="0"/>
              <a:t>nei moderni strumenti di pesca</a:t>
            </a:r>
            <a:endParaRPr lang="it-IT" sz="2800" smtClean="0"/>
          </a:p>
        </p:txBody>
      </p:sp>
      <p:sp>
        <p:nvSpPr>
          <p:cNvPr id="33795" name="Rectangle 3"/>
          <p:cNvSpPr>
            <a:spLocks noGrp="1" noChangeArrowheads="1"/>
          </p:cNvSpPr>
          <p:nvPr>
            <p:ph type="body" idx="1"/>
          </p:nvPr>
        </p:nvSpPr>
        <p:spPr>
          <a:xfrm>
            <a:off x="457200" y="1571612"/>
            <a:ext cx="8229600" cy="4525963"/>
          </a:xfrm>
        </p:spPr>
        <p:txBody>
          <a:bodyPr/>
          <a:lstStyle/>
          <a:p>
            <a:pPr algn="just" eaLnBrk="1" hangingPunct="1"/>
            <a:r>
              <a:rPr lang="it-IT" dirty="0" smtClean="0"/>
              <a:t>Quando lo strumento viene gettato in mare, il peso del cilindro di piombo lo trascina verso il basso, ma ad un certo punto la discesa si arresta ed il cilindro resta in equilibrio; questo avviene perché al volume del cilindro si aggiunge il volume del filo srotolato, essendo aumentato di poco il peso da contrastare con la spinta di Archimede (ed essendo anche restata costante la superficie di spinta).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it-IT" smtClean="0"/>
              <a:t>Forza di gravità: gli Acquedotti</a:t>
            </a:r>
          </a:p>
        </p:txBody>
      </p:sp>
      <p:sp>
        <p:nvSpPr>
          <p:cNvPr id="34819" name="Rectangle 3"/>
          <p:cNvSpPr>
            <a:spLocks noGrp="1" noChangeArrowheads="1"/>
          </p:cNvSpPr>
          <p:nvPr>
            <p:ph type="body" idx="1"/>
          </p:nvPr>
        </p:nvSpPr>
        <p:spPr/>
        <p:txBody>
          <a:bodyPr/>
          <a:lstStyle/>
          <a:p>
            <a:pPr algn="just" eaLnBrk="1" hangingPunct="1"/>
            <a:r>
              <a:rPr lang="it-IT" dirty="0" smtClean="0"/>
              <a:t>L’antico strumento utilizzava anche la forza di gravità. </a:t>
            </a:r>
          </a:p>
          <a:p>
            <a:pPr eaLnBrk="1" hangingPunct="1"/>
            <a:endParaRPr lang="it-IT" dirty="0" smtClean="0"/>
          </a:p>
          <a:p>
            <a:pPr algn="just" eaLnBrk="1" hangingPunct="1"/>
            <a:r>
              <a:rPr lang="it-IT" dirty="0" smtClean="0"/>
              <a:t>Quest’ultima fu egregiamente utilizzata dai Romani per il trasporto dell’acqua, mediante i loro celebri acquedotti.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539750" y="1268413"/>
            <a:ext cx="8158163" cy="5289550"/>
          </a:xfrm>
        </p:spPr>
        <p:txBody>
          <a:bodyPr/>
          <a:lstStyle/>
          <a:p>
            <a:pPr algn="just" eaLnBrk="1" hangingPunct="1"/>
            <a:r>
              <a:rPr lang="it-IT" sz="2800" dirty="0" smtClean="0"/>
              <a:t>A parte il celebre acquedotto di Roma, che copriva una lunghezza complessiva di 350 km.</a:t>
            </a:r>
          </a:p>
          <a:p>
            <a:pPr algn="just" eaLnBrk="1" hangingPunct="1"/>
            <a:r>
              <a:rPr lang="it-IT" sz="2800" dirty="0" smtClean="0"/>
              <a:t>A </a:t>
            </a:r>
            <a:r>
              <a:rPr lang="it-IT" sz="2800" dirty="0" err="1" smtClean="0"/>
              <a:t>Cartagine</a:t>
            </a:r>
            <a:r>
              <a:rPr lang="it-IT" sz="2800" dirty="0" smtClean="0"/>
              <a:t>, insignita del nome </a:t>
            </a:r>
            <a:r>
              <a:rPr lang="it-IT" sz="2800" i="1" dirty="0" err="1" smtClean="0"/>
              <a:t>Hadrianopolis</a:t>
            </a:r>
            <a:r>
              <a:rPr lang="it-IT" sz="2800" dirty="0" smtClean="0"/>
              <a:t> (</a:t>
            </a:r>
            <a:r>
              <a:rPr lang="it-IT" sz="2800" dirty="0" err="1" smtClean="0"/>
              <a:t>Sparz</a:t>
            </a:r>
            <a:r>
              <a:rPr lang="it-IT" sz="2800" dirty="0" smtClean="0"/>
              <a:t>. 20, 4) da </a:t>
            </a:r>
            <a:r>
              <a:rPr lang="it-IT" sz="2800" b="1" dirty="0" smtClean="0">
                <a:solidFill>
                  <a:srgbClr val="224B50"/>
                </a:solidFill>
              </a:rPr>
              <a:t>Adriano</a:t>
            </a:r>
            <a:r>
              <a:rPr lang="it-IT" sz="2800" dirty="0" smtClean="0"/>
              <a:t>, fu disposta la costruzione del nuovo acquedotto, recante alla metropoli le acque dei monti di </a:t>
            </a:r>
            <a:r>
              <a:rPr lang="it-IT" sz="2800" dirty="0" err="1" smtClean="0"/>
              <a:t>Zaguan</a:t>
            </a:r>
            <a:r>
              <a:rPr lang="it-IT" sz="2800" dirty="0" smtClean="0"/>
              <a:t> e, probabilmente, anche del sistema di cisterne con esso collegato, detto di </a:t>
            </a:r>
            <a:r>
              <a:rPr lang="it-IT" sz="2800" dirty="0" err="1" smtClean="0"/>
              <a:t>Bordj</a:t>
            </a:r>
            <a:r>
              <a:rPr lang="it-IT" sz="2800" dirty="0" smtClean="0"/>
              <a:t> </a:t>
            </a:r>
            <a:r>
              <a:rPr lang="it-IT" sz="2800" dirty="0" err="1" smtClean="0"/>
              <a:t>Djedd</a:t>
            </a:r>
            <a:r>
              <a:rPr lang="it-IT" sz="2800" dirty="0" smtClean="0"/>
              <a:t>. </a:t>
            </a:r>
          </a:p>
          <a:p>
            <a:pPr algn="just" eaLnBrk="1" hangingPunct="1"/>
            <a:r>
              <a:rPr lang="it-IT" sz="2800" dirty="0" smtClean="0"/>
              <a:t>Il vecchio acquedotto, risalente al II secolo a.C., era il più lungo mai costruito, ca. 141 km.</a:t>
            </a:r>
          </a:p>
        </p:txBody>
      </p:sp>
      <p:sp>
        <p:nvSpPr>
          <p:cNvPr id="35843" name="Rectangle 4"/>
          <p:cNvSpPr>
            <a:spLocks noGrp="1" noChangeArrowheads="1"/>
          </p:cNvSpPr>
          <p:nvPr>
            <p:ph type="title"/>
          </p:nvPr>
        </p:nvSpPr>
        <p:spPr>
          <a:noFill/>
        </p:spPr>
        <p:txBody>
          <a:bodyPr/>
          <a:lstStyle/>
          <a:p>
            <a:pPr eaLnBrk="1" hangingPunct="1"/>
            <a:r>
              <a:rPr lang="it-IT" smtClean="0"/>
              <a:t>La provincia romana d’Africa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it-IT" dirty="0" smtClean="0"/>
              <a:t>Le “scoperte” attraverso l’acqua </a:t>
            </a:r>
          </a:p>
        </p:txBody>
      </p:sp>
      <p:sp>
        <p:nvSpPr>
          <p:cNvPr id="15363" name="Rectangle 3"/>
          <p:cNvSpPr>
            <a:spLocks noGrp="1" noChangeArrowheads="1"/>
          </p:cNvSpPr>
          <p:nvPr>
            <p:ph type="body" idx="1"/>
          </p:nvPr>
        </p:nvSpPr>
        <p:spPr/>
        <p:txBody>
          <a:bodyPr/>
          <a:lstStyle/>
          <a:p>
            <a:pPr algn="just" eaLnBrk="1" hangingPunct="1">
              <a:lnSpc>
                <a:spcPct val="80000"/>
              </a:lnSpc>
            </a:pPr>
            <a:r>
              <a:rPr lang="it-IT" sz="2400" dirty="0" smtClean="0"/>
              <a:t>Il mare è il liquido amniotico della civiltà mediterranea: nelle teogonie è un’entità ancestrale, abitata da esseri divini la cui genesi si perde nella notte dei tempi. </a:t>
            </a:r>
          </a:p>
          <a:p>
            <a:pPr algn="just" eaLnBrk="1" hangingPunct="1">
              <a:lnSpc>
                <a:spcPct val="80000"/>
              </a:lnSpc>
            </a:pPr>
            <a:endParaRPr lang="it-IT" sz="2400" dirty="0" smtClean="0"/>
          </a:p>
          <a:p>
            <a:pPr algn="just" eaLnBrk="1" hangingPunct="1">
              <a:lnSpc>
                <a:spcPct val="80000"/>
              </a:lnSpc>
            </a:pPr>
            <a:r>
              <a:rPr lang="it-IT" sz="2400" dirty="0" smtClean="0"/>
              <a:t>La speculazione filosofica e religiosa greca, in seguito fatta propria da quella romana, ne ha fatto nascere dalla sua schiuma la forma perfetta, Afrodite (Venere), divinità dell’amore e della bellezza, e ne ha popolato gli abissi di dèi misteriosi e veggenti, a volte capaci di terribili distruzioni e vendette, altre in grado di proteggere e donare vita: Proteo, Nereo, Oceano, </a:t>
            </a:r>
            <a:r>
              <a:rPr lang="it-IT" sz="2400" dirty="0" err="1" smtClean="0"/>
              <a:t>Poseidone</a:t>
            </a:r>
            <a:r>
              <a:rPr lang="it-IT" sz="2400" dirty="0" smtClean="0"/>
              <a:t>, Nettuno, </a:t>
            </a:r>
            <a:r>
              <a:rPr lang="it-IT" sz="2400" dirty="0" err="1" smtClean="0"/>
              <a:t>Teti</a:t>
            </a:r>
            <a:r>
              <a:rPr lang="it-IT" sz="2400" dirty="0" smtClean="0"/>
              <a:t>, </a:t>
            </a:r>
            <a:r>
              <a:rPr lang="it-IT" sz="2400" dirty="0" err="1" smtClean="0"/>
              <a:t>Anfitrite</a:t>
            </a:r>
            <a:r>
              <a:rPr lang="it-IT" sz="2400" dirty="0" smtClean="0"/>
              <a:t>, le ninfe Nereidi e Oceanine (Es. </a:t>
            </a:r>
            <a:r>
              <a:rPr lang="it-IT" sz="2400" i="1" dirty="0" err="1" smtClean="0"/>
              <a:t>Teog</a:t>
            </a:r>
            <a:r>
              <a:rPr lang="it-IT" sz="2400" i="1" dirty="0" smtClean="0"/>
              <a:t>.</a:t>
            </a:r>
            <a:r>
              <a:rPr lang="it-IT" sz="2400" dirty="0" smtClean="0"/>
              <a:t>, 187; Il. XVIII). </a:t>
            </a:r>
          </a:p>
          <a:p>
            <a:pPr algn="just" eaLnBrk="1" hangingPunct="1">
              <a:lnSpc>
                <a:spcPct val="80000"/>
              </a:lnSpc>
            </a:pPr>
            <a:endParaRPr lang="it-IT" sz="2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it-IT" smtClean="0"/>
              <a:t>Uthina</a:t>
            </a:r>
          </a:p>
        </p:txBody>
      </p:sp>
      <p:sp>
        <p:nvSpPr>
          <p:cNvPr id="37891" name="Rectangle 3"/>
          <p:cNvSpPr>
            <a:spLocks noGrp="1" noChangeArrowheads="1"/>
          </p:cNvSpPr>
          <p:nvPr>
            <p:ph type="body" idx="1"/>
          </p:nvPr>
        </p:nvSpPr>
        <p:spPr/>
        <p:txBody>
          <a:bodyPr/>
          <a:lstStyle/>
          <a:p>
            <a:pPr algn="just" eaLnBrk="1" hangingPunct="1"/>
            <a:r>
              <a:rPr lang="it-IT" sz="2800" dirty="0" smtClean="0"/>
              <a:t>Esistono a </a:t>
            </a:r>
            <a:r>
              <a:rPr lang="it-IT" sz="2800" dirty="0" err="1" smtClean="0"/>
              <a:t>Uthina</a:t>
            </a:r>
            <a:r>
              <a:rPr lang="it-IT" sz="2800" dirty="0" smtClean="0"/>
              <a:t> (</a:t>
            </a:r>
            <a:r>
              <a:rPr lang="it-IT" sz="2800" dirty="0" err="1" smtClean="0"/>
              <a:t>Wudna-Oudna</a:t>
            </a:r>
            <a:r>
              <a:rPr lang="it-IT" sz="2800" dirty="0" smtClean="0"/>
              <a:t>), resti assai poco appariscenti, di molti edifici che risalgono, all’epoca degli </a:t>
            </a:r>
            <a:r>
              <a:rPr lang="it-IT" sz="2800" dirty="0" err="1" smtClean="0"/>
              <a:t>Antonini</a:t>
            </a:r>
            <a:r>
              <a:rPr lang="it-IT" sz="2800" dirty="0" smtClean="0"/>
              <a:t> e dei Severi: ampie terme; tre gruppi di grandi cisterne pubbliche, di cui una è divisa in tre navate da pilastri; un gran numero di cisterne private; pozzi. </a:t>
            </a:r>
          </a:p>
          <a:p>
            <a:pPr algn="just" eaLnBrk="1" hangingPunct="1"/>
            <a:r>
              <a:rPr lang="it-IT" sz="2800" dirty="0" smtClean="0"/>
              <a:t>Un imponente acquedotto di Adriano, che faceva scorrere l’acqua in gigantesche tubature (fino a due metri di diametro), sfruttando le pendenze naturali del terreno dai monti alla costa.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it-IT" sz="4000" b="1" smtClean="0"/>
              <a:t>Simitthu </a:t>
            </a:r>
            <a:br>
              <a:rPr lang="it-IT" sz="4000" b="1" smtClean="0"/>
            </a:br>
            <a:r>
              <a:rPr lang="it-IT" sz="4000" b="1" i="1" smtClean="0"/>
              <a:t>Colonia Iulia Augusta Numidica</a:t>
            </a:r>
            <a:r>
              <a:rPr lang="it-IT" sz="4000" smtClean="0"/>
              <a:t>  </a:t>
            </a:r>
          </a:p>
        </p:txBody>
      </p:sp>
      <p:sp>
        <p:nvSpPr>
          <p:cNvPr id="38915" name="Rectangle 3"/>
          <p:cNvSpPr>
            <a:spLocks noGrp="1" noChangeArrowheads="1"/>
          </p:cNvSpPr>
          <p:nvPr>
            <p:ph type="body" idx="1"/>
          </p:nvPr>
        </p:nvSpPr>
        <p:spPr>
          <a:xfrm>
            <a:off x="457200" y="1600200"/>
            <a:ext cx="8229600" cy="4852988"/>
          </a:xfrm>
        </p:spPr>
        <p:txBody>
          <a:bodyPr/>
          <a:lstStyle/>
          <a:p>
            <a:pPr algn="just" eaLnBrk="1" hangingPunct="1">
              <a:lnSpc>
                <a:spcPct val="80000"/>
              </a:lnSpc>
            </a:pPr>
            <a:r>
              <a:rPr lang="it-IT" sz="1800" dirty="0" smtClean="0"/>
              <a:t>Nell’</a:t>
            </a:r>
            <a:r>
              <a:rPr lang="it-IT" sz="1800" i="1" dirty="0" smtClean="0"/>
              <a:t>Africa Nova</a:t>
            </a:r>
            <a:r>
              <a:rPr lang="it-IT" sz="1800" dirty="0" smtClean="0"/>
              <a:t> memoria sicura abbiamo di due colonie fondate da </a:t>
            </a:r>
            <a:r>
              <a:rPr lang="it-IT" sz="1800" b="1" dirty="0" smtClean="0">
                <a:solidFill>
                  <a:srgbClr val="224B50"/>
                </a:solidFill>
              </a:rPr>
              <a:t>Augusto</a:t>
            </a:r>
            <a:r>
              <a:rPr lang="it-IT" sz="1800" dirty="0" smtClean="0"/>
              <a:t>: a </a:t>
            </a:r>
            <a:r>
              <a:rPr lang="it-IT" sz="1800" b="1" dirty="0" err="1" smtClean="0"/>
              <a:t>Sicca</a:t>
            </a:r>
            <a:r>
              <a:rPr lang="it-IT" sz="1800" dirty="0" smtClean="0"/>
              <a:t> e a </a:t>
            </a:r>
            <a:r>
              <a:rPr lang="it-IT" sz="1800" b="1" dirty="0" err="1" smtClean="0"/>
              <a:t>Simitthu</a:t>
            </a:r>
            <a:r>
              <a:rPr lang="it-IT" sz="1800" dirty="0" smtClean="0"/>
              <a:t>. </a:t>
            </a:r>
            <a:r>
              <a:rPr lang="it-IT" sz="1800" dirty="0" err="1" smtClean="0"/>
              <a:t>Simitthu</a:t>
            </a:r>
            <a:r>
              <a:rPr lang="it-IT" sz="1800" dirty="0" smtClean="0"/>
              <a:t>, nella media valle del </a:t>
            </a:r>
            <a:r>
              <a:rPr lang="it-IT" sz="1800" dirty="0" err="1" smtClean="0"/>
              <a:t>Bagradas</a:t>
            </a:r>
            <a:r>
              <a:rPr lang="it-IT" sz="1800" dirty="0" smtClean="0"/>
              <a:t> (</a:t>
            </a:r>
            <a:r>
              <a:rPr lang="it-IT" sz="1800" dirty="0" err="1" smtClean="0"/>
              <a:t>Mejerda</a:t>
            </a:r>
            <a:r>
              <a:rPr lang="it-IT" sz="1800" dirty="0" smtClean="0"/>
              <a:t>), all’imbocco occidentale della fertile piana dei Campi Magni, non lontano da </a:t>
            </a:r>
            <a:r>
              <a:rPr lang="it-IT" sz="1800" dirty="0" err="1" smtClean="0"/>
              <a:t>Bulla</a:t>
            </a:r>
            <a:r>
              <a:rPr lang="it-IT" sz="1800" dirty="0" smtClean="0"/>
              <a:t> Regia, centro di notevole importanza fin da età preromana, e vicino alle cave di marmo, detto Numidico.</a:t>
            </a:r>
          </a:p>
          <a:p>
            <a:pPr algn="just" eaLnBrk="1" hangingPunct="1">
              <a:lnSpc>
                <a:spcPct val="80000"/>
              </a:lnSpc>
            </a:pPr>
            <a:endParaRPr lang="it-IT" sz="1800" b="1" dirty="0" smtClean="0"/>
          </a:p>
          <a:p>
            <a:pPr algn="just" eaLnBrk="1" hangingPunct="1">
              <a:lnSpc>
                <a:spcPct val="80000"/>
              </a:lnSpc>
            </a:pPr>
            <a:r>
              <a:rPr lang="it-IT" sz="1800" b="1" dirty="0" err="1" smtClean="0"/>
              <a:t>Samtu</a:t>
            </a:r>
            <a:r>
              <a:rPr lang="it-IT" sz="1800" b="1" dirty="0" smtClean="0"/>
              <a:t>, </a:t>
            </a:r>
            <a:r>
              <a:rPr lang="it-IT" sz="1800" b="1" dirty="0" err="1" smtClean="0"/>
              <a:t>Chemtou</a:t>
            </a:r>
            <a:r>
              <a:rPr lang="it-IT" sz="1800" b="1" dirty="0" smtClean="0"/>
              <a:t> (</a:t>
            </a:r>
            <a:r>
              <a:rPr lang="it-IT" sz="1800" b="1" dirty="0" err="1" smtClean="0"/>
              <a:t>Simitthu</a:t>
            </a:r>
            <a:r>
              <a:rPr lang="it-IT" sz="1800" b="1" dirty="0" smtClean="0"/>
              <a:t>),</a:t>
            </a:r>
            <a:r>
              <a:rPr lang="it-IT" sz="1800" dirty="0" smtClean="0"/>
              <a:t> sulla </a:t>
            </a:r>
            <a:r>
              <a:rPr lang="it-IT" sz="1800" dirty="0" err="1" smtClean="0"/>
              <a:t>Mejerda</a:t>
            </a:r>
            <a:r>
              <a:rPr lang="it-IT" sz="1800" dirty="0" smtClean="0"/>
              <a:t>, a 17 km. a est di Suq </a:t>
            </a:r>
            <a:r>
              <a:rPr lang="it-IT" sz="1800" dirty="0" err="1" smtClean="0"/>
              <a:t>el-Arb</a:t>
            </a:r>
            <a:r>
              <a:rPr lang="it-IT" sz="1800" dirty="0" smtClean="0"/>
              <a:t>’a. Probabilmente già attiva ai tempi di </a:t>
            </a:r>
            <a:r>
              <a:rPr lang="it-IT" sz="1800" b="1" dirty="0" smtClean="0">
                <a:solidFill>
                  <a:srgbClr val="224B50"/>
                </a:solidFill>
              </a:rPr>
              <a:t>Cesare</a:t>
            </a:r>
            <a:r>
              <a:rPr lang="it-IT" sz="1800" dirty="0" smtClean="0"/>
              <a:t>, o forse sin dall’epoca di </a:t>
            </a:r>
            <a:r>
              <a:rPr lang="it-IT" sz="1800" b="1" dirty="0" smtClean="0">
                <a:solidFill>
                  <a:srgbClr val="224B50"/>
                </a:solidFill>
              </a:rPr>
              <a:t>Mario</a:t>
            </a:r>
            <a:r>
              <a:rPr lang="it-IT" sz="1800" dirty="0" smtClean="0"/>
              <a:t>. </a:t>
            </a:r>
          </a:p>
          <a:p>
            <a:pPr algn="just" eaLnBrk="1" hangingPunct="1">
              <a:lnSpc>
                <a:spcPct val="80000"/>
              </a:lnSpc>
            </a:pPr>
            <a:endParaRPr lang="it-IT" sz="1800" dirty="0" smtClean="0"/>
          </a:p>
          <a:p>
            <a:pPr algn="just" eaLnBrk="1" hangingPunct="1">
              <a:lnSpc>
                <a:spcPct val="80000"/>
              </a:lnSpc>
            </a:pPr>
            <a:r>
              <a:rPr lang="it-IT" sz="1800" dirty="0" smtClean="0"/>
              <a:t>Agli inizi del regno di Augusto, </a:t>
            </a:r>
            <a:r>
              <a:rPr lang="it-IT" sz="1800" b="1" dirty="0" err="1" smtClean="0"/>
              <a:t>Simitthu</a:t>
            </a:r>
            <a:r>
              <a:rPr lang="it-IT" sz="1800" dirty="0" smtClean="0"/>
              <a:t> divenne </a:t>
            </a:r>
            <a:r>
              <a:rPr lang="it-IT" sz="1800" i="1" dirty="0" err="1" smtClean="0"/>
              <a:t>oppidum</a:t>
            </a:r>
            <a:r>
              <a:rPr lang="it-IT" sz="1800" i="1" dirty="0" smtClean="0"/>
              <a:t> </a:t>
            </a:r>
            <a:r>
              <a:rPr lang="it-IT" sz="1800" i="1" dirty="0" err="1" smtClean="0"/>
              <a:t>civium</a:t>
            </a:r>
            <a:r>
              <a:rPr lang="it-IT" sz="1800" i="1" dirty="0" smtClean="0"/>
              <a:t> </a:t>
            </a:r>
            <a:r>
              <a:rPr lang="it-IT" sz="1800" i="1" dirty="0" err="1" smtClean="0"/>
              <a:t>Romanorum</a:t>
            </a:r>
            <a:r>
              <a:rPr lang="it-IT" sz="1800" dirty="0" smtClean="0"/>
              <a:t>, come ricorda Plinio, e alla fine del suo regno fu elevata a colonia.</a:t>
            </a:r>
          </a:p>
          <a:p>
            <a:pPr algn="just" eaLnBrk="1" hangingPunct="1">
              <a:lnSpc>
                <a:spcPct val="80000"/>
              </a:lnSpc>
            </a:pPr>
            <a:endParaRPr lang="it-IT" sz="1800" dirty="0" smtClean="0"/>
          </a:p>
          <a:p>
            <a:pPr algn="just" eaLnBrk="1" hangingPunct="1">
              <a:lnSpc>
                <a:spcPct val="80000"/>
              </a:lnSpc>
            </a:pPr>
            <a:r>
              <a:rPr lang="it-IT" sz="2000" dirty="0" smtClean="0"/>
              <a:t>La città era costruita a piani digradanti in forma di semicerchio sui fianchi della collina che forniva il marmo. Si conservano numerosi resti, ma quasi tutti fortemente danneggiati: le terme; cisterne pubbliche; un grande acquedotto che incanalava le acque di una sorgente distante 22 km.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it-IT" smtClean="0"/>
          </a:p>
        </p:txBody>
      </p:sp>
      <p:sp>
        <p:nvSpPr>
          <p:cNvPr id="39939" name="Rectangle 3"/>
          <p:cNvSpPr>
            <a:spLocks noGrp="1" noChangeArrowheads="1"/>
          </p:cNvSpPr>
          <p:nvPr>
            <p:ph type="body" idx="1"/>
          </p:nvPr>
        </p:nvSpPr>
        <p:spPr/>
        <p:txBody>
          <a:bodyPr/>
          <a:lstStyle/>
          <a:p>
            <a:pPr eaLnBrk="1" hangingPunct="1"/>
            <a:endParaRPr lang="it-IT" smtClean="0"/>
          </a:p>
        </p:txBody>
      </p:sp>
      <p:pic>
        <p:nvPicPr>
          <p:cNvPr id="39940" name="Picture 5" descr="P5180068"/>
          <p:cNvPicPr>
            <a:picLocks noChangeAspect="1" noChangeArrowheads="1"/>
          </p:cNvPicPr>
          <p:nvPr/>
        </p:nvPicPr>
        <p:blipFill>
          <a:blip r:embed="rId2"/>
          <a:srcRect/>
          <a:stretch>
            <a:fillRect/>
          </a:stretch>
        </p:blipFill>
        <p:spPr bwMode="auto">
          <a:xfrm>
            <a:off x="250825" y="260350"/>
            <a:ext cx="8569325" cy="64262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it-IT" b="1" smtClean="0"/>
              <a:t>Sufetula</a:t>
            </a:r>
            <a:r>
              <a:rPr lang="it-IT" smtClean="0"/>
              <a:t> </a:t>
            </a:r>
          </a:p>
        </p:txBody>
      </p:sp>
      <p:sp>
        <p:nvSpPr>
          <p:cNvPr id="40963" name="Rectangle 3"/>
          <p:cNvSpPr>
            <a:spLocks noGrp="1" noChangeArrowheads="1"/>
          </p:cNvSpPr>
          <p:nvPr>
            <p:ph type="body" idx="1"/>
          </p:nvPr>
        </p:nvSpPr>
        <p:spPr>
          <a:xfrm>
            <a:off x="457200" y="1196975"/>
            <a:ext cx="8229600" cy="5184775"/>
          </a:xfrm>
        </p:spPr>
        <p:txBody>
          <a:bodyPr/>
          <a:lstStyle/>
          <a:p>
            <a:pPr algn="just" eaLnBrk="1" hangingPunct="1">
              <a:lnSpc>
                <a:spcPct val="80000"/>
              </a:lnSpc>
            </a:pPr>
            <a:r>
              <a:rPr lang="it-IT" sz="2400" b="1" dirty="0" smtClean="0"/>
              <a:t>Sufetula (</a:t>
            </a:r>
            <a:r>
              <a:rPr lang="it-IT" sz="2400" b="1" dirty="0" err="1" smtClean="0"/>
              <a:t>Sbeitla</a:t>
            </a:r>
            <a:r>
              <a:rPr lang="it-IT" sz="2400" b="1" dirty="0" smtClean="0"/>
              <a:t>), </a:t>
            </a:r>
            <a:r>
              <a:rPr lang="it-IT" sz="2400" dirty="0" smtClean="0"/>
              <a:t>nella provincia romana della </a:t>
            </a:r>
            <a:r>
              <a:rPr lang="it-IT" sz="2400" dirty="0" err="1" smtClean="0"/>
              <a:t>Bizacena</a:t>
            </a:r>
            <a:r>
              <a:rPr lang="it-IT" sz="2400" dirty="0" smtClean="0"/>
              <a:t>, lungo un corso ricco d’acqua, non troppo lontana dalla legione Augusta stanziata ad </a:t>
            </a:r>
            <a:r>
              <a:rPr lang="it-IT" sz="2400" dirty="0" err="1" smtClean="0"/>
              <a:t>Ammaedara</a:t>
            </a:r>
            <a:r>
              <a:rPr lang="it-IT" sz="2400" dirty="0" smtClean="0"/>
              <a:t>. </a:t>
            </a:r>
          </a:p>
          <a:p>
            <a:pPr algn="just" eaLnBrk="1" hangingPunct="1">
              <a:lnSpc>
                <a:spcPct val="80000"/>
              </a:lnSpc>
            </a:pPr>
            <a:endParaRPr lang="it-IT" sz="2400" dirty="0" smtClean="0"/>
          </a:p>
          <a:p>
            <a:pPr algn="just" eaLnBrk="1" hangingPunct="1">
              <a:lnSpc>
                <a:spcPct val="80000"/>
              </a:lnSpc>
            </a:pPr>
            <a:r>
              <a:rPr lang="it-IT" sz="2400" dirty="0" smtClean="0"/>
              <a:t>Fu municipio, situata in una regione agricola, soprattutto coltivata a oliveti, e su un nodo stradale. Ebbe il suo maggior sviluppo nel II secolo. Fu colonia con </a:t>
            </a:r>
            <a:r>
              <a:rPr lang="it-IT" sz="2400" b="1" dirty="0" smtClean="0">
                <a:solidFill>
                  <a:srgbClr val="224B50"/>
                </a:solidFill>
              </a:rPr>
              <a:t>Marc’Aurelio</a:t>
            </a:r>
            <a:r>
              <a:rPr lang="it-IT" sz="2400" dirty="0" smtClean="0"/>
              <a:t> o </a:t>
            </a:r>
            <a:r>
              <a:rPr lang="it-IT" sz="2400" b="1" dirty="0" err="1" smtClean="0">
                <a:solidFill>
                  <a:srgbClr val="224B50"/>
                </a:solidFill>
              </a:rPr>
              <a:t>Commodo</a:t>
            </a:r>
            <a:r>
              <a:rPr lang="it-IT" sz="2400" dirty="0" smtClean="0"/>
              <a:t> e teatro delle intemperanze di </a:t>
            </a:r>
            <a:r>
              <a:rPr lang="it-IT" sz="2400" dirty="0" err="1" smtClean="0"/>
              <a:t>Tacfarinas</a:t>
            </a:r>
            <a:r>
              <a:rPr lang="it-IT" sz="2400" dirty="0" smtClean="0"/>
              <a:t>.</a:t>
            </a:r>
          </a:p>
          <a:p>
            <a:pPr algn="just" eaLnBrk="1" hangingPunct="1">
              <a:lnSpc>
                <a:spcPct val="80000"/>
              </a:lnSpc>
            </a:pPr>
            <a:endParaRPr lang="it-IT" sz="2400" dirty="0" smtClean="0"/>
          </a:p>
          <a:p>
            <a:pPr algn="just" eaLnBrk="1" hangingPunct="1">
              <a:lnSpc>
                <a:spcPct val="80000"/>
              </a:lnSpc>
            </a:pPr>
            <a:r>
              <a:rPr lang="it-IT" sz="2800" dirty="0" smtClean="0"/>
              <a:t>Sono venute alla luce grandi opere architettoniche e la città era alimentata con l’acqua di sorgenti montane incanalate in un acquedotto sotterraneo e in un acquedotto a ponte.</a:t>
            </a:r>
            <a:r>
              <a:rPr lang="it-IT" sz="2400" dirty="0" smtClean="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it-IT" dirty="0" smtClean="0"/>
              <a:t>Sufetula</a:t>
            </a:r>
          </a:p>
        </p:txBody>
      </p:sp>
      <p:sp>
        <p:nvSpPr>
          <p:cNvPr id="36867" name="Rectangle 3"/>
          <p:cNvSpPr>
            <a:spLocks noGrp="1" noChangeArrowheads="1"/>
          </p:cNvSpPr>
          <p:nvPr>
            <p:ph type="body" idx="1"/>
          </p:nvPr>
        </p:nvSpPr>
        <p:spPr/>
        <p:txBody>
          <a:bodyPr/>
          <a:lstStyle/>
          <a:p>
            <a:pPr eaLnBrk="1" hangingPunct="1"/>
            <a:endParaRPr lang="it-IT" dirty="0" smtClean="0"/>
          </a:p>
        </p:txBody>
      </p:sp>
      <p:pic>
        <p:nvPicPr>
          <p:cNvPr id="36868" name="Picture 13" descr="009"/>
          <p:cNvPicPr>
            <a:picLocks noChangeAspect="1" noChangeArrowheads="1"/>
          </p:cNvPicPr>
          <p:nvPr/>
        </p:nvPicPr>
        <p:blipFill>
          <a:blip r:embed="rId2"/>
          <a:srcRect/>
          <a:stretch>
            <a:fillRect/>
          </a:stretch>
        </p:blipFill>
        <p:spPr bwMode="auto">
          <a:xfrm>
            <a:off x="1087463" y="1484313"/>
            <a:ext cx="7056437" cy="466883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it-IT" smtClean="0"/>
              <a:t>La “Vite di Archimede”</a:t>
            </a:r>
          </a:p>
        </p:txBody>
      </p:sp>
      <p:sp>
        <p:nvSpPr>
          <p:cNvPr id="41987" name="Rectangle 3"/>
          <p:cNvSpPr>
            <a:spLocks noGrp="1" noChangeArrowheads="1"/>
          </p:cNvSpPr>
          <p:nvPr>
            <p:ph type="body" idx="1"/>
          </p:nvPr>
        </p:nvSpPr>
        <p:spPr>
          <a:xfrm>
            <a:off x="214282" y="1428736"/>
            <a:ext cx="8786874" cy="4924425"/>
          </a:xfrm>
        </p:spPr>
        <p:txBody>
          <a:bodyPr/>
          <a:lstStyle/>
          <a:p>
            <a:pPr algn="just" eaLnBrk="1" hangingPunct="1">
              <a:lnSpc>
                <a:spcPct val="90000"/>
              </a:lnSpc>
            </a:pPr>
            <a:r>
              <a:rPr lang="it-IT" sz="2400" dirty="0" smtClean="0"/>
              <a:t>Ma la forza di gravità fu superata dal geniale scienziato siracusano.</a:t>
            </a:r>
          </a:p>
          <a:p>
            <a:pPr algn="just" eaLnBrk="1" hangingPunct="1">
              <a:lnSpc>
                <a:spcPct val="90000"/>
              </a:lnSpc>
              <a:buNone/>
            </a:pPr>
            <a:r>
              <a:rPr lang="it-IT" sz="2400" dirty="0" smtClean="0"/>
              <a:t>L’ autore di due modelli di sistema planetario, uno semplice e uno con movimento idraulico, trafugati dal console </a:t>
            </a:r>
            <a:r>
              <a:rPr lang="it-IT" sz="2400" b="1" dirty="0" smtClean="0">
                <a:solidFill>
                  <a:srgbClr val="C00000"/>
                </a:solidFill>
              </a:rPr>
              <a:t>Claudio Marcello</a:t>
            </a:r>
            <a:r>
              <a:rPr lang="it-IT" sz="2400" dirty="0" smtClean="0"/>
              <a:t>, espugnatore della colonia greca di Siracusa nel 212 a.C., e donati al tempio della Fortuna a Roma, </a:t>
            </a:r>
          </a:p>
        </p:txBody>
      </p:sp>
      <p:pic>
        <p:nvPicPr>
          <p:cNvPr id="19457" name="Picture 1" descr="C:\Users\aa\Documents\pptluciana\archimedes_screw200x198.jpg"/>
          <p:cNvPicPr>
            <a:picLocks noChangeAspect="1" noChangeArrowheads="1"/>
          </p:cNvPicPr>
          <p:nvPr/>
        </p:nvPicPr>
        <p:blipFill>
          <a:blip r:embed="rId2"/>
          <a:srcRect/>
          <a:stretch>
            <a:fillRect/>
          </a:stretch>
        </p:blipFill>
        <p:spPr bwMode="auto">
          <a:xfrm>
            <a:off x="6786578" y="3786190"/>
            <a:ext cx="1905000" cy="1885950"/>
          </a:xfrm>
          <a:prstGeom prst="rect">
            <a:avLst/>
          </a:prstGeom>
          <a:noFill/>
        </p:spPr>
      </p:pic>
      <p:sp>
        <p:nvSpPr>
          <p:cNvPr id="5" name="Rettangolo 4"/>
          <p:cNvSpPr/>
          <p:nvPr/>
        </p:nvSpPr>
        <p:spPr>
          <a:xfrm>
            <a:off x="571472" y="3465988"/>
            <a:ext cx="6072230" cy="2677656"/>
          </a:xfrm>
          <a:prstGeom prst="rect">
            <a:avLst/>
          </a:prstGeom>
        </p:spPr>
        <p:txBody>
          <a:bodyPr wrap="square">
            <a:spAutoFit/>
          </a:bodyPr>
          <a:lstStyle/>
          <a:p>
            <a:pPr algn="just"/>
            <a:r>
              <a:rPr lang="it-IT" sz="2400" dirty="0" smtClean="0">
                <a:latin typeface="+mn-lt"/>
              </a:rPr>
              <a:t>superò la forza di gravità mediante l’invenzione della coclea, o “Vite di Archimede”, la chiocciola ideata per trasportare l’acqua verso l’alto, attualmente </a:t>
            </a:r>
            <a:r>
              <a:rPr lang="it-IT" sz="2400" dirty="0" err="1" smtClean="0">
                <a:latin typeface="+mn-lt"/>
              </a:rPr>
              <a:t>ri-brevettata</a:t>
            </a:r>
            <a:r>
              <a:rPr lang="it-IT" sz="2400" dirty="0" smtClean="0">
                <a:latin typeface="+mn-lt"/>
              </a:rPr>
              <a:t> per produrre energia “pulita” idroelettrica, adatta alla salvaguardia della fauna ittica.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85720" y="714356"/>
            <a:ext cx="4471990" cy="1143000"/>
          </a:xfrm>
        </p:spPr>
        <p:txBody>
          <a:bodyPr/>
          <a:lstStyle/>
          <a:p>
            <a:pPr eaLnBrk="1" hangingPunct="1"/>
            <a:r>
              <a:rPr lang="it-IT" dirty="0" smtClean="0"/>
              <a:t>La “Vite di Archimede”</a:t>
            </a:r>
          </a:p>
        </p:txBody>
      </p:sp>
      <p:pic>
        <p:nvPicPr>
          <p:cNvPr id="7" name="Immagine 6" descr="800px-Archscrew.jpg"/>
          <p:cNvPicPr>
            <a:picLocks noChangeAspect="1"/>
          </p:cNvPicPr>
          <p:nvPr/>
        </p:nvPicPr>
        <p:blipFill>
          <a:blip r:embed="rId2"/>
          <a:stretch>
            <a:fillRect/>
          </a:stretch>
        </p:blipFill>
        <p:spPr>
          <a:xfrm>
            <a:off x="0" y="2598131"/>
            <a:ext cx="6358014" cy="4259869"/>
          </a:xfrm>
          <a:prstGeom prst="rect">
            <a:avLst/>
          </a:prstGeom>
        </p:spPr>
      </p:pic>
      <p:pic>
        <p:nvPicPr>
          <p:cNvPr id="9221" name="Picture 5" descr="C:\Users\aa\Documents\pptluciana\Risultato della ricerca immagini di Google per http   www.arkeomania.com images vite_archimede.gif_files\vite_archimede.gif"/>
          <p:cNvPicPr>
            <a:picLocks noChangeAspect="1" noChangeArrowheads="1"/>
          </p:cNvPicPr>
          <p:nvPr/>
        </p:nvPicPr>
        <p:blipFill>
          <a:blip r:embed="rId3"/>
          <a:srcRect/>
          <a:stretch>
            <a:fillRect/>
          </a:stretch>
        </p:blipFill>
        <p:spPr bwMode="auto">
          <a:xfrm>
            <a:off x="5181600" y="0"/>
            <a:ext cx="3962400" cy="32385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it-IT" smtClean="0"/>
              <a:t>La “Vite di Archimede”</a:t>
            </a:r>
          </a:p>
        </p:txBody>
      </p:sp>
      <p:sp>
        <p:nvSpPr>
          <p:cNvPr id="44035" name="Rectangle 3"/>
          <p:cNvSpPr>
            <a:spLocks noGrp="1" noChangeArrowheads="1"/>
          </p:cNvSpPr>
          <p:nvPr>
            <p:ph type="body" idx="1"/>
          </p:nvPr>
        </p:nvSpPr>
        <p:spPr>
          <a:xfrm>
            <a:off x="457200" y="1600200"/>
            <a:ext cx="8382000" cy="4876800"/>
          </a:xfrm>
        </p:spPr>
        <p:txBody>
          <a:bodyPr/>
          <a:lstStyle/>
          <a:p>
            <a:pPr algn="just" eaLnBrk="1" hangingPunct="1">
              <a:lnSpc>
                <a:spcPct val="90000"/>
              </a:lnSpc>
            </a:pPr>
            <a:r>
              <a:rPr lang="it-IT" sz="2400" dirty="0" smtClean="0"/>
              <a:t>La forma della Vite di Archimede può essere sfruttata per descrivere in modo elementare i “</a:t>
            </a:r>
            <a:r>
              <a:rPr lang="it-IT" sz="2400" dirty="0" err="1" smtClean="0"/>
              <a:t>principii</a:t>
            </a:r>
            <a:r>
              <a:rPr lang="it-IT" sz="2400" dirty="0" smtClean="0"/>
              <a:t> di minimo” ed il concetto di moto geodetico.</a:t>
            </a:r>
          </a:p>
          <a:p>
            <a:pPr algn="just" eaLnBrk="1" hangingPunct="1">
              <a:lnSpc>
                <a:spcPct val="90000"/>
              </a:lnSpc>
            </a:pPr>
            <a:endParaRPr lang="it-IT" sz="2400" dirty="0" smtClean="0"/>
          </a:p>
          <a:p>
            <a:pPr algn="just" eaLnBrk="1" hangingPunct="1">
              <a:lnSpc>
                <a:spcPct val="90000"/>
              </a:lnSpc>
            </a:pPr>
            <a:r>
              <a:rPr lang="it-IT" sz="2400" dirty="0" smtClean="0"/>
              <a:t>La Vite di Archimede, infatti, è assimilabile ad un piano inclinato (e quindi una pendenza costante di minimo sforzo per la risalita dell’acqua) sviluppata però lungo un cilindro. Giacché le eliche del cilindro – che ha curvatura estrinseca nulla e quindi ha geometria intrinsecamente piatta e priva di curvatura – ne sono le geodetiche, nuovamente l’uso della forma elicoidale rende minimo lo sforzo per la risalita dell’acqua, che viene quindi sollevata con uno sforzo costante ed una rotazione dolce e priva di accelerazioni o spinte, minimizzando anche il lavoro.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it-IT" smtClean="0"/>
              <a:t>La “Vite di Archimede”</a:t>
            </a:r>
          </a:p>
        </p:txBody>
      </p:sp>
      <p:pic>
        <p:nvPicPr>
          <p:cNvPr id="18434" name="Picture 2" descr="C:\Users\aa\Documents\pptluciana\Archimedes-screw3D.gif_files\Archimedes-screw_one-screw-threads_with-ball_3D-view_animated_small.gif"/>
          <p:cNvPicPr>
            <a:picLocks noChangeAspect="1" noChangeArrowheads="1" noCrop="1"/>
          </p:cNvPicPr>
          <p:nvPr/>
        </p:nvPicPr>
        <p:blipFill>
          <a:blip r:embed="rId2"/>
          <a:srcRect/>
          <a:stretch>
            <a:fillRect/>
          </a:stretch>
        </p:blipFill>
        <p:spPr bwMode="auto">
          <a:xfrm>
            <a:off x="807315" y="1681160"/>
            <a:ext cx="2883603" cy="2105030"/>
          </a:xfrm>
          <a:prstGeom prst="rect">
            <a:avLst/>
          </a:prstGeom>
          <a:noFill/>
        </p:spPr>
      </p:pic>
      <p:pic>
        <p:nvPicPr>
          <p:cNvPr id="11" name="Picture 2" descr="C:\Users\aa\Documents\pptluciana\A4arcsM1.jpg"/>
          <p:cNvPicPr>
            <a:picLocks noChangeAspect="1" noChangeArrowheads="1"/>
          </p:cNvPicPr>
          <p:nvPr/>
        </p:nvPicPr>
        <p:blipFill>
          <a:blip r:embed="rId3"/>
          <a:srcRect/>
          <a:stretch>
            <a:fillRect/>
          </a:stretch>
        </p:blipFill>
        <p:spPr bwMode="auto">
          <a:xfrm>
            <a:off x="5103951" y="1333690"/>
            <a:ext cx="4040049" cy="5524310"/>
          </a:xfrm>
          <a:prstGeom prst="rect">
            <a:avLst/>
          </a:prstGeom>
          <a:noFill/>
        </p:spPr>
      </p:pic>
      <p:pic>
        <p:nvPicPr>
          <p:cNvPr id="18441" name="Picture 9" descr="C:\Users\aa\Documents\pptluciana\Coil Problem Example.jpg"/>
          <p:cNvPicPr>
            <a:picLocks noChangeAspect="1" noChangeArrowheads="1"/>
          </p:cNvPicPr>
          <p:nvPr/>
        </p:nvPicPr>
        <p:blipFill>
          <a:blip r:embed="rId4"/>
          <a:srcRect/>
          <a:stretch>
            <a:fillRect/>
          </a:stretch>
        </p:blipFill>
        <p:spPr bwMode="auto">
          <a:xfrm>
            <a:off x="785786" y="4029827"/>
            <a:ext cx="4000496" cy="2828173"/>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it-IT" smtClean="0"/>
              <a:t>La “Vite di Archimede”</a:t>
            </a:r>
          </a:p>
        </p:txBody>
      </p:sp>
      <p:sp>
        <p:nvSpPr>
          <p:cNvPr id="43011" name="Rectangle 3"/>
          <p:cNvSpPr>
            <a:spLocks noGrp="1" noChangeArrowheads="1"/>
          </p:cNvSpPr>
          <p:nvPr>
            <p:ph type="body" idx="1"/>
          </p:nvPr>
        </p:nvSpPr>
        <p:spPr>
          <a:xfrm>
            <a:off x="457200" y="1600200"/>
            <a:ext cx="8229600" cy="4924425"/>
          </a:xfrm>
        </p:spPr>
        <p:txBody>
          <a:bodyPr/>
          <a:lstStyle/>
          <a:p>
            <a:pPr eaLnBrk="1" hangingPunct="1">
              <a:lnSpc>
                <a:spcPct val="90000"/>
              </a:lnSpc>
            </a:pPr>
            <a:r>
              <a:rPr lang="it-IT" sz="2400" smtClean="0"/>
              <a:t>IMMAGINE DA AGGIUNGERE</a:t>
            </a:r>
          </a:p>
        </p:txBody>
      </p:sp>
      <p:pic>
        <p:nvPicPr>
          <p:cNvPr id="4" name="Picture 5" descr="Mostra immagine a dimensione intera">
            <a:hlinkClick r:id="rId2"/>
          </p:cNvPr>
          <p:cNvPicPr>
            <a:picLocks noChangeAspect="1" noChangeArrowheads="1"/>
          </p:cNvPicPr>
          <p:nvPr/>
        </p:nvPicPr>
        <p:blipFill>
          <a:blip r:embed="rId3" cstate="print"/>
          <a:srcRect/>
          <a:stretch>
            <a:fillRect/>
          </a:stretch>
        </p:blipFill>
        <p:spPr bwMode="auto">
          <a:xfrm>
            <a:off x="2357422" y="1857364"/>
            <a:ext cx="4244978" cy="32667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p:txBody>
          <a:bodyPr/>
          <a:lstStyle/>
          <a:p>
            <a:endParaRPr lang="it-IT"/>
          </a:p>
        </p:txBody>
      </p:sp>
      <p:sp>
        <p:nvSpPr>
          <p:cNvPr id="5" name="Titolo 4"/>
          <p:cNvSpPr>
            <a:spLocks noGrp="1"/>
          </p:cNvSpPr>
          <p:nvPr>
            <p:ph type="title"/>
          </p:nvPr>
        </p:nvSpPr>
        <p:spPr/>
        <p:txBody>
          <a:bodyPr/>
          <a:lstStyle/>
          <a:p>
            <a:endParaRPr lang="it-IT"/>
          </a:p>
        </p:txBody>
      </p:sp>
      <p:sp>
        <p:nvSpPr>
          <p:cNvPr id="6"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0" cap="none" spc="0" normalizeH="0" baseline="0" noProof="0" smtClean="0">
                <a:ln>
                  <a:noFill/>
                </a:ln>
                <a:solidFill>
                  <a:schemeClr val="tx2"/>
                </a:solidFill>
                <a:effectLst/>
                <a:uLnTx/>
                <a:uFillTx/>
                <a:latin typeface="+mj-lt"/>
                <a:ea typeface="ＭＳ Ｐゴシック" charset="-128"/>
                <a:cs typeface="+mj-cs"/>
              </a:rPr>
              <a:t>Sandro Botticelli, </a:t>
            </a:r>
            <a:r>
              <a:rPr kumimoji="0" lang="it-IT" sz="2400" b="0" i="1" u="none" strike="noStrike" kern="0" cap="none" spc="0" normalizeH="0" baseline="0" noProof="0" smtClean="0">
                <a:ln>
                  <a:noFill/>
                </a:ln>
                <a:solidFill>
                  <a:schemeClr val="tx2"/>
                </a:solidFill>
                <a:effectLst/>
                <a:uLnTx/>
                <a:uFillTx/>
                <a:latin typeface="+mj-lt"/>
                <a:ea typeface="ＭＳ Ｐゴシック" charset="-128"/>
                <a:cs typeface="+mj-cs"/>
              </a:rPr>
              <a:t>Nascita di Venere</a:t>
            </a:r>
            <a:r>
              <a:rPr kumimoji="0" lang="it-IT" sz="2400" b="0" i="0" u="none" strike="noStrike" kern="0" cap="none" spc="0" normalizeH="0" baseline="0" noProof="0" smtClean="0">
                <a:ln>
                  <a:noFill/>
                </a:ln>
                <a:solidFill>
                  <a:schemeClr val="tx2"/>
                </a:solidFill>
                <a:effectLst/>
                <a:uLnTx/>
                <a:uFillTx/>
                <a:latin typeface="+mj-lt"/>
                <a:ea typeface="ＭＳ Ｐゴシック" charset="-128"/>
                <a:cs typeface="+mj-cs"/>
              </a:rPr>
              <a:t> (1483-85 ca.) </a:t>
            </a:r>
            <a:br>
              <a:rPr kumimoji="0" lang="it-IT" sz="2400" b="0" i="0" u="none" strike="noStrike" kern="0" cap="none" spc="0" normalizeH="0" baseline="0" noProof="0" smtClean="0">
                <a:ln>
                  <a:noFill/>
                </a:ln>
                <a:solidFill>
                  <a:schemeClr val="tx2"/>
                </a:solidFill>
                <a:effectLst/>
                <a:uLnTx/>
                <a:uFillTx/>
                <a:latin typeface="+mj-lt"/>
                <a:ea typeface="ＭＳ Ｐゴシック" charset="-128"/>
                <a:cs typeface="+mj-cs"/>
              </a:rPr>
            </a:br>
            <a:r>
              <a:rPr kumimoji="0" lang="it-IT" sz="2400" b="0" i="0" u="none" strike="noStrike" kern="0" cap="none" spc="0" normalizeH="0" baseline="0" noProof="0" smtClean="0">
                <a:ln>
                  <a:noFill/>
                </a:ln>
                <a:solidFill>
                  <a:schemeClr val="tx2"/>
                </a:solidFill>
                <a:effectLst/>
                <a:uLnTx/>
                <a:uFillTx/>
                <a:latin typeface="+mj-lt"/>
                <a:ea typeface="ＭＳ Ｐゴシック" charset="-128"/>
                <a:cs typeface="+mj-cs"/>
              </a:rPr>
              <a:t>tempera su tela di lino - Galleria degli Uffizi Firenze</a:t>
            </a:r>
            <a:endParaRPr kumimoji="0" lang="it-IT" sz="2400" b="0" i="0" u="none" strike="noStrike" kern="0" cap="none" spc="0" normalizeH="0" baseline="0" noProof="0" dirty="0">
              <a:ln>
                <a:noFill/>
              </a:ln>
              <a:solidFill>
                <a:schemeClr val="tx2"/>
              </a:solidFill>
              <a:effectLst/>
              <a:uLnTx/>
              <a:uFillTx/>
              <a:latin typeface="+mj-lt"/>
              <a:ea typeface="ＭＳ Ｐゴシック" charset="-128"/>
              <a:cs typeface="+mj-cs"/>
            </a:endParaRPr>
          </a:p>
        </p:txBody>
      </p:sp>
      <p:pic>
        <p:nvPicPr>
          <p:cNvPr id="7" name="Picture 8" descr="nascitavenere"/>
          <p:cNvPicPr>
            <a:picLocks noChangeAspect="1" noChangeArrowheads="1"/>
          </p:cNvPicPr>
          <p:nvPr/>
        </p:nvPicPr>
        <p:blipFill>
          <a:blip r:embed="rId2" cstate="print"/>
          <a:srcRect/>
          <a:stretch>
            <a:fillRect/>
          </a:stretch>
        </p:blipFill>
        <p:spPr bwMode="auto">
          <a:xfrm>
            <a:off x="539750" y="1322388"/>
            <a:ext cx="8064500" cy="50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it-IT"/>
          </a:p>
        </p:txBody>
      </p:sp>
      <p:sp>
        <p:nvSpPr>
          <p:cNvPr id="6" name="Rectangle 3"/>
          <p:cNvSpPr txBox="1">
            <a:spLocks noChangeArrowheads="1"/>
          </p:cNvSpPr>
          <p:nvPr/>
        </p:nvSpPr>
        <p:spPr bwMode="auto">
          <a:xfrm>
            <a:off x="214282" y="1279550"/>
            <a:ext cx="8715436" cy="5792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tabLst/>
              <a:defRPr/>
            </a:pPr>
            <a:r>
              <a:rPr kumimoji="0" lang="it-IT" sz="2800" b="0" i="0" u="none" strike="noStrike" kern="0" cap="none" spc="0" normalizeH="0" baseline="0" noProof="0" dirty="0" smtClean="0">
                <a:ln>
                  <a:noFill/>
                </a:ln>
                <a:solidFill>
                  <a:schemeClr val="tx1"/>
                </a:solidFill>
                <a:effectLst/>
                <a:uLnTx/>
                <a:uFillTx/>
                <a:latin typeface="+mn-lt"/>
                <a:ea typeface="ＭＳ Ｐゴシック" charset="-128"/>
                <a:cs typeface="+mn-cs"/>
              </a:rPr>
              <a:t>Archimede fu ucciso dai soldati del console Claudio Marcello durante il sacco di Siracusa nel 212 a.C.</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it-IT" sz="2800" b="0" i="0" u="none" strike="noStrike" kern="0" cap="none" spc="0" normalizeH="0" baseline="0" noProof="0" dirty="0" smtClean="0">
              <a:ln>
                <a:noFill/>
              </a:ln>
              <a:solidFill>
                <a:schemeClr val="tx1"/>
              </a:solidFill>
              <a:effectLst/>
              <a:uLnTx/>
              <a:uFillTx/>
              <a:latin typeface="+mn-lt"/>
              <a:ea typeface="ＭＳ Ｐゴシック" charset="-128"/>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it-IT" sz="2800" b="1" i="0" u="none" strike="noStrike" kern="0" cap="none" spc="0" normalizeH="0" baseline="0" noProof="0" dirty="0">
              <a:ln>
                <a:noFill/>
              </a:ln>
              <a:solidFill>
                <a:schemeClr val="tx1"/>
              </a:solidFill>
              <a:effectLst/>
              <a:uLnTx/>
              <a:uFillTx/>
              <a:latin typeface="+mn-lt"/>
              <a:ea typeface="ＭＳ Ｐゴシック" charset="-128"/>
              <a:cs typeface="+mn-cs"/>
            </a:endParaRPr>
          </a:p>
        </p:txBody>
      </p:sp>
      <p:pic>
        <p:nvPicPr>
          <p:cNvPr id="7" name="Picture 5" descr="archimede1-1"/>
          <p:cNvPicPr>
            <a:picLocks noChangeAspect="1" noChangeArrowheads="1"/>
          </p:cNvPicPr>
          <p:nvPr/>
        </p:nvPicPr>
        <p:blipFill>
          <a:blip r:embed="rId2" cstate="print"/>
          <a:srcRect/>
          <a:stretch>
            <a:fillRect/>
          </a:stretch>
        </p:blipFill>
        <p:spPr bwMode="auto">
          <a:xfrm>
            <a:off x="1785918" y="2285992"/>
            <a:ext cx="5761037" cy="426085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42844" y="928678"/>
            <a:ext cx="8229600" cy="1143000"/>
          </a:xfrm>
        </p:spPr>
        <p:txBody>
          <a:bodyPr/>
          <a:lstStyle/>
          <a:p>
            <a:r>
              <a:rPr lang="it-IT" sz="3200" dirty="0"/>
              <a:t>Tomba di Archimede (?) - Siracusa</a:t>
            </a:r>
          </a:p>
        </p:txBody>
      </p:sp>
      <p:pic>
        <p:nvPicPr>
          <p:cNvPr id="9" name="Picture 4"/>
          <p:cNvPicPr>
            <a:picLocks noChangeAspect="1" noChangeArrowheads="1"/>
          </p:cNvPicPr>
          <p:nvPr/>
        </p:nvPicPr>
        <p:blipFill>
          <a:blip r:embed="rId2" cstate="print"/>
          <a:srcRect/>
          <a:stretch>
            <a:fillRect/>
          </a:stretch>
        </p:blipFill>
        <p:spPr bwMode="auto">
          <a:xfrm>
            <a:off x="500034" y="1823510"/>
            <a:ext cx="7821638" cy="50345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it-IT"/>
          </a:p>
        </p:txBody>
      </p:sp>
      <p:pic>
        <p:nvPicPr>
          <p:cNvPr id="8" name="Picture 6"/>
          <p:cNvPicPr>
            <a:picLocks noChangeAspect="1" noChangeArrowheads="1"/>
          </p:cNvPicPr>
          <p:nvPr/>
        </p:nvPicPr>
        <p:blipFill>
          <a:blip r:embed="rId2" cstate="print"/>
          <a:srcRect/>
          <a:stretch>
            <a:fillRect/>
          </a:stretch>
        </p:blipFill>
        <p:spPr bwMode="auto">
          <a:xfrm>
            <a:off x="1547813" y="404813"/>
            <a:ext cx="5926137" cy="612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it-IT"/>
          </a:p>
        </p:txBody>
      </p:sp>
      <p:sp>
        <p:nvSpPr>
          <p:cNvPr id="4" name="Rectangle 2"/>
          <p:cNvSpPr txBox="1">
            <a:spLocks noChangeArrowheads="1"/>
          </p:cNvSpPr>
          <p:nvPr/>
        </p:nvSpPr>
        <p:spPr bwMode="auto">
          <a:xfrm>
            <a:off x="457200" y="85723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0" cap="none" spc="0" normalizeH="0" baseline="0" noProof="0" smtClean="0">
                <a:ln>
                  <a:noFill/>
                </a:ln>
                <a:solidFill>
                  <a:schemeClr val="tx2"/>
                </a:solidFill>
                <a:effectLst/>
                <a:uLnTx/>
                <a:uFillTx/>
                <a:latin typeface="+mj-lt"/>
                <a:ea typeface="ＭＳ Ｐゴシック" charset="-128"/>
                <a:cs typeface="+mj-cs"/>
              </a:rPr>
              <a:t>Raffaello, </a:t>
            </a:r>
            <a:r>
              <a:rPr kumimoji="0" lang="it-IT" sz="3600" b="0" i="1" u="none" strike="noStrike" kern="0" cap="none" spc="0" normalizeH="0" baseline="0" noProof="0" smtClean="0">
                <a:ln>
                  <a:noFill/>
                </a:ln>
                <a:solidFill>
                  <a:schemeClr val="tx2"/>
                </a:solidFill>
                <a:effectLst/>
                <a:uLnTx/>
                <a:uFillTx/>
                <a:latin typeface="+mj-lt"/>
                <a:ea typeface="ＭＳ Ｐゴシック" charset="-128"/>
                <a:cs typeface="+mj-cs"/>
              </a:rPr>
              <a:t>La scuola di Atene</a:t>
            </a:r>
            <a:r>
              <a:rPr kumimoji="0" lang="it-IT" sz="3600" b="0" i="0" u="none" strike="noStrike" kern="0" cap="none" spc="0" normalizeH="0" baseline="0" noProof="0" smtClean="0">
                <a:ln>
                  <a:noFill/>
                </a:ln>
                <a:solidFill>
                  <a:schemeClr val="tx2"/>
                </a:solidFill>
                <a:effectLst/>
                <a:uLnTx/>
                <a:uFillTx/>
                <a:latin typeface="+mj-lt"/>
                <a:ea typeface="ＭＳ Ｐゴシック" charset="-128"/>
                <a:cs typeface="+mj-cs"/>
              </a:rPr>
              <a:t>, Vaticano</a:t>
            </a:r>
            <a:endParaRPr kumimoji="0" lang="it-IT" sz="3600" b="0" i="0" u="none" strike="noStrike" kern="0" cap="none" spc="0" normalizeH="0" baseline="0" noProof="0" dirty="0">
              <a:ln>
                <a:noFill/>
              </a:ln>
              <a:solidFill>
                <a:schemeClr val="tx2"/>
              </a:solidFill>
              <a:effectLst/>
              <a:uLnTx/>
              <a:uFillTx/>
              <a:latin typeface="+mj-lt"/>
              <a:ea typeface="ＭＳ Ｐゴシック" charset="-128"/>
              <a:cs typeface="+mj-cs"/>
            </a:endParaRPr>
          </a:p>
        </p:txBody>
      </p:sp>
      <p:pic>
        <p:nvPicPr>
          <p:cNvPr id="6" name="Picture 5" descr="350px-Raffael_058"/>
          <p:cNvPicPr>
            <a:picLocks noChangeAspect="1" noChangeArrowheads="1"/>
          </p:cNvPicPr>
          <p:nvPr/>
        </p:nvPicPr>
        <p:blipFill>
          <a:blip r:embed="rId2" cstate="print"/>
          <a:srcRect/>
          <a:stretch>
            <a:fillRect/>
          </a:stretch>
        </p:blipFill>
        <p:spPr bwMode="auto">
          <a:xfrm>
            <a:off x="1258888" y="1928802"/>
            <a:ext cx="6624637" cy="4221162"/>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it-IT" dirty="0" smtClean="0"/>
              <a:t>Conclusioni</a:t>
            </a:r>
          </a:p>
        </p:txBody>
      </p:sp>
      <p:sp>
        <p:nvSpPr>
          <p:cNvPr id="44035" name="Rectangle 3"/>
          <p:cNvSpPr>
            <a:spLocks noGrp="1" noChangeArrowheads="1"/>
          </p:cNvSpPr>
          <p:nvPr>
            <p:ph type="body" idx="1"/>
          </p:nvPr>
        </p:nvSpPr>
        <p:spPr>
          <a:xfrm>
            <a:off x="457200" y="1600200"/>
            <a:ext cx="8382000" cy="4876800"/>
          </a:xfrm>
        </p:spPr>
        <p:txBody>
          <a:bodyPr/>
          <a:lstStyle/>
          <a:p>
            <a:pPr algn="just" eaLnBrk="1" hangingPunct="1">
              <a:lnSpc>
                <a:spcPct val="90000"/>
              </a:lnSpc>
            </a:pPr>
            <a:r>
              <a:rPr lang="it-IT" sz="2400" dirty="0" smtClean="0"/>
              <a:t>Per comunicare Fisica ci si può dunque riferire con profitto alla presenza della Fisica nelle conoscenze e nelle Scienze Antiche, quando la Fisica era ancora una disciplina di natura strettamente osservativa e sperimentale, ma già se ne delineava una strutturazione formale ed un primo razionale utilizzo nelle applicazioni tecnologiche.</a:t>
            </a:r>
          </a:p>
          <a:p>
            <a:pPr algn="just"/>
            <a:r>
              <a:rPr lang="it-IT" sz="2400" dirty="0" smtClean="0"/>
              <a:t>La Fisica di Archimede, che può esser convenientemente utilizzata per introdurre concetti di Meccanica e Idrodinamica.</a:t>
            </a:r>
          </a:p>
          <a:p>
            <a:pPr algn="just"/>
            <a:r>
              <a:rPr lang="it-IT" sz="2400" dirty="0" smtClean="0"/>
              <a:t>La forma della “coclea” – per esempio - può essere un buon punto di partenza per comprendere le geodetiche e i principi di minimo.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fondo.jpg"/>
          <p:cNvPicPr>
            <a:picLocks noChangeAspect="1"/>
          </p:cNvPicPr>
          <p:nvPr/>
        </p:nvPicPr>
        <p:blipFill>
          <a:blip r:embed="rId2"/>
          <a:stretch>
            <a:fillRect/>
          </a:stretch>
        </p:blipFill>
        <p:spPr>
          <a:xfrm>
            <a:off x="0" y="0"/>
            <a:ext cx="9144032" cy="6858000"/>
          </a:xfrm>
          <a:prstGeom prst="rect">
            <a:avLst/>
          </a:prstGeom>
        </p:spPr>
      </p:pic>
      <p:sp>
        <p:nvSpPr>
          <p:cNvPr id="44034" name="Rectangle 2"/>
          <p:cNvSpPr>
            <a:spLocks noGrp="1" noChangeArrowheads="1"/>
          </p:cNvSpPr>
          <p:nvPr>
            <p:ph type="title"/>
          </p:nvPr>
        </p:nvSpPr>
        <p:spPr>
          <a:xfrm>
            <a:off x="500034" y="2285992"/>
            <a:ext cx="8229600" cy="1143000"/>
          </a:xfrm>
        </p:spPr>
        <p:txBody>
          <a:bodyPr/>
          <a:lstStyle/>
          <a:p>
            <a:pPr eaLnBrk="1" hangingPunct="1"/>
            <a:r>
              <a:rPr lang="it-IT" b="1" dirty="0" smtClean="0">
                <a:ln w="19050">
                  <a:solidFill>
                    <a:schemeClr val="tx1"/>
                  </a:solidFill>
                  <a:prstDash val="solid"/>
                </a:ln>
                <a:solidFill>
                  <a:srgbClr val="C00000"/>
                </a:solidFill>
                <a:effectLst>
                  <a:outerShdw blurRad="50000" dist="50800" dir="7500000" algn="tl">
                    <a:srgbClr val="000000">
                      <a:shade val="5000"/>
                      <a:alpha val="35000"/>
                    </a:srgbClr>
                  </a:outerShdw>
                </a:effectLst>
              </a:rPr>
              <a:t>Grazie per l’attenzione!</a:t>
            </a:r>
          </a:p>
        </p:txBody>
      </p:sp>
      <p:sp>
        <p:nvSpPr>
          <p:cNvPr id="44035" name="Rectangle 3"/>
          <p:cNvSpPr>
            <a:spLocks noGrp="1" noChangeArrowheads="1"/>
          </p:cNvSpPr>
          <p:nvPr>
            <p:ph type="body" idx="1"/>
          </p:nvPr>
        </p:nvSpPr>
        <p:spPr>
          <a:xfrm>
            <a:off x="428596" y="3214686"/>
            <a:ext cx="8382000" cy="4876800"/>
          </a:xfrm>
        </p:spPr>
        <p:txBody>
          <a:bodyPr/>
          <a:lstStyle/>
          <a:p>
            <a:pPr algn="ctr" eaLnBrk="1" hangingPunct="1">
              <a:lnSpc>
                <a:spcPct val="90000"/>
              </a:lnSpc>
              <a:buNone/>
            </a:pPr>
            <a:r>
              <a:rPr lang="it-IT" sz="2400" dirty="0" smtClean="0"/>
              <a:t>Contatti:</a:t>
            </a:r>
          </a:p>
          <a:p>
            <a:pPr algn="ctr" eaLnBrk="1" hangingPunct="1">
              <a:lnSpc>
                <a:spcPct val="90000"/>
              </a:lnSpc>
              <a:buNone/>
            </a:pPr>
            <a:r>
              <a:rPr lang="it-IT" sz="2400" dirty="0" smtClean="0"/>
              <a:t>luciana.derose@unical.it</a:t>
            </a:r>
          </a:p>
          <a:p>
            <a:pPr algn="ctr" eaLnBrk="1" hangingPunct="1">
              <a:lnSpc>
                <a:spcPct val="90000"/>
              </a:lnSpc>
              <a:buNone/>
            </a:pPr>
            <a:r>
              <a:rPr lang="it-IT" sz="2400" dirty="0" smtClean="0"/>
              <a:t>mauro.francaviglia@unito.it</a:t>
            </a:r>
          </a:p>
          <a:p>
            <a:pPr algn="ctr" eaLnBrk="1" hangingPunct="1">
              <a:lnSpc>
                <a:spcPct val="90000"/>
              </a:lnSpc>
              <a:buNone/>
            </a:pPr>
            <a:r>
              <a:rPr lang="it-IT" sz="2400" dirty="0" smtClean="0"/>
              <a:t>marcella.lorenzi@unical.it</a:t>
            </a:r>
          </a:p>
          <a:p>
            <a:pPr algn="ctr" eaLnBrk="1" hangingPunct="1">
              <a:lnSpc>
                <a:spcPct val="90000"/>
              </a:lnSpc>
              <a:buNone/>
            </a:pPr>
            <a:r>
              <a:rPr lang="it-IT" sz="2400" b="1" dirty="0" smtClean="0"/>
              <a:t>http://lcs.unical.it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it-IT" sz="3600" dirty="0" smtClean="0"/>
              <a:t>Archimede di Siracusa (287-212 a.C.)</a:t>
            </a:r>
            <a:r>
              <a:rPr lang="it-IT" sz="4000" dirty="0" smtClean="0"/>
              <a:t> </a:t>
            </a:r>
          </a:p>
        </p:txBody>
      </p:sp>
      <p:sp>
        <p:nvSpPr>
          <p:cNvPr id="16387" name="Rectangle 3"/>
          <p:cNvSpPr>
            <a:spLocks noGrp="1" noChangeArrowheads="1"/>
          </p:cNvSpPr>
          <p:nvPr>
            <p:ph type="body" idx="1"/>
          </p:nvPr>
        </p:nvSpPr>
        <p:spPr>
          <a:xfrm>
            <a:off x="457200" y="1285860"/>
            <a:ext cx="8229600" cy="4525963"/>
          </a:xfrm>
        </p:spPr>
        <p:txBody>
          <a:bodyPr/>
          <a:lstStyle/>
          <a:p>
            <a:pPr algn="just" eaLnBrk="1" hangingPunct="1">
              <a:lnSpc>
                <a:spcPct val="80000"/>
              </a:lnSpc>
            </a:pPr>
            <a:r>
              <a:rPr lang="it-IT" sz="2400" dirty="0" smtClean="0"/>
              <a:t>Attraverso l’acqua, dolce e salata avvenivano le “conquiste”, di ricchezza, cultura, di scoperte tecniche e fisiche. E questo avveniva sempre per fini pratici. </a:t>
            </a:r>
          </a:p>
          <a:p>
            <a:pPr algn="just" eaLnBrk="1" hangingPunct="1">
              <a:lnSpc>
                <a:spcPct val="80000"/>
              </a:lnSpc>
            </a:pPr>
            <a:r>
              <a:rPr lang="it-IT" sz="2400" dirty="0" smtClean="0"/>
              <a:t>Navigare, ad esempio, sfruttava il principio di Archimede. </a:t>
            </a:r>
          </a:p>
          <a:p>
            <a:pPr algn="just" eaLnBrk="1" hangingPunct="1">
              <a:lnSpc>
                <a:spcPct val="80000"/>
              </a:lnSpc>
            </a:pPr>
            <a:endParaRPr lang="it-IT" sz="2400" dirty="0" smtClean="0"/>
          </a:p>
          <a:p>
            <a:pPr algn="just" eaLnBrk="1" hangingPunct="1">
              <a:lnSpc>
                <a:spcPct val="80000"/>
              </a:lnSpc>
              <a:buNone/>
            </a:pPr>
            <a:r>
              <a:rPr lang="it-IT" sz="2400" dirty="0" smtClean="0"/>
              <a:t> </a:t>
            </a:r>
            <a:br>
              <a:rPr lang="it-IT" sz="2400" dirty="0" smtClean="0"/>
            </a:br>
            <a:endParaRPr lang="it-IT" sz="2400" dirty="0" smtClean="0"/>
          </a:p>
          <a:p>
            <a:pPr algn="just" eaLnBrk="1" hangingPunct="1">
              <a:lnSpc>
                <a:spcPct val="80000"/>
              </a:lnSpc>
              <a:buNone/>
            </a:pPr>
            <a:endParaRPr lang="it-IT" sz="2400" b="1" dirty="0" smtClean="0"/>
          </a:p>
          <a:p>
            <a:pPr algn="just" eaLnBrk="1" hangingPunct="1">
              <a:lnSpc>
                <a:spcPct val="80000"/>
              </a:lnSpc>
              <a:buNone/>
            </a:pPr>
            <a:endParaRPr lang="it-IT" sz="2400" b="1" dirty="0" smtClean="0"/>
          </a:p>
          <a:p>
            <a:pPr algn="just" eaLnBrk="1" hangingPunct="1">
              <a:lnSpc>
                <a:spcPct val="80000"/>
              </a:lnSpc>
              <a:buNone/>
            </a:pPr>
            <a:endParaRPr lang="it-IT" sz="2400" b="1" dirty="0" smtClean="0"/>
          </a:p>
          <a:p>
            <a:pPr algn="just" eaLnBrk="1" hangingPunct="1">
              <a:lnSpc>
                <a:spcPct val="80000"/>
              </a:lnSpc>
              <a:buNone/>
            </a:pPr>
            <a:endParaRPr lang="it-IT" sz="2400" b="1" dirty="0" smtClean="0"/>
          </a:p>
          <a:p>
            <a:pPr algn="just" eaLnBrk="1" hangingPunct="1">
              <a:lnSpc>
                <a:spcPct val="80000"/>
              </a:lnSpc>
              <a:buNone/>
            </a:pPr>
            <a:endParaRPr lang="it-IT" sz="2400" b="1" dirty="0" smtClean="0"/>
          </a:p>
          <a:p>
            <a:pPr algn="just" eaLnBrk="1" hangingPunct="1">
              <a:lnSpc>
                <a:spcPct val="80000"/>
              </a:lnSpc>
              <a:buNone/>
            </a:pPr>
            <a:endParaRPr lang="it-IT" sz="2400" b="1" dirty="0" smtClean="0"/>
          </a:p>
          <a:p>
            <a:pPr algn="just" eaLnBrk="1" hangingPunct="1">
              <a:lnSpc>
                <a:spcPct val="80000"/>
              </a:lnSpc>
              <a:buNone/>
            </a:pPr>
            <a:endParaRPr lang="it-IT" sz="1200" b="1" dirty="0" smtClean="0"/>
          </a:p>
          <a:p>
            <a:pPr algn="ctr" eaLnBrk="1" hangingPunct="1">
              <a:lnSpc>
                <a:spcPct val="80000"/>
              </a:lnSpc>
              <a:buNone/>
            </a:pPr>
            <a:endParaRPr lang="it-IT" sz="1200" b="1" dirty="0" smtClean="0"/>
          </a:p>
          <a:p>
            <a:pPr algn="ctr" eaLnBrk="1" hangingPunct="1">
              <a:lnSpc>
                <a:spcPct val="80000"/>
              </a:lnSpc>
              <a:buNone/>
            </a:pPr>
            <a:endParaRPr lang="it-IT" sz="1200" b="1" dirty="0" smtClean="0"/>
          </a:p>
          <a:p>
            <a:pPr algn="ctr" eaLnBrk="1" hangingPunct="1">
              <a:lnSpc>
                <a:spcPct val="80000"/>
              </a:lnSpc>
              <a:buNone/>
            </a:pPr>
            <a:r>
              <a:rPr lang="it-IT" sz="1200" b="1" dirty="0" smtClean="0"/>
              <a:t>Mosaico con la nave di Ulisse durante l'episodio delle Sirene da una casa di </a:t>
            </a:r>
            <a:r>
              <a:rPr lang="it-IT" sz="1200" b="1" dirty="0" err="1" smtClean="0"/>
              <a:t>Thugga</a:t>
            </a:r>
            <a:r>
              <a:rPr lang="it-IT" sz="1200" b="1" dirty="0" smtClean="0"/>
              <a:t> (Tunisia), II-III secolo d.C. (Museo del Bardo)</a:t>
            </a:r>
            <a:endParaRPr lang="it-IT" sz="1200" dirty="0" smtClean="0"/>
          </a:p>
        </p:txBody>
      </p:sp>
      <p:pic>
        <p:nvPicPr>
          <p:cNvPr id="3074" name="Picture 2" descr="http://www.tropeamagazine.it/sirenedisantirene/ulisse.jpg"/>
          <p:cNvPicPr>
            <a:picLocks noChangeAspect="1" noChangeArrowheads="1"/>
          </p:cNvPicPr>
          <p:nvPr/>
        </p:nvPicPr>
        <p:blipFill>
          <a:blip r:embed="rId2"/>
          <a:srcRect/>
          <a:stretch>
            <a:fillRect/>
          </a:stretch>
        </p:blipFill>
        <p:spPr bwMode="auto">
          <a:xfrm>
            <a:off x="2143108" y="2643182"/>
            <a:ext cx="4699867" cy="35719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p:txBody>
          <a:bodyPr/>
          <a:lstStyle/>
          <a:p>
            <a:endParaRPr lang="it-IT"/>
          </a:p>
        </p:txBody>
      </p:sp>
      <p:sp>
        <p:nvSpPr>
          <p:cNvPr id="5" name="Titolo 4"/>
          <p:cNvSpPr>
            <a:spLocks noGrp="1"/>
          </p:cNvSpPr>
          <p:nvPr>
            <p:ph type="title"/>
          </p:nvPr>
        </p:nvSpPr>
        <p:spPr/>
        <p:txBody>
          <a:bodyPr/>
          <a:lstStyle/>
          <a:p>
            <a:endParaRPr lang="it-IT"/>
          </a:p>
        </p:txBody>
      </p:sp>
      <p:pic>
        <p:nvPicPr>
          <p:cNvPr id="6" name="Picture 5" descr="acb86dc3e5cf3c28d25f4efc09144de9"/>
          <p:cNvPicPr>
            <a:picLocks noChangeAspect="1" noChangeArrowheads="1"/>
          </p:cNvPicPr>
          <p:nvPr/>
        </p:nvPicPr>
        <p:blipFill>
          <a:blip r:embed="rId2" cstate="print"/>
          <a:srcRect/>
          <a:stretch>
            <a:fillRect/>
          </a:stretch>
        </p:blipFill>
        <p:spPr bwMode="auto">
          <a:xfrm>
            <a:off x="357158" y="-24"/>
            <a:ext cx="8569325" cy="4764088"/>
          </a:xfrm>
          <a:prstGeom prst="rect">
            <a:avLst/>
          </a:prstGeom>
          <a:noFill/>
        </p:spPr>
      </p:pic>
      <p:sp>
        <p:nvSpPr>
          <p:cNvPr id="7" name="Rettangolo 6"/>
          <p:cNvSpPr/>
          <p:nvPr/>
        </p:nvSpPr>
        <p:spPr>
          <a:xfrm>
            <a:off x="428596" y="4857760"/>
            <a:ext cx="8286808" cy="978729"/>
          </a:xfrm>
          <a:prstGeom prst="rect">
            <a:avLst/>
          </a:prstGeom>
        </p:spPr>
        <p:txBody>
          <a:bodyPr wrap="square">
            <a:spAutoFit/>
          </a:bodyPr>
          <a:lstStyle/>
          <a:p>
            <a:pPr algn="just" eaLnBrk="1" hangingPunct="1">
              <a:lnSpc>
                <a:spcPct val="80000"/>
              </a:lnSpc>
            </a:pPr>
            <a:r>
              <a:rPr lang="it-IT" dirty="0" smtClean="0"/>
              <a:t>Pochi, enunciando </a:t>
            </a:r>
            <a:r>
              <a:rPr lang="it-IT" i="1" dirty="0" smtClean="0"/>
              <a:t>“Un corpo immerso in un fluido riceve una spinta dal basso verso l'alto pari al peso del volume di fluido spostato (</a:t>
            </a:r>
            <a:r>
              <a:rPr lang="it-IT" i="1" dirty="0" err="1" smtClean="0"/>
              <a:t>FA=rflu</a:t>
            </a:r>
            <a:r>
              <a:rPr lang="it-IT" i="1" dirty="0" smtClean="0"/>
              <a:t> g V)”</a:t>
            </a:r>
            <a:r>
              <a:rPr lang="it-IT" dirty="0" smtClean="0"/>
              <a:t>, rammentano che lo scienziato siracusano è vissuto nella colonia greca di Sicilia nel III secolo a.C.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it-IT" sz="3600" dirty="0" smtClean="0"/>
              <a:t>Archimede di Siracusa (287-212 a.C.)</a:t>
            </a:r>
            <a:r>
              <a:rPr lang="it-IT" sz="4000" dirty="0" smtClean="0"/>
              <a:t> </a:t>
            </a:r>
          </a:p>
        </p:txBody>
      </p:sp>
      <p:sp>
        <p:nvSpPr>
          <p:cNvPr id="16387" name="Rectangle 3"/>
          <p:cNvSpPr>
            <a:spLocks noGrp="1" noChangeArrowheads="1"/>
          </p:cNvSpPr>
          <p:nvPr>
            <p:ph type="body" idx="1"/>
          </p:nvPr>
        </p:nvSpPr>
        <p:spPr>
          <a:xfrm>
            <a:off x="0" y="1500174"/>
            <a:ext cx="4972024" cy="4525963"/>
          </a:xfrm>
        </p:spPr>
        <p:txBody>
          <a:bodyPr/>
          <a:lstStyle/>
          <a:p>
            <a:pPr algn="just" eaLnBrk="1" hangingPunct="1">
              <a:lnSpc>
                <a:spcPct val="80000"/>
              </a:lnSpc>
              <a:buNone/>
            </a:pPr>
            <a:r>
              <a:rPr lang="it-IT" sz="2800" b="1" dirty="0" smtClean="0">
                <a:solidFill>
                  <a:srgbClr val="C00000"/>
                </a:solidFill>
              </a:rPr>
              <a:t>    Archimede</a:t>
            </a:r>
            <a:r>
              <a:rPr lang="it-IT" sz="2800" dirty="0" smtClean="0"/>
              <a:t> fu un personaggio di grande spessore, inventore della leva (</a:t>
            </a:r>
            <a:r>
              <a:rPr lang="it-IT" sz="2800" i="1" dirty="0" smtClean="0"/>
              <a:t>“datemi una leva e io vi solleverò il mondo!”</a:t>
            </a:r>
            <a:r>
              <a:rPr lang="it-IT" sz="2800" dirty="0" smtClean="0"/>
              <a:t>), degli specchi ustori, del “fuoco greco”, delle catapulte, impiegate per difendere Siracusa durante la II Guerra Punica). </a:t>
            </a:r>
          </a:p>
        </p:txBody>
      </p:sp>
      <p:pic>
        <p:nvPicPr>
          <p:cNvPr id="4" name="Picture 5" descr="archimede"/>
          <p:cNvPicPr>
            <a:picLocks noChangeAspect="1" noChangeArrowheads="1"/>
          </p:cNvPicPr>
          <p:nvPr/>
        </p:nvPicPr>
        <p:blipFill>
          <a:blip r:embed="rId2" cstate="print"/>
          <a:srcRect/>
          <a:stretch>
            <a:fillRect/>
          </a:stretch>
        </p:blipFill>
        <p:spPr bwMode="auto">
          <a:xfrm>
            <a:off x="5376895" y="1142984"/>
            <a:ext cx="3767137" cy="4176713"/>
          </a:xfrm>
          <a:prstGeom prst="rect">
            <a:avLst/>
          </a:prstGeom>
          <a:noFill/>
        </p:spPr>
      </p:pic>
      <p:pic>
        <p:nvPicPr>
          <p:cNvPr id="12290" name="Picture 2" descr="http://www.math.nyu.edu/~crorres/Archimedes/Siege/Map_CarthageRome.gif"/>
          <p:cNvPicPr>
            <a:picLocks noChangeAspect="1" noChangeArrowheads="1"/>
          </p:cNvPicPr>
          <p:nvPr/>
        </p:nvPicPr>
        <p:blipFill>
          <a:blip r:embed="rId3"/>
          <a:srcRect/>
          <a:stretch>
            <a:fillRect/>
          </a:stretch>
        </p:blipFill>
        <p:spPr bwMode="auto">
          <a:xfrm>
            <a:off x="-32" y="5143524"/>
            <a:ext cx="1885950" cy="17145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57158" y="0"/>
            <a:ext cx="8229600" cy="1143000"/>
          </a:xfrm>
        </p:spPr>
        <p:txBody>
          <a:bodyPr/>
          <a:lstStyle/>
          <a:p>
            <a:pPr eaLnBrk="1" hangingPunct="1"/>
            <a:r>
              <a:rPr lang="it-IT" dirty="0" smtClean="0"/>
              <a:t>Il Principio di Archimede</a:t>
            </a:r>
          </a:p>
        </p:txBody>
      </p:sp>
      <p:sp>
        <p:nvSpPr>
          <p:cNvPr id="17411" name="Rectangle 3"/>
          <p:cNvSpPr>
            <a:spLocks noGrp="1" noChangeArrowheads="1"/>
          </p:cNvSpPr>
          <p:nvPr>
            <p:ph type="body" idx="1"/>
          </p:nvPr>
        </p:nvSpPr>
        <p:spPr>
          <a:xfrm>
            <a:off x="357158" y="1000108"/>
            <a:ext cx="4714908" cy="5072098"/>
          </a:xfrm>
        </p:spPr>
        <p:txBody>
          <a:bodyPr/>
          <a:lstStyle/>
          <a:p>
            <a:pPr eaLnBrk="1" hangingPunct="1"/>
            <a:r>
              <a:rPr lang="it-IT" dirty="0" smtClean="0"/>
              <a:t>La “scoperta” del celebre “principio” che porta il suo nome è descritta da </a:t>
            </a:r>
            <a:r>
              <a:rPr lang="it-IT" b="1" dirty="0" smtClean="0">
                <a:solidFill>
                  <a:srgbClr val="C00000"/>
                </a:solidFill>
              </a:rPr>
              <a:t>Vitruvio</a:t>
            </a:r>
            <a:r>
              <a:rPr lang="it-IT" dirty="0" smtClean="0"/>
              <a:t>, nel </a:t>
            </a:r>
            <a:r>
              <a:rPr lang="it-IT" i="1" dirty="0" smtClean="0"/>
              <a:t>De </a:t>
            </a:r>
            <a:r>
              <a:rPr lang="it-IT" i="1" dirty="0" err="1" smtClean="0"/>
              <a:t>architectura</a:t>
            </a:r>
            <a:r>
              <a:rPr lang="it-IT" dirty="0" smtClean="0"/>
              <a:t>, IX, 9-13. </a:t>
            </a:r>
          </a:p>
          <a:p>
            <a:pPr eaLnBrk="1" hangingPunct="1"/>
            <a:r>
              <a:rPr lang="it-IT" dirty="0" smtClean="0"/>
              <a:t>Del “principio” parla Archimede nei </a:t>
            </a:r>
            <a:r>
              <a:rPr lang="it-IT" i="1" dirty="0" smtClean="0"/>
              <a:t>Galleggianti</a:t>
            </a:r>
            <a:r>
              <a:rPr lang="it-IT" dirty="0" smtClean="0"/>
              <a:t>, opera in due libri. Nel I libro </a:t>
            </a:r>
            <a:r>
              <a:rPr lang="it-IT" dirty="0" err="1" smtClean="0"/>
              <a:t>prop</a:t>
            </a:r>
            <a:r>
              <a:rPr lang="it-IT" dirty="0" smtClean="0"/>
              <a:t>. I 3, I 4, I 5, I 6</a:t>
            </a:r>
          </a:p>
          <a:p>
            <a:pPr eaLnBrk="1" hangingPunct="1"/>
            <a:endParaRPr lang="it-IT" dirty="0" smtClean="0"/>
          </a:p>
        </p:txBody>
      </p:sp>
      <p:pic>
        <p:nvPicPr>
          <p:cNvPr id="4" name="Picture 5" descr="dipinto%20archimede"/>
          <p:cNvPicPr>
            <a:picLocks noChangeAspect="1" noChangeArrowheads="1"/>
          </p:cNvPicPr>
          <p:nvPr/>
        </p:nvPicPr>
        <p:blipFill>
          <a:blip r:embed="rId2" cstate="print"/>
          <a:srcRect/>
          <a:stretch>
            <a:fillRect/>
          </a:stretch>
        </p:blipFill>
        <p:spPr bwMode="auto">
          <a:xfrm>
            <a:off x="5286380" y="1720444"/>
            <a:ext cx="3857620" cy="51375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it-IT" sz="4000" dirty="0" smtClean="0"/>
              <a:t>Vitruvio, </a:t>
            </a:r>
            <a:r>
              <a:rPr lang="it-IT" sz="4000" i="1" dirty="0" smtClean="0"/>
              <a:t>De </a:t>
            </a:r>
            <a:r>
              <a:rPr lang="it-IT" sz="4000" i="1" dirty="0" err="1" smtClean="0"/>
              <a:t>architectura</a:t>
            </a:r>
            <a:r>
              <a:rPr lang="it-IT" sz="4000" dirty="0" smtClean="0"/>
              <a:t>, IX, 9-13.</a:t>
            </a:r>
          </a:p>
        </p:txBody>
      </p:sp>
      <p:sp>
        <p:nvSpPr>
          <p:cNvPr id="18435" name="Rectangle 3"/>
          <p:cNvSpPr>
            <a:spLocks noGrp="1" noChangeArrowheads="1"/>
          </p:cNvSpPr>
          <p:nvPr>
            <p:ph type="body" idx="1"/>
          </p:nvPr>
        </p:nvSpPr>
        <p:spPr/>
        <p:txBody>
          <a:bodyPr/>
          <a:lstStyle/>
          <a:p>
            <a:pPr algn="just" eaLnBrk="1" hangingPunct="1">
              <a:lnSpc>
                <a:spcPct val="90000"/>
              </a:lnSpc>
            </a:pPr>
            <a:r>
              <a:rPr lang="it-IT" sz="2800" b="1" i="1" dirty="0" smtClean="0"/>
              <a:t>[9]</a:t>
            </a:r>
            <a:r>
              <a:rPr lang="it-IT" sz="2800" i="1" dirty="0" smtClean="0"/>
              <a:t>  </a:t>
            </a:r>
            <a:r>
              <a:rPr lang="it-IT" sz="2800" i="1" dirty="0" err="1" smtClean="0"/>
              <a:t>Archimedis</a:t>
            </a:r>
            <a:r>
              <a:rPr lang="it-IT" sz="2800" i="1" dirty="0" smtClean="0"/>
              <a:t> vero </a:t>
            </a:r>
            <a:r>
              <a:rPr lang="it-IT" sz="2800" i="1" dirty="0" err="1" smtClean="0"/>
              <a:t>cum</a:t>
            </a:r>
            <a:r>
              <a:rPr lang="it-IT" sz="2800" i="1" dirty="0" smtClean="0"/>
              <a:t> multa </a:t>
            </a:r>
            <a:r>
              <a:rPr lang="it-IT" sz="2800" i="1" dirty="0" err="1" smtClean="0"/>
              <a:t>miranda</a:t>
            </a:r>
            <a:r>
              <a:rPr lang="it-IT" sz="2800" i="1" dirty="0" smtClean="0"/>
              <a:t> inventa </a:t>
            </a:r>
            <a:r>
              <a:rPr lang="it-IT" sz="2800" i="1" dirty="0" err="1" smtClean="0"/>
              <a:t>et</a:t>
            </a:r>
            <a:r>
              <a:rPr lang="it-IT" sz="2800" i="1" dirty="0" smtClean="0"/>
              <a:t> varia </a:t>
            </a:r>
            <a:r>
              <a:rPr lang="it-IT" sz="2800" i="1" dirty="0" err="1" smtClean="0"/>
              <a:t>fuerint</a:t>
            </a:r>
            <a:r>
              <a:rPr lang="it-IT" sz="2800" i="1" dirty="0" smtClean="0"/>
              <a:t>, ex omnibus </a:t>
            </a:r>
            <a:r>
              <a:rPr lang="it-IT" sz="2800" i="1" dirty="0" err="1" smtClean="0"/>
              <a:t>etiam</a:t>
            </a:r>
            <a:r>
              <a:rPr lang="it-IT" sz="2800" i="1" dirty="0" smtClean="0"/>
              <a:t> infinita </a:t>
            </a:r>
            <a:r>
              <a:rPr lang="it-IT" sz="2800" i="1" dirty="0" err="1" smtClean="0"/>
              <a:t>sollertia</a:t>
            </a:r>
            <a:r>
              <a:rPr lang="it-IT" sz="2800" i="1" dirty="0" smtClean="0"/>
              <a:t> </a:t>
            </a:r>
            <a:r>
              <a:rPr lang="it-IT" sz="2800" i="1" dirty="0" err="1" smtClean="0"/>
              <a:t>id</a:t>
            </a:r>
            <a:r>
              <a:rPr lang="it-IT" sz="2800" i="1" dirty="0" smtClean="0"/>
              <a:t>, </a:t>
            </a:r>
            <a:r>
              <a:rPr lang="it-IT" sz="2800" i="1" dirty="0" err="1" smtClean="0"/>
              <a:t>quod</a:t>
            </a:r>
            <a:r>
              <a:rPr lang="it-IT" sz="2800" i="1" dirty="0" smtClean="0"/>
              <a:t> </a:t>
            </a:r>
            <a:r>
              <a:rPr lang="it-IT" sz="2800" i="1" dirty="0" err="1" smtClean="0"/>
              <a:t>exponam</a:t>
            </a:r>
            <a:r>
              <a:rPr lang="it-IT" sz="2800" i="1" dirty="0" smtClean="0"/>
              <a:t>, </a:t>
            </a:r>
            <a:r>
              <a:rPr lang="it-IT" sz="2800" i="1" dirty="0" err="1" smtClean="0"/>
              <a:t>videtur</a:t>
            </a:r>
            <a:r>
              <a:rPr lang="it-IT" sz="2800" i="1" dirty="0" smtClean="0"/>
              <a:t> esse </a:t>
            </a:r>
            <a:r>
              <a:rPr lang="it-IT" sz="2800" i="1" dirty="0" err="1" smtClean="0"/>
              <a:t>expressum</a:t>
            </a:r>
            <a:r>
              <a:rPr lang="it-IT" sz="2800" i="1" dirty="0" smtClean="0"/>
              <a:t>. </a:t>
            </a:r>
            <a:r>
              <a:rPr lang="it-IT" sz="2800" i="1" dirty="0" err="1" smtClean="0"/>
              <a:t>Nimium</a:t>
            </a:r>
            <a:r>
              <a:rPr lang="it-IT" sz="2800" i="1" dirty="0" smtClean="0"/>
              <a:t> </a:t>
            </a:r>
            <a:r>
              <a:rPr lang="it-IT" sz="2800" i="1" dirty="0" err="1" smtClean="0"/>
              <a:t>Hiero</a:t>
            </a:r>
            <a:r>
              <a:rPr lang="it-IT" sz="2800" i="1" dirty="0" smtClean="0"/>
              <a:t> </a:t>
            </a:r>
            <a:r>
              <a:rPr lang="it-IT" sz="2800" i="1" dirty="0" err="1" smtClean="0"/>
              <a:t>enim</a:t>
            </a:r>
            <a:r>
              <a:rPr lang="it-IT" sz="2800" i="1" dirty="0" smtClean="0"/>
              <a:t> </a:t>
            </a:r>
            <a:r>
              <a:rPr lang="it-IT" sz="2800" i="1" dirty="0" err="1" smtClean="0"/>
              <a:t>Syracusis</a:t>
            </a:r>
            <a:r>
              <a:rPr lang="it-IT" sz="2800" i="1" dirty="0" smtClean="0"/>
              <a:t> </a:t>
            </a:r>
            <a:r>
              <a:rPr lang="it-IT" sz="2800" i="1" dirty="0" err="1" smtClean="0"/>
              <a:t>auctus</a:t>
            </a:r>
            <a:r>
              <a:rPr lang="it-IT" sz="2800" i="1" dirty="0" smtClean="0"/>
              <a:t> regia </a:t>
            </a:r>
            <a:r>
              <a:rPr lang="it-IT" sz="2800" i="1" dirty="0" err="1" smtClean="0"/>
              <a:t>potestate</a:t>
            </a:r>
            <a:r>
              <a:rPr lang="it-IT" sz="2800" i="1" dirty="0" smtClean="0"/>
              <a:t>, rebus bene </a:t>
            </a:r>
            <a:r>
              <a:rPr lang="it-IT" sz="2800" i="1" dirty="0" err="1" smtClean="0"/>
              <a:t>gestis</a:t>
            </a:r>
            <a:r>
              <a:rPr lang="it-IT" sz="2800" i="1" dirty="0" smtClean="0"/>
              <a:t> </a:t>
            </a:r>
            <a:r>
              <a:rPr lang="it-IT" sz="2800" i="1" dirty="0" err="1" smtClean="0"/>
              <a:t>cum</a:t>
            </a:r>
            <a:r>
              <a:rPr lang="it-IT" sz="2800" i="1" dirty="0" smtClean="0"/>
              <a:t> </a:t>
            </a:r>
            <a:r>
              <a:rPr lang="it-IT" sz="2800" i="1" dirty="0" err="1" smtClean="0"/>
              <a:t>auream</a:t>
            </a:r>
            <a:r>
              <a:rPr lang="it-IT" sz="2800" i="1" dirty="0" smtClean="0"/>
              <a:t> </a:t>
            </a:r>
            <a:r>
              <a:rPr lang="it-IT" sz="2800" i="1" dirty="0" err="1" smtClean="0"/>
              <a:t>coronam</a:t>
            </a:r>
            <a:r>
              <a:rPr lang="it-IT" sz="2800" i="1" dirty="0" smtClean="0"/>
              <a:t> </a:t>
            </a:r>
            <a:r>
              <a:rPr lang="it-IT" sz="2800" i="1" dirty="0" err="1" smtClean="0"/>
              <a:t>votivam</a:t>
            </a:r>
            <a:r>
              <a:rPr lang="it-IT" sz="2800" i="1" dirty="0" smtClean="0"/>
              <a:t> </a:t>
            </a:r>
            <a:r>
              <a:rPr lang="it-IT" sz="2800" i="1" dirty="0" err="1" smtClean="0"/>
              <a:t>diis</a:t>
            </a:r>
            <a:r>
              <a:rPr lang="it-IT" sz="2800" i="1" dirty="0" smtClean="0"/>
              <a:t> </a:t>
            </a:r>
            <a:r>
              <a:rPr lang="it-IT" sz="2800" i="1" dirty="0" err="1" smtClean="0"/>
              <a:t>inmortalibus</a:t>
            </a:r>
            <a:r>
              <a:rPr lang="it-IT" sz="2800" i="1" dirty="0" smtClean="0"/>
              <a:t> in </a:t>
            </a:r>
            <a:r>
              <a:rPr lang="it-IT" sz="2800" i="1" dirty="0" err="1" smtClean="0"/>
              <a:t>quodam</a:t>
            </a:r>
            <a:r>
              <a:rPr lang="it-IT" sz="2800" i="1" dirty="0" smtClean="0"/>
              <a:t> </a:t>
            </a:r>
            <a:r>
              <a:rPr lang="it-IT" sz="2800" i="1" dirty="0" err="1" smtClean="0"/>
              <a:t>fano</a:t>
            </a:r>
            <a:r>
              <a:rPr lang="it-IT" sz="2800" i="1" dirty="0" smtClean="0"/>
              <a:t> </a:t>
            </a:r>
            <a:r>
              <a:rPr lang="it-IT" sz="2800" i="1" dirty="0" err="1" smtClean="0"/>
              <a:t>constituisset</a:t>
            </a:r>
            <a:r>
              <a:rPr lang="it-IT" sz="2800" i="1" dirty="0" smtClean="0"/>
              <a:t> </a:t>
            </a:r>
            <a:r>
              <a:rPr lang="it-IT" sz="2800" i="1" dirty="0" err="1" smtClean="0"/>
              <a:t>ponendam</a:t>
            </a:r>
            <a:r>
              <a:rPr lang="it-IT" sz="2800" i="1" dirty="0" smtClean="0"/>
              <a:t>, </a:t>
            </a:r>
            <a:r>
              <a:rPr lang="it-IT" sz="2800" i="1" dirty="0" err="1" smtClean="0"/>
              <a:t>manupretio</a:t>
            </a:r>
            <a:r>
              <a:rPr lang="it-IT" sz="2800" i="1" dirty="0" smtClean="0"/>
              <a:t> </a:t>
            </a:r>
            <a:r>
              <a:rPr lang="it-IT" sz="2800" i="1" dirty="0" err="1" smtClean="0"/>
              <a:t>locavit</a:t>
            </a:r>
            <a:r>
              <a:rPr lang="it-IT" sz="2800" i="1" dirty="0" smtClean="0"/>
              <a:t> </a:t>
            </a:r>
            <a:r>
              <a:rPr lang="it-IT" sz="2800" i="1" dirty="0" err="1" smtClean="0"/>
              <a:t>faciendam</a:t>
            </a:r>
            <a:r>
              <a:rPr lang="it-IT" sz="2800" i="1" dirty="0" smtClean="0"/>
              <a:t> </a:t>
            </a:r>
            <a:r>
              <a:rPr lang="it-IT" sz="2800" i="1" dirty="0" err="1" smtClean="0"/>
              <a:t>et</a:t>
            </a:r>
            <a:r>
              <a:rPr lang="it-IT" sz="2800" i="1" dirty="0" smtClean="0"/>
              <a:t> </a:t>
            </a:r>
            <a:r>
              <a:rPr lang="it-IT" sz="2800" i="1" dirty="0" err="1" smtClean="0"/>
              <a:t>aurum</a:t>
            </a:r>
            <a:r>
              <a:rPr lang="it-IT" sz="2800" i="1" dirty="0" smtClean="0"/>
              <a:t> ad </a:t>
            </a:r>
            <a:r>
              <a:rPr lang="it-IT" sz="2800" i="1" dirty="0" err="1" smtClean="0"/>
              <a:t>sacomam</a:t>
            </a:r>
            <a:r>
              <a:rPr lang="it-IT" sz="2800" i="1" dirty="0" smtClean="0"/>
              <a:t> </a:t>
            </a:r>
            <a:r>
              <a:rPr lang="it-IT" sz="2800" i="1" dirty="0" err="1" smtClean="0"/>
              <a:t>adpendit</a:t>
            </a:r>
            <a:r>
              <a:rPr lang="it-IT" sz="2800" i="1" dirty="0" smtClean="0"/>
              <a:t> </a:t>
            </a:r>
            <a:r>
              <a:rPr lang="it-IT" sz="2800" i="1" dirty="0" err="1" smtClean="0"/>
              <a:t>redemptori</a:t>
            </a:r>
            <a:r>
              <a:rPr lang="it-IT" sz="2800" i="1" dirty="0" smtClean="0"/>
              <a:t>. </a:t>
            </a:r>
            <a:r>
              <a:rPr lang="en-US" sz="2800" i="1" dirty="0" smtClean="0"/>
              <a:t>Is ad tempus opus </a:t>
            </a:r>
            <a:r>
              <a:rPr lang="en-US" sz="2800" i="1" dirty="0" err="1" smtClean="0"/>
              <a:t>manu</a:t>
            </a:r>
            <a:r>
              <a:rPr lang="en-US" sz="2800" i="1" dirty="0" smtClean="0"/>
              <a:t> factum </a:t>
            </a:r>
            <a:r>
              <a:rPr lang="en-US" sz="2800" i="1" dirty="0" err="1" smtClean="0"/>
              <a:t>subtiliter</a:t>
            </a:r>
            <a:r>
              <a:rPr lang="en-US" sz="2800" i="1" dirty="0" smtClean="0"/>
              <a:t> </a:t>
            </a:r>
            <a:r>
              <a:rPr lang="en-US" sz="2800" i="1" dirty="0" err="1" smtClean="0"/>
              <a:t>regi</a:t>
            </a:r>
            <a:r>
              <a:rPr lang="en-US" sz="2800" i="1" dirty="0" smtClean="0"/>
              <a:t> </a:t>
            </a:r>
            <a:r>
              <a:rPr lang="en-US" sz="2800" i="1" dirty="0" err="1" smtClean="0"/>
              <a:t>adprobavit</a:t>
            </a:r>
            <a:r>
              <a:rPr lang="en-US" sz="2800" i="1" dirty="0" smtClean="0"/>
              <a:t> et ad </a:t>
            </a:r>
            <a:r>
              <a:rPr lang="en-US" sz="2800" i="1" dirty="0" err="1" smtClean="0"/>
              <a:t>sacomam</a:t>
            </a:r>
            <a:r>
              <a:rPr lang="en-US" sz="2800" i="1" dirty="0" smtClean="0"/>
              <a:t> </a:t>
            </a:r>
            <a:r>
              <a:rPr lang="en-US" sz="2800" i="1" dirty="0" err="1" smtClean="0"/>
              <a:t>pondus</a:t>
            </a:r>
            <a:r>
              <a:rPr lang="en-US" sz="2800" i="1" dirty="0" smtClean="0"/>
              <a:t> coronae </a:t>
            </a:r>
            <a:r>
              <a:rPr lang="en-US" sz="2800" i="1" dirty="0" err="1" smtClean="0"/>
              <a:t>visus</a:t>
            </a:r>
            <a:r>
              <a:rPr lang="en-US" sz="2800" i="1" dirty="0" smtClean="0"/>
              <a:t> </a:t>
            </a:r>
            <a:r>
              <a:rPr lang="en-US" sz="2800" i="1" dirty="0" err="1" smtClean="0"/>
              <a:t>est</a:t>
            </a:r>
            <a:r>
              <a:rPr lang="en-US" sz="2800" i="1" dirty="0" smtClean="0"/>
              <a:t> </a:t>
            </a:r>
            <a:r>
              <a:rPr lang="en-US" sz="2800" i="1" dirty="0" err="1" smtClean="0"/>
              <a:t>praestitisse</a:t>
            </a:r>
            <a:r>
              <a:rPr lang="en-US" sz="2800" i="1" dirty="0" smtClean="0"/>
              <a:t>.</a:t>
            </a:r>
            <a:r>
              <a:rPr lang="it-IT" sz="2800" i="1" dirty="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765</TotalTime>
  <Words>1728</Words>
  <Application>Microsoft Office PowerPoint</Application>
  <PresentationFormat>Presentazione su schermo (4:3)</PresentationFormat>
  <Paragraphs>132</Paragraphs>
  <Slides>45</Slides>
  <Notes>0</Notes>
  <HiddenSlides>0</HiddenSlides>
  <MMClips>0</MMClips>
  <ScaleCrop>false</ScaleCrop>
  <HeadingPairs>
    <vt:vector size="4" baseType="variant">
      <vt:variant>
        <vt:lpstr>Tema</vt:lpstr>
      </vt:variant>
      <vt:variant>
        <vt:i4>1</vt:i4>
      </vt:variant>
      <vt:variant>
        <vt:lpstr>Titoli diapositive</vt:lpstr>
      </vt:variant>
      <vt:variant>
        <vt:i4>45</vt:i4>
      </vt:variant>
    </vt:vector>
  </HeadingPairs>
  <TitlesOfParts>
    <vt:vector size="46" baseType="lpstr">
      <vt:lpstr>Struttura predefinita</vt:lpstr>
      <vt:lpstr>(In)Genius Aquae</vt:lpstr>
      <vt:lpstr>Diapositiva 2</vt:lpstr>
      <vt:lpstr>Le “scoperte” attraverso l’acqua </vt:lpstr>
      <vt:lpstr>Diapositiva 4</vt:lpstr>
      <vt:lpstr>Archimede di Siracusa (287-212 a.C.) </vt:lpstr>
      <vt:lpstr>Diapositiva 6</vt:lpstr>
      <vt:lpstr>Archimede di Siracusa (287-212 a.C.) </vt:lpstr>
      <vt:lpstr>Il Principio di Archimede</vt:lpstr>
      <vt:lpstr>Vitruvio, De architectura, IX, 9-13.</vt:lpstr>
      <vt:lpstr>Vitruvio, De architectura, IX, 9-13.</vt:lpstr>
      <vt:lpstr>Diapositiva 11</vt:lpstr>
      <vt:lpstr>Diapositiva 12</vt:lpstr>
      <vt:lpstr>Diapositiva 13</vt:lpstr>
      <vt:lpstr>Diapositiva 14</vt:lpstr>
      <vt:lpstr>Diapositiva 15</vt:lpstr>
      <vt:lpstr>Diapositiva 16</vt:lpstr>
      <vt:lpstr>Diapositiva 17</vt:lpstr>
      <vt:lpstr>Polyb. XXXIV,3 in Strab. I,2, 16: </vt:lpstr>
      <vt:lpstr>Polyb. XXXIV,3 in Strab. I,2, 16</vt:lpstr>
      <vt:lpstr>Diapositiva 20</vt:lpstr>
      <vt:lpstr>Forza d’inerzia – Forza di gravità –  Principio di Archimede</vt:lpstr>
      <vt:lpstr>Forza d’inerzia – Forza di gravità –  Principio di Archimede</vt:lpstr>
      <vt:lpstr>Forza d’inerzia</vt:lpstr>
      <vt:lpstr>Forza di gravità</vt:lpstr>
      <vt:lpstr>Principio di Archimede</vt:lpstr>
      <vt:lpstr>Principio di Archimede nei moderni strumenti di pesca</vt:lpstr>
      <vt:lpstr>Principio di Archimede nei moderni strumenti di pesca</vt:lpstr>
      <vt:lpstr>Forza di gravità: gli Acquedotti</vt:lpstr>
      <vt:lpstr>La provincia romana d’Africa</vt:lpstr>
      <vt:lpstr>Uthina</vt:lpstr>
      <vt:lpstr>Simitthu  Colonia Iulia Augusta Numidica  </vt:lpstr>
      <vt:lpstr>Diapositiva 32</vt:lpstr>
      <vt:lpstr>Sufetula </vt:lpstr>
      <vt:lpstr>Sufetula</vt:lpstr>
      <vt:lpstr>La “Vite di Archimede”</vt:lpstr>
      <vt:lpstr>La “Vite di Archimede”</vt:lpstr>
      <vt:lpstr>La “Vite di Archimede”</vt:lpstr>
      <vt:lpstr>La “Vite di Archimede”</vt:lpstr>
      <vt:lpstr>La “Vite di Archimede”</vt:lpstr>
      <vt:lpstr>Diapositiva 40</vt:lpstr>
      <vt:lpstr>Tomba di Archimede (?) - Siracusa</vt:lpstr>
      <vt:lpstr>Diapositiva 42</vt:lpstr>
      <vt:lpstr>Diapositiva 43</vt:lpstr>
      <vt:lpstr>Conclusioni</vt:lpstr>
      <vt:lpstr>Grazie per l’attenzione!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(In)Genius aquae</dc:title>
  <dc:creator>.</dc:creator>
  <cp:lastModifiedBy>aa</cp:lastModifiedBy>
  <cp:revision>97</cp:revision>
  <dcterms:created xsi:type="dcterms:W3CDTF">2010-04-14T05:46:22Z</dcterms:created>
  <dcterms:modified xsi:type="dcterms:W3CDTF">2010-04-15T08:31:55Z</dcterms:modified>
</cp:coreProperties>
</file>