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59"/>
  </p:notesMasterIdLst>
  <p:handoutMasterIdLst>
    <p:handoutMasterId r:id="rId60"/>
  </p:handoutMasterIdLst>
  <p:sldIdLst>
    <p:sldId id="321" r:id="rId3"/>
    <p:sldId id="324" r:id="rId4"/>
    <p:sldId id="388" r:id="rId5"/>
    <p:sldId id="389" r:id="rId6"/>
    <p:sldId id="390" r:id="rId7"/>
    <p:sldId id="391" r:id="rId8"/>
    <p:sldId id="392" r:id="rId9"/>
    <p:sldId id="326" r:id="rId10"/>
    <p:sldId id="377" r:id="rId11"/>
    <p:sldId id="330" r:id="rId12"/>
    <p:sldId id="327" r:id="rId13"/>
    <p:sldId id="382" r:id="rId14"/>
    <p:sldId id="329" r:id="rId15"/>
    <p:sldId id="393" r:id="rId16"/>
    <p:sldId id="378" r:id="rId17"/>
    <p:sldId id="332" r:id="rId18"/>
    <p:sldId id="364" r:id="rId19"/>
    <p:sldId id="365" r:id="rId20"/>
    <p:sldId id="367" r:id="rId21"/>
    <p:sldId id="333" r:id="rId22"/>
    <p:sldId id="334" r:id="rId23"/>
    <p:sldId id="336" r:id="rId24"/>
    <p:sldId id="337" r:id="rId25"/>
    <p:sldId id="338" r:id="rId26"/>
    <p:sldId id="335" r:id="rId27"/>
    <p:sldId id="339" r:id="rId28"/>
    <p:sldId id="340" r:id="rId29"/>
    <p:sldId id="341" r:id="rId30"/>
    <p:sldId id="343" r:id="rId31"/>
    <p:sldId id="379" r:id="rId32"/>
    <p:sldId id="344" r:id="rId33"/>
    <p:sldId id="345" r:id="rId34"/>
    <p:sldId id="346" r:id="rId35"/>
    <p:sldId id="347" r:id="rId36"/>
    <p:sldId id="368" r:id="rId37"/>
    <p:sldId id="374" r:id="rId38"/>
    <p:sldId id="349" r:id="rId39"/>
    <p:sldId id="348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83" r:id="rId48"/>
    <p:sldId id="369" r:id="rId49"/>
    <p:sldId id="371" r:id="rId50"/>
    <p:sldId id="372" r:id="rId51"/>
    <p:sldId id="384" r:id="rId52"/>
    <p:sldId id="359" r:id="rId53"/>
    <p:sldId id="362" r:id="rId54"/>
    <p:sldId id="363" r:id="rId55"/>
    <p:sldId id="385" r:id="rId56"/>
    <p:sldId id="370" r:id="rId57"/>
    <p:sldId id="387" r:id="rId5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520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4" Type="http://schemas.openxmlformats.org/officeDocument/2006/relationships/image" Target="../media/image30.wmf"/><Relationship Id="rId5" Type="http://schemas.openxmlformats.org/officeDocument/2006/relationships/image" Target="../media/image31.wmf"/><Relationship Id="rId6" Type="http://schemas.openxmlformats.org/officeDocument/2006/relationships/image" Target="../media/image32.wmf"/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Relationship Id="rId2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Relationship Id="rId2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4/16/15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4/16/15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00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pencil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22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</a:t>
            </a:r>
            <a:r>
              <a:rPr lang="en-US" dirty="0" err="1" smtClean="0"/>
              <a:t>tun</a:t>
            </a:r>
            <a:r>
              <a:rPr lang="en-US" dirty="0" smtClean="0"/>
              <a:t> injection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912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657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716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716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000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716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51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06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067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64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699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667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Dubna</a:t>
            </a:r>
            <a:r>
              <a:rPr lang="en-US" dirty="0" smtClean="0"/>
              <a:t> quadrupoles – in-kind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547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13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ref.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0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3A6F847-EEB2-4562-8922-6C1018EC1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8FB5EF2-0A30-481B-A159-BB97A7C29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1D54-386B-438A-B35B-786A972FA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342B-3EEB-4356-B9ED-45883B1E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2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6BCEC-84A3-42D1-A9FA-9CB73E2B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65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71366-A185-42D2-9506-4FA3B8FFB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E120B-615F-461D-8A8C-89AC6BEB8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1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515DF6-1CA5-421A-9AE8-13AD4A57D03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30.w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31.w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7.w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28.w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2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35.wmf"/><Relationship Id="rId5" Type="http://schemas.openxmlformats.org/officeDocument/2006/relationships/image" Target="../media/image3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38.w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41.emf"/><Relationship Id="rId5" Type="http://schemas.openxmlformats.org/officeDocument/2006/relationships/image" Target="../media/image44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42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4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45.w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46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4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56.w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57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60.wmf"/><Relationship Id="rId6" Type="http://schemas.openxmlformats.org/officeDocument/2006/relationships/image" Target="../media/image62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oleObject" Target="../embeddings/oleObject19.bin"/><Relationship Id="rId5" Type="http://schemas.openxmlformats.org/officeDocument/2006/relationships/image" Target="../media/image63.w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64.wmf"/><Relationship Id="rId8" Type="http://schemas.openxmlformats.org/officeDocument/2006/relationships/image" Target="../media/image66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06450" y="3036241"/>
            <a:ext cx="7526338" cy="1662313"/>
          </a:xfrm>
        </p:spPr>
        <p:txBody>
          <a:bodyPr/>
          <a:lstStyle/>
          <a:p>
            <a:r>
              <a:rPr lang="en-US" sz="3400" dirty="0" smtClean="0"/>
              <a:t>Accelerator </a:t>
            </a:r>
            <a:r>
              <a:rPr lang="en-US" sz="3400" dirty="0"/>
              <a:t>R&amp;</a:t>
            </a:r>
            <a:r>
              <a:rPr lang="en-US" sz="3400" dirty="0" smtClean="0"/>
              <a:t>D Program at </a:t>
            </a:r>
            <a:r>
              <a:rPr lang="en-US" sz="3400" dirty="0" err="1" smtClean="0"/>
              <a:t>Integrable</a:t>
            </a:r>
            <a:r>
              <a:rPr lang="en-US" sz="3400" dirty="0" smtClean="0"/>
              <a:t> Optics Test Accelerator</a:t>
            </a:r>
            <a:endParaRPr lang="en-US" sz="3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 smtClean="0">
                <a:latin typeface="Helvetica" pitchFamily="124" charset="0"/>
              </a:rPr>
              <a:t>Alexander Valishev</a:t>
            </a:r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 err="1">
                <a:latin typeface="Helvetica" pitchFamily="124" charset="0"/>
              </a:rPr>
              <a:t>Fermilab</a:t>
            </a:r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16 April 2015</a:t>
            </a:r>
            <a:endParaRPr lang="en-US" altLang="en-US" dirty="0">
              <a:latin typeface="Helvetica" pitchFamily="12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9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romanUcPeriod"/>
            </a:pPr>
            <a:r>
              <a:rPr lang="en-US" b="1" dirty="0" smtClean="0">
                <a:solidFill>
                  <a:srgbClr val="004C97"/>
                </a:solidFill>
              </a:rPr>
              <a:t>Construct </a:t>
            </a:r>
            <a:r>
              <a:rPr lang="en-US" b="1" dirty="0">
                <a:solidFill>
                  <a:srgbClr val="004C97"/>
                </a:solidFill>
              </a:rPr>
              <a:t>and commission the </a:t>
            </a:r>
            <a:r>
              <a:rPr lang="en-US" b="1" dirty="0" smtClean="0">
                <a:solidFill>
                  <a:srgbClr val="004C97"/>
                </a:solidFill>
              </a:rPr>
              <a:t>Integrable Optics Test Accelerator (IOTA)</a:t>
            </a:r>
            <a:r>
              <a:rPr lang="en-US" b="1" dirty="0" smtClean="0"/>
              <a:t> </a:t>
            </a:r>
            <a:r>
              <a:rPr lang="en-US" u="sng" dirty="0"/>
              <a:t>storage ring </a:t>
            </a:r>
            <a:r>
              <a:rPr lang="en-US" dirty="0"/>
              <a:t>and its </a:t>
            </a:r>
            <a:r>
              <a:rPr lang="en-US" u="sng" dirty="0"/>
              <a:t>proton and electron injectors</a:t>
            </a:r>
            <a:r>
              <a:rPr lang="en-US" dirty="0"/>
              <a:t>, and </a:t>
            </a:r>
            <a:r>
              <a:rPr lang="en-US" dirty="0">
                <a:solidFill>
                  <a:srgbClr val="004C97"/>
                </a:solidFill>
              </a:rPr>
              <a:t>establish reliable and time-effective operation </a:t>
            </a:r>
            <a:r>
              <a:rPr lang="en-US" dirty="0"/>
              <a:t>of the facility for accelerator research program.</a:t>
            </a:r>
          </a:p>
          <a:p>
            <a:pPr marL="514350" indent="-514350">
              <a:buFont typeface="+mj-lt"/>
              <a:buAutoNum type="romanUcPeriod"/>
            </a:pPr>
            <a:r>
              <a:rPr lang="en-US" b="1" dirty="0" smtClean="0">
                <a:solidFill>
                  <a:srgbClr val="004C97"/>
                </a:solidFill>
              </a:rPr>
              <a:t>Carry </a:t>
            </a:r>
            <a:r>
              <a:rPr lang="en-US" b="1" dirty="0">
                <a:solidFill>
                  <a:srgbClr val="004C97"/>
                </a:solidFill>
              </a:rPr>
              <a:t>out transformative beam dynamics </a:t>
            </a:r>
            <a:r>
              <a:rPr lang="en-US" b="1" dirty="0" smtClean="0">
                <a:solidFill>
                  <a:srgbClr val="004C97"/>
                </a:solidFill>
              </a:rPr>
              <a:t>experiments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Integrable </a:t>
            </a:r>
            <a:r>
              <a:rPr lang="en-US" dirty="0"/>
              <a:t>optics with non-linear magnets and with electron </a:t>
            </a:r>
            <a:r>
              <a:rPr lang="en-US" dirty="0" smtClean="0"/>
              <a:t>lenses.</a:t>
            </a:r>
            <a:endParaRPr lang="en-US" dirty="0"/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Space charge </a:t>
            </a:r>
            <a:r>
              <a:rPr lang="en-US" dirty="0"/>
              <a:t>compensation with electron lenses and electron columns</a:t>
            </a:r>
            <a:r>
              <a:rPr lang="en-US" dirty="0" smtClean="0"/>
              <a:t>.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Optical stochastic cooling demonstration</a:t>
            </a:r>
          </a:p>
          <a:p>
            <a:pPr marL="514350" indent="-514350">
              <a:buFont typeface="+mj-lt"/>
              <a:buAutoNum type="romanUcPeriod"/>
            </a:pPr>
            <a:r>
              <a:rPr lang="en-US" b="1" dirty="0">
                <a:solidFill>
                  <a:srgbClr val="004C97"/>
                </a:solidFill>
              </a:rPr>
              <a:t>Open new opportunities for training</a:t>
            </a:r>
            <a:r>
              <a:rPr lang="en-US" dirty="0">
                <a:solidFill>
                  <a:srgbClr val="004C97"/>
                </a:solidFill>
              </a:rPr>
              <a:t> </a:t>
            </a:r>
            <a:r>
              <a:rPr lang="en-US" dirty="0"/>
              <a:t>young researchers</a:t>
            </a:r>
          </a:p>
          <a:p>
            <a:pPr marL="0" indent="0">
              <a:spcBef>
                <a:spcPts val="1176"/>
              </a:spcBef>
              <a:buNone/>
            </a:pPr>
            <a:r>
              <a:rPr lang="en-US" dirty="0" smtClean="0">
                <a:solidFill>
                  <a:schemeClr val="accent6"/>
                </a:solidFill>
              </a:rPr>
              <a:t>All in </a:t>
            </a:r>
            <a:r>
              <a:rPr lang="en-US" dirty="0" smtClean="0"/>
              <a:t>collaboration with national and international partners on corresponding modeling, design, and analysis efforts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91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 smtClean="0">
                <a:solidFill>
                  <a:schemeClr val="tx2"/>
                </a:solidFill>
              </a:rPr>
              <a:t>IOTA/ASTA capitalizes on the investments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/>
              <a:t>made by OHEP for highly </a:t>
            </a:r>
            <a:r>
              <a:rPr lang="en-US" dirty="0"/>
              <a:t>successful ILC/SRF R&amp;D </a:t>
            </a:r>
            <a:r>
              <a:rPr lang="en-US" dirty="0" smtClean="0"/>
              <a:t>Program.</a:t>
            </a:r>
          </a:p>
          <a:p>
            <a:pPr algn="just"/>
            <a:r>
              <a:rPr lang="en-US" dirty="0" smtClean="0"/>
              <a:t>Construction </a:t>
            </a:r>
            <a:r>
              <a:rPr lang="en-US" dirty="0"/>
              <a:t>of ASTA </a:t>
            </a:r>
            <a:r>
              <a:rPr lang="en-US" dirty="0" smtClean="0"/>
              <a:t>(formerly NML) </a:t>
            </a:r>
            <a:r>
              <a:rPr lang="en-US" dirty="0"/>
              <a:t>began in 2006 as part of the ILC/SRF R&amp;D Program and later American Recovery and Reinvestment Act (ARRA)</a:t>
            </a:r>
            <a:r>
              <a:rPr lang="en-US" dirty="0" smtClean="0"/>
              <a:t>. The </a:t>
            </a:r>
            <a:r>
              <a:rPr lang="en-US" dirty="0"/>
              <a:t>f</a:t>
            </a:r>
            <a:r>
              <a:rPr lang="en-US" dirty="0" smtClean="0"/>
              <a:t>acility </a:t>
            </a:r>
            <a:r>
              <a:rPr lang="en-US" dirty="0"/>
              <a:t>was motivated by the goal of building, testing and operating a complete ILC RF </a:t>
            </a:r>
            <a:r>
              <a:rPr lang="en-US" dirty="0" smtClean="0"/>
              <a:t>unit.</a:t>
            </a:r>
          </a:p>
          <a:p>
            <a:pPr algn="just"/>
            <a:r>
              <a:rPr lang="en-US" b="1" dirty="0" smtClean="0">
                <a:solidFill>
                  <a:srgbClr val="004C97"/>
                </a:solidFill>
              </a:rPr>
              <a:t>Multi-million (&gt;$90M) investment</a:t>
            </a:r>
            <a:r>
              <a:rPr lang="en-US" dirty="0" smtClean="0"/>
              <a:t> resulted in the successful commissioning of 1.3 GHz SRF </a:t>
            </a:r>
            <a:r>
              <a:rPr lang="en-US" dirty="0" err="1" smtClean="0"/>
              <a:t>cryomodule</a:t>
            </a:r>
            <a:r>
              <a:rPr lang="en-US" dirty="0" smtClean="0"/>
              <a:t> (CM2).</a:t>
            </a:r>
          </a:p>
          <a:p>
            <a:pPr lvl="1" algn="just"/>
            <a:r>
              <a:rPr lang="en-US" dirty="0" smtClean="0"/>
              <a:t>Beam through low-energy photo injector</a:t>
            </a:r>
          </a:p>
          <a:p>
            <a:pPr lvl="1" algn="just"/>
            <a:r>
              <a:rPr lang="en-US" dirty="0" smtClean="0"/>
              <a:t>Facility nears completion</a:t>
            </a:r>
          </a:p>
          <a:p>
            <a:pPr algn="just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b="1" dirty="0" smtClean="0">
                <a:solidFill>
                  <a:srgbClr val="004C97"/>
                </a:solidFill>
              </a:rPr>
              <a:t>addition of IOTA expands scope </a:t>
            </a:r>
            <a:r>
              <a:rPr lang="en-US" dirty="0" smtClean="0"/>
              <a:t>to host high-intensity accelerator research.</a:t>
            </a:r>
          </a:p>
          <a:p>
            <a:pPr algn="just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74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ASTA Facility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38200"/>
            <a:ext cx="4658324" cy="310554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77" y="837864"/>
            <a:ext cx="2329949" cy="3106599"/>
          </a:xfrm>
          <a:prstGeom prst="rect">
            <a:avLst/>
          </a:prstGeom>
        </p:spPr>
      </p:pic>
      <p:pic>
        <p:nvPicPr>
          <p:cNvPr id="3" name="Picture 2" descr="IMG_38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03102"/>
            <a:ext cx="8686800" cy="211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2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ASTA Schematic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447800"/>
            <a:ext cx="9067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04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sz="3600" dirty="0" smtClean="0">
                <a:latin typeface="Helvetica" panose="020B0604020202020204" pitchFamily="34" charset="0"/>
              </a:rPr>
              <a:t>First </a:t>
            </a:r>
            <a:r>
              <a:rPr lang="en-US" altLang="en-US" sz="3600" dirty="0" smtClean="0">
                <a:latin typeface="Helvetica" panose="020B0604020202020204" pitchFamily="34" charset="0"/>
              </a:rPr>
              <a:t>Electrons Through </a:t>
            </a:r>
            <a:r>
              <a:rPr lang="en-US" altLang="en-US" sz="3600" dirty="0" err="1" smtClean="0">
                <a:latin typeface="Helvetica" panose="020B0604020202020204" pitchFamily="34" charset="0"/>
              </a:rPr>
              <a:t>Photoinjector</a:t>
            </a:r>
            <a:r>
              <a:rPr lang="en-US" altLang="en-US" sz="3600" dirty="0" smtClean="0">
                <a:latin typeface="Helvetica" panose="020B0604020202020204" pitchFamily="34" charset="0"/>
              </a:rPr>
              <a:t>!</a:t>
            </a:r>
            <a:endParaRPr lang="en-US" altLang="en-US" sz="3600" dirty="0" smtClean="0">
              <a:latin typeface="Helvetica" panose="020B0604020202020204" pitchFamily="34" charset="0"/>
            </a:endParaRPr>
          </a:p>
        </p:txBody>
      </p:sp>
      <p:sp>
        <p:nvSpPr>
          <p:cNvPr id="1741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anose="020B0604020202020204" pitchFamily="34" charset="0"/>
              </a:rPr>
              <a:t>4/16/2015</a:t>
            </a:r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41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 smtClean="0">
                <a:solidFill>
                  <a:srgbClr val="004C97"/>
                </a:solidFill>
                <a:latin typeface="Helvetica" panose="020B0604020202020204" pitchFamily="34" charset="0"/>
              </a:rPr>
              <a:t>A. Valishev | IOTA Program - LNF Seminar</a:t>
            </a:r>
            <a:endParaRPr lang="en-US" altLang="en-US" sz="900" b="1" smtClean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107FE89E-1A7B-466A-9156-05A441F5664C}" type="slidenum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86800" cy="22074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Sign-offs Wednesday, 25 March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Electrons beyond the gun - </a:t>
            </a:r>
            <a:r>
              <a:rPr lang="en-US" sz="1800" dirty="0">
                <a:solidFill>
                  <a:schemeClr val="tx1"/>
                </a:solidFill>
              </a:rPr>
              <a:t>Wednesday, 25 </a:t>
            </a:r>
            <a:r>
              <a:rPr lang="en-US" sz="1800" dirty="0" smtClean="0">
                <a:solidFill>
                  <a:schemeClr val="tx1"/>
                </a:solidFill>
              </a:rPr>
              <a:t>March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Beam after CC2, towards end of line – </a:t>
            </a:r>
            <a:r>
              <a:rPr lang="en-US" sz="1800" dirty="0">
                <a:solidFill>
                  <a:schemeClr val="tx1"/>
                </a:solidFill>
              </a:rPr>
              <a:t>Thursday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smtClean="0">
                <a:solidFill>
                  <a:schemeClr val="tx1"/>
                </a:solidFill>
              </a:rPr>
              <a:t>26 March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Electrons seen at low energy beam absorber  ( ~20 MeV) – Friday morning, 27 March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343" y="3250394"/>
            <a:ext cx="4253057" cy="2826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549" y="3250394"/>
            <a:ext cx="1959619" cy="165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3250395"/>
            <a:ext cx="1988934" cy="1651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01862" y="5030090"/>
            <a:ext cx="16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OTR Screen after 22.5° bend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38872" y="5030090"/>
            <a:ext cx="131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Initial CC2 Phase Scan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226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Integrable Optics Test Accelerator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8717"/>
            <a:ext cx="8672513" cy="498786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4C97"/>
                </a:solidFill>
              </a:rPr>
              <a:t>Unique features</a:t>
            </a:r>
            <a:r>
              <a:rPr lang="en-US" sz="2800" dirty="0" smtClean="0">
                <a:solidFill>
                  <a:srgbClr val="004C97"/>
                </a:solidFill>
              </a:rPr>
              <a:t>:</a:t>
            </a:r>
          </a:p>
          <a:p>
            <a:pPr lvl="1"/>
            <a:r>
              <a:rPr lang="en-US" dirty="0" smtClean="0"/>
              <a:t>Can operate with either electrons or protons (up to 150 MeV/c momentum)</a:t>
            </a:r>
          </a:p>
          <a:p>
            <a:pPr lvl="1"/>
            <a:r>
              <a:rPr lang="en-US" dirty="0" smtClean="0"/>
              <a:t>Large aperture</a:t>
            </a:r>
          </a:p>
          <a:p>
            <a:pPr lvl="1"/>
            <a:r>
              <a:rPr lang="en-US" dirty="0" smtClean="0"/>
              <a:t>Significant flexibility of the lattice</a:t>
            </a:r>
          </a:p>
          <a:p>
            <a:pPr lvl="1"/>
            <a:r>
              <a:rPr lang="en-US" dirty="0" smtClean="0"/>
              <a:t>Precise control of the optics quality and stability</a:t>
            </a:r>
          </a:p>
          <a:p>
            <a:pPr lvl="1"/>
            <a:r>
              <a:rPr lang="en-US" dirty="0" smtClean="0"/>
              <a:t>Set up for very high intensity operation (with protons)</a:t>
            </a:r>
          </a:p>
          <a:p>
            <a:r>
              <a:rPr lang="en-US" sz="2800" b="1" dirty="0" smtClean="0">
                <a:solidFill>
                  <a:srgbClr val="004C97"/>
                </a:solidFill>
              </a:rPr>
              <a:t>Based </a:t>
            </a:r>
            <a:r>
              <a:rPr lang="en-US" sz="2800" b="1" dirty="0">
                <a:solidFill>
                  <a:srgbClr val="004C97"/>
                </a:solidFill>
              </a:rPr>
              <a:t>on conventional </a:t>
            </a:r>
            <a:r>
              <a:rPr lang="en-US" sz="2800" b="1" dirty="0" smtClean="0">
                <a:solidFill>
                  <a:srgbClr val="004C97"/>
                </a:solidFill>
              </a:rPr>
              <a:t>technology </a:t>
            </a:r>
            <a:r>
              <a:rPr lang="en-US" sz="2800" dirty="0" smtClean="0"/>
              <a:t>(magnets, RF)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Cost-effective solution</a:t>
            </a:r>
          </a:p>
          <a:p>
            <a:pPr lvl="1"/>
            <a:r>
              <a:rPr lang="en-US" sz="2600" dirty="0" smtClean="0"/>
              <a:t>Balance </a:t>
            </a:r>
            <a:r>
              <a:rPr lang="en-US" sz="2600" dirty="0"/>
              <a:t>between low energy </a:t>
            </a:r>
            <a:r>
              <a:rPr lang="en-US" sz="2600" dirty="0" smtClean="0"/>
              <a:t>(low </a:t>
            </a:r>
            <a:r>
              <a:rPr lang="en-US" sz="2600" dirty="0"/>
              <a:t>cost) and </a:t>
            </a:r>
            <a:r>
              <a:rPr lang="en-US" sz="2600" dirty="0" smtClean="0"/>
              <a:t>discovery potential</a:t>
            </a:r>
            <a:endParaRPr lang="en-US" sz="2600" dirty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53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8" name="Picture 2" descr="Screen Shot 2014-05-22 at 10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103521" y="2110515"/>
            <a:ext cx="3415347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0768" y="1623527"/>
            <a:ext cx="173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e- beam line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21" y="2662408"/>
            <a:ext cx="191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 MeV RFQ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91059" y="2458537"/>
            <a:ext cx="1994063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91059" y="1996872"/>
            <a:ext cx="1649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beam line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43616" y="2464441"/>
            <a:ext cx="3961914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18868" y="2116421"/>
            <a:ext cx="1100151" cy="650239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15027" y="2464442"/>
            <a:ext cx="531188" cy="30221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80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371600"/>
            <a:ext cx="84137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800000">
            <a:off x="6810375" y="2043113"/>
            <a:ext cx="954088" cy="3683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NL1</a:t>
            </a:r>
          </a:p>
        </p:txBody>
      </p:sp>
      <p:sp>
        <p:nvSpPr>
          <p:cNvPr id="9" name="Rectangle 8"/>
          <p:cNvSpPr/>
          <p:nvPr/>
        </p:nvSpPr>
        <p:spPr>
          <a:xfrm rot="19800000">
            <a:off x="1323975" y="2043113"/>
            <a:ext cx="954088" cy="3683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NL2</a:t>
            </a:r>
          </a:p>
        </p:txBody>
      </p:sp>
      <p:sp>
        <p:nvSpPr>
          <p:cNvPr id="10" name="Rectangle 9"/>
          <p:cNvSpPr/>
          <p:nvPr/>
        </p:nvSpPr>
        <p:spPr>
          <a:xfrm rot="19786211">
            <a:off x="6983413" y="5011738"/>
            <a:ext cx="636587" cy="3683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EL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29000" y="5257800"/>
            <a:ext cx="2209800" cy="3683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OSC</a:t>
            </a:r>
          </a:p>
        </p:txBody>
      </p:sp>
    </p:spTree>
    <p:extLst>
      <p:ext uri="{BB962C8B-B14F-4D97-AF65-F5344CB8AC3E}">
        <p14:creationId xmlns:p14="http://schemas.microsoft.com/office/powerpoint/2010/main" val="2276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18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344085"/>
              </p:ext>
            </p:extLst>
          </p:nvPr>
        </p:nvGraphicFramePr>
        <p:xfrm>
          <a:off x="914400" y="990600"/>
          <a:ext cx="7391400" cy="512127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43400"/>
                <a:gridCol w="3048000"/>
              </a:tblGrid>
              <a:tr h="365808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Nominal kinetic energy</a:t>
                      </a:r>
                      <a:endParaRPr lang="en-US" sz="1800" b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 smtClean="0"/>
                        <a:t>e</a:t>
                      </a:r>
                      <a:r>
                        <a:rPr lang="en-US" sz="1800" b="0" baseline="30000" dirty="0" smtClean="0"/>
                        <a:t>-</a:t>
                      </a:r>
                      <a:r>
                        <a:rPr lang="en-US" sz="1800" b="0" baseline="0" dirty="0" smtClean="0"/>
                        <a:t>: 150 MeV, p+: 2.5 MeV</a:t>
                      </a:r>
                      <a:endParaRPr lang="en-US" sz="1800" b="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Nominal </a:t>
                      </a:r>
                      <a:r>
                        <a:rPr lang="en-US" sz="1800" baseline="0" dirty="0" smtClean="0"/>
                        <a:t>intensity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baseline="0" dirty="0" smtClean="0"/>
                        <a:t>: 1×10</a:t>
                      </a:r>
                      <a:r>
                        <a:rPr lang="en-US" sz="1800" baseline="30000" dirty="0" smtClean="0"/>
                        <a:t>9</a:t>
                      </a:r>
                      <a:r>
                        <a:rPr lang="en-US" sz="1800" baseline="0" dirty="0" smtClean="0"/>
                        <a:t>, p+: 1×10</a:t>
                      </a:r>
                      <a:r>
                        <a:rPr lang="en-US" sz="1800" baseline="30000" dirty="0" smtClean="0"/>
                        <a:t>11</a:t>
                      </a:r>
                      <a:endParaRPr lang="en-US" sz="1800" baseline="300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Circumference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40 m</a:t>
                      </a:r>
                      <a:endParaRPr lang="en-US" sz="140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Bending dipole field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0.7 T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pipe aperture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 mm dia.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Maximum b-function (</a:t>
                      </a:r>
                      <a:r>
                        <a:rPr lang="en-US" sz="1800" baseline="0" dirty="0" err="1" smtClean="0"/>
                        <a:t>x,y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12, 5 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Momentum</a:t>
                      </a:r>
                      <a:r>
                        <a:rPr lang="en-US" sz="1800" baseline="0" dirty="0" smtClean="0"/>
                        <a:t> compaction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0.02</a:t>
                      </a:r>
                      <a:r>
                        <a:rPr lang="en-US" sz="1800" baseline="0" dirty="0" smtClean="0"/>
                        <a:t> ÷ </a:t>
                      </a:r>
                      <a:r>
                        <a:rPr lang="en-US" sz="1800" dirty="0" smtClean="0"/>
                        <a:t>0.1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Betatron tune (integer)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÷ 5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Natural</a:t>
                      </a:r>
                      <a:r>
                        <a:rPr lang="en-US" sz="1800" baseline="0" dirty="0" smtClean="0"/>
                        <a:t> chromaticity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-5 ÷ -10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Transverse emittance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r.m.s</a:t>
                      </a:r>
                      <a:r>
                        <a:rPr lang="en-US" sz="1800" dirty="0" smtClean="0"/>
                        <a:t>. 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0.1 </a:t>
                      </a:r>
                      <a:r>
                        <a:rPr lang="en-US" sz="1800" i="1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 smtClean="0"/>
                        <a:t>m, p+: 2</a:t>
                      </a:r>
                      <a:r>
                        <a:rPr lang="en-US" sz="1800" i="1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 smtClean="0"/>
                        <a:t>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SR damping time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0.6s (5×10</a:t>
                      </a:r>
                      <a:r>
                        <a:rPr lang="en-US" sz="1800" baseline="30000" dirty="0" smtClean="0"/>
                        <a:t>6</a:t>
                      </a:r>
                      <a:r>
                        <a:rPr lang="en-US" sz="1800" dirty="0" smtClean="0"/>
                        <a:t> turns)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RF </a:t>
                      </a:r>
                      <a:r>
                        <a:rPr lang="en-US" sz="1800" dirty="0" err="1" smtClean="0"/>
                        <a:t>V,f,q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1 kV, 30 MHz, 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Synchrotron tune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0.002</a:t>
                      </a:r>
                      <a:r>
                        <a:rPr lang="en-US" sz="1800" baseline="0" dirty="0" smtClean="0"/>
                        <a:t> ÷ </a:t>
                      </a:r>
                      <a:r>
                        <a:rPr lang="en-US" sz="1800" dirty="0" smtClean="0"/>
                        <a:t>0.005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Bunch length, momentum spread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12 cm, 1.4×10</a:t>
                      </a:r>
                      <a:r>
                        <a:rPr lang="en-US" sz="1800" baseline="30000" dirty="0" smtClean="0"/>
                        <a:t>-4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14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Elements in Hand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2" descr="Screen shot 2013-07-22 at 9.22.21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9" y="919571"/>
            <a:ext cx="1981200" cy="247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3-07-22 at 9.21.47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909" y="919571"/>
            <a:ext cx="1849548" cy="24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69" y="3787821"/>
            <a:ext cx="3058375" cy="22937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8" y="3969723"/>
            <a:ext cx="1970315" cy="1473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921" y="341848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Dipole magnets (ordered)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9807" y="5459254"/>
            <a:ext cx="233910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Vacuum chambers </a:t>
            </a:r>
          </a:p>
          <a:p>
            <a:pPr algn="l"/>
            <a:r>
              <a:rPr lang="en-US" sz="1800" dirty="0" smtClean="0"/>
              <a:t>for dipoles (received)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504239" y="3273617"/>
            <a:ext cx="369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32 quads from </a:t>
            </a:r>
            <a:r>
              <a:rPr lang="en-US" sz="1800" b="1" dirty="0" smtClean="0"/>
              <a:t>JINR (</a:t>
            </a:r>
            <a:r>
              <a:rPr lang="en-US" sz="1800" b="1" dirty="0" err="1" smtClean="0"/>
              <a:t>Dubna</a:t>
            </a:r>
            <a:r>
              <a:rPr lang="en-US" sz="1800" b="1" dirty="0" smtClean="0"/>
              <a:t>) </a:t>
            </a:r>
            <a:r>
              <a:rPr lang="en-US" sz="1800" dirty="0" smtClean="0"/>
              <a:t>received</a:t>
            </a:r>
            <a:endParaRPr lang="en-US" sz="1800" dirty="0"/>
          </a:p>
        </p:txBody>
      </p:sp>
      <p:pic>
        <p:nvPicPr>
          <p:cNvPr id="14" name="Picture 2" descr="IOTA_qua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48" y="987472"/>
            <a:ext cx="3784738" cy="234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79002" y="3787821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Magnet support stands </a:t>
            </a:r>
          </a:p>
          <a:p>
            <a:pPr algn="l"/>
            <a:r>
              <a:rPr lang="en-US" sz="1800" dirty="0" smtClean="0"/>
              <a:t>from </a:t>
            </a:r>
            <a:r>
              <a:rPr lang="en-US" sz="1800" b="1" dirty="0" smtClean="0"/>
              <a:t>MIT</a:t>
            </a:r>
            <a:r>
              <a:rPr lang="en-US" sz="1800" dirty="0" smtClean="0"/>
              <a:t> (received)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5979002" y="4447231"/>
            <a:ext cx="27808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Also:</a:t>
            </a:r>
          </a:p>
          <a:p>
            <a:r>
              <a:rPr lang="en-US" sz="1800" dirty="0"/>
              <a:t>BPM bodies and electronics</a:t>
            </a:r>
          </a:p>
          <a:p>
            <a:r>
              <a:rPr lang="en-US" sz="1800" dirty="0"/>
              <a:t>Vacuum </a:t>
            </a:r>
            <a:r>
              <a:rPr lang="en-US" sz="1800" dirty="0" smtClean="0"/>
              <a:t>system</a:t>
            </a:r>
            <a:endParaRPr lang="en-US" sz="1800" dirty="0"/>
          </a:p>
          <a:p>
            <a:r>
              <a:rPr lang="en-US" sz="1800" dirty="0"/>
              <a:t>Dipole power supply</a:t>
            </a:r>
          </a:p>
          <a:p>
            <a:r>
              <a:rPr lang="en-US" sz="1800" dirty="0"/>
              <a:t>Corrector power supplies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85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Motivation, strategy and goals</a:t>
            </a:r>
          </a:p>
          <a:p>
            <a:r>
              <a:rPr lang="en-US" sz="2800" dirty="0" smtClean="0"/>
              <a:t>Scope, physics of the main accelerator R&amp;D experiments</a:t>
            </a:r>
          </a:p>
          <a:p>
            <a:r>
              <a:rPr lang="en-US" sz="2800" dirty="0" smtClean="0"/>
              <a:t>Existing infrastructure</a:t>
            </a:r>
          </a:p>
          <a:p>
            <a:r>
              <a:rPr lang="en-US" sz="2800" dirty="0" smtClean="0"/>
              <a:t>Status, plans, and outlook</a:t>
            </a:r>
          </a:p>
          <a:p>
            <a:r>
              <a:rPr lang="en-US" sz="2800" dirty="0" smtClean="0"/>
              <a:t>Collaboration and training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22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Physics </a:t>
            </a:r>
            <a:r>
              <a:rPr lang="en-US" dirty="0"/>
              <a:t>D</a:t>
            </a:r>
            <a:r>
              <a:rPr lang="en-US" dirty="0" smtClean="0"/>
              <a:t>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 Experimental </a:t>
            </a:r>
            <a:r>
              <a:rPr lang="en-US" dirty="0"/>
              <a:t>demonstration of </a:t>
            </a:r>
            <a:r>
              <a:rPr lang="en-US" b="1" dirty="0" smtClean="0"/>
              <a:t>Nonlinear Integrable Optics lattice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 </a:t>
            </a:r>
            <a:r>
              <a:rPr lang="en-US" b="1" dirty="0" smtClean="0"/>
              <a:t>Space </a:t>
            </a:r>
            <a:r>
              <a:rPr lang="en-US" b="1" dirty="0"/>
              <a:t>Charge </a:t>
            </a:r>
            <a:r>
              <a:rPr lang="en-US" b="1" dirty="0" smtClean="0"/>
              <a:t>Compensation </a:t>
            </a:r>
            <a:r>
              <a:rPr lang="en-US" dirty="0"/>
              <a:t>in </a:t>
            </a:r>
            <a:r>
              <a:rPr lang="en-US" dirty="0" smtClean="0"/>
              <a:t>high intensity circular accelerators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75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</a:t>
            </a:r>
            <a:r>
              <a:rPr lang="en-US" dirty="0" smtClean="0"/>
              <a:t>hysics Drivers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06450" y="2578016"/>
            <a:ext cx="8094663" cy="345289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5400" b="1" dirty="0" smtClean="0"/>
              <a:t>  Integrable Optics</a:t>
            </a:r>
          </a:p>
        </p:txBody>
      </p:sp>
    </p:spTree>
    <p:extLst>
      <p:ext uri="{BB962C8B-B14F-4D97-AF65-F5344CB8AC3E}">
        <p14:creationId xmlns:p14="http://schemas.microsoft.com/office/powerpoint/2010/main" val="286201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in </a:t>
            </a:r>
            <a:r>
              <a:rPr lang="en-US" dirty="0" smtClean="0">
                <a:solidFill>
                  <a:schemeClr val="accent4"/>
                </a:solidFill>
              </a:rPr>
              <a:t>Linear </a:t>
            </a:r>
            <a:r>
              <a:rPr lang="en-US" dirty="0">
                <a:solidFill>
                  <a:schemeClr val="accent4"/>
                </a:solidFill>
              </a:rPr>
              <a:t>O</a:t>
            </a:r>
            <a:r>
              <a:rPr lang="en-US" dirty="0" smtClean="0">
                <a:solidFill>
                  <a:schemeClr val="accent4"/>
                </a:solidFill>
              </a:rPr>
              <a:t>ptics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-1629796" y="2698180"/>
            <a:ext cx="5429765" cy="1712972"/>
          </a:xfrm>
        </p:spPr>
        <p:txBody>
          <a:bodyPr/>
          <a:lstStyle/>
          <a:p>
            <a:pPr marL="256032" indent="-164592">
              <a:spcBef>
                <a:spcPts val="0"/>
              </a:spcBef>
            </a:pPr>
            <a:r>
              <a:rPr lang="en-US" sz="1800" dirty="0"/>
              <a:t>System: linear </a:t>
            </a:r>
            <a:r>
              <a:rPr lang="en-US" sz="1800" dirty="0" smtClean="0"/>
              <a:t>FOFO </a:t>
            </a:r>
            <a:r>
              <a:rPr lang="en-US" sz="1800" dirty="0"/>
              <a:t>100 </a:t>
            </a:r>
            <a:r>
              <a:rPr lang="en-US" sz="1800" dirty="0" smtClean="0"/>
              <a:t>A  </a:t>
            </a:r>
            <a:r>
              <a:rPr lang="en-US" sz="1800" dirty="0"/>
              <a:t>linear KV </a:t>
            </a:r>
            <a:r>
              <a:rPr lang="en-US" sz="1800" dirty="0" smtClean="0"/>
              <a:t>w/mismatch</a:t>
            </a:r>
            <a:endParaRPr lang="en-US" sz="1800" dirty="0"/>
          </a:p>
          <a:p>
            <a:pPr marL="256032" indent="-164592"/>
            <a:r>
              <a:rPr lang="en-US" sz="1800" dirty="0"/>
              <a:t>Result:  quickly drives test-particles into the halo</a:t>
            </a:r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6" y="839784"/>
            <a:ext cx="7132637" cy="53494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2988" y="5958429"/>
            <a:ext cx="3155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Tech-X, </a:t>
            </a:r>
            <a:r>
              <a:rPr lang="en-US" sz="2000" dirty="0" err="1" smtClean="0"/>
              <a:t>RadiaSoft</a:t>
            </a:r>
            <a:r>
              <a:rPr lang="en-US" sz="2000" dirty="0" smtClean="0"/>
              <a:t> simulation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83196" y="879728"/>
            <a:ext cx="161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D</a:t>
            </a:r>
            <a:r>
              <a:rPr lang="en-US" i="1" dirty="0" err="1"/>
              <a:t>Q</a:t>
            </a:r>
            <a:r>
              <a:rPr lang="en-US" i="1" baseline="-25000" dirty="0" err="1"/>
              <a:t>sc</a:t>
            </a:r>
            <a:r>
              <a:rPr lang="en-US" dirty="0"/>
              <a:t> ~ –</a:t>
            </a:r>
            <a:r>
              <a:rPr lang="en-US" dirty="0" smtClean="0"/>
              <a:t>0.7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88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Halo Formation from Beam Mismatch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459538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dirty="0" smtClean="0"/>
              <a:t>LEDA </a:t>
            </a:r>
            <a:r>
              <a:rPr lang="en-US" dirty="0"/>
              <a:t>and UMER (NA PAC 13, H.D. Zhang et al.) have confirmed the theoretical basis for halo formation in space-charge dominated beams</a:t>
            </a:r>
          </a:p>
          <a:p>
            <a:r>
              <a:rPr lang="en-US" b="1" dirty="0">
                <a:solidFill>
                  <a:srgbClr val="004C97"/>
                </a:solidFill>
              </a:rPr>
              <a:t>Linear optics + breathing mode –</a:t>
            </a:r>
            <a:r>
              <a:rPr lang="en-US" b="1" dirty="0" smtClean="0">
                <a:solidFill>
                  <a:srgbClr val="004C97"/>
                </a:solidFill>
              </a:rPr>
              <a:t> </a:t>
            </a:r>
            <a:r>
              <a:rPr lang="en-US" b="1" dirty="0">
                <a:solidFill>
                  <a:srgbClr val="004C97"/>
                </a:solidFill>
              </a:rPr>
              <a:t>parametric resonance is the “engine” driving particles into halo</a:t>
            </a:r>
            <a:endParaRPr lang="en-US" sz="2800" b="1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8" name="Picture 7" descr="Screen Shot 2014-08-25 at 11.37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801"/>
            <a:ext cx="9144000" cy="27274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2944297"/>
            <a:ext cx="209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courtesy</a:t>
            </a:r>
          </a:p>
          <a:p>
            <a:r>
              <a:rPr lang="en-US" dirty="0" smtClean="0"/>
              <a:t>UMD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8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Landau Damping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24</a:t>
            </a:fld>
            <a:endParaRPr lang="en-US" alt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914400"/>
            <a:ext cx="9131300" cy="5562600"/>
            <a:chOff x="0" y="914400"/>
            <a:chExt cx="9131300" cy="55626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4400"/>
              <a:ext cx="7408863" cy="153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09800"/>
              <a:ext cx="7118350" cy="185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4495800" y="3048000"/>
              <a:ext cx="24384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52400" y="3276600"/>
              <a:ext cx="38862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914400"/>
              <a:ext cx="1643063" cy="197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7200"/>
              <a:ext cx="3001963" cy="2200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228600" y="4105275"/>
              <a:ext cx="16764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1600" dirty="0" smtClean="0">
                  <a:solidFill>
                    <a:schemeClr val="accent4"/>
                  </a:solidFill>
                  <a:latin typeface="Helvetica"/>
                  <a:cs typeface="Helvetica"/>
                </a:rPr>
                <a:t>CBX layout (1962)</a:t>
              </a:r>
            </a:p>
          </p:txBody>
        </p:sp>
        <p:sp>
          <p:nvSpPr>
            <p:cNvPr id="14" name="Content Placeholder 2"/>
            <p:cNvSpPr txBox="1">
              <a:spLocks/>
            </p:cNvSpPr>
            <p:nvPr/>
          </p:nvSpPr>
          <p:spPr bwMode="auto">
            <a:xfrm>
              <a:off x="2882900" y="3810000"/>
              <a:ext cx="62484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indent="-1905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65138" indent="-1905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ts val="200"/>
                </a:spcBef>
                <a:buSzPct val="95000"/>
                <a:buFont typeface="Arial" charset="0"/>
                <a:buChar char="•"/>
              </a:pPr>
              <a:r>
                <a:rPr lang="en-US" sz="1600" dirty="0">
                  <a:latin typeface="Helvetica" charset="0"/>
                  <a:cs typeface="Helvetica" charset="0"/>
                </a:rPr>
                <a:t>1965 </a:t>
              </a:r>
              <a:r>
                <a:rPr lang="en-US" sz="1600" dirty="0" err="1">
                  <a:latin typeface="Helvetica" charset="0"/>
                  <a:cs typeface="Helvetica" charset="0"/>
                </a:rPr>
                <a:t>Priceton</a:t>
              </a:r>
              <a:r>
                <a:rPr lang="en-US" sz="1600" dirty="0">
                  <a:latin typeface="Helvetica" charset="0"/>
                  <a:cs typeface="Helvetica" charset="0"/>
                </a:rPr>
                <a:t>-Stanford CBX: First mention of an 8-pole magnet</a:t>
              </a:r>
            </a:p>
            <a:p>
              <a:pPr lvl="1" eaLnBrk="1" hangingPunct="1">
                <a:spcBef>
                  <a:spcPts val="200"/>
                </a:spcBef>
                <a:buSzPct val="95000"/>
                <a:buFont typeface="Arial" charset="0"/>
                <a:buChar char="•"/>
              </a:pPr>
              <a:r>
                <a:rPr lang="en-US" sz="1400" dirty="0">
                  <a:latin typeface="Helvetica" charset="0"/>
                  <a:cs typeface="Helvetica" charset="0"/>
                </a:rPr>
                <a:t>Observed vertical resistive wall instability</a:t>
              </a:r>
            </a:p>
            <a:p>
              <a:pPr lvl="1" eaLnBrk="1" hangingPunct="1">
                <a:spcBef>
                  <a:spcPts val="200"/>
                </a:spcBef>
                <a:buSzPct val="95000"/>
                <a:buFont typeface="Arial" charset="0"/>
                <a:buChar char="•"/>
              </a:pPr>
              <a:r>
                <a:rPr lang="en-US" sz="1400" dirty="0">
                  <a:latin typeface="Helvetica" charset="0"/>
                  <a:cs typeface="Helvetica" charset="0"/>
                </a:rPr>
                <a:t>With </a:t>
              </a:r>
              <a:r>
                <a:rPr lang="en-US" sz="1400" dirty="0" err="1">
                  <a:latin typeface="Helvetica" charset="0"/>
                  <a:cs typeface="Helvetica" charset="0"/>
                </a:rPr>
                <a:t>octupoles</a:t>
              </a:r>
              <a:r>
                <a:rPr lang="en-US" sz="1400" dirty="0">
                  <a:latin typeface="Helvetica" charset="0"/>
                  <a:cs typeface="Helvetica" charset="0"/>
                </a:rPr>
                <a:t>, increased beam current from ~5 to 500 mA</a:t>
              </a:r>
            </a:p>
            <a:p>
              <a:pPr eaLnBrk="1" hangingPunct="1">
                <a:spcBef>
                  <a:spcPts val="800"/>
                </a:spcBef>
                <a:buSzPct val="95000"/>
                <a:buFont typeface="Arial" charset="0"/>
                <a:buChar char="•"/>
              </a:pPr>
              <a:r>
                <a:rPr lang="en-US" sz="1600" dirty="0">
                  <a:latin typeface="Helvetica" charset="0"/>
                  <a:cs typeface="Helvetica" charset="0"/>
                </a:rPr>
                <a:t>CERN PS: In 1959 had 10 </a:t>
              </a:r>
              <a:r>
                <a:rPr lang="en-US" sz="1600" dirty="0" err="1">
                  <a:latin typeface="Helvetica" charset="0"/>
                  <a:cs typeface="Helvetica" charset="0"/>
                </a:rPr>
                <a:t>octupoles</a:t>
              </a:r>
              <a:r>
                <a:rPr lang="en-US" sz="1600" dirty="0">
                  <a:latin typeface="Helvetica" charset="0"/>
                  <a:cs typeface="Helvetica" charset="0"/>
                </a:rPr>
                <a:t>; not used until 1968</a:t>
              </a:r>
            </a:p>
            <a:p>
              <a:pPr lvl="1" eaLnBrk="1" hangingPunct="1">
                <a:spcBef>
                  <a:spcPts val="200"/>
                </a:spcBef>
                <a:buSzPct val="85000"/>
                <a:buFont typeface="Arial" charset="0"/>
                <a:buChar char="•"/>
              </a:pPr>
              <a:r>
                <a:rPr lang="en-US" sz="1400" dirty="0">
                  <a:latin typeface="Helvetica" charset="0"/>
                  <a:cs typeface="Helvetica" charset="0"/>
                </a:rPr>
                <a:t>At 10</a:t>
              </a:r>
              <a:r>
                <a:rPr lang="en-US" sz="1400" baseline="30000" dirty="0">
                  <a:latin typeface="Helvetica" charset="0"/>
                  <a:cs typeface="Helvetica" charset="0"/>
                </a:rPr>
                <a:t>12</a:t>
              </a:r>
              <a:r>
                <a:rPr lang="en-US" sz="1400" dirty="0">
                  <a:latin typeface="Helvetica" charset="0"/>
                  <a:cs typeface="Helvetica" charset="0"/>
                </a:rPr>
                <a:t> protons/pulse observed (1</a:t>
              </a:r>
              <a:r>
                <a:rPr lang="en-US" sz="1400" baseline="30000" dirty="0">
                  <a:latin typeface="Helvetica" charset="0"/>
                  <a:cs typeface="Helvetica" charset="0"/>
                </a:rPr>
                <a:t>st</a:t>
              </a:r>
              <a:r>
                <a:rPr lang="en-US" sz="1400" dirty="0">
                  <a:latin typeface="Helvetica" charset="0"/>
                  <a:cs typeface="Helvetica" charset="0"/>
                </a:rPr>
                <a:t> time) head-tail instability.  </a:t>
              </a:r>
              <a:r>
                <a:rPr lang="en-US" sz="1400" dirty="0" err="1">
                  <a:latin typeface="Helvetica" charset="0"/>
                  <a:cs typeface="Helvetica" charset="0"/>
                </a:rPr>
                <a:t>Octupoles</a:t>
              </a:r>
              <a:r>
                <a:rPr lang="en-US" sz="1400" dirty="0">
                  <a:latin typeface="Helvetica" charset="0"/>
                  <a:cs typeface="Helvetica" charset="0"/>
                </a:rPr>
                <a:t> helped.</a:t>
              </a:r>
            </a:p>
            <a:p>
              <a:pPr lvl="1" eaLnBrk="1" hangingPunct="1">
                <a:spcBef>
                  <a:spcPts val="200"/>
                </a:spcBef>
                <a:buSzPct val="85000"/>
                <a:buFont typeface="Arial" charset="0"/>
                <a:buChar char="•"/>
              </a:pPr>
              <a:r>
                <a:rPr lang="en-US" sz="1400" dirty="0">
                  <a:latin typeface="Helvetica" charset="0"/>
                  <a:cs typeface="Helvetica" charset="0"/>
                </a:rPr>
                <a:t>Once understood, chromaticity jump at transition was developed using </a:t>
              </a:r>
              <a:r>
                <a:rPr lang="en-US" sz="1400" dirty="0" err="1">
                  <a:latin typeface="Helvetica" charset="0"/>
                  <a:cs typeface="Helvetica" charset="0"/>
                </a:rPr>
                <a:t>sextupoles</a:t>
              </a:r>
              <a:r>
                <a:rPr lang="en-US" sz="1400" dirty="0">
                  <a:latin typeface="Helvetica" charset="0"/>
                  <a:cs typeface="Helvetica" charset="0"/>
                </a:rPr>
                <a:t>.</a:t>
              </a:r>
            </a:p>
            <a:p>
              <a:pPr lvl="1" eaLnBrk="1" hangingPunct="1">
                <a:spcBef>
                  <a:spcPts val="200"/>
                </a:spcBef>
                <a:buSzPct val="85000"/>
                <a:buFont typeface="Arial" charset="0"/>
                <a:buChar char="•"/>
              </a:pPr>
              <a:r>
                <a:rPr lang="en-US" sz="1400" dirty="0">
                  <a:latin typeface="Helvetica" charset="0"/>
                  <a:cs typeface="Helvetica" charset="0"/>
                </a:rPr>
                <a:t>More instabilities were discovered; helped by </a:t>
              </a:r>
              <a:r>
                <a:rPr lang="en-US" sz="1400" dirty="0" err="1">
                  <a:latin typeface="Helvetica" charset="0"/>
                  <a:cs typeface="Helvetica" charset="0"/>
                </a:rPr>
                <a:t>octupoles</a:t>
              </a:r>
              <a:r>
                <a:rPr lang="en-US" sz="1400" dirty="0">
                  <a:latin typeface="Helvetica" charset="0"/>
                  <a:cs typeface="Helvetica" charset="0"/>
                </a:rPr>
                <a:t>, </a:t>
              </a:r>
              <a:r>
                <a:rPr lang="en-US" sz="1400" dirty="0" err="1">
                  <a:latin typeface="Helvetica" charset="0"/>
                  <a:cs typeface="Helvetica" charset="0"/>
                </a:rPr>
                <a:t>fb</a:t>
              </a:r>
              <a:endParaRPr lang="en-US" sz="1400" dirty="0">
                <a:latin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41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of Linear </a:t>
            </a:r>
            <a:r>
              <a:rPr lang="en-US" dirty="0"/>
              <a:t>L</a:t>
            </a:r>
            <a:r>
              <a:rPr lang="en-US" dirty="0" smtClean="0"/>
              <a:t>attices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7878"/>
            <a:ext cx="8672513" cy="4987867"/>
          </a:xfrm>
        </p:spPr>
        <p:txBody>
          <a:bodyPr/>
          <a:lstStyle/>
          <a:p>
            <a:pPr algn="just"/>
            <a:r>
              <a:rPr lang="en-US" dirty="0"/>
              <a:t>The </a:t>
            </a:r>
            <a:r>
              <a:rPr lang="en-US" b="1" dirty="0">
                <a:solidFill>
                  <a:srgbClr val="004C97"/>
                </a:solidFill>
              </a:rPr>
              <a:t>main feature of all present accelerators – linear focusing lattice</a:t>
            </a:r>
            <a:r>
              <a:rPr lang="en-US" dirty="0"/>
              <a:t>: particles have nearly identical betatron frequencies (tunes) by design. Such machines are built using dipoles and quadrupoles.</a:t>
            </a:r>
          </a:p>
          <a:p>
            <a:pPr lvl="1" algn="just"/>
            <a:r>
              <a:rPr lang="en-US" b="1" dirty="0">
                <a:solidFill>
                  <a:srgbClr val="004C97"/>
                </a:solidFill>
              </a:rPr>
              <a:t>All nonlinearities</a:t>
            </a:r>
            <a:r>
              <a:rPr lang="en-US" dirty="0">
                <a:solidFill>
                  <a:srgbClr val="004C97"/>
                </a:solidFill>
              </a:rPr>
              <a:t> </a:t>
            </a:r>
            <a:r>
              <a:rPr lang="en-US" dirty="0"/>
              <a:t>(both magnet imperfections and specially introduced) </a:t>
            </a:r>
            <a:r>
              <a:rPr lang="en-US" b="1" dirty="0">
                <a:solidFill>
                  <a:srgbClr val="004C97"/>
                </a:solidFill>
              </a:rPr>
              <a:t>are perturbations and make single particle motion unstable</a:t>
            </a:r>
            <a:r>
              <a:rPr lang="en-US" dirty="0"/>
              <a:t> due to resonant conditions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8148"/>
            <a:ext cx="5724525" cy="300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0"/>
          <a:stretch>
            <a:fillRect/>
          </a:stretch>
        </p:blipFill>
        <p:spPr bwMode="auto">
          <a:xfrm>
            <a:off x="6096000" y="3887788"/>
            <a:ext cx="24796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54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Focusing: Linear vs. Nonlinear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Accelerators are linear systems by design (</a:t>
            </a:r>
            <a:r>
              <a:rPr lang="en-US" dirty="0" smtClean="0"/>
              <a:t>frequency </a:t>
            </a:r>
            <a:r>
              <a:rPr lang="en-US" dirty="0"/>
              <a:t>is independent of amplitude).</a:t>
            </a:r>
          </a:p>
          <a:p>
            <a:r>
              <a:rPr lang="en-US" dirty="0"/>
              <a:t>In accelerators, nonlinearities are unavoidable </a:t>
            </a:r>
            <a:r>
              <a:rPr lang="en-US" dirty="0" smtClean="0"/>
              <a:t>(space charge, </a:t>
            </a:r>
            <a:r>
              <a:rPr lang="en-US" dirty="0"/>
              <a:t>beam-beam) and some are useful (Landau damping).</a:t>
            </a:r>
          </a:p>
          <a:p>
            <a:r>
              <a:rPr lang="en-US" dirty="0"/>
              <a:t>All nonlinearities (in present rings) lead to resonances and dynamic aperture limits.</a:t>
            </a:r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004C97"/>
                </a:solidFill>
              </a:rPr>
              <a:t>Are </a:t>
            </a:r>
            <a:r>
              <a:rPr lang="en-US" sz="2800" b="1" dirty="0">
                <a:solidFill>
                  <a:srgbClr val="004C97"/>
                </a:solidFill>
              </a:rPr>
              <a:t>there “magic” nonlinearities with zero resonance strength? </a:t>
            </a:r>
            <a:endParaRPr lang="en-US" sz="2800" b="1" dirty="0" smtClean="0">
              <a:solidFill>
                <a:srgbClr val="004C97"/>
              </a:solidFill>
            </a:endParaRPr>
          </a:p>
          <a:p>
            <a:r>
              <a:rPr lang="en-US" sz="2800" b="1" dirty="0" smtClean="0">
                <a:solidFill>
                  <a:schemeClr val="accent3"/>
                </a:solidFill>
              </a:rPr>
              <a:t>The </a:t>
            </a:r>
            <a:r>
              <a:rPr lang="en-US" sz="2800" b="1" dirty="0">
                <a:solidFill>
                  <a:schemeClr val="accent3"/>
                </a:solidFill>
              </a:rPr>
              <a:t>answer is – </a:t>
            </a:r>
            <a:r>
              <a:rPr lang="en-US" sz="2800" b="1" i="1" dirty="0">
                <a:solidFill>
                  <a:schemeClr val="accent3"/>
                </a:solidFill>
              </a:rPr>
              <a:t>yes</a:t>
            </a:r>
            <a:r>
              <a:rPr lang="en-US" sz="2800" b="1" dirty="0">
                <a:solidFill>
                  <a:schemeClr val="accent3"/>
                </a:solidFill>
              </a:rPr>
              <a:t> </a:t>
            </a:r>
            <a:r>
              <a:rPr lang="en-US" sz="2800" b="1" dirty="0" smtClean="0">
                <a:solidFill>
                  <a:schemeClr val="accent3"/>
                </a:solidFill>
              </a:rPr>
              <a:t>(we </a:t>
            </a:r>
            <a:r>
              <a:rPr lang="en-US" sz="2800" b="1" dirty="0">
                <a:solidFill>
                  <a:schemeClr val="accent3"/>
                </a:solidFill>
              </a:rPr>
              <a:t>call them “</a:t>
            </a:r>
            <a:r>
              <a:rPr lang="en-US" sz="2800" b="1" i="1" dirty="0">
                <a:solidFill>
                  <a:schemeClr val="accent3"/>
                </a:solidFill>
              </a:rPr>
              <a:t>integrable</a:t>
            </a:r>
            <a:r>
              <a:rPr lang="en-US" sz="2800" b="1" dirty="0">
                <a:solidFill>
                  <a:schemeClr val="accent3"/>
                </a:solidFill>
              </a:rPr>
              <a:t>”)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6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</a:t>
            </a:r>
            <a:r>
              <a:rPr lang="en-US" dirty="0" smtClean="0"/>
              <a:t>Accelerators Need </a:t>
            </a:r>
            <a:r>
              <a:rPr lang="en-US" dirty="0"/>
              <a:t>to be L</a:t>
            </a:r>
            <a:r>
              <a:rPr lang="en-US" dirty="0" smtClean="0"/>
              <a:t>inear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Search for solutions that are strongly nonlinear yet stable</a:t>
            </a:r>
          </a:p>
          <a:p>
            <a:r>
              <a:rPr lang="en-US" sz="2000" dirty="0" err="1"/>
              <a:t>Orlov</a:t>
            </a:r>
            <a:r>
              <a:rPr lang="en-US" sz="2000" dirty="0"/>
              <a:t> (1963)</a:t>
            </a:r>
          </a:p>
          <a:p>
            <a:r>
              <a:rPr lang="en-US" sz="2000" dirty="0"/>
              <a:t>McMillan (1967) – 1D solution</a:t>
            </a:r>
          </a:p>
          <a:p>
            <a:pPr>
              <a:buFont typeface="Wingdings" charset="2"/>
              <a:buChar char="ü"/>
            </a:pPr>
            <a:r>
              <a:rPr lang="en-US" sz="2000" dirty="0" err="1"/>
              <a:t>Perevedentsev</a:t>
            </a:r>
            <a:r>
              <a:rPr lang="en-US" sz="2000" dirty="0"/>
              <a:t>, </a:t>
            </a:r>
            <a:r>
              <a:rPr lang="en-US" sz="2000" dirty="0" err="1"/>
              <a:t>Danilov</a:t>
            </a:r>
            <a:r>
              <a:rPr lang="en-US" sz="2000" dirty="0"/>
              <a:t> (1990) – generalization of McMillan case to 2D, round colliding beams. </a:t>
            </a:r>
            <a:r>
              <a:rPr lang="en-US" sz="2000" b="1" dirty="0">
                <a:solidFill>
                  <a:srgbClr val="004C97"/>
                </a:solidFill>
              </a:rPr>
              <a:t>Require non-</a:t>
            </a:r>
            <a:r>
              <a:rPr lang="en-US" sz="2000" b="1" dirty="0" err="1">
                <a:solidFill>
                  <a:srgbClr val="004C97"/>
                </a:solidFill>
              </a:rPr>
              <a:t>Laplacian</a:t>
            </a:r>
            <a:r>
              <a:rPr lang="en-US" sz="2000" b="1" dirty="0">
                <a:solidFill>
                  <a:srgbClr val="004C97"/>
                </a:solidFill>
              </a:rPr>
              <a:t> potentials to realize</a:t>
            </a:r>
          </a:p>
          <a:p>
            <a:pPr lvl="1"/>
            <a:r>
              <a:rPr lang="en-US" sz="2000" dirty="0"/>
              <a:t>Round colliding beams possess </a:t>
            </a:r>
            <a:r>
              <a:rPr lang="en-US" sz="2000" u="sng" dirty="0">
                <a:solidFill>
                  <a:schemeClr val="tx1"/>
                </a:solidFill>
              </a:rPr>
              <a:t>1 invariant </a:t>
            </a:r>
            <a:r>
              <a:rPr lang="en-US" sz="2000" dirty="0"/>
              <a:t>– VEPP-2000 at BINP (Novosibirsk, Russia) commissioned in 2006. Record-high beam-beam tune shift ~0.25 attained in 2013</a:t>
            </a:r>
          </a:p>
          <a:p>
            <a:r>
              <a:rPr lang="en-US" sz="2000" dirty="0"/>
              <a:t>Chow, Cary (1994)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Nonlinear Integrable Optics: </a:t>
            </a:r>
            <a:r>
              <a:rPr lang="en-US" sz="2000" dirty="0" err="1"/>
              <a:t>Danilov</a:t>
            </a:r>
            <a:r>
              <a:rPr lang="en-US" sz="2000" dirty="0"/>
              <a:t> and </a:t>
            </a:r>
            <a:r>
              <a:rPr lang="en-US" sz="2000" dirty="0" err="1"/>
              <a:t>Nagaitsev</a:t>
            </a:r>
            <a:r>
              <a:rPr lang="en-US" sz="2000" dirty="0"/>
              <a:t> solution for nonlinear lattice with </a:t>
            </a:r>
            <a:r>
              <a:rPr lang="en-US" sz="2000" u="sng" dirty="0">
                <a:solidFill>
                  <a:srgbClr val="004C97"/>
                </a:solidFill>
              </a:rPr>
              <a:t>2 invariants </a:t>
            </a:r>
            <a:r>
              <a:rPr lang="en-US" sz="2000" dirty="0"/>
              <a:t>of motion that </a:t>
            </a:r>
            <a:r>
              <a:rPr lang="en-US" sz="2000" b="1" dirty="0">
                <a:solidFill>
                  <a:srgbClr val="004C97"/>
                </a:solidFill>
              </a:rPr>
              <a:t>can be implemented with </a:t>
            </a:r>
            <a:r>
              <a:rPr lang="en-US" sz="2000" b="1" dirty="0" err="1">
                <a:solidFill>
                  <a:srgbClr val="004C97"/>
                </a:solidFill>
              </a:rPr>
              <a:t>Laplacian</a:t>
            </a:r>
            <a:r>
              <a:rPr lang="en-US" sz="2000" b="1" dirty="0">
                <a:solidFill>
                  <a:srgbClr val="004C97"/>
                </a:solidFill>
              </a:rPr>
              <a:t> potential</a:t>
            </a:r>
            <a:r>
              <a:rPr lang="en-US" sz="2000" dirty="0"/>
              <a:t>, i.e. with special magnets – </a:t>
            </a:r>
            <a:r>
              <a:rPr lang="en-US" sz="2000" i="1" dirty="0"/>
              <a:t>Phys. Rev. ST </a:t>
            </a:r>
            <a:r>
              <a:rPr lang="en-US" sz="2000" i="1" dirty="0" err="1"/>
              <a:t>Accel</a:t>
            </a:r>
            <a:r>
              <a:rPr lang="en-US" sz="2000" i="1" dirty="0"/>
              <a:t>. Beams 13, 084002 (2010)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9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2D G</a:t>
            </a:r>
            <a:r>
              <a:rPr lang="en-US" sz="3600" dirty="0" smtClean="0"/>
              <a:t>eneralization </a:t>
            </a:r>
            <a:r>
              <a:rPr lang="en-US" sz="3600" dirty="0"/>
              <a:t>of McMillan M</a:t>
            </a:r>
            <a:r>
              <a:rPr lang="en-US" sz="3600" dirty="0" smtClean="0"/>
              <a:t>apping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2988"/>
            <a:ext cx="8672513" cy="4987925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/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2000" dirty="0" smtClean="0"/>
              <a:t>1D – thin lens kick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sz="2000" dirty="0"/>
              <a:t>2D – </a:t>
            </a:r>
            <a:r>
              <a:rPr lang="en-US" sz="2000" dirty="0" smtClean="0"/>
              <a:t>a </a:t>
            </a:r>
            <a:r>
              <a:rPr lang="en-US" sz="2000" dirty="0"/>
              <a:t>thin lens </a:t>
            </a:r>
            <a:r>
              <a:rPr lang="en-US" sz="2000" dirty="0" smtClean="0"/>
              <a:t>solution </a:t>
            </a:r>
            <a:r>
              <a:rPr lang="en-US" sz="2000" dirty="0"/>
              <a:t>can be carried over to 2D </a:t>
            </a:r>
            <a:r>
              <a:rPr lang="en-US" sz="2000" dirty="0" smtClean="0"/>
              <a:t>case in axially symmetric system</a:t>
            </a:r>
            <a:endParaRPr lang="en-US" dirty="0"/>
          </a:p>
          <a:p>
            <a:pPr lvl="1" eaLnBrk="1" hangingPunct="1">
              <a:defRPr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2562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14400"/>
            <a:ext cx="16748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685800" y="2667000"/>
          <a:ext cx="209232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8" name="Equation" r:id="rId5" imgW="1104900" imgH="457200" progId="Equation.3">
                  <p:embed/>
                </p:oleObj>
              </mc:Choice>
              <mc:Fallback>
                <p:oleObj name="Equation" r:id="rId5" imgW="1104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667000"/>
                        <a:ext cx="209232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3276600" y="2438400"/>
          <a:ext cx="20510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69" name="Equation" r:id="rId7" imgW="1409700" imgH="419100" progId="Equation.3">
                  <p:embed/>
                </p:oleObj>
              </mc:Choice>
              <mc:Fallback>
                <p:oleObj name="Equation" r:id="rId7" imgW="14097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38400"/>
                        <a:ext cx="20510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/>
          <p:cNvGraphicFramePr>
            <a:graphicFrameLocks noChangeAspect="1"/>
          </p:cNvGraphicFramePr>
          <p:nvPr/>
        </p:nvGraphicFramePr>
        <p:xfrm>
          <a:off x="3200400" y="3124200"/>
          <a:ext cx="535781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0" name="Equation" r:id="rId9" imgW="3022600" imgH="228600" progId="Equation.3">
                  <p:embed/>
                </p:oleObj>
              </mc:Choice>
              <mc:Fallback>
                <p:oleObj name="Equation" r:id="rId9" imgW="302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124200"/>
                        <a:ext cx="5357813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09600" y="4684713"/>
          <a:ext cx="2362200" cy="161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" name="Equation" r:id="rId11" imgW="1968247" imgH="1345970" progId="Equation.3">
                  <p:embed/>
                </p:oleObj>
              </mc:Choice>
              <mc:Fallback>
                <p:oleObj name="Equation" r:id="rId11" imgW="1968247" imgH="13459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684713"/>
                        <a:ext cx="2362200" cy="161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3200400" y="4876800"/>
          <a:ext cx="1003300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2" name="Equation" r:id="rId13" imgW="711016" imgH="927077" progId="Equation.3">
                  <p:embed/>
                </p:oleObj>
              </mc:Choice>
              <mc:Fallback>
                <p:oleObj name="Equation" r:id="rId13" imgW="711016" imgH="92707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876800"/>
                        <a:ext cx="1003300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99277" y="4324290"/>
            <a:ext cx="39329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1. The ring with transfer matrix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105400" y="4724400"/>
          <a:ext cx="15271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3" name="Equation" r:id="rId15" imgW="876369" imgH="393539" progId="Equation.3">
                  <p:embed/>
                </p:oleObj>
              </mc:Choice>
              <mc:Fallback>
                <p:oleObj name="Equation" r:id="rId15" imgW="876369" imgH="3935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724400"/>
                        <a:ext cx="152717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00600" y="4343400"/>
            <a:ext cx="37675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2. Axially-symmetric thin kick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800600" y="5410200"/>
            <a:ext cx="42184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4C97"/>
                </a:solidFill>
              </a:rPr>
              <a:t>c</a:t>
            </a:r>
            <a:r>
              <a:rPr lang="en-US" sz="2000" b="1" dirty="0" smtClean="0">
                <a:solidFill>
                  <a:srgbClr val="004C97"/>
                </a:solidFill>
              </a:rPr>
              <a:t>an </a:t>
            </a:r>
            <a:r>
              <a:rPr lang="en-US" sz="2000" b="1" dirty="0">
                <a:solidFill>
                  <a:srgbClr val="004C97"/>
                </a:solidFill>
              </a:rPr>
              <a:t>be created with electron lens</a:t>
            </a:r>
          </a:p>
        </p:txBody>
      </p:sp>
    </p:spTree>
    <p:extLst>
      <p:ext uri="{BB962C8B-B14F-4D97-AF65-F5344CB8AC3E}">
        <p14:creationId xmlns:p14="http://schemas.microsoft.com/office/powerpoint/2010/main" val="358776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2D G</a:t>
            </a:r>
            <a:r>
              <a:rPr lang="en-US" sz="3600" dirty="0" smtClean="0"/>
              <a:t>eneralization </a:t>
            </a:r>
            <a:r>
              <a:rPr lang="en-US" sz="3600" dirty="0"/>
              <a:t>of McMillan M</a:t>
            </a:r>
            <a:r>
              <a:rPr lang="en-US" sz="3600" dirty="0" smtClean="0"/>
              <a:t>apping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Helvetica" charset="0"/>
              </a:rPr>
              <a:t>The system is integrable. Two integrals of motion (transverse):</a:t>
            </a:r>
          </a:p>
          <a:p>
            <a:pPr lvl="1" eaLnBrk="1" hangingPunct="1"/>
            <a:r>
              <a:rPr lang="en-US" dirty="0">
                <a:latin typeface="Helvetica" charset="0"/>
              </a:rPr>
              <a:t>Angular momentum:</a:t>
            </a:r>
          </a:p>
          <a:p>
            <a:pPr lvl="1" eaLnBrk="1" hangingPunct="1"/>
            <a:r>
              <a:rPr lang="en-US" dirty="0">
                <a:latin typeface="Helvetica" charset="0"/>
              </a:rPr>
              <a:t>McMillan-type integral, quadratic in momentum</a:t>
            </a:r>
          </a:p>
          <a:p>
            <a:pPr lvl="1" eaLnBrk="1" hangingPunct="1"/>
            <a:endParaRPr lang="en-US" dirty="0">
              <a:latin typeface="Helvetica" charset="0"/>
            </a:endParaRPr>
          </a:p>
          <a:p>
            <a:pPr lvl="1" eaLnBrk="1" hangingPunct="1"/>
            <a:endParaRPr lang="en-US" dirty="0">
              <a:latin typeface="Helvetica" charset="0"/>
            </a:endParaRPr>
          </a:p>
          <a:p>
            <a:pPr lvl="1" eaLnBrk="1" hangingPunct="1"/>
            <a:endParaRPr lang="en-US" dirty="0">
              <a:latin typeface="Helvetica" charset="0"/>
            </a:endParaRPr>
          </a:p>
          <a:p>
            <a:pPr lvl="1" eaLnBrk="1" hangingPunct="1"/>
            <a:endParaRPr lang="en-US" dirty="0">
              <a:latin typeface="Helvetica" charset="0"/>
            </a:endParaRPr>
          </a:p>
          <a:p>
            <a:pPr lvl="1" eaLnBrk="1" hangingPunct="1"/>
            <a:endParaRPr lang="en-US" dirty="0">
              <a:latin typeface="Helvetica" charset="0"/>
            </a:endParaRPr>
          </a:p>
          <a:p>
            <a:pPr eaLnBrk="1" hangingPunct="1"/>
            <a:r>
              <a:rPr lang="en-US" dirty="0">
                <a:latin typeface="Helvetica" charset="0"/>
              </a:rPr>
              <a:t>For large amplitudes, the fractional tune is 0.25</a:t>
            </a:r>
          </a:p>
          <a:p>
            <a:pPr eaLnBrk="1" hangingPunct="1"/>
            <a:r>
              <a:rPr lang="en-US" dirty="0">
                <a:latin typeface="Helvetica" charset="0"/>
              </a:rPr>
              <a:t>For small amplitude, the electron (defocusing) lens can give a </a:t>
            </a:r>
            <a:r>
              <a:rPr lang="en-US" b="1" dirty="0">
                <a:solidFill>
                  <a:srgbClr val="004C97"/>
                </a:solidFill>
                <a:latin typeface="Helvetica" charset="0"/>
              </a:rPr>
              <a:t>tune shift of ~ –</a:t>
            </a:r>
            <a:r>
              <a:rPr lang="en-US" b="1" dirty="0" smtClean="0">
                <a:solidFill>
                  <a:srgbClr val="004C97"/>
                </a:solidFill>
                <a:latin typeface="Helvetica" charset="0"/>
              </a:rPr>
              <a:t>0.3 per cell !</a:t>
            </a:r>
            <a:r>
              <a:rPr lang="en-US" dirty="0" smtClean="0">
                <a:solidFill>
                  <a:schemeClr val="accent4"/>
                </a:solidFill>
                <a:latin typeface="Helvetica" charset="0"/>
              </a:rPr>
              <a:t> </a:t>
            </a:r>
            <a:endParaRPr lang="en-US" dirty="0">
              <a:solidFill>
                <a:schemeClr val="accent4"/>
              </a:solidFill>
              <a:latin typeface="Helvetica" charset="0"/>
            </a:endParaRPr>
          </a:p>
          <a:p>
            <a:pPr eaLnBrk="1" hangingPunct="1"/>
            <a:r>
              <a:rPr lang="en-US" dirty="0">
                <a:latin typeface="Helvetica" charset="0"/>
              </a:rPr>
              <a:t>Potentially, can cross an integer resonance</a:t>
            </a: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/>
        </p:nvGraphicFramePr>
        <p:xfrm>
          <a:off x="3886200" y="1828800"/>
          <a:ext cx="1817688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2" name="Equation" r:id="rId3" imgW="1091878" imgH="241415" progId="Equation.3">
                  <p:embed/>
                </p:oleObj>
              </mc:Choice>
              <mc:Fallback>
                <p:oleObj name="Equation" r:id="rId3" imgW="1091878" imgH="2414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828800"/>
                        <a:ext cx="1817688" cy="40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0"/>
            <a:ext cx="46863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830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after the </a:t>
            </a:r>
            <a:r>
              <a:rPr lang="en-US" dirty="0" err="1"/>
              <a:t>Tevatron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err="1">
                <a:solidFill>
                  <a:srgbClr val="003399"/>
                </a:solidFill>
              </a:rPr>
              <a:t>Fermilab</a:t>
            </a:r>
            <a:r>
              <a:rPr lang="en-US" altLang="en-US" i="1" dirty="0">
                <a:solidFill>
                  <a:srgbClr val="003399"/>
                </a:solidFill>
              </a:rPr>
              <a:t> operates the largest </a:t>
            </a:r>
            <a:r>
              <a:rPr lang="en-US" altLang="en-US" i="1" dirty="0" smtClean="0">
                <a:solidFill>
                  <a:srgbClr val="003399"/>
                </a:solidFill>
              </a:rPr>
              <a:t>HEP accelerator </a:t>
            </a:r>
            <a:r>
              <a:rPr lang="en-US" altLang="en-US" i="1" dirty="0">
                <a:solidFill>
                  <a:srgbClr val="003399"/>
                </a:solidFill>
              </a:rPr>
              <a:t>complex in the U.S., 2</a:t>
            </a:r>
            <a:r>
              <a:rPr lang="en-US" altLang="en-US" i="1" baseline="30000" dirty="0">
                <a:solidFill>
                  <a:srgbClr val="003399"/>
                </a:solidFill>
              </a:rPr>
              <a:t>nd</a:t>
            </a:r>
            <a:r>
              <a:rPr lang="en-US" altLang="en-US" i="1" dirty="0">
                <a:solidFill>
                  <a:srgbClr val="003399"/>
                </a:solidFill>
              </a:rPr>
              <a:t> largest in the world (even after termination of the </a:t>
            </a:r>
            <a:r>
              <a:rPr lang="en-US" altLang="en-US" i="1" dirty="0" err="1">
                <a:solidFill>
                  <a:srgbClr val="003399"/>
                </a:solidFill>
              </a:rPr>
              <a:t>Tevatron</a:t>
            </a:r>
            <a:r>
              <a:rPr lang="en-US" altLang="en-US" i="1" dirty="0" smtClean="0">
                <a:solidFill>
                  <a:srgbClr val="003399"/>
                </a:solidFill>
              </a:rPr>
              <a:t>)</a:t>
            </a:r>
            <a:endParaRPr lang="en-US" dirty="0" smtClean="0"/>
          </a:p>
          <a:p>
            <a:r>
              <a:rPr lang="en-US" dirty="0" smtClean="0"/>
              <a:t>Also part of operations:</a:t>
            </a:r>
          </a:p>
          <a:p>
            <a:pPr lvl="1"/>
            <a:r>
              <a:rPr lang="en-US" dirty="0" smtClean="0"/>
              <a:t>Proton Improvement Plan (PIP)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Campus projects</a:t>
            </a:r>
          </a:p>
          <a:p>
            <a:pPr lvl="1"/>
            <a:r>
              <a:rPr lang="en-US" dirty="0" smtClean="0"/>
              <a:t>Test facilities (magnets, SRF cavities)</a:t>
            </a:r>
          </a:p>
          <a:p>
            <a:r>
              <a:rPr lang="en-US" dirty="0" smtClean="0"/>
              <a:t>Projects: </a:t>
            </a:r>
            <a:r>
              <a:rPr lang="en-US" dirty="0" err="1" smtClean="0"/>
              <a:t>Muon</a:t>
            </a:r>
            <a:r>
              <a:rPr lang="en-US" dirty="0" smtClean="0"/>
              <a:t> g-2, Mu2e, LBNF, </a:t>
            </a:r>
            <a:r>
              <a:rPr lang="en-US" dirty="0" err="1" smtClean="0"/>
              <a:t>MicroBooNE</a:t>
            </a:r>
            <a:r>
              <a:rPr lang="en-US" dirty="0" smtClean="0"/>
              <a:t>, LCLS-II (at SLAC), PIP-II</a:t>
            </a:r>
          </a:p>
          <a:p>
            <a:r>
              <a:rPr lang="en-US" dirty="0" smtClean="0"/>
              <a:t>Programs: MAP, LARP, ILC</a:t>
            </a:r>
          </a:p>
          <a:p>
            <a:r>
              <a:rPr lang="en-US" dirty="0" smtClean="0"/>
              <a:t>Research and Development</a:t>
            </a:r>
          </a:p>
          <a:p>
            <a:r>
              <a:rPr lang="en-US" dirty="0" smtClean="0"/>
              <a:t>Commercialization of our accelerator technologies.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38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Electron </a:t>
            </a:r>
            <a:r>
              <a:rPr lang="en-US" dirty="0"/>
              <a:t>L</a:t>
            </a:r>
            <a:r>
              <a:rPr lang="en-US" dirty="0" smtClean="0"/>
              <a:t>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Capitalize on the Tevatron experience and recent LARP work</a:t>
            </a:r>
          </a:p>
          <a:p>
            <a:r>
              <a:rPr lang="en-US" dirty="0" smtClean="0"/>
              <a:t>Re-use Tevatron EL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7" name="Picture 6" descr="Screen Shot 2014-08-25 at 11.58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20" y="1897884"/>
            <a:ext cx="6037418" cy="4376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3890" y="5147710"/>
            <a:ext cx="1465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G.Stancari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9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latin typeface="Helvetica" charset="0"/>
                <a:cs typeface="Helvetica" charset="0"/>
              </a:rPr>
              <a:t>Nonlinear Integrable Optics with </a:t>
            </a:r>
            <a:r>
              <a:rPr lang="en-US" sz="2700" dirty="0" err="1">
                <a:latin typeface="Helvetica" charset="0"/>
                <a:cs typeface="Helvetica" charset="0"/>
              </a:rPr>
              <a:t>Laplacian</a:t>
            </a:r>
            <a:r>
              <a:rPr lang="en-US" sz="2700" dirty="0">
                <a:latin typeface="Helvetica" charset="0"/>
                <a:cs typeface="Helvetica" charset="0"/>
              </a:rPr>
              <a:t> P</a:t>
            </a:r>
            <a:r>
              <a:rPr lang="en-US" sz="2700" dirty="0" smtClean="0">
                <a:latin typeface="Helvetica" charset="0"/>
                <a:cs typeface="Helvetica" charset="0"/>
              </a:rPr>
              <a:t>otential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28600" y="1042988"/>
            <a:ext cx="8672513" cy="4987925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Font typeface="Wingdings" charset="2"/>
              <a:buAutoNum type="arabicPlain"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Start with a round axially-symmetric </a:t>
            </a:r>
            <a:r>
              <a:rPr lang="en-US" i="1" dirty="0" smtClean="0">
                <a:solidFill>
                  <a:schemeClr val="accent6"/>
                </a:solidFill>
                <a:ea typeface="+mn-ea"/>
                <a:cs typeface="Helvetica"/>
              </a:rPr>
              <a:t>linear</a:t>
            </a: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 lattice (FOFO) with the element of periodicity consisting of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lphaLcPeriod"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Drift L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+mj-lt"/>
              <a:buAutoNum type="alphaLcPeriod"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Axially-symmetric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charset="0"/>
              <a:buNone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focusing block “T-insert”</a:t>
            </a:r>
          </a:p>
          <a:p>
            <a:pPr marL="274320" lvl="1" indent="27432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charset="0"/>
              <a:buNone/>
              <a:defRPr/>
            </a:pPr>
            <a:r>
              <a:rPr lang="en-US" dirty="0" smtClean="0">
                <a:solidFill>
                  <a:schemeClr val="accent6"/>
                </a:solidFill>
                <a:ea typeface="+mn-ea"/>
                <a:cs typeface="Helvetica"/>
              </a:rPr>
              <a:t>with phase advance </a:t>
            </a:r>
            <a:r>
              <a:rPr lang="en-US" dirty="0" err="1" smtClean="0">
                <a:solidFill>
                  <a:schemeClr val="accent6"/>
                </a:solidFill>
                <a:ea typeface="+mn-ea"/>
                <a:cs typeface="Helvetica"/>
              </a:rPr>
              <a:t>n×</a:t>
            </a:r>
            <a:r>
              <a:rPr lang="en-US" i="1" dirty="0" err="1" smtClean="0">
                <a:solidFill>
                  <a:schemeClr val="accent6"/>
                </a:solidFill>
                <a:latin typeface="Symbol" charset="2"/>
                <a:ea typeface="+mn-ea"/>
                <a:cs typeface="Symbol" charset="2"/>
              </a:rPr>
              <a:t>p</a:t>
            </a:r>
            <a:endParaRPr lang="en-US" i="1" dirty="0">
              <a:solidFill>
                <a:schemeClr val="accent6"/>
              </a:solidFill>
              <a:latin typeface="Symbol" charset="2"/>
              <a:ea typeface="+mn-ea"/>
              <a:cs typeface="Symbol" charset="2"/>
            </a:endParaRPr>
          </a:p>
          <a:p>
            <a:pPr marL="457200" lvl="1" indent="0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Arial" charset="0"/>
              <a:buNone/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"/>
              <a:defRPr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 pitchFamily="18" charset="2"/>
              <a:buChar char="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457200" indent="-457200" eaLnBrk="1" fontAlgn="auto" hangingPunct="1">
              <a:spcAft>
                <a:spcPts val="0"/>
              </a:spcAft>
              <a:buFont typeface="Wingdings" charset="2"/>
              <a:buAutoNum type="arabicPlain"/>
              <a:defRPr/>
            </a:pPr>
            <a:r>
              <a:rPr lang="en-US" dirty="0" smtClean="0">
                <a:ea typeface="+mn-ea"/>
                <a:cs typeface="+mn-cs"/>
              </a:rPr>
              <a:t>Add special nonlinear potential </a:t>
            </a:r>
            <a:r>
              <a:rPr lang="en-US" i="1" dirty="0" smtClean="0">
                <a:ea typeface="+mn-ea"/>
                <a:cs typeface="+mn-cs"/>
              </a:rPr>
              <a:t>V(</a:t>
            </a:r>
            <a:r>
              <a:rPr lang="en-US" i="1" dirty="0" err="1" smtClean="0">
                <a:ea typeface="+mn-ea"/>
                <a:cs typeface="+mn-cs"/>
              </a:rPr>
              <a:t>x,y,s</a:t>
            </a:r>
            <a:r>
              <a:rPr lang="en-US" i="1" dirty="0" smtClean="0">
                <a:ea typeface="+mn-ea"/>
                <a:cs typeface="+mn-cs"/>
              </a:rPr>
              <a:t>) </a:t>
            </a:r>
            <a:r>
              <a:rPr lang="en-US" dirty="0" smtClean="0">
                <a:ea typeface="+mn-ea"/>
                <a:cs typeface="+mn-cs"/>
              </a:rPr>
              <a:t>in the drift such that</a:t>
            </a:r>
          </a:p>
        </p:txBody>
      </p:sp>
      <p:pic>
        <p:nvPicPr>
          <p:cNvPr id="13" name="Picture 7" descr="Screen shot 2010-11-04 at 11.44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09800"/>
            <a:ext cx="4140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1"/>
          <p:cNvGraphicFramePr>
            <a:graphicFrameLocks noChangeAspect="1"/>
          </p:cNvGraphicFramePr>
          <p:nvPr/>
        </p:nvGraphicFramePr>
        <p:xfrm>
          <a:off x="7239000" y="2819400"/>
          <a:ext cx="1500188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2" name="Equation" r:id="rId4" imgW="1054100" imgH="774700" progId="Equation.3">
                  <p:embed/>
                </p:oleObj>
              </mc:Choice>
              <mc:Fallback>
                <p:oleObj name="Equation" r:id="rId4" imgW="1054100" imgH="774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2819400"/>
                        <a:ext cx="1500188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124700" y="2438400"/>
            <a:ext cx="15128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can be also</a:t>
            </a:r>
          </a:p>
        </p:txBody>
      </p:sp>
      <p:graphicFrame>
        <p:nvGraphicFramePr>
          <p:cNvPr id="16" name="Object 2"/>
          <p:cNvGraphicFramePr>
            <a:graphicFrameLocks noChangeAspect="1"/>
          </p:cNvGraphicFramePr>
          <p:nvPr/>
        </p:nvGraphicFramePr>
        <p:xfrm>
          <a:off x="3276600" y="5486400"/>
          <a:ext cx="3071813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" name="Equation" r:id="rId6" imgW="1625600" imgH="203200" progId="Equation.3">
                  <p:embed/>
                </p:oleObj>
              </mc:Choice>
              <mc:Fallback>
                <p:oleObj name="Equation" r:id="rId6" imgW="1625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486400"/>
                        <a:ext cx="3071813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4949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cs typeface="Helvetica" charset="0"/>
              </a:rPr>
              <a:t>Time</a:t>
            </a:r>
            <a:r>
              <a:rPr lang="en-US" dirty="0" smtClean="0">
                <a:latin typeface="Helvetica" charset="0"/>
                <a:cs typeface="Helvetica" charset="0"/>
              </a:rPr>
              <a:t>-</a:t>
            </a:r>
            <a:r>
              <a:rPr lang="en-US" dirty="0">
                <a:latin typeface="Helvetica" charset="0"/>
                <a:cs typeface="Helvetica" charset="0"/>
              </a:rPr>
              <a:t>I</a:t>
            </a:r>
            <a:r>
              <a:rPr lang="en-US" dirty="0" smtClean="0">
                <a:latin typeface="Helvetica" charset="0"/>
                <a:cs typeface="Helvetica" charset="0"/>
              </a:rPr>
              <a:t>ndependent </a:t>
            </a:r>
            <a:r>
              <a:rPr lang="en-US" dirty="0">
                <a:latin typeface="Helvetica" charset="0"/>
                <a:cs typeface="Helvetica" charset="0"/>
              </a:rPr>
              <a:t>Hamiltonian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72513" cy="51927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Helvetica"/>
              </a:rPr>
              <a:t>Start with a Hamiltonian</a:t>
            </a:r>
          </a:p>
          <a:p>
            <a:pPr marL="457200" indent="-457200" eaLnBrk="1" hangingPunct="1">
              <a:buFont typeface="Wingdings" charset="2"/>
              <a:buAutoNum type="arabicPlain"/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r>
              <a:rPr lang="en-US" dirty="0" smtClean="0">
                <a:cs typeface="Helvetica"/>
              </a:rPr>
              <a:t>Choose s-dependence of the </a:t>
            </a:r>
            <a:r>
              <a:rPr lang="en-US" dirty="0">
                <a:cs typeface="Helvetica"/>
              </a:rPr>
              <a:t>nonlinear potential such that </a:t>
            </a:r>
            <a:r>
              <a:rPr lang="en-US" i="1" dirty="0" smtClean="0">
                <a:cs typeface="Helvetica"/>
              </a:rPr>
              <a:t>H</a:t>
            </a:r>
            <a:r>
              <a:rPr lang="en-US" dirty="0" smtClean="0">
                <a:cs typeface="Helvetica"/>
              </a:rPr>
              <a:t> is </a:t>
            </a:r>
            <a:r>
              <a:rPr lang="en-US" dirty="0">
                <a:cs typeface="Helvetica"/>
              </a:rPr>
              <a:t>time-independent in normalized variables</a:t>
            </a:r>
          </a:p>
          <a:p>
            <a:pPr marL="457200" indent="-457200" eaLnBrk="1" hangingPunct="1">
              <a:buFont typeface="Wingdings" charset="2"/>
              <a:buAutoNum type="arabicPlain"/>
              <a:defRPr/>
            </a:pPr>
            <a:endParaRPr lang="en-US" dirty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/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endParaRPr lang="en-US" dirty="0" smtClean="0">
              <a:cs typeface="Helvetica"/>
            </a:endParaRPr>
          </a:p>
          <a:p>
            <a:pPr eaLnBrk="1" hangingPunct="1">
              <a:defRPr/>
            </a:pPr>
            <a:r>
              <a:rPr lang="en-US" dirty="0" smtClean="0">
                <a:cs typeface="Helvetica"/>
              </a:rPr>
              <a:t>This results in </a:t>
            </a:r>
            <a:r>
              <a:rPr lang="en-US" i="1" dirty="0" smtClean="0">
                <a:cs typeface="Helvetica"/>
              </a:rPr>
              <a:t>H</a:t>
            </a:r>
            <a:r>
              <a:rPr lang="en-US" dirty="0" smtClean="0">
                <a:cs typeface="Helvetica"/>
              </a:rPr>
              <a:t> being the integral of motion</a:t>
            </a:r>
          </a:p>
          <a:p>
            <a:pPr eaLnBrk="1" hangingPunct="1">
              <a:defRPr/>
            </a:pPr>
            <a:r>
              <a:rPr lang="en-US" dirty="0" smtClean="0">
                <a:cs typeface="Helvetica"/>
              </a:rPr>
              <a:t>Note there was no requirement on </a:t>
            </a:r>
            <a:r>
              <a:rPr lang="en-US" i="1" dirty="0" smtClean="0">
                <a:cs typeface="Helvetica"/>
              </a:rPr>
              <a:t>V </a:t>
            </a:r>
            <a:r>
              <a:rPr lang="en-US" dirty="0" smtClean="0">
                <a:cs typeface="Helvetica"/>
              </a:rPr>
              <a:t>– can be made with any conventional magnets, i.e. </a:t>
            </a:r>
            <a:r>
              <a:rPr lang="en-US" dirty="0" err="1" smtClean="0">
                <a:cs typeface="Helvetica"/>
              </a:rPr>
              <a:t>octupoles</a:t>
            </a:r>
            <a:endParaRPr lang="en-US" dirty="0" smtClean="0">
              <a:cs typeface="Helvetica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3962400" y="914400"/>
          <a:ext cx="4510088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4" name="Equation" r:id="rId3" imgW="2679700" imgH="495300" progId="Equation.3">
                  <p:embed/>
                </p:oleObj>
              </mc:Choice>
              <mc:Fallback>
                <p:oleObj name="Equation" r:id="rId3" imgW="26797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914400"/>
                        <a:ext cx="4510088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41148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6705600" y="2057400"/>
          <a:ext cx="2127250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5" name="Equation" r:id="rId6" imgW="1600200" imgH="914400" progId="Equation.3">
                  <p:embed/>
                </p:oleObj>
              </mc:Choice>
              <mc:Fallback>
                <p:oleObj name="Equation" r:id="rId6" imgW="16002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057400"/>
                        <a:ext cx="2127250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762000" y="3276600"/>
          <a:ext cx="6096000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6" name="Equation" r:id="rId8" imgW="4051300" imgH="444500" progId="Equation.3">
                  <p:embed/>
                </p:oleObj>
              </mc:Choice>
              <mc:Fallback>
                <p:oleObj name="Equation" r:id="rId8" imgW="40513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276600"/>
                        <a:ext cx="6096000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2697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latin typeface="Helvetica" charset="0"/>
                <a:cs typeface="Helvetica" charset="0"/>
              </a:rPr>
              <a:t>Special P</a:t>
            </a:r>
            <a:r>
              <a:rPr lang="en-US" sz="3000" dirty="0" smtClean="0">
                <a:latin typeface="Helvetica" charset="0"/>
                <a:cs typeface="Helvetica" charset="0"/>
              </a:rPr>
              <a:t>otential </a:t>
            </a:r>
            <a:r>
              <a:rPr lang="en-US" sz="3000" dirty="0">
                <a:latin typeface="Helvetica" charset="0"/>
                <a:cs typeface="Helvetica" charset="0"/>
              </a:rPr>
              <a:t>– S</a:t>
            </a:r>
            <a:r>
              <a:rPr lang="en-US" sz="3000" dirty="0" smtClean="0">
                <a:latin typeface="Helvetica" charset="0"/>
                <a:cs typeface="Helvetica" charset="0"/>
              </a:rPr>
              <a:t>econd </a:t>
            </a:r>
            <a:r>
              <a:rPr lang="en-US" sz="3000" dirty="0">
                <a:latin typeface="Helvetica" charset="0"/>
                <a:cs typeface="Helvetica" charset="0"/>
              </a:rPr>
              <a:t>I</a:t>
            </a:r>
            <a:r>
              <a:rPr lang="en-US" sz="3000" dirty="0" smtClean="0">
                <a:latin typeface="Helvetica" charset="0"/>
                <a:cs typeface="Helvetica" charset="0"/>
              </a:rPr>
              <a:t>ntegral </a:t>
            </a:r>
            <a:r>
              <a:rPr lang="en-US" sz="3000" dirty="0">
                <a:latin typeface="Helvetica" charset="0"/>
                <a:cs typeface="Helvetica" charset="0"/>
              </a:rPr>
              <a:t>of M</a:t>
            </a:r>
            <a:r>
              <a:rPr lang="en-US" sz="3000" dirty="0" smtClean="0">
                <a:latin typeface="Helvetica" charset="0"/>
                <a:cs typeface="Helvetica" charset="0"/>
              </a:rPr>
              <a:t>otion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72513" cy="51927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Helvetica"/>
              </a:rPr>
              <a:t>Find </a:t>
            </a:r>
            <a:r>
              <a:rPr lang="en-US" dirty="0">
                <a:cs typeface="Helvetica"/>
              </a:rPr>
              <a:t>potentials that result in the Hamiltonian having a second integral of </a:t>
            </a:r>
            <a:r>
              <a:rPr lang="en-US" dirty="0" smtClean="0">
                <a:cs typeface="Helvetica"/>
              </a:rPr>
              <a:t>motion quadratic in momentum</a:t>
            </a:r>
          </a:p>
          <a:p>
            <a:pPr lvl="1" eaLnBrk="1" hangingPunct="1">
              <a:defRPr/>
            </a:pPr>
            <a:r>
              <a:rPr lang="en-US" dirty="0">
                <a:cs typeface="Helvetica"/>
              </a:rPr>
              <a:t>All such potentials are separable in some variables (</a:t>
            </a:r>
            <a:r>
              <a:rPr lang="en-US" dirty="0" err="1">
                <a:cs typeface="Helvetica"/>
              </a:rPr>
              <a:t>cartesian</a:t>
            </a:r>
            <a:r>
              <a:rPr lang="en-US" dirty="0">
                <a:cs typeface="Helvetica"/>
              </a:rPr>
              <a:t>, polar, elliptic, parabolic)</a:t>
            </a:r>
          </a:p>
          <a:p>
            <a:pPr lvl="1" eaLnBrk="1" hangingPunct="1">
              <a:defRPr/>
            </a:pPr>
            <a:r>
              <a:rPr lang="en-US" dirty="0">
                <a:cs typeface="Helvetica"/>
              </a:rPr>
              <a:t>First comprehensive study by Gaston </a:t>
            </a:r>
            <a:r>
              <a:rPr lang="en-US" dirty="0" err="1">
                <a:cs typeface="Helvetica"/>
              </a:rPr>
              <a:t>Darboux</a:t>
            </a:r>
            <a:r>
              <a:rPr lang="en-US" dirty="0">
                <a:cs typeface="Helvetica"/>
              </a:rPr>
              <a:t> (1901)</a:t>
            </a: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eaLnBrk="1" hangingPunct="1">
              <a:defRPr/>
            </a:pPr>
            <a:r>
              <a:rPr lang="en-US" dirty="0" smtClean="0">
                <a:cs typeface="Helvetica"/>
              </a:rPr>
              <a:t> </a:t>
            </a:r>
            <a:r>
              <a:rPr lang="en-US" dirty="0" err="1" smtClean="0">
                <a:cs typeface="Helvetica"/>
              </a:rPr>
              <a:t>Darboux</a:t>
            </a:r>
            <a:r>
              <a:rPr lang="en-US" dirty="0" smtClean="0">
                <a:cs typeface="Helvetica"/>
              </a:rPr>
              <a:t> equation </a:t>
            </a:r>
          </a:p>
          <a:p>
            <a:pPr eaLnBrk="1" hangingPunct="1">
              <a:defRPr/>
            </a:pPr>
            <a:endParaRPr lang="en-US" dirty="0">
              <a:cs typeface="Helvetica"/>
            </a:endParaRPr>
          </a:p>
          <a:p>
            <a:pPr lvl="1" eaLnBrk="1" hangingPunct="1">
              <a:defRPr/>
            </a:pPr>
            <a:r>
              <a:rPr lang="en-US" sz="1800" dirty="0" smtClean="0">
                <a:cs typeface="Helvetica"/>
              </a:rPr>
              <a:t>General solution in </a:t>
            </a:r>
            <a:r>
              <a:rPr lang="en-US" sz="1800" dirty="0">
                <a:cs typeface="Helvetica"/>
              </a:rPr>
              <a:t>elliptic variables </a:t>
            </a:r>
            <a:r>
              <a:rPr lang="en-US" sz="1800" i="1" dirty="0">
                <a:latin typeface="Symbol" charset="0"/>
                <a:cs typeface="Symbol" charset="0"/>
              </a:rPr>
              <a:t>x</a:t>
            </a:r>
            <a:r>
              <a:rPr lang="en-US" sz="1800" dirty="0">
                <a:latin typeface="Century Gothic" charset="0"/>
              </a:rPr>
              <a:t>, </a:t>
            </a:r>
            <a:r>
              <a:rPr lang="en-US" sz="1800" i="1" dirty="0">
                <a:latin typeface="Symbol" charset="0"/>
                <a:cs typeface="Symbol" charset="0"/>
              </a:rPr>
              <a:t>h</a:t>
            </a:r>
            <a:r>
              <a:rPr lang="en-US" sz="1800" dirty="0">
                <a:latin typeface="Century Gothic" charset="0"/>
              </a:rPr>
              <a:t> </a:t>
            </a:r>
            <a:r>
              <a:rPr lang="en-US" sz="1800" dirty="0" smtClean="0">
                <a:cs typeface="Helvetica"/>
              </a:rPr>
              <a:t>, with f and g arbitrary</a:t>
            </a:r>
          </a:p>
          <a:p>
            <a:pPr lvl="1" eaLnBrk="1" hangingPunct="1">
              <a:defRPr/>
            </a:pPr>
            <a:endParaRPr lang="en-US" sz="1800" dirty="0">
              <a:cs typeface="Helvetica"/>
            </a:endParaRPr>
          </a:p>
          <a:p>
            <a:pPr lvl="1" eaLnBrk="1" hangingPunct="1">
              <a:defRPr/>
            </a:pPr>
            <a:endParaRPr lang="en-US" sz="1800" dirty="0" smtClean="0">
              <a:cs typeface="Helvetica"/>
            </a:endParaRPr>
          </a:p>
          <a:p>
            <a:pPr lvl="1" eaLnBrk="1" hangingPunct="1">
              <a:defRPr/>
            </a:pPr>
            <a:endParaRPr lang="en-US" sz="1800" dirty="0" smtClean="0">
              <a:cs typeface="Helvetica"/>
            </a:endParaRPr>
          </a:p>
          <a:p>
            <a:pPr lvl="1" eaLnBrk="1" hangingPunct="1">
              <a:defRPr/>
            </a:pPr>
            <a:r>
              <a:rPr lang="en-US" sz="1800" dirty="0" smtClean="0">
                <a:cs typeface="Helvetica"/>
              </a:rPr>
              <a:t>Solution that satisfies the Laplace equation</a:t>
            </a:r>
            <a:endParaRPr lang="en-US" sz="1800" dirty="0">
              <a:cs typeface="Helvetica"/>
            </a:endParaRPr>
          </a:p>
          <a:p>
            <a:pPr lvl="1" eaLnBrk="1" hangingPunct="1">
              <a:defRPr/>
            </a:pPr>
            <a:endParaRPr lang="en-US" sz="1800" dirty="0" smtClean="0">
              <a:cs typeface="Helvetica"/>
            </a:endParaRPr>
          </a:p>
          <a:p>
            <a:pPr marL="457200" indent="-457200" eaLnBrk="1" hangingPunct="1">
              <a:buFont typeface="Wingdings" charset="2"/>
              <a:buAutoNum type="arabicPlain" startAt="3"/>
              <a:defRPr/>
            </a:pPr>
            <a:endParaRPr lang="en-US" dirty="0">
              <a:latin typeface="Century Gothic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latin typeface="Century Gothic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3476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638800"/>
            <a:ext cx="66659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533400" y="2743200"/>
          <a:ext cx="368617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8" name="Equation" r:id="rId5" imgW="2018956" imgH="254092" progId="Equation.3">
                  <p:embed/>
                </p:oleObj>
              </mc:Choice>
              <mc:Fallback>
                <p:oleObj name="Equation" r:id="rId5" imgW="2018956" imgH="25409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3686175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/>
          <p:cNvGraphicFramePr>
            <a:graphicFrameLocks noChangeAspect="1"/>
          </p:cNvGraphicFramePr>
          <p:nvPr/>
        </p:nvGraphicFramePr>
        <p:xfrm>
          <a:off x="4648200" y="2743200"/>
          <a:ext cx="3444875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9" name="Equation" r:id="rId7" imgW="1930400" imgH="228600" progId="Equation.3">
                  <p:embed/>
                </p:oleObj>
              </mc:Choice>
              <mc:Fallback>
                <p:oleObj name="Equation" r:id="rId7" imgW="193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743200"/>
                        <a:ext cx="3444875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1752600" y="3581400"/>
          <a:ext cx="5303838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0" name="Equation" r:id="rId9" imgW="3086100" imgH="292100" progId="Equation.3">
                  <p:embed/>
                </p:oleObj>
              </mc:Choice>
              <mc:Fallback>
                <p:oleObj name="Equation" r:id="rId9" imgW="30861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581400"/>
                        <a:ext cx="5303838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366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cs typeface="Helvetica" charset="0"/>
              </a:rPr>
              <a:t>Maximum T</a:t>
            </a:r>
            <a:r>
              <a:rPr lang="en-US" dirty="0" smtClean="0">
                <a:latin typeface="Helvetica" charset="0"/>
                <a:cs typeface="Helvetica" charset="0"/>
              </a:rPr>
              <a:t>une </a:t>
            </a:r>
            <a:r>
              <a:rPr lang="en-US" dirty="0">
                <a:latin typeface="Helvetica" charset="0"/>
                <a:cs typeface="Helvetica" charset="0"/>
              </a:rPr>
              <a:t>S</a:t>
            </a:r>
            <a:r>
              <a:rPr lang="en-US" dirty="0" smtClean="0">
                <a:latin typeface="Helvetica" charset="0"/>
                <a:cs typeface="Helvetica" charset="0"/>
              </a:rPr>
              <a:t>hift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2988"/>
            <a:ext cx="8672513" cy="4987925"/>
          </a:xfrm>
        </p:spPr>
        <p:txBody>
          <a:bodyPr rtlCol="0">
            <a:normAutofit/>
          </a:bodyPr>
          <a:lstStyle/>
          <a:p>
            <a:pPr marL="0" indent="-36576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err="1" smtClean="0">
                <a:ea typeface="+mn-ea"/>
                <a:cs typeface="Helvetica"/>
              </a:rPr>
              <a:t>Multipole</a:t>
            </a:r>
            <a:r>
              <a:rPr lang="en-US" dirty="0" smtClean="0">
                <a:ea typeface="+mn-ea"/>
                <a:cs typeface="Helvetica"/>
              </a:rPr>
              <a:t> expansion of </a:t>
            </a:r>
            <a:r>
              <a:rPr lang="en-US" i="1" dirty="0" smtClean="0">
                <a:ea typeface="+mn-ea"/>
                <a:cs typeface="Helvetica"/>
              </a:rPr>
              <a:t>U</a:t>
            </a:r>
            <a:r>
              <a:rPr lang="en-US" dirty="0">
                <a:ea typeface="+mn-ea"/>
                <a:cs typeface="Helvetica"/>
              </a:rPr>
              <a:t>:</a:t>
            </a:r>
            <a:endParaRPr lang="en-US" dirty="0" smtClean="0">
              <a:ea typeface="+mn-ea"/>
              <a:cs typeface="Helvetica"/>
            </a:endParaRPr>
          </a:p>
          <a:p>
            <a:pPr marL="0" indent="-36576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 smtClean="0">
                <a:ea typeface="+mn-ea"/>
                <a:cs typeface="Helvetica"/>
              </a:rPr>
              <a:t>   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Helvetic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Helvetic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Helvetic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Helvetica"/>
              </a:rPr>
              <a:t>For small-amplitude motion to be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US" dirty="0">
                <a:ea typeface="+mn-ea"/>
                <a:cs typeface="Helvetica"/>
              </a:rPr>
              <a:t> </a:t>
            </a:r>
            <a:r>
              <a:rPr lang="en-US" dirty="0" smtClean="0">
                <a:ea typeface="+mn-ea"/>
                <a:cs typeface="Helvetica"/>
              </a:rPr>
              <a:t>   stable*, </a:t>
            </a:r>
            <a:r>
              <a:rPr lang="en-US" i="1" dirty="0" smtClean="0">
                <a:ea typeface="+mn-ea"/>
                <a:cs typeface="Helvetica"/>
              </a:rPr>
              <a:t>t</a:t>
            </a:r>
            <a:r>
              <a:rPr lang="en-US" dirty="0" smtClean="0">
                <a:ea typeface="+mn-ea"/>
                <a:cs typeface="Helvetica"/>
              </a:rPr>
              <a:t>&lt;0.5</a:t>
            </a:r>
            <a:endParaRPr lang="en-US" dirty="0">
              <a:ea typeface="+mn-ea"/>
              <a:cs typeface="Helvetic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Helvetic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Helvetica"/>
              </a:rPr>
              <a:t>Theoretical maximum nonlinear tune shift per cell is 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/>
            </a:pPr>
            <a:r>
              <a:rPr lang="en-US" dirty="0" smtClean="0">
                <a:ea typeface="+mn-ea"/>
                <a:cs typeface="Helvetica"/>
              </a:rPr>
              <a:t>0.5   for mode 1,</a:t>
            </a:r>
            <a:r>
              <a:rPr lang="en-US" b="1" dirty="0" smtClean="0">
                <a:ea typeface="+mn-ea"/>
                <a:cs typeface="Helvetica"/>
              </a:rPr>
              <a:t> </a:t>
            </a:r>
            <a:r>
              <a:rPr lang="en-US" b="1" dirty="0" smtClean="0">
                <a:solidFill>
                  <a:schemeClr val="tx2"/>
                </a:solidFill>
                <a:ea typeface="+mn-ea"/>
                <a:cs typeface="Helvetica"/>
              </a:rPr>
              <a:t>or 50% per cell</a:t>
            </a:r>
          </a:p>
          <a:p>
            <a:pPr lvl="1" eaLnBrk="1" fontAlgn="auto" hangingPunct="1">
              <a:spcAft>
                <a:spcPts val="0"/>
              </a:spcAft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/>
            </a:pPr>
            <a:r>
              <a:rPr lang="en-US" dirty="0" smtClean="0">
                <a:ea typeface="+mn-ea"/>
                <a:cs typeface="Helvetica"/>
              </a:rPr>
              <a:t>0.25 for mode 2, </a:t>
            </a:r>
            <a:r>
              <a:rPr lang="en-US" b="1" dirty="0" smtClean="0">
                <a:solidFill>
                  <a:srgbClr val="004C97"/>
                </a:solidFill>
                <a:ea typeface="+mn-ea"/>
                <a:cs typeface="Helvetica"/>
              </a:rPr>
              <a:t>or 25% per cell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3073400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Screen shot 2011-11-01 at 10.18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10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creen shot 2011-11-01 at 10.18.5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286000"/>
            <a:ext cx="53054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38600"/>
            <a:ext cx="31813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315200" y="4038600"/>
            <a:ext cx="3381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10600" y="3962400"/>
            <a:ext cx="3841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1200" y="3962400"/>
            <a:ext cx="4857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-c</a:t>
            </a:r>
          </a:p>
        </p:txBody>
      </p:sp>
    </p:spTree>
    <p:extLst>
      <p:ext uri="{BB962C8B-B14F-4D97-AF65-F5344CB8AC3E}">
        <p14:creationId xmlns:p14="http://schemas.microsoft.com/office/powerpoint/2010/main" val="27338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Nonlinear </a:t>
            </a:r>
            <a:r>
              <a:rPr lang="en-US" dirty="0"/>
              <a:t>M</a:t>
            </a:r>
            <a:r>
              <a:rPr lang="en-US" dirty="0" smtClean="0"/>
              <a:t>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Joint effort with </a:t>
            </a:r>
            <a:r>
              <a:rPr lang="en-US" dirty="0" err="1" smtClean="0"/>
              <a:t>RadiaBeam</a:t>
            </a:r>
            <a:r>
              <a:rPr lang="en-US" dirty="0" smtClean="0"/>
              <a:t> Technologies (Phase I and II SBIR)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7" name="Picture 2" descr="C:\Didenko\Projects\Magnet\Magnet1\M0200_Magnet\M0200_Magnet_GIF\M0200_03_Magnet02.gif"/>
          <p:cNvPicPr>
            <a:picLocks noChangeAspect="1" noChangeArrowheads="1"/>
          </p:cNvPicPr>
          <p:nvPr/>
        </p:nvPicPr>
        <p:blipFill>
          <a:blip r:embed="rId3" cstate="print"/>
          <a:srcRect r="20677"/>
          <a:stretch>
            <a:fillRect/>
          </a:stretch>
        </p:blipFill>
        <p:spPr bwMode="auto">
          <a:xfrm>
            <a:off x="512574" y="1837214"/>
            <a:ext cx="3556110" cy="345204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12575" y="5399941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6"/>
                </a:solidFill>
              </a:rPr>
              <a:t>F</a:t>
            </a:r>
            <a:r>
              <a:rPr lang="en-US" sz="2000" dirty="0" smtClean="0">
                <a:solidFill>
                  <a:schemeClr val="accent6"/>
                </a:solidFill>
              </a:rPr>
              <a:t>NAL Concept: 2-m long</a:t>
            </a:r>
          </a:p>
          <a:p>
            <a:pPr algn="l"/>
            <a:r>
              <a:rPr lang="en-US" sz="2000" dirty="0" smtClean="0">
                <a:solidFill>
                  <a:schemeClr val="accent6"/>
                </a:solidFill>
              </a:rPr>
              <a:t>nonlinear magnet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4579" y="5296108"/>
            <a:ext cx="4490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>
                <a:solidFill>
                  <a:schemeClr val="accent6"/>
                </a:solidFill>
              </a:rPr>
              <a:t>RadiaBeam</a:t>
            </a:r>
            <a:r>
              <a:rPr lang="en-US" sz="2000" dirty="0" smtClean="0">
                <a:solidFill>
                  <a:schemeClr val="accent6"/>
                </a:solidFill>
              </a:rPr>
              <a:t> short prototype. The full 2-m magnet will be designed, fabricated and delivered to IOTA in Phase II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11" name="Picture 10" descr="Untitled 1:Users:valishev:Desktop:PulseWire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79" y="1837215"/>
            <a:ext cx="4490713" cy="3452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076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is Unique </a:t>
            </a:r>
            <a:r>
              <a:rPr lang="en-US" sz="3600" dirty="0"/>
              <a:t>A</a:t>
            </a:r>
            <a:r>
              <a:rPr lang="en-US" sz="3600" dirty="0" smtClean="0"/>
              <a:t>bout </a:t>
            </a:r>
            <a:r>
              <a:rPr lang="en-US" sz="3600" dirty="0"/>
              <a:t>T</a:t>
            </a:r>
            <a:r>
              <a:rPr lang="en-US" sz="3600" dirty="0" smtClean="0"/>
              <a:t>hese </a:t>
            </a:r>
            <a:r>
              <a:rPr lang="en-US" sz="3600" dirty="0"/>
              <a:t>S</a:t>
            </a:r>
            <a:r>
              <a:rPr lang="en-US" sz="3600" dirty="0" smtClean="0"/>
              <a:t>olutions?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One can </a:t>
            </a:r>
            <a:r>
              <a:rPr lang="en-US" sz="2800" b="1" dirty="0" smtClean="0">
                <a:solidFill>
                  <a:srgbClr val="004C97"/>
                </a:solidFill>
              </a:rPr>
              <a:t>add the special potential </a:t>
            </a:r>
            <a:r>
              <a:rPr lang="en-US" sz="2800" dirty="0" smtClean="0"/>
              <a:t>(</a:t>
            </a:r>
            <a:r>
              <a:rPr lang="en-US" sz="2800" dirty="0" err="1" smtClean="0"/>
              <a:t>Laplacian</a:t>
            </a:r>
            <a:r>
              <a:rPr lang="en-US" sz="2800" dirty="0" smtClean="0"/>
              <a:t> or E-Lens) </a:t>
            </a:r>
            <a:r>
              <a:rPr lang="en-US" sz="2800" b="1" dirty="0" smtClean="0">
                <a:solidFill>
                  <a:srgbClr val="004C97"/>
                </a:solidFill>
              </a:rPr>
              <a:t>to a drift of a conventional </a:t>
            </a:r>
            <a:r>
              <a:rPr lang="en-US" sz="2800" b="1" dirty="0">
                <a:solidFill>
                  <a:srgbClr val="004C97"/>
                </a:solidFill>
              </a:rPr>
              <a:t>accelerator</a:t>
            </a:r>
            <a:r>
              <a:rPr lang="en-US" sz="2800" dirty="0"/>
              <a:t> (</a:t>
            </a:r>
            <a:r>
              <a:rPr lang="en-US" sz="2800" dirty="0" smtClean="0"/>
              <a:t>albeit specially designed and carefully controlled) and make the lattice integrable.</a:t>
            </a:r>
          </a:p>
          <a:p>
            <a:pPr lvl="1"/>
            <a:r>
              <a:rPr lang="en-US" sz="2400" b="1" dirty="0" smtClean="0"/>
              <a:t>Does not require new technology for the significant portion of accelerator circumference – same cost!</a:t>
            </a:r>
            <a:endParaRPr lang="en-US" sz="24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297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of Nonlinear </a:t>
            </a:r>
            <a:r>
              <a:rPr lang="en-US" dirty="0"/>
              <a:t>L</a:t>
            </a:r>
            <a:r>
              <a:rPr lang="en-US" dirty="0" smtClean="0"/>
              <a:t>attices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004C97"/>
                </a:solidFill>
              </a:rPr>
              <a:t>Nonlinear systems can be more stable</a:t>
            </a:r>
            <a:r>
              <a:rPr lang="en-US" sz="2800" b="1" dirty="0" smtClean="0">
                <a:solidFill>
                  <a:srgbClr val="004C97"/>
                </a:solidFill>
              </a:rPr>
              <a:t>!</a:t>
            </a:r>
          </a:p>
          <a:p>
            <a:r>
              <a:rPr lang="en-US" dirty="0"/>
              <a:t>1D systems: non-linear (</a:t>
            </a:r>
            <a:r>
              <a:rPr lang="en-US" dirty="0" err="1"/>
              <a:t>unharmonic</a:t>
            </a:r>
            <a:r>
              <a:rPr lang="en-US" dirty="0"/>
              <a:t>) oscillations can remain stable under the influence of periodic external force perturbation. Example:</a:t>
            </a:r>
          </a:p>
          <a:p>
            <a:endParaRPr lang="en-US" dirty="0" smtClean="0"/>
          </a:p>
          <a:p>
            <a:r>
              <a:rPr lang="en-US" dirty="0" smtClean="0"/>
              <a:t>2D</a:t>
            </a:r>
            <a:r>
              <a:rPr lang="en-US" dirty="0"/>
              <a:t>: The resonant conditions </a:t>
            </a:r>
          </a:p>
          <a:p>
            <a:pPr marL="0" indent="0">
              <a:buNone/>
            </a:pPr>
            <a:r>
              <a:rPr lang="en-US" dirty="0" smtClean="0"/>
              <a:t>           are </a:t>
            </a:r>
            <a:r>
              <a:rPr lang="en-US" dirty="0"/>
              <a:t>valid only for certain amplitudes.  </a:t>
            </a:r>
          </a:p>
          <a:p>
            <a:r>
              <a:rPr lang="en-US" dirty="0" err="1" smtClean="0"/>
              <a:t>Nekhoroshev’s</a:t>
            </a:r>
            <a:r>
              <a:rPr lang="en-US" dirty="0" smtClean="0"/>
              <a:t> </a:t>
            </a:r>
            <a:r>
              <a:rPr lang="en-US" dirty="0"/>
              <a:t>condition guaranties detuning from resonance and, thus, stability</a:t>
            </a:r>
            <a:r>
              <a:rPr lang="en-US" dirty="0" smtClean="0"/>
              <a:t>. </a:t>
            </a:r>
          </a:p>
          <a:p>
            <a:pPr lvl="1"/>
            <a:r>
              <a:rPr lang="en-US" i="1" dirty="0" smtClean="0"/>
              <a:t>An Exponential Estimate of the Time of Stability of Nearly-Integrable Hamiltonian Systems</a:t>
            </a:r>
            <a:r>
              <a:rPr lang="en-US" dirty="0" smtClean="0"/>
              <a:t>. Russian Math. Surveys 32:6 (1977) from </a:t>
            </a:r>
            <a:r>
              <a:rPr lang="en-US" dirty="0" err="1" smtClean="0"/>
              <a:t>Uspekhi</a:t>
            </a:r>
            <a:r>
              <a:rPr lang="en-US" dirty="0" smtClean="0"/>
              <a:t> Mat. </a:t>
            </a:r>
            <a:r>
              <a:rPr lang="en-US" dirty="0" err="1" smtClean="0"/>
              <a:t>Nauk</a:t>
            </a:r>
            <a:r>
              <a:rPr lang="en-US" dirty="0" smtClean="0"/>
              <a:t> 32:6 (1977)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37</a:t>
            </a:fld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039135"/>
              </p:ext>
            </p:extLst>
          </p:nvPr>
        </p:nvGraphicFramePr>
        <p:xfrm>
          <a:off x="3817264" y="2323088"/>
          <a:ext cx="3385936" cy="525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2" name="Equation" r:id="rId4" imgW="1536700" imgH="241300" progId="Equation.3">
                  <p:embed/>
                </p:oleObj>
              </mc:Choice>
              <mc:Fallback>
                <p:oleObj name="Equation" r:id="rId4" imgW="1536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264" y="2323088"/>
                        <a:ext cx="3385936" cy="52540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309136"/>
              </p:ext>
            </p:extLst>
          </p:nvPr>
        </p:nvGraphicFramePr>
        <p:xfrm>
          <a:off x="4591160" y="3056093"/>
          <a:ext cx="3899881" cy="515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73" name="Equation" r:id="rId6" imgW="1752600" imgH="228600" progId="Equation.3">
                  <p:embed/>
                </p:oleObj>
              </mc:Choice>
              <mc:Fallback>
                <p:oleObj name="Equation" r:id="rId6" imgW="175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160" y="3056093"/>
                        <a:ext cx="3899881" cy="51512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825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Space Charge in </a:t>
            </a:r>
            <a:r>
              <a:rPr lang="en-US" sz="3600" dirty="0" smtClean="0">
                <a:solidFill>
                  <a:srgbClr val="AF272F"/>
                </a:solidFill>
              </a:rPr>
              <a:t>NL Integrable </a:t>
            </a:r>
            <a:r>
              <a:rPr lang="en-US" sz="3600" dirty="0">
                <a:solidFill>
                  <a:srgbClr val="AF272F"/>
                </a:solidFill>
              </a:rPr>
              <a:t>O</a:t>
            </a:r>
            <a:r>
              <a:rPr lang="en-US" sz="3600" dirty="0" smtClean="0">
                <a:solidFill>
                  <a:srgbClr val="AF272F"/>
                </a:solidFill>
              </a:rPr>
              <a:t>ptics</a:t>
            </a:r>
            <a:endParaRPr lang="en-US" sz="3600" dirty="0">
              <a:solidFill>
                <a:srgbClr val="AF272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80" y="843235"/>
            <a:ext cx="7144034" cy="53580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2988" y="5958429"/>
            <a:ext cx="3155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Tech-X, </a:t>
            </a:r>
            <a:r>
              <a:rPr lang="en-US" sz="2000" dirty="0" err="1" smtClean="0"/>
              <a:t>RadiaSoft</a:t>
            </a:r>
            <a:r>
              <a:rPr lang="en-US" sz="2000" dirty="0" smtClean="0"/>
              <a:t> simulation</a:t>
            </a:r>
            <a:endParaRPr lang="en-US" sz="20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 rot="16200000">
            <a:off x="-1629796" y="2698180"/>
            <a:ext cx="5429765" cy="1712972"/>
          </a:xfrm>
        </p:spPr>
        <p:txBody>
          <a:bodyPr/>
          <a:lstStyle/>
          <a:p>
            <a:pPr marL="256032" indent="-164592">
              <a:spcBef>
                <a:spcPts val="0"/>
              </a:spcBef>
            </a:pPr>
            <a:r>
              <a:rPr lang="en-US" sz="1800" dirty="0"/>
              <a:t>System: linear </a:t>
            </a:r>
            <a:r>
              <a:rPr lang="en-US" sz="1800" dirty="0" smtClean="0"/>
              <a:t>FOFO </a:t>
            </a:r>
            <a:r>
              <a:rPr lang="en-US" sz="1800" dirty="0"/>
              <a:t>100 </a:t>
            </a:r>
            <a:r>
              <a:rPr lang="en-US" sz="1800" dirty="0" smtClean="0"/>
              <a:t>A  </a:t>
            </a:r>
            <a:r>
              <a:rPr lang="en-US" sz="1800" dirty="0"/>
              <a:t>linear KV </a:t>
            </a:r>
            <a:r>
              <a:rPr lang="en-US" sz="1800" dirty="0" smtClean="0"/>
              <a:t>w/mismatch</a:t>
            </a:r>
            <a:endParaRPr lang="en-US" sz="1800" dirty="0"/>
          </a:p>
          <a:p>
            <a:pPr marL="256032" indent="-164592"/>
            <a:r>
              <a:rPr lang="en-US" sz="1800" dirty="0"/>
              <a:t>Result:  </a:t>
            </a:r>
            <a:r>
              <a:rPr lang="en-US" sz="1800" dirty="0" smtClean="0"/>
              <a:t>nonlinear </a:t>
            </a:r>
            <a:r>
              <a:rPr lang="en-US" sz="1800" dirty="0" err="1" smtClean="0"/>
              <a:t>decoherence</a:t>
            </a:r>
            <a:r>
              <a:rPr lang="en-US" sz="1800" dirty="0" smtClean="0"/>
              <a:t> suppresses halo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883196" y="879728"/>
            <a:ext cx="1610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Symbol" charset="2"/>
                <a:cs typeface="Symbol" charset="2"/>
              </a:rPr>
              <a:t>D</a:t>
            </a:r>
            <a:r>
              <a:rPr lang="en-US" i="1" dirty="0" err="1"/>
              <a:t>Q</a:t>
            </a:r>
            <a:r>
              <a:rPr lang="en-US" i="1" baseline="-25000" dirty="0" err="1"/>
              <a:t>sc</a:t>
            </a:r>
            <a:r>
              <a:rPr lang="en-US" dirty="0"/>
              <a:t> ~ –</a:t>
            </a:r>
            <a:r>
              <a:rPr lang="en-US" dirty="0" smtClean="0"/>
              <a:t>0.7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5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Goals for Integrable Optics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5982"/>
            <a:ext cx="8672513" cy="4987867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 smtClean="0"/>
              <a:t>The IOTA experiment has </a:t>
            </a:r>
            <a:r>
              <a:rPr lang="en-US" sz="2800" dirty="0"/>
              <a:t>the </a:t>
            </a:r>
            <a:r>
              <a:rPr lang="en-US" sz="2800" b="1" dirty="0">
                <a:solidFill>
                  <a:srgbClr val="004C97"/>
                </a:solidFill>
              </a:rPr>
              <a:t>goal to demonstrate the possibility to implement nonlinear integrable optics</a:t>
            </a:r>
            <a:r>
              <a:rPr lang="en-US" sz="2800" i="1" dirty="0">
                <a:solidFill>
                  <a:srgbClr val="004C97"/>
                </a:solidFill>
              </a:rPr>
              <a:t> </a:t>
            </a:r>
            <a:r>
              <a:rPr lang="en-US" sz="2800" dirty="0" smtClean="0">
                <a:solidFill>
                  <a:schemeClr val="accent6"/>
                </a:solidFill>
              </a:rPr>
              <a:t>with a </a:t>
            </a:r>
            <a:r>
              <a:rPr lang="en-US" sz="2800" dirty="0">
                <a:solidFill>
                  <a:schemeClr val="accent6"/>
                </a:solidFill>
              </a:rPr>
              <a:t>large </a:t>
            </a:r>
            <a:r>
              <a:rPr lang="en-US" sz="2800" dirty="0" smtClean="0">
                <a:solidFill>
                  <a:schemeClr val="accent6"/>
                </a:solidFill>
              </a:rPr>
              <a:t>betatron frequency </a:t>
            </a:r>
            <a:r>
              <a:rPr lang="en-US" sz="2800" dirty="0">
                <a:solidFill>
                  <a:schemeClr val="accent6"/>
                </a:solidFill>
              </a:rPr>
              <a:t>spread </a:t>
            </a:r>
            <a:r>
              <a:rPr lang="en-US" sz="2800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D</a:t>
            </a:r>
            <a:r>
              <a:rPr lang="en-US" sz="2800" i="1" dirty="0" smtClean="0">
                <a:solidFill>
                  <a:schemeClr val="accent6"/>
                </a:solidFill>
              </a:rPr>
              <a:t>Q&gt;</a:t>
            </a:r>
            <a:r>
              <a:rPr lang="en-US" sz="2800" dirty="0" smtClean="0">
                <a:solidFill>
                  <a:schemeClr val="accent6"/>
                </a:solidFill>
              </a:rPr>
              <a:t>1 and </a:t>
            </a:r>
            <a:r>
              <a:rPr lang="en-US" sz="2800" dirty="0">
                <a:solidFill>
                  <a:schemeClr val="accent6"/>
                </a:solidFill>
              </a:rPr>
              <a:t>stable particle </a:t>
            </a:r>
            <a:r>
              <a:rPr lang="en-US" sz="2800" dirty="0" smtClean="0">
                <a:solidFill>
                  <a:schemeClr val="accent6"/>
                </a:solidFill>
              </a:rPr>
              <a:t>motion </a:t>
            </a:r>
            <a:r>
              <a:rPr lang="en-US" sz="2800" b="1" dirty="0" smtClean="0">
                <a:solidFill>
                  <a:srgbClr val="004C97"/>
                </a:solidFill>
              </a:rPr>
              <a:t>in </a:t>
            </a:r>
            <a:r>
              <a:rPr lang="en-US" sz="2800" b="1" dirty="0">
                <a:solidFill>
                  <a:srgbClr val="004C97"/>
                </a:solidFill>
              </a:rPr>
              <a:t>a realistic accelerator </a:t>
            </a:r>
            <a:r>
              <a:rPr lang="en-US" sz="2800" b="1" dirty="0" smtClean="0">
                <a:solidFill>
                  <a:srgbClr val="004C97"/>
                </a:solidFill>
              </a:rPr>
              <a:t>design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Benefits of nonlinear integrable optics include</a:t>
            </a:r>
          </a:p>
          <a:p>
            <a:r>
              <a:rPr lang="en-US" dirty="0"/>
              <a:t>Increased Landau damping</a:t>
            </a:r>
          </a:p>
          <a:p>
            <a:r>
              <a:rPr lang="en-US" dirty="0"/>
              <a:t>Improved stability to perturbations</a:t>
            </a:r>
          </a:p>
          <a:p>
            <a:r>
              <a:rPr lang="en-US" dirty="0"/>
              <a:t>Resonance detuning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11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95685"/>
            <a:ext cx="8672513" cy="5510522"/>
          </a:xfrm>
        </p:spPr>
        <p:txBody>
          <a:bodyPr/>
          <a:lstStyle/>
          <a:p>
            <a:pPr marL="6350" indent="0">
              <a:buFontTx/>
              <a:buNone/>
              <a:defRPr/>
            </a:pPr>
            <a:r>
              <a:rPr lang="en-US" b="1" dirty="0" err="1"/>
              <a:t>Fermilab</a:t>
            </a:r>
            <a:r>
              <a:rPr lang="en-US" b="1" dirty="0"/>
              <a:t> operates a total of 16 km of accelerators and </a:t>
            </a:r>
            <a:r>
              <a:rPr lang="en-US" b="1" dirty="0" err="1"/>
              <a:t>beamlines</a:t>
            </a:r>
            <a:endParaRPr lang="en-US" b="1" dirty="0"/>
          </a:p>
          <a:p>
            <a:pPr>
              <a:defRPr/>
            </a:pPr>
            <a:r>
              <a:rPr lang="en-US" dirty="0"/>
              <a:t>A </a:t>
            </a:r>
            <a:r>
              <a:rPr lang="en-US" dirty="0" smtClean="0"/>
              <a:t>400-MeV </a:t>
            </a:r>
            <a:r>
              <a:rPr lang="en-US" dirty="0"/>
              <a:t>proton linear accelerator (0.15 km)</a:t>
            </a:r>
          </a:p>
          <a:p>
            <a:pPr>
              <a:defRPr/>
            </a:pPr>
            <a:r>
              <a:rPr lang="en-US" dirty="0"/>
              <a:t>An </a:t>
            </a:r>
            <a:r>
              <a:rPr lang="en-US" dirty="0" smtClean="0"/>
              <a:t>8-GeV </a:t>
            </a:r>
            <a:r>
              <a:rPr lang="en-US" dirty="0"/>
              <a:t>Booster synchrotron (0.5 km)</a:t>
            </a:r>
          </a:p>
          <a:p>
            <a:pPr>
              <a:defRPr/>
            </a:pPr>
            <a:r>
              <a:rPr lang="en-US" dirty="0"/>
              <a:t>An </a:t>
            </a:r>
            <a:r>
              <a:rPr lang="en-US" dirty="0" smtClean="0"/>
              <a:t>8-GeV </a:t>
            </a:r>
            <a:r>
              <a:rPr lang="en-US" dirty="0"/>
              <a:t>accumulator ring (3.3 km)</a:t>
            </a:r>
          </a:p>
          <a:p>
            <a:pPr>
              <a:defRPr/>
            </a:pPr>
            <a:r>
              <a:rPr lang="en-US" dirty="0"/>
              <a:t>A </a:t>
            </a:r>
            <a:r>
              <a:rPr lang="en-US" dirty="0" smtClean="0"/>
              <a:t>120-GeV </a:t>
            </a:r>
            <a:r>
              <a:rPr lang="en-US" dirty="0"/>
              <a:t>synchrotron (3.3 km)</a:t>
            </a:r>
          </a:p>
          <a:p>
            <a:pPr>
              <a:defRPr/>
            </a:pPr>
            <a:r>
              <a:rPr lang="en-US" dirty="0"/>
              <a:t>A </a:t>
            </a:r>
            <a:r>
              <a:rPr lang="en-US" dirty="0" err="1" smtClean="0"/>
              <a:t>Muon</a:t>
            </a:r>
            <a:r>
              <a:rPr lang="en-US" dirty="0" smtClean="0"/>
              <a:t> Campus Delivery </a:t>
            </a:r>
            <a:r>
              <a:rPr lang="en-US" dirty="0"/>
              <a:t>ring (0.5 km</a:t>
            </a:r>
            <a:r>
              <a:rPr lang="en-US" dirty="0" smtClean="0"/>
              <a:t>)</a:t>
            </a:r>
          </a:p>
          <a:p>
            <a:pPr>
              <a:defRPr/>
            </a:pPr>
            <a:r>
              <a:rPr lang="en-US" dirty="0" smtClean="0"/>
              <a:t>Soon: </a:t>
            </a:r>
            <a:r>
              <a:rPr lang="en-US" dirty="0" err="1" smtClean="0"/>
              <a:t>Muon</a:t>
            </a:r>
            <a:r>
              <a:rPr lang="en-US" dirty="0" smtClean="0"/>
              <a:t> g-2 ring</a:t>
            </a:r>
            <a:endParaRPr lang="en-US" dirty="0"/>
          </a:p>
          <a:p>
            <a:pPr>
              <a:defRPr/>
            </a:pPr>
            <a:r>
              <a:rPr lang="en-US" dirty="0"/>
              <a:t>Transfer lines and fixed target beam lines (8 km)</a:t>
            </a:r>
          </a:p>
          <a:p>
            <a:pPr>
              <a:defRPr/>
            </a:pPr>
            <a:r>
              <a:rPr lang="en-US" dirty="0"/>
              <a:t>Two high power target </a:t>
            </a:r>
            <a:r>
              <a:rPr lang="en-US" dirty="0" smtClean="0"/>
              <a:t>stations, several low-power targets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People: 660 (AD, APC, TD) – ops, projects, programs, R&amp;D, program support, WFO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8FF91-17CE-4B00-8B80-4DCB96E6DFF2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85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Staging – 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5982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 smtClean="0"/>
              <a:t>Phase </a:t>
            </a:r>
            <a:r>
              <a:rPr lang="en-US" sz="3200" u="sng" dirty="0"/>
              <a:t>I</a:t>
            </a:r>
            <a:r>
              <a:rPr lang="en-US" sz="3200" dirty="0"/>
              <a:t> will concentrate on the academic aspect of single-particle motion stability using e- beams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Achieve large nonlinear tune shift/spread</a:t>
            </a:r>
            <a:r>
              <a:rPr lang="en-US" sz="2400" dirty="0"/>
              <a:t> without degradation of dynamic aperture </a:t>
            </a:r>
            <a:r>
              <a:rPr lang="en-US" sz="2400" b="1" dirty="0">
                <a:solidFill>
                  <a:srgbClr val="004C97"/>
                </a:solidFill>
              </a:rPr>
              <a:t>by “painting”</a:t>
            </a:r>
            <a:r>
              <a:rPr lang="en-US" sz="2400" dirty="0"/>
              <a:t> the accelerator aperture </a:t>
            </a:r>
            <a:r>
              <a:rPr lang="en-US" sz="2400" b="1" dirty="0">
                <a:solidFill>
                  <a:srgbClr val="004C97"/>
                </a:solidFill>
              </a:rPr>
              <a:t>with a “pencil” beam</a:t>
            </a:r>
          </a:p>
          <a:p>
            <a:pPr lvl="1"/>
            <a:r>
              <a:rPr lang="en-US" sz="2400" dirty="0"/>
              <a:t>Suppress strong lattice resonances = cross the integer resonance by part of the beam without intensity loss</a:t>
            </a:r>
          </a:p>
          <a:p>
            <a:pPr lvl="1"/>
            <a:r>
              <a:rPr lang="en-US" sz="2400" dirty="0"/>
              <a:t>Investigate stability of nonlinear systems to perturbations, develop practical designs of nonlinear magnets</a:t>
            </a:r>
          </a:p>
          <a:p>
            <a:pPr lvl="1"/>
            <a:r>
              <a:rPr lang="en-US" sz="2400" dirty="0"/>
              <a:t>The measure of success will be the achievement of high nonlinear tune shift = 0.25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9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</a:t>
            </a:r>
            <a:r>
              <a:rPr lang="en-US" dirty="0" smtClean="0"/>
              <a:t>Staging – 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/>
              <a:t>The </a:t>
            </a:r>
            <a:r>
              <a:rPr lang="en-US" sz="2800" dirty="0"/>
              <a:t>magnet quality, optics stability, instrumentation system and optics measurement techniques must be of highest standards in order to meet the requirements for integrable optics</a:t>
            </a:r>
          </a:p>
          <a:p>
            <a:pPr lvl="1"/>
            <a:r>
              <a:rPr lang="en-US" dirty="0">
                <a:solidFill>
                  <a:srgbClr val="AF272F"/>
                </a:solidFill>
              </a:rPr>
              <a:t>1% or better </a:t>
            </a:r>
            <a:r>
              <a:rPr lang="en-US" dirty="0"/>
              <a:t>measurement and control of </a:t>
            </a:r>
            <a:r>
              <a:rPr lang="en-US" i="1" dirty="0">
                <a:latin typeface="Symbol" charset="2"/>
                <a:cs typeface="Symbol" charset="2"/>
              </a:rPr>
              <a:t>b</a:t>
            </a:r>
            <a:r>
              <a:rPr lang="en-US" dirty="0"/>
              <a:t>-function, and </a:t>
            </a:r>
            <a:r>
              <a:rPr lang="en-US" dirty="0">
                <a:solidFill>
                  <a:srgbClr val="AF272F"/>
                </a:solidFill>
              </a:rPr>
              <a:t>0.001 or better</a:t>
            </a:r>
            <a:r>
              <a:rPr lang="en-US" dirty="0"/>
              <a:t> control of betatron phase</a:t>
            </a:r>
          </a:p>
          <a:p>
            <a:pPr algn="just"/>
            <a:r>
              <a:rPr lang="en-US" sz="2800" dirty="0"/>
              <a:t>This is why </a:t>
            </a:r>
            <a:r>
              <a:rPr lang="en-US" sz="2800" b="1" dirty="0">
                <a:solidFill>
                  <a:schemeClr val="tx2"/>
                </a:solidFill>
              </a:rPr>
              <a:t>Phase I </a:t>
            </a:r>
            <a:r>
              <a:rPr lang="en-US" sz="2800" b="1" dirty="0" smtClean="0">
                <a:solidFill>
                  <a:schemeClr val="tx2"/>
                </a:solidFill>
              </a:rPr>
              <a:t>needs pencil e</a:t>
            </a:r>
            <a:r>
              <a:rPr lang="en-US" sz="2800" b="1" baseline="30000" dirty="0">
                <a:solidFill>
                  <a:schemeClr val="tx2"/>
                </a:solidFill>
              </a:rPr>
              <a:t>-</a:t>
            </a:r>
            <a:r>
              <a:rPr lang="en-US" sz="2800" b="1" dirty="0">
                <a:solidFill>
                  <a:schemeClr val="tx2"/>
                </a:solidFill>
              </a:rPr>
              <a:t> beams</a:t>
            </a:r>
            <a:r>
              <a:rPr lang="en-US" sz="2800" b="1" dirty="0"/>
              <a:t> </a:t>
            </a:r>
            <a:r>
              <a:rPr lang="en-US" sz="2800" dirty="0"/>
              <a:t>as </a:t>
            </a:r>
            <a:r>
              <a:rPr lang="en-US" sz="2800" dirty="0">
                <a:solidFill>
                  <a:srgbClr val="AF272F"/>
                </a:solidFill>
              </a:rPr>
              <a:t>such </a:t>
            </a:r>
            <a:r>
              <a:rPr lang="en-US" sz="2800" dirty="0" smtClean="0">
                <a:solidFill>
                  <a:srgbClr val="AF272F"/>
                </a:solidFill>
              </a:rPr>
              <a:t>optics parameters </a:t>
            </a:r>
            <a:r>
              <a:rPr lang="en-US" sz="2800" dirty="0">
                <a:solidFill>
                  <a:srgbClr val="AF272F"/>
                </a:solidFill>
              </a:rPr>
              <a:t>are not </a:t>
            </a:r>
            <a:r>
              <a:rPr lang="en-US" sz="2800" dirty="0" smtClean="0">
                <a:solidFill>
                  <a:srgbClr val="AF272F"/>
                </a:solidFill>
              </a:rPr>
              <a:t>immediately reachable</a:t>
            </a:r>
            <a:r>
              <a:rPr lang="en-US" sz="2800" dirty="0" smtClean="0"/>
              <a:t> </a:t>
            </a:r>
            <a:r>
              <a:rPr lang="en-US" sz="2800" dirty="0">
                <a:solidFill>
                  <a:srgbClr val="AF272F"/>
                </a:solidFill>
              </a:rPr>
              <a:t>in </a:t>
            </a:r>
            <a:r>
              <a:rPr lang="en-US" sz="2800" dirty="0" smtClean="0">
                <a:solidFill>
                  <a:srgbClr val="AF272F"/>
                </a:solidFill>
              </a:rPr>
              <a:t>a </a:t>
            </a:r>
            <a:r>
              <a:rPr lang="en-US" sz="2800" dirty="0">
                <a:solidFill>
                  <a:srgbClr val="AF272F"/>
                </a:solidFill>
              </a:rPr>
              <a:t>small ring operating with protons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84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Staging – Phase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the IOTA commissioning, we will move the </a:t>
            </a:r>
            <a:r>
              <a:rPr lang="en-US" dirty="0" smtClean="0"/>
              <a:t>existing 2.5 </a:t>
            </a:r>
            <a:r>
              <a:rPr lang="en-US" dirty="0"/>
              <a:t>MeV </a:t>
            </a:r>
            <a:r>
              <a:rPr lang="en-US" dirty="0" smtClean="0"/>
              <a:t>proton/H- RFQ </a:t>
            </a:r>
            <a:r>
              <a:rPr lang="en-US" dirty="0"/>
              <a:t>into the ASTA hall to inject protons into the IOTA ring.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Allows </a:t>
            </a:r>
            <a:r>
              <a:rPr lang="en-US" sz="2800" dirty="0"/>
              <a:t>tests of Integrable Optics with protons and realistic s</a:t>
            </a:r>
            <a:r>
              <a:rPr lang="en-US" sz="2800" dirty="0" smtClean="0"/>
              <a:t>pace charge </a:t>
            </a:r>
            <a:r>
              <a:rPr lang="en-US" sz="2800" dirty="0"/>
              <a:t>beam dynamics studies</a:t>
            </a:r>
          </a:p>
          <a:p>
            <a:r>
              <a:rPr lang="en-US" sz="2800" b="1" dirty="0">
                <a:solidFill>
                  <a:srgbClr val="004C97"/>
                </a:solidFill>
              </a:rPr>
              <a:t>Allows </a:t>
            </a:r>
            <a:r>
              <a:rPr lang="en-US" sz="2800" b="1" dirty="0" smtClean="0">
                <a:solidFill>
                  <a:srgbClr val="004C97"/>
                </a:solidFill>
              </a:rPr>
              <a:t>space charge </a:t>
            </a:r>
            <a:r>
              <a:rPr lang="en-US" sz="2800" b="1" dirty="0">
                <a:solidFill>
                  <a:srgbClr val="004C97"/>
                </a:solidFill>
              </a:rPr>
              <a:t>compensation experiments</a:t>
            </a:r>
          </a:p>
          <a:p>
            <a:r>
              <a:rPr lang="en-US" sz="2800" dirty="0"/>
              <a:t>Unique capability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2"/>
          <a:stretch/>
        </p:blipFill>
        <p:spPr bwMode="auto">
          <a:xfrm>
            <a:off x="4734106" y="1834355"/>
            <a:ext cx="2724150" cy="21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5117029" y="3333219"/>
            <a:ext cx="21050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/>
              <a:t>2.5 MeV </a:t>
            </a:r>
            <a:r>
              <a:rPr lang="en-US" sz="1400" dirty="0" smtClean="0"/>
              <a:t>RFQ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36751" y="2344226"/>
            <a:ext cx="418410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 charset="2"/>
                <a:cs typeface="Symbol" charset="2"/>
              </a:rPr>
              <a:t>D</a:t>
            </a:r>
            <a:r>
              <a:rPr lang="en-US" i="1" dirty="0" smtClean="0"/>
              <a:t>Q</a:t>
            </a:r>
            <a:r>
              <a:rPr lang="en-US" i="1" baseline="-25000" dirty="0" smtClean="0"/>
              <a:t>SC</a:t>
            </a:r>
            <a:r>
              <a:rPr lang="en-US" dirty="0" smtClean="0"/>
              <a:t> =0.6 for one-turn injection</a:t>
            </a:r>
          </a:p>
          <a:p>
            <a:endParaRPr lang="en-US" dirty="0" smtClean="0"/>
          </a:p>
          <a:p>
            <a:r>
              <a:rPr lang="en-US" dirty="0"/>
              <a:t>*</a:t>
            </a:r>
            <a:r>
              <a:rPr lang="en-US" dirty="0" smtClean="0"/>
              <a:t>multi-turn injection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74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</a:t>
            </a:r>
            <a:r>
              <a:rPr lang="en-US" dirty="0" smtClean="0"/>
              <a:t>hysics </a:t>
            </a:r>
            <a:r>
              <a:rPr lang="en-US" dirty="0"/>
              <a:t>D</a:t>
            </a:r>
            <a:r>
              <a:rPr lang="en-US" dirty="0" smtClean="0"/>
              <a:t>rivers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43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024220"/>
            <a:ext cx="8672513" cy="4006693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2"/>
            </a:pPr>
            <a:r>
              <a:rPr lang="en-US" sz="4500" b="1" dirty="0" smtClean="0"/>
              <a:t> Space Charge Compensation</a:t>
            </a:r>
          </a:p>
        </p:txBody>
      </p:sp>
    </p:spTree>
    <p:extLst>
      <p:ext uri="{BB962C8B-B14F-4D97-AF65-F5344CB8AC3E}">
        <p14:creationId xmlns:p14="http://schemas.microsoft.com/office/powerpoint/2010/main" val="123588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Charge </a:t>
            </a:r>
            <a:r>
              <a:rPr lang="en-US" dirty="0"/>
              <a:t>C</a:t>
            </a:r>
            <a:r>
              <a:rPr lang="en-US" dirty="0" smtClean="0"/>
              <a:t>ompensation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7" name="Picture 6" descr="EcolumnIde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7437"/>
            <a:ext cx="9144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11777"/>
              </p:ext>
            </p:extLst>
          </p:nvPr>
        </p:nvGraphicFramePr>
        <p:xfrm>
          <a:off x="458788" y="1039812"/>
          <a:ext cx="336867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" name="Equation" r:id="rId4" imgW="965200" imgH="457200" progId="Equation.3">
                  <p:embed/>
                </p:oleObj>
              </mc:Choice>
              <mc:Fallback>
                <p:oleObj name="Equation" r:id="rId4" imgW="965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8" y="1039812"/>
                        <a:ext cx="3368675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7478713" y="957262"/>
            <a:ext cx="1316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24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itchFamily="18" charset="0"/>
              </a:rPr>
              <a:t>B=</a:t>
            </a:r>
            <a:r>
              <a:rPr lang="en-US" altLang="en-US" b="1">
                <a:latin typeface="Times New Roman" pitchFamily="18" charset="0"/>
                <a:sym typeface="Symbol" pitchFamily="18" charset="2"/>
              </a:rPr>
              <a:t>E</a:t>
            </a:r>
            <a:endParaRPr lang="en-US" altLang="en-US" b="1">
              <a:latin typeface="Times New Roman" pitchFamily="18" charset="0"/>
            </a:endParaRPr>
          </a:p>
        </p:txBody>
      </p:sp>
      <p:cxnSp>
        <p:nvCxnSpPr>
          <p:cNvPr id="10" name="Straight Arrow Connector 13"/>
          <p:cNvCxnSpPr>
            <a:cxnSpLocks noChangeShapeType="1"/>
          </p:cNvCxnSpPr>
          <p:nvPr/>
        </p:nvCxnSpPr>
        <p:spPr bwMode="auto">
          <a:xfrm rot="16200000" flipV="1">
            <a:off x="3309144" y="2104231"/>
            <a:ext cx="2525713" cy="285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5"/>
          <p:cNvCxnSpPr>
            <a:cxnSpLocks noChangeShapeType="1"/>
            <a:endCxn id="12" idx="2"/>
          </p:cNvCxnSpPr>
          <p:nvPr/>
        </p:nvCxnSpPr>
        <p:spPr bwMode="auto">
          <a:xfrm flipV="1">
            <a:off x="4579938" y="3941762"/>
            <a:ext cx="2954337" cy="269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6375400" y="3541712"/>
            <a:ext cx="2319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600"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Courier New" pitchFamily="49" charset="0"/>
              <a:buChar char="o"/>
              <a:defRPr sz="2400"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Courier New" pitchFamily="49" charset="0"/>
              <a:buChar char="o"/>
              <a:defRPr sz="2400"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Times New Roman" pitchFamily="18" charset="0"/>
              </a:rPr>
              <a:t>r, across the beam</a:t>
            </a:r>
          </a:p>
        </p:txBody>
      </p:sp>
      <p:cxnSp>
        <p:nvCxnSpPr>
          <p:cNvPr id="13" name="Straight Arrow Connector 18"/>
          <p:cNvCxnSpPr>
            <a:cxnSpLocks noChangeShapeType="1"/>
          </p:cNvCxnSpPr>
          <p:nvPr/>
        </p:nvCxnSpPr>
        <p:spPr bwMode="auto">
          <a:xfrm>
            <a:off x="5370513" y="3062287"/>
            <a:ext cx="2220912" cy="1588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24"/>
          <p:cNvCxnSpPr>
            <a:cxnSpLocks noChangeShapeType="1"/>
          </p:cNvCxnSpPr>
          <p:nvPr/>
        </p:nvCxnSpPr>
        <p:spPr bwMode="auto">
          <a:xfrm rot="10800000">
            <a:off x="5646738" y="3294062"/>
            <a:ext cx="1908175" cy="7938"/>
          </a:xfrm>
          <a:prstGeom prst="straightConnector1">
            <a:avLst/>
          </a:prstGeom>
          <a:noFill/>
          <a:ln w="2540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/>
          <p:cNvSpPr/>
          <p:nvPr/>
        </p:nvSpPr>
        <p:spPr bwMode="auto">
          <a:xfrm>
            <a:off x="65088" y="4103687"/>
            <a:ext cx="9144000" cy="20986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5165725"/>
            <a:ext cx="4572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49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Implementations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45</a:t>
            </a:fld>
            <a:endParaRPr lang="en-US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3" y="1268466"/>
            <a:ext cx="3903974" cy="250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3528" y="3747748"/>
            <a:ext cx="870398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FFFFFF"/>
              </a:buClr>
            </a:pPr>
            <a:r>
              <a:rPr lang="en-US" sz="1800" dirty="0" smtClean="0"/>
              <a:t>1. </a:t>
            </a:r>
            <a:r>
              <a:rPr lang="en-US" sz="1800" dirty="0" smtClean="0">
                <a:solidFill>
                  <a:schemeClr val="accent6"/>
                </a:solidFill>
              </a:rPr>
              <a:t>The impact of electrons is equal to the total impact of space-charge over the ring</a:t>
            </a:r>
          </a:p>
          <a:p>
            <a:pPr algn="l">
              <a:spcBef>
                <a:spcPts val="600"/>
              </a:spcBef>
              <a:buClr>
                <a:srgbClr val="FFFFFF"/>
              </a:buClr>
            </a:pPr>
            <a:endParaRPr lang="en-US" sz="1800" dirty="0" smtClean="0">
              <a:solidFill>
                <a:schemeClr val="accent6"/>
              </a:solidFill>
            </a:endParaRPr>
          </a:p>
          <a:p>
            <a:pPr algn="l">
              <a:spcBef>
                <a:spcPts val="600"/>
              </a:spcBef>
              <a:buClr>
                <a:srgbClr val="99CCFF"/>
              </a:buClr>
            </a:pPr>
            <a:endParaRPr lang="en-US" sz="1800" dirty="0">
              <a:solidFill>
                <a:schemeClr val="accent6"/>
              </a:solidFill>
            </a:endParaRPr>
          </a:p>
          <a:p>
            <a:pPr algn="l">
              <a:spcBef>
                <a:spcPts val="600"/>
              </a:spcBef>
              <a:buClr>
                <a:srgbClr val="99CCFF"/>
              </a:buClr>
            </a:pPr>
            <a:r>
              <a:rPr lang="en-US" sz="1800" dirty="0" smtClean="0">
                <a:solidFill>
                  <a:schemeClr val="accent6"/>
                </a:solidFill>
              </a:rPr>
              <a:t>2. The transverse profile of the electron is made the same as that of the proton beam </a:t>
            </a:r>
          </a:p>
          <a:p>
            <a:pPr algn="l">
              <a:spcBef>
                <a:spcPts val="600"/>
              </a:spcBef>
              <a:buClr>
                <a:srgbClr val="99CCFF"/>
              </a:buClr>
            </a:pPr>
            <a:r>
              <a:rPr lang="en-US" sz="18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 use of solenoid   </a:t>
            </a:r>
            <a:endParaRPr lang="en-US" sz="1800" dirty="0">
              <a:solidFill>
                <a:schemeClr val="accent6"/>
              </a:solidFill>
              <a:sym typeface="Wingdings" panose="05000000000000000000" pitchFamily="2" charset="2"/>
            </a:endParaRPr>
          </a:p>
          <a:p>
            <a:pPr algn="l">
              <a:spcBef>
                <a:spcPts val="600"/>
              </a:spcBef>
              <a:buClr>
                <a:srgbClr val="99CCFF"/>
              </a:buClr>
            </a:pPr>
            <a:r>
              <a:rPr lang="en-US" sz="1800" dirty="0" smtClean="0">
                <a:solidFill>
                  <a:schemeClr val="accent6"/>
                </a:solidFill>
                <a:sym typeface="Wingdings" panose="05000000000000000000" pitchFamily="2" charset="2"/>
              </a:rPr>
              <a:t>3. The system of magnetized electrons and protons is now dynamically stable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533480"/>
              </p:ext>
            </p:extLst>
          </p:nvPr>
        </p:nvGraphicFramePr>
        <p:xfrm>
          <a:off x="2234431" y="4056236"/>
          <a:ext cx="28416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7" name="Equation" r:id="rId4" imgW="2234880" imgH="469800" progId="Equation.3">
                  <p:embed/>
                </p:oleObj>
              </mc:Choice>
              <mc:Fallback>
                <p:oleObj name="Equation" r:id="rId4" imgW="22348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4431" y="4056236"/>
                        <a:ext cx="2841625" cy="596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471625"/>
              </p:ext>
            </p:extLst>
          </p:nvPr>
        </p:nvGraphicFramePr>
        <p:xfrm>
          <a:off x="5337324" y="4063380"/>
          <a:ext cx="2259012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8" name="Equation" r:id="rId6" imgW="1777680" imgH="457200" progId="Equation.3">
                  <p:embed/>
                </p:oleObj>
              </mc:Choice>
              <mc:Fallback>
                <p:oleObj name="Equation" r:id="rId6" imgW="17776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324" y="4063380"/>
                        <a:ext cx="2259012" cy="5826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23521"/>
            <a:ext cx="3962400" cy="199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337324" y="865943"/>
            <a:ext cx="29179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404040"/>
                </a:solidFill>
              </a:rPr>
              <a:t>E-lens concept</a:t>
            </a:r>
            <a:endParaRPr lang="en-US" sz="3600" dirty="0">
              <a:solidFill>
                <a:srgbClr val="40404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6163" y="866229"/>
            <a:ext cx="3557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</a:rPr>
              <a:t>E-column concept</a:t>
            </a:r>
            <a:endParaRPr lang="en-US" sz="3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62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Roadmap </a:t>
            </a:r>
            <a:r>
              <a:rPr lang="en-US" dirty="0"/>
              <a:t>to </a:t>
            </a:r>
            <a:r>
              <a:rPr lang="en-US" dirty="0" smtClean="0"/>
              <a:t>High-Intensity </a:t>
            </a:r>
            <a:r>
              <a:rPr lang="en-US" dirty="0"/>
              <a:t>R</a:t>
            </a:r>
            <a:r>
              <a:rPr lang="en-US" dirty="0" smtClean="0"/>
              <a:t>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Theory and modeling to develop basis </a:t>
            </a:r>
            <a:r>
              <a:rPr lang="en-US" sz="2800" dirty="0"/>
              <a:t>for </a:t>
            </a:r>
            <a:r>
              <a:rPr lang="en-US" sz="2800" dirty="0" smtClean="0"/>
              <a:t>high intensity circular machines</a:t>
            </a:r>
          </a:p>
          <a:p>
            <a:r>
              <a:rPr lang="en-US" sz="2800" dirty="0" smtClean="0"/>
              <a:t>Proof-of-principle experiments at IOTA</a:t>
            </a:r>
            <a:endParaRPr lang="en-US" sz="2800" dirty="0"/>
          </a:p>
          <a:p>
            <a:r>
              <a:rPr lang="en-US" sz="2800" dirty="0"/>
              <a:t>Ultimately,</a:t>
            </a:r>
            <a:r>
              <a:rPr lang="en-US" sz="2800" dirty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develop </a:t>
            </a:r>
            <a:r>
              <a:rPr lang="en-US" sz="2800" b="1" dirty="0" smtClean="0">
                <a:solidFill>
                  <a:schemeClr val="tx2"/>
                </a:solidFill>
              </a:rPr>
              <a:t>a recipe for a new generation rapid cycling synchrotron for </a:t>
            </a:r>
            <a:r>
              <a:rPr lang="en-US" sz="2800" b="1" dirty="0">
                <a:solidFill>
                  <a:schemeClr val="tx2"/>
                </a:solidFill>
              </a:rPr>
              <a:t>super-high beam </a:t>
            </a:r>
            <a:r>
              <a:rPr lang="en-US" sz="2800" b="1" dirty="0" smtClean="0">
                <a:solidFill>
                  <a:schemeClr val="tx2"/>
                </a:solidFill>
              </a:rPr>
              <a:t>intensity (× 3-5 present)</a:t>
            </a:r>
            <a:endParaRPr lang="en-US" sz="2800" b="1" dirty="0">
              <a:solidFill>
                <a:schemeClr val="tx2"/>
              </a:solidFill>
            </a:endParaRPr>
          </a:p>
          <a:p>
            <a:pPr lvl="1"/>
            <a:r>
              <a:rPr lang="en-US" dirty="0"/>
              <a:t>Self-consistent or compensated space-charge</a:t>
            </a:r>
          </a:p>
          <a:p>
            <a:pPr lvl="1"/>
            <a:r>
              <a:rPr lang="en-US" dirty="0"/>
              <a:t>Strong non-linearity (for Landau damping) to suppress instabilities</a:t>
            </a:r>
          </a:p>
          <a:p>
            <a:pPr lvl="1"/>
            <a:r>
              <a:rPr lang="en-US" dirty="0"/>
              <a:t>Stable particle motion at large </a:t>
            </a:r>
            <a:r>
              <a:rPr lang="en-US" dirty="0" smtClean="0"/>
              <a:t>amplitudes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4C97"/>
                </a:solidFill>
              </a:rPr>
              <a:t>This strategic initiative received support through LDRD</a:t>
            </a:r>
            <a:endParaRPr lang="en-US" dirty="0">
              <a:solidFill>
                <a:srgbClr val="004C97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311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Phase 1: FY15-17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Construction </a:t>
            </a:r>
            <a:r>
              <a:rPr lang="en-US" dirty="0"/>
              <a:t>of main elements of the ASTA/IOTA facility: a) IOTA ring; b) electron injector based on existing ASTA electron </a:t>
            </a:r>
            <a:r>
              <a:rPr lang="en-US" dirty="0" err="1"/>
              <a:t>linac</a:t>
            </a:r>
            <a:r>
              <a:rPr lang="en-US" dirty="0"/>
              <a:t>; c) proton injector based on existing HINS proton source; d) special equipment for AARD experiments.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Commissioning </a:t>
            </a:r>
            <a:r>
              <a:rPr lang="en-US" dirty="0"/>
              <a:t>of the IOTA ring with electron beam.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Study </a:t>
            </a:r>
            <a:r>
              <a:rPr lang="en-US" dirty="0"/>
              <a:t>of single-particle dynamics in </a:t>
            </a:r>
            <a:r>
              <a:rPr lang="en-US" dirty="0" err="1"/>
              <a:t>integrable</a:t>
            </a:r>
            <a:r>
              <a:rPr lang="en-US" dirty="0"/>
              <a:t> optics with electron beams.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46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smtClean="0"/>
              <a:t>Phase </a:t>
            </a:r>
            <a:r>
              <a:rPr lang="en-US" sz="3200" dirty="0"/>
              <a:t>2: FY18-20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Commission </a:t>
            </a:r>
            <a:r>
              <a:rPr lang="en-US" dirty="0"/>
              <a:t>IOTA operation with proton beams.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Carry </a:t>
            </a:r>
            <a:r>
              <a:rPr lang="en-US" dirty="0"/>
              <a:t>out space-charge compensation experiments with nonlinear optics and electron lenses.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200" dirty="0" smtClean="0"/>
              <a:t>Phase </a:t>
            </a:r>
            <a:r>
              <a:rPr lang="en-US" sz="3200" dirty="0"/>
              <a:t>3: FY21 and </a:t>
            </a:r>
            <a:r>
              <a:rPr lang="en-US" sz="3200" dirty="0" smtClean="0"/>
              <a:t>beyond</a:t>
            </a:r>
            <a:endParaRPr lang="en-US" sz="3200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Study </a:t>
            </a:r>
            <a:r>
              <a:rPr lang="en-US" dirty="0"/>
              <a:t>the application of space-charge compensation </a:t>
            </a:r>
            <a:r>
              <a:rPr lang="en-US" dirty="0" err="1"/>
              <a:t>techiques</a:t>
            </a:r>
            <a:r>
              <a:rPr lang="en-US" dirty="0"/>
              <a:t> to next generation high intensity machines.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Expand </a:t>
            </a:r>
            <a:r>
              <a:rPr lang="en-US" dirty="0"/>
              <a:t>the program beyond these high priority goals to allow </a:t>
            </a:r>
            <a:r>
              <a:rPr lang="en-US" dirty="0" err="1"/>
              <a:t>Fermilab</a:t>
            </a:r>
            <a:r>
              <a:rPr lang="en-US" dirty="0"/>
              <a:t> scientists and a  broader accelerator HEP community to utilize unique proton and electron beam capabilities of the ASTA/IOTA facility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38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7" name="Picture 6" descr="Screen Shot 2014-08-25 at 1.20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94836"/>
            <a:ext cx="8736214" cy="461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542299"/>
            <a:ext cx="7930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participants of the 2</a:t>
            </a:r>
            <a:r>
              <a:rPr lang="en-US" baseline="30000" dirty="0" smtClean="0"/>
              <a:t>nd</a:t>
            </a:r>
            <a:r>
              <a:rPr lang="en-US" dirty="0" smtClean="0"/>
              <a:t> ASTA Collaboration Meeting, June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8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Strategic Plan for U.S. Particle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9273"/>
            <a:ext cx="8672513" cy="5344106"/>
          </a:xfrm>
        </p:spPr>
        <p:txBody>
          <a:bodyPr/>
          <a:lstStyle/>
          <a:p>
            <a:r>
              <a:rPr lang="en-US" sz="2200" dirty="0"/>
              <a:t>May 2014 report of the Particle Physics Project Prioritization Panel (P5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Short-term</a:t>
            </a:r>
          </a:p>
          <a:p>
            <a:pPr lvl="1"/>
            <a:r>
              <a:rPr lang="en-US" sz="2000" b="1" dirty="0" smtClean="0">
                <a:solidFill>
                  <a:srgbClr val="AF272F"/>
                </a:solidFill>
              </a:rPr>
              <a:t>Proton Improvement Plan II (PIP-II)</a:t>
            </a:r>
          </a:p>
          <a:p>
            <a:pPr lvl="1"/>
            <a:r>
              <a:rPr lang="en-US" sz="2000" dirty="0" smtClean="0"/>
              <a:t>High-Luminosity Large Hadron Collider (HL-LHC)</a:t>
            </a:r>
          </a:p>
          <a:p>
            <a:pPr lvl="1"/>
            <a:r>
              <a:rPr lang="en-US" sz="2000" dirty="0" smtClean="0"/>
              <a:t>International Linear Collider (ILC)</a:t>
            </a:r>
          </a:p>
          <a:p>
            <a:r>
              <a:rPr lang="en-US" sz="2200" dirty="0" smtClean="0"/>
              <a:t>Medium-term (</a:t>
            </a:r>
            <a:r>
              <a:rPr lang="en-US" sz="2200" i="1" dirty="0" smtClean="0"/>
              <a:t>Next Step</a:t>
            </a:r>
            <a:r>
              <a:rPr lang="en-US" sz="2200" dirty="0" smtClean="0"/>
              <a:t>)</a:t>
            </a:r>
          </a:p>
          <a:p>
            <a:pPr lvl="1"/>
            <a:r>
              <a:rPr lang="en-US" sz="2000" b="1" dirty="0" smtClean="0">
                <a:solidFill>
                  <a:srgbClr val="AF272F"/>
                </a:solidFill>
              </a:rPr>
              <a:t>Multi-MW </a:t>
            </a:r>
            <a:r>
              <a:rPr lang="en-US" sz="2000" b="1" dirty="0">
                <a:solidFill>
                  <a:srgbClr val="AF272F"/>
                </a:solidFill>
              </a:rPr>
              <a:t>proton accelerator </a:t>
            </a:r>
            <a:r>
              <a:rPr lang="en-US" sz="1600" dirty="0"/>
              <a:t>for research at the </a:t>
            </a:r>
            <a:r>
              <a:rPr lang="en-US" sz="1600" dirty="0" smtClean="0"/>
              <a:t>Intensity </a:t>
            </a:r>
            <a:r>
              <a:rPr lang="en-US" sz="1600" dirty="0"/>
              <a:t>Frontier, including neutrino physics</a:t>
            </a:r>
            <a:endParaRPr lang="en-US" sz="1600" dirty="0" smtClean="0"/>
          </a:p>
          <a:p>
            <a:pPr lvl="1"/>
            <a:r>
              <a:rPr lang="en-US" sz="2000" dirty="0"/>
              <a:t>V</a:t>
            </a:r>
            <a:r>
              <a:rPr lang="en-US" sz="2000" dirty="0" smtClean="0"/>
              <a:t>ery high-energy proton-proton collider</a:t>
            </a:r>
          </a:p>
          <a:p>
            <a:pPr lvl="1"/>
            <a:r>
              <a:rPr lang="en-US" sz="2000" dirty="0" err="1" smtClean="0"/>
              <a:t>TeV</a:t>
            </a:r>
            <a:r>
              <a:rPr lang="en-US" sz="2000" dirty="0" smtClean="0"/>
              <a:t>-scale ILC upgrade</a:t>
            </a:r>
          </a:p>
          <a:p>
            <a:r>
              <a:rPr lang="en-US" sz="2200" dirty="0" smtClean="0"/>
              <a:t>Long-term (</a:t>
            </a:r>
            <a:r>
              <a:rPr lang="en-US" sz="2200" i="1" dirty="0" smtClean="0"/>
              <a:t>Further Future</a:t>
            </a:r>
            <a:r>
              <a:rPr lang="en-US" sz="2200" dirty="0" smtClean="0"/>
              <a:t>)</a:t>
            </a:r>
          </a:p>
          <a:p>
            <a:pPr lvl="1"/>
            <a:r>
              <a:rPr lang="en-US" sz="2000" dirty="0" smtClean="0"/>
              <a:t>Multi-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err="1" smtClean="0"/>
              <a:t>e+e</a:t>
            </a:r>
            <a:r>
              <a:rPr lang="en-US" sz="2000" dirty="0" smtClean="0"/>
              <a:t>- collider</a:t>
            </a:r>
          </a:p>
          <a:p>
            <a:pPr lvl="1"/>
            <a:r>
              <a:rPr lang="en-US" sz="2000" dirty="0" smtClean="0"/>
              <a:t>Neutrino factory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578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7104"/>
            <a:ext cx="8672513" cy="5193809"/>
          </a:xfrm>
        </p:spPr>
        <p:txBody>
          <a:bodyPr/>
          <a:lstStyle/>
          <a:p>
            <a:r>
              <a:rPr lang="en-US" sz="2800" dirty="0" smtClean="0"/>
              <a:t>A lot of interest to participate in IOTA from the accelerator community</a:t>
            </a:r>
          </a:p>
          <a:p>
            <a:pPr lvl="1"/>
            <a:r>
              <a:rPr lang="en-US" dirty="0" smtClean="0"/>
              <a:t>2 annual Collaboration Meetings, ~60 participants</a:t>
            </a:r>
          </a:p>
          <a:p>
            <a:r>
              <a:rPr lang="en-US" sz="2800" dirty="0" smtClean="0"/>
              <a:t>Significant intellectual and in-kind contributions, expressions of interest</a:t>
            </a:r>
          </a:p>
          <a:p>
            <a:pPr lvl="1"/>
            <a:r>
              <a:rPr lang="en-US" b="1" dirty="0" smtClean="0"/>
              <a:t>NIU, UMD, </a:t>
            </a:r>
            <a:r>
              <a:rPr lang="en-US" b="1" dirty="0" err="1" smtClean="0"/>
              <a:t>RadiaSoft</a:t>
            </a:r>
            <a:r>
              <a:rPr lang="en-US" b="1" dirty="0" smtClean="0"/>
              <a:t>, CERN, ORNL, BINP, Colorado State, Univ. Mexico </a:t>
            </a:r>
            <a:r>
              <a:rPr lang="en-US" dirty="0" smtClean="0"/>
              <a:t>– integrable optics, space charge effects, phase space manipulation</a:t>
            </a:r>
          </a:p>
          <a:p>
            <a:pPr lvl="1"/>
            <a:r>
              <a:rPr lang="en-US" b="1" dirty="0" smtClean="0"/>
              <a:t>LBNL, ANL </a:t>
            </a:r>
            <a:r>
              <a:rPr lang="en-US" dirty="0" smtClean="0"/>
              <a:t>– optical stochastic cooling demonstration</a:t>
            </a:r>
          </a:p>
          <a:p>
            <a:pPr lvl="1"/>
            <a:r>
              <a:rPr lang="en-US" b="1" dirty="0" smtClean="0"/>
              <a:t>UMD</a:t>
            </a:r>
            <a:r>
              <a:rPr lang="en-US" dirty="0" smtClean="0"/>
              <a:t> – multi-pickup beam profile monitor for IOTA</a:t>
            </a:r>
          </a:p>
          <a:p>
            <a:pPr lvl="1"/>
            <a:r>
              <a:rPr lang="en-US" b="1" dirty="0" smtClean="0"/>
              <a:t>JINR</a:t>
            </a:r>
            <a:r>
              <a:rPr lang="en-US" dirty="0" smtClean="0"/>
              <a:t> – integrable optics and space charge, contributed quadrupole magnets for IOTA</a:t>
            </a:r>
          </a:p>
          <a:p>
            <a:pPr lvl="1"/>
            <a:r>
              <a:rPr lang="en-US" b="1" dirty="0" smtClean="0"/>
              <a:t>Univ. Frankfurt </a:t>
            </a:r>
            <a:r>
              <a:rPr lang="en-US" dirty="0" smtClean="0"/>
              <a:t>– electron lens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89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International </a:t>
            </a:r>
            <a:r>
              <a:rPr lang="en-US" sz="2900" i="1" dirty="0"/>
              <a:t>S</a:t>
            </a:r>
            <a:r>
              <a:rPr lang="en-US" sz="2900" i="1" dirty="0" smtClean="0"/>
              <a:t>pace Charge Collaboration </a:t>
            </a:r>
            <a:r>
              <a:rPr lang="en-US" sz="2900" dirty="0" smtClean="0"/>
              <a:t>at IOTA</a:t>
            </a:r>
            <a:endParaRPr lang="en-U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Collaborating institutions (at present): </a:t>
            </a:r>
            <a:r>
              <a:rPr lang="en-US" b="1" dirty="0" err="1"/>
              <a:t>Fermilab</a:t>
            </a:r>
            <a:r>
              <a:rPr lang="en-US" b="1" dirty="0"/>
              <a:t>, ORNL, CERN, </a:t>
            </a:r>
            <a:r>
              <a:rPr lang="en-US" b="1" dirty="0" err="1"/>
              <a:t>RadiaSoft</a:t>
            </a:r>
            <a:r>
              <a:rPr lang="en-US" b="1" dirty="0"/>
              <a:t>, UMD</a:t>
            </a:r>
          </a:p>
          <a:p>
            <a:r>
              <a:rPr lang="en-US" dirty="0"/>
              <a:t>Work on the scientific case, hardware development, simulations, planning and execution of space charge compensation experiments with protons in IOTA</a:t>
            </a:r>
          </a:p>
          <a:p>
            <a:r>
              <a:rPr lang="en-US" dirty="0"/>
              <a:t>Major topics</a:t>
            </a:r>
          </a:p>
          <a:p>
            <a:pPr lvl="1"/>
            <a:r>
              <a:rPr lang="en-US" dirty="0"/>
              <a:t>Operation of IOTA with protons, injection, and space charge measurements</a:t>
            </a:r>
          </a:p>
          <a:p>
            <a:pPr lvl="1"/>
            <a:r>
              <a:rPr lang="en-US" dirty="0"/>
              <a:t>Space charge compensation in nonlinear </a:t>
            </a:r>
            <a:r>
              <a:rPr lang="en-US" dirty="0" err="1"/>
              <a:t>integrable</a:t>
            </a:r>
            <a:r>
              <a:rPr lang="en-US" dirty="0"/>
              <a:t> lattice</a:t>
            </a:r>
          </a:p>
          <a:p>
            <a:pPr lvl="1"/>
            <a:r>
              <a:rPr lang="en-US" dirty="0" smtClean="0"/>
              <a:t>Special </a:t>
            </a:r>
            <a:r>
              <a:rPr lang="en-US" dirty="0"/>
              <a:t>magnets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lectron </a:t>
            </a:r>
            <a:r>
              <a:rPr lang="en-US" dirty="0"/>
              <a:t>lens</a:t>
            </a:r>
          </a:p>
          <a:p>
            <a:pPr lvl="1"/>
            <a:r>
              <a:rPr lang="en-US" dirty="0"/>
              <a:t>Space charge compensation with electron columns</a:t>
            </a:r>
          </a:p>
          <a:p>
            <a:pPr lvl="1"/>
            <a:r>
              <a:rPr lang="en-US" dirty="0"/>
              <a:t>Space charge suppression with circular modes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9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IOTA Optical Stochastic Cooling Demonstration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Example of</a:t>
            </a:r>
          </a:p>
          <a:p>
            <a:r>
              <a:rPr lang="en-US" dirty="0" smtClean="0"/>
              <a:t>Broad research potential of the facility</a:t>
            </a:r>
          </a:p>
          <a:p>
            <a:r>
              <a:rPr lang="en-US" dirty="0" smtClean="0"/>
              <a:t>Collaboration-driven research (with </a:t>
            </a:r>
            <a:r>
              <a:rPr lang="en-US" b="1" dirty="0" smtClean="0"/>
              <a:t>LBNL and ANL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Goal</a:t>
            </a:r>
            <a:r>
              <a:rPr lang="en-US" dirty="0"/>
              <a:t> </a:t>
            </a:r>
            <a:r>
              <a:rPr lang="en-US" dirty="0" smtClean="0"/>
              <a:t>– Experimental </a:t>
            </a:r>
            <a:r>
              <a:rPr lang="en-US" dirty="0"/>
              <a:t>demonstration of the optical stochastic cooling </a:t>
            </a:r>
            <a:r>
              <a:rPr lang="en-US" dirty="0" smtClean="0"/>
              <a:t>technique</a:t>
            </a:r>
            <a:endParaRPr lang="en-US" dirty="0"/>
          </a:p>
          <a:p>
            <a:r>
              <a:rPr lang="en-US" dirty="0" smtClean="0"/>
              <a:t>Why IOTA</a:t>
            </a:r>
          </a:p>
          <a:p>
            <a:pPr lvl="1"/>
            <a:r>
              <a:rPr lang="en-US" dirty="0" smtClean="0"/>
              <a:t>Low </a:t>
            </a:r>
            <a:r>
              <a:rPr lang="en-US" dirty="0"/>
              <a:t>energy (~100 MeV – minimal synchrotron radiation damping) </a:t>
            </a:r>
            <a:r>
              <a:rPr lang="en-US" dirty="0" smtClean="0"/>
              <a:t>is ideal for demonstration purposes </a:t>
            </a:r>
            <a:endParaRPr lang="en-US" dirty="0"/>
          </a:p>
          <a:p>
            <a:pPr lvl="1"/>
            <a:r>
              <a:rPr lang="en-US" dirty="0" smtClean="0"/>
              <a:t>Flexible </a:t>
            </a:r>
            <a:r>
              <a:rPr lang="en-US" dirty="0"/>
              <a:t>lattice e</a:t>
            </a:r>
            <a:r>
              <a:rPr lang="en-US" baseline="30000" dirty="0"/>
              <a:t>-</a:t>
            </a:r>
            <a:r>
              <a:rPr lang="en-US" dirty="0"/>
              <a:t> storage ring </a:t>
            </a:r>
          </a:p>
          <a:p>
            <a:r>
              <a:rPr lang="en-US" dirty="0" smtClean="0"/>
              <a:t>Motivation – </a:t>
            </a:r>
            <a:r>
              <a:rPr lang="en-US" b="1" dirty="0" smtClean="0">
                <a:solidFill>
                  <a:srgbClr val="004C97"/>
                </a:solidFill>
              </a:rPr>
              <a:t>Beam </a:t>
            </a:r>
            <a:r>
              <a:rPr lang="en-US" b="1" dirty="0">
                <a:solidFill>
                  <a:srgbClr val="004C97"/>
                </a:solidFill>
              </a:rPr>
              <a:t>cooling for </a:t>
            </a:r>
            <a:r>
              <a:rPr lang="en-US" b="1" dirty="0" smtClean="0">
                <a:solidFill>
                  <a:srgbClr val="004C97"/>
                </a:solidFill>
              </a:rPr>
              <a:t>future high </a:t>
            </a:r>
            <a:r>
              <a:rPr lang="en-US" b="1" dirty="0">
                <a:solidFill>
                  <a:srgbClr val="004C97"/>
                </a:solidFill>
              </a:rPr>
              <a:t>energy </a:t>
            </a:r>
            <a:r>
              <a:rPr lang="en-US" b="1" dirty="0" smtClean="0">
                <a:solidFill>
                  <a:srgbClr val="004C97"/>
                </a:solidFill>
              </a:rPr>
              <a:t>accelerators/colliders</a:t>
            </a:r>
            <a:endParaRPr lang="en-US" b="1" dirty="0">
              <a:solidFill>
                <a:srgbClr val="004C97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88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OSC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53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7544"/>
          <a:stretch>
            <a:fillRect/>
          </a:stretch>
        </p:blipFill>
        <p:spPr bwMode="auto">
          <a:xfrm>
            <a:off x="0" y="880029"/>
            <a:ext cx="9144000" cy="531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57612" y="5734737"/>
            <a:ext cx="1557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</a:t>
            </a:r>
            <a:r>
              <a:rPr lang="en-US" dirty="0" err="1" smtClean="0"/>
              <a:t>Lebedev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5655912"/>
            <a:ext cx="509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Mikhailichenko</a:t>
            </a:r>
            <a:r>
              <a:rPr lang="en-US" sz="2000" dirty="0" smtClean="0"/>
              <a:t>, </a:t>
            </a:r>
            <a:r>
              <a:rPr lang="en-US" sz="2000" dirty="0" err="1" smtClean="0"/>
              <a:t>Zolotorev</a:t>
            </a:r>
            <a:r>
              <a:rPr lang="en-US" sz="2000" dirty="0" smtClean="0"/>
              <a:t>, PRL 71, 4146 (1993)</a:t>
            </a:r>
          </a:p>
          <a:p>
            <a:r>
              <a:rPr lang="en-US" sz="2000" dirty="0" err="1" smtClean="0"/>
              <a:t>Zolotorev</a:t>
            </a:r>
            <a:r>
              <a:rPr lang="en-US" sz="2000" dirty="0" smtClean="0"/>
              <a:t>, </a:t>
            </a:r>
            <a:r>
              <a:rPr lang="en-US" sz="2000" dirty="0" err="1" smtClean="0"/>
              <a:t>Zholents</a:t>
            </a:r>
            <a:r>
              <a:rPr lang="en-US" sz="2000" dirty="0" smtClean="0"/>
              <a:t>, PRE 50, 4, 3087 (1994)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80379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Training and University Collaboration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Excellent connection to the university community</a:t>
            </a:r>
            <a:r>
              <a:rPr lang="en-US" sz="2800" dirty="0"/>
              <a:t> </a:t>
            </a:r>
            <a:r>
              <a:rPr lang="en-US" sz="2800" dirty="0" smtClean="0"/>
              <a:t>through the Joint Fermilab/University PhD program</a:t>
            </a:r>
          </a:p>
          <a:p>
            <a:pPr lvl="1"/>
            <a:r>
              <a:rPr lang="en-US" dirty="0" smtClean="0"/>
              <a:t>Already 9 graduate students doing thesis research at ASTA/IOTA</a:t>
            </a:r>
          </a:p>
          <a:p>
            <a:pPr lvl="2"/>
            <a:r>
              <a:rPr lang="en-US" dirty="0" smtClean="0"/>
              <a:t>7 NIU, 1 </a:t>
            </a:r>
            <a:r>
              <a:rPr lang="en-US" dirty="0" err="1" smtClean="0"/>
              <a:t>U.Chicago</a:t>
            </a:r>
            <a:r>
              <a:rPr lang="en-US" dirty="0" smtClean="0"/>
              <a:t>, 1 IIT, 2 more to join soon</a:t>
            </a:r>
          </a:p>
          <a:p>
            <a:pPr marL="457200" lvl="1" indent="0">
              <a:buNone/>
            </a:pPr>
            <a:endParaRPr lang="en-US" sz="500" dirty="0" smtClean="0"/>
          </a:p>
          <a:p>
            <a:r>
              <a:rPr lang="en-US" sz="2800" dirty="0" smtClean="0"/>
              <a:t>Partnership with university groups</a:t>
            </a:r>
          </a:p>
          <a:p>
            <a:pPr lvl="1"/>
            <a:r>
              <a:rPr lang="en-US" dirty="0" smtClean="0"/>
              <a:t>NIU – DOE GARD grant on OSC</a:t>
            </a:r>
          </a:p>
          <a:p>
            <a:pPr lvl="1"/>
            <a:r>
              <a:rPr lang="en-US" dirty="0" smtClean="0"/>
              <a:t>Univ. of Maryland – NSF grant for IOTA-related work </a:t>
            </a:r>
          </a:p>
          <a:p>
            <a:pPr lvl="1"/>
            <a:r>
              <a:rPr lang="en-US" dirty="0" smtClean="0"/>
              <a:t>Univ. Frankfurt – IOTA electron lens</a:t>
            </a:r>
          </a:p>
          <a:p>
            <a:pPr lvl="1"/>
            <a:r>
              <a:rPr lang="en-US" dirty="0" smtClean="0"/>
              <a:t>Univ. Mexico – ASTA </a:t>
            </a:r>
            <a:r>
              <a:rPr lang="en-US" dirty="0" err="1" smtClean="0"/>
              <a:t>linac</a:t>
            </a:r>
            <a:r>
              <a:rPr lang="en-US" dirty="0" smtClean="0"/>
              <a:t> commissioning</a:t>
            </a:r>
          </a:p>
          <a:p>
            <a:pPr lvl="1"/>
            <a:r>
              <a:rPr lang="en-US" dirty="0" smtClean="0"/>
              <a:t>Colorado State – ASTA gun stability</a:t>
            </a:r>
          </a:p>
          <a:p>
            <a:pPr lvl="1"/>
            <a:r>
              <a:rPr lang="en-US" dirty="0" smtClean="0"/>
              <a:t>Interest from: UC Berkeley, MIT, Oxford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795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40" y="871179"/>
            <a:ext cx="8966157" cy="4987867"/>
          </a:xfrm>
        </p:spPr>
        <p:txBody>
          <a:bodyPr/>
          <a:lstStyle/>
          <a:p>
            <a:pPr algn="just"/>
            <a:r>
              <a:rPr lang="en-US" sz="2600" dirty="0" smtClean="0">
                <a:solidFill>
                  <a:schemeClr val="tx2"/>
                </a:solidFill>
              </a:rPr>
              <a:t>Experimental accelerator R&amp;D at </a:t>
            </a:r>
            <a:r>
              <a:rPr lang="en-US" sz="2600" b="1" dirty="0" smtClean="0">
                <a:solidFill>
                  <a:schemeClr val="tx2"/>
                </a:solidFill>
              </a:rPr>
              <a:t>IOTA is one of the cornerstones of the proposed national R&amp;D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b="1" dirty="0" smtClean="0">
                <a:solidFill>
                  <a:schemeClr val="tx2"/>
                </a:solidFill>
              </a:rPr>
              <a:t>thrust</a:t>
            </a:r>
            <a:r>
              <a:rPr lang="en-US" sz="2600" dirty="0" smtClean="0">
                <a:solidFill>
                  <a:schemeClr val="tx2"/>
                </a:solidFill>
              </a:rPr>
              <a:t> “Multi-MW Beams and Targets”, and is well aligned with P5 priorities</a:t>
            </a:r>
          </a:p>
          <a:p>
            <a:pPr algn="just"/>
            <a:r>
              <a:rPr lang="en-US" sz="2600" dirty="0" smtClean="0"/>
              <a:t>IOTA offers a </a:t>
            </a:r>
            <a:r>
              <a:rPr lang="en-US" sz="2600" b="1" dirty="0" smtClean="0"/>
              <a:t>unique scientific program </a:t>
            </a:r>
            <a:r>
              <a:rPr lang="en-US" sz="2600" dirty="0" smtClean="0"/>
              <a:t>aiming at breakthrough research to allow for x</a:t>
            </a:r>
            <a:r>
              <a:rPr lang="en-US" sz="2600" b="1" dirty="0" smtClean="0"/>
              <a:t>3-5 increase of beam intensity in future proton rings</a:t>
            </a:r>
          </a:p>
          <a:p>
            <a:pPr lvl="1" algn="just"/>
            <a:r>
              <a:rPr lang="en-US" dirty="0" smtClean="0"/>
              <a:t>IOTA augments the US program lacking ring facilities for accelerator research and training</a:t>
            </a:r>
            <a:endParaRPr lang="en-US" dirty="0"/>
          </a:p>
          <a:p>
            <a:pPr algn="just"/>
            <a:r>
              <a:rPr lang="en-US" sz="2600" dirty="0" smtClean="0"/>
              <a:t>IOTA experiments are a great </a:t>
            </a:r>
            <a:r>
              <a:rPr lang="en-US" sz="2600" dirty="0"/>
              <a:t>opportunity to </a:t>
            </a:r>
            <a:r>
              <a:rPr lang="en-US" sz="2600" dirty="0" smtClean="0"/>
              <a:t>explore </a:t>
            </a:r>
            <a:r>
              <a:rPr lang="en-US" sz="2600" dirty="0"/>
              <a:t>something </a:t>
            </a:r>
            <a:r>
              <a:rPr lang="en-US" sz="2600" b="1" dirty="0" smtClean="0"/>
              <a:t>truly novel </a:t>
            </a:r>
            <a:r>
              <a:rPr lang="en-US" sz="2600" b="1" dirty="0"/>
              <a:t>with circular </a:t>
            </a:r>
            <a:r>
              <a:rPr lang="en-US" sz="2600" b="1" dirty="0" smtClean="0"/>
              <a:t>accelerators</a:t>
            </a:r>
          </a:p>
          <a:p>
            <a:pPr algn="just"/>
            <a:r>
              <a:rPr lang="en-US" sz="2600" dirty="0" smtClean="0"/>
              <a:t>IOTA will be a strong </a:t>
            </a:r>
            <a:r>
              <a:rPr lang="en-US" sz="2600" b="1" dirty="0" smtClean="0"/>
              <a:t>driver of national and international collaboration and training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52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6252"/>
            <a:ext cx="8672513" cy="4987867"/>
          </a:xfrm>
        </p:spPr>
        <p:txBody>
          <a:bodyPr/>
          <a:lstStyle/>
          <a:p>
            <a:r>
              <a:rPr lang="en-US" dirty="0" err="1"/>
              <a:t>A.Burov</a:t>
            </a:r>
            <a:r>
              <a:rPr lang="en-US" dirty="0"/>
              <a:t>, </a:t>
            </a:r>
            <a:r>
              <a:rPr lang="en-US" dirty="0" err="1"/>
              <a:t>K.Carlson</a:t>
            </a:r>
            <a:r>
              <a:rPr lang="en-US" dirty="0"/>
              <a:t>, </a:t>
            </a:r>
            <a:r>
              <a:rPr lang="en-US" dirty="0" err="1"/>
              <a:t>A.Didenko</a:t>
            </a:r>
            <a:r>
              <a:rPr lang="en-US" dirty="0"/>
              <a:t>, </a:t>
            </a:r>
            <a:r>
              <a:rPr lang="en-US" dirty="0" err="1"/>
              <a:t>N.Eddy</a:t>
            </a:r>
            <a:r>
              <a:rPr lang="en-US" dirty="0"/>
              <a:t>, </a:t>
            </a:r>
            <a:r>
              <a:rPr lang="en-US" dirty="0" err="1"/>
              <a:t>V.Kashikhin</a:t>
            </a:r>
            <a:r>
              <a:rPr lang="en-US" dirty="0"/>
              <a:t>, </a:t>
            </a:r>
            <a:r>
              <a:rPr lang="en-US" dirty="0" err="1"/>
              <a:t>V.Lebedev</a:t>
            </a:r>
            <a:r>
              <a:rPr lang="en-US" dirty="0"/>
              <a:t>, </a:t>
            </a:r>
            <a:r>
              <a:rPr lang="en-US" dirty="0" err="1"/>
              <a:t>J.Leibfritz</a:t>
            </a:r>
            <a:r>
              <a:rPr lang="en-US" dirty="0"/>
              <a:t>, </a:t>
            </a:r>
            <a:r>
              <a:rPr lang="en-US" dirty="0" err="1" smtClean="0"/>
              <a:t>M.McGee</a:t>
            </a:r>
            <a:r>
              <a:rPr lang="en-US" dirty="0" smtClean="0"/>
              <a:t>, </a:t>
            </a:r>
            <a:r>
              <a:rPr lang="en-US" dirty="0" err="1" smtClean="0"/>
              <a:t>S.Nagaitsev</a:t>
            </a:r>
            <a:r>
              <a:rPr lang="en-US" dirty="0"/>
              <a:t>, </a:t>
            </a:r>
            <a:r>
              <a:rPr lang="en-US" dirty="0" err="1"/>
              <a:t>L.Nobrega</a:t>
            </a:r>
            <a:r>
              <a:rPr lang="en-US" dirty="0"/>
              <a:t>, </a:t>
            </a:r>
            <a:r>
              <a:rPr lang="en-US" dirty="0" err="1" smtClean="0"/>
              <a:t>A.Romanov</a:t>
            </a:r>
            <a:r>
              <a:rPr lang="en-US" dirty="0" smtClean="0"/>
              <a:t>, </a:t>
            </a:r>
            <a:r>
              <a:rPr lang="en-US" dirty="0" err="1" smtClean="0"/>
              <a:t>G.Romanov</a:t>
            </a:r>
            <a:r>
              <a:rPr lang="en-US" dirty="0"/>
              <a:t>, </a:t>
            </a:r>
            <a:r>
              <a:rPr lang="en-US" dirty="0" err="1"/>
              <a:t>A.Valishev</a:t>
            </a:r>
            <a:r>
              <a:rPr lang="en-US" dirty="0"/>
              <a:t>, </a:t>
            </a:r>
            <a:r>
              <a:rPr lang="en-US" dirty="0" err="1"/>
              <a:t>S.Wesseln</a:t>
            </a:r>
            <a:r>
              <a:rPr lang="en-US" dirty="0"/>
              <a:t>, </a:t>
            </a:r>
            <a:r>
              <a:rPr lang="en-US" dirty="0" err="1"/>
              <a:t>D.Wolff</a:t>
            </a:r>
            <a:r>
              <a:rPr lang="en-US" dirty="0"/>
              <a:t> (FNAL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D.Shatilov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BINP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G. Kafka (IIT)</a:t>
            </a:r>
          </a:p>
          <a:p>
            <a:r>
              <a:rPr lang="en-US" dirty="0"/>
              <a:t>S. </a:t>
            </a:r>
            <a:r>
              <a:rPr lang="en-US" dirty="0" err="1"/>
              <a:t>Danilov</a:t>
            </a:r>
            <a:r>
              <a:rPr lang="en-US" dirty="0"/>
              <a:t> (ORNL), </a:t>
            </a:r>
          </a:p>
          <a:p>
            <a:r>
              <a:rPr lang="en-US" dirty="0"/>
              <a:t>S. </a:t>
            </a:r>
            <a:r>
              <a:rPr lang="en-US" dirty="0" err="1"/>
              <a:t>Antipov</a:t>
            </a:r>
            <a:r>
              <a:rPr lang="en-US" dirty="0"/>
              <a:t> (U of Chicago)</a:t>
            </a:r>
          </a:p>
          <a:p>
            <a:r>
              <a:rPr lang="en-US" dirty="0"/>
              <a:t>J. Cary (Tech-X)</a:t>
            </a:r>
          </a:p>
          <a:p>
            <a:r>
              <a:rPr lang="en-US" dirty="0"/>
              <a:t>D. </a:t>
            </a:r>
            <a:r>
              <a:rPr lang="en-US" dirty="0" err="1"/>
              <a:t>Bruhwiler</a:t>
            </a:r>
            <a:r>
              <a:rPr lang="en-US" dirty="0"/>
              <a:t>, S. Webb (</a:t>
            </a:r>
            <a:r>
              <a:rPr lang="en-US" dirty="0" err="1"/>
              <a:t>RadiaSoft</a:t>
            </a:r>
            <a:r>
              <a:rPr lang="en-US" dirty="0"/>
              <a:t>)</a:t>
            </a:r>
          </a:p>
          <a:p>
            <a:r>
              <a:rPr lang="en-US" dirty="0" err="1"/>
              <a:t>F.O’Shea</a:t>
            </a:r>
            <a:r>
              <a:rPr lang="en-US" dirty="0"/>
              <a:t>, </a:t>
            </a:r>
            <a:r>
              <a:rPr lang="en-US" dirty="0" err="1"/>
              <a:t>A.Murokh</a:t>
            </a:r>
            <a:r>
              <a:rPr lang="en-US" dirty="0"/>
              <a:t> (</a:t>
            </a:r>
            <a:r>
              <a:rPr lang="en-US" dirty="0" err="1"/>
              <a:t>RadiaBeam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R.Kishek</a:t>
            </a:r>
            <a:r>
              <a:rPr lang="en-US" dirty="0" smtClean="0"/>
              <a:t>, </a:t>
            </a:r>
            <a:r>
              <a:rPr lang="en-US" dirty="0" err="1" smtClean="0"/>
              <a:t>K.Ruisard</a:t>
            </a:r>
            <a:r>
              <a:rPr lang="en-US" dirty="0" smtClean="0"/>
              <a:t> (UMD)</a:t>
            </a:r>
            <a:endParaRPr lang="en-US" dirty="0"/>
          </a:p>
          <a:p>
            <a:r>
              <a:rPr lang="en-US" dirty="0" smtClean="0"/>
              <a:t>JINR, </a:t>
            </a:r>
            <a:r>
              <a:rPr lang="en-US" dirty="0" err="1" smtClean="0"/>
              <a:t>Dubna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71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sz="3200" dirty="0" smtClean="0"/>
              <a:t>Strategic Plan for Accelerator R&amp;D in the U.S.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9273"/>
            <a:ext cx="8672513" cy="5344106"/>
          </a:xfrm>
        </p:spPr>
        <p:txBody>
          <a:bodyPr/>
          <a:lstStyle/>
          <a:p>
            <a:r>
              <a:rPr lang="en-US" sz="2200" dirty="0" smtClean="0"/>
              <a:t>April 2015 </a:t>
            </a:r>
            <a:r>
              <a:rPr lang="en-US" sz="2200" dirty="0"/>
              <a:t>report of the </a:t>
            </a:r>
            <a:r>
              <a:rPr lang="en-US" sz="2200" dirty="0" smtClean="0"/>
              <a:t>High Energy Physics Advisory Panel (HEPAP) subpanel on Accelerator R&amp;D</a:t>
            </a:r>
          </a:p>
          <a:p>
            <a:r>
              <a:rPr lang="en-US" sz="2200" dirty="0" smtClean="0"/>
              <a:t>Short-term</a:t>
            </a:r>
          </a:p>
          <a:p>
            <a:pPr lvl="1"/>
            <a:r>
              <a:rPr lang="en-US" sz="2000" dirty="0" smtClean="0"/>
              <a:t>Covered under respective projects</a:t>
            </a:r>
          </a:p>
          <a:p>
            <a:r>
              <a:rPr lang="en-US" sz="2200" dirty="0" err="1" smtClean="0"/>
              <a:t>Emphasys</a:t>
            </a:r>
            <a:r>
              <a:rPr lang="en-US" sz="2200" dirty="0" smtClean="0"/>
              <a:t> on Medium-term (</a:t>
            </a:r>
            <a:r>
              <a:rPr lang="en-US" sz="2200" i="1" dirty="0" smtClean="0"/>
              <a:t>Next Step</a:t>
            </a:r>
            <a:r>
              <a:rPr lang="en-US" sz="2200" dirty="0" smtClean="0"/>
              <a:t>) R&amp;D</a:t>
            </a:r>
          </a:p>
          <a:p>
            <a:pPr lvl="1"/>
            <a:r>
              <a:rPr lang="en-US" sz="2000" dirty="0" smtClean="0"/>
              <a:t>Multi-MW </a:t>
            </a:r>
            <a:r>
              <a:rPr lang="en-US" sz="2000" dirty="0"/>
              <a:t>proton </a:t>
            </a:r>
            <a:r>
              <a:rPr lang="en-US" sz="2000" dirty="0" smtClean="0"/>
              <a:t>accelerator</a:t>
            </a:r>
          </a:p>
          <a:p>
            <a:pPr lvl="2"/>
            <a:r>
              <a:rPr lang="en-US" sz="1800" dirty="0" smtClean="0"/>
              <a:t>High-power component R&amp;D (targets for Multi-MW)</a:t>
            </a:r>
          </a:p>
          <a:p>
            <a:pPr lvl="2"/>
            <a:r>
              <a:rPr lang="en-US" sz="1800" b="1" dirty="0" smtClean="0">
                <a:solidFill>
                  <a:schemeClr val="accent4"/>
                </a:solidFill>
              </a:rPr>
              <a:t>Experimental studies of high-current dynamics in rings (strong space-charge)</a:t>
            </a:r>
          </a:p>
          <a:p>
            <a:pPr lvl="2"/>
            <a:r>
              <a:rPr lang="en-US" sz="1800" dirty="0" smtClean="0"/>
              <a:t>Superconducting RF</a:t>
            </a:r>
          </a:p>
          <a:p>
            <a:pPr lvl="1"/>
            <a:r>
              <a:rPr lang="en-US" sz="2000" dirty="0"/>
              <a:t>V</a:t>
            </a:r>
            <a:r>
              <a:rPr lang="en-US" sz="2000" dirty="0" smtClean="0"/>
              <a:t>ery high-energy proton-proton collider</a:t>
            </a:r>
          </a:p>
          <a:p>
            <a:pPr lvl="2"/>
            <a:r>
              <a:rPr lang="en-US" sz="1800" dirty="0" smtClean="0"/>
              <a:t>Superconducting magnet development</a:t>
            </a:r>
          </a:p>
          <a:p>
            <a:pPr lvl="1"/>
            <a:r>
              <a:rPr lang="en-US" sz="2000" dirty="0" err="1" smtClean="0"/>
              <a:t>TeV</a:t>
            </a:r>
            <a:r>
              <a:rPr lang="en-US" sz="2000" dirty="0" smtClean="0"/>
              <a:t>-scale ILC upgrade</a:t>
            </a:r>
          </a:p>
          <a:p>
            <a:pPr lvl="2"/>
            <a:r>
              <a:rPr lang="en-US" sz="1800" dirty="0" smtClean="0"/>
              <a:t>SRF technology at lower 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80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sz="3200" dirty="0" smtClean="0"/>
              <a:t>Strategic Plan for Accelerator R&amp;D in the U.S.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79273"/>
            <a:ext cx="8672513" cy="5344106"/>
          </a:xfrm>
        </p:spPr>
        <p:txBody>
          <a:bodyPr/>
          <a:lstStyle/>
          <a:p>
            <a:r>
              <a:rPr lang="en-US" sz="2200" dirty="0" smtClean="0"/>
              <a:t>April 2015 </a:t>
            </a:r>
            <a:r>
              <a:rPr lang="en-US" sz="2200" dirty="0"/>
              <a:t>report of the </a:t>
            </a:r>
            <a:r>
              <a:rPr lang="en-US" sz="2200" dirty="0" smtClean="0"/>
              <a:t>High Energy Physics Advisory Panel (HEPAP) subpanel on Accelerator R&amp;D</a:t>
            </a:r>
          </a:p>
          <a:p>
            <a:r>
              <a:rPr lang="en-US" sz="2200" dirty="0" smtClean="0"/>
              <a:t>Long-term (</a:t>
            </a:r>
            <a:r>
              <a:rPr lang="en-US" sz="2200" i="1" dirty="0" smtClean="0"/>
              <a:t>Further Future</a:t>
            </a:r>
            <a:r>
              <a:rPr lang="en-US" sz="2200" dirty="0" smtClean="0"/>
              <a:t>)</a:t>
            </a:r>
          </a:p>
          <a:p>
            <a:pPr lvl="1"/>
            <a:r>
              <a:rPr lang="en-US" sz="2000" dirty="0" smtClean="0"/>
              <a:t>Multi-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 err="1" smtClean="0"/>
              <a:t>e+e</a:t>
            </a:r>
            <a:r>
              <a:rPr lang="en-US" sz="2000" dirty="0" smtClean="0"/>
              <a:t>- collider</a:t>
            </a:r>
          </a:p>
          <a:p>
            <a:pPr lvl="2"/>
            <a:r>
              <a:rPr lang="en-US" sz="1800" dirty="0" smtClean="0"/>
              <a:t>Pursue </a:t>
            </a:r>
            <a:r>
              <a:rPr lang="en-US" sz="1800" dirty="0"/>
              <a:t>particle-driven plasma </a:t>
            </a:r>
            <a:r>
              <a:rPr lang="en-US" sz="1800" dirty="0" err="1"/>
              <a:t>wakefield</a:t>
            </a:r>
            <a:r>
              <a:rPr lang="en-US" sz="1800" dirty="0"/>
              <a:t> acceleration of positrons at FACET in the time remaining for the operation of the </a:t>
            </a:r>
            <a:r>
              <a:rPr lang="en-US" sz="1800" dirty="0" smtClean="0"/>
              <a:t>facility. FACET-II construction is not affordable in Scenario A.</a:t>
            </a:r>
          </a:p>
          <a:p>
            <a:pPr lvl="2"/>
            <a:r>
              <a:rPr lang="en-US" sz="1800" dirty="0"/>
              <a:t>Continue to support laser-driven plasma </a:t>
            </a:r>
            <a:r>
              <a:rPr lang="en-US" sz="1800" dirty="0" err="1"/>
              <a:t>wakefield</a:t>
            </a:r>
            <a:r>
              <a:rPr lang="en-US" sz="1800" dirty="0"/>
              <a:t> acceleration experiments on </a:t>
            </a:r>
            <a:r>
              <a:rPr lang="en-US" sz="1800" dirty="0" smtClean="0"/>
              <a:t>BELLA.</a:t>
            </a:r>
          </a:p>
          <a:p>
            <a:pPr lvl="2"/>
            <a:r>
              <a:rPr lang="en-US" sz="1800" dirty="0"/>
              <a:t>Reduce funding for direct laser </a:t>
            </a:r>
            <a:r>
              <a:rPr lang="en-US" sz="1800" dirty="0" smtClean="0"/>
              <a:t>acceleration </a:t>
            </a:r>
            <a:r>
              <a:rPr lang="en-US" sz="1800" dirty="0"/>
              <a:t>research </a:t>
            </a:r>
            <a:r>
              <a:rPr lang="en-US" sz="1800" dirty="0" smtClean="0"/>
              <a:t>activities.</a:t>
            </a:r>
          </a:p>
          <a:p>
            <a:pPr lvl="2"/>
            <a:r>
              <a:rPr lang="en-US" sz="1800" dirty="0" smtClean="0"/>
              <a:t>Develop </a:t>
            </a:r>
            <a:r>
              <a:rPr lang="en-US" sz="1800" dirty="0"/>
              <a:t>R&amp;D roadmaps with a series of milestones and common down-selection criteria towards the goal of constructing a multi-</a:t>
            </a:r>
            <a:r>
              <a:rPr lang="en-US" sz="1800" dirty="0" err="1"/>
              <a:t>TeV</a:t>
            </a:r>
            <a:r>
              <a:rPr lang="en-US" sz="1800" dirty="0"/>
              <a:t> </a:t>
            </a:r>
            <a:r>
              <a:rPr lang="en-US" sz="1800" dirty="0" err="1"/>
              <a:t>e+e</a:t>
            </a:r>
            <a:r>
              <a:rPr lang="en-US" sz="1800" dirty="0"/>
              <a:t>- </a:t>
            </a:r>
            <a:r>
              <a:rPr lang="en-US" sz="1800" dirty="0" smtClean="0"/>
              <a:t>collider.</a:t>
            </a:r>
          </a:p>
          <a:p>
            <a:pPr lvl="2"/>
            <a:r>
              <a:rPr lang="en-US" sz="1800" dirty="0" smtClean="0"/>
              <a:t>Continue research on normal conducting RF.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836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R&amp;D Towards Multi-MW Beams at </a:t>
            </a:r>
            <a:r>
              <a:rPr lang="en-US" sz="3200" dirty="0" err="1"/>
              <a:t>F</a:t>
            </a:r>
            <a:r>
              <a:rPr lang="en-US" sz="3200" dirty="0" err="1" smtClean="0"/>
              <a:t>ermilab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0865"/>
            <a:ext cx="8672513" cy="4987867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en-US" sz="2800" b="1" dirty="0">
                <a:solidFill>
                  <a:srgbClr val="004C97"/>
                </a:solidFill>
              </a:rPr>
              <a:t>I</a:t>
            </a:r>
            <a:r>
              <a:rPr lang="en-US" sz="2800" b="1" dirty="0" smtClean="0">
                <a:solidFill>
                  <a:srgbClr val="004C97"/>
                </a:solidFill>
              </a:rPr>
              <a:t>nnovative </a:t>
            </a:r>
            <a:r>
              <a:rPr lang="en-US" sz="2800" b="1" dirty="0">
                <a:solidFill>
                  <a:srgbClr val="004C97"/>
                </a:solidFill>
              </a:rPr>
              <a:t>design approaches</a:t>
            </a:r>
            <a:r>
              <a:rPr lang="en-US" sz="2800" dirty="0">
                <a:solidFill>
                  <a:srgbClr val="004C97"/>
                </a:solidFill>
              </a:rPr>
              <a:t> </a:t>
            </a:r>
            <a:r>
              <a:rPr lang="en-US" sz="2800" dirty="0">
                <a:solidFill>
                  <a:schemeClr val="accent6"/>
                </a:solidFill>
              </a:rPr>
              <a:t>will allow multi-MW beam power </a:t>
            </a:r>
            <a:r>
              <a:rPr lang="en-US" sz="2800" b="1" dirty="0">
                <a:solidFill>
                  <a:srgbClr val="004C97"/>
                </a:solidFill>
              </a:rPr>
              <a:t>at lower cost</a:t>
            </a:r>
          </a:p>
          <a:p>
            <a:pPr algn="just">
              <a:spcBef>
                <a:spcPts val="0"/>
              </a:spcBef>
            </a:pPr>
            <a:endParaRPr lang="en-US" sz="2600" b="1" dirty="0" smtClean="0">
              <a:solidFill>
                <a:srgbClr val="004C97"/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sz="2600" b="1" dirty="0" smtClean="0">
                <a:solidFill>
                  <a:srgbClr val="004C97"/>
                </a:solidFill>
              </a:rPr>
              <a:t>Either </a:t>
            </a:r>
            <a:r>
              <a:rPr lang="en-US" sz="2600" dirty="0" smtClean="0">
                <a:solidFill>
                  <a:srgbClr val="000000"/>
                </a:solidFill>
              </a:rPr>
              <a:t>overcome</a:t>
            </a:r>
            <a:r>
              <a:rPr lang="en-US" sz="2600" b="1" dirty="0" smtClean="0">
                <a:solidFill>
                  <a:srgbClr val="000000"/>
                </a:solidFill>
              </a:rPr>
              <a:t> </a:t>
            </a:r>
            <a:r>
              <a:rPr lang="en-US" sz="2600" b="1" dirty="0" smtClean="0">
                <a:solidFill>
                  <a:srgbClr val="004C97"/>
                </a:solidFill>
              </a:rPr>
              <a:t>fundamental </a:t>
            </a:r>
            <a:r>
              <a:rPr lang="en-US" sz="2600" b="1" dirty="0">
                <a:solidFill>
                  <a:srgbClr val="004C97"/>
                </a:solidFill>
              </a:rPr>
              <a:t>beam physics phenomena in circular proton </a:t>
            </a:r>
            <a:r>
              <a:rPr lang="en-US" sz="2600" b="1" dirty="0" smtClean="0">
                <a:solidFill>
                  <a:srgbClr val="004C97"/>
                </a:solidFill>
              </a:rPr>
              <a:t>machines </a:t>
            </a:r>
            <a:r>
              <a:rPr lang="en-US" sz="2600" dirty="0" smtClean="0">
                <a:solidFill>
                  <a:schemeClr val="accent6"/>
                </a:solidFill>
              </a:rPr>
              <a:t>to increase current by factor 3-4</a:t>
            </a:r>
            <a:r>
              <a:rPr lang="en-US" sz="2200" dirty="0" smtClean="0"/>
              <a:t>. Main limitations come from: 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space</a:t>
            </a:r>
            <a:r>
              <a:rPr lang="en-US" dirty="0"/>
              <a:t>-charge </a:t>
            </a:r>
            <a:r>
              <a:rPr lang="en-US" dirty="0" smtClean="0"/>
              <a:t>effects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beam </a:t>
            </a:r>
            <a:r>
              <a:rPr lang="en-US" dirty="0"/>
              <a:t>halo </a:t>
            </a:r>
            <a:r>
              <a:rPr lang="en-US" dirty="0" smtClean="0"/>
              <a:t>formation and related particle losses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/>
              <a:t>transverse </a:t>
            </a:r>
            <a:r>
              <a:rPr lang="en-US" dirty="0"/>
              <a:t>and longitudinal </a:t>
            </a:r>
            <a:r>
              <a:rPr lang="en-US" dirty="0" smtClean="0"/>
              <a:t>instabilities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3087"/>
                </a:solidFill>
              </a:rPr>
              <a:t>Or</a:t>
            </a:r>
            <a:r>
              <a:rPr lang="en-US" dirty="0" smtClean="0"/>
              <a:t> </a:t>
            </a:r>
            <a:r>
              <a:rPr lang="en-US" dirty="0"/>
              <a:t>reduce cost of the SRF / </a:t>
            </a:r>
            <a:r>
              <a:rPr lang="en-US" dirty="0" err="1"/>
              <a:t>GeV</a:t>
            </a:r>
            <a:r>
              <a:rPr lang="en-US" dirty="0"/>
              <a:t> by a factor of  3-</a:t>
            </a:r>
            <a:r>
              <a:rPr lang="en-US" dirty="0" smtClean="0"/>
              <a:t>4 – not part of this talk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65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0865"/>
            <a:ext cx="8672513" cy="4987867"/>
          </a:xfrm>
        </p:spPr>
        <p:txBody>
          <a:bodyPr/>
          <a:lstStyle/>
          <a:p>
            <a:pPr algn="just"/>
            <a:r>
              <a:rPr lang="en-US" b="1" dirty="0" smtClean="0">
                <a:solidFill>
                  <a:srgbClr val="004C97"/>
                </a:solidFill>
              </a:rPr>
              <a:t>There is a lack of dedicated ring-based accelerator test facilities </a:t>
            </a:r>
            <a:r>
              <a:rPr lang="en-US" dirty="0" smtClean="0">
                <a:solidFill>
                  <a:schemeClr val="accent6"/>
                </a:solidFill>
              </a:rPr>
              <a:t>in the US for</a:t>
            </a:r>
            <a:r>
              <a:rPr lang="en-US" dirty="0" smtClean="0"/>
              <a:t> high intensity research</a:t>
            </a:r>
          </a:p>
          <a:p>
            <a:pPr lvl="1" algn="just">
              <a:spcBef>
                <a:spcPts val="0"/>
              </a:spcBef>
            </a:pPr>
            <a:r>
              <a:rPr lang="en-US" dirty="0" smtClean="0"/>
              <a:t>This hampers the training of next generation of accelerator scientists for HEP</a:t>
            </a:r>
          </a:p>
          <a:p>
            <a:pPr lvl="1" algn="just">
              <a:spcBef>
                <a:spcPts val="0"/>
              </a:spcBef>
            </a:pPr>
            <a:r>
              <a:rPr lang="en-US" dirty="0" smtClean="0"/>
              <a:t>At present, the only machine to study SC effects is UMER at University of Maryland with very low (10keV) electrons</a:t>
            </a:r>
          </a:p>
          <a:p>
            <a:pPr algn="just"/>
            <a:r>
              <a:rPr lang="en-US" dirty="0" smtClean="0"/>
              <a:t>We are creating a </a:t>
            </a:r>
            <a:r>
              <a:rPr lang="en-US" b="1" dirty="0" smtClean="0">
                <a:solidFill>
                  <a:srgbClr val="004C97"/>
                </a:solidFill>
              </a:rPr>
              <a:t>transformational Accelerator R&amp;D program centered at </a:t>
            </a:r>
            <a:r>
              <a:rPr lang="en-US" b="1" dirty="0" err="1" smtClean="0">
                <a:solidFill>
                  <a:srgbClr val="004C97"/>
                </a:solidFill>
              </a:rPr>
              <a:t>Fermilab’s</a:t>
            </a:r>
            <a:r>
              <a:rPr lang="en-US" b="1" dirty="0" smtClean="0">
                <a:solidFill>
                  <a:srgbClr val="004C97"/>
                </a:solidFill>
              </a:rPr>
              <a:t> IOTA</a:t>
            </a:r>
            <a:r>
              <a:rPr lang="en-US" dirty="0" smtClean="0">
                <a:solidFill>
                  <a:srgbClr val="004C97"/>
                </a:solidFill>
              </a:rPr>
              <a:t> </a:t>
            </a:r>
            <a:r>
              <a:rPr lang="en-US" dirty="0" smtClean="0"/>
              <a:t>– </a:t>
            </a:r>
            <a:r>
              <a:rPr lang="en-US" dirty="0" err="1" smtClean="0"/>
              <a:t>Integrable</a:t>
            </a:r>
            <a:r>
              <a:rPr lang="en-US" dirty="0" smtClean="0"/>
              <a:t> Optics Test Accelerator</a:t>
            </a:r>
          </a:p>
          <a:p>
            <a:pPr algn="just"/>
            <a:r>
              <a:rPr lang="en-US" dirty="0" smtClean="0"/>
              <a:t>IOTA will become a unique machine for revolutionary proof-of-principle R&amp;D towards future high intensity machines</a:t>
            </a:r>
          </a:p>
          <a:p>
            <a:pPr lvl="1" algn="just">
              <a:spcBef>
                <a:spcPts val="0"/>
              </a:spcBef>
            </a:pPr>
            <a:r>
              <a:rPr lang="en-US" dirty="0" smtClean="0"/>
              <a:t>push performance limits of rings by 3-4 times to enable multi-MW beam power –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i="1" dirty="0" smtClean="0"/>
              <a:t>Q</a:t>
            </a:r>
            <a:r>
              <a:rPr lang="en-US" i="1" baseline="-25000" dirty="0" smtClean="0"/>
              <a:t>SC</a:t>
            </a:r>
            <a:r>
              <a:rPr lang="en-US" dirty="0" smtClean="0"/>
              <a:t>&gt;1, lower losses, stable beams</a:t>
            </a:r>
          </a:p>
          <a:p>
            <a:pPr lvl="1" algn="just">
              <a:spcBef>
                <a:spcPts val="0"/>
              </a:spcBef>
            </a:pPr>
            <a:r>
              <a:rPr lang="en-US" dirty="0" smtClean="0"/>
              <a:t>become the focal point for collaboration and training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4/16/2015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Program - LNF Seminar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03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8895</TotalTime>
  <Words>4485</Words>
  <Application>Microsoft Macintosh PowerPoint</Application>
  <PresentationFormat>On-screen Show (4:3)</PresentationFormat>
  <Paragraphs>634</Paragraphs>
  <Slides>56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FNAL_TemplatePC_060514</vt:lpstr>
      <vt:lpstr>Fermilab: Footer Only</vt:lpstr>
      <vt:lpstr>Equation</vt:lpstr>
      <vt:lpstr>Accelerator R&amp;D Program at Integrable Optics Test Accelerator</vt:lpstr>
      <vt:lpstr>Outline</vt:lpstr>
      <vt:lpstr>Fermilab after the Tevatron</vt:lpstr>
      <vt:lpstr>Accelerators</vt:lpstr>
      <vt:lpstr>Strategic Plan for U.S. Particle Physics</vt:lpstr>
      <vt:lpstr>Strategic Plan for Accelerator R&amp;D in the U.S.</vt:lpstr>
      <vt:lpstr>Strategic Plan for Accelerator R&amp;D in the U.S.</vt:lpstr>
      <vt:lpstr>R&amp;D Towards Multi-MW Beams at Fermilab</vt:lpstr>
      <vt:lpstr>Strategy</vt:lpstr>
      <vt:lpstr>IOTA Roadmap</vt:lpstr>
      <vt:lpstr>Existing Infrastructure</vt:lpstr>
      <vt:lpstr>ASTA Facility</vt:lpstr>
      <vt:lpstr>ASTA Schematic</vt:lpstr>
      <vt:lpstr>First Electrons Through Photoinjector!</vt:lpstr>
      <vt:lpstr>Integrable Optics Test Accelerator</vt:lpstr>
      <vt:lpstr>IOTA Ring</vt:lpstr>
      <vt:lpstr>IOTA Layout</vt:lpstr>
      <vt:lpstr>IOTA Parameters</vt:lpstr>
      <vt:lpstr>Ring Elements in Hand</vt:lpstr>
      <vt:lpstr>IOTA Physics Drivers</vt:lpstr>
      <vt:lpstr>IOTA Physics Drivers</vt:lpstr>
      <vt:lpstr>Space Charge in Linear Optics</vt:lpstr>
      <vt:lpstr>Halo Formation from Beam Mismatch</vt:lpstr>
      <vt:lpstr>Introducing Landau Damping</vt:lpstr>
      <vt:lpstr>Stability of Linear Lattices</vt:lpstr>
      <vt:lpstr>Focusing: Linear vs. Nonlinear</vt:lpstr>
      <vt:lpstr>Do Accelerators Need to be Linear?</vt:lpstr>
      <vt:lpstr>2D Generalization of McMillan Mapping</vt:lpstr>
      <vt:lpstr>2D Generalization of McMillan Mapping</vt:lpstr>
      <vt:lpstr>IOTA Electron Lens</vt:lpstr>
      <vt:lpstr>Nonlinear Integrable Optics with Laplacian Potential</vt:lpstr>
      <vt:lpstr>Time-Independent Hamiltonian</vt:lpstr>
      <vt:lpstr>Special Potential – Second Integral of Motion</vt:lpstr>
      <vt:lpstr>Maximum Tune Shift</vt:lpstr>
      <vt:lpstr>Nonlinear Magnet</vt:lpstr>
      <vt:lpstr>What is Unique About These Solutions?</vt:lpstr>
      <vt:lpstr>Stability of Nonlinear Lattices</vt:lpstr>
      <vt:lpstr>Space Charge in NL Integrable Optics</vt:lpstr>
      <vt:lpstr>IOTA Goals for Integrable Optics</vt:lpstr>
      <vt:lpstr>IOTA Staging – Phase I</vt:lpstr>
      <vt:lpstr>IOTA Staging – Phase I</vt:lpstr>
      <vt:lpstr>IOTA Staging – Phase II</vt:lpstr>
      <vt:lpstr>IOTA Physics Drivers</vt:lpstr>
      <vt:lpstr>Space Charge Compensation</vt:lpstr>
      <vt:lpstr>Possible Implementations</vt:lpstr>
      <vt:lpstr>Roadmap to High-Intensity Rings</vt:lpstr>
      <vt:lpstr>Plan of Activities</vt:lpstr>
      <vt:lpstr>Plan of Activities</vt:lpstr>
      <vt:lpstr>Collaboration</vt:lpstr>
      <vt:lpstr>Collaboration</vt:lpstr>
      <vt:lpstr>International Space Charge Collaboration at IOTA</vt:lpstr>
      <vt:lpstr>IOTA Optical Stochastic Cooling Demonstration</vt:lpstr>
      <vt:lpstr>Principles of OSC</vt:lpstr>
      <vt:lpstr>Training and University Collaboration</vt:lpstr>
      <vt:lpstr>Summary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nsergei</dc:creator>
  <cp:lastModifiedBy>Alexander</cp:lastModifiedBy>
  <cp:revision>347</cp:revision>
  <cp:lastPrinted>2014-08-26T15:42:40Z</cp:lastPrinted>
  <dcterms:created xsi:type="dcterms:W3CDTF">2014-06-19T15:29:50Z</dcterms:created>
  <dcterms:modified xsi:type="dcterms:W3CDTF">2015-04-16T08:16:34Z</dcterms:modified>
</cp:coreProperties>
</file>