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79" r:id="rId2"/>
    <p:sldId id="325" r:id="rId3"/>
    <p:sldId id="326" r:id="rId4"/>
    <p:sldId id="328" r:id="rId5"/>
    <p:sldId id="329" r:id="rId6"/>
    <p:sldId id="331" r:id="rId7"/>
    <p:sldId id="357" r:id="rId8"/>
    <p:sldId id="358" r:id="rId9"/>
    <p:sldId id="359" r:id="rId10"/>
    <p:sldId id="332" r:id="rId11"/>
    <p:sldId id="362" r:id="rId12"/>
    <p:sldId id="334" r:id="rId13"/>
    <p:sldId id="364" r:id="rId14"/>
    <p:sldId id="361" r:id="rId15"/>
    <p:sldId id="365" r:id="rId16"/>
    <p:sldId id="372" r:id="rId17"/>
    <p:sldId id="337" r:id="rId18"/>
    <p:sldId id="366" r:id="rId19"/>
    <p:sldId id="371" r:id="rId20"/>
    <p:sldId id="338" r:id="rId21"/>
    <p:sldId id="367" r:id="rId22"/>
    <p:sldId id="368" r:id="rId23"/>
    <p:sldId id="339" r:id="rId24"/>
    <p:sldId id="369" r:id="rId25"/>
    <p:sldId id="342" r:id="rId26"/>
    <p:sldId id="343" r:id="rId27"/>
    <p:sldId id="347" r:id="rId28"/>
    <p:sldId id="370" r:id="rId29"/>
    <p:sldId id="308" r:id="rId30"/>
    <p:sldId id="313" r:id="rId31"/>
    <p:sldId id="314" r:id="rId32"/>
    <p:sldId id="283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90DCA"/>
    <a:srgbClr val="B30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47398A-CBB0-4B47-818B-8E9445570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AF84-3590-6842-9CF8-062CFE6168D1}" type="slidenum">
              <a:rPr lang="en-GB"/>
              <a:pPr/>
              <a:t>7</a:t>
            </a:fld>
            <a:endParaRPr lang="en-GB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89C6C-2545-1347-9BCC-2096A6CF958A}" type="slidenum">
              <a:rPr lang="en-GB"/>
              <a:pPr/>
              <a:t>29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68D9A-41D4-A941-AE68-F1EEF57663A1}" type="slidenum">
              <a:rPr lang="en-GB"/>
              <a:pPr/>
              <a:t>30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DB78A-6B95-444E-B6C6-6E5D529819D5}" type="slidenum">
              <a:rPr lang="en-GB"/>
              <a:pPr/>
              <a:t>31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3A3E-82E9-7142-B913-99C17E803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8D07-4813-2A4D-B025-D7BE145BB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931D-C624-E740-97D1-971DA1844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4934-B510-9345-B147-D43E3B2B2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1190-5118-4642-9AC2-70895B377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8769-BC24-6B47-BFE6-39613D78D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ADE2-A7DB-414C-B552-332802916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BDD9-DE80-BC4B-ABD9-FEDB6D46C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96BE-A20A-504C-9A55-CCEEECA9F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AA9B-D3F2-644D-B280-A89685E4C1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3976-D19A-E547-9324-A97E196E9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B82866-21B7-1E4F-B6C7-02355E5B78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090DCA"/>
                </a:solidFill>
              </a:rPr>
              <a:t>SuperB</a:t>
            </a:r>
            <a:r>
              <a:rPr lang="en-GB" dirty="0" smtClean="0">
                <a:solidFill>
                  <a:srgbClr val="090DCA"/>
                </a:solidFill>
              </a:rPr>
              <a:t>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the Tor </a:t>
            </a:r>
            <a:r>
              <a:rPr lang="en-GB" dirty="0" err="1" smtClean="0">
                <a:solidFill>
                  <a:srgbClr val="FF0000"/>
                </a:solidFill>
              </a:rPr>
              <a:t>V</a:t>
            </a:r>
            <a:r>
              <a:rPr lang="en-GB" dirty="0" err="1" smtClean="0">
                <a:solidFill>
                  <a:srgbClr val="FF0000"/>
                </a:solidFill>
              </a:rPr>
              <a:t>ergata</a:t>
            </a:r>
            <a:r>
              <a:rPr lang="en-GB" dirty="0" smtClean="0">
                <a:solidFill>
                  <a:srgbClr val="FF0000"/>
                </a:solidFill>
              </a:rPr>
              <a:t> option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Autonomous interest from a wide community of the University ( not only physicists)</a:t>
            </a:r>
          </a:p>
          <a:p>
            <a:r>
              <a:rPr lang="en-GB" dirty="0" smtClean="0"/>
              <a:t>First contacts for a feasibility evaluation</a:t>
            </a:r>
          </a:p>
          <a:p>
            <a:pPr lvl="1"/>
            <a:r>
              <a:rPr lang="en-GB" dirty="0" smtClean="0"/>
              <a:t>Space</a:t>
            </a:r>
          </a:p>
          <a:p>
            <a:pPr lvl="1"/>
            <a:r>
              <a:rPr lang="en-GB" dirty="0" smtClean="0"/>
              <a:t>Electricity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permits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4478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Site requirements ok in a first approximation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Extension of the order of 300000 square meters</a:t>
            </a:r>
          </a:p>
          <a:p>
            <a:pPr lvl="1"/>
            <a:r>
              <a:rPr lang="en-GB" dirty="0" smtClean="0"/>
              <a:t>2X150 Kilovolt electric supplies nearby</a:t>
            </a:r>
          </a:p>
          <a:p>
            <a:pPr lvl="1"/>
            <a:r>
              <a:rPr lang="en-GB" dirty="0" smtClean="0"/>
              <a:t>Water supply adequate and the possibility of additional supply from a number of pits</a:t>
            </a:r>
          </a:p>
          <a:p>
            <a:pPr lvl="1"/>
            <a:r>
              <a:rPr lang="en-GB" dirty="0" smtClean="0"/>
              <a:t>Vibration measurements: </a:t>
            </a:r>
            <a:r>
              <a:rPr lang="en-GB" dirty="0" smtClean="0">
                <a:solidFill>
                  <a:srgbClr val="FF0000"/>
                </a:solidFill>
              </a:rPr>
              <a:t>the good surprise</a:t>
            </a:r>
          </a:p>
          <a:p>
            <a:pPr lvl="1"/>
            <a:r>
              <a:rPr lang="en-GB" dirty="0" smtClean="0"/>
              <a:t>Site archaeology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1"/>
          <p:cNvGrpSpPr/>
          <p:nvPr/>
        </p:nvGrpSpPr>
        <p:grpSpPr>
          <a:xfrm>
            <a:off x="539552" y="262890"/>
            <a:ext cx="8064896" cy="6466088"/>
            <a:chOff x="539552" y="262890"/>
            <a:chExt cx="8064896" cy="6466088"/>
          </a:xfrm>
        </p:grpSpPr>
        <p:grpSp>
          <p:nvGrpSpPr>
            <p:cNvPr id="5" name="Gruppo 8"/>
            <p:cNvGrpSpPr/>
            <p:nvPr/>
          </p:nvGrpSpPr>
          <p:grpSpPr>
            <a:xfrm>
              <a:off x="539552" y="262890"/>
              <a:ext cx="8064896" cy="6466088"/>
              <a:chOff x="539552" y="262890"/>
              <a:chExt cx="8064896" cy="6466088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31830" t="30019" r="23469" b="3303"/>
              <a:stretch/>
            </p:blipFill>
            <p:spPr bwMode="auto">
              <a:xfrm>
                <a:off x="539552" y="262890"/>
                <a:ext cx="8064896" cy="6466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e 3"/>
              <p:cNvSpPr/>
              <p:nvPr/>
            </p:nvSpPr>
            <p:spPr>
              <a:xfrm>
                <a:off x="2483768" y="1772816"/>
                <a:ext cx="1224136" cy="115212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7380312" y="5373216"/>
                <a:ext cx="1224136" cy="115212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" name="Connettore 1 5"/>
              <p:cNvCxnSpPr>
                <a:stCxn id="4" idx="5"/>
              </p:cNvCxnSpPr>
              <p:nvPr/>
            </p:nvCxnSpPr>
            <p:spPr>
              <a:xfrm>
                <a:off x="3528633" y="2756219"/>
                <a:ext cx="3995695" cy="283302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sellaDiTesto 9"/>
            <p:cNvSpPr txBox="1"/>
            <p:nvPr/>
          </p:nvSpPr>
          <p:spPr>
            <a:xfrm>
              <a:off x="2402612" y="2062589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FF00"/>
                  </a:solidFill>
                </a:rPr>
                <a:t>Site under </a:t>
              </a:r>
            </a:p>
            <a:p>
              <a:pPr algn="ctr"/>
              <a:r>
                <a:rPr lang="it-IT" b="1" dirty="0" err="1" smtClean="0">
                  <a:solidFill>
                    <a:srgbClr val="FFFF00"/>
                  </a:solidFill>
                </a:rPr>
                <a:t>study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682909" y="586798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LNF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292080" y="357301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About</a:t>
              </a:r>
              <a:r>
                <a:rPr lang="it-IT" dirty="0" smtClean="0">
                  <a:solidFill>
                    <a:schemeClr val="bg1"/>
                  </a:solidFill>
                </a:rPr>
                <a:t> 4.5 Km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190131" y="508610"/>
            <a:ext cx="543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66FF66"/>
                </a:solidFill>
              </a:rPr>
              <a:t>Tor Vergata </a:t>
            </a:r>
            <a:r>
              <a:rPr lang="it-IT" sz="2800" b="1" dirty="0" err="1" smtClean="0">
                <a:solidFill>
                  <a:srgbClr val="66FF66"/>
                </a:solidFill>
              </a:rPr>
              <a:t>University</a:t>
            </a:r>
            <a:r>
              <a:rPr lang="it-IT" sz="2800" b="1" dirty="0" smtClean="0">
                <a:solidFill>
                  <a:srgbClr val="66FF66"/>
                </a:solidFill>
              </a:rPr>
              <a:t> campus</a:t>
            </a:r>
            <a:endParaRPr lang="it-IT" sz="2800" b="1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3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732"/>
          </a:xfrm>
        </p:spPr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layout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4" name="Gruppo 4"/>
          <p:cNvGrpSpPr/>
          <p:nvPr/>
        </p:nvGrpSpPr>
        <p:grpSpPr>
          <a:xfrm>
            <a:off x="393377" y="917732"/>
            <a:ext cx="8643119" cy="5967652"/>
            <a:chOff x="393377" y="917732"/>
            <a:chExt cx="8643119" cy="596765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77" y="917732"/>
              <a:ext cx="8643119" cy="5967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e 2"/>
            <p:cNvSpPr/>
            <p:nvPr/>
          </p:nvSpPr>
          <p:spPr>
            <a:xfrm>
              <a:off x="3059832" y="1772816"/>
              <a:ext cx="2520280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87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Official steps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may 24 a presentation to the academic community</a:t>
            </a:r>
          </a:p>
          <a:p>
            <a:r>
              <a:rPr lang="en-GB" dirty="0" smtClean="0"/>
              <a:t>A letter from the Rector on may 28 making the site available</a:t>
            </a:r>
          </a:p>
          <a:p>
            <a:r>
              <a:rPr lang="en-GB" dirty="0" smtClean="0"/>
              <a:t>The decision to move with this solution was taken by the may 29 </a:t>
            </a:r>
            <a:r>
              <a:rPr lang="en-GB" dirty="0" err="1" smtClean="0"/>
              <a:t>infn</a:t>
            </a:r>
            <a:r>
              <a:rPr lang="en-GB" dirty="0" smtClean="0"/>
              <a:t> board of directors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site has been decided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Added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Strong role in the civil engineering works</a:t>
            </a:r>
          </a:p>
          <a:p>
            <a:r>
              <a:rPr lang="en-GB" dirty="0" smtClean="0"/>
              <a:t>University expertise available</a:t>
            </a:r>
          </a:p>
          <a:p>
            <a:r>
              <a:rPr lang="en-GB" dirty="0" smtClean="0"/>
              <a:t>A door to the academic non particle physics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From Stanford web page ..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Stanford Facts: Research and Innovation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276600"/>
            <a:ext cx="70612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8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Babar SVT ( half INFN..)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overnance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GB" dirty="0" smtClean="0"/>
              <a:t>Three phases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INFN</a:t>
            </a:r>
            <a:r>
              <a:rPr lang="en-GB" dirty="0" smtClean="0"/>
              <a:t>: the past and present starting phase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Consortium</a:t>
            </a:r>
            <a:r>
              <a:rPr lang="en-GB" dirty="0" smtClean="0"/>
              <a:t>: as soon as possible (less than a year) as an independent legal entity</a:t>
            </a:r>
          </a:p>
          <a:p>
            <a:pPr lvl="2"/>
            <a:r>
              <a:rPr lang="en-GB" dirty="0" smtClean="0"/>
              <a:t>Following main </a:t>
            </a:r>
            <a:r>
              <a:rPr lang="en-GB" dirty="0" smtClean="0"/>
              <a:t>E</a:t>
            </a:r>
            <a:r>
              <a:rPr lang="en-GB" dirty="0" smtClean="0"/>
              <a:t>uropean infrastructures</a:t>
            </a:r>
          </a:p>
          <a:p>
            <a:pPr lvl="2"/>
            <a:r>
              <a:rPr lang="en-GB" dirty="0" smtClean="0"/>
              <a:t>More flexibility in the organisation</a:t>
            </a:r>
          </a:p>
          <a:p>
            <a:pPr lvl="2"/>
            <a:r>
              <a:rPr lang="en-GB" dirty="0" smtClean="0"/>
              <a:t>Can directly associate foreign partners (EGO like) </a:t>
            </a:r>
            <a:endParaRPr lang="en-GB" dirty="0" smtClean="0"/>
          </a:p>
          <a:p>
            <a:pPr lvl="2"/>
            <a:r>
              <a:rPr lang="en-GB" dirty="0" smtClean="0"/>
              <a:t>An “intermediate solution”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European consortium (ERIC)</a:t>
            </a:r>
            <a:r>
              <a:rPr lang="en-GB" dirty="0" smtClean="0"/>
              <a:t>: the final 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governance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Cern</a:t>
            </a:r>
            <a:r>
              <a:rPr lang="en-GB" dirty="0" smtClean="0"/>
              <a:t> like organisation</a:t>
            </a:r>
          </a:p>
          <a:p>
            <a:pPr lvl="1"/>
            <a:r>
              <a:rPr lang="en-GB" dirty="0" smtClean="0"/>
              <a:t>A director general and a directorate</a:t>
            </a:r>
          </a:p>
          <a:p>
            <a:pPr lvl="2"/>
            <a:r>
              <a:rPr lang="en-GB" dirty="0" smtClean="0"/>
              <a:t>Departments under director’s supervision</a:t>
            </a:r>
          </a:p>
          <a:p>
            <a:pPr lvl="1"/>
            <a:r>
              <a:rPr lang="en-GB" dirty="0" smtClean="0"/>
              <a:t>A scientific evaluation committee</a:t>
            </a:r>
          </a:p>
          <a:p>
            <a:pPr lvl="2"/>
            <a:r>
              <a:rPr lang="en-GB" dirty="0" smtClean="0"/>
              <a:t>Science</a:t>
            </a:r>
          </a:p>
          <a:p>
            <a:pPr lvl="2"/>
            <a:r>
              <a:rPr lang="en-GB" dirty="0" smtClean="0"/>
              <a:t>Machine</a:t>
            </a:r>
          </a:p>
          <a:p>
            <a:pPr lvl="1"/>
            <a:r>
              <a:rPr lang="en-GB" dirty="0" smtClean="0"/>
              <a:t>A finance evaluation committee</a:t>
            </a:r>
          </a:p>
          <a:p>
            <a:r>
              <a:rPr lang="en-GB" dirty="0" smtClean="0"/>
              <a:t>A known and working scheme</a:t>
            </a: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proposing a name for the Consortium</a:t>
            </a:r>
          </a:p>
          <a:p>
            <a:pPr lvl="1"/>
            <a:r>
              <a:rPr lang="en-GB" dirty="0" err="1" smtClean="0"/>
              <a:t>Cabibbo</a:t>
            </a:r>
            <a:r>
              <a:rPr lang="en-GB" dirty="0" smtClean="0"/>
              <a:t> Lab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 has been approved as the first in a list of 14 “flagship” projects within the new national research plan.</a:t>
            </a:r>
          </a:p>
          <a:p>
            <a:r>
              <a:rPr lang="en-GB" dirty="0" smtClean="0"/>
              <a:t> The national research plan has been endorsed by “CIPE” ( the institution responsible for infrastructure long term plans) </a:t>
            </a:r>
          </a:p>
          <a:p>
            <a:r>
              <a:rPr lang="en-GB" dirty="0" smtClean="0"/>
              <a:t>A financial allocation of 250 Million Euros in about five years has been approved for the “superb flavour factory”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1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approuved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team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Preliminary WBS</a:t>
            </a:r>
          </a:p>
          <a:p>
            <a:r>
              <a:rPr lang="en-GB" dirty="0" smtClean="0"/>
              <a:t>Top responsibilities first</a:t>
            </a:r>
          </a:p>
          <a:p>
            <a:r>
              <a:rPr lang="en-GB" dirty="0" smtClean="0"/>
              <a:t>The team </a:t>
            </a:r>
            <a:r>
              <a:rPr lang="en-GB" dirty="0" smtClean="0"/>
              <a:t>recruitment</a:t>
            </a:r>
          </a:p>
          <a:p>
            <a:pPr lvl="1"/>
            <a:r>
              <a:rPr lang="en-GB" dirty="0" smtClean="0"/>
              <a:t>INFN</a:t>
            </a:r>
          </a:p>
          <a:p>
            <a:pPr lvl="1"/>
            <a:r>
              <a:rPr lang="en-GB" dirty="0" smtClean="0"/>
              <a:t>Foreign partners</a:t>
            </a:r>
          </a:p>
          <a:p>
            <a:pPr lvl="1"/>
            <a:r>
              <a:rPr lang="en-GB" dirty="0" smtClean="0"/>
              <a:t>University</a:t>
            </a:r>
          </a:p>
          <a:p>
            <a:pPr lvl="1"/>
            <a:r>
              <a:rPr lang="en-GB" dirty="0" smtClean="0"/>
              <a:t>New contracts ( about 40 starting within less than a year period)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262"/>
          <a:stretch/>
        </p:blipFill>
        <p:spPr bwMode="auto">
          <a:xfrm>
            <a:off x="201613" y="659626"/>
            <a:ext cx="8739187" cy="62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it-IT" dirty="0" smtClean="0"/>
              <a:t>Accelerator WBS (</a:t>
            </a:r>
            <a:r>
              <a:rPr lang="it-IT" dirty="0" err="1" smtClean="0"/>
              <a:t>Draft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964"/>
          <a:stretch/>
        </p:blipFill>
        <p:spPr bwMode="auto">
          <a:xfrm>
            <a:off x="1911350" y="512658"/>
            <a:ext cx="5319713" cy="637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1265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it-IT" dirty="0" smtClean="0"/>
              <a:t>Accelerator WBS (</a:t>
            </a:r>
            <a:r>
              <a:rPr lang="it-IT" dirty="0" err="1" smtClean="0"/>
              <a:t>Draft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0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Superb as a light source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coming talk..</a:t>
            </a:r>
          </a:p>
          <a:p>
            <a:r>
              <a:rPr lang="en-GB" dirty="0" smtClean="0"/>
              <a:t>Soon a workshop for the community at large</a:t>
            </a:r>
          </a:p>
          <a:p>
            <a:r>
              <a:rPr lang="en-GB" dirty="0" smtClean="0"/>
              <a:t>Within the high energy physics mode a limited number of beam lines can be </a:t>
            </a:r>
            <a:r>
              <a:rPr lang="en-GB" dirty="0" err="1" smtClean="0"/>
              <a:t>accomodated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TDR </a:t>
            </a:r>
            <a:r>
              <a:rPr lang="en-GB" dirty="0" smtClean="0">
                <a:solidFill>
                  <a:srgbClr val="FF0000"/>
                </a:solidFill>
              </a:rPr>
              <a:t>progress visible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</a:t>
            </a:r>
            <a:r>
              <a:rPr lang="en-GB" dirty="0" smtClean="0"/>
              <a:t>hysics </a:t>
            </a:r>
          </a:p>
          <a:p>
            <a:pPr lvl="1"/>
            <a:r>
              <a:rPr lang="en-GB" dirty="0" smtClean="0"/>
              <a:t>Rare </a:t>
            </a:r>
            <a:r>
              <a:rPr lang="en-GB" dirty="0" err="1" smtClean="0"/>
              <a:t>b</a:t>
            </a:r>
            <a:r>
              <a:rPr lang="en-GB" dirty="0" smtClean="0"/>
              <a:t> decays: hopes from the third generation </a:t>
            </a:r>
          </a:p>
          <a:p>
            <a:pPr lvl="1"/>
            <a:r>
              <a:rPr lang="en-GB" dirty="0" smtClean="0"/>
              <a:t>Electroweak measurements</a:t>
            </a:r>
          </a:p>
          <a:p>
            <a:pPr lvl="1"/>
            <a:r>
              <a:rPr lang="en-GB" dirty="0" smtClean="0"/>
              <a:t>Lepton flavour violation</a:t>
            </a:r>
          </a:p>
          <a:p>
            <a:pPr lvl="1"/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Alpha_s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(?)</a:t>
            </a:r>
          </a:p>
          <a:p>
            <a:r>
              <a:rPr lang="en-GB" dirty="0" smtClean="0"/>
              <a:t>machine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6309896" y="2493876"/>
            <a:ext cx="2942995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Benefit from polarised </a:t>
            </a:r>
            <a:r>
              <a:rPr lang="en-GB" sz="1100" dirty="0" err="1" smtClean="0"/>
              <a:t>e</a:t>
            </a:r>
            <a:r>
              <a:rPr lang="en-GB" sz="1100" baseline="30000" dirty="0" smtClean="0"/>
              <a:t>−</a:t>
            </a:r>
            <a:r>
              <a:rPr lang="en-GB" sz="1100" dirty="0" smtClean="0"/>
              <a:t> beam</a:t>
            </a:r>
          </a:p>
          <a:p>
            <a:endParaRPr lang="en-GB" sz="1100" dirty="0" smtClean="0"/>
          </a:p>
          <a:p>
            <a:endParaRPr lang="en-GB" sz="800" dirty="0" smtClean="0"/>
          </a:p>
          <a:p>
            <a:r>
              <a:rPr lang="en-GB" sz="1100" dirty="0" smtClean="0"/>
              <a:t>very precise with improved detector</a:t>
            </a:r>
          </a:p>
          <a:p>
            <a:endParaRPr lang="en-GB" sz="400" dirty="0" smtClean="0"/>
          </a:p>
          <a:p>
            <a:r>
              <a:rPr lang="en-GB" sz="1100" dirty="0" smtClean="0"/>
              <a:t>Statistically limited: Angular analysis with &gt;75ab</a:t>
            </a:r>
            <a:r>
              <a:rPr lang="en-GB" sz="1100" baseline="30000" dirty="0" smtClean="0"/>
              <a:t>-1</a:t>
            </a:r>
            <a:endParaRPr lang="en-GB" sz="1100" dirty="0" smtClean="0"/>
          </a:p>
          <a:p>
            <a:endParaRPr lang="en-GB" sz="200" dirty="0" smtClean="0"/>
          </a:p>
          <a:p>
            <a:r>
              <a:rPr lang="en-GB" sz="1100" dirty="0" smtClean="0"/>
              <a:t>Right handed currents</a:t>
            </a:r>
          </a:p>
          <a:p>
            <a:endParaRPr lang="en-GB" sz="200" dirty="0" smtClean="0"/>
          </a:p>
          <a:p>
            <a:r>
              <a:rPr lang="en-GB" sz="1100" dirty="0" smtClean="0"/>
              <a:t>SuperB measures many more modes</a:t>
            </a:r>
          </a:p>
          <a:p>
            <a:endParaRPr lang="en-GB" sz="200" dirty="0" smtClean="0"/>
          </a:p>
          <a:p>
            <a:r>
              <a:rPr lang="en-GB" sz="1100" dirty="0" smtClean="0"/>
              <a:t>systematic error is main challenge</a:t>
            </a:r>
          </a:p>
          <a:p>
            <a:endParaRPr lang="en-GB" sz="200" dirty="0" smtClean="0"/>
          </a:p>
          <a:p>
            <a:r>
              <a:rPr lang="en-GB" sz="1100" dirty="0" smtClean="0"/>
              <a:t>control systematic error with data</a:t>
            </a:r>
          </a:p>
          <a:p>
            <a:endParaRPr lang="en-GB" sz="1400" dirty="0" smtClean="0"/>
          </a:p>
          <a:p>
            <a:r>
              <a:rPr lang="en-GB" sz="1100" dirty="0" smtClean="0"/>
              <a:t>SuperB measures </a:t>
            </a:r>
            <a:r>
              <a:rPr lang="en-GB" sz="1100" dirty="0" err="1" smtClean="0"/>
              <a:t>e</a:t>
            </a:r>
            <a:r>
              <a:rPr lang="en-GB" sz="1100" dirty="0" smtClean="0"/>
              <a:t> mode well, LHCb does </a:t>
            </a:r>
            <a:r>
              <a:rPr lang="en-GB" sz="1100" dirty="0" err="1" smtClean="0"/>
              <a:t>μ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600" dirty="0" smtClean="0"/>
          </a:p>
          <a:p>
            <a:r>
              <a:rPr lang="en-GB" sz="1100" dirty="0" smtClean="0"/>
              <a:t>Clean NP search</a:t>
            </a:r>
          </a:p>
          <a:p>
            <a:endParaRPr lang="en-GB" sz="1400" dirty="0" smtClean="0"/>
          </a:p>
          <a:p>
            <a:r>
              <a:rPr lang="en-GB" sz="1100" dirty="0" smtClean="0"/>
              <a:t>Theoretically clean</a:t>
            </a:r>
          </a:p>
          <a:p>
            <a:r>
              <a:rPr lang="en-GB" sz="1100" dirty="0" err="1" smtClean="0"/>
              <a:t>b</a:t>
            </a:r>
            <a:r>
              <a:rPr lang="en-GB" sz="1100" dirty="0" smtClean="0"/>
              <a:t> fragmentation limits interpretation</a:t>
            </a:r>
          </a:p>
        </p:txBody>
      </p:sp>
      <p:pic>
        <p:nvPicPr>
          <p:cNvPr id="111" name="Picture 110" descr="goldenMod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5400" y="2030334"/>
            <a:ext cx="6413500" cy="48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5562600" cy="1143000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0000FF"/>
                </a:solidFill>
                <a:latin typeface="Impact"/>
                <a:cs typeface="Impact"/>
              </a:rPr>
              <a:t>SuperB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3476261" y="1185333"/>
            <a:ext cx="409939" cy="266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86400" y="1143000"/>
            <a:ext cx="409939" cy="266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85694" y="1185333"/>
            <a:ext cx="409939" cy="2667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229600" y="1143000"/>
            <a:ext cx="409939" cy="2667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05486" y="1143000"/>
            <a:ext cx="6843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Experiment:            No Result           Moderate Precision          Precise            Very Precise</a:t>
            </a:r>
          </a:p>
          <a:p>
            <a:endParaRPr lang="en-GB" sz="1400" dirty="0" smtClean="0"/>
          </a:p>
          <a:p>
            <a:r>
              <a:rPr lang="en-GB" sz="1400" dirty="0" smtClean="0"/>
              <a:t>Theory:                  Moderately clean           Clean Need lattice            Clean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3962400" y="1600200"/>
            <a:ext cx="409939" cy="266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019800" y="1600200"/>
            <a:ext cx="409939" cy="2667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097931" y="1625599"/>
            <a:ext cx="409939" cy="2667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675042" y="2489198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675042" y="2683931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75042" y="30733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675042" y="3259668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683509" y="3454401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83509" y="36575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33133" y="3073401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33127" y="3251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33127" y="34544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633127" y="3657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624660" y="2489203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624661" y="2683936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495376" y="307340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495377" y="3251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495377" y="34544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495377" y="3657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495377" y="2489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95377" y="2683935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460577" y="2480733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60578" y="2675466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452111" y="3064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452111" y="32427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452111" y="3445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52111" y="3649132"/>
            <a:ext cx="14406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75042" y="639233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75042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624660" y="6392335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24660" y="6587070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486910" y="6392336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452112" y="65786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452112" y="6392334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86910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899911" y="6578601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99911" y="63923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675042" y="4828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675042" y="50186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675042" y="5209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675043" y="5410199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633127" y="48260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633128" y="5020735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633127" y="5215469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633127" y="5410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3495377" y="5215469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95377" y="54123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495377" y="5018620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495377" y="4826004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452110" y="5206998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452110" y="5410197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452112" y="5020734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452111" y="48260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912611" y="24807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912611" y="26712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666577" y="5808132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666578" y="600286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624660" y="580601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624661" y="600286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486910" y="58060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452112" y="5799668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486910" y="600286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452112" y="5994401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08378" y="57996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908378" y="5994399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683510" y="385233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683510" y="4038598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1683510" y="42375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1683511" y="44280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633127" y="38481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633127" y="4038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633127" y="423545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2633127" y="44323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489027" y="38481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489027" y="4038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3489027" y="423545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489027" y="44323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452111" y="383963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452111" y="403648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452111" y="422698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445093" y="4423832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902028" y="3837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902028" y="402801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5902028" y="4218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902028" y="44153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5902028" y="3056467"/>
            <a:ext cx="4500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5902028" y="32406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902028" y="34374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902028" y="36406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902028" y="48217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902028" y="5027084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5902028" y="5221818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02028" y="5416551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3429000" y="1981200"/>
            <a:ext cx="1092200" cy="431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F9779-1650-49CD-9B7C-602851E9A59C}" type="datetime1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5/30/11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8" name="Footer Placeholder 117"/>
          <p:cNvSpPr>
            <a:spLocks noGrp="1"/>
          </p:cNvSpPr>
          <p:nvPr>
            <p:ph type="ftr" sz="quarter" idx="11"/>
          </p:nvPr>
        </p:nvSpPr>
        <p:spPr>
          <a:xfrm>
            <a:off x="6248400" y="152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464653"/>
                </a:solidFill>
                <a:latin typeface="Gill Sans MT"/>
              </a:rPr>
              <a:t>M.A.Giorgi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572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Complementarietà</a:t>
            </a:r>
            <a:r>
              <a:rPr lang="en-GB" dirty="0" smtClean="0"/>
              <a:t>  </a:t>
            </a:r>
            <a:r>
              <a:rPr lang="en-GB" sz="3600" dirty="0" smtClean="0"/>
              <a:t>LHC</a:t>
            </a:r>
            <a:endParaRPr lang="en-GB" sz="3600" dirty="0"/>
          </a:p>
        </p:txBody>
      </p:sp>
      <p:sp>
        <p:nvSpPr>
          <p:cNvPr id="120" name="Left-Right Arrow 119"/>
          <p:cNvSpPr/>
          <p:nvPr/>
        </p:nvSpPr>
        <p:spPr bwMode="auto">
          <a:xfrm>
            <a:off x="4191000" y="457200"/>
            <a:ext cx="681424" cy="37986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1" name="Left-Right Arrow 120"/>
          <p:cNvSpPr/>
          <p:nvPr/>
        </p:nvSpPr>
        <p:spPr bwMode="auto">
          <a:xfrm>
            <a:off x="4343400" y="685800"/>
            <a:ext cx="76200" cy="762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u,d</a:t>
            </a:r>
            <a:r>
              <a:rPr lang="en-GB" dirty="0" smtClean="0"/>
              <a:t> physics: Rare Decays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90424-91F1-4F16-BC5B-85C7BC6F17AC}" type="datetime1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5/30/11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Rate modified by presence of 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82800" y="1316714"/>
            <a:ext cx="1574800" cy="313118"/>
          </a:xfrm>
          <a:prstGeom prst="rect">
            <a:avLst/>
          </a:prstGeom>
        </p:spPr>
      </p:pic>
      <p:pic>
        <p:nvPicPr>
          <p:cNvPr id="8" name="Picture 33" descr="t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200400"/>
            <a:ext cx="76882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762000"/>
            <a:ext cx="2947459" cy="17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667000" y="1905000"/>
          <a:ext cx="1470025" cy="793750"/>
        </p:xfrm>
        <a:graphic>
          <a:graphicData uri="http://schemas.openxmlformats.org/presentationml/2006/ole">
            <p:oleObj spid="_x0000_s110594" name="Equation" r:id="rId7" imgW="799920" imgH="4316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29400" y="926068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17BA6"/>
                </a:solidFill>
              </a:rPr>
              <a:t>SM particle</a:t>
            </a:r>
            <a:endParaRPr lang="en-US" dirty="0">
              <a:solidFill>
                <a:srgbClr val="717BA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654800" y="1498600"/>
            <a:ext cx="3048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84900" y="2463800"/>
            <a:ext cx="124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17BA6"/>
                </a:solidFill>
              </a:rPr>
              <a:t>NP particle</a:t>
            </a:r>
            <a:endParaRPr lang="en-US" dirty="0">
              <a:solidFill>
                <a:srgbClr val="717BA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292850" y="2165350"/>
            <a:ext cx="419100" cy="50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464653"/>
                </a:solidFill>
                <a:latin typeface="Gill Sans MT"/>
              </a:rPr>
              <a:t>M.A.Giorgi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24600"/>
            <a:ext cx="4267200" cy="533400"/>
          </a:xfrm>
        </p:spPr>
        <p:txBody>
          <a:bodyPr/>
          <a:lstStyle/>
          <a:p>
            <a:r>
              <a:rPr lang="it-IT" sz="2400" dirty="0" err="1"/>
              <a:t>Beam-beam</a:t>
            </a:r>
            <a:r>
              <a:rPr lang="it-IT" sz="2400" dirty="0"/>
              <a:t> </a:t>
            </a:r>
            <a:r>
              <a:rPr lang="it-IT" sz="2400" dirty="0" err="1"/>
              <a:t>tune</a:t>
            </a:r>
            <a:r>
              <a:rPr lang="it-IT" sz="2400" dirty="0"/>
              <a:t> </a:t>
            </a:r>
            <a:r>
              <a:rPr lang="it-IT" sz="2400" dirty="0" err="1"/>
              <a:t>scan</a:t>
            </a:r>
            <a:endParaRPr lang="en-US" sz="24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273526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/>
              <a:t>CDR, </a:t>
            </a:r>
            <a:r>
              <a:rPr lang="it-IT" sz="24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it-IT" sz="2400" baseline="-25000">
                <a:solidFill>
                  <a:srgbClr val="FF0000"/>
                </a:solidFill>
              </a:rPr>
              <a:t>y</a:t>
            </a:r>
            <a:r>
              <a:rPr lang="it-IT" sz="2400">
                <a:solidFill>
                  <a:srgbClr val="FF0000"/>
                </a:solidFill>
              </a:rPr>
              <a:t> = 0.17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35600" y="1196975"/>
            <a:ext cx="3024188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/>
              <a:t>CDR2</a:t>
            </a:r>
            <a:r>
              <a:rPr lang="it-IT"/>
              <a:t>, </a:t>
            </a:r>
            <a:r>
              <a:rPr lang="it-IT" sz="24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it-IT" sz="2400" baseline="-25000">
                <a:solidFill>
                  <a:srgbClr val="FF0000"/>
                </a:solidFill>
              </a:rPr>
              <a:t>y</a:t>
            </a:r>
            <a:r>
              <a:rPr lang="it-IT" sz="2400">
                <a:solidFill>
                  <a:srgbClr val="FF0000"/>
                </a:solidFill>
              </a:rPr>
              <a:t> = 0.097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486400" y="6381750"/>
            <a:ext cx="28305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L</a:t>
            </a:r>
            <a:r>
              <a:rPr lang="en-US" b="1" dirty="0"/>
              <a:t> (red) = 1. ∙10</a:t>
            </a:r>
            <a:r>
              <a:rPr lang="en-US" b="1" baseline="30000" dirty="0"/>
              <a:t>36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866900"/>
            <a:ext cx="4487862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81200"/>
            <a:ext cx="4487862" cy="444023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E0E3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789142" y="838200"/>
            <a:ext cx="1354858" cy="40011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 err="1" smtClean="0"/>
              <a:t>D.Shatilov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867400" y="4572001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err="1" smtClean="0">
                <a:latin typeface="Wingdings"/>
                <a:ea typeface="Wingdings"/>
                <a:cs typeface="Wingdings"/>
              </a:rPr>
              <a:t>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867400" y="4724400"/>
            <a:ext cx="512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err="1" smtClean="0">
                <a:latin typeface="Wingdings"/>
                <a:ea typeface="Wingdings"/>
                <a:cs typeface="Wingdings"/>
              </a:rPr>
              <a:t>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572000"/>
            <a:ext cx="41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err="1" smtClean="0">
                <a:latin typeface="Wingdings"/>
                <a:ea typeface="Wingdings"/>
                <a:cs typeface="Wingdings"/>
              </a:rPr>
              <a:t>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019800" y="4724400"/>
            <a:ext cx="41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err="1" smtClean="0">
                <a:latin typeface="Wingdings"/>
                <a:ea typeface="Wingdings"/>
                <a:cs typeface="Wingdings"/>
              </a:rPr>
              <a:t>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28600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The success phase space is  increasing</a:t>
            </a:r>
            <a:r>
              <a:rPr lang="en-GB" sz="3200" dirty="0" smtClean="0">
                <a:solidFill>
                  <a:srgbClr val="FF0000"/>
                </a:solidFill>
              </a:rPr>
              <a:t>…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64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present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6477000" y="4724400"/>
            <a:ext cx="562862" cy="3306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3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New physics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could strengthen the </a:t>
            </a:r>
            <a:r>
              <a:rPr lang="en-GB" sz="4000" dirty="0" smtClean="0">
                <a:solidFill>
                  <a:srgbClr val="FF0000"/>
                </a:solidFill>
              </a:rPr>
              <a:t>superb case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CDF </a:t>
            </a:r>
            <a:r>
              <a:rPr lang="en-GB" dirty="0" smtClean="0"/>
              <a:t>results may point to a new weak sector</a:t>
            </a:r>
          </a:p>
          <a:p>
            <a:r>
              <a:rPr lang="en-GB" dirty="0" smtClean="0"/>
              <a:t>MEG may open the </a:t>
            </a:r>
            <a:r>
              <a:rPr lang="en-GB" dirty="0" err="1" smtClean="0"/>
              <a:t>pandora</a:t>
            </a:r>
            <a:r>
              <a:rPr lang="en-GB" dirty="0" smtClean="0"/>
              <a:t> box of flavour changing neutral currents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090DCA"/>
                </a:solidFill>
              </a:rPr>
              <a:t>Source of technological innovation</a:t>
            </a:r>
            <a:endParaRPr lang="en-GB" sz="3600" dirty="0">
              <a:solidFill>
                <a:srgbClr val="090DCA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More synergy with CLIC/ILC damping ring studies</a:t>
            </a:r>
          </a:p>
          <a:p>
            <a:pPr eaLnBrk="1" hangingPunct="1"/>
            <a:r>
              <a:rPr lang="en-GB" sz="2800" dirty="0" smtClean="0"/>
              <a:t>An occasion to innovate</a:t>
            </a:r>
          </a:p>
          <a:p>
            <a:pPr lvl="1" eaLnBrk="1" hangingPunct="1"/>
            <a:r>
              <a:rPr lang="en-GB" sz="2400" dirty="0" smtClean="0"/>
              <a:t>Vacuum technologies</a:t>
            </a:r>
          </a:p>
          <a:p>
            <a:pPr lvl="1" eaLnBrk="1" hangingPunct="1"/>
            <a:r>
              <a:rPr lang="en-GB" sz="2400" dirty="0" smtClean="0"/>
              <a:t>Thermodynamics</a:t>
            </a:r>
          </a:p>
          <a:p>
            <a:pPr lvl="1" eaLnBrk="1" hangingPunct="1"/>
            <a:r>
              <a:rPr lang="en-GB" sz="2400" dirty="0" smtClean="0"/>
              <a:t>Cryogenics</a:t>
            </a:r>
          </a:p>
          <a:p>
            <a:pPr lvl="1" eaLnBrk="1" hangingPunct="1"/>
            <a:r>
              <a:rPr lang="en-GB" sz="2400" dirty="0" smtClean="0"/>
              <a:t>Remote controls</a:t>
            </a:r>
          </a:p>
          <a:p>
            <a:pPr lvl="1" eaLnBrk="1" hangingPunct="1"/>
            <a:r>
              <a:rPr lang="en-GB" sz="2400" dirty="0" smtClean="0"/>
              <a:t>Computing ( grid and high performance )</a:t>
            </a:r>
            <a:endParaRPr lang="en-GB" sz="2400" dirty="0" smtClean="0"/>
          </a:p>
          <a:p>
            <a:pPr lvl="1" eaLnBrk="1" hangingPunct="1"/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money starts to flow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end of 2010 an initial sum of 19 </a:t>
            </a:r>
            <a:r>
              <a:rPr lang="en-GB" dirty="0" err="1" smtClean="0"/>
              <a:t>MEuros</a:t>
            </a:r>
            <a:r>
              <a:rPr lang="en-GB" dirty="0" smtClean="0"/>
              <a:t> has been allocated</a:t>
            </a:r>
          </a:p>
          <a:p>
            <a:r>
              <a:rPr lang="en-GB" dirty="0" smtClean="0"/>
              <a:t>A sum of the order of 50 is expected for 2011 budget</a:t>
            </a:r>
          </a:p>
          <a:p>
            <a:r>
              <a:rPr lang="en-GB" dirty="0" smtClean="0"/>
              <a:t>An early allocation of part of the 2011 budget is </a:t>
            </a:r>
            <a:r>
              <a:rPr lang="en-GB" dirty="0" err="1" smtClean="0"/>
              <a:t>foreseable</a:t>
            </a:r>
            <a:r>
              <a:rPr lang="en-GB" dirty="0" smtClean="0"/>
              <a:t> before summer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90DCA"/>
                </a:solidFill>
              </a:rPr>
              <a:t>The computing grid network</a:t>
            </a:r>
            <a:endParaRPr lang="en-GB" dirty="0">
              <a:solidFill>
                <a:srgbClr val="090DCA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Size similar to one of the main LHC experiments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Three-four main centres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Available also for community oriented services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Money for the computing centres will come from a separate </a:t>
            </a:r>
            <a:r>
              <a:rPr lang="en-GB" sz="2800" dirty="0" smtClean="0"/>
              <a:t>source ( estimated a few tens </a:t>
            </a:r>
            <a:r>
              <a:rPr lang="en-GB" sz="2800" dirty="0" err="1" smtClean="0"/>
              <a:t>Meuro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GB" dirty="0" smtClean="0">
                <a:solidFill>
                  <a:srgbClr val="090DCA"/>
                </a:solidFill>
              </a:rPr>
              <a:t>Project Approved</a:t>
            </a:r>
          </a:p>
          <a:p>
            <a:r>
              <a:rPr lang="en-GB" dirty="0" smtClean="0">
                <a:solidFill>
                  <a:srgbClr val="090DCA"/>
                </a:solidFill>
              </a:rPr>
              <a:t>Site decided</a:t>
            </a:r>
          </a:p>
          <a:p>
            <a:r>
              <a:rPr lang="en-GB" dirty="0" smtClean="0">
                <a:solidFill>
                  <a:srgbClr val="090DCA"/>
                </a:solidFill>
              </a:rPr>
              <a:t>Governance identified</a:t>
            </a:r>
          </a:p>
          <a:p>
            <a:pPr lvl="1"/>
            <a:endParaRPr lang="en-GB" dirty="0" smtClean="0">
              <a:solidFill>
                <a:srgbClr val="090DCA"/>
              </a:solidFill>
            </a:endParaRPr>
          </a:p>
          <a:p>
            <a:endParaRPr lang="en-GB" dirty="0" smtClean="0">
              <a:solidFill>
                <a:srgbClr val="090DCA"/>
              </a:solidFill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048000" y="228600"/>
            <a:ext cx="320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400" dirty="0" smtClean="0">
                <a:solidFill>
                  <a:srgbClr val="B30F33"/>
                </a:solidFill>
              </a:rPr>
              <a:t>summary</a:t>
            </a:r>
            <a:endParaRPr lang="en-GB" sz="4400" dirty="0">
              <a:solidFill>
                <a:srgbClr val="B30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priorities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financial program agreement</a:t>
            </a:r>
          </a:p>
          <a:p>
            <a:r>
              <a:rPr lang="en-GB" dirty="0" smtClean="0"/>
              <a:t>The site choice</a:t>
            </a:r>
          </a:p>
          <a:p>
            <a:r>
              <a:rPr lang="en-GB" dirty="0" smtClean="0"/>
              <a:t>The governance model</a:t>
            </a:r>
          </a:p>
          <a:p>
            <a:r>
              <a:rPr lang="en-GB" dirty="0" smtClean="0"/>
              <a:t>The WBS</a:t>
            </a:r>
          </a:p>
          <a:p>
            <a:r>
              <a:rPr lang="en-GB" dirty="0" smtClean="0"/>
              <a:t>The transition from TDR to construction phase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expenses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Integrating the team: </a:t>
            </a:r>
            <a:r>
              <a:rPr lang="en-GB" dirty="0" smtClean="0"/>
              <a:t>enrolment </a:t>
            </a:r>
            <a:r>
              <a:rPr lang="en-GB" dirty="0" smtClean="0"/>
              <a:t>of new people</a:t>
            </a:r>
            <a:endParaRPr lang="en-GB" dirty="0" smtClean="0"/>
          </a:p>
          <a:p>
            <a:r>
              <a:rPr lang="en-GB" dirty="0" smtClean="0"/>
              <a:t>Civil engineering projects</a:t>
            </a:r>
          </a:p>
          <a:p>
            <a:r>
              <a:rPr lang="en-GB" dirty="0" smtClean="0"/>
              <a:t>Preliminary site related works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site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Requirements:</a:t>
            </a:r>
          </a:p>
          <a:p>
            <a:pPr lvl="1"/>
            <a:r>
              <a:rPr lang="en-GB" dirty="0" smtClean="0"/>
              <a:t>Extension</a:t>
            </a:r>
          </a:p>
          <a:p>
            <a:pPr lvl="1"/>
            <a:r>
              <a:rPr lang="en-GB" dirty="0" smtClean="0"/>
              <a:t>Electric power supply</a:t>
            </a:r>
            <a:endParaRPr lang="en-GB" dirty="0" smtClean="0"/>
          </a:p>
          <a:p>
            <a:pPr lvl="1"/>
            <a:r>
              <a:rPr lang="en-GB" dirty="0" smtClean="0"/>
              <a:t>Cooling</a:t>
            </a:r>
            <a:endParaRPr lang="en-GB" dirty="0" smtClean="0"/>
          </a:p>
          <a:p>
            <a:pPr lvl="1"/>
            <a:r>
              <a:rPr lang="en-GB" dirty="0" smtClean="0"/>
              <a:t>Vibrations</a:t>
            </a:r>
          </a:p>
          <a:p>
            <a:r>
              <a:rPr lang="en-GB" dirty="0" smtClean="0"/>
              <a:t>preferred</a:t>
            </a:r>
            <a:r>
              <a:rPr lang="en-GB" dirty="0" smtClean="0"/>
              <a:t>: at </a:t>
            </a:r>
            <a:r>
              <a:rPr lang="en-GB" dirty="0" err="1" smtClean="0"/>
              <a:t>Frascati</a:t>
            </a:r>
            <a:r>
              <a:rPr lang="en-GB" dirty="0" smtClean="0"/>
              <a:t> or nearby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CC0000"/>
                </a:solidFill>
              </a:rPr>
              <a:t>Frascati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Site 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048000" y="5257800"/>
            <a:ext cx="457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895600" y="4876800"/>
            <a:ext cx="4572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895600" y="4953000"/>
            <a:ext cx="2286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5029200" y="5410200"/>
            <a:ext cx="609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953000" y="5410200"/>
            <a:ext cx="8382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5943600" y="3886200"/>
            <a:ext cx="381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6019800" y="3733800"/>
            <a:ext cx="228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019800" y="35814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2590800" y="2971800"/>
            <a:ext cx="3048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2743200" y="2971800"/>
            <a:ext cx="1524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5029200" y="5334000"/>
            <a:ext cx="533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505200" y="48006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Need cross-overs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not AT </a:t>
            </a:r>
            <a:r>
              <a:rPr lang="en-GB" dirty="0" err="1" smtClean="0"/>
              <a:t>frascati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go deep underground</a:t>
            </a:r>
          </a:p>
          <a:p>
            <a:r>
              <a:rPr lang="en-GB" dirty="0" smtClean="0"/>
              <a:t>Surface space strongly constrained</a:t>
            </a:r>
          </a:p>
          <a:p>
            <a:r>
              <a:rPr lang="en-GB" dirty="0" smtClean="0"/>
              <a:t>Half below the “</a:t>
            </a:r>
            <a:r>
              <a:rPr lang="en-GB" dirty="0" err="1" smtClean="0"/>
              <a:t>Enea</a:t>
            </a:r>
            <a:r>
              <a:rPr lang="en-GB" dirty="0" smtClean="0"/>
              <a:t>” lab</a:t>
            </a:r>
          </a:p>
          <a:p>
            <a:r>
              <a:rPr lang="en-GB" dirty="0" smtClean="0"/>
              <a:t>Strong limitations on possible light source </a:t>
            </a:r>
            <a:r>
              <a:rPr lang="en-GB" dirty="0" err="1" smtClean="0"/>
              <a:t>beamlines</a:t>
            </a:r>
            <a:endParaRPr lang="en-GB" dirty="0" smtClean="0"/>
          </a:p>
          <a:p>
            <a:r>
              <a:rPr lang="en-GB" dirty="0" smtClean="0"/>
              <a:t>More difficult evolution into an international 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GB" dirty="0" smtClean="0"/>
              <a:t>Solutions available at different far locations</a:t>
            </a:r>
          </a:p>
          <a:p>
            <a:pPr lvl="1"/>
            <a:r>
              <a:rPr lang="en-GB" dirty="0" err="1" smtClean="0"/>
              <a:t>Piemonte</a:t>
            </a:r>
            <a:r>
              <a:rPr lang="en-GB" dirty="0" smtClean="0"/>
              <a:t> ( near Torino)</a:t>
            </a:r>
          </a:p>
          <a:p>
            <a:pPr lvl="1"/>
            <a:r>
              <a:rPr lang="en-GB" dirty="0" smtClean="0"/>
              <a:t>Sardinia</a:t>
            </a:r>
          </a:p>
          <a:p>
            <a:pPr lvl="1"/>
            <a:r>
              <a:rPr lang="en-GB" dirty="0" smtClean="0"/>
              <a:t>Campania</a:t>
            </a:r>
          </a:p>
          <a:p>
            <a:pPr lvl="1"/>
            <a:r>
              <a:rPr lang="en-GB" dirty="0" smtClean="0"/>
              <a:t>Puglia</a:t>
            </a:r>
          </a:p>
          <a:p>
            <a:r>
              <a:rPr lang="en-GB" dirty="0" smtClean="0"/>
              <a:t>Rome area</a:t>
            </a:r>
          </a:p>
          <a:p>
            <a:pPr lvl="1"/>
            <a:r>
              <a:rPr lang="en-GB" dirty="0" smtClean="0"/>
              <a:t>Private solutions</a:t>
            </a:r>
          </a:p>
          <a:p>
            <a:pPr lvl="1"/>
            <a:r>
              <a:rPr lang="en-GB" dirty="0" smtClean="0"/>
              <a:t>The Tor </a:t>
            </a:r>
            <a:r>
              <a:rPr lang="en-GB" dirty="0" err="1" smtClean="0"/>
              <a:t>Vergata</a:t>
            </a:r>
            <a:r>
              <a:rPr lang="en-GB" dirty="0" smtClean="0"/>
              <a:t> option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844</Words>
  <Application>Microsoft Macintosh PowerPoint</Application>
  <PresentationFormat>On-screen Show (4:3)</PresentationFormat>
  <Paragraphs>194</Paragraphs>
  <Slides>32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 Presentation</vt:lpstr>
      <vt:lpstr>Equation</vt:lpstr>
      <vt:lpstr>SuperB today</vt:lpstr>
      <vt:lpstr>Slide 2</vt:lpstr>
      <vt:lpstr>money starts to flow</vt:lpstr>
      <vt:lpstr>priorities</vt:lpstr>
      <vt:lpstr>first expenses</vt:lpstr>
      <vt:lpstr> site</vt:lpstr>
      <vt:lpstr>Frascati Site </vt:lpstr>
      <vt:lpstr>Why not AT frascati</vt:lpstr>
      <vt:lpstr>Other sites</vt:lpstr>
      <vt:lpstr> the Tor Vergata option</vt:lpstr>
      <vt:lpstr>Site requirements ok in a first approximation </vt:lpstr>
      <vt:lpstr>Slide 12</vt:lpstr>
      <vt:lpstr>Possible layout </vt:lpstr>
      <vt:lpstr>Official steps</vt:lpstr>
      <vt:lpstr>Added values</vt:lpstr>
      <vt:lpstr>From Stanford web page ..</vt:lpstr>
      <vt:lpstr>governance</vt:lpstr>
      <vt:lpstr>governance</vt:lpstr>
      <vt:lpstr>Slide 19</vt:lpstr>
      <vt:lpstr>team</vt:lpstr>
      <vt:lpstr>Slide 21</vt:lpstr>
      <vt:lpstr>Slide 22</vt:lpstr>
      <vt:lpstr>Superb as a light source</vt:lpstr>
      <vt:lpstr>TDR progress visible</vt:lpstr>
      <vt:lpstr>SuperB</vt:lpstr>
      <vt:lpstr>Bu,d physics: Rare Decays</vt:lpstr>
      <vt:lpstr>Beam-beam tune scan</vt:lpstr>
      <vt:lpstr>New physics could strengthen the superb case</vt:lpstr>
      <vt:lpstr>Source of technological innovation</vt:lpstr>
      <vt:lpstr>The computing grid network</vt:lpstr>
      <vt:lpstr>Slide 31</vt:lpstr>
      <vt:lpstr>Slide 32</vt:lpstr>
    </vt:vector>
  </TitlesOfParts>
  <Company>Roberto Petronzio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</dc:title>
  <dc:creator>Roberto Petronzio</dc:creator>
  <cp:lastModifiedBy>Roberto Petronzio</cp:lastModifiedBy>
  <cp:revision>239</cp:revision>
  <dcterms:created xsi:type="dcterms:W3CDTF">2011-05-30T04:34:26Z</dcterms:created>
  <dcterms:modified xsi:type="dcterms:W3CDTF">2011-05-30T06:07:33Z</dcterms:modified>
</cp:coreProperties>
</file>