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"/>
  </p:notesMasterIdLst>
  <p:sldIdLst>
    <p:sldId id="261" r:id="rId2"/>
  </p:sldIdLst>
  <p:sldSz cx="10693400" cy="15122525"/>
  <p:notesSz cx="10236200" cy="1466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+mn-cs"/>
      </a:defRPr>
    </a:lvl1pPr>
    <a:lvl2pPr marL="526832"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+mn-cs"/>
      </a:defRPr>
    </a:lvl2pPr>
    <a:lvl3pPr marL="1053663"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+mn-cs"/>
      </a:defRPr>
    </a:lvl3pPr>
    <a:lvl4pPr marL="1580495"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+mn-cs"/>
      </a:defRPr>
    </a:lvl4pPr>
    <a:lvl5pPr marL="2107326"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+mn-cs"/>
      </a:defRPr>
    </a:lvl5pPr>
    <a:lvl6pPr marL="2634158" algn="l" defTabSz="1053663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+mn-cs"/>
      </a:defRPr>
    </a:lvl6pPr>
    <a:lvl7pPr marL="3160989" algn="l" defTabSz="1053663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+mn-cs"/>
      </a:defRPr>
    </a:lvl7pPr>
    <a:lvl8pPr marL="3687821" algn="l" defTabSz="1053663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+mn-cs"/>
      </a:defRPr>
    </a:lvl8pPr>
    <a:lvl9pPr marL="4214652" algn="l" defTabSz="1053663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FF00"/>
    <a:srgbClr val="000000"/>
    <a:srgbClr val="FF0066"/>
    <a:srgbClr val="33CC33"/>
    <a:srgbClr val="990000"/>
    <a:srgbClr val="CC0099"/>
    <a:srgbClr val="FFCC00"/>
    <a:srgbClr val="FF9900"/>
    <a:srgbClr val="0F0F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21854" autoAdjust="0"/>
    <p:restoredTop sz="94660"/>
  </p:normalViewPr>
  <p:slideViewPr>
    <p:cSldViewPr showGuides="1">
      <p:cViewPr>
        <p:scale>
          <a:sx n="71" d="100"/>
          <a:sy n="71" d="100"/>
        </p:scale>
        <p:origin x="-2208" y="1170"/>
      </p:cViewPr>
      <p:guideLst>
        <p:guide orient="horz" pos="4763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435687" cy="733425"/>
          </a:xfrm>
          <a:prstGeom prst="rect">
            <a:avLst/>
          </a:prstGeom>
        </p:spPr>
        <p:txBody>
          <a:bodyPr vert="horz" lIns="142289" tIns="71145" rIns="142289" bIns="71145" rtlCol="0"/>
          <a:lstStyle>
            <a:lvl1pPr algn="l">
              <a:defRPr sz="18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798145" y="1"/>
            <a:ext cx="4435687" cy="733425"/>
          </a:xfrm>
          <a:prstGeom prst="rect">
            <a:avLst/>
          </a:prstGeom>
        </p:spPr>
        <p:txBody>
          <a:bodyPr vert="horz" lIns="142289" tIns="71145" rIns="142289" bIns="71145" rtlCol="0"/>
          <a:lstStyle>
            <a:lvl1pPr algn="r">
              <a:defRPr sz="1800"/>
            </a:lvl1pPr>
          </a:lstStyle>
          <a:p>
            <a:fld id="{A513EDD5-C856-4EDB-A5B9-9BB41873368B}" type="datetimeFigureOut">
              <a:rPr lang="it-IT" smtClean="0"/>
              <a:pPr/>
              <a:t>05/07/2012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173413" y="1100138"/>
            <a:ext cx="3889375" cy="5500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42289" tIns="71145" rIns="142289" bIns="71145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1023621" y="6967538"/>
            <a:ext cx="8188960" cy="6600825"/>
          </a:xfrm>
          <a:prstGeom prst="rect">
            <a:avLst/>
          </a:prstGeom>
        </p:spPr>
        <p:txBody>
          <a:bodyPr vert="horz" lIns="142289" tIns="71145" rIns="142289" bIns="71145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13932530"/>
            <a:ext cx="4435687" cy="733425"/>
          </a:xfrm>
          <a:prstGeom prst="rect">
            <a:avLst/>
          </a:prstGeom>
        </p:spPr>
        <p:txBody>
          <a:bodyPr vert="horz" lIns="142289" tIns="71145" rIns="142289" bIns="71145" rtlCol="0" anchor="b"/>
          <a:lstStyle>
            <a:lvl1pPr algn="l">
              <a:defRPr sz="18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798145" y="13932530"/>
            <a:ext cx="4435687" cy="733425"/>
          </a:xfrm>
          <a:prstGeom prst="rect">
            <a:avLst/>
          </a:prstGeom>
        </p:spPr>
        <p:txBody>
          <a:bodyPr vert="horz" lIns="142289" tIns="71145" rIns="142289" bIns="71145" rtlCol="0" anchor="b"/>
          <a:lstStyle>
            <a:lvl1pPr algn="r">
              <a:defRPr sz="1800"/>
            </a:lvl1pPr>
          </a:lstStyle>
          <a:p>
            <a:fld id="{AEB99662-A515-4CCD-872F-AB471EC604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9880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536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6832" algn="l" defTabSz="10536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53663" algn="l" defTabSz="10536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80495" algn="l" defTabSz="10536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07326" algn="l" defTabSz="10536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34158" algn="l" defTabSz="10536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60989" algn="l" defTabSz="10536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87821" algn="l" defTabSz="10536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14652" algn="l" defTabSz="10536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173413" y="1100138"/>
            <a:ext cx="3889375" cy="5500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99662-A515-4CCD-872F-AB471EC604FA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02712" y="4697660"/>
            <a:ext cx="9087976" cy="3242416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603658" y="8570181"/>
            <a:ext cx="7486087" cy="3863145"/>
          </a:xfrm>
        </p:spPr>
        <p:txBody>
          <a:bodyPr/>
          <a:lstStyle>
            <a:lvl1pPr marL="0" indent="0" algn="ctr">
              <a:buNone/>
              <a:defRPr/>
            </a:lvl1pPr>
            <a:lvl2pPr marL="526832" indent="0" algn="ctr">
              <a:buNone/>
              <a:defRPr/>
            </a:lvl2pPr>
            <a:lvl3pPr marL="1053663" indent="0" algn="ctr">
              <a:buNone/>
              <a:defRPr/>
            </a:lvl3pPr>
            <a:lvl4pPr marL="1580495" indent="0" algn="ctr">
              <a:buNone/>
              <a:defRPr/>
            </a:lvl4pPr>
            <a:lvl5pPr marL="2107326" indent="0" algn="ctr">
              <a:buNone/>
              <a:defRPr/>
            </a:lvl5pPr>
            <a:lvl6pPr marL="2634158" indent="0" algn="ctr">
              <a:buNone/>
              <a:defRPr/>
            </a:lvl6pPr>
            <a:lvl7pPr marL="3160989" indent="0" algn="ctr">
              <a:buNone/>
              <a:defRPr/>
            </a:lvl7pPr>
            <a:lvl8pPr marL="3687821" indent="0" algn="ctr">
              <a:buNone/>
              <a:defRPr/>
            </a:lvl8pPr>
            <a:lvl9pPr marL="4214652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45EAF-A90C-415B-8924-D7FEAF848C7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1DD92-F121-4083-ACE4-AB680DC83C8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753070" y="605727"/>
            <a:ext cx="2406368" cy="12902154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33963" y="605727"/>
            <a:ext cx="7049370" cy="1290215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F5704-A904-45A6-B570-CB154B53A43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A4EE8-9DD5-44BF-B5B5-BD41A495E34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5146" y="9717873"/>
            <a:ext cx="9089744" cy="3002377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45146" y="6409820"/>
            <a:ext cx="9089744" cy="3308052"/>
          </a:xfrm>
        </p:spPr>
        <p:txBody>
          <a:bodyPr anchor="b"/>
          <a:lstStyle>
            <a:lvl1pPr marL="0" indent="0">
              <a:buNone/>
              <a:defRPr sz="2300"/>
            </a:lvl1pPr>
            <a:lvl2pPr marL="526832" indent="0">
              <a:buNone/>
              <a:defRPr sz="2100"/>
            </a:lvl2pPr>
            <a:lvl3pPr marL="1053663" indent="0">
              <a:buNone/>
              <a:defRPr sz="1800"/>
            </a:lvl3pPr>
            <a:lvl4pPr marL="1580495" indent="0">
              <a:buNone/>
              <a:defRPr sz="1600"/>
            </a:lvl4pPr>
            <a:lvl5pPr marL="2107326" indent="0">
              <a:buNone/>
              <a:defRPr sz="1600"/>
            </a:lvl5pPr>
            <a:lvl6pPr marL="2634158" indent="0">
              <a:buNone/>
              <a:defRPr sz="1600"/>
            </a:lvl6pPr>
            <a:lvl7pPr marL="3160989" indent="0">
              <a:buNone/>
              <a:defRPr sz="1600"/>
            </a:lvl7pPr>
            <a:lvl8pPr marL="3687821" indent="0">
              <a:buNone/>
              <a:defRPr sz="1600"/>
            </a:lvl8pPr>
            <a:lvl9pPr marL="4214652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9A2B4-41D3-420C-8609-8442C7E2B22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33963" y="3529339"/>
            <a:ext cx="4727869" cy="997854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431569" y="3529339"/>
            <a:ext cx="4727869" cy="997854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C54B8-2DDB-412B-8795-194D04EB591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3963" y="3384941"/>
            <a:ext cx="4726101" cy="1410235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6832" indent="0">
              <a:buNone/>
              <a:defRPr sz="2300" b="1"/>
            </a:lvl2pPr>
            <a:lvl3pPr marL="1053663" indent="0">
              <a:buNone/>
              <a:defRPr sz="2100" b="1"/>
            </a:lvl3pPr>
            <a:lvl4pPr marL="1580495" indent="0">
              <a:buNone/>
              <a:defRPr sz="1800" b="1"/>
            </a:lvl4pPr>
            <a:lvl5pPr marL="2107326" indent="0">
              <a:buNone/>
              <a:defRPr sz="1800" b="1"/>
            </a:lvl5pPr>
            <a:lvl6pPr marL="2634158" indent="0">
              <a:buNone/>
              <a:defRPr sz="1800" b="1"/>
            </a:lvl6pPr>
            <a:lvl7pPr marL="3160989" indent="0">
              <a:buNone/>
              <a:defRPr sz="1800" b="1"/>
            </a:lvl7pPr>
            <a:lvl8pPr marL="3687821" indent="0">
              <a:buNone/>
              <a:defRPr sz="1800" b="1"/>
            </a:lvl8pPr>
            <a:lvl9pPr marL="4214652" indent="0">
              <a:buNone/>
              <a:defRPr sz="18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33963" y="4795177"/>
            <a:ext cx="4726101" cy="8712705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431569" y="3384941"/>
            <a:ext cx="4727869" cy="1410235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6832" indent="0">
              <a:buNone/>
              <a:defRPr sz="2300" b="1"/>
            </a:lvl2pPr>
            <a:lvl3pPr marL="1053663" indent="0">
              <a:buNone/>
              <a:defRPr sz="2100" b="1"/>
            </a:lvl3pPr>
            <a:lvl4pPr marL="1580495" indent="0">
              <a:buNone/>
              <a:defRPr sz="1800" b="1"/>
            </a:lvl4pPr>
            <a:lvl5pPr marL="2107326" indent="0">
              <a:buNone/>
              <a:defRPr sz="1800" b="1"/>
            </a:lvl5pPr>
            <a:lvl6pPr marL="2634158" indent="0">
              <a:buNone/>
              <a:defRPr sz="1800" b="1"/>
            </a:lvl6pPr>
            <a:lvl7pPr marL="3160989" indent="0">
              <a:buNone/>
              <a:defRPr sz="1800" b="1"/>
            </a:lvl7pPr>
            <a:lvl8pPr marL="3687821" indent="0">
              <a:buNone/>
              <a:defRPr sz="1800" b="1"/>
            </a:lvl8pPr>
            <a:lvl9pPr marL="4214652" indent="0">
              <a:buNone/>
              <a:defRPr sz="18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431569" y="4795177"/>
            <a:ext cx="4727869" cy="8712705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9C00E-575D-4F95-968E-5AE37197F05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75CB1-05E6-4840-B501-2C40D06D1E0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3684A-5808-4096-B820-6866556AF00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964" y="601977"/>
            <a:ext cx="3518496" cy="2561678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81531" y="601977"/>
            <a:ext cx="5977907" cy="1290590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33964" y="3163654"/>
            <a:ext cx="3518496" cy="10344227"/>
          </a:xfrm>
        </p:spPr>
        <p:txBody>
          <a:bodyPr/>
          <a:lstStyle>
            <a:lvl1pPr marL="0" indent="0">
              <a:buNone/>
              <a:defRPr sz="1600"/>
            </a:lvl1pPr>
            <a:lvl2pPr marL="526832" indent="0">
              <a:buNone/>
              <a:defRPr sz="1400"/>
            </a:lvl2pPr>
            <a:lvl3pPr marL="1053663" indent="0">
              <a:buNone/>
              <a:defRPr sz="1200"/>
            </a:lvl3pPr>
            <a:lvl4pPr marL="1580495" indent="0">
              <a:buNone/>
              <a:defRPr sz="1000"/>
            </a:lvl4pPr>
            <a:lvl5pPr marL="2107326" indent="0">
              <a:buNone/>
              <a:defRPr sz="1000"/>
            </a:lvl5pPr>
            <a:lvl6pPr marL="2634158" indent="0">
              <a:buNone/>
              <a:defRPr sz="1000"/>
            </a:lvl6pPr>
            <a:lvl7pPr marL="3160989" indent="0">
              <a:buNone/>
              <a:defRPr sz="1000"/>
            </a:lvl7pPr>
            <a:lvl8pPr marL="3687821" indent="0">
              <a:buNone/>
              <a:defRPr sz="1000"/>
            </a:lvl8pPr>
            <a:lvl9pPr marL="4214652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649C7-246A-41BB-8BD8-FA7864E1B05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95186" y="10586144"/>
            <a:ext cx="6416393" cy="124895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095186" y="1352102"/>
            <a:ext cx="6416393" cy="9072765"/>
          </a:xfrm>
        </p:spPr>
        <p:txBody>
          <a:bodyPr/>
          <a:lstStyle>
            <a:lvl1pPr marL="0" indent="0">
              <a:buNone/>
              <a:defRPr sz="3700"/>
            </a:lvl1pPr>
            <a:lvl2pPr marL="526832" indent="0">
              <a:buNone/>
              <a:defRPr sz="3200"/>
            </a:lvl2pPr>
            <a:lvl3pPr marL="1053663" indent="0">
              <a:buNone/>
              <a:defRPr sz="2800"/>
            </a:lvl3pPr>
            <a:lvl4pPr marL="1580495" indent="0">
              <a:buNone/>
              <a:defRPr sz="2300"/>
            </a:lvl4pPr>
            <a:lvl5pPr marL="2107326" indent="0">
              <a:buNone/>
              <a:defRPr sz="2300"/>
            </a:lvl5pPr>
            <a:lvl6pPr marL="2634158" indent="0">
              <a:buNone/>
              <a:defRPr sz="2300"/>
            </a:lvl6pPr>
            <a:lvl7pPr marL="3160989" indent="0">
              <a:buNone/>
              <a:defRPr sz="2300"/>
            </a:lvl7pPr>
            <a:lvl8pPr marL="3687821" indent="0">
              <a:buNone/>
              <a:defRPr sz="2300"/>
            </a:lvl8pPr>
            <a:lvl9pPr marL="4214652" indent="0">
              <a:buNone/>
              <a:defRPr sz="23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095186" y="11835102"/>
            <a:ext cx="6416393" cy="1775921"/>
          </a:xfrm>
        </p:spPr>
        <p:txBody>
          <a:bodyPr/>
          <a:lstStyle>
            <a:lvl1pPr marL="0" indent="0">
              <a:buNone/>
              <a:defRPr sz="1600"/>
            </a:lvl1pPr>
            <a:lvl2pPr marL="526832" indent="0">
              <a:buNone/>
              <a:defRPr sz="1400"/>
            </a:lvl2pPr>
            <a:lvl3pPr marL="1053663" indent="0">
              <a:buNone/>
              <a:defRPr sz="1200"/>
            </a:lvl3pPr>
            <a:lvl4pPr marL="1580495" indent="0">
              <a:buNone/>
              <a:defRPr sz="1000"/>
            </a:lvl4pPr>
            <a:lvl5pPr marL="2107326" indent="0">
              <a:buNone/>
              <a:defRPr sz="1000"/>
            </a:lvl5pPr>
            <a:lvl6pPr marL="2634158" indent="0">
              <a:buNone/>
              <a:defRPr sz="1000"/>
            </a:lvl6pPr>
            <a:lvl7pPr marL="3160989" indent="0">
              <a:buNone/>
              <a:defRPr sz="1000"/>
            </a:lvl7pPr>
            <a:lvl8pPr marL="3687821" indent="0">
              <a:buNone/>
              <a:defRPr sz="1000"/>
            </a:lvl8pPr>
            <a:lvl9pPr marL="4214652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5EBF8-1A05-431D-A2BE-70B5018C0CA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963" y="605727"/>
            <a:ext cx="9625474" cy="252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7513" tIns="73756" rIns="147513" bIns="737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963" y="3529339"/>
            <a:ext cx="9625474" cy="9978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7513" tIns="73756" rIns="147513" bIns="737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963" y="13770425"/>
            <a:ext cx="2496541" cy="105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7513" tIns="73756" rIns="147513" bIns="73756" numCol="1" anchor="t" anchorCtr="0" compatLnSpc="1">
            <a:prstTxWarp prst="textNoShape">
              <a:avLst/>
            </a:prstTxWarp>
          </a:bodyPr>
          <a:lstStyle>
            <a:lvl1pPr>
              <a:defRPr sz="23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2871" y="13770425"/>
            <a:ext cx="3387658" cy="105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7513" tIns="73756" rIns="147513" bIns="73756" numCol="1" anchor="t" anchorCtr="0" compatLnSpc="1">
            <a:prstTxWarp prst="textNoShape">
              <a:avLst/>
            </a:prstTxWarp>
          </a:bodyPr>
          <a:lstStyle>
            <a:lvl1pPr algn="ctr">
              <a:defRPr sz="23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2896" y="13770425"/>
            <a:ext cx="2496541" cy="105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7513" tIns="73756" rIns="147513" bIns="73756" numCol="1" anchor="t" anchorCtr="0" compatLnSpc="1">
            <a:prstTxWarp prst="textNoShape">
              <a:avLst/>
            </a:prstTxWarp>
          </a:bodyPr>
          <a:lstStyle>
            <a:lvl1pPr algn="r">
              <a:defRPr sz="2300"/>
            </a:lvl1pPr>
          </a:lstStyle>
          <a:p>
            <a:pPr>
              <a:defRPr/>
            </a:pPr>
            <a:fld id="{A9B75471-83A2-4B32-A799-86524475C48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defTabSz="1474397" rtl="0" eaLnBrk="0" fontAlgn="base" hangingPunct="0">
        <a:spcBef>
          <a:spcPct val="0"/>
        </a:spcBef>
        <a:spcAft>
          <a:spcPct val="0"/>
        </a:spcAft>
        <a:defRPr sz="7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474397" rtl="0" eaLnBrk="0" fontAlgn="base" hangingPunct="0">
        <a:spcBef>
          <a:spcPct val="0"/>
        </a:spcBef>
        <a:spcAft>
          <a:spcPct val="0"/>
        </a:spcAft>
        <a:defRPr sz="7100">
          <a:solidFill>
            <a:schemeClr val="tx2"/>
          </a:solidFill>
          <a:latin typeface="Arial" charset="0"/>
        </a:defRPr>
      </a:lvl2pPr>
      <a:lvl3pPr algn="ctr" defTabSz="1474397" rtl="0" eaLnBrk="0" fontAlgn="base" hangingPunct="0">
        <a:spcBef>
          <a:spcPct val="0"/>
        </a:spcBef>
        <a:spcAft>
          <a:spcPct val="0"/>
        </a:spcAft>
        <a:defRPr sz="7100">
          <a:solidFill>
            <a:schemeClr val="tx2"/>
          </a:solidFill>
          <a:latin typeface="Arial" charset="0"/>
        </a:defRPr>
      </a:lvl3pPr>
      <a:lvl4pPr algn="ctr" defTabSz="1474397" rtl="0" eaLnBrk="0" fontAlgn="base" hangingPunct="0">
        <a:spcBef>
          <a:spcPct val="0"/>
        </a:spcBef>
        <a:spcAft>
          <a:spcPct val="0"/>
        </a:spcAft>
        <a:defRPr sz="7100">
          <a:solidFill>
            <a:schemeClr val="tx2"/>
          </a:solidFill>
          <a:latin typeface="Arial" charset="0"/>
        </a:defRPr>
      </a:lvl4pPr>
      <a:lvl5pPr algn="ctr" defTabSz="1474397" rtl="0" eaLnBrk="0" fontAlgn="base" hangingPunct="0">
        <a:spcBef>
          <a:spcPct val="0"/>
        </a:spcBef>
        <a:spcAft>
          <a:spcPct val="0"/>
        </a:spcAft>
        <a:defRPr sz="7100">
          <a:solidFill>
            <a:schemeClr val="tx2"/>
          </a:solidFill>
          <a:latin typeface="Arial" charset="0"/>
        </a:defRPr>
      </a:lvl5pPr>
      <a:lvl6pPr marL="526832" algn="ctr" defTabSz="1474397" rtl="0" fontAlgn="base">
        <a:spcBef>
          <a:spcPct val="0"/>
        </a:spcBef>
        <a:spcAft>
          <a:spcPct val="0"/>
        </a:spcAft>
        <a:defRPr sz="7100">
          <a:solidFill>
            <a:schemeClr val="tx2"/>
          </a:solidFill>
          <a:latin typeface="Arial" charset="0"/>
        </a:defRPr>
      </a:lvl6pPr>
      <a:lvl7pPr marL="1053663" algn="ctr" defTabSz="1474397" rtl="0" fontAlgn="base">
        <a:spcBef>
          <a:spcPct val="0"/>
        </a:spcBef>
        <a:spcAft>
          <a:spcPct val="0"/>
        </a:spcAft>
        <a:defRPr sz="7100">
          <a:solidFill>
            <a:schemeClr val="tx2"/>
          </a:solidFill>
          <a:latin typeface="Arial" charset="0"/>
        </a:defRPr>
      </a:lvl7pPr>
      <a:lvl8pPr marL="1580495" algn="ctr" defTabSz="1474397" rtl="0" fontAlgn="base">
        <a:spcBef>
          <a:spcPct val="0"/>
        </a:spcBef>
        <a:spcAft>
          <a:spcPct val="0"/>
        </a:spcAft>
        <a:defRPr sz="7100">
          <a:solidFill>
            <a:schemeClr val="tx2"/>
          </a:solidFill>
          <a:latin typeface="Arial" charset="0"/>
        </a:defRPr>
      </a:lvl8pPr>
      <a:lvl9pPr marL="2107326" algn="ctr" defTabSz="1474397" rtl="0" fontAlgn="base">
        <a:spcBef>
          <a:spcPct val="0"/>
        </a:spcBef>
        <a:spcAft>
          <a:spcPct val="0"/>
        </a:spcAft>
        <a:defRPr sz="7100">
          <a:solidFill>
            <a:schemeClr val="tx2"/>
          </a:solidFill>
          <a:latin typeface="Arial" charset="0"/>
        </a:defRPr>
      </a:lvl9pPr>
    </p:titleStyle>
    <p:bodyStyle>
      <a:lvl1pPr marL="552441" indent="-552441" algn="l" defTabSz="1474397" rtl="0" eaLnBrk="0" fontAlgn="base" hangingPunct="0">
        <a:spcBef>
          <a:spcPct val="20000"/>
        </a:spcBef>
        <a:spcAft>
          <a:spcPct val="0"/>
        </a:spcAft>
        <a:buChar char="•"/>
        <a:defRPr sz="5200">
          <a:solidFill>
            <a:schemeClr val="tx1"/>
          </a:solidFill>
          <a:latin typeface="+mn-lt"/>
          <a:ea typeface="+mn-ea"/>
          <a:cs typeface="+mn-cs"/>
        </a:defRPr>
      </a:lvl1pPr>
      <a:lvl2pPr marL="1198177" indent="-460978" algn="l" defTabSz="1474397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+mn-lt"/>
        </a:defRPr>
      </a:lvl2pPr>
      <a:lvl3pPr marL="1843910" indent="-369514" algn="l" defTabSz="1474397" rtl="0" eaLnBrk="0" fontAlgn="base" hangingPunct="0">
        <a:spcBef>
          <a:spcPct val="20000"/>
        </a:spcBef>
        <a:spcAft>
          <a:spcPct val="0"/>
        </a:spcAft>
        <a:buChar char="•"/>
        <a:defRPr sz="3900">
          <a:solidFill>
            <a:schemeClr val="tx1"/>
          </a:solidFill>
          <a:latin typeface="+mn-lt"/>
        </a:defRPr>
      </a:lvl3pPr>
      <a:lvl4pPr marL="2581109" indent="-367685" algn="l" defTabSz="1474397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4pPr>
      <a:lvl5pPr marL="3318307" indent="-367685" algn="l" defTabSz="1474397" rtl="0" eaLnBrk="0" fontAlgn="base" hangingPunct="0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5pPr>
      <a:lvl6pPr marL="3845139" indent="-367685" algn="l" defTabSz="1474397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6pPr>
      <a:lvl7pPr marL="4371970" indent="-367685" algn="l" defTabSz="1474397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7pPr>
      <a:lvl8pPr marL="4898802" indent="-367685" algn="l" defTabSz="1474397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8pPr>
      <a:lvl9pPr marL="5425633" indent="-367685" algn="l" defTabSz="1474397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10536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6832" algn="l" defTabSz="10536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53663" algn="l" defTabSz="10536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80495" algn="l" defTabSz="10536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07326" algn="l" defTabSz="10536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4158" algn="l" defTabSz="10536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60989" algn="l" defTabSz="10536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87821" algn="l" defTabSz="10536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14652" algn="l" defTabSz="10536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magine 35" descr="teatro-greco-parco-archaeologico-neaopol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693400" cy="15122525"/>
          </a:xfrm>
          <a:prstGeom prst="rect">
            <a:avLst/>
          </a:prstGeom>
        </p:spPr>
      </p:pic>
      <p:sp>
        <p:nvSpPr>
          <p:cNvPr id="12297" name="WordArt 9"/>
          <p:cNvSpPr>
            <a:spLocks noChangeArrowheads="1" noChangeShapeType="1" noTextEdit="1"/>
          </p:cNvSpPr>
          <p:nvPr/>
        </p:nvSpPr>
        <p:spPr bwMode="auto">
          <a:xfrm>
            <a:off x="560354" y="560338"/>
            <a:ext cx="8929750" cy="1643074"/>
          </a:xfrm>
          <a:prstGeom prst="rect">
            <a:avLst/>
          </a:prstGeom>
        </p:spPr>
        <p:txBody>
          <a:bodyPr wrap="none" lIns="105366" tIns="52683" rIns="105366" bIns="5268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700" b="1" kern="10" spc="58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/>
              </a:rPr>
              <a:t>Asy-EoS-2012</a:t>
            </a:r>
            <a:endParaRPr lang="en-US" sz="3700" b="1" kern="10" spc="58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/>
            </a:endParaRPr>
          </a:p>
          <a:p>
            <a:pPr algn="ctr">
              <a:defRPr/>
            </a:pPr>
            <a:r>
              <a:rPr lang="en-US" sz="3700" b="1" kern="10" spc="58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/>
              </a:rPr>
              <a:t>International Workshop on Nuclear</a:t>
            </a:r>
          </a:p>
          <a:p>
            <a:pPr algn="ctr">
              <a:defRPr/>
            </a:pPr>
            <a:r>
              <a:rPr lang="en-US" sz="3700" b="1" kern="10" spc="58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/>
              </a:rPr>
              <a:t>Symmetry Energy </a:t>
            </a:r>
            <a:r>
              <a:rPr lang="en-US" sz="3700" b="1" kern="10" spc="58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/>
              </a:rPr>
              <a:t>and Reaction Mechanisms</a:t>
            </a:r>
            <a:endParaRPr lang="it-IT" sz="3700" b="1" kern="10" spc="58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/>
            </a:endParaRPr>
          </a:p>
        </p:txBody>
      </p:sp>
      <p:grpSp>
        <p:nvGrpSpPr>
          <p:cNvPr id="2099" name="Group 51"/>
          <p:cNvGrpSpPr>
            <a:grpSpLocks/>
          </p:cNvGrpSpPr>
          <p:nvPr/>
        </p:nvGrpSpPr>
        <p:grpSpPr bwMode="auto">
          <a:xfrm>
            <a:off x="205706" y="3478233"/>
            <a:ext cx="4140862" cy="3756251"/>
            <a:chOff x="121" y="4032"/>
            <a:chExt cx="2342" cy="2003"/>
          </a:xfrm>
        </p:grpSpPr>
        <p:sp>
          <p:nvSpPr>
            <p:cNvPr id="2081" name="Text Box 8"/>
            <p:cNvSpPr txBox="1">
              <a:spLocks noChangeArrowheads="1"/>
            </p:cNvSpPr>
            <p:nvPr/>
          </p:nvSpPr>
          <p:spPr bwMode="auto">
            <a:xfrm>
              <a:off x="121" y="4492"/>
              <a:ext cx="2342" cy="1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1474397"/>
              <a:r>
                <a:rPr lang="it-IT" sz="1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Z. BASRAK</a:t>
              </a:r>
              <a:r>
                <a:rPr lang="it-IT" sz="14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it-IT" sz="1200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it-IT" sz="1200" b="1" i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Ruder</a:t>
              </a:r>
              <a:r>
                <a:rPr lang="it-IT" sz="12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sz="1200" b="1" i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Boskovic</a:t>
              </a:r>
              <a:r>
                <a:rPr lang="it-IT" sz="12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sz="1200" b="1" i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Institute</a:t>
              </a:r>
              <a:r>
                <a:rPr lang="it-IT" sz="12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it-IT" sz="1200" b="1" i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Zagreb</a:t>
              </a:r>
              <a:r>
                <a:rPr lang="it-IT" sz="12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it-IT" sz="1200" b="1" i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Croatia</a:t>
              </a:r>
              <a:r>
                <a:rPr lang="it-IT" sz="12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</a:p>
            <a:p>
              <a:pPr defTabSz="1474397"/>
              <a:r>
                <a:rPr lang="it-IT" sz="1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A. CHBIHI</a:t>
              </a:r>
              <a:r>
                <a:rPr lang="it-IT" sz="14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sz="1200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it-IT" sz="12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GANIL, </a:t>
              </a:r>
              <a:r>
                <a:rPr lang="it-IT" sz="1200" b="1" i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Caen</a:t>
              </a:r>
              <a:r>
                <a:rPr lang="it-IT" sz="12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, France)</a:t>
              </a:r>
            </a:p>
            <a:p>
              <a:pPr defTabSz="1474397"/>
              <a:r>
                <a:rPr lang="it-IT" sz="1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M. CHARTIER</a:t>
              </a:r>
              <a:r>
                <a:rPr lang="it-IT" sz="14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sz="1200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it-IT" sz="1200" b="1" i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University</a:t>
              </a:r>
              <a:r>
                <a:rPr lang="it-IT" sz="12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sz="1200" b="1" i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of</a:t>
              </a:r>
              <a:r>
                <a:rPr lang="it-IT" sz="12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Liverpool, </a:t>
              </a:r>
              <a:r>
                <a:rPr lang="it-IT" sz="1200" b="1" i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Liverpool</a:t>
              </a:r>
              <a:r>
                <a:rPr lang="it-IT" sz="12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, U.K.)</a:t>
              </a:r>
              <a:r>
                <a:rPr lang="it-IT" sz="14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defTabSz="1474397"/>
              <a:r>
                <a:rPr lang="it-IT" sz="1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M. COLONNA</a:t>
              </a:r>
              <a:r>
                <a:rPr lang="it-IT" sz="14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sz="1200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it-IT" sz="12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INFN-LNS, Catania, Italy)</a:t>
              </a:r>
              <a:r>
                <a:rPr lang="it-IT" sz="14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defTabSz="1474397"/>
              <a:r>
                <a:rPr lang="it-IT" sz="1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Y. LEIFELS</a:t>
              </a:r>
              <a:r>
                <a:rPr lang="it-IT" sz="14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sz="1200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it-IT" sz="12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GSI, </a:t>
              </a:r>
              <a:r>
                <a:rPr lang="it-IT" sz="1200" b="1" i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Darmstadt</a:t>
              </a:r>
              <a:r>
                <a:rPr lang="it-IT" sz="12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it-IT" sz="1200" b="1" i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Germany</a:t>
              </a:r>
              <a:r>
                <a:rPr lang="it-IT" sz="12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it-IT" sz="14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defTabSz="1474397"/>
              <a:r>
                <a:rPr lang="it-IT" sz="1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J. LUKASIK</a:t>
              </a:r>
              <a:r>
                <a:rPr lang="it-IT" sz="14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sz="1200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it-IT" sz="12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IFJ-PAN, </a:t>
              </a:r>
              <a:r>
                <a:rPr lang="it-IT" sz="1200" b="1" i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Krakow</a:t>
              </a:r>
              <a:r>
                <a:rPr lang="it-IT" sz="12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it-IT" sz="1200" b="1" i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Poland</a:t>
              </a:r>
              <a:r>
                <a:rPr lang="it-IT" sz="12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it-IT" sz="14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marL="263416" indent="-263416" defTabSz="1474397"/>
              <a:r>
                <a:rPr lang="it-IT" sz="1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A. PAGANO</a:t>
              </a:r>
              <a:r>
                <a:rPr lang="it-IT" sz="14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sz="1200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it-IT" sz="1200" b="1" i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INFN-Catania</a:t>
              </a:r>
              <a:r>
                <a:rPr lang="it-IT" sz="12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, Italy)</a:t>
              </a:r>
              <a:r>
                <a:rPr lang="it-IT" sz="14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marL="263416" indent="-263416" defTabSz="1474397"/>
              <a:r>
                <a:rPr lang="it-IT" sz="1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P. RUSSOTTO</a:t>
              </a:r>
              <a:r>
                <a:rPr lang="it-IT" sz="14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sz="1200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it-IT" sz="1200" b="1" i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INFN-Catania</a:t>
              </a:r>
              <a:r>
                <a:rPr lang="it-IT" sz="12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, Italy)</a:t>
              </a:r>
              <a:r>
                <a:rPr lang="it-IT" sz="14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marL="263416" indent="-263416" defTabSz="1474397"/>
              <a:r>
                <a:rPr lang="it-IT" sz="1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H. SAKURAI</a:t>
              </a:r>
              <a:r>
                <a:rPr lang="it-IT" sz="14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sz="1200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it-IT" sz="1200" b="1" i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Riken</a:t>
              </a:r>
              <a:r>
                <a:rPr lang="it-IT" sz="12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it-IT" sz="1200" b="1" i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Japan</a:t>
              </a:r>
              <a:r>
                <a:rPr lang="it-IT" sz="1200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</a:p>
            <a:p>
              <a:pPr marL="263416" indent="-263416" defTabSz="1474397"/>
              <a:r>
                <a:rPr lang="it-IT" sz="1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W. TRAUTMANN</a:t>
              </a:r>
              <a:r>
                <a:rPr lang="it-IT" sz="14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sz="1200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it-IT" sz="12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GSI, </a:t>
              </a:r>
              <a:r>
                <a:rPr lang="it-IT" sz="1200" b="1" i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Darmstadt</a:t>
              </a:r>
              <a:r>
                <a:rPr lang="it-IT" sz="12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it-IT" sz="1200" b="1" i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Germany</a:t>
              </a:r>
              <a:r>
                <a:rPr lang="it-IT" sz="12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it-IT" sz="12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263416" indent="-263416" defTabSz="1474397"/>
              <a:r>
                <a:rPr lang="it-IT" sz="14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M.B.</a:t>
              </a:r>
              <a:r>
                <a:rPr lang="it-IT" sz="1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TSANG</a:t>
              </a:r>
              <a:r>
                <a:rPr lang="it-IT" sz="14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sz="1200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it-IT" sz="12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NSCL MSU, East </a:t>
              </a:r>
              <a:r>
                <a:rPr lang="it-IT" sz="1200" b="1" i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Lansing</a:t>
              </a:r>
              <a:r>
                <a:rPr lang="it-IT" sz="12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, USA)</a:t>
              </a:r>
              <a:r>
                <a:rPr lang="it-IT" sz="14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marL="263416" indent="-263416" defTabSz="1474397"/>
              <a:r>
                <a:rPr lang="it-IT" sz="1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G. VERDE</a:t>
              </a:r>
              <a:r>
                <a:rPr lang="it-IT" sz="14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sz="1200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it-IT" sz="1200" b="1" i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INFN-Catania</a:t>
              </a:r>
              <a:r>
                <a:rPr lang="it-IT" sz="12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, Italy)</a:t>
              </a:r>
              <a:r>
                <a:rPr lang="it-IT" sz="14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marL="263416" indent="-263416" defTabSz="1474397"/>
              <a:r>
                <a:rPr lang="it-IT" sz="1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S. YENNELLO</a:t>
              </a:r>
              <a:r>
                <a:rPr lang="it-IT" sz="14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sz="1200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it-IT" sz="12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Texas </a:t>
              </a:r>
              <a:r>
                <a:rPr lang="it-IT" sz="1200" b="1" i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A&amp;M</a:t>
              </a:r>
              <a:r>
                <a:rPr lang="it-IT" sz="12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, College Station, USA</a:t>
              </a:r>
              <a:r>
                <a:rPr lang="it-IT" sz="1200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)</a:t>
              </a:r>
              <a:endParaRPr lang="en-US" sz="1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24" name="Text Box 36"/>
            <p:cNvSpPr txBox="1">
              <a:spLocks noChangeArrowheads="1"/>
            </p:cNvSpPr>
            <p:nvPr/>
          </p:nvSpPr>
          <p:spPr bwMode="auto">
            <a:xfrm>
              <a:off x="126" y="4032"/>
              <a:ext cx="2337" cy="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100" b="1" i="1" spc="58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Black" pitchFamily="84" charset="0"/>
                </a:rPr>
                <a:t>International Scientific Committee</a:t>
              </a:r>
              <a:endParaRPr lang="en-GB" b="1" i="1" spc="5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</p:grpSp>
      <p:grpSp>
        <p:nvGrpSpPr>
          <p:cNvPr id="2097" name="Group 49"/>
          <p:cNvGrpSpPr>
            <a:grpSpLocks/>
          </p:cNvGrpSpPr>
          <p:nvPr/>
        </p:nvGrpSpPr>
        <p:grpSpPr bwMode="auto">
          <a:xfrm>
            <a:off x="5489576" y="3582905"/>
            <a:ext cx="5106806" cy="4438864"/>
            <a:chOff x="3416" y="4259"/>
            <a:chExt cx="2625" cy="2367"/>
          </a:xfrm>
        </p:grpSpPr>
        <p:sp>
          <p:nvSpPr>
            <p:cNvPr id="2079" name="Text Box 9"/>
            <p:cNvSpPr txBox="1">
              <a:spLocks noChangeArrowheads="1"/>
            </p:cNvSpPr>
            <p:nvPr/>
          </p:nvSpPr>
          <p:spPr bwMode="auto">
            <a:xfrm>
              <a:off x="3476" y="4492"/>
              <a:ext cx="2565" cy="2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1474397"/>
              <a:r>
                <a:rPr lang="en-US" sz="1400" b="1" dirty="0" smtClean="0">
                  <a:solidFill>
                    <a:srgbClr val="FFFF00"/>
                  </a:solidFill>
                  <a:latin typeface="Times New Roman" pitchFamily="18" charset="0"/>
                </a:rPr>
                <a:t>C. AGODI </a:t>
              </a:r>
              <a:r>
                <a:rPr lang="en-US" sz="1200" b="1" i="1" dirty="0" smtClean="0">
                  <a:solidFill>
                    <a:srgbClr val="FFFF00"/>
                  </a:solidFill>
                  <a:latin typeface="Times New Roman" pitchFamily="18" charset="0"/>
                </a:rPr>
                <a:t>(INFN-</a:t>
              </a:r>
              <a:r>
                <a:rPr lang="en-US" sz="1200" b="1" i="1" dirty="0" err="1" smtClean="0">
                  <a:solidFill>
                    <a:srgbClr val="FFFF00"/>
                  </a:solidFill>
                  <a:latin typeface="Times New Roman" pitchFamily="18" charset="0"/>
                </a:rPr>
                <a:t>LNS,Catania</a:t>
              </a:r>
              <a:r>
                <a:rPr lang="en-US" sz="1200" b="1" i="1" dirty="0" smtClean="0">
                  <a:solidFill>
                    <a:srgbClr val="FFFF00"/>
                  </a:solidFill>
                  <a:latin typeface="Times New Roman" pitchFamily="18" charset="0"/>
                </a:rPr>
                <a:t>, Italy)</a:t>
              </a:r>
              <a:endParaRPr lang="en-US" sz="1200" b="1" dirty="0" smtClean="0">
                <a:solidFill>
                  <a:srgbClr val="FFFF00"/>
                </a:solidFill>
                <a:latin typeface="Times New Roman" pitchFamily="18" charset="0"/>
              </a:endParaRPr>
            </a:p>
            <a:p>
              <a:pPr defTabSz="1474397"/>
              <a:r>
                <a:rPr lang="en-US" sz="1400" b="1" dirty="0" smtClean="0">
                  <a:solidFill>
                    <a:srgbClr val="FFFF00"/>
                  </a:solidFill>
                  <a:latin typeface="Times New Roman" pitchFamily="18" charset="0"/>
                </a:rPr>
                <a:t>G. CARDELLA </a:t>
              </a:r>
              <a:r>
                <a:rPr lang="en-US" sz="1200" b="1" i="1" dirty="0" smtClean="0">
                  <a:solidFill>
                    <a:srgbClr val="FFFF00"/>
                  </a:solidFill>
                  <a:latin typeface="Times New Roman" pitchFamily="18" charset="0"/>
                </a:rPr>
                <a:t>(INFN-Catania</a:t>
              </a:r>
              <a:r>
                <a:rPr lang="en-US" sz="1200" b="1" i="1" dirty="0">
                  <a:solidFill>
                    <a:srgbClr val="FFFF00"/>
                  </a:solidFill>
                  <a:latin typeface="Times New Roman" pitchFamily="18" charset="0"/>
                </a:rPr>
                <a:t>, </a:t>
              </a:r>
              <a:r>
                <a:rPr lang="en-US" sz="1200" b="1" i="1" dirty="0" smtClean="0">
                  <a:solidFill>
                    <a:srgbClr val="FFFF00"/>
                  </a:solidFill>
                  <a:latin typeface="Times New Roman" pitchFamily="18" charset="0"/>
                </a:rPr>
                <a:t>Italy)</a:t>
              </a:r>
            </a:p>
            <a:p>
              <a:pPr defTabSz="1474397"/>
              <a:r>
                <a:rPr lang="en-US" sz="1400" b="1" dirty="0" smtClean="0">
                  <a:solidFill>
                    <a:srgbClr val="FFFF00"/>
                  </a:solidFill>
                  <a:latin typeface="Times New Roman" pitchFamily="18" charset="0"/>
                </a:rPr>
                <a:t>E. DE FILIPPO </a:t>
              </a:r>
              <a:r>
                <a:rPr lang="en-US" sz="1200" b="1" i="1" dirty="0" smtClean="0">
                  <a:solidFill>
                    <a:srgbClr val="FFFF00"/>
                  </a:solidFill>
                  <a:latin typeface="Times New Roman" pitchFamily="18" charset="0"/>
                </a:rPr>
                <a:t>(INFN-Catania, Italy)</a:t>
              </a:r>
            </a:p>
            <a:p>
              <a:pPr defTabSz="1474397"/>
              <a:r>
                <a:rPr lang="en-US" sz="1400" b="1" dirty="0" smtClean="0">
                  <a:solidFill>
                    <a:srgbClr val="FFFF00"/>
                  </a:solidFill>
                  <a:latin typeface="Times New Roman" pitchFamily="18" charset="0"/>
                </a:rPr>
                <a:t>G. LANZALONE</a:t>
              </a:r>
              <a:r>
                <a:rPr lang="en-US" sz="1200" b="1" i="1" dirty="0" smtClean="0">
                  <a:solidFill>
                    <a:srgbClr val="FFFF00"/>
                  </a:solidFill>
                  <a:latin typeface="Times New Roman" pitchFamily="18" charset="0"/>
                </a:rPr>
                <a:t>(Univ.“</a:t>
              </a:r>
              <a:r>
                <a:rPr lang="en-US" sz="1200" b="1" i="1" dirty="0" err="1" smtClean="0">
                  <a:solidFill>
                    <a:srgbClr val="FFFF00"/>
                  </a:solidFill>
                  <a:latin typeface="Times New Roman" pitchFamily="18" charset="0"/>
                </a:rPr>
                <a:t>Kore</a:t>
              </a:r>
              <a:r>
                <a:rPr lang="en-US" sz="1200" b="1" i="1" dirty="0" smtClean="0">
                  <a:solidFill>
                    <a:srgbClr val="FFFF00"/>
                  </a:solidFill>
                  <a:latin typeface="Times New Roman" pitchFamily="18" charset="0"/>
                </a:rPr>
                <a:t>”, </a:t>
              </a:r>
              <a:r>
                <a:rPr lang="en-US" sz="1200" b="1" i="1" dirty="0" err="1" smtClean="0">
                  <a:solidFill>
                    <a:srgbClr val="FFFF00"/>
                  </a:solidFill>
                  <a:latin typeface="Times New Roman" pitchFamily="18" charset="0"/>
                </a:rPr>
                <a:t>Enna</a:t>
              </a:r>
              <a:r>
                <a:rPr lang="en-US" sz="1200" b="1" i="1" dirty="0" smtClean="0">
                  <a:solidFill>
                    <a:srgbClr val="FFFF00"/>
                  </a:solidFill>
                  <a:latin typeface="Times New Roman" pitchFamily="18" charset="0"/>
                </a:rPr>
                <a:t> &amp; </a:t>
              </a:r>
              <a:r>
                <a:rPr lang="it-IT" sz="12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INFN-LNS, Catania, Italy</a:t>
              </a:r>
              <a:r>
                <a:rPr lang="it-IT" sz="14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b="1" i="1" dirty="0" smtClean="0">
                  <a:solidFill>
                    <a:srgbClr val="FFFF00"/>
                  </a:solidFill>
                  <a:latin typeface="Times New Roman" pitchFamily="18" charset="0"/>
                </a:rPr>
                <a:t>)</a:t>
              </a:r>
            </a:p>
            <a:p>
              <a:pPr defTabSz="1474397"/>
              <a:r>
                <a:rPr lang="en-US" sz="1400" b="1" dirty="0" smtClean="0">
                  <a:solidFill>
                    <a:srgbClr val="FFFF00"/>
                  </a:solidFill>
                  <a:latin typeface="Times New Roman" pitchFamily="18" charset="0"/>
                </a:rPr>
                <a:t>S. PIRRONE </a:t>
              </a:r>
              <a:r>
                <a:rPr lang="en-US" sz="1200" b="1" i="1" dirty="0" smtClean="0">
                  <a:solidFill>
                    <a:srgbClr val="FFFF00"/>
                  </a:solidFill>
                  <a:latin typeface="Times New Roman" pitchFamily="18" charset="0"/>
                </a:rPr>
                <a:t>(INFN-Catania, Italy)</a:t>
              </a:r>
            </a:p>
            <a:p>
              <a:pPr marL="263416" indent="-263416" defTabSz="1474397"/>
              <a:r>
                <a:rPr lang="it-IT" sz="1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G. POLITI</a:t>
              </a:r>
              <a:r>
                <a:rPr lang="it-IT" sz="16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sz="12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it-IT" sz="1200" b="1" i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University</a:t>
              </a:r>
              <a:r>
                <a:rPr lang="it-IT" sz="12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sz="1200" b="1" i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of</a:t>
              </a:r>
              <a:r>
                <a:rPr lang="it-IT" sz="12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 Catania &amp; INFN-LNS, Catania, Italy)</a:t>
              </a:r>
              <a:r>
                <a:rPr lang="it-IT" sz="14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marL="263416" indent="-263416" defTabSz="1474397"/>
              <a:r>
                <a:rPr lang="it-IT" sz="1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F. RIZZO</a:t>
              </a:r>
              <a:r>
                <a:rPr lang="it-IT" sz="14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sz="12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it-IT" sz="1200" b="1" i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University</a:t>
              </a:r>
              <a:r>
                <a:rPr lang="it-IT" sz="12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sz="1200" b="1" i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of</a:t>
              </a:r>
              <a:r>
                <a:rPr lang="it-IT" sz="12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 Catania &amp; INFN-LNS, Catania, Italy)</a:t>
              </a:r>
              <a:r>
                <a:rPr lang="it-IT" sz="12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marL="263416" indent="-263416" defTabSz="1474397"/>
              <a:r>
                <a:rPr lang="it-IT" sz="1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P. RUSSOTTO </a:t>
              </a:r>
              <a:r>
                <a:rPr lang="it-IT" sz="12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it-IT" sz="1200" b="1" i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INFN-Catania</a:t>
              </a:r>
              <a:r>
                <a:rPr lang="it-IT" sz="12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, Italy)</a:t>
              </a:r>
              <a:r>
                <a:rPr lang="it-IT" sz="1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marL="263416" indent="-263416" defTabSz="1474397"/>
              <a:r>
                <a:rPr lang="it-IT" sz="1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G. VERDE </a:t>
              </a:r>
              <a:r>
                <a:rPr lang="it-IT" sz="12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it-IT" sz="1200" b="1" i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INFN-Catania</a:t>
              </a:r>
              <a:r>
                <a:rPr lang="it-IT" sz="12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, Italy)</a:t>
              </a:r>
              <a:endParaRPr lang="it-IT" sz="1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263416" indent="-263416" defTabSz="1474397"/>
              <a:endParaRPr lang="it-IT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263416" indent="-263416" defTabSz="1474397"/>
              <a:r>
                <a:rPr lang="it-IT" sz="14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Local</a:t>
              </a:r>
              <a:r>
                <a:rPr lang="it-IT" sz="1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sz="14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contacts</a:t>
              </a:r>
              <a:r>
                <a:rPr lang="it-IT" sz="1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sz="14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student</a:t>
              </a:r>
              <a:r>
                <a:rPr lang="it-IT" sz="1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sz="14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coordinator</a:t>
              </a:r>
              <a:r>
                <a:rPr lang="it-IT" sz="1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marL="263416" indent="-263416" defTabSz="1474397"/>
              <a:r>
                <a:rPr lang="it-IT" sz="1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T. MINNITI </a:t>
              </a:r>
              <a:r>
                <a:rPr lang="it-IT" sz="12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it-IT" sz="1200" b="1" i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University</a:t>
              </a:r>
              <a:r>
                <a:rPr lang="it-IT" sz="12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sz="1200" b="1" i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of</a:t>
              </a:r>
              <a:r>
                <a:rPr lang="it-IT" sz="12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Messina and </a:t>
              </a:r>
              <a:r>
                <a:rPr lang="it-IT" sz="1200" b="1" i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INFN-Gr</a:t>
              </a:r>
              <a:r>
                <a:rPr lang="it-IT" sz="12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. Coll. Me, Italy)</a:t>
              </a:r>
            </a:p>
            <a:p>
              <a:pPr marL="263416" indent="-263416" defTabSz="1474397"/>
              <a:r>
                <a:rPr lang="it-IT" sz="1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S. SANTORO </a:t>
              </a:r>
              <a:r>
                <a:rPr lang="en-US" sz="1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(University of Messina and INFN-Gr. Coll. Me, Italy)</a:t>
              </a:r>
              <a:r>
                <a:rPr lang="it-IT" sz="1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marL="263416" indent="-263416" defTabSz="1474397"/>
              <a:endParaRPr lang="it-IT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263416" indent="-263416" defTabSz="1474397"/>
              <a:r>
                <a:rPr lang="it-IT" sz="14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Secretary</a:t>
              </a:r>
              <a:r>
                <a:rPr lang="it-IT" sz="1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and Press Office</a:t>
              </a:r>
              <a:r>
                <a:rPr lang="it-IT" sz="1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marL="263416" indent="-263416" defTabSz="1474397"/>
              <a:r>
                <a:rPr lang="it-IT" sz="14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A.L.</a:t>
              </a:r>
              <a:r>
                <a:rPr lang="it-IT" sz="1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 MAGRÌ </a:t>
              </a:r>
              <a:r>
                <a:rPr lang="it-IT" sz="12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it-IT" sz="1200" b="1" i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INFN-Catania</a:t>
              </a:r>
              <a:r>
                <a:rPr lang="it-IT" sz="12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, Italy)</a:t>
              </a:r>
            </a:p>
            <a:p>
              <a:pPr marL="263416" indent="-263416" defTabSz="1474397"/>
              <a:r>
                <a:rPr lang="it-IT" sz="1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S. REITO </a:t>
              </a:r>
              <a:r>
                <a:rPr lang="it-IT" sz="12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it-IT" sz="1200" b="1" i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INFN-Catania</a:t>
              </a:r>
              <a:r>
                <a:rPr lang="it-IT" sz="12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, Italy)</a:t>
              </a:r>
            </a:p>
            <a:p>
              <a:pPr marL="263416" indent="-263416" defTabSz="1474397"/>
              <a:endParaRPr lang="en-US" sz="1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25" name="Text Box 37"/>
            <p:cNvSpPr txBox="1">
              <a:spLocks noChangeArrowheads="1"/>
            </p:cNvSpPr>
            <p:nvPr/>
          </p:nvSpPr>
          <p:spPr bwMode="auto">
            <a:xfrm>
              <a:off x="3416" y="4259"/>
              <a:ext cx="2515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100" b="1" i="1" spc="58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Black" pitchFamily="84" charset="0"/>
                </a:rPr>
                <a:t>Local Organizing Committee</a:t>
              </a:r>
              <a:endParaRPr lang="en-GB" b="1" i="1" spc="5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</p:grpSp>
      <p:sp>
        <p:nvSpPr>
          <p:cNvPr id="12328" name="WordArt 40"/>
          <p:cNvSpPr>
            <a:spLocks noChangeArrowheads="1" noChangeShapeType="1" noTextEdit="1"/>
          </p:cNvSpPr>
          <p:nvPr/>
        </p:nvSpPr>
        <p:spPr bwMode="auto">
          <a:xfrm>
            <a:off x="1846238" y="2346288"/>
            <a:ext cx="6786610" cy="428628"/>
          </a:xfrm>
          <a:prstGeom prst="rect">
            <a:avLst/>
          </a:prstGeom>
        </p:spPr>
        <p:txBody>
          <a:bodyPr wrap="none" lIns="105366" tIns="52683" rIns="105366" bIns="5268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1800" b="1" kern="10" spc="58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/>
              </a:rPr>
              <a:t>Siracusa</a:t>
            </a:r>
            <a:r>
              <a:rPr lang="en-US" sz="1800" b="1" kern="10" spc="58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/>
              </a:rPr>
              <a:t>, </a:t>
            </a:r>
            <a:r>
              <a:rPr lang="en-US" sz="1800" b="1" kern="10" spc="58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/>
              </a:rPr>
              <a:t>Sicily, Italy </a:t>
            </a:r>
            <a:r>
              <a:rPr lang="en-US" sz="1800" b="1" kern="10" spc="58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/>
              </a:rPr>
              <a:t>– September 4-6, 2012</a:t>
            </a:r>
            <a:endParaRPr lang="it-IT" sz="1800" b="1" kern="10" spc="58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/>
            </a:endParaRPr>
          </a:p>
        </p:txBody>
      </p:sp>
      <p:grpSp>
        <p:nvGrpSpPr>
          <p:cNvPr id="2091" name="Group 43"/>
          <p:cNvGrpSpPr>
            <a:grpSpLocks noChangeAspect="1"/>
          </p:cNvGrpSpPr>
          <p:nvPr/>
        </p:nvGrpSpPr>
        <p:grpSpPr bwMode="auto">
          <a:xfrm>
            <a:off x="8834604" y="203148"/>
            <a:ext cx="1727070" cy="1586516"/>
            <a:chOff x="2208" y="4985"/>
            <a:chExt cx="1628" cy="1410"/>
          </a:xfrm>
        </p:grpSpPr>
        <p:sp>
          <p:nvSpPr>
            <p:cNvPr id="2064" name="Freeform 48"/>
            <p:cNvSpPr>
              <a:spLocks noChangeAspect="1"/>
            </p:cNvSpPr>
            <p:nvPr/>
          </p:nvSpPr>
          <p:spPr bwMode="auto">
            <a:xfrm>
              <a:off x="2208" y="4985"/>
              <a:ext cx="1628" cy="1410"/>
            </a:xfrm>
            <a:custGeom>
              <a:avLst/>
              <a:gdLst>
                <a:gd name="T0" fmla="*/ 300845 w 3387"/>
                <a:gd name="T1" fmla="*/ 1627 h 2805"/>
                <a:gd name="T2" fmla="*/ 42978 w 3387"/>
                <a:gd name="T3" fmla="*/ 481148 h 2805"/>
                <a:gd name="T4" fmla="*/ 558533 w 3387"/>
                <a:gd name="T5" fmla="*/ 490502 h 2805"/>
                <a:gd name="T6" fmla="*/ 300845 w 3387"/>
                <a:gd name="T7" fmla="*/ 1627 h 28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87"/>
                <a:gd name="T13" fmla="*/ 0 h 2805"/>
                <a:gd name="T14" fmla="*/ 3387 w 3387"/>
                <a:gd name="T15" fmla="*/ 2805 h 28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87" h="2805">
                  <a:moveTo>
                    <a:pt x="1694" y="8"/>
                  </a:moveTo>
                  <a:cubicBezTo>
                    <a:pt x="1210" y="0"/>
                    <a:pt x="0" y="1965"/>
                    <a:pt x="242" y="2366"/>
                  </a:cubicBezTo>
                  <a:cubicBezTo>
                    <a:pt x="484" y="2767"/>
                    <a:pt x="2903" y="2805"/>
                    <a:pt x="3145" y="2412"/>
                  </a:cubicBezTo>
                  <a:cubicBezTo>
                    <a:pt x="3387" y="2019"/>
                    <a:pt x="2178" y="16"/>
                    <a:pt x="1694" y="8"/>
                  </a:cubicBezTo>
                  <a:close/>
                </a:path>
              </a:pathLst>
            </a:custGeom>
            <a:solidFill>
              <a:srgbClr val="FCFDBF">
                <a:alpha val="66000"/>
              </a:srgbClr>
            </a:solidFill>
            <a:ln w="25400">
              <a:solidFill>
                <a:srgbClr val="0F0FF5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5" name="Freeform 49"/>
            <p:cNvSpPr>
              <a:spLocks noChangeAspect="1"/>
            </p:cNvSpPr>
            <p:nvPr/>
          </p:nvSpPr>
          <p:spPr bwMode="auto">
            <a:xfrm>
              <a:off x="2392" y="5158"/>
              <a:ext cx="1262" cy="1092"/>
            </a:xfrm>
            <a:custGeom>
              <a:avLst/>
              <a:gdLst>
                <a:gd name="T0" fmla="*/ 140437 w 3387"/>
                <a:gd name="T1" fmla="*/ 758 h 2805"/>
                <a:gd name="T2" fmla="*/ 20062 w 3387"/>
                <a:gd name="T3" fmla="*/ 224059 h 2805"/>
                <a:gd name="T4" fmla="*/ 260729 w 3387"/>
                <a:gd name="T5" fmla="*/ 228415 h 2805"/>
                <a:gd name="T6" fmla="*/ 140437 w 3387"/>
                <a:gd name="T7" fmla="*/ 758 h 28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87"/>
                <a:gd name="T13" fmla="*/ 0 h 2805"/>
                <a:gd name="T14" fmla="*/ 3387 w 3387"/>
                <a:gd name="T15" fmla="*/ 2805 h 28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87" h="2805">
                  <a:moveTo>
                    <a:pt x="1694" y="8"/>
                  </a:moveTo>
                  <a:cubicBezTo>
                    <a:pt x="1210" y="0"/>
                    <a:pt x="0" y="1965"/>
                    <a:pt x="242" y="2366"/>
                  </a:cubicBezTo>
                  <a:cubicBezTo>
                    <a:pt x="484" y="2767"/>
                    <a:pt x="2903" y="2805"/>
                    <a:pt x="3145" y="2412"/>
                  </a:cubicBezTo>
                  <a:cubicBezTo>
                    <a:pt x="3387" y="2019"/>
                    <a:pt x="2178" y="16"/>
                    <a:pt x="1694" y="8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6" name="Freeform 50"/>
            <p:cNvSpPr>
              <a:spLocks noChangeAspect="1"/>
            </p:cNvSpPr>
            <p:nvPr/>
          </p:nvSpPr>
          <p:spPr bwMode="auto">
            <a:xfrm>
              <a:off x="2584" y="5321"/>
              <a:ext cx="884" cy="765"/>
            </a:xfrm>
            <a:custGeom>
              <a:avLst/>
              <a:gdLst>
                <a:gd name="T0" fmla="*/ 48138 w 3387"/>
                <a:gd name="T1" fmla="*/ 260 h 2805"/>
                <a:gd name="T2" fmla="*/ 6877 w 3387"/>
                <a:gd name="T3" fmla="*/ 76792 h 2805"/>
                <a:gd name="T4" fmla="*/ 89370 w 3387"/>
                <a:gd name="T5" fmla="*/ 78285 h 2805"/>
                <a:gd name="T6" fmla="*/ 48138 w 3387"/>
                <a:gd name="T7" fmla="*/ 260 h 28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87"/>
                <a:gd name="T13" fmla="*/ 0 h 2805"/>
                <a:gd name="T14" fmla="*/ 3387 w 3387"/>
                <a:gd name="T15" fmla="*/ 2805 h 28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87" h="2805">
                  <a:moveTo>
                    <a:pt x="1694" y="8"/>
                  </a:moveTo>
                  <a:cubicBezTo>
                    <a:pt x="1210" y="0"/>
                    <a:pt x="0" y="1965"/>
                    <a:pt x="242" y="2366"/>
                  </a:cubicBezTo>
                  <a:cubicBezTo>
                    <a:pt x="484" y="2767"/>
                    <a:pt x="2903" y="2805"/>
                    <a:pt x="3145" y="2412"/>
                  </a:cubicBezTo>
                  <a:cubicBezTo>
                    <a:pt x="3387" y="2019"/>
                    <a:pt x="2178" y="16"/>
                    <a:pt x="1694" y="8"/>
                  </a:cubicBezTo>
                  <a:close/>
                </a:path>
              </a:pathLst>
            </a:custGeom>
            <a:solidFill>
              <a:srgbClr val="C0C0C0">
                <a:alpha val="50195"/>
              </a:srgbClr>
            </a:solidFill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7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2622" y="6198"/>
              <a:ext cx="798" cy="125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2100" b="1" kern="10" dirty="0" err="1">
                  <a:ln w="15875">
                    <a:noFill/>
                    <a:round/>
                    <a:headEnd/>
                    <a:tailEnd/>
                  </a:ln>
                  <a:solidFill>
                    <a:srgbClr val="0000FF"/>
                  </a:solidFill>
                  <a:latin typeface="Arial"/>
                  <a:cs typeface="Arial"/>
                </a:rPr>
                <a:t>Astrophysics</a:t>
              </a:r>
              <a:endParaRPr lang="it-IT" sz="2100" b="1" kern="10" dirty="0">
                <a:ln w="1587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endParaRPr>
            </a:p>
          </p:txBody>
        </p:sp>
        <p:sp>
          <p:nvSpPr>
            <p:cNvPr id="2068" name="WordArt 52"/>
            <p:cNvSpPr>
              <a:spLocks noChangeAspect="1" noChangeArrowheads="1" noChangeShapeType="1" noTextEdit="1"/>
            </p:cNvSpPr>
            <p:nvPr/>
          </p:nvSpPr>
          <p:spPr bwMode="auto">
            <a:xfrm rot="-3454519">
              <a:off x="2151" y="5503"/>
              <a:ext cx="1015" cy="121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it-IT" sz="2100" b="1" kern="10" dirty="0" err="1">
                  <a:ln w="15875">
                    <a:noFill/>
                    <a:round/>
                    <a:headEnd/>
                    <a:tailEnd/>
                  </a:ln>
                  <a:solidFill>
                    <a:srgbClr val="0000FF"/>
                  </a:solidFill>
                  <a:latin typeface="Arial"/>
                  <a:cs typeface="Arial"/>
                </a:rPr>
                <a:t>Heavy</a:t>
              </a:r>
              <a:r>
                <a:rPr lang="it-IT" sz="2100" b="1" kern="10" dirty="0">
                  <a:ln w="15875">
                    <a:noFill/>
                    <a:round/>
                    <a:headEnd/>
                    <a:tailEnd/>
                  </a:ln>
                  <a:solidFill>
                    <a:srgbClr val="0000FF"/>
                  </a:solidFill>
                  <a:latin typeface="Arial"/>
                  <a:cs typeface="Arial"/>
                </a:rPr>
                <a:t>    </a:t>
              </a:r>
              <a:r>
                <a:rPr lang="it-IT" sz="2100" b="1" kern="10" dirty="0" err="1">
                  <a:ln w="15875">
                    <a:noFill/>
                    <a:round/>
                    <a:headEnd/>
                    <a:tailEnd/>
                  </a:ln>
                  <a:solidFill>
                    <a:srgbClr val="0000FF"/>
                  </a:solidFill>
                  <a:latin typeface="Arial"/>
                  <a:cs typeface="Arial"/>
                </a:rPr>
                <a:t>Ion</a:t>
              </a:r>
              <a:r>
                <a:rPr lang="it-IT" sz="2100" b="1" kern="10" dirty="0">
                  <a:ln w="15875">
                    <a:noFill/>
                    <a:round/>
                    <a:headEnd/>
                    <a:tailEnd/>
                  </a:ln>
                  <a:solidFill>
                    <a:srgbClr val="0000FF"/>
                  </a:solidFill>
                  <a:latin typeface="Arial"/>
                  <a:cs typeface="Arial"/>
                </a:rPr>
                <a:t>    </a:t>
              </a:r>
              <a:r>
                <a:rPr lang="it-IT" sz="2100" b="1" kern="10" dirty="0" err="1">
                  <a:ln w="15875">
                    <a:noFill/>
                    <a:round/>
                    <a:headEnd/>
                    <a:tailEnd/>
                  </a:ln>
                  <a:solidFill>
                    <a:srgbClr val="0000FF"/>
                  </a:solidFill>
                  <a:latin typeface="Arial"/>
                  <a:cs typeface="Arial"/>
                </a:rPr>
                <a:t>Reactions</a:t>
              </a:r>
              <a:endParaRPr lang="it-IT" sz="2100" b="1" kern="10" dirty="0">
                <a:ln w="1587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endParaRPr>
            </a:p>
          </p:txBody>
        </p:sp>
        <p:sp>
          <p:nvSpPr>
            <p:cNvPr id="2069" name="WordArt 53"/>
            <p:cNvSpPr>
              <a:spLocks noChangeAspect="1" noChangeArrowheads="1" noChangeShapeType="1" noTextEdit="1"/>
            </p:cNvSpPr>
            <p:nvPr/>
          </p:nvSpPr>
          <p:spPr bwMode="auto">
            <a:xfrm rot="3459368">
              <a:off x="2923" y="5498"/>
              <a:ext cx="932" cy="112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it-IT" sz="2100" b="1" kern="10" dirty="0" err="1">
                  <a:ln w="15875">
                    <a:noFill/>
                    <a:round/>
                    <a:headEnd/>
                    <a:tailEnd/>
                  </a:ln>
                  <a:solidFill>
                    <a:srgbClr val="0000FF"/>
                  </a:solidFill>
                  <a:latin typeface="Arial"/>
                  <a:cs typeface="Arial"/>
                </a:rPr>
                <a:t>Nuclear</a:t>
              </a:r>
              <a:r>
                <a:rPr lang="it-IT" sz="2100" b="1" kern="10" dirty="0">
                  <a:ln w="15875">
                    <a:noFill/>
                    <a:round/>
                    <a:headEnd/>
                    <a:tailEnd/>
                  </a:ln>
                  <a:solidFill>
                    <a:srgbClr val="0000FF"/>
                  </a:solidFill>
                  <a:latin typeface="Arial"/>
                  <a:cs typeface="Arial"/>
                </a:rPr>
                <a:t>     </a:t>
              </a:r>
              <a:r>
                <a:rPr lang="it-IT" sz="2100" b="1" kern="10" dirty="0" err="1">
                  <a:ln w="15875">
                    <a:noFill/>
                    <a:round/>
                    <a:headEnd/>
                    <a:tailEnd/>
                  </a:ln>
                  <a:solidFill>
                    <a:srgbClr val="0000FF"/>
                  </a:solidFill>
                  <a:latin typeface="Arial"/>
                  <a:cs typeface="Arial"/>
                </a:rPr>
                <a:t>Structure</a:t>
              </a:r>
              <a:endParaRPr lang="it-IT" sz="2100" b="1" kern="10" dirty="0">
                <a:ln w="1587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endParaRPr>
            </a:p>
          </p:txBody>
        </p:sp>
        <p:sp>
          <p:nvSpPr>
            <p:cNvPr id="2070" name="WordArt 54"/>
            <p:cNvSpPr>
              <a:spLocks noChangeAspect="1" noChangeArrowheads="1" noChangeShapeType="1" noTextEdit="1"/>
            </p:cNvSpPr>
            <p:nvPr/>
          </p:nvSpPr>
          <p:spPr bwMode="auto">
            <a:xfrm rot="-3496956">
              <a:off x="2376" y="5581"/>
              <a:ext cx="723" cy="86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it-IT" sz="2100" b="1" kern="10" dirty="0" err="1">
                  <a:ln w="15875">
                    <a:noFill/>
                    <a:round/>
                    <a:headEnd/>
                    <a:tailEnd/>
                  </a:ln>
                  <a:solidFill>
                    <a:schemeClr val="accent2"/>
                  </a:solidFill>
                  <a:latin typeface="Arial"/>
                  <a:cs typeface="Arial"/>
                </a:rPr>
                <a:t>Isospin</a:t>
              </a:r>
              <a:r>
                <a:rPr lang="it-IT" sz="2100" b="1" kern="10" dirty="0">
                  <a:ln w="15875">
                    <a:noFill/>
                    <a:round/>
                    <a:headEnd/>
                    <a:tailEnd/>
                  </a:ln>
                  <a:solidFill>
                    <a:schemeClr val="accent2"/>
                  </a:solidFill>
                  <a:latin typeface="Arial"/>
                  <a:cs typeface="Arial"/>
                </a:rPr>
                <a:t> </a:t>
              </a:r>
              <a:r>
                <a:rPr lang="it-IT" sz="2100" b="1" kern="10" dirty="0" err="1">
                  <a:ln w="15875">
                    <a:noFill/>
                    <a:round/>
                    <a:headEnd/>
                    <a:tailEnd/>
                  </a:ln>
                  <a:solidFill>
                    <a:schemeClr val="accent2"/>
                  </a:solidFill>
                  <a:latin typeface="Arial"/>
                  <a:cs typeface="Arial"/>
                </a:rPr>
                <a:t>transport</a:t>
              </a:r>
              <a:endParaRPr lang="it-IT" sz="2100" b="1" kern="10" dirty="0">
                <a:ln w="15875">
                  <a:noFill/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endParaRPr>
            </a:p>
          </p:txBody>
        </p:sp>
        <p:sp>
          <p:nvSpPr>
            <p:cNvPr id="2071" name="WordArt 55"/>
            <p:cNvSpPr>
              <a:spLocks noChangeAspect="1" noChangeArrowheads="1" noChangeShapeType="1" noTextEdit="1"/>
            </p:cNvSpPr>
            <p:nvPr/>
          </p:nvSpPr>
          <p:spPr bwMode="auto">
            <a:xfrm rot="3510249">
              <a:off x="2970" y="5563"/>
              <a:ext cx="636" cy="76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it-IT" sz="2100" b="1" kern="10" dirty="0" err="1">
                  <a:ln w="15875">
                    <a:noFill/>
                    <a:round/>
                    <a:headEnd/>
                    <a:tailEnd/>
                  </a:ln>
                  <a:solidFill>
                    <a:schemeClr val="accent2"/>
                  </a:solidFill>
                  <a:latin typeface="Arial"/>
                  <a:cs typeface="Arial"/>
                </a:rPr>
                <a:t>Neutron</a:t>
              </a:r>
              <a:r>
                <a:rPr lang="it-IT" sz="2100" b="1" kern="10" dirty="0">
                  <a:ln w="15875">
                    <a:noFill/>
                    <a:round/>
                    <a:headEnd/>
                    <a:tailEnd/>
                  </a:ln>
                  <a:solidFill>
                    <a:schemeClr val="accent2"/>
                  </a:solidFill>
                  <a:latin typeface="Arial"/>
                  <a:cs typeface="Arial"/>
                </a:rPr>
                <a:t> </a:t>
              </a:r>
              <a:r>
                <a:rPr lang="it-IT" sz="2100" b="1" kern="10" dirty="0" err="1">
                  <a:ln w="15875">
                    <a:noFill/>
                    <a:round/>
                    <a:headEnd/>
                    <a:tailEnd/>
                  </a:ln>
                  <a:solidFill>
                    <a:schemeClr val="accent2"/>
                  </a:solidFill>
                  <a:latin typeface="Arial"/>
                  <a:cs typeface="Arial"/>
                </a:rPr>
                <a:t>skins</a:t>
              </a:r>
              <a:endParaRPr lang="it-IT" sz="2100" b="1" kern="10" dirty="0">
                <a:ln w="15875">
                  <a:noFill/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endParaRPr>
            </a:p>
          </p:txBody>
        </p:sp>
        <p:sp>
          <p:nvSpPr>
            <p:cNvPr id="2" name="WordArt 56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2622" y="6046"/>
              <a:ext cx="821" cy="101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2100" kern="10" dirty="0" err="1">
                  <a:ln w="12700">
                    <a:noFill/>
                    <a:round/>
                    <a:headEnd/>
                    <a:tailEnd/>
                  </a:ln>
                  <a:solidFill>
                    <a:srgbClr val="000080"/>
                  </a:solidFill>
                  <a:latin typeface="Arial"/>
                  <a:cs typeface="Arial"/>
                </a:rPr>
                <a:t>Neutron</a:t>
              </a:r>
              <a:r>
                <a:rPr lang="it-IT" sz="2100" kern="10" dirty="0">
                  <a:ln w="12700">
                    <a:noFill/>
                    <a:round/>
                    <a:headEnd/>
                    <a:tailEnd/>
                  </a:ln>
                  <a:solidFill>
                    <a:srgbClr val="000080"/>
                  </a:solidFill>
                  <a:latin typeface="Arial"/>
                  <a:cs typeface="Arial"/>
                </a:rPr>
                <a:t> </a:t>
              </a:r>
              <a:r>
                <a:rPr lang="it-IT" sz="2100" kern="10" dirty="0" err="1">
                  <a:ln w="12700">
                    <a:noFill/>
                    <a:round/>
                    <a:headEnd/>
                    <a:tailEnd/>
                  </a:ln>
                  <a:solidFill>
                    <a:srgbClr val="000080"/>
                  </a:solidFill>
                  <a:latin typeface="Arial"/>
                  <a:cs typeface="Arial"/>
                </a:rPr>
                <a:t>stars</a:t>
              </a:r>
              <a:r>
                <a:rPr lang="it-IT" sz="2100" kern="10" dirty="0">
                  <a:ln w="12700">
                    <a:noFill/>
                    <a:round/>
                    <a:headEnd/>
                    <a:tailEnd/>
                  </a:ln>
                  <a:solidFill>
                    <a:srgbClr val="000080"/>
                  </a:solidFill>
                  <a:latin typeface="Arial"/>
                  <a:cs typeface="Arial"/>
                </a:rPr>
                <a:t> and SN</a:t>
              </a:r>
            </a:p>
          </p:txBody>
        </p:sp>
        <p:grpSp>
          <p:nvGrpSpPr>
            <p:cNvPr id="2073" name="Group 58"/>
            <p:cNvGrpSpPr>
              <a:grpSpLocks noChangeAspect="1"/>
            </p:cNvGrpSpPr>
            <p:nvPr/>
          </p:nvGrpSpPr>
          <p:grpSpPr bwMode="auto">
            <a:xfrm>
              <a:off x="2863" y="5589"/>
              <a:ext cx="340" cy="303"/>
              <a:chOff x="1745" y="3294"/>
              <a:chExt cx="636" cy="544"/>
            </a:xfrm>
          </p:grpSpPr>
          <p:sp>
            <p:nvSpPr>
              <p:cNvPr id="2074" name="Line 59"/>
              <p:cNvSpPr>
                <a:spLocks noChangeAspect="1" noChangeShapeType="1"/>
              </p:cNvSpPr>
              <p:nvPr/>
            </p:nvSpPr>
            <p:spPr bwMode="auto">
              <a:xfrm flipV="1">
                <a:off x="1746" y="3294"/>
                <a:ext cx="0" cy="54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 type="arrow" w="lg" len="lg"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075" name="Line 60"/>
              <p:cNvSpPr>
                <a:spLocks noChangeAspect="1" noChangeShapeType="1"/>
              </p:cNvSpPr>
              <p:nvPr/>
            </p:nvSpPr>
            <p:spPr bwMode="auto">
              <a:xfrm flipV="1">
                <a:off x="1746" y="3838"/>
                <a:ext cx="635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 type="arrow" w="lg" len="lg"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076" name="Line 61"/>
              <p:cNvSpPr>
                <a:spLocks noChangeAspect="1" noChangeShapeType="1"/>
              </p:cNvSpPr>
              <p:nvPr/>
            </p:nvSpPr>
            <p:spPr bwMode="auto">
              <a:xfrm flipV="1">
                <a:off x="1746" y="3339"/>
                <a:ext cx="544" cy="499"/>
              </a:xfrm>
              <a:prstGeom prst="line">
                <a:avLst/>
              </a:prstGeom>
              <a:noFill/>
              <a:ln w="1587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077" name="Freeform 62"/>
              <p:cNvSpPr>
                <a:spLocks noChangeAspect="1"/>
              </p:cNvSpPr>
              <p:nvPr/>
            </p:nvSpPr>
            <p:spPr bwMode="auto">
              <a:xfrm>
                <a:off x="1746" y="3339"/>
                <a:ext cx="363" cy="499"/>
              </a:xfrm>
              <a:custGeom>
                <a:avLst/>
                <a:gdLst>
                  <a:gd name="T0" fmla="*/ 0 w 544"/>
                  <a:gd name="T1" fmla="*/ 358 h 589"/>
                  <a:gd name="T2" fmla="*/ 81 w 544"/>
                  <a:gd name="T3" fmla="*/ 275 h 589"/>
                  <a:gd name="T4" fmla="*/ 161 w 544"/>
                  <a:gd name="T5" fmla="*/ 0 h 589"/>
                  <a:gd name="T6" fmla="*/ 0 60000 65536"/>
                  <a:gd name="T7" fmla="*/ 0 60000 65536"/>
                  <a:gd name="T8" fmla="*/ 0 60000 65536"/>
                  <a:gd name="T9" fmla="*/ 0 w 544"/>
                  <a:gd name="T10" fmla="*/ 0 h 589"/>
                  <a:gd name="T11" fmla="*/ 544 w 544"/>
                  <a:gd name="T12" fmla="*/ 589 h 58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44" h="589">
                    <a:moveTo>
                      <a:pt x="0" y="589"/>
                    </a:moveTo>
                    <a:cubicBezTo>
                      <a:pt x="91" y="570"/>
                      <a:pt x="182" y="551"/>
                      <a:pt x="272" y="453"/>
                    </a:cubicBezTo>
                    <a:cubicBezTo>
                      <a:pt x="362" y="355"/>
                      <a:pt x="453" y="177"/>
                      <a:pt x="544" y="0"/>
                    </a:cubicBezTo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078" name="Freeform 63"/>
              <p:cNvSpPr>
                <a:spLocks noChangeAspect="1"/>
              </p:cNvSpPr>
              <p:nvPr/>
            </p:nvSpPr>
            <p:spPr bwMode="auto">
              <a:xfrm>
                <a:off x="1745" y="3612"/>
                <a:ext cx="543" cy="226"/>
              </a:xfrm>
              <a:custGeom>
                <a:avLst/>
                <a:gdLst>
                  <a:gd name="T0" fmla="*/ 0 w 544"/>
                  <a:gd name="T1" fmla="*/ 323 h 189"/>
                  <a:gd name="T2" fmla="*/ 227 w 544"/>
                  <a:gd name="T3" fmla="*/ 14 h 189"/>
                  <a:gd name="T4" fmla="*/ 542 w 544"/>
                  <a:gd name="T5" fmla="*/ 246 h 189"/>
                  <a:gd name="T6" fmla="*/ 0 60000 65536"/>
                  <a:gd name="T7" fmla="*/ 0 60000 65536"/>
                  <a:gd name="T8" fmla="*/ 0 60000 65536"/>
                  <a:gd name="T9" fmla="*/ 0 w 544"/>
                  <a:gd name="T10" fmla="*/ 0 h 189"/>
                  <a:gd name="T11" fmla="*/ 544 w 544"/>
                  <a:gd name="T12" fmla="*/ 189 h 18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44" h="189">
                    <a:moveTo>
                      <a:pt x="0" y="189"/>
                    </a:moveTo>
                    <a:cubicBezTo>
                      <a:pt x="68" y="102"/>
                      <a:pt x="136" y="16"/>
                      <a:pt x="227" y="8"/>
                    </a:cubicBezTo>
                    <a:cubicBezTo>
                      <a:pt x="318" y="0"/>
                      <a:pt x="431" y="72"/>
                      <a:pt x="544" y="144"/>
                    </a:cubicBezTo>
                  </a:path>
                </a:pathLst>
              </a:custGeom>
              <a:noFill/>
              <a:ln w="1270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</p:grpSp>
      <p:sp>
        <p:nvSpPr>
          <p:cNvPr id="2056" name="Text Box 62"/>
          <p:cNvSpPr txBox="1">
            <a:spLocks noChangeArrowheads="1"/>
          </p:cNvSpPr>
          <p:nvPr/>
        </p:nvSpPr>
        <p:spPr bwMode="auto">
          <a:xfrm>
            <a:off x="1185947" y="14562186"/>
            <a:ext cx="10304421" cy="36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366" tIns="52683" rIns="105366" bIns="52683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1" i="1" dirty="0">
                <a:solidFill>
                  <a:srgbClr val="FFFF66"/>
                </a:solidFill>
              </a:rPr>
              <a:t>http://</a:t>
            </a:r>
            <a:r>
              <a:rPr lang="en-GB" sz="1600" b="1" i="1" dirty="0" smtClean="0">
                <a:solidFill>
                  <a:srgbClr val="FFFF66"/>
                </a:solidFill>
              </a:rPr>
              <a:t>www.ct.infn.it/asyeos20102    </a:t>
            </a:r>
            <a:r>
              <a:rPr lang="en-GB" sz="1600" b="1" i="1" dirty="0">
                <a:solidFill>
                  <a:srgbClr val="FFFF66"/>
                </a:solidFill>
              </a:rPr>
              <a:t>	</a:t>
            </a:r>
            <a:r>
              <a:rPr lang="en-GB" sz="1600" b="1" i="1" dirty="0" smtClean="0">
                <a:solidFill>
                  <a:srgbClr val="FFFF66"/>
                </a:solidFill>
              </a:rPr>
              <a:t>e-mail</a:t>
            </a:r>
            <a:r>
              <a:rPr lang="en-GB" sz="1600" b="1" i="1" dirty="0">
                <a:solidFill>
                  <a:srgbClr val="FFFF66"/>
                </a:solidFill>
              </a:rPr>
              <a:t>: </a:t>
            </a:r>
            <a:r>
              <a:rPr lang="en-GB" sz="1600" b="1" i="1" dirty="0" smtClean="0">
                <a:solidFill>
                  <a:srgbClr val="FFFF66"/>
                </a:solidFill>
              </a:rPr>
              <a:t>asyeosws@ct.infn.it</a:t>
            </a:r>
            <a:endParaRPr lang="en-GB" sz="1600" dirty="0">
              <a:solidFill>
                <a:srgbClr val="59F105"/>
              </a:solidFill>
            </a:endParaRPr>
          </a:p>
        </p:txBody>
      </p:sp>
      <p:sp>
        <p:nvSpPr>
          <p:cNvPr id="2063" name="Text Box 43"/>
          <p:cNvSpPr txBox="1">
            <a:spLocks noChangeArrowheads="1"/>
          </p:cNvSpPr>
          <p:nvPr/>
        </p:nvSpPr>
        <p:spPr bwMode="auto">
          <a:xfrm>
            <a:off x="-154026" y="13845744"/>
            <a:ext cx="2496541" cy="64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366" tIns="52683" rIns="105366" bIns="5268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Provincia</a:t>
            </a:r>
            <a:r>
              <a:rPr lang="en-GB" sz="1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en-GB" sz="1400" b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Regionale</a:t>
            </a:r>
            <a:r>
              <a:rPr lang="en-GB" sz="1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en-GB" sz="1400" b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di</a:t>
            </a:r>
            <a:endParaRPr lang="en-GB" sz="1400" b="1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GB" sz="1400" b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Siracusa</a:t>
            </a:r>
            <a:endParaRPr lang="en-GB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2094" name="Group 46"/>
          <p:cNvGrpSpPr>
            <a:grpSpLocks/>
          </p:cNvGrpSpPr>
          <p:nvPr/>
        </p:nvGrpSpPr>
        <p:grpSpPr bwMode="auto">
          <a:xfrm>
            <a:off x="1552400" y="12713977"/>
            <a:ext cx="2784740" cy="1766545"/>
            <a:chOff x="2208" y="6618"/>
            <a:chExt cx="1575" cy="942"/>
          </a:xfrm>
        </p:grpSpPr>
        <p:pic>
          <p:nvPicPr>
            <p:cNvPr id="2089" name="Picture 41" descr="INFN-Logo-Whit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07" y="6618"/>
              <a:ext cx="576" cy="60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059" name="Text Box 44"/>
            <p:cNvSpPr txBox="1">
              <a:spLocks noChangeArrowheads="1"/>
            </p:cNvSpPr>
            <p:nvPr/>
          </p:nvSpPr>
          <p:spPr bwMode="auto">
            <a:xfrm>
              <a:off x="2208" y="7224"/>
              <a:ext cx="1575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400" b="1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</a:rPr>
                <a:t>Istituto</a:t>
              </a:r>
              <a:r>
                <a:rPr lang="en-GB" sz="1400" b="1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GB" sz="1400" b="1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</a:rPr>
                <a:t>Nazionale</a:t>
              </a:r>
              <a:r>
                <a:rPr lang="en-GB" sz="1400" b="1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GB" sz="1400" b="1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</a:rPr>
                <a:t>di</a:t>
              </a:r>
              <a:r>
                <a:rPr lang="en-GB" sz="1400" b="1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</a:rPr>
                <a:t> </a:t>
              </a:r>
            </a:p>
            <a:p>
              <a:pPr algn="ctr">
                <a:spcBef>
                  <a:spcPct val="50000"/>
                </a:spcBef>
              </a:pPr>
              <a:r>
                <a:rPr lang="en-GB" sz="1400" b="1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</a:rPr>
                <a:t>Fisica</a:t>
              </a:r>
              <a:r>
                <a:rPr lang="en-GB" sz="1400" b="1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GB" sz="1400" b="1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</a:rPr>
                <a:t>Nucleare</a:t>
              </a:r>
              <a:endParaRPr lang="en-GB" sz="14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pic>
        <p:nvPicPr>
          <p:cNvPr id="2072" name="Picture 24" descr="Unict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36770" y="12892543"/>
            <a:ext cx="902693" cy="914738"/>
          </a:xfrm>
          <a:prstGeom prst="ellipse">
            <a:avLst/>
          </a:prstGeom>
          <a:ln w="222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softEdge rad="3175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61" name="Text Box 45"/>
          <p:cNvSpPr txBox="1">
            <a:spLocks noChangeArrowheads="1"/>
          </p:cNvSpPr>
          <p:nvPr/>
        </p:nvSpPr>
        <p:spPr bwMode="auto">
          <a:xfrm>
            <a:off x="3274998" y="13847806"/>
            <a:ext cx="2844357" cy="64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366" tIns="52683" rIns="105366" bIns="5268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Università</a:t>
            </a:r>
            <a:r>
              <a:rPr lang="en-GB" sz="14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en-GB" sz="1400" b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degli</a:t>
            </a:r>
            <a:endParaRPr lang="en-GB" sz="900" b="1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GB" sz="1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en-GB" sz="1400" b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Studi</a:t>
            </a:r>
            <a:r>
              <a:rPr lang="en-GB" sz="1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en-GB" sz="14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di</a:t>
            </a:r>
            <a:r>
              <a:rPr lang="en-GB" sz="14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Catania</a:t>
            </a:r>
            <a:endParaRPr lang="en-GB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02" name="AutoShape 54" descr="data:image/jpeg;base64,/9j/4AAQSkZJRgABAQAAAQABAAD/2wCEAAkGBhQSERUQEhQWEhQVGB8aGBgYFx4eGhocHxYcHBwcGhgbHSkfGRkkHhsZIC8gIycpLC84GCAxNTAsNicrLCkBCQoKDgwOGg8PGiklHiI0NSwqLS8sNCwqKSwqLCksKiwvLywsMik0KSksLCw0LDIsLywsKTAsLCkpLSosLCwsNf/AABEIAJAAegMBIgACEQEDEQH/xAAcAAACAgMBAQAAAAAAAAAAAAAABgUHAQMEAgj/xABBEAACAQIEAwUDCQYEBwAAAAABAhEAAwQSITEFQVEGBxMiYTJxciMzNVKBkaGz0UKSsdLh8BdissEUFiVTgqKk/8QAGgEAAgMBAQAAAAAAAAAAAAAAAgMAAQQFBv/EAC0RAAIBAgQDBwQDAAAAAAAAAAABAgMRBBIhMRMyQRQiUWGBofAFcbHhM5HR/9oADAMBAAIRAxEAPwC8a0YzGLaQu5gD0n+FYxTONViADM+7TXYCljEdt/DDXGSUDQADJ03iNzqN9KXOpGG4MpKO5NYDtHbuvlAYSAQSN5BJHoRGxrrxHEraW2vMwyKJJ3/hz1GnrStxLiWFJi2xFxzIazJbRTE/sgb6Uq8O7TtF3DjK9hiECkDMVzFXcAQQQvm0kStKdfJpJr57gcS2jLGxPaS2FR0IZXCsGMhcrbENEcxvXrB9oEdxaaEc7CZncESOYINJnD+NphLATEW7gWSUUZSRscvhT5SBGxOhIracHcxWJt4iwGQABgGULAjUNrzB5AkSDQceTay/0BxXdWLDopRfGXMLiCMzPajMczT0XKCRqwJGg9OdNqtOtaYTUr+Q6MkzNYLRqdKzShxbiAxDhWcLhlJlARnxDLPlGulvTXkft0uTsW3Yn7XH7DAMLqwwZl/zKs5iOo0Jn0rc3FLQtrdNxQjCVYkAEESI66Ui8XvX7uW8tpLVtVKqUt+KwXmM9swoPMDlpzrnwfaIEJaVLbrbj5sedRGnyV1cx/8AHrSuNrYXxNbD5ge0GHvNktXrbsP2Qwn7udSFVzibCm4qX8ExQwbWJsLlcNBI0UCDoI29RTN/zCRYm1bu33QAQVhifUcjz5UUaia1CU/EYKKhezuMxd3M+JtJYXTIgMt6ljsOWlTVMTuEnci+P4/w7ZAt+JmBlZiQInXedenWkPgmMCYO89xnZySG8hIULlEJpozBwJPSrC4pgi6kr7eUgTHOJ32MCkzEkgeD4b3JzrdyvBzEKZQttDW9J9rlNZql1O726CZ3UrvY1Hg+IvZLi+xc9nKumTlmEkKsGAD0PpOns/wc2OJCyQjXFUuzFSSoYEAq0wN4j+GtTfDuMNh7duwlpmtW0iTOY5eWggNBEiI10213cW7UuMJfuWrM4hUMJGaQCATpBIEkkUEKdNtS67lQjBtW3NXEOya4i+zN7JMlhpAg6LymQQTE668qXeLdqXwOJFtVItqw1gtKjykHWSRyiN6SrnHMXfZRfuXIuHyCcqmCVMKAPUT9+1esHdYu1q2gcpmznSBlAzbbgTvWSpiYRfci773OnH6a5WblYsrinGcJirdt0vKpMnK7RkkEHMoB1kmRzqS4D2ww4sql28qusqZJOx0IMagjY1XmEwjllRHRDeQOCqMQdNzEHqD6jfauRg9u89sFCyqWJKiGA1aAW3IBgmdtd6Ht9nmye/6NK+mxWub2LC4v2qc3HWxcS5ae1uB7BBOaJjMzDQL1jlNa+J4fDvYFvDa4y4FZDvcRtDndhogXnOmkAGYK5dxr2zbTPYHihTbzWXk5uWh0Prtr6VD47iRZzbNq2zQScjRsTJXMR+tXLHKWko/oB/TVLaXsP3H7i8PxFrEopS1dYJfCj5Nif2yo9hxoZ56j3y3GeydjFkXJKXF1DoRseRGxUjSKpu5xHFeW3Za44uL81m8RWBmJQzDeU+UwdKdO5niN1vGtmyFtwCLgUjzAxknnA2HKPWtlGvCr3bGWrhHTWtmhp7LYl2XE4N2OaxcZEYmWyHVCepAIH2CuPCYa5gWQFWuAKA9z6xa6qoCdoXPAnUC10NdHFuJphL74hLWe44UXhmykqAcrJOjEHQiZ09KgOI9qr2MuW7a2/BQXUhS3yjkkhNBoANX1+oN6bJ2W+pik7LzGvE9s7NtxbZL2cmAotEkn0jcetTytIB2mvItCc0Cesa/fXunK/Uar9TxdWVI6ilfiPCkR0Cr8m0AqNzBglWmQw8pGvLTWKa61XMMrRIBgyJ5HqOlVOGZFSjcWMTeu2Cyugug6hpjNB1Jyr5WjLM6eUda6+OWMP/wN25dLW7bWvMw1ZVOsDcTJiNqlsfgy6FVIBOxIkA14HCUbD/8AD3VDoVysORnegVOz/BUY2Z86X+K5nYxlGYkMNWykAZSScuXSdBuT7q3JiMOXL3GGZjMqxUCdwFRAAPtFWdxLuZsP83cKgbBln/2BBNQXFe7IYVQ2a05Y5UTISznTRVgyffoK5/Y31uehpYjDON6knf7bEPZ4taFssmJveGsA/OFRIAA1Ppt0FZ4biGxOa5Nxgo9srKADqWYR7ppkv91t24lu28KiEkKmWCWgk3Dp5txABAAXeNeK72TOiI6J4PkYIWJNwSYQDQHUHUDcHYUMsHBcwztWHjHM5teG3y7OM8dteJ4RvXRcJCgZbsnzbDz/AN61GcQxmGZzmuOXXSSSGmdSSVMc99dtdqbbHd41wLetqZMNbbxAqqZkXAMubeWyDQ+6ozi/ZG7Zeb9pXDMSbqqGBk7EZTDe4e6reCgldL3KeKw6kk56W3t16eYp4niQzKyurlFyKDABABAJAymRJMmTMVaHc3xK22FewC3iW2LOD7MNsV6DTWuPgvdrZvqt5LlgidGt25IIO0NoCD1XlT1wDs1ZwastlTLmXZjLMfU/7Vpw9BwlmMOMrUZxy0236ELx+1cxa/JW7TWokXWGYERrA5+4feKjuyfCEOJtvbVzaTxGNxgPPeULbmRpGUsVGw1janrCYNLS+HbUIoJIA2EmTA5amtqqBoNK1Ond3ZyMl3dmaKKKYMCiiioQK4ON8atYSyb94lUUgGBJkmBp7zXfSh3q/Rtz4k/1igqSyxcl0Bk7Js4OKd7OGNsjD3IuEgA3LbFQJ1MDUkDlXHwbtxw6yxu3L13EYhvauuhn1CLtbT0H2zVacO4a95iqwAozMzbKJiTGpJJgAammix2PslYl3OkvnyySJ8qQYEddaw06terqkjOpVJapL56j1/i1gPrv+4ag8T264f4r3Fi4LhlhctncdDzG+h60t8X7EhLT3LLMSknIxBJA3AIA80a60pA0utXqwdppFSnPZ2+epc+E72MEEAd2zf5bZjfQfdFbX71+HkEFmIO4NsxVJ0UHbankTiy8vnqW5w7vA4dYdzbuOEczk8MwDMyNff8Af6CJ3hHeLg8TeSxaZi7yFlCASFLHX3A1Q34Uxd3WvFMKdvM8Dp8hc/GnUMROTSdrBwm/Iv6iiiukaAoooqECiiioQKUO9X6NufEn+sU30nd7DRw24T9e3+NwAfiaTX/jkBPlYo8D4UqYawsTcukMR6nUseoVdB0medSuIuIikW1hBCBV9omIALHWeZYnQCuDgeKz27dxP2URNBmgjW4p+rMDWuh8WPni3yQJ9cz6ajSZAOvWRRU7ZFYkLZVY88ExQcuMysEu6MMwB8plQG1OpXWBuYpM7X8MWziYQQlxc4HQyQQPSQTTxwu6blxrmU5SRDHQGTqyiOQA19TSb20xWa7bTTMiHPHJmcn74gxyms+MUeHd+gFblF+gUVhun3/p765EY332M6RiZ9w/E/oP69KZe7r6TwvxP+Rcpcpj7uvpPC/E/wCRcp1KWarEKPMi/aKKK7psCiiioQKKKKhApN72/oy58dv81acqTe9v6MufHb/NWlVuRgT5WVDwjjLWDoAykgsp2Mc/f/TpU/f7R4bEW8t5ntGdRBI2gkEdfspQorj0sTOmrLYyxnKOw3Y3tmqWvDw+ZmyhcxlVAiNt3Og9KU3csSxMkmSTuT1rzQTGv9n0qp1Z1nqRtyepgtG2/wDD1/v9aAIoA5nc7/09KzS5SXKtimFMfd19J4X4n/IuUuUx93X0nhfif8i5R4f+WP3LhzIv2iiiu+bQoooqECiiioQKTe9o/wDTLnx2/wA1acqTe9v6MufHa/NWlVuRgT5WUjRRRXnzGH4Vga6n7PT+tYmfcPxPX3dPv6V6pj7qyrfr/hexuwmDe6cqLmPPoPedhTBhuw7kS9wL6KpY/jHSp3s/gRZsJoMxjcD2iJJ3EwIAmpAplykJmPKXgt67V0aWDha89WOjSVtRF4r2XuWV8QEXEG5G6iTqy8h6+tdXd19J4X4n/IuU337409lcwIOm8gyI299LHYrDG3xiwhEQ7aehw9wj8DQyoKnVjKO1yOGWSsXrRRRXSNAUUUVCBRRRUIFJve39GXPjtfmrTlSv3l4M3OGYgASUUXI9EYO3v8oJj0pdRXg0DJXTRQ9Ybp9/6frQW6bnb3df060ARXCXcV+v4+dDHsZooopZRY+EuEqtwEMsA+6ADJ3mT/CjFu1xraZmQLJJXdpEkA/sjWaUeC9oDaHhvJTlqdP1H8KYhx/DnL8rAaN5JG/taaR/vXcpYiE472NcaiaMjDeGZLMyBs3maWZssA5ugE+UD1rR2duTx2z8ZH/ytP4zXLxDtKiKyJFx50YTkEbEz7R92leu7DCtd4pbfVhaR7jk9WGRZ9SWb7jVTmpzjGPR3Bc05JIvOiiitQ4KKKKhAoooqECgiiioQq/j/c1Ll8HdW2rH5q4DlX0R11C9FIMdeVRH+DuN+vh/3n/kq56KRLD05O7Qt0ospj/B3G/9zD/vP/JSxx7s5iMFcW1ft+Z/myksLhkABIElpIGUidRX0dXFxDg9q+1p7q5jYueJb9HClZ9dGP4UuWDptaKwLox6FPYTukx7oGbwLZInKzkkehKrE+6a3Hudxv18P+8/8tXRRRdkpeBfCgU3h+5nFlgHvWLa8yodj9imAftNWR2T7IWeH2jbtSzOZuXGjO5jSY0Cjko0EnqSZyimwpQp8qDjBR2CiiimBBRRRUIf/9k="/>
          <p:cNvSpPr>
            <a:spLocks noChangeAspect="1" noChangeArrowheads="1"/>
          </p:cNvSpPr>
          <p:nvPr/>
        </p:nvSpPr>
        <p:spPr bwMode="auto">
          <a:xfrm>
            <a:off x="201562" y="-774504"/>
            <a:ext cx="1294241" cy="1620272"/>
          </a:xfrm>
          <a:prstGeom prst="rect">
            <a:avLst/>
          </a:prstGeom>
          <a:noFill/>
        </p:spPr>
        <p:txBody>
          <a:bodyPr vert="horz" wrap="square" lIns="105366" tIns="52683" rIns="105366" bIns="52683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9" name="Immagine 38" descr="imag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5556" y="12633360"/>
            <a:ext cx="876588" cy="1101255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37" name="Rettangolo 36"/>
          <p:cNvSpPr/>
          <p:nvPr/>
        </p:nvSpPr>
        <p:spPr>
          <a:xfrm>
            <a:off x="774668" y="9275774"/>
            <a:ext cx="9005414" cy="1785104"/>
          </a:xfrm>
          <a:prstGeom prst="rect">
            <a:avLst/>
          </a:prstGeom>
          <a:solidFill>
            <a:srgbClr val="FFFF00">
              <a:alpha val="28000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“Eureka! Creatività, genio e mistero in Archimede </a:t>
            </a:r>
          </a:p>
          <a:p>
            <a:pPr algn="ctr"/>
            <a:r>
              <a:rPr lang="it-IT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precursore della ricerca scientifica moderna”</a:t>
            </a:r>
          </a:p>
          <a:p>
            <a:pPr algn="ctr"/>
            <a:r>
              <a:rPr lang="it-IT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it-IT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Giovedì 6 Settembre ore 16:00-19:00 </a:t>
            </a:r>
          </a:p>
          <a:p>
            <a:pPr algn="ctr"/>
            <a:r>
              <a:rPr lang="it-IT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Auditorium del Museo Archeologico Regionale “Paolo Orsi” di Siracusa</a:t>
            </a:r>
            <a:endParaRPr lang="it-IT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ruttura predefinita">
  <a:themeElements>
    <a:clrScheme name="1_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1703</TotalTime>
  <Words>369</Words>
  <Application>Microsoft Office PowerPoint</Application>
  <PresentationFormat>Personalizzato</PresentationFormat>
  <Paragraphs>55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1_Struttura predefinita</vt:lpstr>
      <vt:lpstr>Presentazione standard di PowerPoint</vt:lpstr>
    </vt:vector>
  </TitlesOfParts>
  <Company>LNS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INFN</dc:creator>
  <cp:lastModifiedBy>Lab1</cp:lastModifiedBy>
  <cp:revision>55</cp:revision>
  <dcterms:created xsi:type="dcterms:W3CDTF">2010-03-01T15:21:13Z</dcterms:created>
  <dcterms:modified xsi:type="dcterms:W3CDTF">2012-07-05T12:04:04Z</dcterms:modified>
</cp:coreProperties>
</file>