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8"/>
  </p:notesMasterIdLst>
  <p:sldIdLst>
    <p:sldId id="256" r:id="rId2"/>
    <p:sldId id="259" r:id="rId3"/>
    <p:sldId id="257" r:id="rId4"/>
    <p:sldId id="260" r:id="rId5"/>
    <p:sldId id="261" r:id="rId6"/>
    <p:sldId id="258"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4" r:id="rId20"/>
    <p:sldId id="275" r:id="rId21"/>
    <p:sldId id="276" r:id="rId22"/>
    <p:sldId id="277" r:id="rId23"/>
    <p:sldId id="279" r:id="rId24"/>
    <p:sldId id="278" r:id="rId25"/>
    <p:sldId id="280" r:id="rId26"/>
    <p:sldId id="281" r:id="rId2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28" autoAdjust="0"/>
  </p:normalViewPr>
  <p:slideViewPr>
    <p:cSldViewPr>
      <p:cViewPr varScale="1">
        <p:scale>
          <a:sx n="92" d="100"/>
          <a:sy n="92" d="100"/>
        </p:scale>
        <p:origin x="-99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0DAAE5-319F-48C0-95D7-8C6669FA7739}" type="datetimeFigureOut">
              <a:rPr lang="it-IT" smtClean="0"/>
              <a:pPr/>
              <a:t>13/04/2010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837A17-8909-4521-8C03-0CB2EFBD187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Per</a:t>
            </a:r>
            <a:r>
              <a:rPr lang="it-IT" baseline="0" dirty="0" smtClean="0"/>
              <a:t> capire come si possa comunicare Scienza nell’era del Web 2.0 è d’obbligo ripercorrere sinteticamente le tappe che ci hanno condotto fin qui. La storia della comunicazione, l’evoluzione degli strumenti ad essa preposti e la storia delle scienze corrono su sentieri cronologici paralleli che a volte si sono incrociati mettendo una disciplina a servizio dell’altra e viceversa.</a:t>
            </a:r>
          </a:p>
          <a:p>
            <a:r>
              <a:rPr lang="it-IT" baseline="0" dirty="0" smtClean="0"/>
              <a:t>Cominciamo col vedere come si sia sviluppato il modo di divulgare dei concetti dall’alba dei tempi ad oggi. Dall’immagine, che ripropone la datazione di </a:t>
            </a:r>
            <a:r>
              <a:rPr lang="it-IT" sz="1200" b="0" kern="1200" dirty="0" smtClean="0">
                <a:solidFill>
                  <a:schemeClr val="tx1"/>
                </a:solidFill>
                <a:latin typeface="+mn-lt"/>
                <a:ea typeface="+mn-ea"/>
                <a:cs typeface="+mn-cs"/>
              </a:rPr>
              <a:t>Philip </a:t>
            </a:r>
            <a:r>
              <a:rPr lang="it-IT" sz="1200" b="0" kern="1200" dirty="0" err="1" smtClean="0">
                <a:solidFill>
                  <a:schemeClr val="tx1"/>
                </a:solidFill>
                <a:latin typeface="+mn-lt"/>
                <a:ea typeface="+mn-ea"/>
                <a:cs typeface="+mn-cs"/>
              </a:rPr>
              <a:t>Lieberman</a:t>
            </a:r>
            <a:r>
              <a:rPr lang="it-IT" sz="1200" b="0" kern="1200" dirty="0" smtClean="0">
                <a:solidFill>
                  <a:schemeClr val="tx1"/>
                </a:solidFill>
                <a:latin typeface="+mn-lt"/>
                <a:ea typeface="+mn-ea"/>
                <a:cs typeface="+mn-cs"/>
              </a:rPr>
              <a:t> (</a:t>
            </a:r>
            <a:r>
              <a:rPr lang="en-US" dirty="0" smtClean="0"/>
              <a:t>(1984). </a:t>
            </a:r>
            <a:r>
              <a:rPr lang="en-US" i="1" dirty="0" smtClean="0"/>
              <a:t>The Biology and Evolution of Language</a:t>
            </a:r>
            <a:r>
              <a:rPr lang="it-IT" i="1" noProof="0" dirty="0" smtClean="0"/>
              <a:t>),</a:t>
            </a:r>
            <a:r>
              <a:rPr lang="en-US" i="0" dirty="0" smtClean="0"/>
              <a:t> </a:t>
            </a:r>
            <a:r>
              <a:rPr lang="it-IT" i="0" noProof="0" dirty="0" smtClean="0"/>
              <a:t>si</a:t>
            </a:r>
            <a:r>
              <a:rPr lang="it-IT" i="0" baseline="0" noProof="0" dirty="0" smtClean="0"/>
              <a:t> vede come la primissima comunicazione avvenne attraverso </a:t>
            </a:r>
            <a:r>
              <a:rPr lang="it-IT" b="1" i="0" baseline="0" noProof="0" dirty="0" smtClean="0"/>
              <a:t>segni e segnali  </a:t>
            </a:r>
            <a:r>
              <a:rPr lang="it-IT" i="0" baseline="0" noProof="0" dirty="0" smtClean="0"/>
              <a:t>e che in seguito si passò all’utilizzo della </a:t>
            </a:r>
            <a:r>
              <a:rPr lang="it-IT" b="1" i="0" baseline="0" noProof="0" dirty="0" smtClean="0"/>
              <a:t>parola</a:t>
            </a:r>
            <a:r>
              <a:rPr lang="it-IT" i="0" baseline="0" noProof="0" dirty="0" smtClean="0"/>
              <a:t>, poi del </a:t>
            </a:r>
            <a:r>
              <a:rPr lang="it-IT" b="1" i="0" baseline="0" noProof="0" dirty="0" smtClean="0"/>
              <a:t>linguaggio</a:t>
            </a:r>
            <a:r>
              <a:rPr lang="it-IT" i="0" baseline="0" noProof="0" dirty="0" smtClean="0"/>
              <a:t> a seguire alla </a:t>
            </a:r>
            <a:r>
              <a:rPr lang="it-IT" b="1" i="0" baseline="0" noProof="0" dirty="0" smtClean="0"/>
              <a:t>scrittura</a:t>
            </a:r>
            <a:r>
              <a:rPr lang="it-IT" i="0" baseline="0" noProof="0" dirty="0" smtClean="0"/>
              <a:t> che divenne </a:t>
            </a:r>
            <a:r>
              <a:rPr lang="it-IT" b="1" i="0" baseline="0" noProof="0" dirty="0" smtClean="0"/>
              <a:t>stampa</a:t>
            </a:r>
            <a:r>
              <a:rPr lang="it-IT" i="0" baseline="0" noProof="0" dirty="0" smtClean="0"/>
              <a:t> ed infine l’avvento della </a:t>
            </a:r>
            <a:r>
              <a:rPr lang="it-IT" b="1" i="0" baseline="0" noProof="0" dirty="0" smtClean="0"/>
              <a:t>comunicazione di massa </a:t>
            </a:r>
            <a:r>
              <a:rPr lang="it-IT" i="0" baseline="0" noProof="0" dirty="0" smtClean="0"/>
              <a:t>con i media che utilizziamo a tutt’oggi. Un ulteriore passo che non c’è nella datazione di ma che viene ormai proposto nella cronologia dei mezzi di comunicazione è quello della </a:t>
            </a:r>
            <a:r>
              <a:rPr lang="it-IT" b="1" i="0" baseline="0" noProof="0" dirty="0" smtClean="0"/>
              <a:t>comunicazione globalizzata.</a:t>
            </a:r>
            <a:endParaRPr lang="it-IT" b="1" i="0" noProof="0" dirty="0"/>
          </a:p>
        </p:txBody>
      </p:sp>
      <p:sp>
        <p:nvSpPr>
          <p:cNvPr id="4" name="Segnaposto numero diapositiva 3"/>
          <p:cNvSpPr>
            <a:spLocks noGrp="1"/>
          </p:cNvSpPr>
          <p:nvPr>
            <p:ph type="sldNum" sz="quarter" idx="10"/>
          </p:nvPr>
        </p:nvSpPr>
        <p:spPr/>
        <p:txBody>
          <a:bodyPr/>
          <a:lstStyle/>
          <a:p>
            <a:fld id="{2F837A17-8909-4521-8C03-0CB2EFBD187C}" type="slidenum">
              <a:rPr lang="it-IT" smtClean="0"/>
              <a:pPr/>
              <a:t>2</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Vediamo</a:t>
            </a:r>
            <a:r>
              <a:rPr lang="it-IT" baseline="0" dirty="0" smtClean="0"/>
              <a:t> ora come il sentiero della scienza abbia accompagnato ed interagito con quello della comunicazione partendo però dai periodi in cui si sono cominciati ad utilizzare i primi strumenti che possiamo ritrovare ancora oggi nell’uso comune. Nel 1455 un inventore tedesco, </a:t>
            </a:r>
            <a:r>
              <a:rPr lang="it-IT" dirty="0" smtClean="0"/>
              <a:t>Johann Gutenberg, stampò la Bibbia</a:t>
            </a:r>
            <a:r>
              <a:rPr lang="it-IT" baseline="0" dirty="0" smtClean="0"/>
              <a:t> utilizzando un sistema a caratteri mobili di sua ideazione. Da quella prima stampa si svilupparono velocemente in tutta Europa tipografie e stamperie che divulgarono testi di tutti i tipi. I primi testi scientifici stampati con questo sistema si ritrovano a Venezia nel 1482 e poi a Firenze nel 1494, nel corso dei secoli dalla pubblicazione di testi si passò a quella di monografie ed infine di periodici.</a:t>
            </a:r>
            <a:endParaRPr lang="it-IT" dirty="0"/>
          </a:p>
        </p:txBody>
      </p:sp>
      <p:sp>
        <p:nvSpPr>
          <p:cNvPr id="4" name="Segnaposto numero diapositiva 3"/>
          <p:cNvSpPr>
            <a:spLocks noGrp="1"/>
          </p:cNvSpPr>
          <p:nvPr>
            <p:ph type="sldNum" sz="quarter" idx="10"/>
          </p:nvPr>
        </p:nvSpPr>
        <p:spPr/>
        <p:txBody>
          <a:bodyPr/>
          <a:lstStyle/>
          <a:p>
            <a:fld id="{2F837A17-8909-4521-8C03-0CB2EFBD187C}" type="slidenum">
              <a:rPr lang="it-IT" smtClean="0"/>
              <a:pPr/>
              <a:t>3</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Allo stesso modo anche gli altri media che comunemente siamo abituati ad utilizzare per la comunicazione di massa si sono evoluti come</a:t>
            </a:r>
            <a:r>
              <a:rPr lang="it-IT" baseline="0" dirty="0" smtClean="0"/>
              <a:t> la stampa.</a:t>
            </a:r>
          </a:p>
        </p:txBody>
      </p:sp>
      <p:sp>
        <p:nvSpPr>
          <p:cNvPr id="4" name="Segnaposto numero diapositiva 3"/>
          <p:cNvSpPr>
            <a:spLocks noGrp="1"/>
          </p:cNvSpPr>
          <p:nvPr>
            <p:ph type="sldNum" sz="quarter" idx="10"/>
          </p:nvPr>
        </p:nvSpPr>
        <p:spPr/>
        <p:txBody>
          <a:bodyPr/>
          <a:lstStyle/>
          <a:p>
            <a:fld id="{2F837A17-8909-4521-8C03-0CB2EFBD187C}" type="slidenum">
              <a:rPr lang="it-IT" smtClean="0"/>
              <a:pPr/>
              <a:t>6</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Il processo che riguarda in generale la Rete  è quello che dall’</a:t>
            </a:r>
            <a:r>
              <a:rPr lang="it-IT" i="1" dirty="0" smtClean="0"/>
              <a:t>uso</a:t>
            </a:r>
            <a:r>
              <a:rPr lang="it-IT" dirty="0" smtClean="0"/>
              <a:t> delle parole si debba passare</a:t>
            </a:r>
            <a:r>
              <a:rPr lang="it-IT" baseline="0" dirty="0" smtClean="0"/>
              <a:t> alla </a:t>
            </a:r>
            <a:r>
              <a:rPr lang="it-IT" i="1" baseline="0" dirty="0" smtClean="0"/>
              <a:t>consapevolezza</a:t>
            </a:r>
            <a:r>
              <a:rPr lang="it-IT" baseline="0" dirty="0" smtClean="0"/>
              <a:t> circa tale uso. Da quando, solo negli ultimi anni, la Rete non è più un luogo privilegiato di ambienti di ricerca ad alto potere economico e tecnologico ma si configura come fenomeno di massa, il rischio di appiattimento critico è altissimo: l’utente può essere indotto a ritenere che tutto si identifichi con il Web, che tutto sia nato con il Web, e che si tratti solo di un oggetto d’uso, e per giunta un oggetto appena inventato, privo di storia, privo di parole spese per sostenerlo. L’utente della Rete tende cioè a ritenere il fenomeno “ipertesto-Web” come un’unica entità; inoltre lo considera contemporaneo al momento in cui è divento di massa, e pertanto sposta la datazione molto avanti nel tempo, intorno agli anni Novanta. Tutto ciò nell’ipotesi che l’utente si ponga problemi di datazione, problemi di consapevolezza storica.</a:t>
            </a:r>
            <a:endParaRPr lang="it-IT" dirty="0"/>
          </a:p>
        </p:txBody>
      </p:sp>
      <p:sp>
        <p:nvSpPr>
          <p:cNvPr id="4" name="Segnaposto numero diapositiva 3"/>
          <p:cNvSpPr>
            <a:spLocks noGrp="1"/>
          </p:cNvSpPr>
          <p:nvPr>
            <p:ph type="sldNum" sz="quarter" idx="10"/>
          </p:nvPr>
        </p:nvSpPr>
        <p:spPr/>
        <p:txBody>
          <a:bodyPr/>
          <a:lstStyle/>
          <a:p>
            <a:fld id="{2F837A17-8909-4521-8C03-0CB2EFBD187C}" type="slidenum">
              <a:rPr lang="it-IT" smtClean="0"/>
              <a:pPr/>
              <a:t>8</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F837A17-8909-4521-8C03-0CB2EFBD187C}" type="slidenum">
              <a:rPr lang="it-IT" smtClean="0"/>
              <a:pPr/>
              <a:t>9</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Dal 1973</a:t>
            </a:r>
            <a:r>
              <a:rPr lang="it-IT" baseline="0" dirty="0" smtClean="0"/>
              <a:t> </a:t>
            </a:r>
            <a:r>
              <a:rPr lang="it-IT" dirty="0" smtClean="0"/>
              <a:t>al 1978</a:t>
            </a:r>
            <a:r>
              <a:rPr lang="it-IT" baseline="0" dirty="0" smtClean="0"/>
              <a:t> </a:t>
            </a:r>
            <a:r>
              <a:rPr lang="it-IT" dirty="0" err="1" smtClean="0"/>
              <a:t>Cerf</a:t>
            </a:r>
            <a:r>
              <a:rPr lang="it-IT" dirty="0" smtClean="0"/>
              <a:t> condusse con Robert Kahn</a:t>
            </a:r>
            <a:r>
              <a:rPr lang="it-IT" baseline="0" dirty="0" smtClean="0"/>
              <a:t> </a:t>
            </a:r>
            <a:r>
              <a:rPr lang="it-IT" dirty="0" smtClean="0"/>
              <a:t>la ricerca che sviluppò e collaudò i protocolli di comunicazione</a:t>
            </a:r>
            <a:r>
              <a:rPr lang="it-IT" baseline="0" dirty="0" smtClean="0"/>
              <a:t> </a:t>
            </a:r>
            <a:r>
              <a:rPr lang="it-IT" dirty="0" smtClean="0"/>
              <a:t>TCP/IP</a:t>
            </a:r>
            <a:r>
              <a:rPr lang="it-IT" baseline="0" dirty="0" smtClean="0"/>
              <a:t> </a:t>
            </a:r>
            <a:r>
              <a:rPr lang="it-IT" dirty="0" smtClean="0"/>
              <a:t>e la stessa rete Internet</a:t>
            </a:r>
            <a:r>
              <a:rPr lang="it-IT" baseline="0" dirty="0" smtClean="0"/>
              <a:t> </a:t>
            </a:r>
            <a:r>
              <a:rPr lang="it-IT" dirty="0" smtClean="0"/>
              <a:t>come la conosciamo noi oggi. I protocolli di comunicazione sono ampiamente utilizzati nell'industria e per le comunicazioni tra diverse reti commerciali, tra le università, tra le istituzioni e tra i privati.</a:t>
            </a:r>
            <a:endParaRPr lang="it-IT" dirty="0"/>
          </a:p>
        </p:txBody>
      </p:sp>
      <p:sp>
        <p:nvSpPr>
          <p:cNvPr id="4" name="Segnaposto numero diapositiva 3"/>
          <p:cNvSpPr>
            <a:spLocks noGrp="1"/>
          </p:cNvSpPr>
          <p:nvPr>
            <p:ph type="sldNum" sz="quarter" idx="10"/>
          </p:nvPr>
        </p:nvSpPr>
        <p:spPr/>
        <p:txBody>
          <a:bodyPr/>
          <a:lstStyle/>
          <a:p>
            <a:fld id="{2F837A17-8909-4521-8C03-0CB2EFBD187C}" type="slidenum">
              <a:rPr lang="it-IT" smtClean="0"/>
              <a:pPr/>
              <a:t>10</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L’immagine della ragnatela comunica</a:t>
            </a:r>
            <a:r>
              <a:rPr lang="it-IT" baseline="0" dirty="0" smtClean="0"/>
              <a:t> visivamente le caratteristiche tecniche; e inoltre si annuncia come carica di promesse dal punto di vista sociale (“un sistema potenzialmente globale”). In poche righe l’inventore la descrive come: un complesso di nodi e maglie in cui ogni nodo può essere collegato ad un altro, e riflette la natura distribuita delle persone e dei computer che il sistema può mettere in collegamento, offrendo la promessa di un sistema </a:t>
            </a:r>
            <a:r>
              <a:rPr lang="it-IT" baseline="0" dirty="0" err="1" smtClean="0"/>
              <a:t>potenzialemente</a:t>
            </a:r>
            <a:r>
              <a:rPr lang="it-IT" baseline="0" dirty="0" smtClean="0"/>
              <a:t> globale.</a:t>
            </a:r>
            <a:endParaRPr lang="it-IT" dirty="0"/>
          </a:p>
        </p:txBody>
      </p:sp>
      <p:sp>
        <p:nvSpPr>
          <p:cNvPr id="4" name="Segnaposto numero diapositiva 3"/>
          <p:cNvSpPr>
            <a:spLocks noGrp="1"/>
          </p:cNvSpPr>
          <p:nvPr>
            <p:ph type="sldNum" sz="quarter" idx="10"/>
          </p:nvPr>
        </p:nvSpPr>
        <p:spPr/>
        <p:txBody>
          <a:bodyPr/>
          <a:lstStyle/>
          <a:p>
            <a:fld id="{2F837A17-8909-4521-8C03-0CB2EFBD187C}" type="slidenum">
              <a:rPr lang="it-IT" smtClean="0"/>
              <a:pPr/>
              <a:t>11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A5FD107F-9CC8-4FE0-B6C9-D66B1D2ED798}" type="datetime1">
              <a:rPr lang="it-IT" smtClean="0"/>
              <a:t>13/04/2010</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0347B853-C74B-45E8-9046-F62184E3661A}"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E18CAC60-7C59-4858-9EEA-644D4B6080C2}" type="datetime1">
              <a:rPr lang="it-IT" smtClean="0"/>
              <a:t>13/04/2010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347B853-C74B-45E8-9046-F62184E3661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033CCA97-3AB8-4BEF-BD68-EFE75D8C64B0}" type="datetime1">
              <a:rPr lang="it-IT" smtClean="0"/>
              <a:t>13/04/2010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347B853-C74B-45E8-9046-F62184E3661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63ACE6F-1E7D-4B92-AEEF-D12DEE8DF8C1}" type="datetime1">
              <a:rPr lang="it-IT" smtClean="0"/>
              <a:t>13/04/2010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347B853-C74B-45E8-9046-F62184E3661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C3FF095A-8318-4DBC-8DE8-72D763C22C61}" type="datetime1">
              <a:rPr lang="it-IT" smtClean="0"/>
              <a:t>13/04/2010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347B853-C74B-45E8-9046-F62184E3661A}"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8B58A0E4-96C2-4691-BC22-CF58E04E744E}" type="datetime1">
              <a:rPr lang="it-IT" smtClean="0"/>
              <a:t>13/04/2010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347B853-C74B-45E8-9046-F62184E3661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0F38FBE8-10C6-411B-9361-AD44931E0381}" type="datetime1">
              <a:rPr lang="it-IT" smtClean="0"/>
              <a:t>13/04/2010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347B853-C74B-45E8-9046-F62184E3661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0FEFD59A-5100-4006-A024-D9E9E6016C4F}" type="datetime1">
              <a:rPr lang="it-IT" smtClean="0"/>
              <a:t>13/04/2010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347B853-C74B-45E8-9046-F62184E3661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04A7F10-034E-40FA-901A-74B6A7879998}" type="datetime1">
              <a:rPr lang="it-IT" smtClean="0"/>
              <a:t>13/04/2010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347B853-C74B-45E8-9046-F62184E3661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921E0045-6CC7-42BE-9154-FC29E08B5CBF}" type="datetime1">
              <a:rPr lang="it-IT" smtClean="0"/>
              <a:t>13/04/2010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347B853-C74B-45E8-9046-F62184E3661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3BEC6851-9D48-4A50-ADE7-697996B6475E}" type="datetime1">
              <a:rPr lang="it-IT" smtClean="0"/>
              <a:t>13/04/2010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0347B853-C74B-45E8-9046-F62184E3661A}" type="slidenum">
              <a:rPr lang="it-IT" smtClean="0"/>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5C12E41-72DC-48CE-8256-F46C1D159BBA}" type="datetime1">
              <a:rPr lang="it-IT" smtClean="0"/>
              <a:t>13/04/2010</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347B853-C74B-45E8-9046-F62184E3661A}" type="slidenum">
              <a:rPr lang="it-IT" smtClean="0"/>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2.gif"/></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3.png"/><Relationship Id="rId4" Type="http://schemas.openxmlformats.org/officeDocument/2006/relationships/image" Target="../media/image35.png"/><Relationship Id="rId9"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7.png"/><Relationship Id="rId7" Type="http://schemas.openxmlformats.org/officeDocument/2006/relationships/image" Target="../media/image47.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18.jpe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3.gif"/><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dirty="0" smtClean="0"/>
              <a:t>La Comunicazione della Scienza nell’era del WEB 2.0</a:t>
            </a:r>
            <a:endParaRPr lang="it-IT" dirty="0"/>
          </a:p>
        </p:txBody>
      </p:sp>
      <p:sp>
        <p:nvSpPr>
          <p:cNvPr id="3" name="Sottotitolo 2"/>
          <p:cNvSpPr>
            <a:spLocks noGrp="1"/>
          </p:cNvSpPr>
          <p:nvPr>
            <p:ph type="subTitle" idx="1"/>
          </p:nvPr>
        </p:nvSpPr>
        <p:spPr/>
        <p:txBody>
          <a:bodyPr/>
          <a:lstStyle/>
          <a:p>
            <a:r>
              <a:rPr lang="it-IT" dirty="0" smtClean="0"/>
              <a:t>A cura di Michela </a:t>
            </a:r>
            <a:r>
              <a:rPr lang="it-IT" dirty="0" err="1" smtClean="0"/>
              <a:t>Fragona</a:t>
            </a:r>
            <a:endParaRPr lang="it-IT" dirty="0"/>
          </a:p>
        </p:txBody>
      </p:sp>
      <p:pic>
        <p:nvPicPr>
          <p:cNvPr id="4" name="Immagine 3" descr="Comunicare_Fisica_logo1.jpg"/>
          <p:cNvPicPr>
            <a:picLocks noChangeAspect="1"/>
          </p:cNvPicPr>
          <p:nvPr/>
        </p:nvPicPr>
        <p:blipFill>
          <a:blip r:embed="rId2" cstate="print"/>
          <a:stretch>
            <a:fillRect/>
          </a:stretch>
        </p:blipFill>
        <p:spPr>
          <a:xfrm>
            <a:off x="214282" y="5572140"/>
            <a:ext cx="1000132" cy="97036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6" name="Picture 2"/>
          <p:cNvPicPr>
            <a:picLocks noChangeAspect="1" noChangeArrowheads="1"/>
          </p:cNvPicPr>
          <p:nvPr/>
        </p:nvPicPr>
        <p:blipFill>
          <a:blip r:embed="rId3" cstate="print"/>
          <a:srcRect/>
          <a:stretch>
            <a:fillRect/>
          </a:stretch>
        </p:blipFill>
        <p:spPr bwMode="auto">
          <a:xfrm>
            <a:off x="1000100" y="6143644"/>
            <a:ext cx="4429155" cy="49988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CasellaDiTesto 5"/>
          <p:cNvSpPr txBox="1"/>
          <p:nvPr/>
        </p:nvSpPr>
        <p:spPr>
          <a:xfrm>
            <a:off x="6072198" y="6072206"/>
            <a:ext cx="2643206" cy="646331"/>
          </a:xfrm>
          <a:prstGeom prst="rect">
            <a:avLst/>
          </a:prstGeom>
          <a:noFill/>
        </p:spPr>
        <p:txBody>
          <a:bodyPr wrap="square" rtlCol="0">
            <a:spAutoFit/>
          </a:bodyPr>
          <a:lstStyle/>
          <a:p>
            <a:pPr algn="r"/>
            <a:r>
              <a:rPr lang="it-IT" dirty="0" smtClean="0">
                <a:latin typeface="Aharoni" pitchFamily="2" charset="-79"/>
                <a:cs typeface="Aharoni" pitchFamily="2" charset="-79"/>
              </a:rPr>
              <a:t>INFN Frascati</a:t>
            </a:r>
          </a:p>
          <a:p>
            <a:pPr algn="r"/>
            <a:r>
              <a:rPr lang="it-IT" dirty="0" smtClean="0">
                <a:latin typeface="Aharoni" pitchFamily="2" charset="-79"/>
                <a:cs typeface="Aharoni" pitchFamily="2" charset="-79"/>
              </a:rPr>
              <a:t>12-16 APRILE 2010</a:t>
            </a:r>
            <a:endParaRPr lang="it-IT"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8596" y="1000108"/>
            <a:ext cx="8229600" cy="4389120"/>
          </a:xfrm>
        </p:spPr>
        <p:txBody>
          <a:bodyPr/>
          <a:lstStyle/>
          <a:p>
            <a:r>
              <a:rPr lang="it-IT" dirty="0" smtClean="0">
                <a:solidFill>
                  <a:srgbClr val="FF0000"/>
                </a:solidFill>
              </a:rPr>
              <a:t>1969</a:t>
            </a:r>
            <a:r>
              <a:rPr lang="it-IT" dirty="0" smtClean="0"/>
              <a:t> Internet (</a:t>
            </a:r>
            <a:r>
              <a:rPr lang="it-IT" dirty="0" err="1" smtClean="0"/>
              <a:t>Arpanet</a:t>
            </a:r>
            <a:r>
              <a:rPr lang="it-IT" dirty="0" smtClean="0"/>
              <a:t> - </a:t>
            </a:r>
            <a:r>
              <a:rPr lang="it-IT" sz="1800" dirty="0" err="1" smtClean="0"/>
              <a:t>Advanced</a:t>
            </a:r>
            <a:r>
              <a:rPr lang="it-IT" sz="1800" dirty="0" smtClean="0"/>
              <a:t> </a:t>
            </a:r>
            <a:r>
              <a:rPr lang="it-IT" sz="1800" dirty="0" err="1" smtClean="0"/>
              <a:t>Research</a:t>
            </a:r>
            <a:r>
              <a:rPr lang="it-IT" sz="1800" dirty="0" smtClean="0"/>
              <a:t> </a:t>
            </a:r>
            <a:r>
              <a:rPr lang="it-IT" sz="1800" dirty="0" err="1" smtClean="0"/>
              <a:t>Projects</a:t>
            </a:r>
            <a:r>
              <a:rPr lang="it-IT" sz="1800" dirty="0" smtClean="0"/>
              <a:t> </a:t>
            </a:r>
            <a:r>
              <a:rPr lang="it-IT" sz="1800" dirty="0" err="1" smtClean="0"/>
              <a:t>Agency</a:t>
            </a:r>
            <a:r>
              <a:rPr lang="it-IT" dirty="0" smtClean="0"/>
              <a:t>)</a:t>
            </a:r>
          </a:p>
          <a:p>
            <a:endParaRPr lang="it-IT" dirty="0"/>
          </a:p>
        </p:txBody>
      </p:sp>
      <p:pic>
        <p:nvPicPr>
          <p:cNvPr id="4" name="Immagine 3" descr="arpanet1969.gif"/>
          <p:cNvPicPr>
            <a:picLocks noChangeAspect="1"/>
          </p:cNvPicPr>
          <p:nvPr/>
        </p:nvPicPr>
        <p:blipFill>
          <a:blip r:embed="rId3" cstate="print"/>
          <a:stretch>
            <a:fillRect/>
          </a:stretch>
        </p:blipFill>
        <p:spPr>
          <a:xfrm>
            <a:off x="571472" y="1643050"/>
            <a:ext cx="2857500" cy="2857500"/>
          </a:xfrm>
          <a:prstGeom prst="rect">
            <a:avLst/>
          </a:prstGeom>
        </p:spPr>
      </p:pic>
      <p:pic>
        <p:nvPicPr>
          <p:cNvPr id="5" name="Immagine 4" descr="arpanet1971.gif"/>
          <p:cNvPicPr>
            <a:picLocks noChangeAspect="1"/>
          </p:cNvPicPr>
          <p:nvPr/>
        </p:nvPicPr>
        <p:blipFill>
          <a:blip r:embed="rId4" cstate="print"/>
          <a:stretch>
            <a:fillRect/>
          </a:stretch>
        </p:blipFill>
        <p:spPr>
          <a:xfrm>
            <a:off x="3500462" y="3186566"/>
            <a:ext cx="5572132" cy="3671434"/>
          </a:xfrm>
          <a:prstGeom prst="rect">
            <a:avLst/>
          </a:prstGeom>
        </p:spPr>
      </p:pic>
      <p:sp>
        <p:nvSpPr>
          <p:cNvPr id="6" name="CasellaDiTesto 5"/>
          <p:cNvSpPr txBox="1"/>
          <p:nvPr/>
        </p:nvSpPr>
        <p:spPr>
          <a:xfrm>
            <a:off x="7715272" y="2714620"/>
            <a:ext cx="1214446" cy="492443"/>
          </a:xfrm>
          <a:prstGeom prst="rect">
            <a:avLst/>
          </a:prstGeom>
          <a:noFill/>
        </p:spPr>
        <p:txBody>
          <a:bodyPr wrap="square" rtlCol="0">
            <a:spAutoFit/>
          </a:bodyPr>
          <a:lstStyle/>
          <a:p>
            <a:r>
              <a:rPr lang="it-IT" sz="2600" dirty="0" smtClean="0">
                <a:solidFill>
                  <a:srgbClr val="FF0000"/>
                </a:solidFill>
              </a:rPr>
              <a:t>1971</a:t>
            </a:r>
            <a:endParaRPr lang="it-IT" sz="2600" dirty="0">
              <a:solidFill>
                <a:srgbClr val="FF0000"/>
              </a:solidFill>
            </a:endParaRPr>
          </a:p>
        </p:txBody>
      </p:sp>
      <p:sp>
        <p:nvSpPr>
          <p:cNvPr id="7" name="CasellaDiTesto 6"/>
          <p:cNvSpPr txBox="1"/>
          <p:nvPr/>
        </p:nvSpPr>
        <p:spPr>
          <a:xfrm>
            <a:off x="3857620" y="2214554"/>
            <a:ext cx="4714908" cy="646331"/>
          </a:xfrm>
          <a:prstGeom prst="rect">
            <a:avLst/>
          </a:prstGeom>
          <a:noFill/>
        </p:spPr>
        <p:txBody>
          <a:bodyPr wrap="square" rtlCol="0">
            <a:spAutoFit/>
          </a:bodyPr>
          <a:lstStyle/>
          <a:p>
            <a:r>
              <a:rPr lang="it-IT" b="1" dirty="0" smtClean="0">
                <a:solidFill>
                  <a:srgbClr val="FF0000"/>
                </a:solidFill>
              </a:rPr>
              <a:t>1973-1978</a:t>
            </a:r>
            <a:r>
              <a:rPr lang="it-IT" b="1" dirty="0" smtClean="0"/>
              <a:t> </a:t>
            </a:r>
            <a:r>
              <a:rPr lang="it-IT" b="1" dirty="0" err="1" smtClean="0"/>
              <a:t>Vinton</a:t>
            </a:r>
            <a:r>
              <a:rPr lang="it-IT" b="1" dirty="0" smtClean="0"/>
              <a:t> </a:t>
            </a:r>
            <a:r>
              <a:rPr lang="it-IT" b="1" dirty="0" err="1" smtClean="0"/>
              <a:t>Gray</a:t>
            </a:r>
            <a:r>
              <a:rPr lang="it-IT" b="1" dirty="0" smtClean="0"/>
              <a:t> </a:t>
            </a:r>
            <a:r>
              <a:rPr lang="it-IT" b="1" dirty="0" err="1" smtClean="0"/>
              <a:t>Cerf</a:t>
            </a:r>
            <a:r>
              <a:rPr lang="it-IT" b="1" dirty="0" smtClean="0"/>
              <a:t> : </a:t>
            </a:r>
            <a:r>
              <a:rPr lang="it-IT" dirty="0" smtClean="0">
                <a:solidFill>
                  <a:srgbClr val="00B0F0"/>
                </a:solidFill>
              </a:rPr>
              <a:t>un matematico tra gli inventori del protocollo di trasmissione</a:t>
            </a:r>
            <a:endParaRPr lang="it-IT" dirty="0">
              <a:solidFill>
                <a:srgbClr val="00B0F0"/>
              </a:solidFill>
            </a:endParaRPr>
          </a:p>
        </p:txBody>
      </p:sp>
      <p:sp>
        <p:nvSpPr>
          <p:cNvPr id="8" name="Segnaposto numero diapositiva 7"/>
          <p:cNvSpPr>
            <a:spLocks noGrp="1"/>
          </p:cNvSpPr>
          <p:nvPr>
            <p:ph type="sldNum" sz="quarter" idx="12"/>
          </p:nvPr>
        </p:nvSpPr>
        <p:spPr/>
        <p:txBody>
          <a:bodyPr/>
          <a:lstStyle/>
          <a:p>
            <a:fld id="{0347B853-C74B-45E8-9046-F62184E3661A}" type="slidenum">
              <a:rPr lang="it-IT" smtClean="0"/>
              <a:pPr/>
              <a:t>10</a:t>
            </a:fld>
            <a:endParaRPr lang="it-IT"/>
          </a:p>
        </p:txBody>
      </p:sp>
      <p:grpSp>
        <p:nvGrpSpPr>
          <p:cNvPr id="9" name="Gruppo 8"/>
          <p:cNvGrpSpPr/>
          <p:nvPr/>
        </p:nvGrpSpPr>
        <p:grpSpPr>
          <a:xfrm>
            <a:off x="6643702" y="142852"/>
            <a:ext cx="2357454" cy="531973"/>
            <a:chOff x="6643702" y="142852"/>
            <a:chExt cx="2357454" cy="531973"/>
          </a:xfrm>
        </p:grpSpPr>
        <p:pic>
          <p:nvPicPr>
            <p:cNvPr id="10" name="Picture 2"/>
            <p:cNvPicPr>
              <a:picLocks noChangeAspect="1" noChangeArrowheads="1"/>
            </p:cNvPicPr>
            <p:nvPr/>
          </p:nvPicPr>
          <p:blipFill>
            <a:blip r:embed="rId5" cstate="print"/>
            <a:srcRect/>
            <a:stretch>
              <a:fillRect/>
            </a:stretch>
          </p:blipFill>
          <p:spPr bwMode="auto">
            <a:xfrm>
              <a:off x="6643702" y="142852"/>
              <a:ext cx="2357454" cy="2660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1" name="CasellaDiTesto 10"/>
            <p:cNvSpPr txBox="1"/>
            <p:nvPr/>
          </p:nvSpPr>
          <p:spPr>
            <a:xfrm>
              <a:off x="6858016" y="428604"/>
              <a:ext cx="2143108" cy="246221"/>
            </a:xfrm>
            <a:prstGeom prst="rect">
              <a:avLst/>
            </a:prstGeom>
            <a:noFill/>
          </p:spPr>
          <p:txBody>
            <a:bodyPr wrap="square" rtlCol="0">
              <a:spAutoFit/>
            </a:bodyPr>
            <a:lstStyle/>
            <a:p>
              <a:pPr algn="r"/>
              <a:r>
                <a:rPr lang="it-IT" sz="1000" dirty="0" smtClean="0">
                  <a:latin typeface="Aharoni" pitchFamily="2" charset="-79"/>
                  <a:cs typeface="Aharoni" pitchFamily="2" charset="-79"/>
                </a:rPr>
                <a:t>INFN </a:t>
              </a:r>
              <a:r>
                <a:rPr lang="it-IT" sz="1000" dirty="0" smtClean="0">
                  <a:latin typeface="Aharoni" pitchFamily="2" charset="-79"/>
                  <a:cs typeface="Aharoni" pitchFamily="2" charset="-79"/>
                </a:rPr>
                <a:t>Frascati 12-16 </a:t>
              </a:r>
              <a:r>
                <a:rPr lang="it-IT" sz="1000" dirty="0" smtClean="0">
                  <a:latin typeface="Aharoni" pitchFamily="2" charset="-79"/>
                  <a:cs typeface="Aharoni" pitchFamily="2" charset="-79"/>
                </a:rPr>
                <a:t>APRILE 2010</a:t>
              </a:r>
              <a:endParaRPr lang="it-IT" sz="1000" dirty="0">
                <a:latin typeface="Aharoni" pitchFamily="2" charset="-79"/>
                <a:cs typeface="Aharoni" pitchFamily="2" charset="-79"/>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00034" y="642918"/>
            <a:ext cx="8229600" cy="500066"/>
          </a:xfrm>
        </p:spPr>
        <p:txBody>
          <a:bodyPr/>
          <a:lstStyle/>
          <a:p>
            <a:pPr>
              <a:buNone/>
            </a:pPr>
            <a:r>
              <a:rPr lang="it-IT" dirty="0" smtClean="0">
                <a:solidFill>
                  <a:srgbClr val="FF0000"/>
                </a:solidFill>
              </a:rPr>
              <a:t>1989-1991</a:t>
            </a:r>
            <a:r>
              <a:rPr lang="it-IT" dirty="0" smtClean="0"/>
              <a:t> Tim </a:t>
            </a:r>
            <a:r>
              <a:rPr lang="it-IT" dirty="0" err="1" smtClean="0"/>
              <a:t>Berners</a:t>
            </a:r>
            <a:r>
              <a:rPr lang="it-IT" dirty="0" smtClean="0"/>
              <a:t> Lee definisce il World Wide Web</a:t>
            </a:r>
            <a:endParaRPr lang="it-IT" dirty="0"/>
          </a:p>
        </p:txBody>
      </p:sp>
      <p:pic>
        <p:nvPicPr>
          <p:cNvPr id="4" name="Immagine 3" descr="timbernerslee.jpg"/>
          <p:cNvPicPr>
            <a:picLocks noChangeAspect="1"/>
          </p:cNvPicPr>
          <p:nvPr/>
        </p:nvPicPr>
        <p:blipFill>
          <a:blip r:embed="rId3" cstate="print"/>
          <a:stretch>
            <a:fillRect/>
          </a:stretch>
        </p:blipFill>
        <p:spPr>
          <a:xfrm>
            <a:off x="5643570" y="1428736"/>
            <a:ext cx="2794000" cy="18796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5" name="CasellaDiTesto 4"/>
          <p:cNvSpPr txBox="1"/>
          <p:nvPr/>
        </p:nvSpPr>
        <p:spPr>
          <a:xfrm>
            <a:off x="428596" y="1357298"/>
            <a:ext cx="5214974" cy="2923877"/>
          </a:xfrm>
          <a:prstGeom prst="rect">
            <a:avLst/>
          </a:prstGeom>
          <a:noFill/>
        </p:spPr>
        <p:txBody>
          <a:bodyPr wrap="square" rtlCol="0">
            <a:spAutoFit/>
          </a:bodyPr>
          <a:lstStyle/>
          <a:p>
            <a:pPr algn="just">
              <a:buFont typeface="Arial" pitchFamily="34" charset="0"/>
              <a:buChar char="•"/>
            </a:pPr>
            <a:r>
              <a:rPr lang="it-IT" dirty="0" smtClean="0"/>
              <a:t>Sceglie il nome della sua invenzione quando si trova ancora al CERN, ma non si tratta di un termine legato alla tradizione scientifica</a:t>
            </a:r>
          </a:p>
          <a:p>
            <a:pPr algn="just">
              <a:buFont typeface="Arial" pitchFamily="34" charset="0"/>
              <a:buChar char="•"/>
            </a:pPr>
            <a:r>
              <a:rPr lang="it-IT" dirty="0" smtClean="0"/>
              <a:t>Nelle prime versioni lo aveva chiamato</a:t>
            </a:r>
          </a:p>
          <a:p>
            <a:pPr lvl="1">
              <a:buFont typeface="Arial" pitchFamily="34" charset="0"/>
              <a:buChar char="•"/>
            </a:pPr>
            <a:r>
              <a:rPr lang="it-IT" sz="1600" dirty="0" err="1" smtClean="0"/>
              <a:t>Enquire</a:t>
            </a:r>
            <a:r>
              <a:rPr lang="it-IT" sz="1600" dirty="0" smtClean="0"/>
              <a:t> (</a:t>
            </a:r>
            <a:r>
              <a:rPr lang="it-IT" sz="1600" i="1" dirty="0" smtClean="0"/>
              <a:t>interroga</a:t>
            </a:r>
            <a:r>
              <a:rPr lang="it-IT" sz="1600" dirty="0" smtClean="0"/>
              <a:t>)</a:t>
            </a:r>
          </a:p>
          <a:p>
            <a:pPr lvl="1">
              <a:buFont typeface="Arial" pitchFamily="34" charset="0"/>
              <a:buChar char="•"/>
            </a:pPr>
            <a:r>
              <a:rPr lang="it-IT" sz="1600" dirty="0" err="1" smtClean="0"/>
              <a:t>Tangle</a:t>
            </a:r>
            <a:r>
              <a:rPr lang="it-IT" sz="1600" dirty="0" smtClean="0"/>
              <a:t> (</a:t>
            </a:r>
            <a:r>
              <a:rPr lang="it-IT" sz="1600" i="1" dirty="0" smtClean="0"/>
              <a:t>groviglio</a:t>
            </a:r>
            <a:r>
              <a:rPr lang="it-IT" sz="1600" dirty="0" smtClean="0"/>
              <a:t>)</a:t>
            </a:r>
          </a:p>
          <a:p>
            <a:pPr lvl="1">
              <a:buFont typeface="Arial" pitchFamily="34" charset="0"/>
              <a:buChar char="•"/>
            </a:pPr>
            <a:r>
              <a:rPr lang="it-IT" sz="1600" dirty="0" err="1" smtClean="0"/>
              <a:t>Mesh</a:t>
            </a:r>
            <a:r>
              <a:rPr lang="it-IT" sz="1600" dirty="0" smtClean="0"/>
              <a:t> (</a:t>
            </a:r>
            <a:r>
              <a:rPr lang="it-IT" sz="1600" i="1" dirty="0" smtClean="0"/>
              <a:t>maglia – </a:t>
            </a:r>
            <a:r>
              <a:rPr lang="it-IT" sz="1600" dirty="0" smtClean="0"/>
              <a:t>pronunciato </a:t>
            </a:r>
            <a:r>
              <a:rPr lang="it-IT" sz="1600" i="1" dirty="0" err="1" smtClean="0"/>
              <a:t>mess</a:t>
            </a:r>
            <a:r>
              <a:rPr lang="it-IT" sz="1600" dirty="0" smtClean="0"/>
              <a:t> poteva essere frainteso)</a:t>
            </a:r>
          </a:p>
          <a:p>
            <a:pPr lvl="1">
              <a:buFont typeface="Arial" pitchFamily="34" charset="0"/>
              <a:buChar char="•"/>
            </a:pPr>
            <a:r>
              <a:rPr lang="it-IT" sz="1600" dirty="0" smtClean="0"/>
              <a:t>Mine </a:t>
            </a:r>
            <a:r>
              <a:rPr lang="it-IT" sz="1600" dirty="0" err="1" smtClean="0"/>
              <a:t>of</a:t>
            </a:r>
            <a:r>
              <a:rPr lang="it-IT" sz="1600" dirty="0" smtClean="0"/>
              <a:t> Information – MOI (troppo egocentrico!)</a:t>
            </a:r>
          </a:p>
          <a:p>
            <a:pPr lvl="1">
              <a:buFont typeface="Arial" pitchFamily="34" charset="0"/>
              <a:buChar char="•"/>
            </a:pPr>
            <a:r>
              <a:rPr lang="it-IT" sz="1600" dirty="0" smtClean="0"/>
              <a:t>The Information Mine – TIM (ancora più egocentrico e l’idea della miniera poco felice).</a:t>
            </a:r>
            <a:endParaRPr lang="it-IT" sz="1600" dirty="0"/>
          </a:p>
        </p:txBody>
      </p:sp>
      <p:sp>
        <p:nvSpPr>
          <p:cNvPr id="6" name="CasellaDiTesto 5"/>
          <p:cNvSpPr txBox="1"/>
          <p:nvPr/>
        </p:nvSpPr>
        <p:spPr>
          <a:xfrm>
            <a:off x="500034" y="4500570"/>
            <a:ext cx="8072494"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smtClean="0">
                <a:latin typeface="Courier New" pitchFamily="49" charset="0"/>
                <a:cs typeface="Courier New" pitchFamily="49" charset="0"/>
              </a:rPr>
              <a:t>“Gli amici al CERN mi sconsigliarono dall’usarlo sostenendo che non avrebbe mai fatto presa, soprattutto con un acronimo lungo nove sillabe se pronunciato per esteso. Ciononostante, decisi di insistere. Avrei chiamato il mio sistema WWW, World Wide Web.” </a:t>
            </a:r>
            <a:r>
              <a:rPr lang="it-IT" dirty="0" smtClean="0"/>
              <a:t>(L’architettura del nuovo web. Tim </a:t>
            </a:r>
            <a:r>
              <a:rPr lang="it-IT" dirty="0" err="1" smtClean="0"/>
              <a:t>Berners-Lee</a:t>
            </a:r>
            <a:r>
              <a:rPr lang="it-IT" dirty="0" smtClean="0"/>
              <a:t> 1999)</a:t>
            </a:r>
            <a:endParaRPr lang="it-IT" dirty="0"/>
          </a:p>
        </p:txBody>
      </p:sp>
      <p:sp>
        <p:nvSpPr>
          <p:cNvPr id="7" name="Segnaposto numero diapositiva 6"/>
          <p:cNvSpPr>
            <a:spLocks noGrp="1"/>
          </p:cNvSpPr>
          <p:nvPr>
            <p:ph type="sldNum" sz="quarter" idx="12"/>
          </p:nvPr>
        </p:nvSpPr>
        <p:spPr/>
        <p:txBody>
          <a:bodyPr/>
          <a:lstStyle/>
          <a:p>
            <a:fld id="{0347B853-C74B-45E8-9046-F62184E3661A}" type="slidenum">
              <a:rPr lang="it-IT" smtClean="0"/>
              <a:pPr/>
              <a:t>11</a:t>
            </a:fld>
            <a:endParaRPr lang="it-IT"/>
          </a:p>
        </p:txBody>
      </p:sp>
      <p:grpSp>
        <p:nvGrpSpPr>
          <p:cNvPr id="8" name="Gruppo 7"/>
          <p:cNvGrpSpPr/>
          <p:nvPr/>
        </p:nvGrpSpPr>
        <p:grpSpPr>
          <a:xfrm>
            <a:off x="6643702" y="142852"/>
            <a:ext cx="2357454" cy="531973"/>
            <a:chOff x="6643702" y="142852"/>
            <a:chExt cx="2357454" cy="531973"/>
          </a:xfrm>
        </p:grpSpPr>
        <p:pic>
          <p:nvPicPr>
            <p:cNvPr id="9" name="Picture 2"/>
            <p:cNvPicPr>
              <a:picLocks noChangeAspect="1" noChangeArrowheads="1"/>
            </p:cNvPicPr>
            <p:nvPr/>
          </p:nvPicPr>
          <p:blipFill>
            <a:blip r:embed="rId4" cstate="print"/>
            <a:srcRect/>
            <a:stretch>
              <a:fillRect/>
            </a:stretch>
          </p:blipFill>
          <p:spPr bwMode="auto">
            <a:xfrm>
              <a:off x="6643702" y="142852"/>
              <a:ext cx="2357454" cy="2660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0" name="CasellaDiTesto 9"/>
            <p:cNvSpPr txBox="1"/>
            <p:nvPr/>
          </p:nvSpPr>
          <p:spPr>
            <a:xfrm>
              <a:off x="6858016" y="428604"/>
              <a:ext cx="2143108" cy="246221"/>
            </a:xfrm>
            <a:prstGeom prst="rect">
              <a:avLst/>
            </a:prstGeom>
            <a:noFill/>
          </p:spPr>
          <p:txBody>
            <a:bodyPr wrap="square" rtlCol="0">
              <a:spAutoFit/>
            </a:bodyPr>
            <a:lstStyle/>
            <a:p>
              <a:pPr algn="r"/>
              <a:r>
                <a:rPr lang="it-IT" sz="1000" dirty="0" smtClean="0">
                  <a:latin typeface="Aharoni" pitchFamily="2" charset="-79"/>
                  <a:cs typeface="Aharoni" pitchFamily="2" charset="-79"/>
                </a:rPr>
                <a:t>INFN </a:t>
              </a:r>
              <a:r>
                <a:rPr lang="it-IT" sz="1000" dirty="0" smtClean="0">
                  <a:latin typeface="Aharoni" pitchFamily="2" charset="-79"/>
                  <a:cs typeface="Aharoni" pitchFamily="2" charset="-79"/>
                </a:rPr>
                <a:t>Frascati 12-16 </a:t>
              </a:r>
              <a:r>
                <a:rPr lang="it-IT" sz="1000" dirty="0" smtClean="0">
                  <a:latin typeface="Aharoni" pitchFamily="2" charset="-79"/>
                  <a:cs typeface="Aharoni" pitchFamily="2" charset="-79"/>
                </a:rPr>
                <a:t>APRILE 2010</a:t>
              </a:r>
              <a:endParaRPr lang="it-IT" sz="1000" dirty="0">
                <a:latin typeface="Aharoni" pitchFamily="2" charset="-79"/>
                <a:cs typeface="Aharoni" pitchFamily="2" charset="-79"/>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0" nodeType="clickEffect">
                                  <p:stCondLst>
                                    <p:cond delay="0"/>
                                  </p:stCondLst>
                                  <p:childTnLst>
                                    <p:animRot by="21600000">
                                      <p:cBhvr>
                                        <p:cTn id="11"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timeline.jpg"/>
          <p:cNvPicPr>
            <a:picLocks noGrp="1" noChangeAspect="1"/>
          </p:cNvPicPr>
          <p:nvPr>
            <p:ph idx="1"/>
          </p:nvPr>
        </p:nvPicPr>
        <p:blipFill>
          <a:blip r:embed="rId2" cstate="print"/>
          <a:stretch>
            <a:fillRect/>
          </a:stretch>
        </p:blipFill>
        <p:spPr>
          <a:xfrm>
            <a:off x="0" y="1643050"/>
            <a:ext cx="8429684" cy="4990111"/>
          </a:xfrm>
        </p:spPr>
      </p:pic>
      <p:sp>
        <p:nvSpPr>
          <p:cNvPr id="2" name="Titolo 1"/>
          <p:cNvSpPr>
            <a:spLocks noGrp="1"/>
          </p:cNvSpPr>
          <p:nvPr>
            <p:ph type="title"/>
          </p:nvPr>
        </p:nvSpPr>
        <p:spPr/>
        <p:txBody>
          <a:bodyPr/>
          <a:lstStyle/>
          <a:p>
            <a:r>
              <a:rPr lang="it-IT" dirty="0" smtClean="0"/>
              <a:t>Web </a:t>
            </a:r>
            <a:r>
              <a:rPr lang="it-IT" dirty="0" err="1" smtClean="0"/>
              <a:t>timeline</a:t>
            </a:r>
            <a:endParaRPr lang="it-IT" dirty="0"/>
          </a:p>
        </p:txBody>
      </p:sp>
      <p:sp>
        <p:nvSpPr>
          <p:cNvPr id="5" name="Freccia in su 4"/>
          <p:cNvSpPr/>
          <p:nvPr/>
        </p:nvSpPr>
        <p:spPr>
          <a:xfrm>
            <a:off x="6215074" y="4500570"/>
            <a:ext cx="285752" cy="7143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5572132" y="5286388"/>
            <a:ext cx="1571636"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it-IT" dirty="0" smtClean="0">
                <a:solidFill>
                  <a:schemeClr val="tx1"/>
                </a:solidFill>
              </a:rPr>
              <a:t>Noi siamo qui</a:t>
            </a:r>
            <a:endParaRPr lang="it-IT" dirty="0">
              <a:solidFill>
                <a:schemeClr val="tx1"/>
              </a:solidFill>
            </a:endParaRPr>
          </a:p>
        </p:txBody>
      </p:sp>
      <p:sp>
        <p:nvSpPr>
          <p:cNvPr id="7" name="Segnaposto numero diapositiva 6"/>
          <p:cNvSpPr>
            <a:spLocks noGrp="1"/>
          </p:cNvSpPr>
          <p:nvPr>
            <p:ph type="sldNum" sz="quarter" idx="12"/>
          </p:nvPr>
        </p:nvSpPr>
        <p:spPr/>
        <p:txBody>
          <a:bodyPr/>
          <a:lstStyle/>
          <a:p>
            <a:fld id="{0347B853-C74B-45E8-9046-F62184E3661A}" type="slidenum">
              <a:rPr lang="it-IT" smtClean="0"/>
              <a:pPr/>
              <a:t>12</a:t>
            </a:fld>
            <a:endParaRPr lang="it-IT"/>
          </a:p>
        </p:txBody>
      </p:sp>
      <p:grpSp>
        <p:nvGrpSpPr>
          <p:cNvPr id="8" name="Gruppo 7"/>
          <p:cNvGrpSpPr/>
          <p:nvPr/>
        </p:nvGrpSpPr>
        <p:grpSpPr>
          <a:xfrm>
            <a:off x="6643702" y="142852"/>
            <a:ext cx="2357454" cy="531973"/>
            <a:chOff x="6643702" y="142852"/>
            <a:chExt cx="2357454" cy="531973"/>
          </a:xfrm>
        </p:grpSpPr>
        <p:pic>
          <p:nvPicPr>
            <p:cNvPr id="9" name="Picture 2"/>
            <p:cNvPicPr>
              <a:picLocks noChangeAspect="1" noChangeArrowheads="1"/>
            </p:cNvPicPr>
            <p:nvPr/>
          </p:nvPicPr>
          <p:blipFill>
            <a:blip r:embed="rId3" cstate="print"/>
            <a:srcRect/>
            <a:stretch>
              <a:fillRect/>
            </a:stretch>
          </p:blipFill>
          <p:spPr bwMode="auto">
            <a:xfrm>
              <a:off x="6643702" y="142852"/>
              <a:ext cx="2357454" cy="2660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0" name="CasellaDiTesto 9"/>
            <p:cNvSpPr txBox="1"/>
            <p:nvPr/>
          </p:nvSpPr>
          <p:spPr>
            <a:xfrm>
              <a:off x="6858016" y="428604"/>
              <a:ext cx="2143108" cy="246221"/>
            </a:xfrm>
            <a:prstGeom prst="rect">
              <a:avLst/>
            </a:prstGeom>
            <a:noFill/>
          </p:spPr>
          <p:txBody>
            <a:bodyPr wrap="square" rtlCol="0">
              <a:spAutoFit/>
            </a:bodyPr>
            <a:lstStyle/>
            <a:p>
              <a:pPr algn="r"/>
              <a:r>
                <a:rPr lang="it-IT" sz="1000" dirty="0" smtClean="0">
                  <a:latin typeface="Aharoni" pitchFamily="2" charset="-79"/>
                  <a:cs typeface="Aharoni" pitchFamily="2" charset="-79"/>
                </a:rPr>
                <a:t>INFN </a:t>
              </a:r>
              <a:r>
                <a:rPr lang="it-IT" sz="1000" dirty="0" smtClean="0">
                  <a:latin typeface="Aharoni" pitchFamily="2" charset="-79"/>
                  <a:cs typeface="Aharoni" pitchFamily="2" charset="-79"/>
                </a:rPr>
                <a:t>Frascati 12-16 </a:t>
              </a:r>
              <a:r>
                <a:rPr lang="it-IT" sz="1000" dirty="0" smtClean="0">
                  <a:latin typeface="Aharoni" pitchFamily="2" charset="-79"/>
                  <a:cs typeface="Aharoni" pitchFamily="2" charset="-79"/>
                </a:rPr>
                <a:t>APRILE 2010</a:t>
              </a:r>
              <a:endParaRPr lang="it-IT" sz="1000" dirty="0">
                <a:latin typeface="Aharoni" pitchFamily="2" charset="-79"/>
                <a:cs typeface="Aharoni" pitchFamily="2" charset="-79"/>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t>Da </a:t>
            </a:r>
            <a:r>
              <a:rPr lang="it-IT" sz="3600" dirty="0" err="1" smtClean="0"/>
              <a:t>User</a:t>
            </a:r>
            <a:r>
              <a:rPr lang="it-IT" sz="3600" dirty="0" smtClean="0"/>
              <a:t> (WEB 1.0)a </a:t>
            </a:r>
            <a:r>
              <a:rPr lang="it-IT" sz="3600" dirty="0" err="1" smtClean="0"/>
              <a:t>Prosumer</a:t>
            </a:r>
            <a:r>
              <a:rPr lang="it-IT" sz="3600" dirty="0" smtClean="0"/>
              <a:t> (WEB 2.0)</a:t>
            </a:r>
            <a:endParaRPr lang="it-IT" sz="3600" dirty="0"/>
          </a:p>
        </p:txBody>
      </p:sp>
      <p:pic>
        <p:nvPicPr>
          <p:cNvPr id="4" name="Picture 4"/>
          <p:cNvPicPr>
            <a:picLocks noGrp="1" noChangeAspect="1" noChangeArrowheads="1"/>
          </p:cNvPicPr>
          <p:nvPr>
            <p:ph idx="1"/>
          </p:nvPr>
        </p:nvPicPr>
        <p:blipFill>
          <a:blip r:embed="rId2" cstate="print"/>
          <a:srcRect/>
          <a:stretch>
            <a:fillRect/>
          </a:stretch>
        </p:blipFill>
        <p:spPr bwMode="auto">
          <a:xfrm>
            <a:off x="1928794" y="2214554"/>
            <a:ext cx="5155556" cy="2095238"/>
          </a:xfrm>
          <a:prstGeom prst="rect">
            <a:avLst/>
          </a:prstGeom>
          <a:noFill/>
          <a:ln w="9525">
            <a:noFill/>
            <a:round/>
            <a:headEnd/>
            <a:tailEnd/>
          </a:ln>
          <a:effectLst/>
        </p:spPr>
      </p:pic>
      <p:sp>
        <p:nvSpPr>
          <p:cNvPr id="5" name="CasellaDiTesto 4"/>
          <p:cNvSpPr txBox="1"/>
          <p:nvPr/>
        </p:nvSpPr>
        <p:spPr>
          <a:xfrm>
            <a:off x="785786" y="4714884"/>
            <a:ext cx="771530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i="1" dirty="0" err="1" smtClean="0"/>
              <a:t>Prosumer</a:t>
            </a:r>
            <a:r>
              <a:rPr lang="it-IT" i="1" dirty="0" smtClean="0"/>
              <a:t> deriva dalla fusione dei termini </a:t>
            </a:r>
            <a:r>
              <a:rPr lang="it-IT" b="1" i="1" dirty="0" smtClean="0"/>
              <a:t>consumer</a:t>
            </a:r>
            <a:r>
              <a:rPr lang="it-IT" i="1" dirty="0" smtClean="0"/>
              <a:t> e </a:t>
            </a:r>
            <a:r>
              <a:rPr lang="it-IT" b="1" i="1" dirty="0" err="1" smtClean="0"/>
              <a:t>producer</a:t>
            </a:r>
            <a:r>
              <a:rPr lang="it-IT" i="1" dirty="0" smtClean="0"/>
              <a:t>. Il termine fu coniato nel 1980 dallo scrittore statunitense </a:t>
            </a:r>
            <a:r>
              <a:rPr lang="it-IT" i="1" dirty="0" err="1" smtClean="0"/>
              <a:t>Alvin</a:t>
            </a:r>
            <a:r>
              <a:rPr lang="it-IT" i="1" dirty="0" smtClean="0"/>
              <a:t> </a:t>
            </a:r>
            <a:r>
              <a:rPr lang="it-IT" i="1" dirty="0" err="1" smtClean="0"/>
              <a:t>Toffler</a:t>
            </a:r>
            <a:r>
              <a:rPr lang="it-IT" i="1" dirty="0" smtClean="0"/>
              <a:t>, ma trova la sua maggiore applicazione con l'avvento del Web 2.0 che segna il passaggio dalla passiva fruizione di contenuti ed informazioni digitali alla produzione e condivisione della conoscenza in rete.</a:t>
            </a:r>
            <a:endParaRPr lang="it-IT" dirty="0"/>
          </a:p>
        </p:txBody>
      </p:sp>
      <p:sp>
        <p:nvSpPr>
          <p:cNvPr id="6" name="Segnaposto numero diapositiva 5"/>
          <p:cNvSpPr>
            <a:spLocks noGrp="1"/>
          </p:cNvSpPr>
          <p:nvPr>
            <p:ph type="sldNum" sz="quarter" idx="12"/>
          </p:nvPr>
        </p:nvSpPr>
        <p:spPr/>
        <p:txBody>
          <a:bodyPr/>
          <a:lstStyle/>
          <a:p>
            <a:fld id="{0347B853-C74B-45E8-9046-F62184E3661A}" type="slidenum">
              <a:rPr lang="it-IT" smtClean="0"/>
              <a:pPr/>
              <a:t>13</a:t>
            </a:fld>
            <a:endParaRPr lang="it-IT"/>
          </a:p>
        </p:txBody>
      </p:sp>
      <p:grpSp>
        <p:nvGrpSpPr>
          <p:cNvPr id="7" name="Gruppo 6"/>
          <p:cNvGrpSpPr/>
          <p:nvPr/>
        </p:nvGrpSpPr>
        <p:grpSpPr>
          <a:xfrm>
            <a:off x="6643702" y="142852"/>
            <a:ext cx="2357454" cy="531973"/>
            <a:chOff x="6643702" y="142852"/>
            <a:chExt cx="2357454" cy="531973"/>
          </a:xfrm>
        </p:grpSpPr>
        <p:pic>
          <p:nvPicPr>
            <p:cNvPr id="8" name="Picture 2"/>
            <p:cNvPicPr>
              <a:picLocks noChangeAspect="1" noChangeArrowheads="1"/>
            </p:cNvPicPr>
            <p:nvPr/>
          </p:nvPicPr>
          <p:blipFill>
            <a:blip r:embed="rId3" cstate="print"/>
            <a:srcRect/>
            <a:stretch>
              <a:fillRect/>
            </a:stretch>
          </p:blipFill>
          <p:spPr bwMode="auto">
            <a:xfrm>
              <a:off x="6643702" y="142852"/>
              <a:ext cx="2357454" cy="2660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CasellaDiTesto 8"/>
            <p:cNvSpPr txBox="1"/>
            <p:nvPr/>
          </p:nvSpPr>
          <p:spPr>
            <a:xfrm>
              <a:off x="6858016" y="428604"/>
              <a:ext cx="2143108" cy="246221"/>
            </a:xfrm>
            <a:prstGeom prst="rect">
              <a:avLst/>
            </a:prstGeom>
            <a:noFill/>
          </p:spPr>
          <p:txBody>
            <a:bodyPr wrap="square" rtlCol="0">
              <a:spAutoFit/>
            </a:bodyPr>
            <a:lstStyle/>
            <a:p>
              <a:pPr algn="r"/>
              <a:r>
                <a:rPr lang="it-IT" sz="1000" dirty="0" smtClean="0">
                  <a:latin typeface="Aharoni" pitchFamily="2" charset="-79"/>
                  <a:cs typeface="Aharoni" pitchFamily="2" charset="-79"/>
                </a:rPr>
                <a:t>INFN </a:t>
              </a:r>
              <a:r>
                <a:rPr lang="it-IT" sz="1000" dirty="0" smtClean="0">
                  <a:latin typeface="Aharoni" pitchFamily="2" charset="-79"/>
                  <a:cs typeface="Aharoni" pitchFamily="2" charset="-79"/>
                </a:rPr>
                <a:t>Frascati 12-16 </a:t>
              </a:r>
              <a:r>
                <a:rPr lang="it-IT" sz="1000" dirty="0" smtClean="0">
                  <a:latin typeface="Aharoni" pitchFamily="2" charset="-79"/>
                  <a:cs typeface="Aharoni" pitchFamily="2" charset="-79"/>
                </a:rPr>
                <a:t>APRILE 2010</a:t>
              </a:r>
              <a:endParaRPr lang="it-IT" sz="1000" dirty="0">
                <a:latin typeface="Aharoni" pitchFamily="2" charset="-79"/>
                <a:cs typeface="Aharoni" pitchFamily="2" charset="-79"/>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fill="hold" nodeType="afterEffect">
                                  <p:stCondLst>
                                    <p:cond delay="1500"/>
                                  </p:stCondLst>
                                  <p:childTnLst>
                                    <p:set>
                                      <p:cBhvr additive="repl">
                                        <p:cTn id="6" dur="1" fill="hold">
                                          <p:stCondLst>
                                            <p:cond delay="0"/>
                                          </p:stCondLst>
                                        </p:cTn>
                                        <p:tgtEl>
                                          <p:spTgt spid="4"/>
                                        </p:tgtEl>
                                        <p:attrNameLst>
                                          <p:attrName>style.visibility</p:attrName>
                                        </p:attrNameLst>
                                      </p:cBhvr>
                                      <p:to>
                                        <p:strVal val="visible"/>
                                      </p:to>
                                    </p:set>
                                    <p:animEffect transition="in" filter="dissolve">
                                      <p:cBhvr additive="repl">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4000" dirty="0" smtClean="0"/>
              <a:t>Da scienziato comunicatore</a:t>
            </a:r>
            <a:br>
              <a:rPr lang="it-IT" sz="4000" dirty="0" smtClean="0"/>
            </a:br>
            <a:r>
              <a:rPr lang="it-IT" sz="4000" dirty="0" smtClean="0"/>
              <a:t>a co-produttore di informazioni digitali</a:t>
            </a:r>
            <a:endParaRPr lang="it-IT" sz="4000" dirty="0"/>
          </a:p>
        </p:txBody>
      </p:sp>
      <p:sp>
        <p:nvSpPr>
          <p:cNvPr id="3" name="Segnaposto contenuto 2"/>
          <p:cNvSpPr>
            <a:spLocks noGrp="1"/>
          </p:cNvSpPr>
          <p:nvPr>
            <p:ph idx="1"/>
          </p:nvPr>
        </p:nvSpPr>
        <p:spPr/>
        <p:txBody>
          <a:bodyPr>
            <a:normAutofit/>
          </a:bodyPr>
          <a:lstStyle/>
          <a:p>
            <a:pPr algn="just"/>
            <a:r>
              <a:rPr lang="it-IT" dirty="0" smtClean="0"/>
              <a:t> Gli uomini di scienza si impegnano sempre più nella comunicazione e nasce un settore rivolto al pubblico e alla scuola.</a:t>
            </a:r>
          </a:p>
          <a:p>
            <a:pPr algn="just"/>
            <a:r>
              <a:rPr lang="it-IT" dirty="0" smtClean="0"/>
              <a:t> Si incrementa l'interesse per la divulgazione molto legato all'apparire come individuo in questa crescente nuova comunità digitale (sviluppo dei blog “autobiografici” degli scienziati)</a:t>
            </a:r>
          </a:p>
        </p:txBody>
      </p:sp>
      <p:sp>
        <p:nvSpPr>
          <p:cNvPr id="4" name="Segnaposto numero diapositiva 3"/>
          <p:cNvSpPr>
            <a:spLocks noGrp="1"/>
          </p:cNvSpPr>
          <p:nvPr>
            <p:ph type="sldNum" sz="quarter" idx="12"/>
          </p:nvPr>
        </p:nvSpPr>
        <p:spPr/>
        <p:txBody>
          <a:bodyPr/>
          <a:lstStyle/>
          <a:p>
            <a:fld id="{0347B853-C74B-45E8-9046-F62184E3661A}" type="slidenum">
              <a:rPr lang="it-IT" smtClean="0"/>
              <a:pPr/>
              <a:t>14</a:t>
            </a:fld>
            <a:endParaRPr lang="it-IT"/>
          </a:p>
        </p:txBody>
      </p:sp>
      <p:grpSp>
        <p:nvGrpSpPr>
          <p:cNvPr id="5" name="Gruppo 4"/>
          <p:cNvGrpSpPr/>
          <p:nvPr/>
        </p:nvGrpSpPr>
        <p:grpSpPr>
          <a:xfrm>
            <a:off x="6643702" y="142852"/>
            <a:ext cx="2357454" cy="531973"/>
            <a:chOff x="6643702" y="142852"/>
            <a:chExt cx="2357454" cy="531973"/>
          </a:xfrm>
        </p:grpSpPr>
        <p:pic>
          <p:nvPicPr>
            <p:cNvPr id="6" name="Picture 2"/>
            <p:cNvPicPr>
              <a:picLocks noChangeAspect="1" noChangeArrowheads="1"/>
            </p:cNvPicPr>
            <p:nvPr/>
          </p:nvPicPr>
          <p:blipFill>
            <a:blip r:embed="rId2" cstate="print"/>
            <a:srcRect/>
            <a:stretch>
              <a:fillRect/>
            </a:stretch>
          </p:blipFill>
          <p:spPr bwMode="auto">
            <a:xfrm>
              <a:off x="6643702" y="142852"/>
              <a:ext cx="2357454" cy="2660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CasellaDiTesto 6"/>
            <p:cNvSpPr txBox="1"/>
            <p:nvPr/>
          </p:nvSpPr>
          <p:spPr>
            <a:xfrm>
              <a:off x="6858016" y="428604"/>
              <a:ext cx="2143108" cy="246221"/>
            </a:xfrm>
            <a:prstGeom prst="rect">
              <a:avLst/>
            </a:prstGeom>
            <a:noFill/>
          </p:spPr>
          <p:txBody>
            <a:bodyPr wrap="square" rtlCol="0">
              <a:spAutoFit/>
            </a:bodyPr>
            <a:lstStyle/>
            <a:p>
              <a:pPr algn="r"/>
              <a:r>
                <a:rPr lang="it-IT" sz="1000" dirty="0" smtClean="0">
                  <a:latin typeface="Aharoni" pitchFamily="2" charset="-79"/>
                  <a:cs typeface="Aharoni" pitchFamily="2" charset="-79"/>
                </a:rPr>
                <a:t>INFN </a:t>
              </a:r>
              <a:r>
                <a:rPr lang="it-IT" sz="1000" dirty="0" smtClean="0">
                  <a:latin typeface="Aharoni" pitchFamily="2" charset="-79"/>
                  <a:cs typeface="Aharoni" pitchFamily="2" charset="-79"/>
                </a:rPr>
                <a:t>Frascati 12-16 </a:t>
              </a:r>
              <a:r>
                <a:rPr lang="it-IT" sz="1000" dirty="0" smtClean="0">
                  <a:latin typeface="Aharoni" pitchFamily="2" charset="-79"/>
                  <a:cs typeface="Aharoni" pitchFamily="2" charset="-79"/>
                </a:rPr>
                <a:t>APRILE 2010</a:t>
              </a:r>
              <a:endParaRPr lang="it-IT" sz="1000" dirty="0">
                <a:latin typeface="Aharoni" pitchFamily="2" charset="-79"/>
                <a:cs typeface="Aharoni" pitchFamily="2" charset="-79"/>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4000" dirty="0" smtClean="0"/>
              <a:t>Da scienziato comunicatore</a:t>
            </a:r>
            <a:br>
              <a:rPr lang="it-IT" sz="4000" dirty="0" smtClean="0"/>
            </a:br>
            <a:r>
              <a:rPr lang="it-IT" sz="4000" dirty="0" smtClean="0"/>
              <a:t>a co-produttore di informazioni digitali</a:t>
            </a:r>
            <a:endParaRPr lang="it-IT" sz="4000" dirty="0"/>
          </a:p>
        </p:txBody>
      </p:sp>
      <p:sp>
        <p:nvSpPr>
          <p:cNvPr id="3" name="Segnaposto contenuto 2"/>
          <p:cNvSpPr>
            <a:spLocks noGrp="1"/>
          </p:cNvSpPr>
          <p:nvPr>
            <p:ph idx="1"/>
          </p:nvPr>
        </p:nvSpPr>
        <p:spPr/>
        <p:txBody>
          <a:bodyPr>
            <a:normAutofit/>
          </a:bodyPr>
          <a:lstStyle/>
          <a:p>
            <a:pPr algn="just"/>
            <a:r>
              <a:rPr lang="it-IT" dirty="0" smtClean="0"/>
              <a:t> L'identità dello scienziato divulgatore assume sempre più un ruolo fondamentale nel Web 2.0 proprio per la necessità che le informazioni digitali vengano in primis ad essere divulgate da esperti e poi condivise e sviluppate dal pubblico più o meno generico.</a:t>
            </a:r>
          </a:p>
          <a:p>
            <a:pPr algn="just"/>
            <a:r>
              <a:rPr lang="it-IT" dirty="0" smtClean="0"/>
              <a:t> La mancanza dello scienziato produttore di contenuti porterebbe al pubblico elaborazioni semplificate o bianche-o nere nelle quali si perderebbero gli aspetti più critici e professionali degli argomenti scientifici.</a:t>
            </a:r>
          </a:p>
          <a:p>
            <a:endParaRPr lang="it-IT" dirty="0"/>
          </a:p>
        </p:txBody>
      </p:sp>
      <p:sp>
        <p:nvSpPr>
          <p:cNvPr id="4" name="Segnaposto numero diapositiva 3"/>
          <p:cNvSpPr>
            <a:spLocks noGrp="1"/>
          </p:cNvSpPr>
          <p:nvPr>
            <p:ph type="sldNum" sz="quarter" idx="12"/>
          </p:nvPr>
        </p:nvSpPr>
        <p:spPr/>
        <p:txBody>
          <a:bodyPr/>
          <a:lstStyle/>
          <a:p>
            <a:fld id="{0347B853-C74B-45E8-9046-F62184E3661A}" type="slidenum">
              <a:rPr lang="it-IT" smtClean="0"/>
              <a:pPr/>
              <a:t>15</a:t>
            </a:fld>
            <a:endParaRPr lang="it-IT"/>
          </a:p>
        </p:txBody>
      </p:sp>
      <p:grpSp>
        <p:nvGrpSpPr>
          <p:cNvPr id="5" name="Gruppo 4"/>
          <p:cNvGrpSpPr/>
          <p:nvPr/>
        </p:nvGrpSpPr>
        <p:grpSpPr>
          <a:xfrm>
            <a:off x="6643702" y="142852"/>
            <a:ext cx="2357454" cy="531973"/>
            <a:chOff x="6643702" y="142852"/>
            <a:chExt cx="2357454" cy="531973"/>
          </a:xfrm>
        </p:grpSpPr>
        <p:pic>
          <p:nvPicPr>
            <p:cNvPr id="6" name="Picture 2"/>
            <p:cNvPicPr>
              <a:picLocks noChangeAspect="1" noChangeArrowheads="1"/>
            </p:cNvPicPr>
            <p:nvPr/>
          </p:nvPicPr>
          <p:blipFill>
            <a:blip r:embed="rId2" cstate="print"/>
            <a:srcRect/>
            <a:stretch>
              <a:fillRect/>
            </a:stretch>
          </p:blipFill>
          <p:spPr bwMode="auto">
            <a:xfrm>
              <a:off x="6643702" y="142852"/>
              <a:ext cx="2357454" cy="2660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CasellaDiTesto 6"/>
            <p:cNvSpPr txBox="1"/>
            <p:nvPr/>
          </p:nvSpPr>
          <p:spPr>
            <a:xfrm>
              <a:off x="6858016" y="428604"/>
              <a:ext cx="2143108" cy="246221"/>
            </a:xfrm>
            <a:prstGeom prst="rect">
              <a:avLst/>
            </a:prstGeom>
            <a:noFill/>
          </p:spPr>
          <p:txBody>
            <a:bodyPr wrap="square" rtlCol="0">
              <a:spAutoFit/>
            </a:bodyPr>
            <a:lstStyle/>
            <a:p>
              <a:pPr algn="r"/>
              <a:r>
                <a:rPr lang="it-IT" sz="1000" dirty="0" smtClean="0">
                  <a:latin typeface="Aharoni" pitchFamily="2" charset="-79"/>
                  <a:cs typeface="Aharoni" pitchFamily="2" charset="-79"/>
                </a:rPr>
                <a:t>INFN </a:t>
              </a:r>
              <a:r>
                <a:rPr lang="it-IT" sz="1000" dirty="0" smtClean="0">
                  <a:latin typeface="Aharoni" pitchFamily="2" charset="-79"/>
                  <a:cs typeface="Aharoni" pitchFamily="2" charset="-79"/>
                </a:rPr>
                <a:t>Frascati 12-16 </a:t>
              </a:r>
              <a:r>
                <a:rPr lang="it-IT" sz="1000" dirty="0" smtClean="0">
                  <a:latin typeface="Aharoni" pitchFamily="2" charset="-79"/>
                  <a:cs typeface="Aharoni" pitchFamily="2" charset="-79"/>
                </a:rPr>
                <a:t>APRILE 2010</a:t>
              </a:r>
              <a:endParaRPr lang="it-IT" sz="1000" dirty="0">
                <a:latin typeface="Aharoni" pitchFamily="2" charset="-79"/>
                <a:cs typeface="Aharoni" pitchFamily="2" charset="-79"/>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Una nuova identità</a:t>
            </a:r>
            <a:endParaRPr lang="it-IT" dirty="0"/>
          </a:p>
        </p:txBody>
      </p:sp>
      <p:sp>
        <p:nvSpPr>
          <p:cNvPr id="3" name="Segnaposto contenuto 2"/>
          <p:cNvSpPr>
            <a:spLocks noGrp="1"/>
          </p:cNvSpPr>
          <p:nvPr>
            <p:ph idx="1"/>
          </p:nvPr>
        </p:nvSpPr>
        <p:spPr/>
        <p:txBody>
          <a:bodyPr>
            <a:normAutofit fontScale="77500" lnSpcReduction="20000"/>
          </a:bodyPr>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smtClean="0">
                <a:solidFill>
                  <a:srgbClr val="000000"/>
                </a:solidFill>
              </a:rPr>
              <a:t>Sotto il termine “</a:t>
            </a:r>
            <a:r>
              <a:rPr lang="it-IT" b="1" dirty="0" smtClean="0">
                <a:solidFill>
                  <a:srgbClr val="000000"/>
                </a:solidFill>
              </a:rPr>
              <a:t>reti sociali</a:t>
            </a:r>
            <a:r>
              <a:rPr lang="it-IT" dirty="0" smtClean="0">
                <a:solidFill>
                  <a:srgbClr val="000000"/>
                </a:solidFill>
              </a:rPr>
              <a:t>” (social </a:t>
            </a:r>
            <a:r>
              <a:rPr lang="it-IT" dirty="0" err="1" smtClean="0">
                <a:solidFill>
                  <a:srgbClr val="000000"/>
                </a:solidFill>
              </a:rPr>
              <a:t>networking</a:t>
            </a:r>
            <a:r>
              <a:rPr lang="it-IT" dirty="0" smtClean="0">
                <a:solidFill>
                  <a:srgbClr val="000000"/>
                </a:solidFill>
              </a:rPr>
              <a:t>) si trovano diverse tipologie di ambienti software in cui la gestione dell'identità cambia funzione: nelle reti professionali o di apprendimento, anziché mascherare l'identità (come avviene ad esempio negli ambienti di gioco), la tendenza è spesso quella di affermarla e di “scoprirla” a tutto tondo: l'identità virtuale in rete oggi passa dai profili pubblici in </a:t>
            </a:r>
            <a:r>
              <a:rPr lang="it-IT" dirty="0" err="1" smtClean="0">
                <a:solidFill>
                  <a:srgbClr val="000000"/>
                </a:solidFill>
              </a:rPr>
              <a:t>Facebook</a:t>
            </a:r>
            <a:r>
              <a:rPr lang="it-IT" dirty="0" smtClean="0">
                <a:solidFill>
                  <a:srgbClr val="000000"/>
                </a:solidFill>
              </a:rPr>
              <a:t>, </a:t>
            </a:r>
            <a:r>
              <a:rPr lang="it-IT" dirty="0" err="1" smtClean="0">
                <a:solidFill>
                  <a:srgbClr val="000000"/>
                </a:solidFill>
              </a:rPr>
              <a:t>MySpace</a:t>
            </a:r>
            <a:r>
              <a:rPr lang="it-IT" dirty="0" smtClean="0">
                <a:solidFill>
                  <a:srgbClr val="000000"/>
                </a:solidFill>
              </a:rPr>
              <a:t>, </a:t>
            </a:r>
            <a:r>
              <a:rPr lang="it-IT" dirty="0" err="1" smtClean="0">
                <a:solidFill>
                  <a:srgbClr val="000000"/>
                </a:solidFill>
              </a:rPr>
              <a:t>Twitter</a:t>
            </a:r>
            <a:r>
              <a:rPr lang="it-IT" dirty="0" smtClean="0">
                <a:solidFill>
                  <a:srgbClr val="000000"/>
                </a:solidFill>
              </a:rPr>
              <a:t>, o dalla costruzione del proprio spazio blog personale.</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dirty="0" smtClean="0">
              <a:solidFill>
                <a:srgbClr val="000000"/>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smtClean="0">
                <a:solidFill>
                  <a:srgbClr val="000000"/>
                </a:solidFill>
              </a:rPr>
              <a:t>“</a:t>
            </a:r>
            <a:r>
              <a:rPr lang="it-IT" dirty="0" err="1" smtClean="0">
                <a:solidFill>
                  <a:srgbClr val="000000"/>
                </a:solidFill>
              </a:rPr>
              <a:t>To</a:t>
            </a:r>
            <a:r>
              <a:rPr lang="it-IT" dirty="0" smtClean="0">
                <a:solidFill>
                  <a:srgbClr val="000000"/>
                </a:solidFill>
              </a:rPr>
              <a:t> google </a:t>
            </a:r>
            <a:r>
              <a:rPr lang="it-IT" dirty="0" err="1" smtClean="0">
                <a:solidFill>
                  <a:srgbClr val="000000"/>
                </a:solidFill>
              </a:rPr>
              <a:t>someone</a:t>
            </a:r>
            <a:r>
              <a:rPr lang="it-IT" dirty="0" smtClean="0">
                <a:solidFill>
                  <a:srgbClr val="000000"/>
                </a:solidFill>
              </a:rPr>
              <a:t>”, cercare su Google informazioni su qualcuno, è un neologismo relativamente recente, ma prassi diffusa per reperire informazioni e chiavi </a:t>
            </a:r>
            <a:r>
              <a:rPr lang="it-IT" dirty="0" err="1" smtClean="0">
                <a:solidFill>
                  <a:srgbClr val="000000"/>
                </a:solidFill>
              </a:rPr>
              <a:t>reputazionali</a:t>
            </a:r>
            <a:r>
              <a:rPr lang="it-IT" dirty="0" smtClean="0">
                <a:solidFill>
                  <a:srgbClr val="000000"/>
                </a:solidFill>
              </a:rPr>
              <a:t> di un individuo, indipendentemente dall'esserci entrati in contatto nel mondo fisico o della rete. Se poi il soggetto ricercato è un blogger famoso, le modalità per misurarne la reputazione si incrementano, al pari delle connessioni del soggetto.</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dirty="0" smtClean="0">
              <a:solidFill>
                <a:srgbClr val="000000"/>
              </a:solidFill>
            </a:endParaRPr>
          </a:p>
        </p:txBody>
      </p:sp>
      <p:sp>
        <p:nvSpPr>
          <p:cNvPr id="4" name="Segnaposto numero diapositiva 3"/>
          <p:cNvSpPr>
            <a:spLocks noGrp="1"/>
          </p:cNvSpPr>
          <p:nvPr>
            <p:ph type="sldNum" sz="quarter" idx="12"/>
          </p:nvPr>
        </p:nvSpPr>
        <p:spPr/>
        <p:txBody>
          <a:bodyPr/>
          <a:lstStyle/>
          <a:p>
            <a:fld id="{0347B853-C74B-45E8-9046-F62184E3661A}" type="slidenum">
              <a:rPr lang="it-IT" smtClean="0"/>
              <a:pPr/>
              <a:t>16</a:t>
            </a:fld>
            <a:endParaRPr lang="it-IT"/>
          </a:p>
        </p:txBody>
      </p:sp>
      <p:grpSp>
        <p:nvGrpSpPr>
          <p:cNvPr id="5" name="Gruppo 4"/>
          <p:cNvGrpSpPr/>
          <p:nvPr/>
        </p:nvGrpSpPr>
        <p:grpSpPr>
          <a:xfrm>
            <a:off x="6643702" y="142852"/>
            <a:ext cx="2357454" cy="531973"/>
            <a:chOff x="6643702" y="142852"/>
            <a:chExt cx="2357454" cy="531973"/>
          </a:xfrm>
        </p:grpSpPr>
        <p:pic>
          <p:nvPicPr>
            <p:cNvPr id="6" name="Picture 2"/>
            <p:cNvPicPr>
              <a:picLocks noChangeAspect="1" noChangeArrowheads="1"/>
            </p:cNvPicPr>
            <p:nvPr/>
          </p:nvPicPr>
          <p:blipFill>
            <a:blip r:embed="rId2" cstate="print"/>
            <a:srcRect/>
            <a:stretch>
              <a:fillRect/>
            </a:stretch>
          </p:blipFill>
          <p:spPr bwMode="auto">
            <a:xfrm>
              <a:off x="6643702" y="142852"/>
              <a:ext cx="2357454" cy="2660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CasellaDiTesto 6"/>
            <p:cNvSpPr txBox="1"/>
            <p:nvPr/>
          </p:nvSpPr>
          <p:spPr>
            <a:xfrm>
              <a:off x="6858016" y="428604"/>
              <a:ext cx="2143108" cy="246221"/>
            </a:xfrm>
            <a:prstGeom prst="rect">
              <a:avLst/>
            </a:prstGeom>
            <a:noFill/>
          </p:spPr>
          <p:txBody>
            <a:bodyPr wrap="square" rtlCol="0">
              <a:spAutoFit/>
            </a:bodyPr>
            <a:lstStyle/>
            <a:p>
              <a:pPr algn="r"/>
              <a:r>
                <a:rPr lang="it-IT" sz="1000" dirty="0" smtClean="0">
                  <a:latin typeface="Aharoni" pitchFamily="2" charset="-79"/>
                  <a:cs typeface="Aharoni" pitchFamily="2" charset="-79"/>
                </a:rPr>
                <a:t>INFN </a:t>
              </a:r>
              <a:r>
                <a:rPr lang="it-IT" sz="1000" dirty="0" smtClean="0">
                  <a:latin typeface="Aharoni" pitchFamily="2" charset="-79"/>
                  <a:cs typeface="Aharoni" pitchFamily="2" charset="-79"/>
                </a:rPr>
                <a:t>Frascati 12-16 </a:t>
              </a:r>
              <a:r>
                <a:rPr lang="it-IT" sz="1000" dirty="0" smtClean="0">
                  <a:latin typeface="Aharoni" pitchFamily="2" charset="-79"/>
                  <a:cs typeface="Aharoni" pitchFamily="2" charset="-79"/>
                </a:rPr>
                <a:t>APRILE 2010</a:t>
              </a:r>
              <a:endParaRPr lang="it-IT" sz="1000" dirty="0">
                <a:latin typeface="Aharoni" pitchFamily="2" charset="-79"/>
                <a:cs typeface="Aharoni" pitchFamily="2" charset="-79"/>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00034" y="1000108"/>
            <a:ext cx="8229600" cy="4389120"/>
          </a:xfrm>
        </p:spPr>
        <p:txBody>
          <a:bodyPr>
            <a:normAutofit/>
          </a:bodyPr>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smtClean="0">
                <a:solidFill>
                  <a:srgbClr val="000000"/>
                </a:solidFill>
              </a:rPr>
              <a:t>I blogger si sono trasformati in protagonisti dell'informazione non mediata, acquisendo un'identità visibile da parte di un'audience potenzialmente globale.</a:t>
            </a: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dirty="0" smtClean="0">
              <a:solidFill>
                <a:srgbClr val="000000"/>
              </a:solidFill>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smtClean="0">
                <a:solidFill>
                  <a:srgbClr val="000000"/>
                </a:solidFill>
              </a:rPr>
              <a:t>(Fini, </a:t>
            </a:r>
            <a:r>
              <a:rPr lang="it-IT" dirty="0" err="1" smtClean="0">
                <a:solidFill>
                  <a:srgbClr val="000000"/>
                </a:solidFill>
              </a:rPr>
              <a:t>Cignognini</a:t>
            </a:r>
            <a:r>
              <a:rPr lang="it-IT" dirty="0" smtClean="0">
                <a:solidFill>
                  <a:srgbClr val="000000"/>
                </a:solidFill>
              </a:rPr>
              <a:t> 2009)</a:t>
            </a:r>
          </a:p>
          <a:p>
            <a:endParaRPr lang="it-IT" dirty="0"/>
          </a:p>
        </p:txBody>
      </p:sp>
      <p:sp>
        <p:nvSpPr>
          <p:cNvPr id="4" name="Segnaposto numero diapositiva 3"/>
          <p:cNvSpPr>
            <a:spLocks noGrp="1"/>
          </p:cNvSpPr>
          <p:nvPr>
            <p:ph type="sldNum" sz="quarter" idx="12"/>
          </p:nvPr>
        </p:nvSpPr>
        <p:spPr/>
        <p:txBody>
          <a:bodyPr/>
          <a:lstStyle/>
          <a:p>
            <a:fld id="{0347B853-C74B-45E8-9046-F62184E3661A}" type="slidenum">
              <a:rPr lang="it-IT" smtClean="0"/>
              <a:pPr/>
              <a:t>17</a:t>
            </a:fld>
            <a:endParaRPr lang="it-IT"/>
          </a:p>
        </p:txBody>
      </p:sp>
      <p:grpSp>
        <p:nvGrpSpPr>
          <p:cNvPr id="5" name="Gruppo 4"/>
          <p:cNvGrpSpPr/>
          <p:nvPr/>
        </p:nvGrpSpPr>
        <p:grpSpPr>
          <a:xfrm>
            <a:off x="6643702" y="142852"/>
            <a:ext cx="2357454" cy="531973"/>
            <a:chOff x="6643702" y="142852"/>
            <a:chExt cx="2357454" cy="531973"/>
          </a:xfrm>
        </p:grpSpPr>
        <p:pic>
          <p:nvPicPr>
            <p:cNvPr id="6" name="Picture 2"/>
            <p:cNvPicPr>
              <a:picLocks noChangeAspect="1" noChangeArrowheads="1"/>
            </p:cNvPicPr>
            <p:nvPr/>
          </p:nvPicPr>
          <p:blipFill>
            <a:blip r:embed="rId2" cstate="print"/>
            <a:srcRect/>
            <a:stretch>
              <a:fillRect/>
            </a:stretch>
          </p:blipFill>
          <p:spPr bwMode="auto">
            <a:xfrm>
              <a:off x="6643702" y="142852"/>
              <a:ext cx="2357454" cy="2660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CasellaDiTesto 6"/>
            <p:cNvSpPr txBox="1"/>
            <p:nvPr/>
          </p:nvSpPr>
          <p:spPr>
            <a:xfrm>
              <a:off x="6858016" y="428604"/>
              <a:ext cx="2143108" cy="246221"/>
            </a:xfrm>
            <a:prstGeom prst="rect">
              <a:avLst/>
            </a:prstGeom>
            <a:noFill/>
          </p:spPr>
          <p:txBody>
            <a:bodyPr wrap="square" rtlCol="0">
              <a:spAutoFit/>
            </a:bodyPr>
            <a:lstStyle/>
            <a:p>
              <a:pPr algn="r"/>
              <a:r>
                <a:rPr lang="it-IT" sz="1000" dirty="0" smtClean="0">
                  <a:latin typeface="Aharoni" pitchFamily="2" charset="-79"/>
                  <a:cs typeface="Aharoni" pitchFamily="2" charset="-79"/>
                </a:rPr>
                <a:t>INFN </a:t>
              </a:r>
              <a:r>
                <a:rPr lang="it-IT" sz="1000" dirty="0" smtClean="0">
                  <a:latin typeface="Aharoni" pitchFamily="2" charset="-79"/>
                  <a:cs typeface="Aharoni" pitchFamily="2" charset="-79"/>
                </a:rPr>
                <a:t>Frascati 12-16 </a:t>
              </a:r>
              <a:r>
                <a:rPr lang="it-IT" sz="1000" dirty="0" smtClean="0">
                  <a:latin typeface="Aharoni" pitchFamily="2" charset="-79"/>
                  <a:cs typeface="Aharoni" pitchFamily="2" charset="-79"/>
                </a:rPr>
                <a:t>APRILE 2010</a:t>
              </a:r>
              <a:endParaRPr lang="it-IT" sz="1000" dirty="0">
                <a:latin typeface="Aharoni" pitchFamily="2" charset="-79"/>
                <a:cs typeface="Aharoni" pitchFamily="2" charset="-79"/>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Cosa fare?</a:t>
            </a:r>
            <a:endParaRPr lang="it-IT" dirty="0"/>
          </a:p>
        </p:txBody>
      </p:sp>
      <p:sp>
        <p:nvSpPr>
          <p:cNvPr id="3" name="Segnaposto contenuto 2"/>
          <p:cNvSpPr>
            <a:spLocks noGrp="1"/>
          </p:cNvSpPr>
          <p:nvPr>
            <p:ph idx="1"/>
          </p:nvPr>
        </p:nvSpPr>
        <p:spPr/>
        <p:txBody>
          <a:bodyPr/>
          <a:lstStyle/>
          <a:p>
            <a:pPr>
              <a:buNone/>
            </a:pPr>
            <a:r>
              <a:rPr lang="it-IT" dirty="0" smtClean="0"/>
              <a:t>Lo scienziato comunicatore:</a:t>
            </a:r>
          </a:p>
          <a:p>
            <a:r>
              <a:rPr lang="it-IT" dirty="0" smtClean="0">
                <a:solidFill>
                  <a:srgbClr val="FF0000"/>
                </a:solidFill>
              </a:rPr>
              <a:t>Deve</a:t>
            </a:r>
            <a:r>
              <a:rPr lang="it-IT" dirty="0" smtClean="0"/>
              <a:t> partecipare alla comunità digitale per evitare la generalizzazione degli argomenti</a:t>
            </a:r>
          </a:p>
          <a:p>
            <a:r>
              <a:rPr lang="it-IT" dirty="0" smtClean="0">
                <a:solidFill>
                  <a:srgbClr val="FF0000"/>
                </a:solidFill>
              </a:rPr>
              <a:t>Deve</a:t>
            </a:r>
            <a:r>
              <a:rPr lang="it-IT" dirty="0" smtClean="0"/>
              <a:t> apprendere i processi per l'elaborazione dei nodi e la diffusione dell'informazione digitale.</a:t>
            </a:r>
          </a:p>
          <a:p>
            <a:r>
              <a:rPr lang="it-IT" dirty="0" smtClean="0">
                <a:solidFill>
                  <a:srgbClr val="FF0000"/>
                </a:solidFill>
              </a:rPr>
              <a:t>Deve</a:t>
            </a:r>
            <a:r>
              <a:rPr lang="it-IT" dirty="0" smtClean="0"/>
              <a:t> sviluppare un'identità mediatica che certifichi la sua reale autorevolezza per la produzione dei contenuti.</a:t>
            </a:r>
          </a:p>
          <a:p>
            <a:endParaRPr lang="it-IT" dirty="0"/>
          </a:p>
        </p:txBody>
      </p:sp>
      <p:sp>
        <p:nvSpPr>
          <p:cNvPr id="4" name="Segnaposto numero diapositiva 3"/>
          <p:cNvSpPr>
            <a:spLocks noGrp="1"/>
          </p:cNvSpPr>
          <p:nvPr>
            <p:ph type="sldNum" sz="quarter" idx="12"/>
          </p:nvPr>
        </p:nvSpPr>
        <p:spPr/>
        <p:txBody>
          <a:bodyPr/>
          <a:lstStyle/>
          <a:p>
            <a:fld id="{0347B853-C74B-45E8-9046-F62184E3661A}" type="slidenum">
              <a:rPr lang="it-IT" smtClean="0"/>
              <a:pPr/>
              <a:t>18</a:t>
            </a:fld>
            <a:endParaRPr lang="it-IT"/>
          </a:p>
        </p:txBody>
      </p:sp>
      <p:grpSp>
        <p:nvGrpSpPr>
          <p:cNvPr id="5" name="Gruppo 4"/>
          <p:cNvGrpSpPr/>
          <p:nvPr/>
        </p:nvGrpSpPr>
        <p:grpSpPr>
          <a:xfrm>
            <a:off x="6643702" y="142852"/>
            <a:ext cx="2357454" cy="531973"/>
            <a:chOff x="6643702" y="142852"/>
            <a:chExt cx="2357454" cy="531973"/>
          </a:xfrm>
        </p:grpSpPr>
        <p:pic>
          <p:nvPicPr>
            <p:cNvPr id="6" name="Picture 2"/>
            <p:cNvPicPr>
              <a:picLocks noChangeAspect="1" noChangeArrowheads="1"/>
            </p:cNvPicPr>
            <p:nvPr/>
          </p:nvPicPr>
          <p:blipFill>
            <a:blip r:embed="rId2" cstate="print"/>
            <a:srcRect/>
            <a:stretch>
              <a:fillRect/>
            </a:stretch>
          </p:blipFill>
          <p:spPr bwMode="auto">
            <a:xfrm>
              <a:off x="6643702" y="142852"/>
              <a:ext cx="2357454" cy="2660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CasellaDiTesto 6"/>
            <p:cNvSpPr txBox="1"/>
            <p:nvPr/>
          </p:nvSpPr>
          <p:spPr>
            <a:xfrm>
              <a:off x="6858016" y="428604"/>
              <a:ext cx="2143108" cy="246221"/>
            </a:xfrm>
            <a:prstGeom prst="rect">
              <a:avLst/>
            </a:prstGeom>
            <a:noFill/>
          </p:spPr>
          <p:txBody>
            <a:bodyPr wrap="square" rtlCol="0">
              <a:spAutoFit/>
            </a:bodyPr>
            <a:lstStyle/>
            <a:p>
              <a:pPr algn="r"/>
              <a:r>
                <a:rPr lang="it-IT" sz="1000" dirty="0" smtClean="0">
                  <a:latin typeface="Aharoni" pitchFamily="2" charset="-79"/>
                  <a:cs typeface="Aharoni" pitchFamily="2" charset="-79"/>
                </a:rPr>
                <a:t>INFN </a:t>
              </a:r>
              <a:r>
                <a:rPr lang="it-IT" sz="1000" dirty="0" smtClean="0">
                  <a:latin typeface="Aharoni" pitchFamily="2" charset="-79"/>
                  <a:cs typeface="Aharoni" pitchFamily="2" charset="-79"/>
                </a:rPr>
                <a:t>Frascati 12-16 </a:t>
              </a:r>
              <a:r>
                <a:rPr lang="it-IT" sz="1000" dirty="0" smtClean="0">
                  <a:latin typeface="Aharoni" pitchFamily="2" charset="-79"/>
                  <a:cs typeface="Aharoni" pitchFamily="2" charset="-79"/>
                </a:rPr>
                <a:t>APRILE 2010</a:t>
              </a:r>
              <a:endParaRPr lang="it-IT" sz="1000" dirty="0">
                <a:latin typeface="Aharoni" pitchFamily="2" charset="-79"/>
                <a:cs typeface="Aharoni" pitchFamily="2" charset="-79"/>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4"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1"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3">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8"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scienza nel WEB 2.0</a:t>
            </a:r>
            <a:endParaRPr lang="it-IT" dirty="0"/>
          </a:p>
        </p:txBody>
      </p:sp>
      <p:sp>
        <p:nvSpPr>
          <p:cNvPr id="3" name="Segnaposto contenuto 2"/>
          <p:cNvSpPr>
            <a:spLocks noGrp="1"/>
          </p:cNvSpPr>
          <p:nvPr>
            <p:ph idx="1"/>
          </p:nvPr>
        </p:nvSpPr>
        <p:spPr/>
        <p:txBody>
          <a:bodyPr/>
          <a:lstStyle/>
          <a:p>
            <a:r>
              <a:rPr lang="it-IT" dirty="0" smtClean="0"/>
              <a:t>Siti e portali</a:t>
            </a:r>
          </a:p>
          <a:p>
            <a:pPr>
              <a:buNone/>
            </a:pPr>
            <a:endParaRPr lang="it-IT" dirty="0"/>
          </a:p>
        </p:txBody>
      </p:sp>
      <p:pic>
        <p:nvPicPr>
          <p:cNvPr id="6" name="Immagine 5" descr="Scienceorg_sito.png"/>
          <p:cNvPicPr>
            <a:picLocks noChangeAspect="1"/>
          </p:cNvPicPr>
          <p:nvPr/>
        </p:nvPicPr>
        <p:blipFill>
          <a:blip r:embed="rId2" cstate="print"/>
          <a:stretch>
            <a:fillRect/>
          </a:stretch>
        </p:blipFill>
        <p:spPr>
          <a:xfrm>
            <a:off x="4643438" y="1714488"/>
            <a:ext cx="3500430" cy="194865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8" name="Immagine 7" descr="Galileo_sito.png"/>
          <p:cNvPicPr>
            <a:picLocks noChangeAspect="1"/>
          </p:cNvPicPr>
          <p:nvPr/>
        </p:nvPicPr>
        <p:blipFill>
          <a:blip r:embed="rId3" cstate="print"/>
          <a:stretch>
            <a:fillRect/>
          </a:stretch>
        </p:blipFill>
        <p:spPr>
          <a:xfrm>
            <a:off x="142844" y="2500306"/>
            <a:ext cx="2857488" cy="194362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Immagine 8" descr="LeScienze_sito.png"/>
          <p:cNvPicPr>
            <a:picLocks noChangeAspect="1"/>
          </p:cNvPicPr>
          <p:nvPr/>
        </p:nvPicPr>
        <p:blipFill>
          <a:blip r:embed="rId4" cstate="print"/>
          <a:stretch>
            <a:fillRect/>
          </a:stretch>
        </p:blipFill>
        <p:spPr>
          <a:xfrm>
            <a:off x="857224" y="2857496"/>
            <a:ext cx="2571768" cy="196361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Immagine 6" descr="ScienzaGiovane_sito.png"/>
          <p:cNvPicPr>
            <a:picLocks noChangeAspect="1"/>
          </p:cNvPicPr>
          <p:nvPr/>
        </p:nvPicPr>
        <p:blipFill>
          <a:blip r:embed="rId5" cstate="print"/>
          <a:stretch>
            <a:fillRect/>
          </a:stretch>
        </p:blipFill>
        <p:spPr>
          <a:xfrm>
            <a:off x="1643042" y="3071810"/>
            <a:ext cx="2531807" cy="204161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Immagine 3" descr="NasaScience_sito.png"/>
          <p:cNvPicPr>
            <a:picLocks noChangeAspect="1"/>
          </p:cNvPicPr>
          <p:nvPr/>
        </p:nvPicPr>
        <p:blipFill>
          <a:blip r:embed="rId6" cstate="print"/>
          <a:stretch>
            <a:fillRect/>
          </a:stretch>
        </p:blipFill>
        <p:spPr>
          <a:xfrm>
            <a:off x="4786314" y="2285992"/>
            <a:ext cx="3643306" cy="223311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5" name="Immagine 4" descr="ScienceDaily_sito.png"/>
          <p:cNvPicPr>
            <a:picLocks noChangeAspect="1"/>
          </p:cNvPicPr>
          <p:nvPr/>
        </p:nvPicPr>
        <p:blipFill>
          <a:blip r:embed="rId7" cstate="print"/>
          <a:stretch>
            <a:fillRect/>
          </a:stretch>
        </p:blipFill>
        <p:spPr>
          <a:xfrm>
            <a:off x="5000628" y="3286124"/>
            <a:ext cx="3857652" cy="221457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0" name="Immagine 9" descr="ScienzaPerTutti_sito.png"/>
          <p:cNvPicPr>
            <a:picLocks noChangeAspect="1"/>
          </p:cNvPicPr>
          <p:nvPr/>
        </p:nvPicPr>
        <p:blipFill>
          <a:blip r:embed="rId8" cstate="print"/>
          <a:stretch>
            <a:fillRect/>
          </a:stretch>
        </p:blipFill>
        <p:spPr>
          <a:xfrm>
            <a:off x="2143108" y="3714752"/>
            <a:ext cx="2857521" cy="198497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1" name="Segnaposto numero diapositiva 10"/>
          <p:cNvSpPr>
            <a:spLocks noGrp="1"/>
          </p:cNvSpPr>
          <p:nvPr>
            <p:ph type="sldNum" sz="quarter" idx="12"/>
          </p:nvPr>
        </p:nvSpPr>
        <p:spPr/>
        <p:txBody>
          <a:bodyPr/>
          <a:lstStyle/>
          <a:p>
            <a:fld id="{0347B853-C74B-45E8-9046-F62184E3661A}" type="slidenum">
              <a:rPr lang="it-IT" smtClean="0"/>
              <a:pPr/>
              <a:t>19</a:t>
            </a:fld>
            <a:endParaRPr lang="it-IT"/>
          </a:p>
        </p:txBody>
      </p:sp>
      <p:grpSp>
        <p:nvGrpSpPr>
          <p:cNvPr id="12" name="Gruppo 11"/>
          <p:cNvGrpSpPr/>
          <p:nvPr/>
        </p:nvGrpSpPr>
        <p:grpSpPr>
          <a:xfrm>
            <a:off x="6643702" y="142852"/>
            <a:ext cx="2357454" cy="531973"/>
            <a:chOff x="6643702" y="142852"/>
            <a:chExt cx="2357454" cy="531973"/>
          </a:xfrm>
        </p:grpSpPr>
        <p:pic>
          <p:nvPicPr>
            <p:cNvPr id="13" name="Picture 2"/>
            <p:cNvPicPr>
              <a:picLocks noChangeAspect="1" noChangeArrowheads="1"/>
            </p:cNvPicPr>
            <p:nvPr/>
          </p:nvPicPr>
          <p:blipFill>
            <a:blip r:embed="rId9" cstate="print"/>
            <a:srcRect/>
            <a:stretch>
              <a:fillRect/>
            </a:stretch>
          </p:blipFill>
          <p:spPr bwMode="auto">
            <a:xfrm>
              <a:off x="6643702" y="142852"/>
              <a:ext cx="2357454" cy="2660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4" name="CasellaDiTesto 13"/>
            <p:cNvSpPr txBox="1"/>
            <p:nvPr/>
          </p:nvSpPr>
          <p:spPr>
            <a:xfrm>
              <a:off x="6858016" y="428604"/>
              <a:ext cx="2143108" cy="246221"/>
            </a:xfrm>
            <a:prstGeom prst="rect">
              <a:avLst/>
            </a:prstGeom>
            <a:noFill/>
          </p:spPr>
          <p:txBody>
            <a:bodyPr wrap="square" rtlCol="0">
              <a:spAutoFit/>
            </a:bodyPr>
            <a:lstStyle/>
            <a:p>
              <a:pPr algn="r"/>
              <a:r>
                <a:rPr lang="it-IT" sz="1000" dirty="0" smtClean="0">
                  <a:latin typeface="Aharoni" pitchFamily="2" charset="-79"/>
                  <a:cs typeface="Aharoni" pitchFamily="2" charset="-79"/>
                </a:rPr>
                <a:t>INFN </a:t>
              </a:r>
              <a:r>
                <a:rPr lang="it-IT" sz="1000" dirty="0" smtClean="0">
                  <a:latin typeface="Aharoni" pitchFamily="2" charset="-79"/>
                  <a:cs typeface="Aharoni" pitchFamily="2" charset="-79"/>
                </a:rPr>
                <a:t>Frascati 12-16 </a:t>
              </a:r>
              <a:r>
                <a:rPr lang="it-IT" sz="1000" dirty="0" smtClean="0">
                  <a:latin typeface="Aharoni" pitchFamily="2" charset="-79"/>
                  <a:cs typeface="Aharoni" pitchFamily="2" charset="-79"/>
                </a:rPr>
                <a:t>APRILE 2010</a:t>
              </a:r>
              <a:endParaRPr lang="it-IT" sz="1000" dirty="0">
                <a:latin typeface="Aharoni" pitchFamily="2" charset="-79"/>
                <a:cs typeface="Aharoni" pitchFamily="2" charset="-79"/>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storia_comunicazione.png"/>
          <p:cNvPicPr>
            <a:picLocks noGrp="1" noChangeAspect="1"/>
          </p:cNvPicPr>
          <p:nvPr>
            <p:ph idx="1"/>
          </p:nvPr>
        </p:nvPicPr>
        <p:blipFill>
          <a:blip r:embed="rId3" cstate="print"/>
          <a:stretch>
            <a:fillRect/>
          </a:stretch>
        </p:blipFill>
        <p:spPr>
          <a:xfrm>
            <a:off x="1109488" y="1890722"/>
            <a:ext cx="7385878" cy="46815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Titolo 1"/>
          <p:cNvSpPr>
            <a:spLocks noGrp="1"/>
          </p:cNvSpPr>
          <p:nvPr>
            <p:ph type="title"/>
          </p:nvPr>
        </p:nvSpPr>
        <p:spPr/>
        <p:txBody>
          <a:bodyPr>
            <a:normAutofit fontScale="90000"/>
          </a:bodyPr>
          <a:lstStyle/>
          <a:p>
            <a:r>
              <a:rPr lang="it-IT" dirty="0" smtClean="0"/>
              <a:t>Storia della Comunicazione</a:t>
            </a:r>
            <a:br>
              <a:rPr lang="it-IT" dirty="0" smtClean="0"/>
            </a:br>
            <a:r>
              <a:rPr lang="it-IT" dirty="0" smtClean="0"/>
              <a:t>e Storia della Scienza</a:t>
            </a:r>
            <a:endParaRPr lang="it-IT" dirty="0"/>
          </a:p>
        </p:txBody>
      </p:sp>
      <p:grpSp>
        <p:nvGrpSpPr>
          <p:cNvPr id="10" name="Gruppo 9"/>
          <p:cNvGrpSpPr/>
          <p:nvPr/>
        </p:nvGrpSpPr>
        <p:grpSpPr>
          <a:xfrm>
            <a:off x="6643702" y="142852"/>
            <a:ext cx="2357454" cy="531973"/>
            <a:chOff x="6643702" y="142852"/>
            <a:chExt cx="2357454" cy="531973"/>
          </a:xfrm>
        </p:grpSpPr>
        <p:pic>
          <p:nvPicPr>
            <p:cNvPr id="6" name="Picture 2"/>
            <p:cNvPicPr>
              <a:picLocks noChangeAspect="1" noChangeArrowheads="1"/>
            </p:cNvPicPr>
            <p:nvPr/>
          </p:nvPicPr>
          <p:blipFill>
            <a:blip r:embed="rId4" cstate="print"/>
            <a:srcRect/>
            <a:stretch>
              <a:fillRect/>
            </a:stretch>
          </p:blipFill>
          <p:spPr bwMode="auto">
            <a:xfrm>
              <a:off x="6643702" y="142852"/>
              <a:ext cx="2357454" cy="2660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CasellaDiTesto 6"/>
            <p:cNvSpPr txBox="1"/>
            <p:nvPr/>
          </p:nvSpPr>
          <p:spPr>
            <a:xfrm>
              <a:off x="6858016" y="428604"/>
              <a:ext cx="2143108" cy="246221"/>
            </a:xfrm>
            <a:prstGeom prst="rect">
              <a:avLst/>
            </a:prstGeom>
            <a:noFill/>
          </p:spPr>
          <p:txBody>
            <a:bodyPr wrap="square" rtlCol="0">
              <a:spAutoFit/>
            </a:bodyPr>
            <a:lstStyle/>
            <a:p>
              <a:pPr algn="r"/>
              <a:r>
                <a:rPr lang="it-IT" sz="1000" dirty="0" smtClean="0">
                  <a:latin typeface="Aharoni" pitchFamily="2" charset="-79"/>
                  <a:cs typeface="Aharoni" pitchFamily="2" charset="-79"/>
                </a:rPr>
                <a:t>INFN </a:t>
              </a:r>
              <a:r>
                <a:rPr lang="it-IT" sz="1000" dirty="0" smtClean="0">
                  <a:latin typeface="Aharoni" pitchFamily="2" charset="-79"/>
                  <a:cs typeface="Aharoni" pitchFamily="2" charset="-79"/>
                </a:rPr>
                <a:t>Frascati 12-16 </a:t>
              </a:r>
              <a:r>
                <a:rPr lang="it-IT" sz="1000" dirty="0" smtClean="0">
                  <a:latin typeface="Aharoni" pitchFamily="2" charset="-79"/>
                  <a:cs typeface="Aharoni" pitchFamily="2" charset="-79"/>
                </a:rPr>
                <a:t>APRILE 2010</a:t>
              </a:r>
              <a:endParaRPr lang="it-IT" sz="1000" dirty="0">
                <a:latin typeface="Aharoni" pitchFamily="2" charset="-79"/>
                <a:cs typeface="Aharoni" pitchFamily="2" charset="-79"/>
              </a:endParaRPr>
            </a:p>
          </p:txBody>
        </p:sp>
      </p:grpSp>
      <p:sp>
        <p:nvSpPr>
          <p:cNvPr id="11" name="Segnaposto numero diapositiva 10"/>
          <p:cNvSpPr>
            <a:spLocks noGrp="1"/>
          </p:cNvSpPr>
          <p:nvPr>
            <p:ph type="sldNum" sz="quarter" idx="12"/>
          </p:nvPr>
        </p:nvSpPr>
        <p:spPr/>
        <p:txBody>
          <a:bodyPr/>
          <a:lstStyle/>
          <a:p>
            <a:fld id="{0347B853-C74B-45E8-9046-F62184E3661A}" type="slidenum">
              <a:rPr lang="it-IT" smtClean="0"/>
              <a:pPr/>
              <a:t>2</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magine 24" descr="AQuantumDiary_blog.png"/>
          <p:cNvPicPr>
            <a:picLocks noChangeAspect="1"/>
          </p:cNvPicPr>
          <p:nvPr/>
        </p:nvPicPr>
        <p:blipFill>
          <a:blip r:embed="rId2" cstate="print"/>
          <a:stretch>
            <a:fillRect/>
          </a:stretch>
        </p:blipFill>
        <p:spPr>
          <a:xfrm>
            <a:off x="214282" y="1571612"/>
            <a:ext cx="4171027" cy="331543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Segnaposto contenuto 2"/>
          <p:cNvSpPr>
            <a:spLocks noGrp="1"/>
          </p:cNvSpPr>
          <p:nvPr>
            <p:ph idx="1"/>
          </p:nvPr>
        </p:nvSpPr>
        <p:spPr>
          <a:xfrm>
            <a:off x="428596" y="857232"/>
            <a:ext cx="8229600" cy="4389120"/>
          </a:xfrm>
        </p:spPr>
        <p:txBody>
          <a:bodyPr/>
          <a:lstStyle/>
          <a:p>
            <a:r>
              <a:rPr lang="it-IT" dirty="0" smtClean="0"/>
              <a:t>Blog</a:t>
            </a:r>
          </a:p>
        </p:txBody>
      </p:sp>
      <p:pic>
        <p:nvPicPr>
          <p:cNvPr id="15" name="Immagine 14" descr="ScienceBlog_blog.png"/>
          <p:cNvPicPr>
            <a:picLocks noChangeAspect="1"/>
          </p:cNvPicPr>
          <p:nvPr/>
        </p:nvPicPr>
        <p:blipFill>
          <a:blip r:embed="rId3" cstate="print"/>
          <a:stretch>
            <a:fillRect/>
          </a:stretch>
        </p:blipFill>
        <p:spPr>
          <a:xfrm>
            <a:off x="4929190" y="1142984"/>
            <a:ext cx="4071934" cy="2331544"/>
          </a:xfrm>
          <a:prstGeom prst="rect">
            <a:avLst/>
          </a:prstGeom>
          <a:ln>
            <a:noFill/>
          </a:ln>
          <a:effectLst>
            <a:reflection blurRad="12700" stA="30000" endPos="30000" dist="5000" dir="5400000" sy="-100000" algn="bl" rotWithShape="0"/>
          </a:effectLst>
          <a:scene3d>
            <a:camera prst="perspectiveContrastingLeftFacing"/>
            <a:lightRig rig="threePt" dir="t">
              <a:rot lat="0" lon="0" rev="2700000"/>
            </a:lightRig>
          </a:scene3d>
          <a:sp3d>
            <a:bevelT w="63500" h="50800"/>
          </a:sp3d>
        </p:spPr>
      </p:pic>
      <p:pic>
        <p:nvPicPr>
          <p:cNvPr id="16" name="Immagine 15" descr="ScienceBlogs_blog.png"/>
          <p:cNvPicPr>
            <a:picLocks noChangeAspect="1"/>
          </p:cNvPicPr>
          <p:nvPr/>
        </p:nvPicPr>
        <p:blipFill>
          <a:blip r:embed="rId4" cstate="print"/>
          <a:stretch>
            <a:fillRect/>
          </a:stretch>
        </p:blipFill>
        <p:spPr>
          <a:xfrm>
            <a:off x="4714876" y="1571612"/>
            <a:ext cx="3929090" cy="2428022"/>
          </a:xfrm>
          <a:prstGeom prst="rect">
            <a:avLst/>
          </a:prstGeom>
          <a:ln>
            <a:noFill/>
          </a:ln>
          <a:effectLst>
            <a:reflection blurRad="12700" stA="30000" endPos="30000" dist="5000" dir="5400000" sy="-100000" algn="bl" rotWithShape="0"/>
          </a:effectLst>
          <a:scene3d>
            <a:camera prst="perspectiveContrastingLeftFacing"/>
            <a:lightRig rig="threePt" dir="t">
              <a:rot lat="0" lon="0" rev="2700000"/>
            </a:lightRig>
          </a:scene3d>
          <a:sp3d>
            <a:bevelT w="63500" h="50800"/>
          </a:sp3d>
        </p:spPr>
      </p:pic>
      <p:pic>
        <p:nvPicPr>
          <p:cNvPr id="17" name="Immagine 16" descr="BogSci_blog.png"/>
          <p:cNvPicPr>
            <a:picLocks noChangeAspect="1"/>
          </p:cNvPicPr>
          <p:nvPr/>
        </p:nvPicPr>
        <p:blipFill>
          <a:blip r:embed="rId5" cstate="print"/>
          <a:stretch>
            <a:fillRect/>
          </a:stretch>
        </p:blipFill>
        <p:spPr>
          <a:xfrm>
            <a:off x="4357686" y="2000240"/>
            <a:ext cx="3857652" cy="2683373"/>
          </a:xfrm>
          <a:prstGeom prst="rect">
            <a:avLst/>
          </a:prstGeom>
          <a:ln>
            <a:noFill/>
          </a:ln>
          <a:effectLst>
            <a:reflection blurRad="12700" stA="30000" endPos="30000" dist="5000" dir="5400000" sy="-100000" algn="bl" rotWithShape="0"/>
          </a:effectLst>
          <a:scene3d>
            <a:camera prst="perspectiveContrastingLeftFacing"/>
            <a:lightRig rig="threePt" dir="t">
              <a:rot lat="0" lon="0" rev="2700000"/>
            </a:lightRig>
          </a:scene3d>
          <a:sp3d>
            <a:bevelT w="63500" h="50800"/>
          </a:sp3d>
        </p:spPr>
      </p:pic>
      <p:pic>
        <p:nvPicPr>
          <p:cNvPr id="18" name="Immagine 17" descr="TheArtOfTeaching_blog.png"/>
          <p:cNvPicPr>
            <a:picLocks noChangeAspect="1"/>
          </p:cNvPicPr>
          <p:nvPr/>
        </p:nvPicPr>
        <p:blipFill>
          <a:blip r:embed="rId6" cstate="print"/>
          <a:stretch>
            <a:fillRect/>
          </a:stretch>
        </p:blipFill>
        <p:spPr>
          <a:xfrm>
            <a:off x="3428992" y="2428868"/>
            <a:ext cx="4357686" cy="2789285"/>
          </a:xfrm>
          <a:prstGeom prst="rect">
            <a:avLst/>
          </a:prstGeom>
          <a:ln>
            <a:noFill/>
          </a:ln>
          <a:effectLst>
            <a:reflection blurRad="12700" stA="30000" endPos="30000" dist="5000" dir="5400000" sy="-100000" algn="bl" rotWithShape="0"/>
          </a:effectLst>
          <a:scene3d>
            <a:camera prst="perspectiveContrastingLeftFacing"/>
            <a:lightRig rig="threePt" dir="t">
              <a:rot lat="0" lon="0" rev="2700000"/>
            </a:lightRig>
          </a:scene3d>
          <a:sp3d>
            <a:bevelT w="63500" h="50800"/>
          </a:sp3d>
        </p:spPr>
      </p:pic>
      <p:pic>
        <p:nvPicPr>
          <p:cNvPr id="20" name="Immagine 19" descr="GravitaZero_blog.png"/>
          <p:cNvPicPr>
            <a:picLocks noChangeAspect="1"/>
          </p:cNvPicPr>
          <p:nvPr/>
        </p:nvPicPr>
        <p:blipFill>
          <a:blip r:embed="rId7" cstate="print"/>
          <a:stretch>
            <a:fillRect/>
          </a:stretch>
        </p:blipFill>
        <p:spPr>
          <a:xfrm>
            <a:off x="571472" y="2357430"/>
            <a:ext cx="4132018" cy="28042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1" name="Immagine 20" descr="Keplero_blog.png"/>
          <p:cNvPicPr>
            <a:picLocks noChangeAspect="1"/>
          </p:cNvPicPr>
          <p:nvPr/>
        </p:nvPicPr>
        <p:blipFill>
          <a:blip r:embed="rId8" cstate="print"/>
          <a:stretch>
            <a:fillRect/>
          </a:stretch>
        </p:blipFill>
        <p:spPr>
          <a:xfrm>
            <a:off x="1357290" y="3429000"/>
            <a:ext cx="3500462" cy="301192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Immagine 9" descr="Blogosfere_blog.png"/>
          <p:cNvPicPr>
            <a:picLocks noChangeAspect="1"/>
          </p:cNvPicPr>
          <p:nvPr/>
        </p:nvPicPr>
        <p:blipFill>
          <a:blip r:embed="rId9" cstate="print"/>
          <a:stretch>
            <a:fillRect/>
          </a:stretch>
        </p:blipFill>
        <p:spPr>
          <a:xfrm>
            <a:off x="3786182" y="4286256"/>
            <a:ext cx="4429124" cy="247509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1" name="Segnaposto numero diapositiva 10"/>
          <p:cNvSpPr>
            <a:spLocks noGrp="1"/>
          </p:cNvSpPr>
          <p:nvPr>
            <p:ph type="sldNum" sz="quarter" idx="12"/>
          </p:nvPr>
        </p:nvSpPr>
        <p:spPr/>
        <p:txBody>
          <a:bodyPr/>
          <a:lstStyle/>
          <a:p>
            <a:fld id="{0347B853-C74B-45E8-9046-F62184E3661A}" type="slidenum">
              <a:rPr lang="it-IT" smtClean="0"/>
              <a:pPr/>
              <a:t>20</a:t>
            </a:fld>
            <a:endParaRPr lang="it-IT"/>
          </a:p>
        </p:txBody>
      </p:sp>
      <p:grpSp>
        <p:nvGrpSpPr>
          <p:cNvPr id="12" name="Gruppo 11"/>
          <p:cNvGrpSpPr/>
          <p:nvPr/>
        </p:nvGrpSpPr>
        <p:grpSpPr>
          <a:xfrm>
            <a:off x="6643702" y="142852"/>
            <a:ext cx="2357454" cy="531973"/>
            <a:chOff x="6643702" y="142852"/>
            <a:chExt cx="2357454" cy="531973"/>
          </a:xfrm>
        </p:grpSpPr>
        <p:pic>
          <p:nvPicPr>
            <p:cNvPr id="13" name="Picture 2"/>
            <p:cNvPicPr>
              <a:picLocks noChangeAspect="1" noChangeArrowheads="1"/>
            </p:cNvPicPr>
            <p:nvPr/>
          </p:nvPicPr>
          <p:blipFill>
            <a:blip r:embed="rId10" cstate="print"/>
            <a:srcRect/>
            <a:stretch>
              <a:fillRect/>
            </a:stretch>
          </p:blipFill>
          <p:spPr bwMode="auto">
            <a:xfrm>
              <a:off x="6643702" y="142852"/>
              <a:ext cx="2357454" cy="2660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4" name="CasellaDiTesto 13"/>
            <p:cNvSpPr txBox="1"/>
            <p:nvPr/>
          </p:nvSpPr>
          <p:spPr>
            <a:xfrm>
              <a:off x="6858016" y="428604"/>
              <a:ext cx="2143108" cy="246221"/>
            </a:xfrm>
            <a:prstGeom prst="rect">
              <a:avLst/>
            </a:prstGeom>
            <a:noFill/>
          </p:spPr>
          <p:txBody>
            <a:bodyPr wrap="square" rtlCol="0">
              <a:spAutoFit/>
            </a:bodyPr>
            <a:lstStyle/>
            <a:p>
              <a:pPr algn="r"/>
              <a:r>
                <a:rPr lang="it-IT" sz="1000" dirty="0" smtClean="0">
                  <a:latin typeface="Aharoni" pitchFamily="2" charset="-79"/>
                  <a:cs typeface="Aharoni" pitchFamily="2" charset="-79"/>
                </a:rPr>
                <a:t>INFN </a:t>
              </a:r>
              <a:r>
                <a:rPr lang="it-IT" sz="1000" dirty="0" smtClean="0">
                  <a:latin typeface="Aharoni" pitchFamily="2" charset="-79"/>
                  <a:cs typeface="Aharoni" pitchFamily="2" charset="-79"/>
                </a:rPr>
                <a:t>Frascati 12-16 </a:t>
              </a:r>
              <a:r>
                <a:rPr lang="it-IT" sz="1000" dirty="0" smtClean="0">
                  <a:latin typeface="Aharoni" pitchFamily="2" charset="-79"/>
                  <a:cs typeface="Aharoni" pitchFamily="2" charset="-79"/>
                </a:rPr>
                <a:t>APRILE 2010</a:t>
              </a:r>
              <a:endParaRPr lang="it-IT" sz="1000" dirty="0">
                <a:latin typeface="Aharoni" pitchFamily="2" charset="-79"/>
                <a:cs typeface="Aharoni" pitchFamily="2" charset="-79"/>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Altri blog </a:t>
            </a:r>
            <a:r>
              <a:rPr lang="it-IT" dirty="0" err="1" smtClean="0"/>
              <a:t>…ma</a:t>
            </a:r>
            <a:r>
              <a:rPr lang="it-IT" dirty="0" smtClean="0"/>
              <a:t> che blog?</a:t>
            </a:r>
            <a:endParaRPr lang="it-IT" dirty="0"/>
          </a:p>
        </p:txBody>
      </p:sp>
      <p:pic>
        <p:nvPicPr>
          <p:cNvPr id="5" name="Immagine 4" descr="Scienzablog_blog.png"/>
          <p:cNvPicPr>
            <a:picLocks noChangeAspect="1"/>
          </p:cNvPicPr>
          <p:nvPr/>
        </p:nvPicPr>
        <p:blipFill>
          <a:blip r:embed="rId2" cstate="print"/>
          <a:stretch>
            <a:fillRect/>
          </a:stretch>
        </p:blipFill>
        <p:spPr>
          <a:xfrm>
            <a:off x="4286216" y="1928802"/>
            <a:ext cx="4857784" cy="236510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Immagine 5" descr="AntonioMazzeo_blog.png"/>
          <p:cNvPicPr>
            <a:picLocks noChangeAspect="1"/>
          </p:cNvPicPr>
          <p:nvPr/>
        </p:nvPicPr>
        <p:blipFill>
          <a:blip r:embed="rId3" cstate="print"/>
          <a:stretch>
            <a:fillRect/>
          </a:stretch>
        </p:blipFill>
        <p:spPr>
          <a:xfrm>
            <a:off x="3714744" y="2786058"/>
            <a:ext cx="4857784" cy="292893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Immagine 6" descr="BlogScienze_blog.png"/>
          <p:cNvPicPr>
            <a:picLocks noChangeAspect="1"/>
          </p:cNvPicPr>
          <p:nvPr/>
        </p:nvPicPr>
        <p:blipFill>
          <a:blip r:embed="rId4" cstate="print"/>
          <a:stretch>
            <a:fillRect/>
          </a:stretch>
        </p:blipFill>
        <p:spPr>
          <a:xfrm>
            <a:off x="0" y="3214686"/>
            <a:ext cx="3214710" cy="280357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Immagine 7" descr="IlBlogDellaScienza_blog.png"/>
          <p:cNvPicPr>
            <a:picLocks noChangeAspect="1"/>
          </p:cNvPicPr>
          <p:nvPr/>
        </p:nvPicPr>
        <p:blipFill>
          <a:blip r:embed="rId5" cstate="print"/>
          <a:stretch>
            <a:fillRect/>
          </a:stretch>
        </p:blipFill>
        <p:spPr>
          <a:xfrm>
            <a:off x="1142976" y="3643314"/>
            <a:ext cx="3504514" cy="278768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CasellaDiTesto 9"/>
          <p:cNvSpPr txBox="1"/>
          <p:nvPr/>
        </p:nvSpPr>
        <p:spPr>
          <a:xfrm>
            <a:off x="4429124" y="5657671"/>
            <a:ext cx="3857652" cy="1200329"/>
          </a:xfrm>
          <a:prstGeom prst="rect">
            <a:avLst/>
          </a:prstGeom>
          <a:noFill/>
        </p:spPr>
        <p:txBody>
          <a:bodyPr wrap="square" rtlCol="0">
            <a:spAutoFit/>
          </a:bodyPr>
          <a:lstStyle/>
          <a:p>
            <a:r>
              <a:rPr lang="it-IT" dirty="0" smtClean="0"/>
              <a:t>Non è difficile incappare in blog:</a:t>
            </a:r>
          </a:p>
          <a:p>
            <a:pPr>
              <a:buFont typeface="Arial" pitchFamily="34" charset="0"/>
              <a:buChar char="•"/>
            </a:pPr>
            <a:r>
              <a:rPr lang="it-IT" dirty="0" smtClean="0">
                <a:solidFill>
                  <a:srgbClr val="00B0F0"/>
                </a:solidFill>
              </a:rPr>
              <a:t>Molto </a:t>
            </a:r>
            <a:r>
              <a:rPr lang="it-IT" dirty="0" smtClean="0">
                <a:solidFill>
                  <a:srgbClr val="00B0F0"/>
                </a:solidFill>
              </a:rPr>
              <a:t>generici</a:t>
            </a:r>
          </a:p>
          <a:p>
            <a:pPr>
              <a:buFont typeface="Arial" pitchFamily="34" charset="0"/>
              <a:buChar char="•"/>
            </a:pPr>
            <a:r>
              <a:rPr lang="it-IT" dirty="0" smtClean="0">
                <a:solidFill>
                  <a:srgbClr val="00B0F0"/>
                </a:solidFill>
              </a:rPr>
              <a:t>Poco referenziati</a:t>
            </a:r>
          </a:p>
          <a:p>
            <a:pPr>
              <a:buFont typeface="Arial" pitchFamily="34" charset="0"/>
              <a:buChar char="•"/>
            </a:pPr>
            <a:r>
              <a:rPr lang="it-IT" dirty="0" smtClean="0">
                <a:solidFill>
                  <a:srgbClr val="00B0F0"/>
                </a:solidFill>
              </a:rPr>
              <a:t>Allusivi</a:t>
            </a:r>
            <a:endParaRPr lang="it-IT" dirty="0">
              <a:solidFill>
                <a:srgbClr val="00B0F0"/>
              </a:solidFill>
            </a:endParaRPr>
          </a:p>
        </p:txBody>
      </p:sp>
      <p:sp>
        <p:nvSpPr>
          <p:cNvPr id="11" name="CasellaDiTesto 10"/>
          <p:cNvSpPr txBox="1"/>
          <p:nvPr/>
        </p:nvSpPr>
        <p:spPr>
          <a:xfrm>
            <a:off x="214282" y="1928802"/>
            <a:ext cx="3857652"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smtClean="0">
                <a:solidFill>
                  <a:schemeClr val="tx1"/>
                </a:solidFill>
              </a:rPr>
              <a:t>Il termine Scienza pare un </a:t>
            </a:r>
            <a:r>
              <a:rPr lang="it-IT" i="1" dirty="0" smtClean="0">
                <a:solidFill>
                  <a:schemeClr val="tx1"/>
                </a:solidFill>
              </a:rPr>
              <a:t>passepartout</a:t>
            </a:r>
            <a:r>
              <a:rPr lang="it-IT" dirty="0" smtClean="0">
                <a:solidFill>
                  <a:schemeClr val="tx1"/>
                </a:solidFill>
              </a:rPr>
              <a:t> .. il canto della sirena per utenti inconsapevoli.</a:t>
            </a:r>
            <a:endParaRPr lang="it-IT" dirty="0">
              <a:solidFill>
                <a:schemeClr val="tx1"/>
              </a:solidFill>
            </a:endParaRPr>
          </a:p>
        </p:txBody>
      </p:sp>
      <p:sp>
        <p:nvSpPr>
          <p:cNvPr id="12" name="Segnaposto numero diapositiva 11"/>
          <p:cNvSpPr>
            <a:spLocks noGrp="1"/>
          </p:cNvSpPr>
          <p:nvPr>
            <p:ph type="sldNum" sz="quarter" idx="12"/>
          </p:nvPr>
        </p:nvSpPr>
        <p:spPr/>
        <p:txBody>
          <a:bodyPr/>
          <a:lstStyle/>
          <a:p>
            <a:fld id="{0347B853-C74B-45E8-9046-F62184E3661A}" type="slidenum">
              <a:rPr lang="it-IT" smtClean="0"/>
              <a:pPr/>
              <a:t>21</a:t>
            </a:fld>
            <a:endParaRPr lang="it-IT"/>
          </a:p>
        </p:txBody>
      </p:sp>
      <p:grpSp>
        <p:nvGrpSpPr>
          <p:cNvPr id="13" name="Gruppo 12"/>
          <p:cNvGrpSpPr/>
          <p:nvPr/>
        </p:nvGrpSpPr>
        <p:grpSpPr>
          <a:xfrm>
            <a:off x="6643702" y="142852"/>
            <a:ext cx="2357454" cy="531973"/>
            <a:chOff x="6643702" y="142852"/>
            <a:chExt cx="2357454" cy="531973"/>
          </a:xfrm>
        </p:grpSpPr>
        <p:pic>
          <p:nvPicPr>
            <p:cNvPr id="14" name="Picture 2"/>
            <p:cNvPicPr>
              <a:picLocks noChangeAspect="1" noChangeArrowheads="1"/>
            </p:cNvPicPr>
            <p:nvPr/>
          </p:nvPicPr>
          <p:blipFill>
            <a:blip r:embed="rId6" cstate="print"/>
            <a:srcRect/>
            <a:stretch>
              <a:fillRect/>
            </a:stretch>
          </p:blipFill>
          <p:spPr bwMode="auto">
            <a:xfrm>
              <a:off x="6643702" y="142852"/>
              <a:ext cx="2357454" cy="2660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5" name="CasellaDiTesto 14"/>
            <p:cNvSpPr txBox="1"/>
            <p:nvPr/>
          </p:nvSpPr>
          <p:spPr>
            <a:xfrm>
              <a:off x="6858016" y="428604"/>
              <a:ext cx="2143108" cy="246221"/>
            </a:xfrm>
            <a:prstGeom prst="rect">
              <a:avLst/>
            </a:prstGeom>
            <a:noFill/>
          </p:spPr>
          <p:txBody>
            <a:bodyPr wrap="square" rtlCol="0">
              <a:spAutoFit/>
            </a:bodyPr>
            <a:lstStyle/>
            <a:p>
              <a:pPr algn="r"/>
              <a:r>
                <a:rPr lang="it-IT" sz="1000" dirty="0" smtClean="0">
                  <a:latin typeface="Aharoni" pitchFamily="2" charset="-79"/>
                  <a:cs typeface="Aharoni" pitchFamily="2" charset="-79"/>
                </a:rPr>
                <a:t>INFN </a:t>
              </a:r>
              <a:r>
                <a:rPr lang="it-IT" sz="1000" dirty="0" smtClean="0">
                  <a:latin typeface="Aharoni" pitchFamily="2" charset="-79"/>
                  <a:cs typeface="Aharoni" pitchFamily="2" charset="-79"/>
                </a:rPr>
                <a:t>Frascati 12-16 </a:t>
              </a:r>
              <a:r>
                <a:rPr lang="it-IT" sz="1000" dirty="0" smtClean="0">
                  <a:latin typeface="Aharoni" pitchFamily="2" charset="-79"/>
                  <a:cs typeface="Aharoni" pitchFamily="2" charset="-79"/>
                </a:rPr>
                <a:t>APRILE 2010</a:t>
              </a:r>
              <a:endParaRPr lang="it-IT" sz="1000" dirty="0">
                <a:latin typeface="Aharoni" pitchFamily="2" charset="-79"/>
                <a:cs typeface="Aharoni" pitchFamily="2" charset="-79"/>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57158" y="428604"/>
            <a:ext cx="8229600" cy="500066"/>
          </a:xfrm>
        </p:spPr>
        <p:txBody>
          <a:bodyPr/>
          <a:lstStyle/>
          <a:p>
            <a:r>
              <a:rPr lang="it-IT" dirty="0" err="1" smtClean="0"/>
              <a:t>Podcast</a:t>
            </a:r>
            <a:endParaRPr lang="it-IT" dirty="0" smtClean="0"/>
          </a:p>
          <a:p>
            <a:endParaRPr lang="it-IT" dirty="0"/>
          </a:p>
        </p:txBody>
      </p:sp>
      <p:pic>
        <p:nvPicPr>
          <p:cNvPr id="4" name="Immagine 3" descr="radiomuseoscienza_logo.jpg"/>
          <p:cNvPicPr>
            <a:picLocks noChangeAspect="1"/>
          </p:cNvPicPr>
          <p:nvPr/>
        </p:nvPicPr>
        <p:blipFill>
          <a:blip r:embed="rId2" cstate="print"/>
          <a:stretch>
            <a:fillRect/>
          </a:stretch>
        </p:blipFill>
        <p:spPr>
          <a:xfrm>
            <a:off x="285720" y="4071942"/>
            <a:ext cx="4071958" cy="24262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Immagine 4" descr="ScienceFriday237.png"/>
          <p:cNvPicPr>
            <a:picLocks noChangeAspect="1"/>
          </p:cNvPicPr>
          <p:nvPr/>
        </p:nvPicPr>
        <p:blipFill>
          <a:blip r:embed="rId3" cstate="print"/>
          <a:stretch>
            <a:fillRect/>
          </a:stretch>
        </p:blipFill>
        <p:spPr>
          <a:xfrm>
            <a:off x="5929322" y="4714884"/>
            <a:ext cx="3009524" cy="107936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Immagine 6" descr="Moebius_podcast.png"/>
          <p:cNvPicPr>
            <a:picLocks noChangeAspect="1"/>
          </p:cNvPicPr>
          <p:nvPr/>
        </p:nvPicPr>
        <p:blipFill>
          <a:blip r:embed="rId4" cstate="print"/>
          <a:stretch>
            <a:fillRect/>
          </a:stretch>
        </p:blipFill>
        <p:spPr>
          <a:xfrm>
            <a:off x="4786314" y="742637"/>
            <a:ext cx="4134433" cy="390080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6" name="Immagine 5" descr="scimag_pc_logo_140_140.jpg"/>
          <p:cNvPicPr>
            <a:picLocks noChangeAspect="1"/>
          </p:cNvPicPr>
          <p:nvPr/>
        </p:nvPicPr>
        <p:blipFill>
          <a:blip r:embed="rId5" cstate="print"/>
          <a:stretch>
            <a:fillRect/>
          </a:stretch>
        </p:blipFill>
        <p:spPr>
          <a:xfrm>
            <a:off x="4143372" y="4857760"/>
            <a:ext cx="1778000" cy="177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magine 7" descr="ilgiardinodialbert_podcast.png"/>
          <p:cNvPicPr>
            <a:picLocks noChangeAspect="1"/>
          </p:cNvPicPr>
          <p:nvPr/>
        </p:nvPicPr>
        <p:blipFill>
          <a:blip r:embed="rId6" cstate="print"/>
          <a:stretch>
            <a:fillRect/>
          </a:stretch>
        </p:blipFill>
        <p:spPr>
          <a:xfrm>
            <a:off x="285720" y="714356"/>
            <a:ext cx="3869092" cy="30221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isometricOffAxis1Right"/>
            <a:lightRig rig="threePt" dir="t"/>
          </a:scene3d>
          <a:sp3d contourW="6350" prstMaterial="matte">
            <a:bevelT w="101600" h="101600"/>
            <a:contourClr>
              <a:srgbClr val="969696"/>
            </a:contourClr>
          </a:sp3d>
        </p:spPr>
      </p:pic>
      <p:pic>
        <p:nvPicPr>
          <p:cNvPr id="9" name="Immagine 8" descr="SissaWebRadio.png"/>
          <p:cNvPicPr>
            <a:picLocks noChangeAspect="1"/>
          </p:cNvPicPr>
          <p:nvPr/>
        </p:nvPicPr>
        <p:blipFill>
          <a:blip r:embed="rId7" cstate="print"/>
          <a:stretch>
            <a:fillRect/>
          </a:stretch>
        </p:blipFill>
        <p:spPr>
          <a:xfrm>
            <a:off x="1857356" y="1285860"/>
            <a:ext cx="5429256" cy="321683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0" name="Segnaposto numero diapositiva 9"/>
          <p:cNvSpPr>
            <a:spLocks noGrp="1"/>
          </p:cNvSpPr>
          <p:nvPr>
            <p:ph type="sldNum" sz="quarter" idx="12"/>
          </p:nvPr>
        </p:nvSpPr>
        <p:spPr/>
        <p:txBody>
          <a:bodyPr/>
          <a:lstStyle/>
          <a:p>
            <a:fld id="{0347B853-C74B-45E8-9046-F62184E3661A}" type="slidenum">
              <a:rPr lang="it-IT" smtClean="0"/>
              <a:pPr/>
              <a:t>22</a:t>
            </a:fld>
            <a:endParaRPr lang="it-IT"/>
          </a:p>
        </p:txBody>
      </p:sp>
      <p:grpSp>
        <p:nvGrpSpPr>
          <p:cNvPr id="11" name="Gruppo 10"/>
          <p:cNvGrpSpPr/>
          <p:nvPr/>
        </p:nvGrpSpPr>
        <p:grpSpPr>
          <a:xfrm>
            <a:off x="6643702" y="142852"/>
            <a:ext cx="2357454" cy="531973"/>
            <a:chOff x="6643702" y="142852"/>
            <a:chExt cx="2357454" cy="531973"/>
          </a:xfrm>
        </p:grpSpPr>
        <p:pic>
          <p:nvPicPr>
            <p:cNvPr id="12" name="Picture 2"/>
            <p:cNvPicPr>
              <a:picLocks noChangeAspect="1" noChangeArrowheads="1"/>
            </p:cNvPicPr>
            <p:nvPr/>
          </p:nvPicPr>
          <p:blipFill>
            <a:blip r:embed="rId8" cstate="print"/>
            <a:srcRect/>
            <a:stretch>
              <a:fillRect/>
            </a:stretch>
          </p:blipFill>
          <p:spPr bwMode="auto">
            <a:xfrm>
              <a:off x="6643702" y="142852"/>
              <a:ext cx="2357454" cy="2660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3" name="CasellaDiTesto 12"/>
            <p:cNvSpPr txBox="1"/>
            <p:nvPr/>
          </p:nvSpPr>
          <p:spPr>
            <a:xfrm>
              <a:off x="6858016" y="428604"/>
              <a:ext cx="2143108" cy="246221"/>
            </a:xfrm>
            <a:prstGeom prst="rect">
              <a:avLst/>
            </a:prstGeom>
            <a:noFill/>
          </p:spPr>
          <p:txBody>
            <a:bodyPr wrap="square" rtlCol="0">
              <a:spAutoFit/>
            </a:bodyPr>
            <a:lstStyle/>
            <a:p>
              <a:pPr algn="r"/>
              <a:r>
                <a:rPr lang="it-IT" sz="1000" dirty="0" smtClean="0">
                  <a:latin typeface="Aharoni" pitchFamily="2" charset="-79"/>
                  <a:cs typeface="Aharoni" pitchFamily="2" charset="-79"/>
                </a:rPr>
                <a:t>INFN </a:t>
              </a:r>
              <a:r>
                <a:rPr lang="it-IT" sz="1000" dirty="0" smtClean="0">
                  <a:latin typeface="Aharoni" pitchFamily="2" charset="-79"/>
                  <a:cs typeface="Aharoni" pitchFamily="2" charset="-79"/>
                </a:rPr>
                <a:t>Frascati 12-16 </a:t>
              </a:r>
              <a:r>
                <a:rPr lang="it-IT" sz="1000" dirty="0" smtClean="0">
                  <a:latin typeface="Aharoni" pitchFamily="2" charset="-79"/>
                  <a:cs typeface="Aharoni" pitchFamily="2" charset="-79"/>
                </a:rPr>
                <a:t>APRILE 2010</a:t>
              </a:r>
              <a:endParaRPr lang="it-IT" sz="1000" dirty="0">
                <a:latin typeface="Aharoni" pitchFamily="2" charset="-79"/>
                <a:cs typeface="Aharoni" pitchFamily="2" charset="-79"/>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Social Network</a:t>
            </a:r>
            <a:endParaRPr lang="it-IT" dirty="0"/>
          </a:p>
        </p:txBody>
      </p:sp>
      <p:sp>
        <p:nvSpPr>
          <p:cNvPr id="4" name="Text Box 1"/>
          <p:cNvSpPr txBox="1">
            <a:spLocks noChangeArrowheads="1"/>
          </p:cNvSpPr>
          <p:nvPr/>
        </p:nvSpPr>
        <p:spPr bwMode="auto">
          <a:xfrm>
            <a:off x="1081088" y="361950"/>
            <a:ext cx="5580062" cy="539750"/>
          </a:xfrm>
          <a:prstGeom prst="rect">
            <a:avLst/>
          </a:prstGeom>
          <a:noFill/>
          <a:ln w="9525">
            <a:noFill/>
            <a:round/>
            <a:headEnd/>
            <a:tailEnd/>
          </a:ln>
          <a:effectLst/>
        </p:spPr>
        <p:txBody>
          <a:bodyPr wrap="none" anchor="ctr"/>
          <a:lstStyle/>
          <a:p>
            <a:endParaRPr lang="it-IT"/>
          </a:p>
        </p:txBody>
      </p:sp>
      <p:sp>
        <p:nvSpPr>
          <p:cNvPr id="6" name="Text Box 3"/>
          <p:cNvSpPr txBox="1">
            <a:spLocks noChangeArrowheads="1"/>
          </p:cNvSpPr>
          <p:nvPr/>
        </p:nvSpPr>
        <p:spPr bwMode="auto">
          <a:xfrm>
            <a:off x="714348" y="3143248"/>
            <a:ext cx="8215370" cy="35004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dirty="0">
                <a:solidFill>
                  <a:srgbClr val="000000"/>
                </a:solidFill>
                <a:latin typeface="Eras Demi ITC" pitchFamily="32" charset="0"/>
              </a:rPr>
              <a:t>È un social network “generico”</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000" dirty="0">
              <a:solidFill>
                <a:srgbClr val="000000"/>
              </a:solidFill>
              <a:latin typeface="Eras Demi ITC" pitchFamily="32"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dirty="0">
                <a:solidFill>
                  <a:srgbClr val="000000"/>
                </a:solidFill>
                <a:latin typeface="Eras Demi ITC" pitchFamily="32" charset="0"/>
              </a:rPr>
              <a:t>Grazie alla flessibilità delle applicazioni ha raccolto adesioni non solo tra utenti “casalinghi”, ma anche tra professionisti che a prima vista lo avevano snobbato.</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000" dirty="0">
              <a:solidFill>
                <a:srgbClr val="000000"/>
              </a:solidFill>
              <a:latin typeface="Eras Demi ITC" pitchFamily="32"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dirty="0">
                <a:solidFill>
                  <a:srgbClr val="000000"/>
                </a:solidFill>
                <a:latin typeface="Eras Demi ITC" pitchFamily="32" charset="0"/>
              </a:rPr>
              <a:t>Permette la divulgazione su larga scala di eventi specifici</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000" dirty="0">
              <a:solidFill>
                <a:srgbClr val="000000"/>
              </a:solidFill>
              <a:latin typeface="Eras Demi ITC" pitchFamily="32"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dirty="0">
                <a:solidFill>
                  <a:srgbClr val="000000"/>
                </a:solidFill>
                <a:latin typeface="Eras Demi ITC" pitchFamily="32" charset="0"/>
              </a:rPr>
              <a:t>Consente un'aggregazione tematica su diversi livelli</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000" dirty="0">
              <a:solidFill>
                <a:srgbClr val="000000"/>
              </a:solidFill>
              <a:latin typeface="Eras Demi ITC" pitchFamily="32"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dirty="0">
                <a:solidFill>
                  <a:srgbClr val="000000"/>
                </a:solidFill>
                <a:latin typeface="Eras Demi ITC" pitchFamily="32" charset="0"/>
              </a:rPr>
              <a:t>E' uno strumento con grossi limiti e grandi potenzialità</a:t>
            </a:r>
          </a:p>
        </p:txBody>
      </p:sp>
      <p:pic>
        <p:nvPicPr>
          <p:cNvPr id="5" name="Picture 2"/>
          <p:cNvPicPr>
            <a:picLocks noChangeAspect="1" noChangeArrowheads="1"/>
          </p:cNvPicPr>
          <p:nvPr/>
        </p:nvPicPr>
        <p:blipFill>
          <a:blip r:embed="rId2" cstate="print"/>
          <a:srcRect/>
          <a:stretch>
            <a:fillRect/>
          </a:stretch>
        </p:blipFill>
        <p:spPr bwMode="auto">
          <a:xfrm>
            <a:off x="4786282" y="571480"/>
            <a:ext cx="4357718" cy="303603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Segnaposto numero diapositiva 6"/>
          <p:cNvSpPr>
            <a:spLocks noGrp="1"/>
          </p:cNvSpPr>
          <p:nvPr>
            <p:ph type="sldNum" sz="quarter" idx="12"/>
          </p:nvPr>
        </p:nvSpPr>
        <p:spPr/>
        <p:txBody>
          <a:bodyPr/>
          <a:lstStyle/>
          <a:p>
            <a:fld id="{0347B853-C74B-45E8-9046-F62184E3661A}" type="slidenum">
              <a:rPr lang="it-IT" smtClean="0"/>
              <a:pPr/>
              <a:t>23</a:t>
            </a:fld>
            <a:endParaRPr lang="it-IT"/>
          </a:p>
        </p:txBody>
      </p:sp>
      <p:grpSp>
        <p:nvGrpSpPr>
          <p:cNvPr id="8" name="Gruppo 7"/>
          <p:cNvGrpSpPr/>
          <p:nvPr/>
        </p:nvGrpSpPr>
        <p:grpSpPr>
          <a:xfrm>
            <a:off x="6643702" y="142852"/>
            <a:ext cx="2357454" cy="531973"/>
            <a:chOff x="6643702" y="142852"/>
            <a:chExt cx="2357454" cy="531973"/>
          </a:xfrm>
        </p:grpSpPr>
        <p:pic>
          <p:nvPicPr>
            <p:cNvPr id="9" name="Picture 2"/>
            <p:cNvPicPr>
              <a:picLocks noChangeAspect="1" noChangeArrowheads="1"/>
            </p:cNvPicPr>
            <p:nvPr/>
          </p:nvPicPr>
          <p:blipFill>
            <a:blip r:embed="rId3" cstate="print"/>
            <a:srcRect/>
            <a:stretch>
              <a:fillRect/>
            </a:stretch>
          </p:blipFill>
          <p:spPr bwMode="auto">
            <a:xfrm>
              <a:off x="6643702" y="142852"/>
              <a:ext cx="2357454" cy="2660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0" name="CasellaDiTesto 9"/>
            <p:cNvSpPr txBox="1"/>
            <p:nvPr/>
          </p:nvSpPr>
          <p:spPr>
            <a:xfrm>
              <a:off x="6858016" y="428604"/>
              <a:ext cx="2143108" cy="246221"/>
            </a:xfrm>
            <a:prstGeom prst="rect">
              <a:avLst/>
            </a:prstGeom>
            <a:noFill/>
          </p:spPr>
          <p:txBody>
            <a:bodyPr wrap="square" rtlCol="0">
              <a:spAutoFit/>
            </a:bodyPr>
            <a:lstStyle/>
            <a:p>
              <a:pPr algn="r"/>
              <a:r>
                <a:rPr lang="it-IT" sz="1000" dirty="0" smtClean="0">
                  <a:latin typeface="Aharoni" pitchFamily="2" charset="-79"/>
                  <a:cs typeface="Aharoni" pitchFamily="2" charset="-79"/>
                </a:rPr>
                <a:t>INFN </a:t>
              </a:r>
              <a:r>
                <a:rPr lang="it-IT" sz="1000" dirty="0" smtClean="0">
                  <a:latin typeface="Aharoni" pitchFamily="2" charset="-79"/>
                  <a:cs typeface="Aharoni" pitchFamily="2" charset="-79"/>
                </a:rPr>
                <a:t>Frascati 12-16 </a:t>
              </a:r>
              <a:r>
                <a:rPr lang="it-IT" sz="1000" dirty="0" smtClean="0">
                  <a:latin typeface="Aharoni" pitchFamily="2" charset="-79"/>
                  <a:cs typeface="Aharoni" pitchFamily="2" charset="-79"/>
                </a:rPr>
                <a:t>APRILE 2010</a:t>
              </a:r>
              <a:endParaRPr lang="it-IT" sz="1000" dirty="0">
                <a:latin typeface="Aharoni" pitchFamily="2" charset="-79"/>
                <a:cs typeface="Aharoni" pitchFamily="2" charset="-79"/>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57158" y="649596"/>
            <a:ext cx="8229600" cy="493388"/>
          </a:xfrm>
        </p:spPr>
        <p:txBody>
          <a:bodyPr/>
          <a:lstStyle/>
          <a:p>
            <a:r>
              <a:rPr lang="it-IT" dirty="0" smtClean="0"/>
              <a:t>Altri Social Network</a:t>
            </a:r>
            <a:endParaRPr lang="it-IT" dirty="0"/>
          </a:p>
        </p:txBody>
      </p:sp>
      <p:pic>
        <p:nvPicPr>
          <p:cNvPr id="4" name="Picture 4"/>
          <p:cNvPicPr>
            <a:picLocks noChangeAspect="1" noChangeArrowheads="1"/>
          </p:cNvPicPr>
          <p:nvPr/>
        </p:nvPicPr>
        <p:blipFill>
          <a:blip r:embed="rId2" cstate="print"/>
          <a:srcRect/>
          <a:stretch>
            <a:fillRect/>
          </a:stretch>
        </p:blipFill>
        <p:spPr bwMode="auto">
          <a:xfrm>
            <a:off x="285720" y="1571612"/>
            <a:ext cx="4316412" cy="847725"/>
          </a:xfrm>
          <a:prstGeom prst="rect">
            <a:avLst/>
          </a:prstGeom>
          <a:noFill/>
          <a:ln w="9525">
            <a:noFill/>
            <a:round/>
            <a:headEnd/>
            <a:tailEnd/>
          </a:ln>
          <a:effectLst/>
        </p:spPr>
      </p:pic>
      <p:pic>
        <p:nvPicPr>
          <p:cNvPr id="5" name="Picture 5"/>
          <p:cNvPicPr>
            <a:picLocks noChangeAspect="1" noChangeArrowheads="1"/>
          </p:cNvPicPr>
          <p:nvPr/>
        </p:nvPicPr>
        <p:blipFill>
          <a:blip r:embed="rId3" cstate="print"/>
          <a:srcRect/>
          <a:stretch>
            <a:fillRect/>
          </a:stretch>
        </p:blipFill>
        <p:spPr bwMode="auto">
          <a:xfrm>
            <a:off x="701645" y="2506650"/>
            <a:ext cx="3503612" cy="914400"/>
          </a:xfrm>
          <a:prstGeom prst="rect">
            <a:avLst/>
          </a:prstGeom>
          <a:noFill/>
          <a:ln w="9525">
            <a:noFill/>
            <a:round/>
            <a:headEnd/>
            <a:tailEnd/>
          </a:ln>
          <a:effectLst/>
        </p:spPr>
      </p:pic>
      <p:sp>
        <p:nvSpPr>
          <p:cNvPr id="6" name="Text Box 6"/>
          <p:cNvSpPr txBox="1">
            <a:spLocks noChangeArrowheads="1"/>
          </p:cNvSpPr>
          <p:nvPr/>
        </p:nvSpPr>
        <p:spPr bwMode="auto">
          <a:xfrm>
            <a:off x="5003800" y="2143116"/>
            <a:ext cx="4140200" cy="855663"/>
          </a:xfrm>
          <a:prstGeom prst="rect">
            <a:avLst/>
          </a:prstGeom>
          <a:noFill/>
          <a:ln w="9525">
            <a:noFill/>
            <a:round/>
            <a:headEnd/>
            <a:tailEnd/>
          </a:ln>
          <a:effectLst/>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a:solidFill>
                  <a:srgbClr val="000000"/>
                </a:solidFill>
              </a:rPr>
              <a:t>Per la condivisione in tempo reale di tutte quelle notizie che riguardano la scienza (stile Ansa)</a:t>
            </a:r>
          </a:p>
        </p:txBody>
      </p:sp>
      <p:sp>
        <p:nvSpPr>
          <p:cNvPr id="7" name="AutoShape 7"/>
          <p:cNvSpPr>
            <a:spLocks/>
          </p:cNvSpPr>
          <p:nvPr/>
        </p:nvSpPr>
        <p:spPr bwMode="auto">
          <a:xfrm>
            <a:off x="4746595" y="1571612"/>
            <a:ext cx="179387" cy="1979613"/>
          </a:xfrm>
          <a:prstGeom prst="rightBrace">
            <a:avLst>
              <a:gd name="adj1" fmla="val 91962"/>
              <a:gd name="adj2" fmla="val 50000"/>
            </a:avLst>
          </a:prstGeom>
          <a:ln>
            <a:headEnd/>
            <a:tailEnd/>
          </a:ln>
        </p:spPr>
        <p:style>
          <a:lnRef idx="1">
            <a:schemeClr val="accent4"/>
          </a:lnRef>
          <a:fillRef idx="0">
            <a:schemeClr val="accent4"/>
          </a:fillRef>
          <a:effectRef idx="0">
            <a:schemeClr val="accent4"/>
          </a:effectRef>
          <a:fontRef idx="minor">
            <a:schemeClr val="tx1"/>
          </a:fontRef>
        </p:style>
        <p:txBody>
          <a:bodyPr wrap="none" anchor="ctr"/>
          <a:lstStyle/>
          <a:p>
            <a:endParaRPr lang="it-IT"/>
          </a:p>
        </p:txBody>
      </p:sp>
      <p:pic>
        <p:nvPicPr>
          <p:cNvPr id="8" name="Picture 8"/>
          <p:cNvPicPr>
            <a:picLocks noChangeAspect="1" noChangeArrowheads="1"/>
          </p:cNvPicPr>
          <p:nvPr/>
        </p:nvPicPr>
        <p:blipFill>
          <a:blip r:embed="rId4" cstate="print"/>
          <a:srcRect/>
          <a:stretch>
            <a:fillRect/>
          </a:stretch>
        </p:blipFill>
        <p:spPr bwMode="auto">
          <a:xfrm>
            <a:off x="5040313" y="3929066"/>
            <a:ext cx="3960812" cy="2551112"/>
          </a:xfrm>
          <a:prstGeom prst="rect">
            <a:avLst/>
          </a:prstGeom>
          <a:noFill/>
          <a:ln w="9525">
            <a:noFill/>
            <a:round/>
            <a:headEnd/>
            <a:tailEnd/>
          </a:ln>
          <a:effectLst/>
        </p:spPr>
      </p:pic>
      <p:sp>
        <p:nvSpPr>
          <p:cNvPr id="9" name="Text Box 9"/>
          <p:cNvSpPr txBox="1">
            <a:spLocks noChangeArrowheads="1"/>
          </p:cNvSpPr>
          <p:nvPr/>
        </p:nvSpPr>
        <p:spPr bwMode="auto">
          <a:xfrm>
            <a:off x="720725" y="4829178"/>
            <a:ext cx="3959225" cy="1109663"/>
          </a:xfrm>
          <a:prstGeom prst="rect">
            <a:avLst/>
          </a:prstGeom>
          <a:noFill/>
          <a:ln w="9525">
            <a:noFill/>
            <a:round/>
            <a:headEnd/>
            <a:tailEnd/>
          </a:ln>
          <a:effectLst/>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dirty="0">
                <a:solidFill>
                  <a:srgbClr val="000000"/>
                </a:solidFill>
              </a:rPr>
              <a:t>Questi strumenti sono già legati tra loro e appena ci si iscrive ad uno di essi il collegamento con gli altri diviene </a:t>
            </a:r>
            <a:r>
              <a:rPr lang="it-IT" dirty="0" err="1">
                <a:solidFill>
                  <a:srgbClr val="000000"/>
                </a:solidFill>
              </a:rPr>
              <a:t>pressochè</a:t>
            </a:r>
            <a:r>
              <a:rPr lang="it-IT" dirty="0">
                <a:solidFill>
                  <a:srgbClr val="000000"/>
                </a:solidFill>
              </a:rPr>
              <a:t> immediato</a:t>
            </a:r>
          </a:p>
        </p:txBody>
      </p:sp>
      <p:sp>
        <p:nvSpPr>
          <p:cNvPr id="10" name="Segnaposto numero diapositiva 9"/>
          <p:cNvSpPr>
            <a:spLocks noGrp="1"/>
          </p:cNvSpPr>
          <p:nvPr>
            <p:ph type="sldNum" sz="quarter" idx="12"/>
          </p:nvPr>
        </p:nvSpPr>
        <p:spPr/>
        <p:txBody>
          <a:bodyPr/>
          <a:lstStyle/>
          <a:p>
            <a:fld id="{0347B853-C74B-45E8-9046-F62184E3661A}" type="slidenum">
              <a:rPr lang="it-IT" smtClean="0"/>
              <a:pPr/>
              <a:t>24</a:t>
            </a:fld>
            <a:endParaRPr lang="it-IT"/>
          </a:p>
        </p:txBody>
      </p:sp>
      <p:grpSp>
        <p:nvGrpSpPr>
          <p:cNvPr id="11" name="Gruppo 10"/>
          <p:cNvGrpSpPr/>
          <p:nvPr/>
        </p:nvGrpSpPr>
        <p:grpSpPr>
          <a:xfrm>
            <a:off x="6643702" y="142852"/>
            <a:ext cx="2357454" cy="531973"/>
            <a:chOff x="6643702" y="142852"/>
            <a:chExt cx="2357454" cy="531973"/>
          </a:xfrm>
        </p:grpSpPr>
        <p:pic>
          <p:nvPicPr>
            <p:cNvPr id="12" name="Picture 2"/>
            <p:cNvPicPr>
              <a:picLocks noChangeAspect="1" noChangeArrowheads="1"/>
            </p:cNvPicPr>
            <p:nvPr/>
          </p:nvPicPr>
          <p:blipFill>
            <a:blip r:embed="rId5" cstate="print"/>
            <a:srcRect/>
            <a:stretch>
              <a:fillRect/>
            </a:stretch>
          </p:blipFill>
          <p:spPr bwMode="auto">
            <a:xfrm>
              <a:off x="6643702" y="142852"/>
              <a:ext cx="2357454" cy="2660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3" name="CasellaDiTesto 12"/>
            <p:cNvSpPr txBox="1"/>
            <p:nvPr/>
          </p:nvSpPr>
          <p:spPr>
            <a:xfrm>
              <a:off x="6858016" y="428604"/>
              <a:ext cx="2143108" cy="246221"/>
            </a:xfrm>
            <a:prstGeom prst="rect">
              <a:avLst/>
            </a:prstGeom>
            <a:noFill/>
          </p:spPr>
          <p:txBody>
            <a:bodyPr wrap="square" rtlCol="0">
              <a:spAutoFit/>
            </a:bodyPr>
            <a:lstStyle/>
            <a:p>
              <a:pPr algn="r"/>
              <a:r>
                <a:rPr lang="it-IT" sz="1000" dirty="0" smtClean="0">
                  <a:latin typeface="Aharoni" pitchFamily="2" charset="-79"/>
                  <a:cs typeface="Aharoni" pitchFamily="2" charset="-79"/>
                </a:rPr>
                <a:t>INFN </a:t>
              </a:r>
              <a:r>
                <a:rPr lang="it-IT" sz="1000" dirty="0" smtClean="0">
                  <a:latin typeface="Aharoni" pitchFamily="2" charset="-79"/>
                  <a:cs typeface="Aharoni" pitchFamily="2" charset="-79"/>
                </a:rPr>
                <a:t>Frascati 12-16 </a:t>
              </a:r>
              <a:r>
                <a:rPr lang="it-IT" sz="1000" dirty="0" smtClean="0">
                  <a:latin typeface="Aharoni" pitchFamily="2" charset="-79"/>
                  <a:cs typeface="Aharoni" pitchFamily="2" charset="-79"/>
                </a:rPr>
                <a:t>APRILE 2010</a:t>
              </a:r>
              <a:endParaRPr lang="it-IT" sz="1000" dirty="0">
                <a:latin typeface="Aharoni" pitchFamily="2" charset="-79"/>
                <a:cs typeface="Aharoni" pitchFamily="2" charset="-79"/>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web_semantico2.jpg"/>
          <p:cNvPicPr>
            <a:picLocks noGrp="1" noChangeAspect="1"/>
          </p:cNvPicPr>
          <p:nvPr>
            <p:ph idx="1"/>
          </p:nvPr>
        </p:nvPicPr>
        <p:blipFill>
          <a:blip r:embed="rId2" cstate="print"/>
          <a:stretch>
            <a:fillRect/>
          </a:stretch>
        </p:blipFill>
        <p:spPr>
          <a:xfrm>
            <a:off x="0" y="928670"/>
            <a:ext cx="9144000" cy="5929330"/>
          </a:xfrm>
          <a:prstGeom prst="rect">
            <a:avLst/>
          </a:prstGeom>
          <a:ln>
            <a:noFill/>
          </a:ln>
          <a:effectLst>
            <a:softEdge rad="112500"/>
          </a:effectLst>
        </p:spPr>
      </p:pic>
      <p:sp>
        <p:nvSpPr>
          <p:cNvPr id="2" name="Titolo 1"/>
          <p:cNvSpPr>
            <a:spLocks noGrp="1"/>
          </p:cNvSpPr>
          <p:nvPr>
            <p:ph type="title"/>
          </p:nvPr>
        </p:nvSpPr>
        <p:spPr>
          <a:xfrm>
            <a:off x="357158" y="285728"/>
            <a:ext cx="8501122" cy="6368250"/>
          </a:xfrm>
        </p:spPr>
        <p:txBody>
          <a:bodyPr>
            <a:normAutofit fontScale="90000"/>
          </a:bodyPr>
          <a:lstStyle/>
          <a:p>
            <a:r>
              <a:rPr lang="it-IT" dirty="0" smtClean="0"/>
              <a:t>E poi? WEB 3.0</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r>
              <a:rPr lang="it-IT" sz="4400" dirty="0" smtClean="0"/>
              <a:t>… ma ne parleremo l’anno prossimo </a:t>
            </a:r>
            <a:r>
              <a:rPr lang="it-IT" sz="4400" dirty="0" smtClean="0">
                <a:sym typeface="Wingdings" pitchFamily="2" charset="2"/>
              </a:rPr>
              <a:t></a:t>
            </a:r>
            <a:endParaRPr lang="it-IT" sz="4400" dirty="0"/>
          </a:p>
        </p:txBody>
      </p:sp>
      <p:sp>
        <p:nvSpPr>
          <p:cNvPr id="5" name="Segnaposto numero diapositiva 4"/>
          <p:cNvSpPr>
            <a:spLocks noGrp="1"/>
          </p:cNvSpPr>
          <p:nvPr>
            <p:ph type="sldNum" sz="quarter" idx="12"/>
          </p:nvPr>
        </p:nvSpPr>
        <p:spPr/>
        <p:txBody>
          <a:bodyPr/>
          <a:lstStyle/>
          <a:p>
            <a:fld id="{0347B853-C74B-45E8-9046-F62184E3661A}" type="slidenum">
              <a:rPr lang="it-IT" smtClean="0"/>
              <a:pPr/>
              <a:t>25</a:t>
            </a:fld>
            <a:endParaRPr lang="it-IT"/>
          </a:p>
        </p:txBody>
      </p:sp>
      <p:grpSp>
        <p:nvGrpSpPr>
          <p:cNvPr id="6" name="Gruppo 5"/>
          <p:cNvGrpSpPr/>
          <p:nvPr/>
        </p:nvGrpSpPr>
        <p:grpSpPr>
          <a:xfrm>
            <a:off x="6643702" y="142852"/>
            <a:ext cx="2357454" cy="531973"/>
            <a:chOff x="6643702" y="142852"/>
            <a:chExt cx="2357454" cy="531973"/>
          </a:xfrm>
        </p:grpSpPr>
        <p:pic>
          <p:nvPicPr>
            <p:cNvPr id="7" name="Picture 2"/>
            <p:cNvPicPr>
              <a:picLocks noChangeAspect="1" noChangeArrowheads="1"/>
            </p:cNvPicPr>
            <p:nvPr/>
          </p:nvPicPr>
          <p:blipFill>
            <a:blip r:embed="rId3" cstate="print"/>
            <a:srcRect/>
            <a:stretch>
              <a:fillRect/>
            </a:stretch>
          </p:blipFill>
          <p:spPr bwMode="auto">
            <a:xfrm>
              <a:off x="6643702" y="142852"/>
              <a:ext cx="2357454" cy="2660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CasellaDiTesto 7"/>
            <p:cNvSpPr txBox="1"/>
            <p:nvPr/>
          </p:nvSpPr>
          <p:spPr>
            <a:xfrm>
              <a:off x="6858016" y="428604"/>
              <a:ext cx="2143108" cy="246221"/>
            </a:xfrm>
            <a:prstGeom prst="rect">
              <a:avLst/>
            </a:prstGeom>
            <a:noFill/>
          </p:spPr>
          <p:txBody>
            <a:bodyPr wrap="square" rtlCol="0">
              <a:spAutoFit/>
            </a:bodyPr>
            <a:lstStyle/>
            <a:p>
              <a:pPr algn="r"/>
              <a:r>
                <a:rPr lang="it-IT" sz="1000" dirty="0" smtClean="0">
                  <a:latin typeface="Aharoni" pitchFamily="2" charset="-79"/>
                  <a:cs typeface="Aharoni" pitchFamily="2" charset="-79"/>
                </a:rPr>
                <a:t>INFN </a:t>
              </a:r>
              <a:r>
                <a:rPr lang="it-IT" sz="1000" dirty="0" smtClean="0">
                  <a:latin typeface="Aharoni" pitchFamily="2" charset="-79"/>
                  <a:cs typeface="Aharoni" pitchFamily="2" charset="-79"/>
                </a:rPr>
                <a:t>Frascati 12-16 </a:t>
              </a:r>
              <a:r>
                <a:rPr lang="it-IT" sz="1000" dirty="0" smtClean="0">
                  <a:latin typeface="Aharoni" pitchFamily="2" charset="-79"/>
                  <a:cs typeface="Aharoni" pitchFamily="2" charset="-79"/>
                </a:rPr>
                <a:t>APRILE 2010</a:t>
              </a:r>
              <a:endParaRPr lang="it-IT" sz="1000" dirty="0">
                <a:latin typeface="Aharoni" pitchFamily="2" charset="-79"/>
                <a:cs typeface="Aharoni" pitchFamily="2" charset="-79"/>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8596" y="3176606"/>
            <a:ext cx="8229600" cy="3681418"/>
          </a:xfrm>
        </p:spPr>
        <p:txBody>
          <a:bodyPr/>
          <a:lstStyle/>
          <a:p>
            <a:pPr>
              <a:buNone/>
            </a:pPr>
            <a:r>
              <a:rPr lang="it-IT" sz="5000" b="1" dirty="0" smtClean="0">
                <a:solidFill>
                  <a:srgbClr val="0BD0D9">
                    <a:tint val="90000"/>
                    <a:satMod val="120000"/>
                  </a:srgbClr>
                </a:solidFill>
                <a:effectLst>
                  <a:outerShdw blurRad="38100" dist="25400" dir="5400000" algn="tl" rotWithShape="0">
                    <a:srgbClr val="000000">
                      <a:alpha val="43000"/>
                    </a:srgbClr>
                  </a:outerShdw>
                </a:effectLst>
                <a:latin typeface="Calibri"/>
                <a:ea typeface="+mj-ea"/>
                <a:cs typeface="+mj-cs"/>
              </a:rPr>
              <a:t>La Comunicazione della Scienza nell’era del WEB 2.0</a:t>
            </a:r>
            <a:endParaRPr lang="it-IT" dirty="0"/>
          </a:p>
        </p:txBody>
      </p:sp>
      <p:pic>
        <p:nvPicPr>
          <p:cNvPr id="4" name="Immagine 3" descr="Comunicare_Fisica_logo1.jpg"/>
          <p:cNvPicPr>
            <a:picLocks noChangeAspect="1"/>
          </p:cNvPicPr>
          <p:nvPr/>
        </p:nvPicPr>
        <p:blipFill>
          <a:blip r:embed="rId2" cstate="print"/>
          <a:stretch>
            <a:fillRect/>
          </a:stretch>
        </p:blipFill>
        <p:spPr>
          <a:xfrm>
            <a:off x="642910" y="1759137"/>
            <a:ext cx="1500198" cy="145554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2"/>
          <p:cNvPicPr>
            <a:picLocks noChangeAspect="1" noChangeArrowheads="1"/>
          </p:cNvPicPr>
          <p:nvPr/>
        </p:nvPicPr>
        <p:blipFill>
          <a:blip r:embed="rId3" cstate="print"/>
          <a:srcRect/>
          <a:stretch>
            <a:fillRect/>
          </a:stretch>
        </p:blipFill>
        <p:spPr bwMode="auto">
          <a:xfrm>
            <a:off x="2285984" y="2402079"/>
            <a:ext cx="6328040" cy="71420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CasellaDiTesto 5"/>
          <p:cNvSpPr txBox="1"/>
          <p:nvPr/>
        </p:nvSpPr>
        <p:spPr>
          <a:xfrm>
            <a:off x="6000760" y="5925941"/>
            <a:ext cx="2643206" cy="646331"/>
          </a:xfrm>
          <a:prstGeom prst="rect">
            <a:avLst/>
          </a:prstGeom>
          <a:noFill/>
        </p:spPr>
        <p:txBody>
          <a:bodyPr wrap="square" rtlCol="0">
            <a:spAutoFit/>
          </a:bodyPr>
          <a:lstStyle/>
          <a:p>
            <a:pPr algn="r"/>
            <a:r>
              <a:rPr lang="it-IT" dirty="0" smtClean="0">
                <a:latin typeface="Aharoni" pitchFamily="2" charset="-79"/>
                <a:cs typeface="Aharoni" pitchFamily="2" charset="-79"/>
              </a:rPr>
              <a:t>INFN Frascati</a:t>
            </a:r>
          </a:p>
          <a:p>
            <a:pPr algn="r"/>
            <a:r>
              <a:rPr lang="it-IT" dirty="0" smtClean="0">
                <a:latin typeface="Aharoni" pitchFamily="2" charset="-79"/>
                <a:cs typeface="Aharoni" pitchFamily="2" charset="-79"/>
              </a:rPr>
              <a:t>12-16 APRILE 2010</a:t>
            </a:r>
            <a:endParaRPr lang="it-IT" dirty="0">
              <a:latin typeface="Aharoni" pitchFamily="2" charset="-79"/>
              <a:cs typeface="Aharoni" pitchFamily="2" charset="-79"/>
            </a:endParaRPr>
          </a:p>
        </p:txBody>
      </p:sp>
      <p:sp>
        <p:nvSpPr>
          <p:cNvPr id="7" name="CasellaDiTesto 6"/>
          <p:cNvSpPr txBox="1"/>
          <p:nvPr/>
        </p:nvSpPr>
        <p:spPr>
          <a:xfrm>
            <a:off x="357158" y="6000768"/>
            <a:ext cx="4429156" cy="646331"/>
          </a:xfrm>
          <a:prstGeom prst="rect">
            <a:avLst/>
          </a:prstGeom>
          <a:noFill/>
        </p:spPr>
        <p:txBody>
          <a:bodyPr wrap="square" rtlCol="0">
            <a:spAutoFit/>
          </a:bodyPr>
          <a:lstStyle/>
          <a:p>
            <a:r>
              <a:rPr lang="it-IT" dirty="0" smtClean="0"/>
              <a:t>Michela </a:t>
            </a:r>
            <a:r>
              <a:rPr lang="it-IT" dirty="0" err="1" smtClean="0"/>
              <a:t>Fragona</a:t>
            </a:r>
            <a:endParaRPr lang="it-IT" dirty="0" smtClean="0"/>
          </a:p>
          <a:p>
            <a:r>
              <a:rPr lang="it-IT" dirty="0" smtClean="0"/>
              <a:t>michela.fragona@email.it</a:t>
            </a:r>
            <a:endParaRPr lang="it-IT" dirty="0"/>
          </a:p>
        </p:txBody>
      </p:sp>
      <p:sp>
        <p:nvSpPr>
          <p:cNvPr id="8" name="Titolo 1"/>
          <p:cNvSpPr>
            <a:spLocks noGrp="1"/>
          </p:cNvSpPr>
          <p:nvPr>
            <p:ph type="title"/>
          </p:nvPr>
        </p:nvSpPr>
        <p:spPr>
          <a:xfrm>
            <a:off x="457200" y="704088"/>
            <a:ext cx="8229600" cy="1143000"/>
          </a:xfrm>
        </p:spPr>
        <p:txBody>
          <a:bodyPr/>
          <a:lstStyle/>
          <a:p>
            <a:pPr algn="ctr"/>
            <a:r>
              <a:rPr lang="it-IT" b="1" dirty="0" smtClean="0">
                <a:latin typeface="Bradley Hand ITC" pitchFamily="66" charset="0"/>
              </a:rPr>
              <a:t>Grazie a tutti</a:t>
            </a:r>
            <a:endParaRPr lang="it-IT" b="1" dirty="0">
              <a:latin typeface="Bradley Hand ITC" pitchFamily="66" charset="0"/>
            </a:endParaRPr>
          </a:p>
        </p:txBody>
      </p:sp>
      <p:sp>
        <p:nvSpPr>
          <p:cNvPr id="9" name="Segnaposto numero diapositiva 8"/>
          <p:cNvSpPr>
            <a:spLocks noGrp="1"/>
          </p:cNvSpPr>
          <p:nvPr>
            <p:ph type="sldNum" sz="quarter" idx="12"/>
          </p:nvPr>
        </p:nvSpPr>
        <p:spPr/>
        <p:txBody>
          <a:bodyPr/>
          <a:lstStyle/>
          <a:p>
            <a:fld id="{0347B853-C74B-45E8-9046-F62184E3661A}" type="slidenum">
              <a:rPr lang="it-IT" smtClean="0"/>
              <a:pPr/>
              <a:t>26</a:t>
            </a:fld>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descr="Pacioli04x.jpg"/>
          <p:cNvPicPr>
            <a:picLocks noChangeAspect="1"/>
          </p:cNvPicPr>
          <p:nvPr/>
        </p:nvPicPr>
        <p:blipFill>
          <a:blip r:embed="rId3" cstate="print"/>
          <a:stretch>
            <a:fillRect/>
          </a:stretch>
        </p:blipFill>
        <p:spPr>
          <a:xfrm>
            <a:off x="214282" y="3562350"/>
            <a:ext cx="3200400" cy="3295650"/>
          </a:xfrm>
          <a:prstGeom prst="rect">
            <a:avLst/>
          </a:prstGeom>
        </p:spPr>
      </p:pic>
      <p:pic>
        <p:nvPicPr>
          <p:cNvPr id="12" name="Immagine 11" descr="1482ElementiDiEuclide.gif"/>
          <p:cNvPicPr>
            <a:picLocks noChangeAspect="1"/>
          </p:cNvPicPr>
          <p:nvPr/>
        </p:nvPicPr>
        <p:blipFill>
          <a:blip r:embed="rId4" cstate="print"/>
          <a:stretch>
            <a:fillRect/>
          </a:stretch>
        </p:blipFill>
        <p:spPr>
          <a:xfrm>
            <a:off x="5214942" y="1428736"/>
            <a:ext cx="3543300" cy="4171950"/>
          </a:xfrm>
          <a:prstGeom prst="rect">
            <a:avLst/>
          </a:prstGeom>
        </p:spPr>
      </p:pic>
      <p:sp>
        <p:nvSpPr>
          <p:cNvPr id="9" name="Titolo 8"/>
          <p:cNvSpPr>
            <a:spLocks noGrp="1"/>
          </p:cNvSpPr>
          <p:nvPr>
            <p:ph type="title"/>
          </p:nvPr>
        </p:nvSpPr>
        <p:spPr>
          <a:xfrm>
            <a:off x="285720" y="285728"/>
            <a:ext cx="8229600" cy="1418484"/>
          </a:xfrm>
        </p:spPr>
        <p:txBody>
          <a:bodyPr>
            <a:normAutofit/>
          </a:bodyPr>
          <a:lstStyle/>
          <a:p>
            <a:r>
              <a:rPr lang="it-IT" dirty="0" smtClean="0"/>
              <a:t>Stampa</a:t>
            </a:r>
            <a:br>
              <a:rPr lang="it-IT" dirty="0" smtClean="0"/>
            </a:br>
            <a:r>
              <a:rPr lang="it-IT" sz="3600" dirty="0" smtClean="0"/>
              <a:t>1455 - Johann Gutenberg</a:t>
            </a:r>
            <a:endParaRPr lang="it-IT" sz="3600" dirty="0"/>
          </a:p>
        </p:txBody>
      </p:sp>
      <p:sp>
        <p:nvSpPr>
          <p:cNvPr id="11" name="CasellaDiTesto 10"/>
          <p:cNvSpPr txBox="1"/>
          <p:nvPr/>
        </p:nvSpPr>
        <p:spPr>
          <a:xfrm>
            <a:off x="1142976" y="1785926"/>
            <a:ext cx="4214842" cy="1200329"/>
          </a:xfrm>
          <a:prstGeom prst="rect">
            <a:avLst/>
          </a:prstGeom>
          <a:noFill/>
        </p:spPr>
        <p:txBody>
          <a:bodyPr wrap="square" rtlCol="0">
            <a:spAutoFit/>
          </a:bodyPr>
          <a:lstStyle/>
          <a:p>
            <a:pPr algn="r"/>
            <a:r>
              <a:rPr lang="it-IT" dirty="0" smtClean="0">
                <a:solidFill>
                  <a:srgbClr val="FF0000"/>
                </a:solidFill>
              </a:rPr>
              <a:t>1482</a:t>
            </a:r>
          </a:p>
          <a:p>
            <a:pPr algn="r"/>
            <a:r>
              <a:rPr lang="it-IT" dirty="0" smtClean="0">
                <a:solidFill>
                  <a:srgbClr val="00B0F0"/>
                </a:solidFill>
              </a:rPr>
              <a:t>A Venezia Erasmo </a:t>
            </a:r>
            <a:r>
              <a:rPr lang="it-IT" dirty="0" err="1" smtClean="0">
                <a:solidFill>
                  <a:srgbClr val="00B0F0"/>
                </a:solidFill>
              </a:rPr>
              <a:t>Ratdolt</a:t>
            </a:r>
            <a:r>
              <a:rPr lang="it-IT" dirty="0" smtClean="0">
                <a:solidFill>
                  <a:srgbClr val="00B0F0"/>
                </a:solidFill>
              </a:rPr>
              <a:t> pubblica la prima edizione a stampa degli </a:t>
            </a:r>
            <a:r>
              <a:rPr lang="it-IT" i="1" dirty="0" smtClean="0">
                <a:solidFill>
                  <a:srgbClr val="00B0F0"/>
                </a:solidFill>
              </a:rPr>
              <a:t>Elementi</a:t>
            </a:r>
            <a:r>
              <a:rPr lang="it-IT" dirty="0" smtClean="0">
                <a:solidFill>
                  <a:srgbClr val="00B0F0"/>
                </a:solidFill>
              </a:rPr>
              <a:t> di Euclide. </a:t>
            </a:r>
            <a:endParaRPr lang="it-IT" dirty="0">
              <a:solidFill>
                <a:srgbClr val="00B0F0"/>
              </a:solidFill>
            </a:endParaRPr>
          </a:p>
        </p:txBody>
      </p:sp>
      <p:sp>
        <p:nvSpPr>
          <p:cNvPr id="13" name="CasellaDiTesto 12"/>
          <p:cNvSpPr txBox="1"/>
          <p:nvPr/>
        </p:nvSpPr>
        <p:spPr>
          <a:xfrm>
            <a:off x="3286084" y="5380672"/>
            <a:ext cx="5857916" cy="1477328"/>
          </a:xfrm>
          <a:prstGeom prst="rect">
            <a:avLst/>
          </a:prstGeom>
          <a:noFill/>
        </p:spPr>
        <p:txBody>
          <a:bodyPr wrap="square" rtlCol="0">
            <a:spAutoFit/>
          </a:bodyPr>
          <a:lstStyle/>
          <a:p>
            <a:r>
              <a:rPr lang="it-IT" dirty="0" smtClean="0">
                <a:solidFill>
                  <a:srgbClr val="FF0000"/>
                </a:solidFill>
              </a:rPr>
              <a:t>1494</a:t>
            </a:r>
          </a:p>
          <a:p>
            <a:r>
              <a:rPr lang="it-IT" dirty="0" smtClean="0">
                <a:solidFill>
                  <a:srgbClr val="00B0F0"/>
                </a:solidFill>
              </a:rPr>
              <a:t>Luca </a:t>
            </a:r>
            <a:r>
              <a:rPr lang="it-IT" dirty="0" err="1" smtClean="0">
                <a:solidFill>
                  <a:srgbClr val="00B0F0"/>
                </a:solidFill>
              </a:rPr>
              <a:t>Pacioli</a:t>
            </a:r>
            <a:r>
              <a:rPr lang="it-IT" dirty="0" smtClean="0">
                <a:solidFill>
                  <a:srgbClr val="00B0F0"/>
                </a:solidFill>
              </a:rPr>
              <a:t> pubblica il primo testo a stampa di algebra e di aritmetica, la </a:t>
            </a:r>
            <a:r>
              <a:rPr lang="it-IT" i="1" dirty="0" smtClean="0">
                <a:solidFill>
                  <a:srgbClr val="00B0F0"/>
                </a:solidFill>
              </a:rPr>
              <a:t>Summa de </a:t>
            </a:r>
            <a:r>
              <a:rPr lang="it-IT" i="1" dirty="0" err="1" smtClean="0">
                <a:solidFill>
                  <a:srgbClr val="00B0F0"/>
                </a:solidFill>
              </a:rPr>
              <a:t>arithmetica</a:t>
            </a:r>
            <a:r>
              <a:rPr lang="it-IT" i="1" dirty="0" smtClean="0">
                <a:solidFill>
                  <a:srgbClr val="00B0F0"/>
                </a:solidFill>
              </a:rPr>
              <a:t>, geometria, </a:t>
            </a:r>
            <a:r>
              <a:rPr lang="it-IT" i="1" dirty="0" err="1" smtClean="0">
                <a:solidFill>
                  <a:srgbClr val="00B0F0"/>
                </a:solidFill>
              </a:rPr>
              <a:t>proportioni</a:t>
            </a:r>
            <a:r>
              <a:rPr lang="it-IT" i="1" dirty="0" smtClean="0">
                <a:solidFill>
                  <a:srgbClr val="00B0F0"/>
                </a:solidFill>
              </a:rPr>
              <a:t> </a:t>
            </a:r>
            <a:r>
              <a:rPr lang="it-IT" i="1" dirty="0" err="1" smtClean="0">
                <a:solidFill>
                  <a:srgbClr val="00B0F0"/>
                </a:solidFill>
              </a:rPr>
              <a:t>et</a:t>
            </a:r>
            <a:r>
              <a:rPr lang="it-IT" i="1" dirty="0" smtClean="0">
                <a:solidFill>
                  <a:srgbClr val="00B0F0"/>
                </a:solidFill>
              </a:rPr>
              <a:t> </a:t>
            </a:r>
            <a:r>
              <a:rPr lang="it-IT" i="1" dirty="0" err="1" smtClean="0">
                <a:solidFill>
                  <a:srgbClr val="00B0F0"/>
                </a:solidFill>
              </a:rPr>
              <a:t>proportionalitate</a:t>
            </a:r>
            <a:r>
              <a:rPr lang="it-IT" dirty="0" smtClean="0">
                <a:solidFill>
                  <a:srgbClr val="00B0F0"/>
                </a:solidFill>
              </a:rPr>
              <a:t>, che riporta ed organizza i contributi medievali sul tema.</a:t>
            </a:r>
            <a:endParaRPr lang="it-IT" dirty="0">
              <a:solidFill>
                <a:srgbClr val="00B0F0"/>
              </a:solidFill>
            </a:endParaRPr>
          </a:p>
        </p:txBody>
      </p:sp>
      <p:sp>
        <p:nvSpPr>
          <p:cNvPr id="7" name="Segnaposto numero diapositiva 6"/>
          <p:cNvSpPr>
            <a:spLocks noGrp="1"/>
          </p:cNvSpPr>
          <p:nvPr>
            <p:ph type="sldNum" sz="quarter" idx="12"/>
          </p:nvPr>
        </p:nvSpPr>
        <p:spPr/>
        <p:txBody>
          <a:bodyPr/>
          <a:lstStyle/>
          <a:p>
            <a:fld id="{0347B853-C74B-45E8-9046-F62184E3661A}" type="slidenum">
              <a:rPr lang="it-IT" smtClean="0"/>
              <a:pPr/>
              <a:t>3</a:t>
            </a:fld>
            <a:endParaRPr lang="it-IT"/>
          </a:p>
        </p:txBody>
      </p:sp>
      <p:grpSp>
        <p:nvGrpSpPr>
          <p:cNvPr id="8" name="Gruppo 7"/>
          <p:cNvGrpSpPr/>
          <p:nvPr/>
        </p:nvGrpSpPr>
        <p:grpSpPr>
          <a:xfrm>
            <a:off x="6643702" y="142852"/>
            <a:ext cx="2357454" cy="531973"/>
            <a:chOff x="6643702" y="142852"/>
            <a:chExt cx="2357454" cy="531973"/>
          </a:xfrm>
        </p:grpSpPr>
        <p:pic>
          <p:nvPicPr>
            <p:cNvPr id="10" name="Picture 2"/>
            <p:cNvPicPr>
              <a:picLocks noChangeAspect="1" noChangeArrowheads="1"/>
            </p:cNvPicPr>
            <p:nvPr/>
          </p:nvPicPr>
          <p:blipFill>
            <a:blip r:embed="rId5" cstate="print"/>
            <a:srcRect/>
            <a:stretch>
              <a:fillRect/>
            </a:stretch>
          </p:blipFill>
          <p:spPr bwMode="auto">
            <a:xfrm>
              <a:off x="6643702" y="142852"/>
              <a:ext cx="2357454" cy="2660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5" name="CasellaDiTesto 14"/>
            <p:cNvSpPr txBox="1"/>
            <p:nvPr/>
          </p:nvSpPr>
          <p:spPr>
            <a:xfrm>
              <a:off x="6858016" y="428604"/>
              <a:ext cx="2143108" cy="246221"/>
            </a:xfrm>
            <a:prstGeom prst="rect">
              <a:avLst/>
            </a:prstGeom>
            <a:noFill/>
          </p:spPr>
          <p:txBody>
            <a:bodyPr wrap="square" rtlCol="0">
              <a:spAutoFit/>
            </a:bodyPr>
            <a:lstStyle/>
            <a:p>
              <a:pPr algn="r"/>
              <a:r>
                <a:rPr lang="it-IT" sz="1000" dirty="0" smtClean="0">
                  <a:latin typeface="Aharoni" pitchFamily="2" charset="-79"/>
                  <a:cs typeface="Aharoni" pitchFamily="2" charset="-79"/>
                </a:rPr>
                <a:t>INFN </a:t>
              </a:r>
              <a:r>
                <a:rPr lang="it-IT" sz="1000" dirty="0" smtClean="0">
                  <a:latin typeface="Aharoni" pitchFamily="2" charset="-79"/>
                  <a:cs typeface="Aharoni" pitchFamily="2" charset="-79"/>
                </a:rPr>
                <a:t>Frascati 12-16 </a:t>
              </a:r>
              <a:r>
                <a:rPr lang="it-IT" sz="1000" dirty="0" smtClean="0">
                  <a:latin typeface="Aharoni" pitchFamily="2" charset="-79"/>
                  <a:cs typeface="Aharoni" pitchFamily="2" charset="-79"/>
                </a:rPr>
                <a:t>APRILE 2010</a:t>
              </a:r>
              <a:endParaRPr lang="it-IT" sz="1000" dirty="0">
                <a:latin typeface="Aharoni" pitchFamily="2" charset="-79"/>
                <a:cs typeface="Aharoni" pitchFamily="2" charset="-79"/>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strips(down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strips(downLef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7"/>
          <p:cNvGrpSpPr>
            <a:grpSpLocks noGrp="1"/>
          </p:cNvGrpSpPr>
          <p:nvPr>
            <p:ph idx="1"/>
          </p:nvPr>
        </p:nvGrpSpPr>
        <p:grpSpPr bwMode="auto">
          <a:xfrm>
            <a:off x="214282" y="214290"/>
            <a:ext cx="8229600" cy="6467500"/>
            <a:chOff x="576" y="240"/>
            <a:chExt cx="5065" cy="4038"/>
          </a:xfrm>
        </p:grpSpPr>
        <p:pic>
          <p:nvPicPr>
            <p:cNvPr id="5" name="Picture 12" descr="hyppo animated"/>
            <p:cNvPicPr>
              <a:picLocks noChangeAspect="1" noChangeArrowheads="1"/>
            </p:cNvPicPr>
            <p:nvPr/>
          </p:nvPicPr>
          <p:blipFill>
            <a:blip r:embed="rId2" cstate="print"/>
            <a:srcRect/>
            <a:stretch>
              <a:fillRect/>
            </a:stretch>
          </p:blipFill>
          <p:spPr bwMode="auto">
            <a:xfrm>
              <a:off x="4368" y="4035"/>
              <a:ext cx="494" cy="243"/>
            </a:xfrm>
            <a:prstGeom prst="rect">
              <a:avLst/>
            </a:prstGeom>
            <a:noFill/>
          </p:spPr>
        </p:pic>
        <p:sp>
          <p:nvSpPr>
            <p:cNvPr id="6" name="WordArt 13"/>
            <p:cNvSpPr>
              <a:spLocks noChangeArrowheads="1" noChangeShapeType="1" noTextEdit="1"/>
            </p:cNvSpPr>
            <p:nvPr/>
          </p:nvSpPr>
          <p:spPr bwMode="auto">
            <a:xfrm>
              <a:off x="2665" y="4051"/>
              <a:ext cx="2976" cy="192"/>
            </a:xfrm>
            <a:prstGeom prst="rect">
              <a:avLst/>
            </a:prstGeom>
          </p:spPr>
          <p:txBody>
            <a:bodyPr wrap="none" fromWordArt="1">
              <a:prstTxWarp prst="textPlain">
                <a:avLst>
                  <a:gd name="adj" fmla="val 50000"/>
                </a:avLst>
              </a:prstTxWarp>
            </a:bodyPr>
            <a:lstStyle/>
            <a:p>
              <a:pPr algn="ctr"/>
              <a:r>
                <a:rPr lang="it-IT" sz="1800" kern="10">
                  <a:ln w="9525">
                    <a:solidFill>
                      <a:schemeClr val="bg1"/>
                    </a:solidFill>
                    <a:round/>
                    <a:headEnd/>
                    <a:tailEnd/>
                  </a:ln>
                  <a:solidFill>
                    <a:srgbClr val="00FF00"/>
                  </a:solidFill>
                  <a:latin typeface="Arial Narrow Bold Italic"/>
                </a:rPr>
                <a:t>Ricerca grafica storica di           HyppoGraphycs</a:t>
              </a:r>
            </a:p>
          </p:txBody>
        </p:sp>
        <p:pic>
          <p:nvPicPr>
            <p:cNvPr id="7" name="Picture 15" descr="Picture 302"/>
            <p:cNvPicPr>
              <a:picLocks noChangeAspect="1" noChangeArrowheads="1"/>
            </p:cNvPicPr>
            <p:nvPr/>
          </p:nvPicPr>
          <p:blipFill>
            <a:blip r:embed="rId3" cstate="print"/>
            <a:srcRect/>
            <a:stretch>
              <a:fillRect/>
            </a:stretch>
          </p:blipFill>
          <p:spPr bwMode="auto">
            <a:xfrm>
              <a:off x="576" y="240"/>
              <a:ext cx="2592" cy="3552"/>
            </a:xfrm>
            <a:prstGeom prst="rect">
              <a:avLst/>
            </a:prstGeom>
            <a:noFill/>
          </p:spPr>
        </p:pic>
      </p:grpSp>
      <p:sp>
        <p:nvSpPr>
          <p:cNvPr id="8" name="CasellaDiTesto 7"/>
          <p:cNvSpPr txBox="1"/>
          <p:nvPr/>
        </p:nvSpPr>
        <p:spPr>
          <a:xfrm>
            <a:off x="4500562" y="3571876"/>
            <a:ext cx="4357686" cy="230832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it-IT" dirty="0" smtClean="0">
                <a:solidFill>
                  <a:schemeClr val="tx1"/>
                </a:solidFill>
              </a:rPr>
              <a:t>“La scienza per tutti” rivista, nata nel 1879, come periodico di volgarizzazione scientifica per coloro, come si avverte negli avvisi pubblicitari, “che amano tenersi al corrente dei progressi delle scienze”.</a:t>
            </a:r>
          </a:p>
          <a:p>
            <a:pPr algn="just"/>
            <a:r>
              <a:rPr lang="it-IT" i="1" dirty="0" smtClean="0">
                <a:solidFill>
                  <a:schemeClr val="tx1"/>
                </a:solidFill>
              </a:rPr>
              <a:t>[Storia letteraria d’Italia Vol. 11 – G. Luti e A. </a:t>
            </a:r>
            <a:r>
              <a:rPr lang="it-IT" i="1" dirty="0" err="1" smtClean="0">
                <a:solidFill>
                  <a:schemeClr val="tx1"/>
                </a:solidFill>
              </a:rPr>
              <a:t>Balduino</a:t>
            </a:r>
            <a:r>
              <a:rPr lang="it-IT" i="1" dirty="0" smtClean="0">
                <a:solidFill>
                  <a:schemeClr val="tx1"/>
                </a:solidFill>
              </a:rPr>
              <a:t>]</a:t>
            </a:r>
            <a:endParaRPr lang="it-IT" i="1" dirty="0">
              <a:solidFill>
                <a:schemeClr val="tx1"/>
              </a:solidFill>
            </a:endParaRPr>
          </a:p>
        </p:txBody>
      </p:sp>
      <p:pic>
        <p:nvPicPr>
          <p:cNvPr id="10" name="Segnaposto contenuto 3" descr="scienzapertutti.png"/>
          <p:cNvPicPr>
            <a:picLocks noChangeAspect="1"/>
          </p:cNvPicPr>
          <p:nvPr/>
        </p:nvPicPr>
        <p:blipFill>
          <a:blip r:embed="rId4" cstate="print"/>
          <a:stretch>
            <a:fillRect/>
          </a:stretch>
        </p:blipFill>
        <p:spPr>
          <a:xfrm>
            <a:off x="5214942" y="642919"/>
            <a:ext cx="3367136" cy="2786081"/>
          </a:xfrm>
          <a:prstGeom prst="rect">
            <a:avLst/>
          </a:prstGeom>
        </p:spPr>
      </p:pic>
      <p:sp>
        <p:nvSpPr>
          <p:cNvPr id="11" name="Rettangolo 10"/>
          <p:cNvSpPr/>
          <p:nvPr/>
        </p:nvSpPr>
        <p:spPr>
          <a:xfrm rot="20507483">
            <a:off x="7286644" y="485824"/>
            <a:ext cx="1645002" cy="923330"/>
          </a:xfrm>
          <a:prstGeom prst="rect">
            <a:avLst/>
          </a:prstGeom>
          <a:noFill/>
        </p:spPr>
        <p:txBody>
          <a:bodyPr wrap="none" lIns="91440" tIns="45720" rIns="91440" bIns="45720">
            <a:spAutoFit/>
          </a:bodyPr>
          <a:lstStyle/>
          <a:p>
            <a:pPr algn="ctr"/>
            <a:r>
              <a:rPr lang="it-IT"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2007</a:t>
            </a:r>
            <a:endParaRPr lang="it-IT"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3" name="Rettangolo 12"/>
          <p:cNvSpPr/>
          <p:nvPr/>
        </p:nvSpPr>
        <p:spPr>
          <a:xfrm rot="20507483">
            <a:off x="1321125" y="5569021"/>
            <a:ext cx="1499706" cy="923330"/>
          </a:xfrm>
          <a:prstGeom prst="rect">
            <a:avLst/>
          </a:prstGeom>
          <a:noFill/>
        </p:spPr>
        <p:txBody>
          <a:bodyPr wrap="none" lIns="91440" tIns="45720" rIns="91440" bIns="45720">
            <a:spAutoFit/>
          </a:bodyPr>
          <a:lstStyle/>
          <a:p>
            <a:pPr algn="ctr"/>
            <a:r>
              <a:rPr lang="it-IT"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1879</a:t>
            </a:r>
            <a:endParaRPr lang="it-IT"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Segnaposto numero diapositiva 11"/>
          <p:cNvSpPr>
            <a:spLocks noGrp="1"/>
          </p:cNvSpPr>
          <p:nvPr>
            <p:ph type="sldNum" sz="quarter" idx="12"/>
          </p:nvPr>
        </p:nvSpPr>
        <p:spPr/>
        <p:txBody>
          <a:bodyPr/>
          <a:lstStyle/>
          <a:p>
            <a:fld id="{0347B853-C74B-45E8-9046-F62184E3661A}" type="slidenum">
              <a:rPr lang="it-IT" smtClean="0"/>
              <a:pPr/>
              <a:t>4</a:t>
            </a:fld>
            <a:endParaRPr lang="it-IT"/>
          </a:p>
        </p:txBody>
      </p:sp>
      <p:grpSp>
        <p:nvGrpSpPr>
          <p:cNvPr id="14" name="Gruppo 13"/>
          <p:cNvGrpSpPr/>
          <p:nvPr/>
        </p:nvGrpSpPr>
        <p:grpSpPr>
          <a:xfrm>
            <a:off x="6643702" y="142852"/>
            <a:ext cx="2357454" cy="531973"/>
            <a:chOff x="6643702" y="142852"/>
            <a:chExt cx="2357454" cy="531973"/>
          </a:xfrm>
        </p:grpSpPr>
        <p:pic>
          <p:nvPicPr>
            <p:cNvPr id="15" name="Picture 2"/>
            <p:cNvPicPr>
              <a:picLocks noChangeAspect="1" noChangeArrowheads="1"/>
            </p:cNvPicPr>
            <p:nvPr/>
          </p:nvPicPr>
          <p:blipFill>
            <a:blip r:embed="rId5" cstate="print"/>
            <a:srcRect/>
            <a:stretch>
              <a:fillRect/>
            </a:stretch>
          </p:blipFill>
          <p:spPr bwMode="auto">
            <a:xfrm>
              <a:off x="6643702" y="142852"/>
              <a:ext cx="2357454" cy="2660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6" name="CasellaDiTesto 15"/>
            <p:cNvSpPr txBox="1"/>
            <p:nvPr/>
          </p:nvSpPr>
          <p:spPr>
            <a:xfrm>
              <a:off x="6858016" y="428604"/>
              <a:ext cx="2143108" cy="246221"/>
            </a:xfrm>
            <a:prstGeom prst="rect">
              <a:avLst/>
            </a:prstGeom>
            <a:noFill/>
          </p:spPr>
          <p:txBody>
            <a:bodyPr wrap="square" rtlCol="0">
              <a:spAutoFit/>
            </a:bodyPr>
            <a:lstStyle/>
            <a:p>
              <a:pPr algn="r"/>
              <a:r>
                <a:rPr lang="it-IT" sz="1000" dirty="0" smtClean="0">
                  <a:latin typeface="Aharoni" pitchFamily="2" charset="-79"/>
                  <a:cs typeface="Aharoni" pitchFamily="2" charset="-79"/>
                </a:rPr>
                <a:t>INFN </a:t>
              </a:r>
              <a:r>
                <a:rPr lang="it-IT" sz="1000" dirty="0" smtClean="0">
                  <a:latin typeface="Aharoni" pitchFamily="2" charset="-79"/>
                  <a:cs typeface="Aharoni" pitchFamily="2" charset="-79"/>
                </a:rPr>
                <a:t>Frascati 12-16 </a:t>
              </a:r>
              <a:r>
                <a:rPr lang="it-IT" sz="1000" dirty="0" smtClean="0">
                  <a:latin typeface="Aharoni" pitchFamily="2" charset="-79"/>
                  <a:cs typeface="Aharoni" pitchFamily="2" charset="-79"/>
                </a:rPr>
                <a:t>APRILE 2010</a:t>
              </a:r>
              <a:endParaRPr lang="it-IT" sz="1000" dirty="0">
                <a:latin typeface="Aharoni" pitchFamily="2" charset="-79"/>
                <a:cs typeface="Aharoni" pitchFamily="2" charset="-79"/>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down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amond(in)">
                                      <p:cBhvr>
                                        <p:cTn id="21" dur="2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descr="coelum.jpg"/>
          <p:cNvPicPr>
            <a:picLocks noGrp="1" noChangeAspect="1"/>
          </p:cNvPicPr>
          <p:nvPr>
            <p:ph idx="1"/>
          </p:nvPr>
        </p:nvPicPr>
        <p:blipFill>
          <a:blip r:embed="rId2" cstate="print"/>
          <a:stretch>
            <a:fillRect/>
          </a:stretch>
        </p:blipFill>
        <p:spPr>
          <a:xfrm>
            <a:off x="6500826" y="2000240"/>
            <a:ext cx="2500330" cy="3550765"/>
          </a:xfrm>
          <a:prstGeom prst="rect">
            <a:avLst/>
          </a:prstGeom>
          <a:ln>
            <a:noFill/>
          </a:ln>
          <a:effectLst>
            <a:outerShdw blurRad="292100" dist="139700" dir="2700000" algn="tl" rotWithShape="0">
              <a:srgbClr val="333333">
                <a:alpha val="65000"/>
              </a:srgbClr>
            </a:outerShdw>
          </a:effectLst>
        </p:spPr>
      </p:pic>
      <p:pic>
        <p:nvPicPr>
          <p:cNvPr id="7" name="Immagine 6" descr="focusapr2010.jpg"/>
          <p:cNvPicPr>
            <a:picLocks noChangeAspect="1"/>
          </p:cNvPicPr>
          <p:nvPr/>
        </p:nvPicPr>
        <p:blipFill>
          <a:blip r:embed="rId3" cstate="print"/>
          <a:stretch>
            <a:fillRect/>
          </a:stretch>
        </p:blipFill>
        <p:spPr>
          <a:xfrm rot="1512524">
            <a:off x="3397642" y="1854048"/>
            <a:ext cx="2778246" cy="34931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Immagine 7" descr="NEXUS_NT_84.jpg"/>
          <p:cNvPicPr>
            <a:picLocks noChangeAspect="1"/>
          </p:cNvPicPr>
          <p:nvPr/>
        </p:nvPicPr>
        <p:blipFill>
          <a:blip r:embed="rId4" cstate="print"/>
          <a:stretch>
            <a:fillRect/>
          </a:stretch>
        </p:blipFill>
        <p:spPr>
          <a:xfrm rot="19674505">
            <a:off x="1181884" y="638499"/>
            <a:ext cx="2228566" cy="3131135"/>
          </a:xfrm>
          <a:prstGeom prst="rect">
            <a:avLst/>
          </a:prstGeom>
          <a:ln>
            <a:noFill/>
          </a:ln>
          <a:effectLst>
            <a:outerShdw blurRad="190500" algn="tl" rotWithShape="0">
              <a:srgbClr val="000000">
                <a:alpha val="70000"/>
              </a:srgbClr>
            </a:outerShdw>
          </a:effectLst>
        </p:spPr>
      </p:pic>
      <p:pic>
        <p:nvPicPr>
          <p:cNvPr id="9" name="Immagine 8" descr="science_apr2010.gif"/>
          <p:cNvPicPr>
            <a:picLocks noChangeAspect="1"/>
          </p:cNvPicPr>
          <p:nvPr/>
        </p:nvPicPr>
        <p:blipFill>
          <a:blip r:embed="rId5" cstate="print"/>
          <a:stretch>
            <a:fillRect/>
          </a:stretch>
        </p:blipFill>
        <p:spPr>
          <a:xfrm rot="19195474">
            <a:off x="839529" y="2428847"/>
            <a:ext cx="3110901" cy="39646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2" name="Titolo 1"/>
          <p:cNvSpPr>
            <a:spLocks noGrp="1"/>
          </p:cNvSpPr>
          <p:nvPr>
            <p:ph type="title"/>
          </p:nvPr>
        </p:nvSpPr>
        <p:spPr>
          <a:xfrm>
            <a:off x="642910" y="785794"/>
            <a:ext cx="7572428" cy="1143008"/>
          </a:xfrm>
        </p:spPr>
        <p:txBody>
          <a:bodyPr>
            <a:normAutofit fontScale="90000"/>
          </a:bodyPr>
          <a:lstStyle/>
          <a:p>
            <a:pPr algn="r"/>
            <a:r>
              <a:rPr lang="it-IT" dirty="0" smtClean="0"/>
              <a:t>Stampa</a:t>
            </a:r>
            <a:br>
              <a:rPr lang="it-IT" dirty="0" smtClean="0"/>
            </a:br>
            <a:r>
              <a:rPr lang="it-IT" dirty="0" smtClean="0"/>
              <a:t>Scienza e Web</a:t>
            </a:r>
            <a:endParaRPr lang="it-IT" dirty="0"/>
          </a:p>
        </p:txBody>
      </p:sp>
      <p:sp>
        <p:nvSpPr>
          <p:cNvPr id="13" name="CasellaDiTesto 12"/>
          <p:cNvSpPr txBox="1"/>
          <p:nvPr/>
        </p:nvSpPr>
        <p:spPr>
          <a:xfrm>
            <a:off x="3643306" y="5857892"/>
            <a:ext cx="5143536" cy="646331"/>
          </a:xfrm>
          <a:prstGeom prst="rect">
            <a:avLst/>
          </a:prstGeom>
          <a:noFill/>
        </p:spPr>
        <p:txBody>
          <a:bodyPr wrap="square" rtlCol="0">
            <a:spAutoFit/>
          </a:bodyPr>
          <a:lstStyle/>
          <a:p>
            <a:pPr algn="ctr"/>
            <a:r>
              <a:rPr lang="it-IT" dirty="0" smtClean="0">
                <a:solidFill>
                  <a:srgbClr val="00B0F0"/>
                </a:solidFill>
              </a:rPr>
              <a:t>Le maggiori pubblicazioni scientifiche replicano la comunicazione attraverso siti Web</a:t>
            </a:r>
            <a:endParaRPr lang="it-IT" dirty="0">
              <a:solidFill>
                <a:srgbClr val="00B0F0"/>
              </a:solidFill>
            </a:endParaRPr>
          </a:p>
        </p:txBody>
      </p:sp>
      <p:sp>
        <p:nvSpPr>
          <p:cNvPr id="10" name="Segnaposto numero diapositiva 9"/>
          <p:cNvSpPr>
            <a:spLocks noGrp="1"/>
          </p:cNvSpPr>
          <p:nvPr>
            <p:ph type="sldNum" sz="quarter" idx="12"/>
          </p:nvPr>
        </p:nvSpPr>
        <p:spPr/>
        <p:txBody>
          <a:bodyPr/>
          <a:lstStyle/>
          <a:p>
            <a:fld id="{0347B853-C74B-45E8-9046-F62184E3661A}" type="slidenum">
              <a:rPr lang="it-IT" smtClean="0"/>
              <a:pPr/>
              <a:t>5</a:t>
            </a:fld>
            <a:endParaRPr lang="it-IT"/>
          </a:p>
        </p:txBody>
      </p:sp>
      <p:grpSp>
        <p:nvGrpSpPr>
          <p:cNvPr id="11" name="Gruppo 10"/>
          <p:cNvGrpSpPr/>
          <p:nvPr/>
        </p:nvGrpSpPr>
        <p:grpSpPr>
          <a:xfrm>
            <a:off x="6643702" y="142852"/>
            <a:ext cx="2357454" cy="531973"/>
            <a:chOff x="6643702" y="142852"/>
            <a:chExt cx="2357454" cy="531973"/>
          </a:xfrm>
        </p:grpSpPr>
        <p:pic>
          <p:nvPicPr>
            <p:cNvPr id="14" name="Picture 2"/>
            <p:cNvPicPr>
              <a:picLocks noChangeAspect="1" noChangeArrowheads="1"/>
            </p:cNvPicPr>
            <p:nvPr/>
          </p:nvPicPr>
          <p:blipFill>
            <a:blip r:embed="rId6" cstate="print"/>
            <a:srcRect/>
            <a:stretch>
              <a:fillRect/>
            </a:stretch>
          </p:blipFill>
          <p:spPr bwMode="auto">
            <a:xfrm>
              <a:off x="6643702" y="142852"/>
              <a:ext cx="2357454" cy="2660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5" name="CasellaDiTesto 14"/>
            <p:cNvSpPr txBox="1"/>
            <p:nvPr/>
          </p:nvSpPr>
          <p:spPr>
            <a:xfrm>
              <a:off x="6858016" y="428604"/>
              <a:ext cx="2143108" cy="246221"/>
            </a:xfrm>
            <a:prstGeom prst="rect">
              <a:avLst/>
            </a:prstGeom>
            <a:noFill/>
          </p:spPr>
          <p:txBody>
            <a:bodyPr wrap="square" rtlCol="0">
              <a:spAutoFit/>
            </a:bodyPr>
            <a:lstStyle/>
            <a:p>
              <a:pPr algn="r"/>
              <a:r>
                <a:rPr lang="it-IT" sz="1000" dirty="0" smtClean="0">
                  <a:latin typeface="Aharoni" pitchFamily="2" charset="-79"/>
                  <a:cs typeface="Aharoni" pitchFamily="2" charset="-79"/>
                </a:rPr>
                <a:t>INFN </a:t>
              </a:r>
              <a:r>
                <a:rPr lang="it-IT" sz="1000" dirty="0" smtClean="0">
                  <a:latin typeface="Aharoni" pitchFamily="2" charset="-79"/>
                  <a:cs typeface="Aharoni" pitchFamily="2" charset="-79"/>
                </a:rPr>
                <a:t>Frascati 12-16 </a:t>
              </a:r>
              <a:r>
                <a:rPr lang="it-IT" sz="1000" dirty="0" smtClean="0">
                  <a:latin typeface="Aharoni" pitchFamily="2" charset="-79"/>
                  <a:cs typeface="Aharoni" pitchFamily="2" charset="-79"/>
                </a:rPr>
                <a:t>APRILE 2010</a:t>
              </a:r>
              <a:endParaRPr lang="it-IT" sz="1000" dirty="0">
                <a:latin typeface="Aharoni" pitchFamily="2" charset="-79"/>
                <a:cs typeface="Aharoni" pitchFamily="2" charset="-79"/>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marconi4.jpg"/>
          <p:cNvPicPr>
            <a:picLocks noGrp="1" noChangeAspect="1"/>
          </p:cNvPicPr>
          <p:nvPr>
            <p:ph idx="1"/>
          </p:nvPr>
        </p:nvPicPr>
        <p:blipFill>
          <a:blip r:embed="rId3" cstate="print"/>
          <a:stretch>
            <a:fillRect/>
          </a:stretch>
        </p:blipFill>
        <p:spPr>
          <a:xfrm>
            <a:off x="357158" y="1285860"/>
            <a:ext cx="3690175" cy="2786082"/>
          </a:xfrm>
          <a:prstGeom prst="rect">
            <a:avLst/>
          </a:prstGeom>
          <a:ln>
            <a:noFill/>
          </a:ln>
          <a:effectLst>
            <a:softEdge rad="112500"/>
          </a:effectLst>
        </p:spPr>
      </p:pic>
      <p:sp>
        <p:nvSpPr>
          <p:cNvPr id="6" name="CasellaDiTesto 5"/>
          <p:cNvSpPr txBox="1"/>
          <p:nvPr/>
        </p:nvSpPr>
        <p:spPr>
          <a:xfrm>
            <a:off x="4071902" y="1428736"/>
            <a:ext cx="5072098" cy="1200329"/>
          </a:xfrm>
          <a:prstGeom prst="rect">
            <a:avLst/>
          </a:prstGeom>
          <a:noFill/>
        </p:spPr>
        <p:txBody>
          <a:bodyPr wrap="square" rtlCol="0">
            <a:spAutoFit/>
          </a:bodyPr>
          <a:lstStyle/>
          <a:p>
            <a:pPr algn="just"/>
            <a:r>
              <a:rPr lang="it-IT" dirty="0" smtClean="0">
                <a:solidFill>
                  <a:srgbClr val="FF0000"/>
                </a:solidFill>
              </a:rPr>
              <a:t>1895</a:t>
            </a:r>
            <a:r>
              <a:rPr lang="it-IT" dirty="0" smtClean="0">
                <a:solidFill>
                  <a:srgbClr val="00B0F0"/>
                </a:solidFill>
              </a:rPr>
              <a:t> </a:t>
            </a:r>
            <a:r>
              <a:rPr lang="it-IT" b="1" dirty="0" smtClean="0">
                <a:solidFill>
                  <a:srgbClr val="00B0F0"/>
                </a:solidFill>
              </a:rPr>
              <a:t>Guglielmo Marconi </a:t>
            </a:r>
            <a:r>
              <a:rPr lang="it-IT" dirty="0" smtClean="0">
                <a:solidFill>
                  <a:srgbClr val="00B0F0"/>
                </a:solidFill>
              </a:rPr>
              <a:t>effettua i primi esperimenti con il telegrafo senza fili. Per mezzo di onde elettromagnetiche sono inviati dei segnali fra due punti distanti 1,5 km.</a:t>
            </a:r>
            <a:endParaRPr lang="it-IT" dirty="0">
              <a:solidFill>
                <a:srgbClr val="00B0F0"/>
              </a:solidFill>
            </a:endParaRPr>
          </a:p>
        </p:txBody>
      </p:sp>
      <p:pic>
        <p:nvPicPr>
          <p:cNvPr id="8" name="Immagine 7" descr="guerra-dei-mondi-orson-wells.jpg"/>
          <p:cNvPicPr>
            <a:picLocks noChangeAspect="1"/>
          </p:cNvPicPr>
          <p:nvPr/>
        </p:nvPicPr>
        <p:blipFill>
          <a:blip r:embed="rId4" cstate="print"/>
          <a:stretch>
            <a:fillRect/>
          </a:stretch>
        </p:blipFill>
        <p:spPr>
          <a:xfrm>
            <a:off x="6215074" y="3643314"/>
            <a:ext cx="2714644" cy="3040401"/>
          </a:xfrm>
          <a:prstGeom prst="rect">
            <a:avLst/>
          </a:prstGeom>
        </p:spPr>
      </p:pic>
      <p:sp>
        <p:nvSpPr>
          <p:cNvPr id="10" name="CasellaDiTesto 9"/>
          <p:cNvSpPr txBox="1"/>
          <p:nvPr/>
        </p:nvSpPr>
        <p:spPr>
          <a:xfrm>
            <a:off x="285720" y="4143380"/>
            <a:ext cx="5929354" cy="2554545"/>
          </a:xfrm>
          <a:prstGeom prst="rect">
            <a:avLst/>
          </a:prstGeom>
          <a:noFill/>
        </p:spPr>
        <p:txBody>
          <a:bodyPr wrap="square" rtlCol="0">
            <a:spAutoFit/>
          </a:bodyPr>
          <a:lstStyle/>
          <a:p>
            <a:pPr algn="just"/>
            <a:r>
              <a:rPr lang="it-IT" sz="1600" dirty="0" smtClean="0">
                <a:solidFill>
                  <a:srgbClr val="00B0F0"/>
                </a:solidFill>
              </a:rPr>
              <a:t>Nel giorno di Halloween del </a:t>
            </a:r>
            <a:r>
              <a:rPr lang="it-IT" sz="1600" dirty="0" smtClean="0">
                <a:solidFill>
                  <a:srgbClr val="FF0000"/>
                </a:solidFill>
              </a:rPr>
              <a:t>1938</a:t>
            </a:r>
            <a:r>
              <a:rPr lang="it-IT" sz="1600" dirty="0" smtClean="0">
                <a:solidFill>
                  <a:srgbClr val="00B0F0"/>
                </a:solidFill>
              </a:rPr>
              <a:t>, </a:t>
            </a:r>
            <a:r>
              <a:rPr lang="it-IT" sz="1600" b="1" dirty="0" smtClean="0">
                <a:solidFill>
                  <a:srgbClr val="00B0F0"/>
                </a:solidFill>
              </a:rPr>
              <a:t>Orson Welles</a:t>
            </a:r>
            <a:r>
              <a:rPr lang="it-IT" sz="1600" dirty="0" smtClean="0">
                <a:solidFill>
                  <a:srgbClr val="00B0F0"/>
                </a:solidFill>
              </a:rPr>
              <a:t> trasmise via radio un adattamento della novella di </a:t>
            </a:r>
            <a:r>
              <a:rPr lang="it-IT" sz="1600" dirty="0" err="1" smtClean="0">
                <a:solidFill>
                  <a:srgbClr val="00B0F0"/>
                </a:solidFill>
              </a:rPr>
              <a:t>H.G.</a:t>
            </a:r>
            <a:r>
              <a:rPr lang="it-IT" sz="1600" dirty="0" smtClean="0">
                <a:solidFill>
                  <a:srgbClr val="00B0F0"/>
                </a:solidFill>
              </a:rPr>
              <a:t> Wells, </a:t>
            </a:r>
            <a:r>
              <a:rPr lang="it-IT" sz="1600" b="1" dirty="0" smtClean="0">
                <a:solidFill>
                  <a:srgbClr val="00B0F0"/>
                </a:solidFill>
              </a:rPr>
              <a:t>“Guerra dei Mondi”</a:t>
            </a:r>
            <a:r>
              <a:rPr lang="it-IT" sz="1600" dirty="0" smtClean="0">
                <a:solidFill>
                  <a:srgbClr val="00B0F0"/>
                </a:solidFill>
              </a:rPr>
              <a:t>, nell’ambito di una serie antologica di racconti via radio intitolata </a:t>
            </a:r>
            <a:r>
              <a:rPr lang="it-IT" sz="1600" i="1" dirty="0" smtClean="0">
                <a:solidFill>
                  <a:srgbClr val="00B0F0"/>
                </a:solidFill>
              </a:rPr>
              <a:t>“</a:t>
            </a:r>
            <a:r>
              <a:rPr lang="it-IT" sz="1600" i="1" dirty="0" err="1" smtClean="0">
                <a:solidFill>
                  <a:srgbClr val="00B0F0"/>
                </a:solidFill>
              </a:rPr>
              <a:t>Mercury</a:t>
            </a:r>
            <a:r>
              <a:rPr lang="it-IT" sz="1600" i="1" dirty="0" smtClean="0">
                <a:solidFill>
                  <a:srgbClr val="00B0F0"/>
                </a:solidFill>
              </a:rPr>
              <a:t> </a:t>
            </a:r>
            <a:r>
              <a:rPr lang="it-IT" sz="1600" i="1" dirty="0" err="1" smtClean="0">
                <a:solidFill>
                  <a:srgbClr val="00B0F0"/>
                </a:solidFill>
              </a:rPr>
              <a:t>Theatre</a:t>
            </a:r>
            <a:r>
              <a:rPr lang="it-IT" sz="1600" i="1" dirty="0" smtClean="0">
                <a:solidFill>
                  <a:srgbClr val="00B0F0"/>
                </a:solidFill>
              </a:rPr>
              <a:t> on the Air”</a:t>
            </a:r>
            <a:r>
              <a:rPr lang="it-IT" sz="1600" dirty="0" smtClean="0">
                <a:solidFill>
                  <a:srgbClr val="00B0F0"/>
                </a:solidFill>
              </a:rPr>
              <a:t>. Il racconto via radio, andando in onda sotto forma di radiogiornale ed essendo anche privo di annunci pubblicitari, gettò nel panico 3 milioni di persone (sui 6 milioni che ascoltavano il programma), che si convinsero che sul pianeta terra stesse avvenendo un’invasione di Marziani. Il giorno dopo Welles dovette scusarsi pubblicamente, ma la vicenda lo consegnò al successo.</a:t>
            </a:r>
            <a:endParaRPr lang="it-IT" dirty="0"/>
          </a:p>
        </p:txBody>
      </p:sp>
      <p:sp>
        <p:nvSpPr>
          <p:cNvPr id="11" name="Rettangolo 10"/>
          <p:cNvSpPr/>
          <p:nvPr/>
        </p:nvSpPr>
        <p:spPr>
          <a:xfrm rot="20507483">
            <a:off x="3971838" y="3247596"/>
            <a:ext cx="4409604" cy="523220"/>
          </a:xfrm>
          <a:prstGeom prst="rect">
            <a:avLst/>
          </a:prstGeom>
          <a:noFill/>
        </p:spPr>
        <p:txBody>
          <a:bodyPr wrap="none" lIns="91440" tIns="45720" rIns="91440" bIns="45720">
            <a:spAutoFit/>
          </a:bodyPr>
          <a:lstStyle/>
          <a:p>
            <a:pPr algn="ctr"/>
            <a:r>
              <a:rPr lang="it-IT"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Il primo </a:t>
            </a:r>
            <a:r>
              <a:rPr lang="it-IT" sz="28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fake</a:t>
            </a:r>
            <a:r>
              <a:rPr lang="it-IT"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radiofonico</a:t>
            </a:r>
            <a:endParaRPr lang="it-IT"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Titolo 8"/>
          <p:cNvSpPr>
            <a:spLocks noGrp="1"/>
          </p:cNvSpPr>
          <p:nvPr>
            <p:ph type="title"/>
          </p:nvPr>
        </p:nvSpPr>
        <p:spPr>
          <a:xfrm>
            <a:off x="285720" y="357166"/>
            <a:ext cx="8229600" cy="775542"/>
          </a:xfrm>
        </p:spPr>
        <p:txBody>
          <a:bodyPr>
            <a:normAutofit fontScale="90000"/>
          </a:bodyPr>
          <a:lstStyle/>
          <a:p>
            <a:r>
              <a:rPr lang="it-IT" dirty="0" smtClean="0"/>
              <a:t>Radio</a:t>
            </a:r>
            <a:endParaRPr lang="it-IT" dirty="0"/>
          </a:p>
        </p:txBody>
      </p:sp>
      <p:sp>
        <p:nvSpPr>
          <p:cNvPr id="9" name="Segnaposto numero diapositiva 8"/>
          <p:cNvSpPr>
            <a:spLocks noGrp="1"/>
          </p:cNvSpPr>
          <p:nvPr>
            <p:ph type="sldNum" sz="quarter" idx="12"/>
          </p:nvPr>
        </p:nvSpPr>
        <p:spPr/>
        <p:txBody>
          <a:bodyPr/>
          <a:lstStyle/>
          <a:p>
            <a:fld id="{0347B853-C74B-45E8-9046-F62184E3661A}" type="slidenum">
              <a:rPr lang="it-IT" smtClean="0"/>
              <a:pPr/>
              <a:t>6</a:t>
            </a:fld>
            <a:endParaRPr lang="it-IT"/>
          </a:p>
        </p:txBody>
      </p:sp>
      <p:grpSp>
        <p:nvGrpSpPr>
          <p:cNvPr id="13" name="Gruppo 12"/>
          <p:cNvGrpSpPr/>
          <p:nvPr/>
        </p:nvGrpSpPr>
        <p:grpSpPr>
          <a:xfrm>
            <a:off x="6643702" y="142852"/>
            <a:ext cx="2357454" cy="531973"/>
            <a:chOff x="6643702" y="142852"/>
            <a:chExt cx="2357454" cy="531973"/>
          </a:xfrm>
        </p:grpSpPr>
        <p:pic>
          <p:nvPicPr>
            <p:cNvPr id="14" name="Picture 2"/>
            <p:cNvPicPr>
              <a:picLocks noChangeAspect="1" noChangeArrowheads="1"/>
            </p:cNvPicPr>
            <p:nvPr/>
          </p:nvPicPr>
          <p:blipFill>
            <a:blip r:embed="rId5" cstate="print"/>
            <a:srcRect/>
            <a:stretch>
              <a:fillRect/>
            </a:stretch>
          </p:blipFill>
          <p:spPr bwMode="auto">
            <a:xfrm>
              <a:off x="6643702" y="142852"/>
              <a:ext cx="2357454" cy="2660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5" name="CasellaDiTesto 14"/>
            <p:cNvSpPr txBox="1"/>
            <p:nvPr/>
          </p:nvSpPr>
          <p:spPr>
            <a:xfrm>
              <a:off x="6858016" y="428604"/>
              <a:ext cx="2143108" cy="246221"/>
            </a:xfrm>
            <a:prstGeom prst="rect">
              <a:avLst/>
            </a:prstGeom>
            <a:noFill/>
          </p:spPr>
          <p:txBody>
            <a:bodyPr wrap="square" rtlCol="0">
              <a:spAutoFit/>
            </a:bodyPr>
            <a:lstStyle/>
            <a:p>
              <a:pPr algn="r"/>
              <a:r>
                <a:rPr lang="it-IT" sz="1000" dirty="0" smtClean="0">
                  <a:latin typeface="Aharoni" pitchFamily="2" charset="-79"/>
                  <a:cs typeface="Aharoni" pitchFamily="2" charset="-79"/>
                </a:rPr>
                <a:t>INFN </a:t>
              </a:r>
              <a:r>
                <a:rPr lang="it-IT" sz="1000" dirty="0" smtClean="0">
                  <a:latin typeface="Aharoni" pitchFamily="2" charset="-79"/>
                  <a:cs typeface="Aharoni" pitchFamily="2" charset="-79"/>
                </a:rPr>
                <a:t>Frascati 12-16 </a:t>
              </a:r>
              <a:r>
                <a:rPr lang="it-IT" sz="1000" dirty="0" smtClean="0">
                  <a:latin typeface="Aharoni" pitchFamily="2" charset="-79"/>
                  <a:cs typeface="Aharoni" pitchFamily="2" charset="-79"/>
                </a:rPr>
                <a:t>APRILE 2010</a:t>
              </a:r>
              <a:endParaRPr lang="it-IT" sz="1000" dirty="0">
                <a:latin typeface="Aharoni" pitchFamily="2" charset="-79"/>
                <a:cs typeface="Aharoni" pitchFamily="2" charset="-79"/>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0" nodeType="clickEffect">
                                  <p:stCondLst>
                                    <p:cond delay="0"/>
                                  </p:stCondLst>
                                  <p:childTnLst>
                                    <p:animScale>
                                      <p:cBhvr>
                                        <p:cTn id="16"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Radio Scienza e Web</a:t>
            </a:r>
            <a:endParaRPr lang="it-IT" dirty="0"/>
          </a:p>
        </p:txBody>
      </p:sp>
      <p:pic>
        <p:nvPicPr>
          <p:cNvPr id="4" name="Segnaposto contenuto 3" descr="radiomuseoscienza_logo.jpg"/>
          <p:cNvPicPr>
            <a:picLocks noGrp="1" noChangeAspect="1"/>
          </p:cNvPicPr>
          <p:nvPr>
            <p:ph idx="1"/>
          </p:nvPr>
        </p:nvPicPr>
        <p:blipFill>
          <a:blip r:embed="rId2" cstate="print"/>
          <a:stretch>
            <a:fillRect/>
          </a:stretch>
        </p:blipFill>
        <p:spPr>
          <a:xfrm>
            <a:off x="1000100" y="3286124"/>
            <a:ext cx="4429156" cy="263903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Immagine 4" descr="ScienceFriday237.png"/>
          <p:cNvPicPr>
            <a:picLocks noChangeAspect="1"/>
          </p:cNvPicPr>
          <p:nvPr/>
        </p:nvPicPr>
        <p:blipFill>
          <a:blip r:embed="rId3" cstate="print"/>
          <a:stretch>
            <a:fillRect/>
          </a:stretch>
        </p:blipFill>
        <p:spPr>
          <a:xfrm>
            <a:off x="285720" y="2143116"/>
            <a:ext cx="3357586" cy="120419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CasellaDiTesto 5"/>
          <p:cNvSpPr txBox="1"/>
          <p:nvPr/>
        </p:nvSpPr>
        <p:spPr>
          <a:xfrm>
            <a:off x="5786446" y="2500306"/>
            <a:ext cx="2857520" cy="1200329"/>
          </a:xfrm>
          <a:prstGeom prst="rect">
            <a:avLst/>
          </a:prstGeom>
          <a:noFill/>
        </p:spPr>
        <p:txBody>
          <a:bodyPr wrap="square" rtlCol="0">
            <a:spAutoFit/>
          </a:bodyPr>
          <a:lstStyle/>
          <a:p>
            <a:r>
              <a:rPr lang="it-IT" dirty="0" smtClean="0">
                <a:solidFill>
                  <a:srgbClr val="00B0F0"/>
                </a:solidFill>
              </a:rPr>
              <a:t>Emittenti storiche e nuove realtà attivano streaming via Web per diffondere le proprie trasmissioni ai PC.</a:t>
            </a:r>
            <a:endParaRPr lang="it-IT" dirty="0">
              <a:solidFill>
                <a:srgbClr val="00B0F0"/>
              </a:solidFill>
            </a:endParaRPr>
          </a:p>
        </p:txBody>
      </p:sp>
      <p:sp>
        <p:nvSpPr>
          <p:cNvPr id="7" name="CasellaDiTesto 6"/>
          <p:cNvSpPr txBox="1"/>
          <p:nvPr/>
        </p:nvSpPr>
        <p:spPr>
          <a:xfrm>
            <a:off x="3786182" y="1857364"/>
            <a:ext cx="3500462" cy="369332"/>
          </a:xfrm>
          <a:prstGeom prst="rect">
            <a:avLst/>
          </a:prstGeom>
          <a:noFill/>
        </p:spPr>
        <p:txBody>
          <a:bodyPr wrap="square" rtlCol="0">
            <a:spAutoFit/>
          </a:bodyPr>
          <a:lstStyle/>
          <a:p>
            <a:r>
              <a:rPr lang="it-IT" dirty="0" smtClean="0"/>
              <a:t>http://www.sciencefriday.com</a:t>
            </a:r>
            <a:endParaRPr lang="it-IT" dirty="0"/>
          </a:p>
        </p:txBody>
      </p:sp>
      <p:sp>
        <p:nvSpPr>
          <p:cNvPr id="8" name="CasellaDiTesto 7"/>
          <p:cNvSpPr txBox="1"/>
          <p:nvPr/>
        </p:nvSpPr>
        <p:spPr>
          <a:xfrm>
            <a:off x="71406" y="5845750"/>
            <a:ext cx="5357850" cy="369332"/>
          </a:xfrm>
          <a:prstGeom prst="rect">
            <a:avLst/>
          </a:prstGeom>
          <a:noFill/>
        </p:spPr>
        <p:txBody>
          <a:bodyPr wrap="square" rtlCol="0">
            <a:spAutoFit/>
          </a:bodyPr>
          <a:lstStyle/>
          <a:p>
            <a:r>
              <a:rPr lang="it-IT" dirty="0" smtClean="0"/>
              <a:t>http://www.museoscienza.org/</a:t>
            </a:r>
            <a:r>
              <a:rPr lang="it-IT" dirty="0" err="1" smtClean="0"/>
              <a:t>webradio</a:t>
            </a:r>
            <a:r>
              <a:rPr lang="it-IT" dirty="0" smtClean="0"/>
              <a:t>/</a:t>
            </a:r>
            <a:endParaRPr lang="it-IT" dirty="0"/>
          </a:p>
        </p:txBody>
      </p:sp>
      <p:pic>
        <p:nvPicPr>
          <p:cNvPr id="9" name="Immagine 8" descr="scimag_pc_logo_140_140.jpg"/>
          <p:cNvPicPr>
            <a:picLocks noChangeAspect="1"/>
          </p:cNvPicPr>
          <p:nvPr/>
        </p:nvPicPr>
        <p:blipFill>
          <a:blip r:embed="rId4" cstate="print"/>
          <a:stretch>
            <a:fillRect/>
          </a:stretch>
        </p:blipFill>
        <p:spPr>
          <a:xfrm rot="1172425">
            <a:off x="6889846" y="4318086"/>
            <a:ext cx="1778000" cy="1778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CasellaDiTesto 9"/>
          <p:cNvSpPr txBox="1"/>
          <p:nvPr/>
        </p:nvSpPr>
        <p:spPr>
          <a:xfrm>
            <a:off x="4357654" y="6488668"/>
            <a:ext cx="4786346" cy="369332"/>
          </a:xfrm>
          <a:prstGeom prst="rect">
            <a:avLst/>
          </a:prstGeom>
          <a:noFill/>
        </p:spPr>
        <p:txBody>
          <a:bodyPr wrap="square" rtlCol="0">
            <a:spAutoFit/>
          </a:bodyPr>
          <a:lstStyle/>
          <a:p>
            <a:r>
              <a:rPr lang="it-IT" dirty="0" smtClean="0"/>
              <a:t>http://www.sciencemag.org/</a:t>
            </a:r>
            <a:r>
              <a:rPr lang="it-IT" dirty="0" err="1" smtClean="0"/>
              <a:t>about</a:t>
            </a:r>
            <a:r>
              <a:rPr lang="it-IT" dirty="0" smtClean="0"/>
              <a:t>/</a:t>
            </a:r>
            <a:r>
              <a:rPr lang="it-IT" dirty="0" err="1" smtClean="0"/>
              <a:t>podcast.dtl</a:t>
            </a:r>
            <a:endParaRPr lang="it-IT" dirty="0"/>
          </a:p>
        </p:txBody>
      </p:sp>
      <p:sp>
        <p:nvSpPr>
          <p:cNvPr id="11" name="CasellaDiTesto 10"/>
          <p:cNvSpPr txBox="1"/>
          <p:nvPr/>
        </p:nvSpPr>
        <p:spPr>
          <a:xfrm rot="21110557">
            <a:off x="6305126" y="4247945"/>
            <a:ext cx="150019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dirty="0" smtClean="0"/>
              <a:t>On </a:t>
            </a:r>
            <a:r>
              <a:rPr lang="it-IT" dirty="0" err="1" smtClean="0"/>
              <a:t>demand</a:t>
            </a:r>
            <a:endParaRPr lang="it-IT" dirty="0"/>
          </a:p>
        </p:txBody>
      </p:sp>
      <p:sp>
        <p:nvSpPr>
          <p:cNvPr id="12" name="Segnaposto numero diapositiva 11"/>
          <p:cNvSpPr>
            <a:spLocks noGrp="1"/>
          </p:cNvSpPr>
          <p:nvPr>
            <p:ph type="sldNum" sz="quarter" idx="12"/>
          </p:nvPr>
        </p:nvSpPr>
        <p:spPr/>
        <p:txBody>
          <a:bodyPr/>
          <a:lstStyle/>
          <a:p>
            <a:fld id="{0347B853-C74B-45E8-9046-F62184E3661A}" type="slidenum">
              <a:rPr lang="it-IT" smtClean="0"/>
              <a:pPr/>
              <a:t>7</a:t>
            </a:fld>
            <a:endParaRPr lang="it-IT"/>
          </a:p>
        </p:txBody>
      </p:sp>
      <p:grpSp>
        <p:nvGrpSpPr>
          <p:cNvPr id="13" name="Gruppo 12"/>
          <p:cNvGrpSpPr/>
          <p:nvPr/>
        </p:nvGrpSpPr>
        <p:grpSpPr>
          <a:xfrm>
            <a:off x="6643702" y="142852"/>
            <a:ext cx="2357454" cy="531973"/>
            <a:chOff x="6643702" y="142852"/>
            <a:chExt cx="2357454" cy="531973"/>
          </a:xfrm>
        </p:grpSpPr>
        <p:pic>
          <p:nvPicPr>
            <p:cNvPr id="14" name="Picture 2"/>
            <p:cNvPicPr>
              <a:picLocks noChangeAspect="1" noChangeArrowheads="1"/>
            </p:cNvPicPr>
            <p:nvPr/>
          </p:nvPicPr>
          <p:blipFill>
            <a:blip r:embed="rId5" cstate="print"/>
            <a:srcRect/>
            <a:stretch>
              <a:fillRect/>
            </a:stretch>
          </p:blipFill>
          <p:spPr bwMode="auto">
            <a:xfrm>
              <a:off x="6643702" y="142852"/>
              <a:ext cx="2357454" cy="2660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5" name="CasellaDiTesto 14"/>
            <p:cNvSpPr txBox="1"/>
            <p:nvPr/>
          </p:nvSpPr>
          <p:spPr>
            <a:xfrm>
              <a:off x="6858016" y="428604"/>
              <a:ext cx="2143108" cy="246221"/>
            </a:xfrm>
            <a:prstGeom prst="rect">
              <a:avLst/>
            </a:prstGeom>
            <a:noFill/>
          </p:spPr>
          <p:txBody>
            <a:bodyPr wrap="square" rtlCol="0">
              <a:spAutoFit/>
            </a:bodyPr>
            <a:lstStyle/>
            <a:p>
              <a:pPr algn="r"/>
              <a:r>
                <a:rPr lang="it-IT" sz="1000" dirty="0" smtClean="0">
                  <a:latin typeface="Aharoni" pitchFamily="2" charset="-79"/>
                  <a:cs typeface="Aharoni" pitchFamily="2" charset="-79"/>
                </a:rPr>
                <a:t>INFN </a:t>
              </a:r>
              <a:r>
                <a:rPr lang="it-IT" sz="1000" dirty="0" smtClean="0">
                  <a:latin typeface="Aharoni" pitchFamily="2" charset="-79"/>
                  <a:cs typeface="Aharoni" pitchFamily="2" charset="-79"/>
                </a:rPr>
                <a:t>Frascati 12-16 </a:t>
              </a:r>
              <a:r>
                <a:rPr lang="it-IT" sz="1000" dirty="0" smtClean="0">
                  <a:latin typeface="Aharoni" pitchFamily="2" charset="-79"/>
                  <a:cs typeface="Aharoni" pitchFamily="2" charset="-79"/>
                </a:rPr>
                <a:t>APRILE 2010</a:t>
              </a:r>
              <a:endParaRPr lang="it-IT" sz="1000" dirty="0">
                <a:latin typeface="Aharoni" pitchFamily="2" charset="-79"/>
                <a:cs typeface="Aharoni" pitchFamily="2" charset="-79"/>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mph" presetSubtype="2" fill="hold" nodeType="clickEffect">
                                  <p:stCondLst>
                                    <p:cond delay="0"/>
                                  </p:stCondLst>
                                  <p:childTnLst>
                                    <p:animClr clrSpc="rgb">
                                      <p:cBhvr>
                                        <p:cTn id="11" dur="2000" fill="hold"/>
                                        <p:tgtEl>
                                          <p:spTgt spid="7"/>
                                        </p:tgtEl>
                                        <p:attrNameLst>
                                          <p:attrName>fillcolor</p:attrName>
                                        </p:attrNameLst>
                                      </p:cBhvr>
                                      <p:to>
                                        <a:schemeClr val="accent2"/>
                                      </p:to>
                                    </p:animClr>
                                    <p:set>
                                      <p:cBhvr>
                                        <p:cTn id="12" dur="2000" fill="hold"/>
                                        <p:tgtEl>
                                          <p:spTgt spid="7"/>
                                        </p:tgtEl>
                                        <p:attrNameLst>
                                          <p:attrName>fill.type</p:attrName>
                                        </p:attrNameLst>
                                      </p:cBhvr>
                                      <p:to>
                                        <p:strVal val="solid"/>
                                      </p:to>
                                    </p:set>
                                    <p:set>
                                      <p:cBhvr>
                                        <p:cTn id="13" dur="2000" fill="hold"/>
                                        <p:tgtEl>
                                          <p:spTgt spid="7"/>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1" presetClass="emph" presetSubtype="2" fill="hold" nodeType="clickEffect">
                                  <p:stCondLst>
                                    <p:cond delay="0"/>
                                  </p:stCondLst>
                                  <p:childTnLst>
                                    <p:animClr clrSpc="rgb">
                                      <p:cBhvr>
                                        <p:cTn id="17" dur="2000" fill="hold"/>
                                        <p:tgtEl>
                                          <p:spTgt spid="8"/>
                                        </p:tgtEl>
                                        <p:attrNameLst>
                                          <p:attrName>fillcolor</p:attrName>
                                        </p:attrNameLst>
                                      </p:cBhvr>
                                      <p:to>
                                        <a:schemeClr val="accent2"/>
                                      </p:to>
                                    </p:animClr>
                                    <p:set>
                                      <p:cBhvr>
                                        <p:cTn id="18" dur="2000" fill="hold"/>
                                        <p:tgtEl>
                                          <p:spTgt spid="8"/>
                                        </p:tgtEl>
                                        <p:attrNameLst>
                                          <p:attrName>fill.type</p:attrName>
                                        </p:attrNameLst>
                                      </p:cBhvr>
                                      <p:to>
                                        <p:strVal val="solid"/>
                                      </p:to>
                                    </p:set>
                                    <p:set>
                                      <p:cBhvr>
                                        <p:cTn id="19" dur="2000" fill="hold"/>
                                        <p:tgtEl>
                                          <p:spTgt spid="8"/>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1" presetClass="emph" presetSubtype="2" fill="hold" nodeType="clickEffect">
                                  <p:stCondLst>
                                    <p:cond delay="0"/>
                                  </p:stCondLst>
                                  <p:childTnLst>
                                    <p:animClr clrSpc="rgb">
                                      <p:cBhvr>
                                        <p:cTn id="23" dur="2000" fill="hold"/>
                                        <p:tgtEl>
                                          <p:spTgt spid="10"/>
                                        </p:tgtEl>
                                        <p:attrNameLst>
                                          <p:attrName>fillcolor</p:attrName>
                                        </p:attrNameLst>
                                      </p:cBhvr>
                                      <p:to>
                                        <a:schemeClr val="accent2"/>
                                      </p:to>
                                    </p:animClr>
                                    <p:set>
                                      <p:cBhvr>
                                        <p:cTn id="24" dur="2000" fill="hold"/>
                                        <p:tgtEl>
                                          <p:spTgt spid="10"/>
                                        </p:tgtEl>
                                        <p:attrNameLst>
                                          <p:attrName>fill.type</p:attrName>
                                        </p:attrNameLst>
                                      </p:cBhvr>
                                      <p:to>
                                        <p:strVal val="solid"/>
                                      </p:to>
                                    </p:set>
                                    <p:set>
                                      <p:cBhvr>
                                        <p:cTn id="25" dur="2000" fill="hold"/>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nternet_sfondo1.jpg"/>
          <p:cNvPicPr>
            <a:picLocks noChangeAspect="1"/>
          </p:cNvPicPr>
          <p:nvPr/>
        </p:nvPicPr>
        <p:blipFill>
          <a:blip r:embed="rId3" cstate="print">
            <a:lum bright="25000"/>
          </a:blip>
          <a:stretch>
            <a:fillRect/>
          </a:stretch>
        </p:blipFill>
        <p:spPr>
          <a:xfrm>
            <a:off x="1000100" y="714356"/>
            <a:ext cx="7187184" cy="5468112"/>
          </a:xfrm>
          <a:prstGeom prst="rect">
            <a:avLst/>
          </a:prstGeom>
          <a:noFill/>
          <a:ln>
            <a:noFill/>
          </a:ln>
        </p:spPr>
      </p:pic>
      <p:sp>
        <p:nvSpPr>
          <p:cNvPr id="2" name="Titolo 1"/>
          <p:cNvSpPr>
            <a:spLocks noGrp="1"/>
          </p:cNvSpPr>
          <p:nvPr>
            <p:ph type="title"/>
          </p:nvPr>
        </p:nvSpPr>
        <p:spPr>
          <a:xfrm>
            <a:off x="428596" y="214290"/>
            <a:ext cx="8229600" cy="1724780"/>
          </a:xfrm>
        </p:spPr>
        <p:txBody>
          <a:bodyPr>
            <a:normAutofit/>
          </a:bodyPr>
          <a:lstStyle/>
          <a:p>
            <a:r>
              <a:rPr lang="it-IT" dirty="0" smtClean="0"/>
              <a:t>La </a:t>
            </a:r>
            <a:r>
              <a:rPr lang="it-IT" dirty="0" smtClean="0"/>
              <a:t>comunicazione</a:t>
            </a:r>
            <a:br>
              <a:rPr lang="it-IT" dirty="0" smtClean="0"/>
            </a:br>
            <a:r>
              <a:rPr lang="it-IT" dirty="0" smtClean="0"/>
              <a:t>confluisce </a:t>
            </a:r>
            <a:r>
              <a:rPr lang="it-IT" dirty="0" smtClean="0"/>
              <a:t>nel Web</a:t>
            </a:r>
            <a:endParaRPr lang="it-IT" dirty="0"/>
          </a:p>
        </p:txBody>
      </p:sp>
      <p:sp>
        <p:nvSpPr>
          <p:cNvPr id="3" name="Segnaposto contenuto 2"/>
          <p:cNvSpPr>
            <a:spLocks noGrp="1"/>
          </p:cNvSpPr>
          <p:nvPr>
            <p:ph idx="1"/>
          </p:nvPr>
        </p:nvSpPr>
        <p:spPr>
          <a:xfrm>
            <a:off x="428596" y="4221472"/>
            <a:ext cx="8229600" cy="2636528"/>
          </a:xfrm>
        </p:spPr>
        <p:txBody>
          <a:bodyPr/>
          <a:lstStyle/>
          <a:p>
            <a:r>
              <a:rPr lang="it-IT" dirty="0" smtClean="0"/>
              <a:t>Cos’è il Web?</a:t>
            </a:r>
          </a:p>
          <a:p>
            <a:r>
              <a:rPr lang="it-IT" dirty="0" smtClean="0"/>
              <a:t>La tecnologia tende ad essere percepita senza storia ed autori, ma ad analizzare la parola stessa che identifica questo ambiente di connessioni si scopre quanto scienza e comunicazione abbiano contribuito alla sua nascita ed al suo sviluppo.</a:t>
            </a:r>
            <a:endParaRPr lang="it-IT" dirty="0"/>
          </a:p>
        </p:txBody>
      </p:sp>
      <p:sp>
        <p:nvSpPr>
          <p:cNvPr id="5" name="Segnaposto numero diapositiva 4"/>
          <p:cNvSpPr>
            <a:spLocks noGrp="1"/>
          </p:cNvSpPr>
          <p:nvPr>
            <p:ph type="sldNum" sz="quarter" idx="12"/>
          </p:nvPr>
        </p:nvSpPr>
        <p:spPr/>
        <p:txBody>
          <a:bodyPr/>
          <a:lstStyle/>
          <a:p>
            <a:fld id="{0347B853-C74B-45E8-9046-F62184E3661A}" type="slidenum">
              <a:rPr lang="it-IT" smtClean="0"/>
              <a:pPr/>
              <a:t>8</a:t>
            </a:fld>
            <a:endParaRPr lang="it-IT"/>
          </a:p>
        </p:txBody>
      </p:sp>
      <p:grpSp>
        <p:nvGrpSpPr>
          <p:cNvPr id="7" name="Gruppo 6"/>
          <p:cNvGrpSpPr/>
          <p:nvPr/>
        </p:nvGrpSpPr>
        <p:grpSpPr>
          <a:xfrm>
            <a:off x="6643702" y="142852"/>
            <a:ext cx="2357454" cy="531973"/>
            <a:chOff x="6643702" y="142852"/>
            <a:chExt cx="2357454" cy="531973"/>
          </a:xfrm>
        </p:grpSpPr>
        <p:pic>
          <p:nvPicPr>
            <p:cNvPr id="8" name="Picture 2"/>
            <p:cNvPicPr>
              <a:picLocks noChangeAspect="1" noChangeArrowheads="1"/>
            </p:cNvPicPr>
            <p:nvPr/>
          </p:nvPicPr>
          <p:blipFill>
            <a:blip r:embed="rId4" cstate="print"/>
            <a:srcRect/>
            <a:stretch>
              <a:fillRect/>
            </a:stretch>
          </p:blipFill>
          <p:spPr bwMode="auto">
            <a:xfrm>
              <a:off x="6643702" y="142852"/>
              <a:ext cx="2357454" cy="2660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CasellaDiTesto 8"/>
            <p:cNvSpPr txBox="1"/>
            <p:nvPr/>
          </p:nvSpPr>
          <p:spPr>
            <a:xfrm>
              <a:off x="6858016" y="428604"/>
              <a:ext cx="2143108" cy="246221"/>
            </a:xfrm>
            <a:prstGeom prst="rect">
              <a:avLst/>
            </a:prstGeom>
            <a:noFill/>
          </p:spPr>
          <p:txBody>
            <a:bodyPr wrap="square" rtlCol="0">
              <a:spAutoFit/>
            </a:bodyPr>
            <a:lstStyle/>
            <a:p>
              <a:pPr algn="r"/>
              <a:r>
                <a:rPr lang="it-IT" sz="1000" dirty="0" smtClean="0">
                  <a:latin typeface="Aharoni" pitchFamily="2" charset="-79"/>
                  <a:cs typeface="Aharoni" pitchFamily="2" charset="-79"/>
                </a:rPr>
                <a:t>INFN </a:t>
              </a:r>
              <a:r>
                <a:rPr lang="it-IT" sz="1000" dirty="0" smtClean="0">
                  <a:latin typeface="Aharoni" pitchFamily="2" charset="-79"/>
                  <a:cs typeface="Aharoni" pitchFamily="2" charset="-79"/>
                </a:rPr>
                <a:t>Frascati 12-16 </a:t>
              </a:r>
              <a:r>
                <a:rPr lang="it-IT" sz="1000" dirty="0" smtClean="0">
                  <a:latin typeface="Aharoni" pitchFamily="2" charset="-79"/>
                  <a:cs typeface="Aharoni" pitchFamily="2" charset="-79"/>
                </a:rPr>
                <a:t>APRILE 2010</a:t>
              </a:r>
              <a:endParaRPr lang="it-IT" sz="1000" dirty="0">
                <a:latin typeface="Aharoni" pitchFamily="2" charset="-79"/>
                <a:cs typeface="Aharoni" pitchFamily="2" charset="-79"/>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4"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Tessiamo la </a:t>
            </a:r>
            <a:r>
              <a:rPr lang="it-IT" dirty="0" err="1" smtClean="0"/>
              <a:t>ragnatela…</a:t>
            </a:r>
            <a:endParaRPr lang="it-IT" dirty="0"/>
          </a:p>
        </p:txBody>
      </p:sp>
      <p:sp>
        <p:nvSpPr>
          <p:cNvPr id="3" name="Segnaposto contenuto 2"/>
          <p:cNvSpPr>
            <a:spLocks noGrp="1"/>
          </p:cNvSpPr>
          <p:nvPr>
            <p:ph idx="1"/>
          </p:nvPr>
        </p:nvSpPr>
        <p:spPr>
          <a:xfrm>
            <a:off x="457200" y="1935480"/>
            <a:ext cx="8229600" cy="493388"/>
          </a:xfrm>
        </p:spPr>
        <p:txBody>
          <a:bodyPr>
            <a:normAutofit/>
          </a:bodyPr>
          <a:lstStyle/>
          <a:p>
            <a:pPr>
              <a:buNone/>
            </a:pPr>
            <a:r>
              <a:rPr lang="it-IT" dirty="0" smtClean="0">
                <a:solidFill>
                  <a:srgbClr val="FF0000"/>
                </a:solidFill>
              </a:rPr>
              <a:t>1965</a:t>
            </a:r>
            <a:r>
              <a:rPr lang="it-IT" dirty="0" smtClean="0"/>
              <a:t> Ted Nelson conia la parola </a:t>
            </a:r>
            <a:r>
              <a:rPr lang="it-IT" dirty="0" err="1" smtClean="0"/>
              <a:t>Hypertext</a:t>
            </a:r>
            <a:endParaRPr lang="it-IT" dirty="0" smtClean="0"/>
          </a:p>
          <a:p>
            <a:endParaRPr lang="it-IT" dirty="0" smtClean="0"/>
          </a:p>
          <a:p>
            <a:pPr>
              <a:buNone/>
            </a:pPr>
            <a:endParaRPr lang="it-IT" dirty="0" smtClean="0"/>
          </a:p>
        </p:txBody>
      </p:sp>
      <p:pic>
        <p:nvPicPr>
          <p:cNvPr id="4" name="Immagine 3" descr="Ted%20Nelson.jpg"/>
          <p:cNvPicPr>
            <a:picLocks noChangeAspect="1"/>
          </p:cNvPicPr>
          <p:nvPr/>
        </p:nvPicPr>
        <p:blipFill>
          <a:blip r:embed="rId3" cstate="print"/>
          <a:stretch>
            <a:fillRect/>
          </a:stretch>
        </p:blipFill>
        <p:spPr>
          <a:xfrm>
            <a:off x="7143768" y="1714488"/>
            <a:ext cx="1496666" cy="20013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CasellaDiTesto 4"/>
          <p:cNvSpPr txBox="1"/>
          <p:nvPr/>
        </p:nvSpPr>
        <p:spPr>
          <a:xfrm>
            <a:off x="642910" y="3429000"/>
            <a:ext cx="7572428" cy="2585323"/>
          </a:xfrm>
          <a:prstGeom prst="rect">
            <a:avLst/>
          </a:prstGeom>
          <a:noFill/>
        </p:spPr>
        <p:txBody>
          <a:bodyPr wrap="square" rtlCol="0">
            <a:spAutoFit/>
          </a:bodyPr>
          <a:lstStyle/>
          <a:p>
            <a:r>
              <a:rPr lang="it-IT" dirty="0" smtClean="0">
                <a:solidFill>
                  <a:srgbClr val="FF0000"/>
                </a:solidFill>
              </a:rPr>
              <a:t>1998</a:t>
            </a:r>
            <a:r>
              <a:rPr lang="it-IT" dirty="0" smtClean="0"/>
              <a:t> nel </a:t>
            </a:r>
            <a:r>
              <a:rPr lang="it-IT" i="1" dirty="0" smtClean="0"/>
              <a:t>Grande dizionario della lingua italiana moderna</a:t>
            </a:r>
            <a:r>
              <a:rPr lang="it-IT" dirty="0" smtClean="0"/>
              <a:t>:</a:t>
            </a:r>
          </a:p>
          <a:p>
            <a:endParaRPr lang="it-IT" dirty="0" smtClean="0"/>
          </a:p>
          <a:p>
            <a:pPr algn="just"/>
            <a:r>
              <a:rPr lang="it-IT" dirty="0" smtClean="0">
                <a:latin typeface="Batik Regular" pitchFamily="2" charset="0"/>
              </a:rPr>
              <a:t>IPERTESTO: s.m. 1) Nella critica letteraria, insieme di più testi affini considerato come unico testo. 2) Informatica. Insieme di informazioni suddivise in più blocchi di testo, note, illustrazioni, ecc. non collegati in modo sequenziale ma secondo gerarchie e connessioni logiche che l’utente può percorrere variamente. Sul modello dell’inglese </a:t>
            </a:r>
            <a:r>
              <a:rPr lang="it-IT" dirty="0" err="1" smtClean="0">
                <a:latin typeface="Batik Regular" pitchFamily="2" charset="0"/>
              </a:rPr>
              <a:t>hypertext</a:t>
            </a:r>
            <a:r>
              <a:rPr lang="it-IT" dirty="0" smtClean="0">
                <a:latin typeface="Batik Regular" pitchFamily="2" charset="0"/>
              </a:rPr>
              <a:t>.</a:t>
            </a:r>
            <a:endParaRPr lang="it-IT" dirty="0">
              <a:latin typeface="Batik Regular" pitchFamily="2" charset="0"/>
            </a:endParaRPr>
          </a:p>
        </p:txBody>
      </p:sp>
      <p:sp>
        <p:nvSpPr>
          <p:cNvPr id="6" name="Segnaposto numero diapositiva 5"/>
          <p:cNvSpPr>
            <a:spLocks noGrp="1"/>
          </p:cNvSpPr>
          <p:nvPr>
            <p:ph type="sldNum" sz="quarter" idx="12"/>
          </p:nvPr>
        </p:nvSpPr>
        <p:spPr/>
        <p:txBody>
          <a:bodyPr/>
          <a:lstStyle/>
          <a:p>
            <a:fld id="{0347B853-C74B-45E8-9046-F62184E3661A}" type="slidenum">
              <a:rPr lang="it-IT" smtClean="0"/>
              <a:pPr/>
              <a:t>9</a:t>
            </a:fld>
            <a:endParaRPr lang="it-IT"/>
          </a:p>
        </p:txBody>
      </p:sp>
      <p:grpSp>
        <p:nvGrpSpPr>
          <p:cNvPr id="7" name="Gruppo 6"/>
          <p:cNvGrpSpPr/>
          <p:nvPr/>
        </p:nvGrpSpPr>
        <p:grpSpPr>
          <a:xfrm>
            <a:off x="6643702" y="142852"/>
            <a:ext cx="2357454" cy="531973"/>
            <a:chOff x="6643702" y="142852"/>
            <a:chExt cx="2357454" cy="531973"/>
          </a:xfrm>
        </p:grpSpPr>
        <p:pic>
          <p:nvPicPr>
            <p:cNvPr id="8" name="Picture 2"/>
            <p:cNvPicPr>
              <a:picLocks noChangeAspect="1" noChangeArrowheads="1"/>
            </p:cNvPicPr>
            <p:nvPr/>
          </p:nvPicPr>
          <p:blipFill>
            <a:blip r:embed="rId4" cstate="print"/>
            <a:srcRect/>
            <a:stretch>
              <a:fillRect/>
            </a:stretch>
          </p:blipFill>
          <p:spPr bwMode="auto">
            <a:xfrm>
              <a:off x="6643702" y="142852"/>
              <a:ext cx="2357454" cy="2660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CasellaDiTesto 8"/>
            <p:cNvSpPr txBox="1"/>
            <p:nvPr/>
          </p:nvSpPr>
          <p:spPr>
            <a:xfrm>
              <a:off x="6858016" y="428604"/>
              <a:ext cx="2143108" cy="246221"/>
            </a:xfrm>
            <a:prstGeom prst="rect">
              <a:avLst/>
            </a:prstGeom>
            <a:noFill/>
          </p:spPr>
          <p:txBody>
            <a:bodyPr wrap="square" rtlCol="0">
              <a:spAutoFit/>
            </a:bodyPr>
            <a:lstStyle/>
            <a:p>
              <a:pPr algn="r"/>
              <a:r>
                <a:rPr lang="it-IT" sz="1000" dirty="0" smtClean="0">
                  <a:latin typeface="Aharoni" pitchFamily="2" charset="-79"/>
                  <a:cs typeface="Aharoni" pitchFamily="2" charset="-79"/>
                </a:rPr>
                <a:t>INFN </a:t>
              </a:r>
              <a:r>
                <a:rPr lang="it-IT" sz="1000" dirty="0" smtClean="0">
                  <a:latin typeface="Aharoni" pitchFamily="2" charset="-79"/>
                  <a:cs typeface="Aharoni" pitchFamily="2" charset="-79"/>
                </a:rPr>
                <a:t>Frascati 12-16 </a:t>
              </a:r>
              <a:r>
                <a:rPr lang="it-IT" sz="1000" dirty="0" smtClean="0">
                  <a:latin typeface="Aharoni" pitchFamily="2" charset="-79"/>
                  <a:cs typeface="Aharoni" pitchFamily="2" charset="-79"/>
                </a:rPr>
                <a:t>APRILE 2010</a:t>
              </a:r>
              <a:endParaRPr lang="it-IT" sz="1000" dirty="0">
                <a:latin typeface="Aharoni" pitchFamily="2" charset="-79"/>
                <a:cs typeface="Aharoni" pitchFamily="2" charset="-79"/>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5"/>
                                        </p:tgtEl>
                                        <p:attrNameLst>
                                          <p:attrName>style.visibility</p:attrName>
                                        </p:attrNameLst>
                                      </p:cBhvr>
                                      <p:to>
                                        <p:strVal val="visible"/>
                                      </p:to>
                                    </p:set>
                                    <p:anim calcmode="discrete" valueType="clr">
                                      <p:cBhvr override="childStyle">
                                        <p:cTn id="18"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
                                        </p:tgtEl>
                                        <p:attrNameLst>
                                          <p:attrName>fillcolor</p:attrName>
                                        </p:attrNameLst>
                                      </p:cBhvr>
                                      <p:tavLst>
                                        <p:tav tm="0">
                                          <p:val>
                                            <p:clrVal>
                                              <a:schemeClr val="accent2"/>
                                            </p:clrVal>
                                          </p:val>
                                        </p:tav>
                                        <p:tav tm="50000">
                                          <p:val>
                                            <p:clrVal>
                                              <a:schemeClr val="hlink"/>
                                            </p:clrVal>
                                          </p:val>
                                        </p:tav>
                                      </p:tavLst>
                                    </p:anim>
                                    <p:set>
                                      <p:cBhvr>
                                        <p:cTn id="20"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1061</TotalTime>
  <Words>1999</Words>
  <Application>Microsoft Office PowerPoint</Application>
  <PresentationFormat>Presentazione su schermo (4:3)</PresentationFormat>
  <Paragraphs>162</Paragraphs>
  <Slides>26</Slides>
  <Notes>7</Notes>
  <HiddenSlides>0</HiddenSlides>
  <MMClips>0</MMClips>
  <ScaleCrop>false</ScaleCrop>
  <HeadingPairs>
    <vt:vector size="4" baseType="variant">
      <vt:variant>
        <vt:lpstr>Tema</vt:lpstr>
      </vt:variant>
      <vt:variant>
        <vt:i4>1</vt:i4>
      </vt:variant>
      <vt:variant>
        <vt:lpstr>Titoli diapositive</vt:lpstr>
      </vt:variant>
      <vt:variant>
        <vt:i4>26</vt:i4>
      </vt:variant>
    </vt:vector>
  </HeadingPairs>
  <TitlesOfParts>
    <vt:vector size="27" baseType="lpstr">
      <vt:lpstr>Equinozio</vt:lpstr>
      <vt:lpstr>La Comunicazione della Scienza nell’era del WEB 2.0</vt:lpstr>
      <vt:lpstr>Storia della Comunicazione e Storia della Scienza</vt:lpstr>
      <vt:lpstr>Stampa 1455 - Johann Gutenberg</vt:lpstr>
      <vt:lpstr>Diapositiva 4</vt:lpstr>
      <vt:lpstr>Stampa Scienza e Web</vt:lpstr>
      <vt:lpstr>Radio</vt:lpstr>
      <vt:lpstr>Radio Scienza e Web</vt:lpstr>
      <vt:lpstr>La comunicazione confluisce nel Web</vt:lpstr>
      <vt:lpstr>Tessiamo la ragnatela…</vt:lpstr>
      <vt:lpstr>Diapositiva 10</vt:lpstr>
      <vt:lpstr>Diapositiva 11</vt:lpstr>
      <vt:lpstr>Web timeline</vt:lpstr>
      <vt:lpstr>Da User (WEB 1.0)a Prosumer (WEB 2.0)</vt:lpstr>
      <vt:lpstr>Da scienziato comunicatore a co-produttore di informazioni digitali</vt:lpstr>
      <vt:lpstr>Da scienziato comunicatore a co-produttore di informazioni digitali</vt:lpstr>
      <vt:lpstr>Una nuova identità</vt:lpstr>
      <vt:lpstr>Diapositiva 17</vt:lpstr>
      <vt:lpstr>Cosa fare?</vt:lpstr>
      <vt:lpstr>La scienza nel WEB 2.0</vt:lpstr>
      <vt:lpstr>Diapositiva 20</vt:lpstr>
      <vt:lpstr>Altri blog …ma che blog?</vt:lpstr>
      <vt:lpstr>Diapositiva 22</vt:lpstr>
      <vt:lpstr>Social Network</vt:lpstr>
      <vt:lpstr>Diapositiva 24</vt:lpstr>
      <vt:lpstr>E poi? WEB 3.0       … ma ne parleremo l’anno prossimo </vt:lpstr>
      <vt:lpstr>Grazie a tutti</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Michela</dc:creator>
  <cp:lastModifiedBy>Michela</cp:lastModifiedBy>
  <cp:revision>106</cp:revision>
  <dcterms:created xsi:type="dcterms:W3CDTF">2010-04-06T19:14:20Z</dcterms:created>
  <dcterms:modified xsi:type="dcterms:W3CDTF">2010-04-13T00:58:02Z</dcterms:modified>
</cp:coreProperties>
</file>