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tiff" ContentType="image/tiff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709" r:id="rId1"/>
  </p:sldMasterIdLst>
  <p:notesMasterIdLst>
    <p:notesMasterId r:id="rId32"/>
  </p:notesMasterIdLst>
  <p:handoutMasterIdLst>
    <p:handoutMasterId r:id="rId33"/>
  </p:handoutMasterIdLst>
  <p:sldIdLst>
    <p:sldId id="266" r:id="rId2"/>
    <p:sldId id="380" r:id="rId3"/>
    <p:sldId id="381" r:id="rId4"/>
    <p:sldId id="376" r:id="rId5"/>
    <p:sldId id="401" r:id="rId6"/>
    <p:sldId id="377" r:id="rId7"/>
    <p:sldId id="385" r:id="rId8"/>
    <p:sldId id="389" r:id="rId9"/>
    <p:sldId id="382" r:id="rId10"/>
    <p:sldId id="392" r:id="rId11"/>
    <p:sldId id="384" r:id="rId12"/>
    <p:sldId id="390" r:id="rId13"/>
    <p:sldId id="338" r:id="rId14"/>
    <p:sldId id="350" r:id="rId15"/>
    <p:sldId id="355" r:id="rId16"/>
    <p:sldId id="340" r:id="rId17"/>
    <p:sldId id="351" r:id="rId18"/>
    <p:sldId id="354" r:id="rId19"/>
    <p:sldId id="342" r:id="rId20"/>
    <p:sldId id="343" r:id="rId21"/>
    <p:sldId id="345" r:id="rId22"/>
    <p:sldId id="344" r:id="rId23"/>
    <p:sldId id="347" r:id="rId24"/>
    <p:sldId id="356" r:id="rId25"/>
    <p:sldId id="393" r:id="rId26"/>
    <p:sldId id="400" r:id="rId27"/>
    <p:sldId id="399" r:id="rId28"/>
    <p:sldId id="388" r:id="rId29"/>
    <p:sldId id="391" r:id="rId30"/>
    <p:sldId id="398" r:id="rId31"/>
  </p:sldIdLst>
  <p:sldSz cx="10080625" cy="7559675"/>
  <p:notesSz cx="9874250" cy="6797675"/>
  <p:embeddedFontLst>
    <p:embeddedFont>
      <p:font typeface="ＭＳ Ｐゴシック" pitchFamily="34" charset="-128"/>
      <p:regular r:id="rId34"/>
    </p:embeddedFont>
    <p:embeddedFont>
      <p:font typeface="Times" pitchFamily="18" charset="0"/>
      <p:regular r:id="rId35"/>
      <p:bold r:id="rId36"/>
      <p:italic r:id="rId37"/>
      <p:boldItalic r:id="rId38"/>
    </p:embeddedFont>
    <p:embeddedFont>
      <p:font typeface="Arial Unicode MS" pitchFamily="34" charset="-128"/>
      <p:regular r:id="rId39"/>
    </p:embeddedFont>
  </p:embeddedFontLst>
  <p:defaultTextStyle>
    <a:defPPr>
      <a:defRPr lang="en-GB"/>
    </a:defPPr>
    <a:lvl1pPr algn="l" defTabSz="447675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1pPr>
    <a:lvl2pPr marL="430213" indent="-214313" algn="l" defTabSz="447675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2pPr>
    <a:lvl3pPr marL="646113" indent="-214313" algn="l" defTabSz="447675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3pPr>
    <a:lvl4pPr marL="862013" indent="-214313" algn="l" defTabSz="447675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4pPr>
    <a:lvl5pPr marL="1077913" indent="-214313" algn="l" defTabSz="447675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33CC33"/>
    <a:srgbClr val="CCFF33"/>
    <a:srgbClr val="FF0000"/>
    <a:srgbClr val="00FF00"/>
    <a:srgbClr val="FFFF00"/>
    <a:srgbClr val="000000"/>
    <a:srgbClr val="008000"/>
    <a:srgbClr val="66FFCC"/>
    <a:srgbClr val="CC0000"/>
    <a:srgbClr val="00808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60" autoAdjust="0"/>
    <p:restoredTop sz="86320" autoAdjust="0"/>
  </p:normalViewPr>
  <p:slideViewPr>
    <p:cSldViewPr snapToGrid="0" showGuides="1">
      <p:cViewPr varScale="1">
        <p:scale>
          <a:sx n="71" d="100"/>
          <a:sy n="71" d="100"/>
        </p:scale>
        <p:origin x="-86" y="-216"/>
      </p:cViewPr>
      <p:guideLst>
        <p:guide orient="horz" pos="3943"/>
        <p:guide pos="310"/>
      </p:guideLst>
    </p:cSldViewPr>
  </p:slideViewPr>
  <p:outlineViewPr>
    <p:cViewPr>
      <p:scale>
        <a:sx n="33" d="100"/>
        <a:sy n="33" d="100"/>
      </p:scale>
      <p:origin x="48" y="95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howGuides="1">
      <p:cViewPr varScale="1">
        <p:scale>
          <a:sx n="74" d="100"/>
          <a:sy n="74" d="100"/>
        </p:scale>
        <p:origin x="-2190" y="-114"/>
      </p:cViewPr>
      <p:guideLst>
        <p:guide orient="horz" pos="2141"/>
        <p:guide pos="311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9136" cy="339514"/>
          </a:xfrm>
          <a:prstGeom prst="rect">
            <a:avLst/>
          </a:prstGeom>
        </p:spPr>
        <p:txBody>
          <a:bodyPr vert="horz" lIns="87947" tIns="43973" rIns="87947" bIns="43973" rtlCol="0"/>
          <a:lstStyle>
            <a:lvl1pPr algn="l"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592907" y="1"/>
            <a:ext cx="4279136" cy="339514"/>
          </a:xfrm>
          <a:prstGeom prst="rect">
            <a:avLst/>
          </a:prstGeom>
        </p:spPr>
        <p:txBody>
          <a:bodyPr vert="horz" lIns="87947" tIns="43973" rIns="87947" bIns="43973" rtlCol="0"/>
          <a:lstStyle>
            <a:lvl1pPr algn="r"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463D2496-7E7E-4387-AE1E-B7591953F932}" type="datetimeFigureOut">
              <a:rPr lang="en-GB"/>
              <a:pPr>
                <a:defRPr/>
              </a:pPr>
              <a:t>21/10/2011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7106"/>
            <a:ext cx="4279136" cy="339514"/>
          </a:xfrm>
          <a:prstGeom prst="rect">
            <a:avLst/>
          </a:prstGeom>
        </p:spPr>
        <p:txBody>
          <a:bodyPr vert="horz" lIns="87947" tIns="43973" rIns="87947" bIns="43973" rtlCol="0" anchor="b"/>
          <a:lstStyle>
            <a:lvl1pPr algn="l"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592907" y="6457106"/>
            <a:ext cx="4279136" cy="339514"/>
          </a:xfrm>
          <a:prstGeom prst="rect">
            <a:avLst/>
          </a:prstGeom>
        </p:spPr>
        <p:txBody>
          <a:bodyPr vert="horz" lIns="87947" tIns="43973" rIns="87947" bIns="43973" rtlCol="0" anchor="b"/>
          <a:lstStyle>
            <a:lvl1pPr algn="r"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579FBCD-C1D3-4EA6-B174-1CD75A813A98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370263" y="652463"/>
            <a:ext cx="3133725" cy="2351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527948" y="3233825"/>
            <a:ext cx="6822771" cy="26106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ＭＳ Ｐゴシック" pitchFamily="34" charset="-128"/>
      <a:defRPr sz="1200" kern="1200">
        <a:solidFill>
          <a:srgbClr val="000000"/>
        </a:solidFill>
        <a:latin typeface="ＭＳ Ｐゴシック" pitchFamily="34" charset="-128"/>
        <a:ea typeface="ＭＳ Ｐゴシック" charset="-128"/>
        <a:cs typeface="Arial" charset="0"/>
      </a:defRPr>
    </a:lvl1pPr>
    <a:lvl2pPr marL="742950" indent="-28575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ＭＳ Ｐゴシック" pitchFamily="34" charset="-128"/>
      <a:defRPr sz="1200" kern="1200">
        <a:solidFill>
          <a:srgbClr val="000000"/>
        </a:solidFill>
        <a:latin typeface="ＭＳ Ｐゴシック" pitchFamily="34" charset="-128"/>
        <a:ea typeface="ＭＳ Ｐゴシック" charset="-128"/>
        <a:cs typeface="Arial" charset="0"/>
      </a:defRPr>
    </a:lvl2pPr>
    <a:lvl3pPr marL="11430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ＭＳ Ｐゴシック" pitchFamily="34" charset="-128"/>
      <a:defRPr sz="1200" kern="1200">
        <a:solidFill>
          <a:srgbClr val="000000"/>
        </a:solidFill>
        <a:latin typeface="ＭＳ Ｐゴシック" pitchFamily="34" charset="-128"/>
        <a:ea typeface="ＭＳ Ｐゴシック" charset="-128"/>
        <a:cs typeface="Arial" charset="0"/>
      </a:defRPr>
    </a:lvl3pPr>
    <a:lvl4pPr marL="16002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ＭＳ Ｐゴシック" pitchFamily="34" charset="-128"/>
      <a:defRPr sz="1200" kern="1200">
        <a:solidFill>
          <a:srgbClr val="000000"/>
        </a:solidFill>
        <a:latin typeface="ＭＳ Ｐゴシック" pitchFamily="34" charset="-128"/>
        <a:ea typeface="ＭＳ Ｐゴシック" charset="-128"/>
        <a:cs typeface="Arial" charset="0"/>
      </a:defRPr>
    </a:lvl4pPr>
    <a:lvl5pPr marL="20574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ＭＳ Ｐゴシック" pitchFamily="34" charset="-128"/>
      <a:defRPr sz="1200" kern="1200">
        <a:solidFill>
          <a:srgbClr val="000000"/>
        </a:solidFill>
        <a:latin typeface="ＭＳ Ｐゴシック" pitchFamily="34" charset="-128"/>
        <a:ea typeface="ＭＳ Ｐゴシック" charset="-128"/>
        <a:cs typeface="Arial" charset="0"/>
      </a:defRPr>
    </a:lvl5pPr>
    <a:lvl6pPr marL="2285763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09588"/>
            <a:ext cx="3398837" cy="2549525"/>
          </a:xfrm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985" y="3229608"/>
            <a:ext cx="7900283" cy="3057741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5593450" y="6458537"/>
            <a:ext cx="4275903" cy="337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078" tIns="42039" rIns="84078" bIns="42039" anchor="b"/>
          <a:lstStyle/>
          <a:p>
            <a:pPr algn="r" defTabSz="839788"/>
            <a:fld id="{831F7C65-77E1-4FFC-9761-4BB7C932B8CA}" type="slidenum">
              <a:rPr lang="de-DE" sz="1000"/>
              <a:pPr algn="r" defTabSz="839788"/>
              <a:t>28</a:t>
            </a:fld>
            <a:endParaRPr lang="de-DE" sz="10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4486" y="3228648"/>
            <a:ext cx="7905278" cy="3058457"/>
          </a:xfrm>
        </p:spPr>
        <p:txBody>
          <a:bodyPr lIns="84078" tIns="42039" rIns="84078" bIns="42039"/>
          <a:lstStyle/>
          <a:p>
            <a:pPr eaLnBrk="1" hangingPunct="1"/>
            <a:r>
              <a:rPr lang="en-GB" smtClean="0"/>
              <a:t>Komma runter”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bildplatzhalt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608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 smtClean="0">
              <a:sym typeface="Wingdings" pitchFamily="2" charset="2"/>
            </a:endParaRPr>
          </a:p>
          <a:p>
            <a:pPr eaLnBrk="1" hangingPunct="1"/>
            <a:endParaRPr lang="de-DE" dirty="0" smtClean="0"/>
          </a:p>
        </p:txBody>
      </p:sp>
      <p:sp>
        <p:nvSpPr>
          <p:cNvPr id="46084" name="Foliennummernplatzhalter 3"/>
          <p:cNvSpPr txBox="1">
            <a:spLocks noGrp="1"/>
          </p:cNvSpPr>
          <p:nvPr/>
        </p:nvSpPr>
        <p:spPr bwMode="auto">
          <a:xfrm>
            <a:off x="5592907" y="6457105"/>
            <a:ext cx="4276927" cy="33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4" tIns="48328" rIns="96654" bIns="48328" anchor="b"/>
          <a:lstStyle/>
          <a:p>
            <a:pPr algn="r" defTabSz="965200"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fld id="{C0643CFA-5989-442C-83AD-49F365AC7FC3}" type="slidenum">
              <a:rPr lang="de-DE" sz="1200"/>
              <a:pPr algn="r" defTabSz="965200"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t>29</a:t>
            </a:fld>
            <a:endParaRPr lang="de-DE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5595115" y="6457106"/>
            <a:ext cx="4279136" cy="34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742" tIns="0" rIns="19742" bIns="0" anchor="b"/>
          <a:lstStyle/>
          <a:p>
            <a:pPr algn="r" defTabSz="947738" eaLnBrk="0">
              <a:lnSpc>
                <a:spcPct val="100000"/>
              </a:lnSpc>
              <a:buClrTx/>
              <a:buSzTx/>
              <a:buFontTx/>
              <a:buNone/>
            </a:pPr>
            <a:fld id="{3F5A1456-47F9-4A36-9061-B455A5ED00E4}" type="slidenum">
              <a:rPr lang="de-DE" sz="1000" i="1"/>
              <a:pPr algn="r" defTabSz="947738" eaLnBrk="0">
                <a:lnSpc>
                  <a:spcPct val="100000"/>
                </a:lnSpc>
                <a:buClrTx/>
                <a:buSzTx/>
                <a:buFontTx/>
                <a:buNone/>
              </a:pPr>
              <a:t>5</a:t>
            </a:fld>
            <a:endParaRPr lang="de-DE" sz="1000" i="1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985" y="3229608"/>
            <a:ext cx="7900283" cy="3058795"/>
          </a:xfrm>
          <a:noFill/>
          <a:ln/>
        </p:spPr>
        <p:txBody>
          <a:bodyPr lIns="95417" tIns="47709" rIns="95417" bIns="47709"/>
          <a:lstStyle/>
          <a:p>
            <a:pPr defTabSz="914400" eaLnBrk="1" hangingPunct="1"/>
            <a:endParaRPr lang="de-DE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09588"/>
            <a:ext cx="3398837" cy="2549525"/>
          </a:xfrm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985" y="3229608"/>
            <a:ext cx="7900283" cy="3057741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bildplatzhalt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891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 smtClean="0">
              <a:sym typeface="Wingdings" pitchFamily="2" charset="2"/>
            </a:endParaRPr>
          </a:p>
          <a:p>
            <a:pPr eaLnBrk="1" hangingPunct="1"/>
            <a:endParaRPr lang="de-DE" dirty="0" smtClean="0"/>
          </a:p>
        </p:txBody>
      </p:sp>
      <p:sp>
        <p:nvSpPr>
          <p:cNvPr id="38916" name="Foliennummernplatzhalter 3"/>
          <p:cNvSpPr txBox="1">
            <a:spLocks noGrp="1"/>
          </p:cNvSpPr>
          <p:nvPr/>
        </p:nvSpPr>
        <p:spPr bwMode="auto">
          <a:xfrm>
            <a:off x="5592907" y="6457105"/>
            <a:ext cx="4276927" cy="33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4" tIns="48328" rIns="96654" bIns="48328" anchor="b"/>
          <a:lstStyle/>
          <a:p>
            <a:pPr algn="r" defTabSz="965200"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fld id="{46465E8C-041D-426B-8F84-86D334E54DAB}" type="slidenum">
              <a:rPr lang="de-DE" sz="1200"/>
              <a:pPr algn="r" defTabSz="965200"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t>7</a:t>
            </a:fld>
            <a:endParaRPr lang="de-DE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lienbildplatzhalt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993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  <p:sp>
        <p:nvSpPr>
          <p:cNvPr id="39940" name="Foliennummernplatzhalt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592907" y="6457106"/>
            <a:ext cx="4279136" cy="33951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fld id="{34F11023-1559-4E84-BA97-18820004BDCD}" type="slidenum">
              <a:rPr lang="de-DE"/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t>9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5593123" y="6456611"/>
            <a:ext cx="4278842" cy="339884"/>
          </a:xfrm>
          <a:prstGeom prst="rect">
            <a:avLst/>
          </a:prstGeom>
        </p:spPr>
        <p:txBody>
          <a:bodyPr/>
          <a:lstStyle/>
          <a:p>
            <a:fld id="{74ACB795-123D-4B41-ABB8-5412373C4490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812844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lienbildplatzhalt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403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lienbildplatzhalt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505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 smtClean="0">
              <a:sym typeface="Wingdings" pitchFamily="2" charset="2"/>
            </a:endParaRPr>
          </a:p>
          <a:p>
            <a:pPr eaLnBrk="1" hangingPunct="1"/>
            <a:endParaRPr lang="de-DE" dirty="0" smtClean="0"/>
          </a:p>
        </p:txBody>
      </p:sp>
      <p:sp>
        <p:nvSpPr>
          <p:cNvPr id="45060" name="Foliennummernplatzhalt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592907" y="6457105"/>
            <a:ext cx="4276927" cy="33846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62288" tIns="81144" rIns="162288" bIns="81144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fld id="{CED1D4D2-45F4-4F4D-8C48-863A590BDF1D}" type="slidenum">
              <a:rPr lang="de-DE"/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Radiochemical</a:t>
            </a:r>
            <a:r>
              <a:rPr lang="de-DE" dirty="0" smtClean="0"/>
              <a:t> </a:t>
            </a:r>
            <a:r>
              <a:rPr lang="de-DE" dirty="0" err="1" smtClean="0"/>
              <a:t>process</a:t>
            </a:r>
            <a:r>
              <a:rPr lang="de-DE" dirty="0" smtClean="0"/>
              <a:t>: Ion He3</a:t>
            </a:r>
            <a:endParaRPr lang="de-D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0330" y="3994636"/>
            <a:ext cx="3354810" cy="296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DSCF638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2670" y="4000036"/>
            <a:ext cx="2221786" cy="296159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9" descr="II_rahmen_neu_tit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080625" cy="757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5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01172" y="4333514"/>
            <a:ext cx="2031196" cy="146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438150" y="7083425"/>
            <a:ext cx="6196013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100" noProof="0" smtClean="0">
                <a:latin typeface="+mj-lt"/>
              </a:rPr>
              <a:t>KIT – University of the State of Baden-Wuerttemberg and </a:t>
            </a:r>
            <a:br>
              <a:rPr lang="en-GB" sz="1100" noProof="0" smtClean="0">
                <a:latin typeface="+mj-lt"/>
              </a:rPr>
            </a:br>
            <a:r>
              <a:rPr lang="en-GB" sz="1100" noProof="0" smtClean="0">
                <a:latin typeface="+mj-lt"/>
              </a:rPr>
              <a:t>National Research Center of the Helmholtz Association </a:t>
            </a:r>
            <a:endParaRPr lang="en-GB" sz="1100" noProof="0">
              <a:latin typeface="+mj-lt"/>
            </a:endParaRPr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425450" y="3678757"/>
            <a:ext cx="9405938" cy="233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600" b="1" noProof="0" dirty="0" smtClean="0">
                <a:solidFill>
                  <a:schemeClr val="bg1"/>
                </a:solidFill>
                <a:latin typeface="+mj-lt"/>
              </a:rPr>
              <a:t>Sebastian Fischer </a:t>
            </a:r>
            <a:r>
              <a:rPr lang="en-GB" sz="1600" b="1" baseline="0" noProof="0" dirty="0" smtClean="0">
                <a:solidFill>
                  <a:schemeClr val="bg1"/>
                </a:solidFill>
                <a:latin typeface="+mj-lt"/>
              </a:rPr>
              <a:t>									</a:t>
            </a:r>
            <a:r>
              <a:rPr lang="en-GB" sz="1600" b="1" noProof="0" dirty="0" smtClean="0">
                <a:solidFill>
                  <a:schemeClr val="bg1"/>
                </a:solidFill>
                <a:latin typeface="+mj-lt"/>
              </a:rPr>
              <a:t>Karlsruhe</a:t>
            </a:r>
            <a:r>
              <a:rPr lang="en-GB" sz="1600" b="1" baseline="0" noProof="0" dirty="0" smtClean="0">
                <a:solidFill>
                  <a:schemeClr val="bg1"/>
                </a:solidFill>
                <a:latin typeface="+mj-lt"/>
              </a:rPr>
              <a:t> Institute of Technology</a:t>
            </a:r>
            <a:endParaRPr lang="en-GB" sz="1600" b="1" noProof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067675" y="7162800"/>
            <a:ext cx="19050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1800" b="1" noProof="0" smtClean="0">
                <a:solidFill>
                  <a:schemeClr val="bg1"/>
                </a:solidFill>
                <a:latin typeface="+mj-lt"/>
                <a:ea typeface="ＭＳ Ｐゴシック" charset="-128"/>
              </a:rPr>
              <a:t>www.kit.edu</a:t>
            </a:r>
            <a:endParaRPr lang="en-GB" sz="1800" b="1" noProof="0">
              <a:solidFill>
                <a:schemeClr val="bg1"/>
              </a:solidFill>
              <a:latin typeface="+mj-lt"/>
              <a:ea typeface="ＭＳ Ｐゴシック" charset="-128"/>
            </a:endParaRPr>
          </a:p>
        </p:txBody>
      </p:sp>
      <p:pic>
        <p:nvPicPr>
          <p:cNvPr id="8" name="Picture 13" descr="KIT-Logo-rgb_e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6563" y="366713"/>
            <a:ext cx="17843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756849"/>
          </a:xfrm>
        </p:spPr>
        <p:txBody>
          <a:bodyPr anchor="t"/>
          <a:lstStyle/>
          <a:p>
            <a:r>
              <a:rPr lang="en-GB" noProof="0" smtClean="0"/>
              <a:t>Titelmasterformat durch Klicken bearbeiten</a:t>
            </a:r>
            <a:endParaRPr lang="en-GB" noProof="0"/>
          </a:p>
        </p:txBody>
      </p:sp>
      <p:pic>
        <p:nvPicPr>
          <p:cNvPr id="10" name="Inhaltsplatzhalter 9" descr="KATRIN_ohne_Hintergrund.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auto">
          <a:xfrm>
            <a:off x="450280" y="5369853"/>
            <a:ext cx="3550072" cy="111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indent="-476145">
              <a:spcBef>
                <a:spcPts val="772"/>
              </a:spcBef>
              <a:defRPr sz="2400">
                <a:latin typeface="+mj-lt"/>
              </a:defRPr>
            </a:lvl1pPr>
            <a:lvl2pPr indent="-436466">
              <a:spcBef>
                <a:spcPts val="772"/>
              </a:spcBef>
              <a:defRPr sz="2000">
                <a:latin typeface="+mj-lt"/>
              </a:defRPr>
            </a:lvl2pPr>
            <a:lvl3pPr indent="-357108">
              <a:spcBef>
                <a:spcPts val="772"/>
              </a:spcBef>
              <a:defRPr sz="2000">
                <a:latin typeface="+mj-lt"/>
              </a:defRPr>
            </a:lvl3pPr>
            <a:lvl4pPr indent="-357108">
              <a:spcBef>
                <a:spcPts val="772"/>
              </a:spcBef>
              <a:defRPr sz="2000">
                <a:latin typeface="+mj-lt"/>
              </a:defRPr>
            </a:lvl4pPr>
            <a:lvl5pPr indent="-357108">
              <a:spcBef>
                <a:spcPts val="772"/>
              </a:spcBef>
              <a:defRPr sz="2000">
                <a:latin typeface="+mj-lt"/>
              </a:defRPr>
            </a:lvl5pPr>
          </a:lstStyle>
          <a:p>
            <a:pPr lvl="0"/>
            <a:r>
              <a:rPr lang="en-GB" noProof="0" smtClean="0"/>
              <a:t>Textmasterformate durch Klicken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  <a:endParaRPr lang="en-GB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 noProof="0" smtClean="0"/>
              <a:t>Titelmasterformat durch Klicken bearbeiten</a:t>
            </a:r>
            <a:endParaRPr lang="en-GB" noProof="0"/>
          </a:p>
        </p:txBody>
      </p:sp>
      <p:sp>
        <p:nvSpPr>
          <p:cNvPr id="10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90488" y="7069138"/>
            <a:ext cx="493712" cy="401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+mj-lt"/>
              </a:defRPr>
            </a:lvl1pPr>
          </a:lstStyle>
          <a:p>
            <a:fld id="{4E086DF1-DD94-47C6-9C55-BBF2AE4FC8DF}" type="slidenum">
              <a:rPr lang="en-GB" noProof="0" smtClean="0"/>
              <a:pPr/>
              <a:t>‹Nr.›</a:t>
            </a:fld>
            <a:endParaRPr lang="en-GB" noProof="0"/>
          </a:p>
        </p:txBody>
      </p:sp>
      <p:sp>
        <p:nvSpPr>
          <p:cNvPr id="7" name="Datumsplatzhalter 12"/>
          <p:cNvSpPr>
            <a:spLocks noGrp="1"/>
          </p:cNvSpPr>
          <p:nvPr>
            <p:ph type="dt" sz="half" idx="10"/>
          </p:nvPr>
        </p:nvSpPr>
        <p:spPr>
          <a:xfrm>
            <a:off x="584200" y="7069138"/>
            <a:ext cx="1035050" cy="401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+mj-lt"/>
              </a:defRPr>
            </a:lvl1pPr>
          </a:lstStyle>
          <a:p>
            <a:r>
              <a:rPr lang="de-DE" noProof="0" smtClean="0"/>
              <a:t>2011/10/21</a:t>
            </a:r>
            <a:endParaRPr lang="en-GB" noProof="0" dirty="0"/>
          </a:p>
        </p:txBody>
      </p:sp>
      <p:sp>
        <p:nvSpPr>
          <p:cNvPr id="11" name="Fußzeilenplatzhalter 13"/>
          <p:cNvSpPr>
            <a:spLocks noGrp="1"/>
          </p:cNvSpPr>
          <p:nvPr>
            <p:ph type="ftr" sz="quarter" idx="3"/>
          </p:nvPr>
        </p:nvSpPr>
        <p:spPr>
          <a:xfrm>
            <a:off x="1665288" y="7069138"/>
            <a:ext cx="4340225" cy="401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+mj-lt"/>
              </a:defRPr>
            </a:lvl1pPr>
          </a:lstStyle>
          <a:p>
            <a:r>
              <a:rPr lang="en-GB" dirty="0" smtClean="0"/>
              <a:t>ASPERA –Mirrors and lasers in </a:t>
            </a:r>
            <a:r>
              <a:rPr lang="en-GB" dirty="0" err="1" smtClean="0"/>
              <a:t>astroparticle</a:t>
            </a:r>
            <a:r>
              <a:rPr lang="en-GB" dirty="0" smtClean="0"/>
              <a:t> physics infrastructure</a:t>
            </a:r>
          </a:p>
          <a:p>
            <a:r>
              <a:rPr lang="en-GB" dirty="0" smtClean="0"/>
              <a:t>Sebastian Fischer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 noProof="0" smtClean="0"/>
              <a:t>Titelmasterformat durch Klicken bearbeiten</a:t>
            </a:r>
            <a:endParaRPr lang="en-GB" noProof="0"/>
          </a:p>
        </p:txBody>
      </p:sp>
      <p:sp>
        <p:nvSpPr>
          <p:cNvPr id="10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90488" y="7069138"/>
            <a:ext cx="493712" cy="401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+mj-lt"/>
              </a:defRPr>
            </a:lvl1pPr>
          </a:lstStyle>
          <a:p>
            <a:fld id="{4E086DF1-DD94-47C6-9C55-BBF2AE4FC8DF}" type="slidenum">
              <a:rPr lang="en-GB" noProof="0" smtClean="0"/>
              <a:pPr/>
              <a:t>‹Nr.›</a:t>
            </a:fld>
            <a:endParaRPr lang="en-GB" noProof="0"/>
          </a:p>
        </p:txBody>
      </p:sp>
      <p:sp>
        <p:nvSpPr>
          <p:cNvPr id="7" name="Datumsplatzhalter 12"/>
          <p:cNvSpPr>
            <a:spLocks noGrp="1"/>
          </p:cNvSpPr>
          <p:nvPr>
            <p:ph type="dt" sz="half" idx="10"/>
          </p:nvPr>
        </p:nvSpPr>
        <p:spPr>
          <a:xfrm>
            <a:off x="584200" y="7069138"/>
            <a:ext cx="1035050" cy="401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+mj-lt"/>
              </a:defRPr>
            </a:lvl1pPr>
          </a:lstStyle>
          <a:p>
            <a:r>
              <a:rPr lang="de-DE" noProof="0" smtClean="0"/>
              <a:t>2011/10/21</a:t>
            </a:r>
            <a:endParaRPr lang="en-GB" noProof="0" dirty="0"/>
          </a:p>
        </p:txBody>
      </p:sp>
      <p:sp>
        <p:nvSpPr>
          <p:cNvPr id="11" name="Fußzeilenplatzhalter 13"/>
          <p:cNvSpPr>
            <a:spLocks noGrp="1"/>
          </p:cNvSpPr>
          <p:nvPr>
            <p:ph type="ftr" sz="quarter" idx="3"/>
          </p:nvPr>
        </p:nvSpPr>
        <p:spPr>
          <a:xfrm>
            <a:off x="1665288" y="7069138"/>
            <a:ext cx="4340225" cy="401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+mj-lt"/>
              </a:defRPr>
            </a:lvl1pPr>
          </a:lstStyle>
          <a:p>
            <a:r>
              <a:rPr lang="en-GB" dirty="0" smtClean="0"/>
              <a:t>ASPERA –Mirrors and lasers in </a:t>
            </a:r>
            <a:r>
              <a:rPr lang="en-GB" dirty="0" err="1" smtClean="0"/>
              <a:t>astroparticle</a:t>
            </a:r>
            <a:r>
              <a:rPr lang="en-GB" dirty="0" smtClean="0"/>
              <a:t> physics infrastructure</a:t>
            </a:r>
          </a:p>
          <a:p>
            <a:r>
              <a:rPr lang="en-GB" dirty="0" smtClean="0"/>
              <a:t>Sebastian Fischer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Titelmasterformat durch Klicken bearbeiten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32278" y="1321194"/>
            <a:ext cx="4522280" cy="539501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 smtClean="0"/>
              <a:t>Textmasterformate durch Klicken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  <a:endParaRPr lang="en-GB" noProof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22568" y="1321194"/>
            <a:ext cx="4522280" cy="539501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 smtClean="0"/>
              <a:t>Textmasterformate durch Klicken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  <a:endParaRPr lang="en-GB" noProof="0"/>
          </a:p>
        </p:txBody>
      </p:sp>
      <p:sp>
        <p:nvSpPr>
          <p:cNvPr id="9" name="Datumsplatzhalter 12"/>
          <p:cNvSpPr>
            <a:spLocks noGrp="1"/>
          </p:cNvSpPr>
          <p:nvPr>
            <p:ph type="dt" sz="half" idx="10"/>
          </p:nvPr>
        </p:nvSpPr>
        <p:spPr>
          <a:xfrm>
            <a:off x="584200" y="7069138"/>
            <a:ext cx="1035050" cy="401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+mj-lt"/>
              </a:defRPr>
            </a:lvl1pPr>
          </a:lstStyle>
          <a:p>
            <a:r>
              <a:rPr lang="de-DE" noProof="0" smtClean="0"/>
              <a:t>2011/10/21</a:t>
            </a:r>
            <a:endParaRPr lang="en-GB" noProof="0" dirty="0"/>
          </a:p>
        </p:txBody>
      </p:sp>
      <p:sp>
        <p:nvSpPr>
          <p:cNvPr id="10" name="Fußzeilenplatzhalter 13"/>
          <p:cNvSpPr>
            <a:spLocks noGrp="1"/>
          </p:cNvSpPr>
          <p:nvPr>
            <p:ph type="ftr" sz="quarter" idx="3"/>
          </p:nvPr>
        </p:nvSpPr>
        <p:spPr>
          <a:xfrm>
            <a:off x="1665288" y="7069138"/>
            <a:ext cx="4340225" cy="401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+mj-lt"/>
              </a:defRPr>
            </a:lvl1pPr>
          </a:lstStyle>
          <a:p>
            <a:r>
              <a:rPr lang="en-GB" dirty="0" smtClean="0"/>
              <a:t>ASPERA –Mirrors and lasers in </a:t>
            </a:r>
            <a:r>
              <a:rPr lang="en-GB" dirty="0" err="1" smtClean="0"/>
              <a:t>astroparticle</a:t>
            </a:r>
            <a:r>
              <a:rPr lang="en-GB" dirty="0" smtClean="0"/>
              <a:t> physics infrastructure</a:t>
            </a:r>
          </a:p>
          <a:p>
            <a:r>
              <a:rPr lang="en-GB" dirty="0" smtClean="0"/>
              <a:t>Sebastian Fischer</a:t>
            </a:r>
            <a:endParaRPr lang="en-GB" dirty="0"/>
          </a:p>
        </p:txBody>
      </p:sp>
      <p:sp>
        <p:nvSpPr>
          <p:cNvPr id="11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90488" y="7069138"/>
            <a:ext cx="493712" cy="401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+mj-lt"/>
              </a:defRPr>
            </a:lvl1pPr>
          </a:lstStyle>
          <a:p>
            <a:fld id="{4E086DF1-DD94-47C6-9C55-BBF2AE4FC8DF}" type="slidenum">
              <a:rPr lang="en-GB" noProof="0" smtClean="0"/>
              <a:pPr/>
              <a:t>‹Nr.›</a:t>
            </a:fld>
            <a:endParaRPr lang="en-GB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 smtClean="0"/>
              <a:t>2011/10/21</a:t>
            </a:r>
            <a:endParaRPr lang="en-GB" noProof="0" dirty="0"/>
          </a:p>
        </p:txBody>
      </p:sp>
      <p:sp>
        <p:nvSpPr>
          <p:cNvPr id="3" name="Foliennummernplatzhalt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FDFEF18-C6FF-493D-8EA4-23E78E7E0308}" type="slidenum">
              <a:rPr lang="en-GB" noProof="0"/>
              <a:pPr/>
              <a:t>‹Nr.›</a:t>
            </a:fld>
            <a:endParaRPr lang="en-GB" noProof="0"/>
          </a:p>
        </p:txBody>
      </p:sp>
      <p:sp>
        <p:nvSpPr>
          <p:cNvPr id="4" name="Fußzeilenplatzhalt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ASPERA –Mirrors and lasers in </a:t>
            </a:r>
            <a:r>
              <a:rPr lang="en-GB" dirty="0" err="1" smtClean="0"/>
              <a:t>astroparticle</a:t>
            </a:r>
            <a:r>
              <a:rPr lang="en-GB" dirty="0" smtClean="0"/>
              <a:t> physics infrastructure</a:t>
            </a:r>
          </a:p>
          <a:p>
            <a:r>
              <a:rPr lang="en-GB" dirty="0" smtClean="0"/>
              <a:t>Sebastian Fischer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eg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0213" y="366713"/>
            <a:ext cx="7620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add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1320800"/>
            <a:ext cx="9212263" cy="539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add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pic>
        <p:nvPicPr>
          <p:cNvPr id="1030" name="Picture 9" descr="KITlogo_4c_frutig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3438" y="376238"/>
            <a:ext cx="1195387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Datumsplatzhalter 12"/>
          <p:cNvSpPr>
            <a:spLocks noGrp="1"/>
          </p:cNvSpPr>
          <p:nvPr>
            <p:ph type="dt" sz="half" idx="2"/>
          </p:nvPr>
        </p:nvSpPr>
        <p:spPr>
          <a:xfrm>
            <a:off x="584200" y="7069138"/>
            <a:ext cx="1035050" cy="401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+mj-lt"/>
              </a:defRPr>
            </a:lvl1pPr>
          </a:lstStyle>
          <a:p>
            <a:r>
              <a:rPr lang="de-DE" smtClean="0"/>
              <a:t>2011/10/21</a:t>
            </a:r>
            <a:endParaRPr lang="en-GB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3"/>
          </p:nvPr>
        </p:nvSpPr>
        <p:spPr>
          <a:xfrm>
            <a:off x="1665288" y="7069138"/>
            <a:ext cx="4340225" cy="401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+mj-lt"/>
              </a:defRPr>
            </a:lvl1pPr>
          </a:lstStyle>
          <a:p>
            <a:r>
              <a:rPr lang="en-GB" dirty="0" smtClean="0"/>
              <a:t>ASPERA –Mirrors and lasers in </a:t>
            </a:r>
            <a:r>
              <a:rPr lang="en-GB" dirty="0" err="1" smtClean="0"/>
              <a:t>astroparticle</a:t>
            </a:r>
            <a:r>
              <a:rPr lang="en-GB" dirty="0" smtClean="0"/>
              <a:t> physics infrastructure</a:t>
            </a:r>
          </a:p>
          <a:p>
            <a:r>
              <a:rPr lang="en-GB" dirty="0" smtClean="0"/>
              <a:t>Sebastian Fischer</a:t>
            </a:r>
            <a:endParaRPr lang="en-GB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90488" y="7069138"/>
            <a:ext cx="493712" cy="401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+mj-lt"/>
              </a:defRPr>
            </a:lvl1pPr>
          </a:lstStyle>
          <a:p>
            <a:fld id="{4E086DF1-DD94-47C6-9C55-BBF2AE4FC8DF}" type="slidenum">
              <a:rPr lang="en-GB" noProof="0" smtClean="0"/>
              <a:pPr/>
              <a:t>‹Nr.›</a:t>
            </a:fld>
            <a:endParaRPr lang="en-GB" noProof="0"/>
          </a:p>
        </p:txBody>
      </p:sp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>
            <a:off x="8005763" y="7069138"/>
            <a:ext cx="1984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46800" rIns="0" bIns="46800"/>
          <a:lstStyle/>
          <a:p>
            <a:pPr algn="ctr" hangingPunct="0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1100" b="1">
                <a:latin typeface="+mj-lt"/>
              </a:rPr>
              <a:t>Tritium Laboratory Karlsruhe</a:t>
            </a:r>
            <a:r>
              <a:rPr lang="en-US" sz="1100">
                <a:latin typeface="+mj-lt"/>
              </a:rPr>
              <a:t/>
            </a:r>
            <a:br>
              <a:rPr lang="en-US" sz="1100">
                <a:latin typeface="+mj-lt"/>
              </a:rPr>
            </a:br>
            <a:r>
              <a:rPr lang="en-US" sz="1100">
                <a:latin typeface="+mj-lt"/>
              </a:rPr>
              <a:t>Institute for Technical Physics</a:t>
            </a:r>
          </a:p>
        </p:txBody>
      </p:sp>
      <p:pic>
        <p:nvPicPr>
          <p:cNvPr id="11" name="Picture 40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6750050" y="7027863"/>
            <a:ext cx="119697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nhaltsplatzhalter 5" descr="LARA_Logo_transparent2.pn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5895975" y="7019925"/>
            <a:ext cx="71913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4" r:id="rId3"/>
    <p:sldLayoutId id="2147483832" r:id="rId4"/>
    <p:sldLayoutId id="2147483833" r:id="rId5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Times New Roman" pitchFamily="18" charset="0"/>
        </a:defRPr>
      </a:lvl5pPr>
      <a:lvl6pPr marL="503972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6pPr>
      <a:lvl7pPr marL="1007943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7pPr>
      <a:lvl8pPr marL="1511915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8pPr>
      <a:lvl9pPr marL="2015886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9pPr>
    </p:titleStyle>
    <p:bodyStyle>
      <a:lvl1pPr marL="346075" indent="-346075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sz="2000">
          <a:solidFill>
            <a:schemeClr val="tx1"/>
          </a:solidFill>
          <a:latin typeface="+mj-lt"/>
          <a:ea typeface="+mn-ea"/>
          <a:cs typeface="+mn-cs"/>
        </a:defRPr>
      </a:lvl1pPr>
      <a:lvl2pPr marL="869950" indent="-346075" algn="l" rtl="0" eaLnBrk="0" fontAlgn="base" hangingPunct="0">
        <a:spcBef>
          <a:spcPct val="20000"/>
        </a:spcBef>
        <a:spcAft>
          <a:spcPct val="0"/>
        </a:spcAft>
        <a:buBlip>
          <a:blip r:embed="rId12"/>
        </a:buBlip>
        <a:defRPr sz="2000">
          <a:solidFill>
            <a:schemeClr val="tx1"/>
          </a:solidFill>
          <a:latin typeface="+mj-lt"/>
        </a:defRPr>
      </a:lvl2pPr>
      <a:lvl3pPr marL="1331913" indent="-303213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2000">
          <a:solidFill>
            <a:schemeClr val="tx1"/>
          </a:solidFill>
          <a:latin typeface="+mj-lt"/>
        </a:defRPr>
      </a:lvl3pPr>
      <a:lvl4pPr marL="1825625" indent="-303213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2000">
          <a:solidFill>
            <a:schemeClr val="tx1"/>
          </a:solidFill>
          <a:latin typeface="+mj-lt"/>
        </a:defRPr>
      </a:lvl4pPr>
      <a:lvl5pPr marL="2309813" indent="-303213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2000">
          <a:solidFill>
            <a:schemeClr val="tx1"/>
          </a:solidFill>
          <a:latin typeface="+mj-lt"/>
        </a:defRPr>
      </a:lvl5pPr>
      <a:lvl6pPr marL="2771844" indent="-251986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4"/>
        </a:buBlip>
        <a:defRPr sz="1500">
          <a:solidFill>
            <a:schemeClr val="tx1"/>
          </a:solidFill>
          <a:latin typeface="+mn-lt"/>
        </a:defRPr>
      </a:lvl6pPr>
      <a:lvl7pPr marL="3275815" indent="-251986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4"/>
        </a:buBlip>
        <a:defRPr sz="1500">
          <a:solidFill>
            <a:schemeClr val="tx1"/>
          </a:solidFill>
          <a:latin typeface="+mn-lt"/>
        </a:defRPr>
      </a:lvl7pPr>
      <a:lvl8pPr marL="3779787" indent="-251986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4"/>
        </a:buBlip>
        <a:defRPr sz="1500">
          <a:solidFill>
            <a:schemeClr val="tx1"/>
          </a:solidFill>
          <a:latin typeface="+mn-lt"/>
        </a:defRPr>
      </a:lvl8pPr>
      <a:lvl9pPr marL="4283758" indent="-251986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4"/>
        </a:buBlip>
        <a:defRPr sz="15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8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tiff"/><Relationship Id="rId5" Type="http://schemas.openxmlformats.org/officeDocument/2006/relationships/image" Target="../media/image65.tiff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2.jpeg"/><Relationship Id="rId18" Type="http://schemas.openxmlformats.org/officeDocument/2006/relationships/image" Target="../media/image87.png"/><Relationship Id="rId3" Type="http://schemas.openxmlformats.org/officeDocument/2006/relationships/image" Target="../media/image75.png"/><Relationship Id="rId7" Type="http://schemas.openxmlformats.org/officeDocument/2006/relationships/hyperlink" Target="http://www.hs-fulda.de/" TargetMode="External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74.png"/><Relationship Id="rId16" Type="http://schemas.openxmlformats.org/officeDocument/2006/relationships/image" Target="../media/image85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hyperlink" Target="http://www.washington.edu/" TargetMode="External"/><Relationship Id="rId5" Type="http://schemas.openxmlformats.org/officeDocument/2006/relationships/hyperlink" Target="http://www.uni-muenster.de/Physik.KP/index.html" TargetMode="External"/><Relationship Id="rId15" Type="http://schemas.openxmlformats.org/officeDocument/2006/relationships/image" Target="../media/image84.png"/><Relationship Id="rId10" Type="http://schemas.openxmlformats.org/officeDocument/2006/relationships/image" Target="../media/image80.jpeg"/><Relationship Id="rId19" Type="http://schemas.openxmlformats.org/officeDocument/2006/relationships/image" Target="../media/image2.png"/><Relationship Id="rId4" Type="http://schemas.openxmlformats.org/officeDocument/2006/relationships/image" Target="../media/image76.jpeg"/><Relationship Id="rId9" Type="http://schemas.openxmlformats.org/officeDocument/2006/relationships/image" Target="../media/image79.wmf"/><Relationship Id="rId1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ctrTitle"/>
          </p:nvPr>
        </p:nvSpPr>
        <p:spPr>
          <a:xfrm>
            <a:off x="407785" y="1828802"/>
            <a:ext cx="8569325" cy="1594621"/>
          </a:xfrm>
        </p:spPr>
        <p:txBody>
          <a:bodyPr/>
          <a:lstStyle/>
          <a:p>
            <a:pPr eaLnBrk="1" hangingPunct="1"/>
            <a:r>
              <a:rPr lang="en-US" dirty="0" smtClean="0"/>
              <a:t>Laser Raman spectroscopy for the </a:t>
            </a:r>
            <a:br>
              <a:rPr lang="en-US" dirty="0" smtClean="0"/>
            </a:br>
            <a:r>
              <a:rPr lang="en-US" dirty="0" smtClean="0"/>
              <a:t>KATRIN experiment</a:t>
            </a:r>
            <a:br>
              <a:rPr lang="en-US" dirty="0" smtClean="0"/>
            </a:b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600" i="1" dirty="0" smtClean="0"/>
              <a:t>ASPERA Technology Forum </a:t>
            </a:r>
            <a:br>
              <a:rPr lang="en-US" sz="1600" i="1" dirty="0" smtClean="0"/>
            </a:br>
            <a:r>
              <a:rPr lang="en-US" sz="1600" i="1" dirty="0" smtClean="0"/>
              <a:t>“Mirrors and lasers in </a:t>
            </a:r>
            <a:r>
              <a:rPr lang="en-US" sz="1600" i="1" dirty="0" err="1" smtClean="0"/>
              <a:t>astroparticle</a:t>
            </a:r>
            <a:r>
              <a:rPr lang="en-US" sz="1600" i="1" dirty="0" smtClean="0"/>
              <a:t> physics infrastructures”</a:t>
            </a:r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2200" b="0" dirty="0" smtClean="0"/>
          </a:p>
        </p:txBody>
      </p:sp>
      <p:pic>
        <p:nvPicPr>
          <p:cNvPr id="4" name="Picture 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4763" y="1616068"/>
            <a:ext cx="1615024" cy="16255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875145" y="6538976"/>
            <a:ext cx="3102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latin typeface="+mj-lt"/>
              </a:rPr>
              <a:t>The KATRIN experiment</a:t>
            </a:r>
            <a:endParaRPr lang="en-GB" sz="2000" b="1" dirty="0">
              <a:latin typeface="+mj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511040" y="6538976"/>
            <a:ext cx="1795684" cy="4001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latin typeface="+mj-lt"/>
              </a:rPr>
              <a:t>Laser Raman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610096" y="6538976"/>
            <a:ext cx="3301160" cy="4001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latin typeface="+mj-lt"/>
              </a:rPr>
              <a:t>Tritium resistant coatings</a:t>
            </a:r>
            <a:endParaRPr lang="en-GB" sz="20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15262" t="14578" r="14532" b="17695"/>
          <a:stretch>
            <a:fillRect/>
          </a:stretch>
        </p:blipFill>
        <p:spPr bwMode="auto">
          <a:xfrm>
            <a:off x="8263085" y="5736656"/>
            <a:ext cx="1573929" cy="108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D:\Dropbox\Bachelorarbeit\Grafiken\LARA3_Fo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4312" y="2028746"/>
            <a:ext cx="7134178" cy="4445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Experimental setup </a:t>
            </a:r>
            <a:endParaRPr lang="en-GB" dirty="0"/>
          </a:p>
        </p:txBody>
      </p:sp>
      <p:cxnSp>
        <p:nvCxnSpPr>
          <p:cNvPr id="21" name="Gerade Verbindung mit Pfeil 20"/>
          <p:cNvCxnSpPr>
            <a:stCxn id="7" idx="0"/>
          </p:cNvCxnSpPr>
          <p:nvPr/>
        </p:nvCxnSpPr>
        <p:spPr>
          <a:xfrm flipV="1">
            <a:off x="1952722" y="4713426"/>
            <a:ext cx="1972498" cy="532964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Datumsplatzhalt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smtClean="0"/>
              <a:t>2011/10/21</a:t>
            </a:r>
            <a:endParaRPr lang="en-GB" noProof="0" dirty="0"/>
          </a:p>
        </p:txBody>
      </p:sp>
      <p:sp>
        <p:nvSpPr>
          <p:cNvPr id="31" name="Foliennummernplatzhalter 3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086DF1-DD94-47C6-9C55-BBF2AE4FC8DF}" type="slidenum">
              <a:rPr lang="en-GB" noProof="0" smtClean="0"/>
              <a:pPr/>
              <a:t>10</a:t>
            </a:fld>
            <a:endParaRPr lang="en-GB" noProof="0"/>
          </a:p>
        </p:txBody>
      </p:sp>
      <p:sp>
        <p:nvSpPr>
          <p:cNvPr id="32" name="Fußzeilenplatzhalter 3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ASPERA –Mirrors and lasers in astroparticle physics infrastructure Sebastian Fischer</a:t>
            </a:r>
            <a:endParaRPr lang="en-GB" dirty="0"/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7738405" y="1298782"/>
            <a:ext cx="1419225" cy="3651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89991" tIns="45716" rIns="91430" bIns="45716">
            <a:spAutoFit/>
          </a:bodyPr>
          <a:lstStyle/>
          <a:p>
            <a:pPr indent="-474614" algn="ctr" defTabSz="914305" eaLnBrk="0" hangingPunct="0">
              <a:lnSpc>
                <a:spcPct val="95000"/>
              </a:lnSpc>
              <a:spcBef>
                <a:spcPts val="775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800" b="1" dirty="0">
                <a:solidFill>
                  <a:schemeClr val="bg1"/>
                </a:solidFill>
                <a:latin typeface="Arial" pitchFamily="34" charset="0"/>
                <a:ea typeface="+mn-ea"/>
                <a:sym typeface="Wingdings" pitchFamily="2" charset="2"/>
              </a:rPr>
              <a:t>LARA cell</a:t>
            </a:r>
            <a:endParaRPr lang="en-US" sz="1800" b="1" dirty="0">
              <a:solidFill>
                <a:schemeClr val="bg1"/>
              </a:solidFill>
              <a:latin typeface="Arial" pitchFamily="34" charset="0"/>
              <a:ea typeface="+mn-ea"/>
              <a:sym typeface="Wingdings" pitchFamily="2" charset="2"/>
            </a:endParaRPr>
          </a:p>
        </p:txBody>
      </p:sp>
      <p:sp>
        <p:nvSpPr>
          <p:cNvPr id="36" name="Line 34"/>
          <p:cNvSpPr>
            <a:spLocks noChangeShapeType="1"/>
          </p:cNvSpPr>
          <p:nvPr/>
        </p:nvSpPr>
        <p:spPr bwMode="auto">
          <a:xfrm>
            <a:off x="5605707" y="264084"/>
            <a:ext cx="204077" cy="2163343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</p:spPr>
        <p:txBody>
          <a:bodyPr lIns="100794" tIns="50397" rIns="100794" bIns="50397"/>
          <a:lstStyle/>
          <a:p>
            <a:endParaRPr lang="en-GB">
              <a:latin typeface="+mj-lt"/>
            </a:endParaRPr>
          </a:p>
        </p:txBody>
      </p:sp>
      <p:sp>
        <p:nvSpPr>
          <p:cNvPr id="39" name="Line 37"/>
          <p:cNvSpPr>
            <a:spLocks noChangeShapeType="1"/>
          </p:cNvSpPr>
          <p:nvPr/>
        </p:nvSpPr>
        <p:spPr bwMode="auto">
          <a:xfrm flipV="1">
            <a:off x="6255834" y="264084"/>
            <a:ext cx="1412355" cy="2163343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</p:spPr>
        <p:txBody>
          <a:bodyPr lIns="100794" tIns="50397" rIns="100794" bIns="50397"/>
          <a:lstStyle/>
          <a:p>
            <a:endParaRPr lang="en-GB">
              <a:latin typeface="+mj-lt"/>
            </a:endParaRPr>
          </a:p>
        </p:txBody>
      </p:sp>
      <p:sp>
        <p:nvSpPr>
          <p:cNvPr id="40" name="Line 18"/>
          <p:cNvSpPr>
            <a:spLocks noChangeShapeType="1"/>
          </p:cNvSpPr>
          <p:nvPr/>
        </p:nvSpPr>
        <p:spPr bwMode="auto">
          <a:xfrm>
            <a:off x="5837276" y="2981997"/>
            <a:ext cx="0" cy="555625"/>
          </a:xfrm>
          <a:prstGeom prst="line">
            <a:avLst/>
          </a:prstGeom>
          <a:noFill/>
          <a:ln w="76200" cap="rnd">
            <a:solidFill>
              <a:srgbClr val="FF0000"/>
            </a:solidFill>
            <a:prstDash val="solid"/>
            <a:round/>
            <a:headEnd/>
            <a:tailEnd type="triangle" w="med" len="med"/>
          </a:ln>
        </p:spPr>
        <p:txBody>
          <a:bodyPr lIns="100794" tIns="50397" rIns="100794" bIns="50397"/>
          <a:lstStyle/>
          <a:p>
            <a:endParaRPr lang="en-GB">
              <a:latin typeface="+mj-lt"/>
            </a:endParaRPr>
          </a:p>
        </p:txBody>
      </p:sp>
      <p:pic>
        <p:nvPicPr>
          <p:cNvPr id="41" name="Picture 31" descr="ethanolzell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 l="19629" t="17749" r="21230" b="20680"/>
          <a:stretch>
            <a:fillRect/>
          </a:stretch>
        </p:blipFill>
        <p:spPr>
          <a:xfrm>
            <a:off x="5609588" y="277556"/>
            <a:ext cx="2024062" cy="1778000"/>
          </a:xfrm>
          <a:ln w="50800">
            <a:solidFill>
              <a:srgbClr val="009682"/>
            </a:solidFill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13738" y="5246390"/>
            <a:ext cx="2677967" cy="61862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89991" tIns="45716" rIns="91430" bIns="45716">
            <a:spAutoFit/>
          </a:bodyPr>
          <a:lstStyle/>
          <a:p>
            <a:pPr indent="-474614" algn="ctr" defTabSz="914305" eaLnBrk="0" hangingPunct="0">
              <a:lnSpc>
                <a:spcPct val="95000"/>
              </a:lnSpc>
              <a:spcBef>
                <a:spcPts val="775"/>
              </a:spcBef>
              <a:buClr>
                <a:srgbClr val="000000"/>
              </a:buClr>
              <a:buSzPct val="45000"/>
            </a:pPr>
            <a:r>
              <a:rPr lang="de-DE" sz="1800" b="1" dirty="0" smtClean="0">
                <a:solidFill>
                  <a:schemeClr val="bg1"/>
                </a:solidFill>
                <a:latin typeface="Arial" pitchFamily="34" charset="0"/>
                <a:sym typeface="Wingdings" pitchFamily="2" charset="2"/>
              </a:rPr>
              <a:t>DPSS </a:t>
            </a:r>
            <a:r>
              <a:rPr lang="de-DE" sz="1800" b="1" dirty="0" err="1" smtClean="0">
                <a:solidFill>
                  <a:schemeClr val="bg1"/>
                </a:solidFill>
                <a:latin typeface="Arial" pitchFamily="34" charset="0"/>
                <a:sym typeface="Wingdings" pitchFamily="2" charset="2"/>
              </a:rPr>
              <a:t>Nd:YAG</a:t>
            </a:r>
            <a:r>
              <a:rPr lang="de-DE" sz="1800" b="1" dirty="0" smtClean="0">
                <a:solidFill>
                  <a:schemeClr val="bg1"/>
                </a:solidFill>
                <a:latin typeface="Arial" pitchFamily="34" charset="0"/>
                <a:sym typeface="Wingdings" pitchFamily="2" charset="2"/>
              </a:rPr>
              <a:t> </a:t>
            </a:r>
            <a:r>
              <a:rPr lang="de-DE" sz="1800" b="1" dirty="0" err="1" smtClean="0">
                <a:solidFill>
                  <a:schemeClr val="bg1"/>
                </a:solidFill>
                <a:latin typeface="Arial" pitchFamily="34" charset="0"/>
                <a:sym typeface="Wingdings" pitchFamily="2" charset="2"/>
              </a:rPr>
              <a:t>laser</a:t>
            </a:r>
            <a:r>
              <a:rPr lang="de-DE" sz="1800" b="1" dirty="0" smtClean="0">
                <a:solidFill>
                  <a:schemeClr val="bg1"/>
                </a:solidFill>
                <a:latin typeface="Arial" pitchFamily="34" charset="0"/>
                <a:sym typeface="Wingdings" pitchFamily="2" charset="2"/>
              </a:rPr>
              <a:t/>
            </a:r>
            <a:br>
              <a:rPr lang="de-DE" sz="1800" b="1" dirty="0" smtClean="0">
                <a:solidFill>
                  <a:schemeClr val="bg1"/>
                </a:solidFill>
                <a:latin typeface="Arial" pitchFamily="34" charset="0"/>
                <a:sym typeface="Wingdings" pitchFamily="2" charset="2"/>
              </a:rPr>
            </a:br>
            <a:r>
              <a:rPr lang="de-DE" sz="1800" b="1" dirty="0" smtClean="0">
                <a:solidFill>
                  <a:schemeClr val="bg1"/>
                </a:solidFill>
                <a:latin typeface="Arial" pitchFamily="34" charset="0"/>
                <a:sym typeface="Wingdings" pitchFamily="2" charset="2"/>
              </a:rPr>
              <a:t>(532nm, ≤ 5W)</a:t>
            </a:r>
            <a:endParaRPr lang="en-GB" sz="1800" b="1" dirty="0">
              <a:solidFill>
                <a:schemeClr val="bg1"/>
              </a:solidFill>
              <a:latin typeface="Arial" pitchFamily="34" charset="0"/>
              <a:sym typeface="Wingdings" pitchFamily="2" charset="2"/>
            </a:endParaRPr>
          </a:p>
        </p:txBody>
      </p:sp>
      <p:sp>
        <p:nvSpPr>
          <p:cNvPr id="48" name="Line 27"/>
          <p:cNvSpPr>
            <a:spLocks noChangeShapeType="1"/>
          </p:cNvSpPr>
          <p:nvPr/>
        </p:nvSpPr>
        <p:spPr bwMode="auto">
          <a:xfrm flipH="1" flipV="1">
            <a:off x="6980654" y="5344186"/>
            <a:ext cx="889138" cy="4886"/>
          </a:xfrm>
          <a:prstGeom prst="line">
            <a:avLst/>
          </a:prstGeom>
          <a:ln w="762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lIns="100794" tIns="50397" rIns="100794" bIns="50397"/>
          <a:lstStyle/>
          <a:p>
            <a:endParaRPr lang="en-GB">
              <a:latin typeface="+mj-lt"/>
              <a:ea typeface="+mn-ea"/>
            </a:endParaRPr>
          </a:p>
        </p:txBody>
      </p:sp>
      <p:sp>
        <p:nvSpPr>
          <p:cNvPr id="49" name="Line 28"/>
          <p:cNvSpPr>
            <a:spLocks noChangeShapeType="1"/>
          </p:cNvSpPr>
          <p:nvPr/>
        </p:nvSpPr>
        <p:spPr bwMode="auto">
          <a:xfrm flipH="1" flipV="1">
            <a:off x="7081013" y="4523854"/>
            <a:ext cx="814040" cy="234176"/>
          </a:xfrm>
          <a:prstGeom prst="line">
            <a:avLst/>
          </a:prstGeom>
          <a:ln w="762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lIns="100794" tIns="50397" rIns="100794" bIns="50397"/>
          <a:lstStyle/>
          <a:p>
            <a:endParaRPr lang="en-GB">
              <a:latin typeface="+mj-lt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7839746" y="4560607"/>
            <a:ext cx="715963" cy="36492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89991" tIns="45716" rIns="91430" bIns="45716">
            <a:spAutoFit/>
          </a:bodyPr>
          <a:lstStyle/>
          <a:p>
            <a:pPr indent="-474614" algn="ctr" defTabSz="914305" eaLnBrk="0" hangingPunct="0">
              <a:lnSpc>
                <a:spcPct val="95000"/>
              </a:lnSpc>
              <a:spcBef>
                <a:spcPts val="775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800" b="1" dirty="0">
                <a:solidFill>
                  <a:schemeClr val="bg1"/>
                </a:solidFill>
                <a:latin typeface="Arial" pitchFamily="34" charset="0"/>
                <a:ea typeface="+mn-ea"/>
                <a:sym typeface="Wingdings" pitchFamily="2" charset="2"/>
              </a:rPr>
              <a:t>CCD</a:t>
            </a:r>
            <a:endParaRPr lang="en-US" sz="1800" b="1" dirty="0">
              <a:solidFill>
                <a:schemeClr val="bg1"/>
              </a:solidFill>
              <a:latin typeface="Arial" pitchFamily="34" charset="0"/>
              <a:ea typeface="+mn-ea"/>
              <a:sym typeface="Wingdings" pitchFamily="2" charset="2"/>
            </a:endParaRP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211427" y="5426066"/>
            <a:ext cx="844550" cy="36492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89991" tIns="45716" rIns="91430" bIns="45716">
            <a:spAutoFit/>
          </a:bodyPr>
          <a:lstStyle/>
          <a:p>
            <a:pPr indent="-474614" algn="ctr" defTabSz="914305" eaLnBrk="0" hangingPunct="0">
              <a:lnSpc>
                <a:spcPct val="95000"/>
              </a:lnSpc>
              <a:spcBef>
                <a:spcPts val="775"/>
              </a:spcBef>
              <a:buClr>
                <a:srgbClr val="000000"/>
              </a:buClr>
              <a:buSzPct val="45000"/>
            </a:pPr>
            <a:r>
              <a:rPr lang="en-GB" sz="1800" b="1" dirty="0">
                <a:solidFill>
                  <a:schemeClr val="bg1"/>
                </a:solidFill>
                <a:latin typeface="Arial" pitchFamily="34" charset="0"/>
                <a:ea typeface="+mn-ea"/>
                <a:sym typeface="Wingdings" pitchFamily="2" charset="2"/>
              </a:rPr>
              <a:t>Filter</a:t>
            </a:r>
            <a:endParaRPr lang="en-US" sz="1800" b="1" dirty="0">
              <a:solidFill>
                <a:schemeClr val="bg1"/>
              </a:solidFill>
              <a:latin typeface="Arial" pitchFamily="34" charset="0"/>
              <a:ea typeface="+mn-ea"/>
              <a:sym typeface="Wingdings" pitchFamily="2" charset="2"/>
            </a:endParaRPr>
          </a:p>
        </p:txBody>
      </p:sp>
      <p:sp>
        <p:nvSpPr>
          <p:cNvPr id="46" name="Text Box 16"/>
          <p:cNvSpPr txBox="1">
            <a:spLocks noChangeArrowheads="1"/>
          </p:cNvSpPr>
          <p:nvPr/>
        </p:nvSpPr>
        <p:spPr bwMode="auto">
          <a:xfrm>
            <a:off x="7792934" y="5192489"/>
            <a:ext cx="1792287" cy="3651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89991" tIns="45716" rIns="91430" bIns="45716">
            <a:spAutoFit/>
          </a:bodyPr>
          <a:lstStyle/>
          <a:p>
            <a:pPr indent="-474614" algn="ctr" defTabSz="914305" eaLnBrk="0" hangingPunct="0">
              <a:lnSpc>
                <a:spcPct val="95000"/>
              </a:lnSpc>
              <a:spcBef>
                <a:spcPts val="775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800" b="1" dirty="0">
                <a:solidFill>
                  <a:schemeClr val="bg1"/>
                </a:solidFill>
                <a:latin typeface="Arial" pitchFamily="34" charset="0"/>
                <a:ea typeface="+mn-ea"/>
                <a:sym typeface="Wingdings" pitchFamily="2" charset="2"/>
              </a:rPr>
              <a:t>Spectrograph</a:t>
            </a:r>
            <a:endParaRPr lang="en-US" sz="1800" b="1" dirty="0">
              <a:solidFill>
                <a:schemeClr val="bg1"/>
              </a:solidFill>
              <a:latin typeface="Arial" pitchFamily="34" charset="0"/>
              <a:ea typeface="+mn-ea"/>
              <a:sym typeface="Wingdings" pitchFamily="2" charset="2"/>
            </a:endParaRPr>
          </a:p>
        </p:txBody>
      </p:sp>
      <p:sp>
        <p:nvSpPr>
          <p:cNvPr id="51" name="Line 28"/>
          <p:cNvSpPr>
            <a:spLocks noChangeShapeType="1"/>
          </p:cNvSpPr>
          <p:nvPr/>
        </p:nvSpPr>
        <p:spPr bwMode="auto">
          <a:xfrm flipH="1">
            <a:off x="6512302" y="3349259"/>
            <a:ext cx="408877" cy="739698"/>
          </a:xfrm>
          <a:prstGeom prst="line">
            <a:avLst/>
          </a:prstGeom>
          <a:ln w="762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lIns="100794" tIns="50397" rIns="100794" bIns="50397"/>
          <a:lstStyle/>
          <a:p>
            <a:endParaRPr lang="en-GB">
              <a:latin typeface="+mj-lt"/>
            </a:endParaRP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6834704" y="3016782"/>
            <a:ext cx="1074737" cy="62807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89991" tIns="45716" rIns="91430" bIns="45716">
            <a:spAutoFit/>
          </a:bodyPr>
          <a:lstStyle/>
          <a:p>
            <a:pPr indent="-474614" algn="ctr" defTabSz="914305" eaLnBrk="0" hangingPunct="0">
              <a:lnSpc>
                <a:spcPct val="95000"/>
              </a:lnSpc>
              <a:spcBef>
                <a:spcPts val="775"/>
              </a:spcBef>
              <a:buClr>
                <a:srgbClr val="000000"/>
              </a:buClr>
              <a:buSzPct val="45000"/>
            </a:pPr>
            <a:r>
              <a:rPr lang="en-GB" sz="1800" b="1" dirty="0">
                <a:solidFill>
                  <a:schemeClr val="bg1"/>
                </a:solidFill>
                <a:latin typeface="Arial" pitchFamily="34" charset="0"/>
                <a:ea typeface="+mn-ea"/>
                <a:sym typeface="Wingdings" pitchFamily="2" charset="2"/>
              </a:rPr>
              <a:t>Optical fibre</a:t>
            </a:r>
            <a:endParaRPr lang="en-US" sz="1800" b="1" dirty="0">
              <a:solidFill>
                <a:schemeClr val="bg1"/>
              </a:solidFill>
              <a:latin typeface="Arial" pitchFamily="34" charset="0"/>
              <a:ea typeface="+mn-ea"/>
              <a:sym typeface="Wingdings" pitchFamily="2" charset="2"/>
            </a:endParaRPr>
          </a:p>
        </p:txBody>
      </p:sp>
      <p:grpSp>
        <p:nvGrpSpPr>
          <p:cNvPr id="34" name="Gruppieren 33"/>
          <p:cNvGrpSpPr/>
          <p:nvPr/>
        </p:nvGrpSpPr>
        <p:grpSpPr>
          <a:xfrm>
            <a:off x="2118732" y="2639301"/>
            <a:ext cx="5274527" cy="1840701"/>
            <a:chOff x="2118732" y="2542479"/>
            <a:chExt cx="5274527" cy="1840701"/>
          </a:xfrm>
        </p:grpSpPr>
        <p:sp>
          <p:nvSpPr>
            <p:cNvPr id="52" name="Line 6"/>
            <p:cNvSpPr>
              <a:spLocks noChangeShapeType="1"/>
            </p:cNvSpPr>
            <p:nvPr/>
          </p:nvSpPr>
          <p:spPr bwMode="auto">
            <a:xfrm flipH="1" flipV="1">
              <a:off x="2118732" y="4326673"/>
              <a:ext cx="1803809" cy="11622"/>
            </a:xfrm>
            <a:prstGeom prst="line">
              <a:avLst/>
            </a:prstGeom>
            <a:noFill/>
            <a:ln w="57150">
              <a:solidFill>
                <a:srgbClr val="33CC33"/>
              </a:solidFill>
              <a:prstDash val="solid"/>
              <a:round/>
              <a:headEnd/>
              <a:tailEnd type="stealth" w="med" len="med"/>
            </a:ln>
          </p:spPr>
          <p:txBody>
            <a:bodyPr lIns="100794" tIns="50397" rIns="100794" bIns="50397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4" name="Line 6"/>
            <p:cNvSpPr>
              <a:spLocks noChangeShapeType="1"/>
            </p:cNvSpPr>
            <p:nvPr/>
          </p:nvSpPr>
          <p:spPr bwMode="auto">
            <a:xfrm rot="5400000" flipH="1" flipV="1">
              <a:off x="1248702" y="3479694"/>
              <a:ext cx="1784946" cy="22025"/>
            </a:xfrm>
            <a:prstGeom prst="line">
              <a:avLst/>
            </a:prstGeom>
            <a:noFill/>
            <a:ln w="57150">
              <a:solidFill>
                <a:srgbClr val="33CC33"/>
              </a:solidFill>
              <a:prstDash val="solid"/>
              <a:round/>
              <a:headEnd/>
              <a:tailEnd type="stealth" w="med" len="med"/>
            </a:ln>
          </p:spPr>
          <p:txBody>
            <a:bodyPr lIns="100794" tIns="50397" rIns="100794" bIns="50397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5" name="Line 6"/>
            <p:cNvSpPr>
              <a:spLocks noChangeShapeType="1"/>
            </p:cNvSpPr>
            <p:nvPr/>
          </p:nvSpPr>
          <p:spPr bwMode="auto">
            <a:xfrm flipV="1">
              <a:off x="2159620" y="2542479"/>
              <a:ext cx="5233639" cy="41359"/>
            </a:xfrm>
            <a:prstGeom prst="line">
              <a:avLst/>
            </a:prstGeom>
            <a:noFill/>
            <a:ln w="57150">
              <a:solidFill>
                <a:srgbClr val="33CC33"/>
              </a:solidFill>
              <a:prstDash val="solid"/>
              <a:round/>
              <a:headEnd/>
              <a:tailEnd type="stealth" w="med" len="med"/>
            </a:ln>
          </p:spPr>
          <p:txBody>
            <a:bodyPr lIns="100794" tIns="50397" rIns="100794" bIns="50397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6" name="Line 6"/>
            <p:cNvSpPr>
              <a:spLocks noChangeShapeType="1"/>
            </p:cNvSpPr>
            <p:nvPr/>
          </p:nvSpPr>
          <p:spPr bwMode="auto">
            <a:xfrm flipH="1">
              <a:off x="4254366" y="2553629"/>
              <a:ext cx="3005078" cy="160695"/>
            </a:xfrm>
            <a:prstGeom prst="line">
              <a:avLst/>
            </a:prstGeom>
            <a:noFill/>
            <a:ln w="57150">
              <a:solidFill>
                <a:srgbClr val="33CC33"/>
              </a:solidFill>
              <a:prstDash val="solid"/>
              <a:round/>
              <a:headEnd/>
              <a:tailEnd type="stealth" w="med" len="med"/>
            </a:ln>
          </p:spPr>
          <p:txBody>
            <a:bodyPr lIns="100794" tIns="50397" rIns="100794" bIns="50397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7" name="Line 6"/>
            <p:cNvSpPr>
              <a:spLocks noChangeShapeType="1"/>
            </p:cNvSpPr>
            <p:nvPr/>
          </p:nvSpPr>
          <p:spPr bwMode="auto">
            <a:xfrm rot="5400000" flipV="1">
              <a:off x="4148256" y="2798957"/>
              <a:ext cx="379144" cy="245327"/>
            </a:xfrm>
            <a:prstGeom prst="line">
              <a:avLst/>
            </a:prstGeom>
            <a:noFill/>
            <a:ln w="57150">
              <a:solidFill>
                <a:srgbClr val="33CC33"/>
              </a:solidFill>
              <a:prstDash val="solid"/>
              <a:round/>
              <a:headEnd/>
              <a:tailEnd type="stealth" w="med" len="med"/>
            </a:ln>
          </p:spPr>
          <p:txBody>
            <a:bodyPr lIns="100794" tIns="50397" rIns="100794" bIns="50397"/>
            <a:lstStyle/>
            <a:p>
              <a:endParaRPr lang="en-GB">
                <a:latin typeface="+mj-lt"/>
              </a:endParaRPr>
            </a:p>
          </p:txBody>
        </p:sp>
      </p:grpSp>
      <p:sp>
        <p:nvSpPr>
          <p:cNvPr id="59" name="Inhaltsplatzhalter 1"/>
          <p:cNvSpPr>
            <a:spLocks noGrp="1"/>
          </p:cNvSpPr>
          <p:nvPr>
            <p:ph idx="1"/>
          </p:nvPr>
        </p:nvSpPr>
        <p:spPr>
          <a:xfrm>
            <a:off x="431801" y="1320801"/>
            <a:ext cx="4028688" cy="418790"/>
          </a:xfrm>
        </p:spPr>
        <p:txBody>
          <a:bodyPr/>
          <a:lstStyle/>
          <a:p>
            <a:r>
              <a:rPr lang="en-GB" dirty="0" smtClean="0"/>
              <a:t>3 LARA systems at TLK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8201" y="5939357"/>
            <a:ext cx="1202889" cy="663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Line 35"/>
          <p:cNvSpPr>
            <a:spLocks noChangeShapeType="1"/>
          </p:cNvSpPr>
          <p:nvPr/>
        </p:nvSpPr>
        <p:spPr bwMode="auto">
          <a:xfrm>
            <a:off x="5610785" y="2077644"/>
            <a:ext cx="241375" cy="74086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</p:spPr>
        <p:txBody>
          <a:bodyPr lIns="100794" tIns="50397" rIns="100794" bIns="50397"/>
          <a:lstStyle/>
          <a:p>
            <a:endParaRPr lang="en-GB">
              <a:latin typeface="+mj-lt"/>
            </a:endParaRPr>
          </a:p>
        </p:txBody>
      </p:sp>
      <p:sp>
        <p:nvSpPr>
          <p:cNvPr id="38" name="Line 36"/>
          <p:cNvSpPr>
            <a:spLocks noChangeShapeType="1"/>
          </p:cNvSpPr>
          <p:nvPr/>
        </p:nvSpPr>
        <p:spPr bwMode="auto">
          <a:xfrm flipH="1">
            <a:off x="6325495" y="2108123"/>
            <a:ext cx="1357931" cy="667349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</p:spPr>
        <p:txBody>
          <a:bodyPr lIns="100794" tIns="50397" rIns="100794" bIns="50397"/>
          <a:lstStyle/>
          <a:p>
            <a:endParaRPr lang="en-GB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435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  <p:bldP spid="39" grpId="0" animBg="1"/>
      <p:bldP spid="40" grpId="0" animBg="1"/>
      <p:bldP spid="7" grpId="0" animBg="1"/>
      <p:bldP spid="48" grpId="0" animBg="1"/>
      <p:bldP spid="49" grpId="0" animBg="1"/>
      <p:bldP spid="44" grpId="0" animBg="1"/>
      <p:bldP spid="45" grpId="0" animBg="1"/>
      <p:bldP spid="46" grpId="0" animBg="1"/>
      <p:bldP spid="51" grpId="0" animBg="1"/>
      <p:bldP spid="47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SCF7392"/>
          <p:cNvPicPr>
            <a:picLocks noChangeAspect="1" noChangeArrowheads="1"/>
          </p:cNvPicPr>
          <p:nvPr/>
        </p:nvPicPr>
        <p:blipFill>
          <a:blip r:embed="rId3"/>
          <a:srcRect t="10393"/>
          <a:stretch>
            <a:fillRect/>
          </a:stretch>
        </p:blipFill>
        <p:spPr bwMode="auto">
          <a:xfrm>
            <a:off x="2532063" y="1319213"/>
            <a:ext cx="4716462" cy="56356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LARA, tritium loops and the appendix</a:t>
            </a:r>
          </a:p>
        </p:txBody>
      </p:sp>
      <p:sp>
        <p:nvSpPr>
          <p:cNvPr id="35" name="Foliennummernplatzhalter 34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E3A6E0BB-D024-45E6-8027-376BC5E8DF7A}" type="slidenum">
              <a:rPr lang="en-GB"/>
              <a:pPr/>
              <a:t>11</a:t>
            </a:fld>
            <a:endParaRPr lang="en-GB"/>
          </a:p>
        </p:txBody>
      </p:sp>
      <p:sp>
        <p:nvSpPr>
          <p:cNvPr id="34" name="Datumsplatzhalt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2011/10/21</a:t>
            </a:r>
            <a:endParaRPr lang="en-GB"/>
          </a:p>
        </p:txBody>
      </p:sp>
      <p:sp>
        <p:nvSpPr>
          <p:cNvPr id="36" name="Fußzeilenplatzhalter 35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mtClean="0"/>
              <a:t>ASPERA –Mirrors and lasers in astroparticle physics infrastructure Sebastian Fischer</a:t>
            </a:r>
            <a:endParaRPr lang="en-GB"/>
          </a:p>
        </p:txBody>
      </p:sp>
      <p:sp>
        <p:nvSpPr>
          <p:cNvPr id="195590" name="Line 6"/>
          <p:cNvSpPr>
            <a:spLocks noChangeShapeType="1"/>
          </p:cNvSpPr>
          <p:nvPr/>
        </p:nvSpPr>
        <p:spPr bwMode="auto">
          <a:xfrm>
            <a:off x="2659063" y="1874838"/>
            <a:ext cx="1666875" cy="1190625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lIns="100794" tIns="50397" rIns="100794" bIns="50397"/>
          <a:lstStyle/>
          <a:p>
            <a:endParaRPr lang="en-GB"/>
          </a:p>
        </p:txBody>
      </p:sp>
      <p:sp>
        <p:nvSpPr>
          <p:cNvPr id="195591" name="Line 7"/>
          <p:cNvSpPr>
            <a:spLocks noChangeShapeType="1"/>
          </p:cNvSpPr>
          <p:nvPr/>
        </p:nvSpPr>
        <p:spPr bwMode="auto">
          <a:xfrm>
            <a:off x="3294063" y="3938588"/>
            <a:ext cx="1273175" cy="471487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lIns="100794" tIns="50397" rIns="100794" bIns="50397"/>
          <a:lstStyle/>
          <a:p>
            <a:endParaRPr lang="en-GB"/>
          </a:p>
        </p:txBody>
      </p:sp>
      <p:sp>
        <p:nvSpPr>
          <p:cNvPr id="195592" name="Line 8"/>
          <p:cNvSpPr>
            <a:spLocks noChangeShapeType="1"/>
          </p:cNvSpPr>
          <p:nvPr/>
        </p:nvSpPr>
        <p:spPr bwMode="auto">
          <a:xfrm flipV="1">
            <a:off x="2738438" y="5207000"/>
            <a:ext cx="1111250" cy="557213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lIns="100794" tIns="50397" rIns="100794" bIns="50397"/>
          <a:lstStyle/>
          <a:p>
            <a:endParaRPr lang="en-GB"/>
          </a:p>
        </p:txBody>
      </p:sp>
      <p:sp>
        <p:nvSpPr>
          <p:cNvPr id="195595" name="Text Box 11"/>
          <p:cNvSpPr txBox="1">
            <a:spLocks noChangeArrowheads="1"/>
          </p:cNvSpPr>
          <p:nvPr/>
        </p:nvSpPr>
        <p:spPr bwMode="auto">
          <a:xfrm>
            <a:off x="6865939" y="5711825"/>
            <a:ext cx="2201059" cy="979488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74663" algn="ctr" eaLnBrk="0" hangingPunct="0">
              <a:lnSpc>
                <a:spcPct val="95000"/>
              </a:lnSpc>
              <a:spcAft>
                <a:spcPts val="500"/>
              </a:spcAft>
              <a:buClr>
                <a:srgbClr val="000000"/>
              </a:buClr>
              <a:buSzPct val="45000"/>
              <a:defRPr/>
            </a:pPr>
            <a:r>
              <a:rPr lang="en-GB" sz="2000" b="1" dirty="0" smtClean="0">
                <a:solidFill>
                  <a:schemeClr val="bg1"/>
                </a:solidFill>
                <a:latin typeface="+mn-lt"/>
                <a:ea typeface="ＭＳ Ｐゴシック" charset="-128"/>
                <a:sym typeface="Wingdings" pitchFamily="2" charset="2"/>
              </a:rPr>
              <a:t>Successful commissioning in 11/2009</a:t>
            </a:r>
            <a:endParaRPr lang="en-GB" sz="2000" b="1" dirty="0">
              <a:solidFill>
                <a:schemeClr val="bg1"/>
              </a:solidFill>
              <a:latin typeface="+mn-lt"/>
              <a:ea typeface="ＭＳ Ｐゴシック" charset="-128"/>
              <a:sym typeface="Wingdings" pitchFamily="2" charset="2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835650" y="1319213"/>
            <a:ext cx="4197350" cy="4048125"/>
            <a:chOff x="3334" y="754"/>
            <a:chExt cx="2399" cy="2313"/>
          </a:xfrm>
        </p:grpSpPr>
        <p:pic>
          <p:nvPicPr>
            <p:cNvPr id="24591" name="Picture 12" descr="DSCF8399_klein"/>
            <p:cNvPicPr>
              <a:picLocks noChangeAspect="1" noChangeArrowheads="1"/>
            </p:cNvPicPr>
            <p:nvPr/>
          </p:nvPicPr>
          <p:blipFill>
            <a:blip r:embed="rId4"/>
            <a:srcRect l="7988" t="19861" r="10841" b="11554"/>
            <a:stretch>
              <a:fillRect/>
            </a:stretch>
          </p:blipFill>
          <p:spPr bwMode="auto">
            <a:xfrm>
              <a:off x="3734" y="754"/>
              <a:ext cx="1999" cy="2313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99341" name="Textfeld 12"/>
            <p:cNvSpPr txBox="1">
              <a:spLocks noChangeArrowheads="1"/>
            </p:cNvSpPr>
            <p:nvPr/>
          </p:nvSpPr>
          <p:spPr bwMode="auto">
            <a:xfrm>
              <a:off x="4023" y="1980"/>
              <a:ext cx="377" cy="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GB" sz="2000" b="1" smtClean="0">
                  <a:latin typeface="+mj-lt"/>
                </a:rPr>
                <a:t>Cell</a:t>
              </a:r>
              <a:endParaRPr lang="en-GB" sz="2000" b="1">
                <a:latin typeface="+mj-lt"/>
              </a:endParaRPr>
            </a:p>
          </p:txBody>
        </p:sp>
        <p:cxnSp>
          <p:nvCxnSpPr>
            <p:cNvPr id="24593" name="Gerade Verbindung mit Pfeil 14"/>
            <p:cNvCxnSpPr>
              <a:cxnSpLocks noChangeShapeType="1"/>
            </p:cNvCxnSpPr>
            <p:nvPr/>
          </p:nvCxnSpPr>
          <p:spPr bwMode="auto">
            <a:xfrm>
              <a:off x="4301" y="2160"/>
              <a:ext cx="270" cy="405"/>
            </a:xfrm>
            <a:prstGeom prst="straightConnector1">
              <a:avLst/>
            </a:prstGeom>
            <a:noFill/>
            <a:ln w="57150" algn="ctr">
              <a:solidFill>
                <a:schemeClr val="bg1"/>
              </a:solidFill>
              <a:round/>
              <a:headEnd/>
              <a:tailEnd type="triangle" w="med" len="med"/>
            </a:ln>
          </p:spPr>
        </p:cxnSp>
        <p:sp>
          <p:nvSpPr>
            <p:cNvPr id="99343" name="Textfeld 21"/>
            <p:cNvSpPr txBox="1">
              <a:spLocks noChangeArrowheads="1"/>
            </p:cNvSpPr>
            <p:nvPr/>
          </p:nvSpPr>
          <p:spPr bwMode="auto">
            <a:xfrm>
              <a:off x="3334" y="1035"/>
              <a:ext cx="774" cy="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GB" sz="2000" b="1" smtClean="0">
                  <a:latin typeface="+mj-lt"/>
                </a:rPr>
                <a:t>Appendix</a:t>
              </a:r>
              <a:endParaRPr lang="en-GB" sz="2000" b="1">
                <a:latin typeface="+mj-lt"/>
              </a:endParaRPr>
            </a:p>
          </p:txBody>
        </p:sp>
        <p:cxnSp>
          <p:nvCxnSpPr>
            <p:cNvPr id="24595" name="Gerade Verbindung mit Pfeil 22"/>
            <p:cNvCxnSpPr>
              <a:cxnSpLocks noChangeShapeType="1"/>
            </p:cNvCxnSpPr>
            <p:nvPr/>
          </p:nvCxnSpPr>
          <p:spPr bwMode="auto">
            <a:xfrm>
              <a:off x="4068" y="1215"/>
              <a:ext cx="360" cy="540"/>
            </a:xfrm>
            <a:prstGeom prst="straightConnector1">
              <a:avLst/>
            </a:prstGeom>
            <a:noFill/>
            <a:ln w="57150" algn="ctr">
              <a:solidFill>
                <a:schemeClr val="bg1"/>
              </a:solidFill>
              <a:round/>
              <a:headEnd/>
              <a:tailEnd type="triangle" w="med" len="med"/>
            </a:ln>
          </p:spPr>
        </p:cxnSp>
        <p:sp>
          <p:nvSpPr>
            <p:cNvPr id="24596" name="Line 17"/>
            <p:cNvSpPr>
              <a:spLocks noChangeShapeType="1"/>
            </p:cNvSpPr>
            <p:nvPr/>
          </p:nvSpPr>
          <p:spPr bwMode="auto">
            <a:xfrm>
              <a:off x="4105" y="2659"/>
              <a:ext cx="245" cy="0"/>
            </a:xfrm>
            <a:prstGeom prst="line">
              <a:avLst/>
            </a:prstGeom>
            <a:noFill/>
            <a:ln w="57150">
              <a:solidFill>
                <a:srgbClr val="33CC33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24597" name="Line 18"/>
            <p:cNvSpPr>
              <a:spLocks noChangeShapeType="1"/>
            </p:cNvSpPr>
            <p:nvPr/>
          </p:nvSpPr>
          <p:spPr bwMode="auto">
            <a:xfrm>
              <a:off x="5166" y="2659"/>
              <a:ext cx="182" cy="0"/>
            </a:xfrm>
            <a:prstGeom prst="line">
              <a:avLst/>
            </a:prstGeom>
            <a:noFill/>
            <a:ln w="57150">
              <a:solidFill>
                <a:srgbClr val="33CC33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24598" name="Line 19"/>
            <p:cNvSpPr>
              <a:spLocks noChangeShapeType="1"/>
            </p:cNvSpPr>
            <p:nvPr/>
          </p:nvSpPr>
          <p:spPr bwMode="auto">
            <a:xfrm>
              <a:off x="4740" y="2750"/>
              <a:ext cx="0" cy="31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24599" name="Line 20"/>
            <p:cNvSpPr>
              <a:spLocks noChangeShapeType="1"/>
            </p:cNvSpPr>
            <p:nvPr/>
          </p:nvSpPr>
          <p:spPr bwMode="auto">
            <a:xfrm>
              <a:off x="4740" y="2750"/>
              <a:ext cx="90" cy="31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24600" name="Line 21"/>
            <p:cNvSpPr>
              <a:spLocks noChangeShapeType="1"/>
            </p:cNvSpPr>
            <p:nvPr/>
          </p:nvSpPr>
          <p:spPr bwMode="auto">
            <a:xfrm flipH="1">
              <a:off x="4649" y="2750"/>
              <a:ext cx="91" cy="31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+mj-lt"/>
              </a:endParaRPr>
            </a:p>
          </p:txBody>
        </p:sp>
      </p:grpSp>
      <p:sp>
        <p:nvSpPr>
          <p:cNvPr id="195588" name="Text Box 4"/>
          <p:cNvSpPr txBox="1">
            <a:spLocks noChangeArrowheads="1"/>
          </p:cNvSpPr>
          <p:nvPr/>
        </p:nvSpPr>
        <p:spPr bwMode="auto">
          <a:xfrm>
            <a:off x="765175" y="1330325"/>
            <a:ext cx="2092325" cy="686554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74663" algn="ctr" eaLnBrk="0" hangingPunct="0">
              <a:lnSpc>
                <a:spcPct val="95000"/>
              </a:lnSpc>
              <a:spcAft>
                <a:spcPts val="50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2000" b="1" dirty="0" smtClean="0">
                <a:solidFill>
                  <a:schemeClr val="bg1"/>
                </a:solidFill>
                <a:latin typeface="+mn-lt"/>
                <a:ea typeface="ＭＳ Ｐゴシック" charset="-128"/>
                <a:sym typeface="Wingdings" pitchFamily="2" charset="2"/>
              </a:rPr>
              <a:t>Glove box with tritium loops</a:t>
            </a:r>
            <a:endParaRPr lang="en-GB" sz="2000" b="1" dirty="0">
              <a:solidFill>
                <a:schemeClr val="bg1"/>
              </a:solidFill>
              <a:latin typeface="+mn-lt"/>
              <a:ea typeface="ＭＳ Ｐゴシック" charset="-128"/>
              <a:sym typeface="Wingdings" pitchFamily="2" charset="2"/>
            </a:endParaRPr>
          </a:p>
        </p:txBody>
      </p:sp>
      <p:sp>
        <p:nvSpPr>
          <p:cNvPr id="195589" name="Text Box 5"/>
          <p:cNvSpPr txBox="1">
            <a:spLocks noChangeArrowheads="1"/>
          </p:cNvSpPr>
          <p:nvPr/>
        </p:nvSpPr>
        <p:spPr bwMode="auto">
          <a:xfrm>
            <a:off x="495300" y="2989263"/>
            <a:ext cx="2838450" cy="1270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74663" algn="ctr" eaLnBrk="0" hangingPunct="0">
              <a:lnSpc>
                <a:spcPct val="95000"/>
              </a:lnSpc>
              <a:spcAft>
                <a:spcPts val="500"/>
              </a:spcAft>
              <a:buClr>
                <a:srgbClr val="000000"/>
              </a:buClr>
              <a:buSzPct val="45000"/>
              <a:defRPr/>
            </a:pPr>
            <a:r>
              <a:rPr lang="en-GB" sz="2000" b="1" smtClean="0">
                <a:solidFill>
                  <a:schemeClr val="bg1"/>
                </a:solidFill>
                <a:latin typeface="+mn-lt"/>
                <a:ea typeface="ＭＳ Ｐゴシック" charset="-128"/>
                <a:sym typeface="Wingdings" pitchFamily="2" charset="2"/>
              </a:rPr>
              <a:t>Appendix: Connection between LARA and sample cell inside glovebox</a:t>
            </a:r>
            <a:endParaRPr lang="en-GB" sz="2000" b="1">
              <a:solidFill>
                <a:schemeClr val="bg1"/>
              </a:solidFill>
              <a:latin typeface="+mn-lt"/>
              <a:ea typeface="ＭＳ Ｐゴシック" charset="-128"/>
              <a:sym typeface="Wingdings" pitchFamily="2" charset="2"/>
            </a:endParaRPr>
          </a:p>
        </p:txBody>
      </p:sp>
      <p:sp>
        <p:nvSpPr>
          <p:cNvPr id="195593" name="Text Box 9"/>
          <p:cNvSpPr txBox="1">
            <a:spLocks noChangeArrowheads="1"/>
          </p:cNvSpPr>
          <p:nvPr/>
        </p:nvSpPr>
        <p:spPr bwMode="auto">
          <a:xfrm>
            <a:off x="1125538" y="5715000"/>
            <a:ext cx="1731962" cy="3937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74663" algn="ctr" eaLnBrk="0" hangingPunct="0">
              <a:lnSpc>
                <a:spcPct val="95000"/>
              </a:lnSpc>
              <a:spcAft>
                <a:spcPts val="50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2000" b="1" smtClean="0">
                <a:solidFill>
                  <a:schemeClr val="bg1"/>
                </a:solidFill>
                <a:latin typeface="+mn-lt"/>
                <a:ea typeface="ＭＳ Ｐゴシック" charset="-128"/>
                <a:sym typeface="Wingdings" pitchFamily="2" charset="2"/>
              </a:rPr>
              <a:t>LARA setup</a:t>
            </a:r>
            <a:endParaRPr lang="en-GB" sz="2000" b="1">
              <a:solidFill>
                <a:schemeClr val="bg1"/>
              </a:solidFill>
              <a:latin typeface="+mn-lt"/>
              <a:ea typeface="ＭＳ Ｐゴシック" charset="-128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90" grpId="0" animBg="1"/>
      <p:bldP spid="195591" grpId="0" animBg="1"/>
      <p:bldP spid="195592" grpId="0" animBg="1"/>
      <p:bldP spid="195595" grpId="0" animBg="1"/>
      <p:bldP spid="195588" grpId="0" animBg="1"/>
      <p:bldP spid="195589" grpId="0" animBg="1"/>
      <p:bldP spid="19559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D:\FischerS\Vorträge\101026_Tritium2010_Japan\pictures\First-Spe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508" y="1827830"/>
            <a:ext cx="4640832" cy="3240000"/>
          </a:xfrm>
          <a:prstGeom prst="rect">
            <a:avLst/>
          </a:prstGeom>
          <a:noFill/>
        </p:spPr>
      </p:pic>
      <p:sp>
        <p:nvSpPr>
          <p:cNvPr id="25602" name="Inhaltsplatzhalt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474663">
              <a:spcBef>
                <a:spcPts val="775"/>
              </a:spcBef>
            </a:pPr>
            <a:r>
              <a:rPr lang="en-GB" sz="2000" smtClean="0"/>
              <a:t>Non-stop monitoring for &gt; 21 days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Long-term monitoring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6E28E026-00CB-442B-BBAE-F86E0C2139AB}" type="slidenum">
              <a:rPr lang="en-GB"/>
              <a:pPr/>
              <a:t>12</a:t>
            </a:fld>
            <a:endParaRPr lang="en-GB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2011/10/21</a:t>
            </a:r>
            <a:endParaRPr lang="en-GB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mtClean="0"/>
              <a:t>ASPERA –Mirrors and lasers in astroparticle physics infrastructure Sebastian Fischer</a:t>
            </a:r>
            <a:endParaRPr lang="en-GB"/>
          </a:p>
        </p:txBody>
      </p:sp>
      <p:grpSp>
        <p:nvGrpSpPr>
          <p:cNvPr id="3" name="Gruppieren 12"/>
          <p:cNvGrpSpPr/>
          <p:nvPr/>
        </p:nvGrpSpPr>
        <p:grpSpPr>
          <a:xfrm>
            <a:off x="5759450" y="987425"/>
            <a:ext cx="4148138" cy="5735638"/>
            <a:chOff x="5759450" y="987425"/>
            <a:chExt cx="4148138" cy="5735638"/>
          </a:xfrm>
        </p:grpSpPr>
        <p:pic>
          <p:nvPicPr>
            <p:cNvPr id="2" name="Picture 4" descr="spectrum-loopino-run"/>
            <p:cNvPicPr>
              <a:picLocks noChangeAspect="1" noChangeArrowheads="1"/>
            </p:cNvPicPr>
            <p:nvPr/>
          </p:nvPicPr>
          <p:blipFill>
            <a:blip r:embed="rId4"/>
            <a:srcRect l="6151" t="5788" r="7899" b="8252"/>
            <a:stretch>
              <a:fillRect/>
            </a:stretch>
          </p:blipFill>
          <p:spPr bwMode="auto">
            <a:xfrm>
              <a:off x="6116638" y="987425"/>
              <a:ext cx="3790950" cy="542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6" name="Text Box 16"/>
            <p:cNvSpPr txBox="1">
              <a:spLocks noChangeArrowheads="1"/>
            </p:cNvSpPr>
            <p:nvPr/>
          </p:nvSpPr>
          <p:spPr bwMode="auto">
            <a:xfrm rot="16200000">
              <a:off x="4474369" y="3467894"/>
              <a:ext cx="2935287" cy="365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>
              <a:spAutoFit/>
            </a:bodyPr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GB" sz="1800" b="1" smtClean="0">
                  <a:latin typeface="+mj-lt"/>
                </a:rPr>
                <a:t>Relative intensity I</a:t>
              </a:r>
              <a:r>
                <a:rPr lang="en-GB" sz="1800" b="1" baseline="-25000" smtClean="0">
                  <a:latin typeface="+mj-lt"/>
                </a:rPr>
                <a:t>rel</a:t>
              </a:r>
              <a:r>
                <a:rPr lang="en-GB" sz="1800" b="1" smtClean="0">
                  <a:latin typeface="+mj-lt"/>
                </a:rPr>
                <a:t> (%)</a:t>
              </a:r>
              <a:endParaRPr lang="en-GB" sz="1800" b="1">
                <a:latin typeface="+mj-lt"/>
              </a:endParaRPr>
            </a:p>
          </p:txBody>
        </p:sp>
        <p:sp>
          <p:nvSpPr>
            <p:cNvPr id="20497" name="Text Box 17"/>
            <p:cNvSpPr txBox="1">
              <a:spLocks noChangeArrowheads="1"/>
            </p:cNvSpPr>
            <p:nvPr/>
          </p:nvSpPr>
          <p:spPr bwMode="auto">
            <a:xfrm>
              <a:off x="7540625" y="6357938"/>
              <a:ext cx="1482725" cy="365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>
              <a:spAutoFit/>
            </a:bodyPr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GB" sz="1800" b="1" smtClean="0">
                  <a:latin typeface="+mj-lt"/>
                </a:rPr>
                <a:t>Time (days)</a:t>
              </a:r>
              <a:endParaRPr lang="en-GB" sz="1800" b="1">
                <a:latin typeface="+mj-lt"/>
              </a:endParaRPr>
            </a:p>
          </p:txBody>
        </p:sp>
      </p:grpSp>
      <p:sp>
        <p:nvSpPr>
          <p:cNvPr id="17" name="Textfeld 16"/>
          <p:cNvSpPr txBox="1"/>
          <p:nvPr/>
        </p:nvSpPr>
        <p:spPr>
          <a:xfrm>
            <a:off x="3164681" y="1895479"/>
            <a:ext cx="225562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600">
                <a:latin typeface="+mj-lt"/>
              </a:rPr>
              <a:t>p</a:t>
            </a:r>
            <a:r>
              <a:rPr lang="en-GB" sz="1600" baseline="-25000">
                <a:latin typeface="+mj-lt"/>
              </a:rPr>
              <a:t>total</a:t>
            </a:r>
            <a:r>
              <a:rPr lang="en-GB" sz="1600">
                <a:latin typeface="+mj-lt"/>
              </a:rPr>
              <a:t> = 200 ± 0.3 mbar</a:t>
            </a:r>
          </a:p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600">
                <a:latin typeface="+mj-lt"/>
              </a:rPr>
              <a:t>Laser power: 5 W</a:t>
            </a:r>
          </a:p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600" smtClean="0">
                <a:latin typeface="+mj-lt"/>
              </a:rPr>
              <a:t>Acquisition </a:t>
            </a:r>
            <a:r>
              <a:rPr lang="en-GB" sz="1600">
                <a:latin typeface="+mj-lt"/>
              </a:rPr>
              <a:t>time: 250 s</a:t>
            </a:r>
          </a:p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600">
                <a:latin typeface="+mj-lt"/>
              </a:rPr>
              <a:t>Tritium purity &gt; 95 </a:t>
            </a:r>
            <a:r>
              <a:rPr lang="en-GB" sz="1600" smtClean="0">
                <a:latin typeface="+mj-lt"/>
              </a:rPr>
              <a:t>%</a:t>
            </a:r>
            <a:endParaRPr lang="en-GB" sz="1600">
              <a:latin typeface="+mj-lt"/>
            </a:endParaRPr>
          </a:p>
        </p:txBody>
      </p:sp>
      <p:sp>
        <p:nvSpPr>
          <p:cNvPr id="16" name="Inhaltsplatzhalter 15"/>
          <p:cNvSpPr txBox="1">
            <a:spLocks/>
          </p:cNvSpPr>
          <p:nvPr/>
        </p:nvSpPr>
        <p:spPr bwMode="auto">
          <a:xfrm>
            <a:off x="404813" y="5164075"/>
            <a:ext cx="5418137" cy="93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75200" marR="0" lvl="0" indent="-474663" algn="l" defTabSz="914400" rtl="0" eaLnBrk="0" fontAlgn="base" latinLnBrk="0" hangingPunct="0">
              <a:lnSpc>
                <a:spcPct val="100000"/>
              </a:lnSpc>
              <a:spcBef>
                <a:spcPts val="775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GB" sz="20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Relative intensity = </a:t>
            </a:r>
            <a:br>
              <a:rPr kumimoji="0" lang="en-GB" sz="20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GB" sz="20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Absolute</a:t>
            </a:r>
            <a:r>
              <a:rPr kumimoji="0" lang="en-GB" sz="2000" b="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intensity normalized</a:t>
            </a:r>
            <a:r>
              <a:rPr kumimoji="0" lang="en-GB" sz="2000" b="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to sum of all absolute peak intensities</a:t>
            </a:r>
          </a:p>
        </p:txBody>
      </p:sp>
      <p:sp>
        <p:nvSpPr>
          <p:cNvPr id="14" name="Rechteck 13"/>
          <p:cNvSpPr/>
          <p:nvPr/>
        </p:nvSpPr>
        <p:spPr>
          <a:xfrm>
            <a:off x="5938221" y="6697482"/>
            <a:ext cx="41201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latin typeface="+mj-lt"/>
                <a:sym typeface="Wingdings" pitchFamily="2" charset="2"/>
              </a:rPr>
              <a:t>S. Fischer, et al., </a:t>
            </a:r>
            <a:r>
              <a:rPr lang="en-GB" sz="1400" dirty="0" smtClean="0">
                <a:latin typeface="+mj-lt"/>
              </a:rPr>
              <a:t>Fusion Sci. Technol., 60, 3 2011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30211" y="6181892"/>
            <a:ext cx="4810434" cy="686554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74663" algn="ctr" eaLnBrk="0" hangingPunct="0">
              <a:lnSpc>
                <a:spcPct val="95000"/>
              </a:lnSpc>
              <a:spcAft>
                <a:spcPts val="50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2000" b="1" smtClean="0">
                <a:solidFill>
                  <a:schemeClr val="bg1"/>
                </a:solidFill>
                <a:latin typeface="+mn-lt"/>
                <a:ea typeface="ＭＳ Ｐゴシック" charset="-128"/>
                <a:sym typeface="Wingdings" pitchFamily="2" charset="2"/>
              </a:rPr>
              <a:t>10</a:t>
            </a:r>
            <a:r>
              <a:rPr lang="en-GB" sz="2000" b="1" baseline="30000" smtClean="0">
                <a:solidFill>
                  <a:schemeClr val="bg1"/>
                </a:solidFill>
                <a:latin typeface="+mn-lt"/>
                <a:ea typeface="ＭＳ Ｐゴシック" charset="-128"/>
                <a:sym typeface="Wingdings" pitchFamily="2" charset="2"/>
              </a:rPr>
              <a:t>-3</a:t>
            </a:r>
            <a:r>
              <a:rPr lang="en-GB" sz="2000" b="1" smtClean="0">
                <a:solidFill>
                  <a:schemeClr val="bg1"/>
                </a:solidFill>
                <a:latin typeface="+mn-lt"/>
                <a:ea typeface="ＭＳ Ｐゴシック" charset="-128"/>
                <a:sym typeface="Wingdings" pitchFamily="2" charset="2"/>
              </a:rPr>
              <a:t> precision reached</a:t>
            </a:r>
            <a:r>
              <a:rPr lang="en-GB" sz="2000" b="1" smtClean="0">
                <a:solidFill>
                  <a:schemeClr val="bg1"/>
                </a:solidFill>
                <a:ea typeface="ＭＳ Ｐゴシック" charset="-128"/>
                <a:sym typeface="Wingdings" pitchFamily="2" charset="2"/>
              </a:rPr>
              <a:t/>
            </a:r>
            <a:br>
              <a:rPr lang="en-GB" sz="2000" b="1" smtClean="0">
                <a:solidFill>
                  <a:schemeClr val="bg1"/>
                </a:solidFill>
                <a:ea typeface="ＭＳ Ｐゴシック" charset="-128"/>
                <a:sym typeface="Wingdings" pitchFamily="2" charset="2"/>
              </a:rPr>
            </a:br>
            <a:r>
              <a:rPr lang="en-GB" sz="2000" b="1" smtClean="0">
                <a:solidFill>
                  <a:schemeClr val="bg1"/>
                </a:solidFill>
                <a:ea typeface="ＭＳ Ｐゴシック" charset="-128"/>
                <a:sym typeface="Wingdings" pitchFamily="2" charset="2"/>
              </a:rPr>
              <a:t> KATRIN requirements reached</a:t>
            </a:r>
            <a:endParaRPr lang="en-GB" sz="2000" b="1" smtClean="0">
              <a:solidFill>
                <a:schemeClr val="bg1"/>
              </a:solidFill>
              <a:latin typeface="+mn-lt"/>
              <a:ea typeface="ＭＳ Ｐゴシック" charset="-128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240633" y="4928135"/>
            <a:ext cx="4744804" cy="1673075"/>
          </a:xfrm>
        </p:spPr>
        <p:txBody>
          <a:bodyPr/>
          <a:lstStyle/>
          <a:p>
            <a:r>
              <a:rPr lang="en-GB" sz="2000" dirty="0" smtClean="0"/>
              <a:t>Damage of inner coatings of LARA cell after 3 months filled with </a:t>
            </a:r>
            <a:br>
              <a:rPr lang="en-GB" sz="2000" dirty="0" smtClean="0"/>
            </a:br>
            <a:r>
              <a:rPr lang="en-GB" sz="2000" dirty="0" smtClean="0"/>
              <a:t>~200 mbar T</a:t>
            </a:r>
            <a:r>
              <a:rPr lang="en-GB" sz="2000" baseline="-25000" dirty="0" smtClean="0"/>
              <a:t>2</a:t>
            </a:r>
            <a:r>
              <a:rPr lang="en-GB" sz="2000" dirty="0" smtClean="0"/>
              <a:t> gas</a:t>
            </a:r>
          </a:p>
          <a:p>
            <a:r>
              <a:rPr lang="en-GB" sz="2000" dirty="0" smtClean="0"/>
              <a:t>Before: Operation for years with </a:t>
            </a:r>
            <a:br>
              <a:rPr lang="en-GB" sz="2000" dirty="0" smtClean="0"/>
            </a:br>
            <a:r>
              <a:rPr lang="en-GB" sz="2000" dirty="0" smtClean="0"/>
              <a:t>&lt; 13.7 mbar T</a:t>
            </a:r>
            <a:r>
              <a:rPr lang="en-GB" sz="2000" baseline="-25000" dirty="0" smtClean="0"/>
              <a:t>2</a:t>
            </a:r>
            <a:r>
              <a:rPr lang="en-GB" sz="2000" dirty="0" smtClean="0"/>
              <a:t> without problem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Damage of coatings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086DF1-DD94-47C6-9C55-BBF2AE4FC8DF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2011/10/21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ASPERA –Mirrors and lasers in astroparticle physics infrastructure Sebastian Fischer</a:t>
            </a:r>
            <a:endParaRPr lang="de-DE" dirty="0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777" y="1068405"/>
            <a:ext cx="4070555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DSCF63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4302" y="1068405"/>
            <a:ext cx="2700716" cy="3600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Inhaltsplatzhalter 9"/>
          <p:cNvSpPr txBox="1">
            <a:spLocks/>
          </p:cNvSpPr>
          <p:nvPr/>
        </p:nvSpPr>
        <p:spPr bwMode="auto">
          <a:xfrm>
            <a:off x="5186410" y="4888031"/>
            <a:ext cx="4744804" cy="2061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6075" marR="0" lvl="0" indent="-476145" algn="l" defTabSz="914400" rtl="0" eaLnBrk="0" fontAlgn="base" latinLnBrk="0" hangingPunct="0">
              <a:lnSpc>
                <a:spcPct val="100000"/>
              </a:lnSpc>
              <a:spcBef>
                <a:spcPts val="772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Laser windows: </a:t>
            </a:r>
            <a:b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532nm anti-reflection coating </a:t>
            </a:r>
          </a:p>
          <a:p>
            <a:pPr marL="346075" marR="0" lvl="0" indent="-476145" algn="l" defTabSz="914400" rtl="0" eaLnBrk="0" fontAlgn="base" latinLnBrk="0" hangingPunct="0">
              <a:lnSpc>
                <a:spcPct val="100000"/>
              </a:lnSpc>
              <a:spcBef>
                <a:spcPts val="772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Raman windows: </a:t>
            </a:r>
            <a:b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Broadband anti-reflection coating</a:t>
            </a:r>
          </a:p>
          <a:p>
            <a:pPr marL="346075" marR="0" lvl="0" indent="-476145" algn="l" defTabSz="914400" rtl="0" eaLnBrk="0" fontAlgn="base" latinLnBrk="0" hangingPunct="0">
              <a:lnSpc>
                <a:spcPct val="100000"/>
              </a:lnSpc>
              <a:spcBef>
                <a:spcPts val="772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Dielectric coatings,</a:t>
            </a:r>
            <a:b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made by electron beam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depositing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6075" marR="0" lvl="0" indent="-476145" algn="l" defTabSz="914400" rtl="0" eaLnBrk="0" fontAlgn="base" latinLnBrk="0" hangingPunct="0">
              <a:lnSpc>
                <a:spcPct val="100000"/>
              </a:lnSpc>
              <a:spcBef>
                <a:spcPts val="772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en-GB" sz="2000" b="0" i="0" u="none" strike="noStrike" kern="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1"/>
          <p:cNvSpPr txBox="1">
            <a:spLocks/>
          </p:cNvSpPr>
          <p:nvPr/>
        </p:nvSpPr>
        <p:spPr bwMode="auto">
          <a:xfrm>
            <a:off x="393700" y="4026648"/>
            <a:ext cx="9212263" cy="8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6075" indent="-476145" algn="l" rtl="0" eaLnBrk="0" fontAlgn="base" hangingPunct="0">
              <a:spcBef>
                <a:spcPts val="772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869950" indent="-436466" algn="l" rtl="0" eaLnBrk="0" fontAlgn="base" hangingPunct="0">
              <a:spcBef>
                <a:spcPts val="772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+mj-lt"/>
              </a:defRPr>
            </a:lvl2pPr>
            <a:lvl3pPr marL="1331913" indent="-357108" algn="l" rtl="0" eaLnBrk="0" fontAlgn="base" hangingPunct="0">
              <a:spcBef>
                <a:spcPts val="772"/>
              </a:spcBef>
              <a:spcAft>
                <a:spcPct val="0"/>
              </a:spcAft>
              <a:buBlip>
                <a:blip r:embed="rId5"/>
              </a:buBlip>
              <a:defRPr sz="1800">
                <a:solidFill>
                  <a:schemeClr val="tx1"/>
                </a:solidFill>
                <a:latin typeface="+mj-lt"/>
              </a:defRPr>
            </a:lvl3pPr>
            <a:lvl4pPr marL="1825625" indent="-357108" algn="l" rtl="0" eaLnBrk="0" fontAlgn="base" hangingPunct="0">
              <a:spcBef>
                <a:spcPts val="772"/>
              </a:spcBef>
              <a:spcAft>
                <a:spcPct val="0"/>
              </a:spcAft>
              <a:buBlip>
                <a:blip r:embed="rId5"/>
              </a:buBlip>
              <a:defRPr sz="1800">
                <a:solidFill>
                  <a:schemeClr val="tx1"/>
                </a:solidFill>
                <a:latin typeface="+mj-lt"/>
              </a:defRPr>
            </a:lvl4pPr>
            <a:lvl5pPr marL="2309813" indent="-357108" algn="l" rtl="0" eaLnBrk="0" fontAlgn="base" hangingPunct="0">
              <a:spcBef>
                <a:spcPts val="772"/>
              </a:spcBef>
              <a:spcAft>
                <a:spcPct val="0"/>
              </a:spcAft>
              <a:buBlip>
                <a:blip r:embed="rId5"/>
              </a:buBlip>
              <a:defRPr sz="1800">
                <a:solidFill>
                  <a:schemeClr val="tx1"/>
                </a:solidFill>
                <a:latin typeface="+mj-lt"/>
              </a:defRPr>
            </a:lvl5pPr>
            <a:lvl6pPr marL="2771844" indent="-251986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500">
                <a:solidFill>
                  <a:schemeClr val="tx1"/>
                </a:solidFill>
                <a:latin typeface="+mn-lt"/>
              </a:defRPr>
            </a:lvl6pPr>
            <a:lvl7pPr marL="3275815" indent="-251986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500">
                <a:solidFill>
                  <a:schemeClr val="tx1"/>
                </a:solidFill>
                <a:latin typeface="+mn-lt"/>
              </a:defRPr>
            </a:lvl7pPr>
            <a:lvl8pPr marL="3779787" indent="-251986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500">
                <a:solidFill>
                  <a:schemeClr val="tx1"/>
                </a:solidFill>
                <a:latin typeface="+mn-lt"/>
              </a:defRPr>
            </a:lvl8pPr>
            <a:lvl9pPr marL="4283758" indent="-251986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000" dirty="0" smtClean="0"/>
              <a:t>Radiation damage</a:t>
            </a:r>
          </a:p>
          <a:p>
            <a:pPr lvl="1"/>
            <a:r>
              <a:rPr lang="en-GB" dirty="0" smtClean="0"/>
              <a:t>Densification (~ 3 - 4%) </a:t>
            </a:r>
            <a:r>
              <a:rPr lang="en-GB" sz="2000" dirty="0" smtClean="0">
                <a:sym typeface="Wingdings" pitchFamily="2" charset="2"/>
              </a:rPr>
              <a:t> </a:t>
            </a:r>
            <a:r>
              <a:rPr lang="en-GB" sz="2000" dirty="0" smtClean="0"/>
              <a:t>Changing of refraction index</a:t>
            </a:r>
            <a:endParaRPr lang="en-GB" sz="2000" dirty="0"/>
          </a:p>
        </p:txBody>
      </p:sp>
      <p:sp>
        <p:nvSpPr>
          <p:cNvPr id="14" name="Inhaltsplatzhalter 1"/>
          <p:cNvSpPr>
            <a:spLocks noGrp="1"/>
          </p:cNvSpPr>
          <p:nvPr>
            <p:ph idx="1"/>
          </p:nvPr>
        </p:nvSpPr>
        <p:spPr>
          <a:xfrm>
            <a:off x="431800" y="1320801"/>
            <a:ext cx="9212263" cy="909444"/>
          </a:xfrm>
        </p:spPr>
        <p:txBody>
          <a:bodyPr/>
          <a:lstStyle/>
          <a:p>
            <a:r>
              <a:rPr lang="en-GB" sz="2000" dirty="0" smtClean="0"/>
              <a:t>“Low” pressure conditions</a:t>
            </a:r>
          </a:p>
          <a:p>
            <a:pPr lvl="1"/>
            <a:r>
              <a:rPr lang="en-GB" dirty="0" smtClean="0"/>
              <a:t>Arising </a:t>
            </a:r>
            <a:r>
              <a:rPr lang="en-GB" dirty="0" err="1" smtClean="0"/>
              <a:t>substoichiometric</a:t>
            </a:r>
            <a:r>
              <a:rPr lang="en-GB" dirty="0" smtClean="0"/>
              <a:t> SiO</a:t>
            </a:r>
            <a:r>
              <a:rPr lang="en-GB" baseline="-25000" dirty="0" smtClean="0"/>
              <a:t>2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Possible reasons for damage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090C70F5-BECF-4684-90D8-36E2086FAAA8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19" name="Datumsplatzhalt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2011/10/21</a:t>
            </a:r>
            <a:endParaRPr lang="en-GB"/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ASPERA –Mirrors and lasers in astroparticle physics infrastructure Sebastian Fischer</a:t>
            </a:r>
            <a:endParaRPr lang="en-GB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9360" y="1288817"/>
            <a:ext cx="323850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41859" y="3664496"/>
            <a:ext cx="12287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Inhaltsplatzhalter 1"/>
          <p:cNvSpPr txBox="1">
            <a:spLocks/>
          </p:cNvSpPr>
          <p:nvPr/>
        </p:nvSpPr>
        <p:spPr bwMode="auto">
          <a:xfrm>
            <a:off x="393700" y="2692286"/>
            <a:ext cx="9212263" cy="831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6075" indent="-476145" algn="l" rtl="0" eaLnBrk="0" fontAlgn="base" hangingPunct="0">
              <a:spcBef>
                <a:spcPts val="772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869950" indent="-436466" algn="l" rtl="0" eaLnBrk="0" fontAlgn="base" hangingPunct="0">
              <a:spcBef>
                <a:spcPts val="772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+mj-lt"/>
              </a:defRPr>
            </a:lvl2pPr>
            <a:lvl3pPr marL="1331913" indent="-357108" algn="l" rtl="0" eaLnBrk="0" fontAlgn="base" hangingPunct="0">
              <a:spcBef>
                <a:spcPts val="772"/>
              </a:spcBef>
              <a:spcAft>
                <a:spcPct val="0"/>
              </a:spcAft>
              <a:buBlip>
                <a:blip r:embed="rId5"/>
              </a:buBlip>
              <a:defRPr sz="1800">
                <a:solidFill>
                  <a:schemeClr val="tx1"/>
                </a:solidFill>
                <a:latin typeface="+mj-lt"/>
              </a:defRPr>
            </a:lvl3pPr>
            <a:lvl4pPr marL="1825625" indent="-357108" algn="l" rtl="0" eaLnBrk="0" fontAlgn="base" hangingPunct="0">
              <a:spcBef>
                <a:spcPts val="772"/>
              </a:spcBef>
              <a:spcAft>
                <a:spcPct val="0"/>
              </a:spcAft>
              <a:buBlip>
                <a:blip r:embed="rId5"/>
              </a:buBlip>
              <a:defRPr sz="1800">
                <a:solidFill>
                  <a:schemeClr val="tx1"/>
                </a:solidFill>
                <a:latin typeface="+mj-lt"/>
              </a:defRPr>
            </a:lvl4pPr>
            <a:lvl5pPr marL="2309813" indent="-357108" algn="l" rtl="0" eaLnBrk="0" fontAlgn="base" hangingPunct="0">
              <a:spcBef>
                <a:spcPts val="772"/>
              </a:spcBef>
              <a:spcAft>
                <a:spcPct val="0"/>
              </a:spcAft>
              <a:buBlip>
                <a:blip r:embed="rId5"/>
              </a:buBlip>
              <a:defRPr sz="1800">
                <a:solidFill>
                  <a:schemeClr val="tx1"/>
                </a:solidFill>
                <a:latin typeface="+mj-lt"/>
              </a:defRPr>
            </a:lvl5pPr>
            <a:lvl6pPr marL="2771844" indent="-251986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500">
                <a:solidFill>
                  <a:schemeClr val="tx1"/>
                </a:solidFill>
                <a:latin typeface="+mn-lt"/>
              </a:defRPr>
            </a:lvl6pPr>
            <a:lvl7pPr marL="3275815" indent="-251986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500">
                <a:solidFill>
                  <a:schemeClr val="tx1"/>
                </a:solidFill>
                <a:latin typeface="+mn-lt"/>
              </a:defRPr>
            </a:lvl7pPr>
            <a:lvl8pPr marL="3779787" indent="-251986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500">
                <a:solidFill>
                  <a:schemeClr val="tx1"/>
                </a:solidFill>
                <a:latin typeface="+mn-lt"/>
              </a:defRPr>
            </a:lvl8pPr>
            <a:lvl9pPr marL="4283758" indent="-251986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000" dirty="0" smtClean="0"/>
              <a:t>Tritium atmosphere</a:t>
            </a:r>
          </a:p>
          <a:p>
            <a:pPr lvl="1"/>
            <a:r>
              <a:rPr lang="en-GB" dirty="0" smtClean="0"/>
              <a:t>Diffusion of hydrogen (isotopes)</a:t>
            </a:r>
          </a:p>
        </p:txBody>
      </p:sp>
      <p:sp>
        <p:nvSpPr>
          <p:cNvPr id="18" name="Inhaltsplatzhalter 1"/>
          <p:cNvSpPr txBox="1">
            <a:spLocks/>
          </p:cNvSpPr>
          <p:nvPr/>
        </p:nvSpPr>
        <p:spPr bwMode="auto">
          <a:xfrm>
            <a:off x="393700" y="5426462"/>
            <a:ext cx="9212263" cy="42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6075" indent="-476145" algn="l" rtl="0" eaLnBrk="0" fontAlgn="base" hangingPunct="0">
              <a:spcBef>
                <a:spcPts val="772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869950" indent="-436466" algn="l" rtl="0" eaLnBrk="0" fontAlgn="base" hangingPunct="0">
              <a:spcBef>
                <a:spcPts val="772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+mj-lt"/>
              </a:defRPr>
            </a:lvl2pPr>
            <a:lvl3pPr marL="1331913" indent="-357108" algn="l" rtl="0" eaLnBrk="0" fontAlgn="base" hangingPunct="0">
              <a:spcBef>
                <a:spcPts val="772"/>
              </a:spcBef>
              <a:spcAft>
                <a:spcPct val="0"/>
              </a:spcAft>
              <a:buBlip>
                <a:blip r:embed="rId5"/>
              </a:buBlip>
              <a:defRPr sz="1800">
                <a:solidFill>
                  <a:schemeClr val="tx1"/>
                </a:solidFill>
                <a:latin typeface="+mj-lt"/>
              </a:defRPr>
            </a:lvl3pPr>
            <a:lvl4pPr marL="1825625" indent="-357108" algn="l" rtl="0" eaLnBrk="0" fontAlgn="base" hangingPunct="0">
              <a:spcBef>
                <a:spcPts val="772"/>
              </a:spcBef>
              <a:spcAft>
                <a:spcPct val="0"/>
              </a:spcAft>
              <a:buBlip>
                <a:blip r:embed="rId5"/>
              </a:buBlip>
              <a:defRPr sz="1800">
                <a:solidFill>
                  <a:schemeClr val="tx1"/>
                </a:solidFill>
                <a:latin typeface="+mj-lt"/>
              </a:defRPr>
            </a:lvl4pPr>
            <a:lvl5pPr marL="2309813" indent="-357108" algn="l" rtl="0" eaLnBrk="0" fontAlgn="base" hangingPunct="0">
              <a:spcBef>
                <a:spcPts val="772"/>
              </a:spcBef>
              <a:spcAft>
                <a:spcPct val="0"/>
              </a:spcAft>
              <a:buBlip>
                <a:blip r:embed="rId5"/>
              </a:buBlip>
              <a:defRPr sz="1800">
                <a:solidFill>
                  <a:schemeClr val="tx1"/>
                </a:solidFill>
                <a:latin typeface="+mj-lt"/>
              </a:defRPr>
            </a:lvl5pPr>
            <a:lvl6pPr marL="2771844" indent="-251986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500">
                <a:solidFill>
                  <a:schemeClr val="tx1"/>
                </a:solidFill>
                <a:latin typeface="+mn-lt"/>
              </a:defRPr>
            </a:lvl6pPr>
            <a:lvl7pPr marL="3275815" indent="-251986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500">
                <a:solidFill>
                  <a:schemeClr val="tx1"/>
                </a:solidFill>
                <a:latin typeface="+mn-lt"/>
              </a:defRPr>
            </a:lvl7pPr>
            <a:lvl8pPr marL="3779787" indent="-251986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500">
                <a:solidFill>
                  <a:schemeClr val="tx1"/>
                </a:solidFill>
                <a:latin typeface="+mn-lt"/>
              </a:defRPr>
            </a:lvl8pPr>
            <a:lvl9pPr marL="4283758" indent="-251986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000" dirty="0" smtClean="0"/>
              <a:t>Radiochemical processes</a:t>
            </a:r>
            <a:endParaRPr lang="en-GB" sz="2000" dirty="0"/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1727951" y="5943597"/>
            <a:ext cx="6781359" cy="8569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80000" tIns="72000" rIns="180000" bIns="72000" numCol="1" anchor="ctr" anchorCtr="0" compatLnSpc="1">
            <a:prstTxWarp prst="textNoShape">
              <a:avLst/>
            </a:prstTxWarp>
            <a:noAutofit/>
          </a:bodyPr>
          <a:lstStyle/>
          <a:p>
            <a:pPr indent="-436466" algn="ctr" defTabSz="914400" eaLnBrk="0" hangingPunct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20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  <a:t>No </a:t>
            </a:r>
            <a:r>
              <a:rPr lang="en-GB" sz="20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  <a:t>completely suitable </a:t>
            </a:r>
            <a:r>
              <a:rPr lang="en-GB" sz="20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  <a:t>literature available </a:t>
            </a:r>
            <a:br>
              <a:rPr lang="en-GB" sz="20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</a:br>
            <a:r>
              <a:rPr lang="en-GB" sz="20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  <a:t> </a:t>
            </a:r>
            <a:r>
              <a:rPr lang="en-GB" sz="2000" b="1" kern="0" dirty="0" err="1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  <a:t>COAting</a:t>
            </a:r>
            <a:r>
              <a:rPr lang="en-GB" sz="20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  <a:t> Test </a:t>
            </a:r>
            <a:r>
              <a:rPr lang="en-GB" sz="2000" b="1" kern="0" dirty="0" err="1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  <a:t>EXperiment</a:t>
            </a:r>
            <a:r>
              <a:rPr lang="en-GB" sz="20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  <a:t> needed  COATEX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208784" y="2001364"/>
            <a:ext cx="4014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+mj-lt"/>
              </a:rPr>
              <a:t>Shi-Zhen et al., Chinese Phys. </a:t>
            </a:r>
            <a:r>
              <a:rPr lang="en-GB" sz="1400" dirty="0" err="1" smtClean="0">
                <a:latin typeface="+mj-lt"/>
              </a:rPr>
              <a:t>Lett</a:t>
            </a:r>
            <a:r>
              <a:rPr lang="en-GB" sz="1400" dirty="0" smtClean="0">
                <a:latin typeface="+mj-lt"/>
              </a:rPr>
              <a:t>., 25 (1) 2008</a:t>
            </a:r>
          </a:p>
          <a:p>
            <a:r>
              <a:rPr lang="en-GB" sz="1400" dirty="0" smtClean="0">
                <a:latin typeface="+mj-lt"/>
              </a:rPr>
              <a:t>T.M. Stephan et al., SPIE </a:t>
            </a:r>
            <a:r>
              <a:rPr lang="en-GB" sz="1400" dirty="0" smtClean="0">
                <a:latin typeface="+mj-lt"/>
              </a:rPr>
              <a:t>Conf. 1848 </a:t>
            </a:r>
            <a:r>
              <a:rPr lang="en-GB" sz="1400" dirty="0" smtClean="0">
                <a:latin typeface="+mj-lt"/>
              </a:rPr>
              <a:t>1993</a:t>
            </a:r>
            <a:endParaRPr lang="en-GB" sz="1400" dirty="0">
              <a:latin typeface="+mj-lt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208784" y="4751998"/>
            <a:ext cx="5270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+mj-lt"/>
              </a:rPr>
              <a:t>R. A.B. Devine, </a:t>
            </a:r>
            <a:r>
              <a:rPr lang="en-GB" sz="1400" dirty="0" err="1" smtClean="0">
                <a:latin typeface="+mj-lt"/>
              </a:rPr>
              <a:t>Nucl</a:t>
            </a:r>
            <a:r>
              <a:rPr lang="en-GB" sz="1400" dirty="0" smtClean="0">
                <a:latin typeface="+mj-lt"/>
              </a:rPr>
              <a:t>. Inst. Meth. in Phys. Res. B, 91 378 1994</a:t>
            </a:r>
          </a:p>
          <a:p>
            <a:r>
              <a:rPr lang="en-GB" sz="1400" dirty="0" smtClean="0">
                <a:latin typeface="+mj-lt"/>
              </a:rPr>
              <a:t>Pitts, </a:t>
            </a:r>
            <a:r>
              <a:rPr lang="en-GB" sz="1400" dirty="0" err="1" smtClean="0">
                <a:latin typeface="+mj-lt"/>
              </a:rPr>
              <a:t>Czanderna</a:t>
            </a:r>
            <a:r>
              <a:rPr lang="en-GB" sz="1400" dirty="0" smtClean="0">
                <a:latin typeface="+mj-lt"/>
              </a:rPr>
              <a:t>, </a:t>
            </a:r>
            <a:r>
              <a:rPr lang="en-GB" sz="1400" dirty="0" err="1" smtClean="0">
                <a:latin typeface="+mj-lt"/>
              </a:rPr>
              <a:t>Nucl</a:t>
            </a:r>
            <a:r>
              <a:rPr lang="en-GB" sz="1400" dirty="0" smtClean="0">
                <a:latin typeface="+mj-lt"/>
              </a:rPr>
              <a:t>. Inst. Meth. in Phys. Res. B, 13 245 1986</a:t>
            </a:r>
            <a:endParaRPr lang="en-GB" sz="1400" dirty="0">
              <a:latin typeface="+mj-l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208784" y="3380393"/>
            <a:ext cx="4331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+mj-lt"/>
              </a:rPr>
              <a:t>A. Ibarra et a., J. </a:t>
            </a:r>
            <a:r>
              <a:rPr lang="en-GB" sz="1400" dirty="0" err="1" smtClean="0">
                <a:latin typeface="+mj-lt"/>
              </a:rPr>
              <a:t>Nucl</a:t>
            </a:r>
            <a:r>
              <a:rPr lang="en-GB" sz="1400" dirty="0" smtClean="0">
                <a:latin typeface="+mj-lt"/>
              </a:rPr>
              <a:t>. Mater. 367-370, B 1003 2007</a:t>
            </a:r>
            <a:br>
              <a:rPr lang="en-GB" sz="1400" dirty="0" smtClean="0">
                <a:latin typeface="+mj-lt"/>
              </a:rPr>
            </a:br>
            <a:r>
              <a:rPr lang="en-GB" sz="1400" dirty="0" smtClean="0">
                <a:latin typeface="+mj-lt"/>
              </a:rPr>
              <a:t>J. D. Fowler et al., J. Am. Ceram. Soc. 60 155 1977</a:t>
            </a:r>
            <a:endParaRPr lang="en-GB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951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 smtClean="0"/>
              <a:t>Anti-reflection / high reflectivity coatings </a:t>
            </a:r>
            <a:br>
              <a:rPr lang="en-GB" sz="2000" dirty="0" smtClean="0"/>
            </a:br>
            <a:r>
              <a:rPr lang="en-GB" sz="2000" dirty="0" smtClean="0"/>
              <a:t>for 532nm, 593nm, 1064nm</a:t>
            </a:r>
          </a:p>
          <a:p>
            <a:pPr lvl="1"/>
            <a:r>
              <a:rPr lang="en-GB" dirty="0" smtClean="0"/>
              <a:t>Electron beam depositing (EBM)</a:t>
            </a:r>
          </a:p>
          <a:p>
            <a:pPr lvl="1"/>
            <a:r>
              <a:rPr lang="en-GB" dirty="0" smtClean="0"/>
              <a:t>Ion assisted beam depositing (IAM)</a:t>
            </a:r>
          </a:p>
          <a:p>
            <a:pPr lvl="1"/>
            <a:r>
              <a:rPr lang="en-GB" dirty="0" smtClean="0"/>
              <a:t>Magnetron sputtering (MS)</a:t>
            </a:r>
          </a:p>
          <a:p>
            <a:pPr lvl="1"/>
            <a:r>
              <a:rPr lang="en-GB" dirty="0" smtClean="0"/>
              <a:t>Ion beam sputtering (IBS)</a:t>
            </a:r>
          </a:p>
          <a:p>
            <a:r>
              <a:rPr lang="en-GB" sz="2000" dirty="0" smtClean="0"/>
              <a:t>1 </a:t>
            </a:r>
            <a:r>
              <a:rPr lang="en-GB" sz="2000" dirty="0" smtClean="0"/>
              <a:t>sol-gel </a:t>
            </a:r>
            <a:r>
              <a:rPr lang="en-GB" sz="2000" dirty="0" smtClean="0"/>
              <a:t>coating from Lawrence Livermore National Laboratory (US) </a:t>
            </a:r>
            <a:br>
              <a:rPr lang="en-GB" sz="2000" dirty="0" smtClean="0"/>
            </a:br>
            <a:endParaRPr lang="en-GB" sz="2000" dirty="0" smtClean="0"/>
          </a:p>
          <a:p>
            <a:r>
              <a:rPr lang="en-GB" sz="2000" dirty="0" smtClean="0"/>
              <a:t>1 “naked” window (pure SiO</a:t>
            </a:r>
            <a:r>
              <a:rPr lang="en-GB" sz="2000" baseline="-25000" dirty="0" smtClean="0"/>
              <a:t>2</a:t>
            </a:r>
            <a:r>
              <a:rPr lang="en-GB" sz="2000" dirty="0" smtClean="0"/>
              <a:t>) as reference</a:t>
            </a:r>
            <a:br>
              <a:rPr lang="en-GB" sz="2000" dirty="0" smtClean="0"/>
            </a:br>
            <a:endParaRPr lang="en-GB" sz="2000" dirty="0" smtClean="0"/>
          </a:p>
          <a:p>
            <a:r>
              <a:rPr lang="en-GB" sz="2000" dirty="0" smtClean="0"/>
              <a:t>Already damaged + new LARA windows (EBD)</a:t>
            </a:r>
          </a:p>
          <a:p>
            <a:pPr>
              <a:buNone/>
            </a:pPr>
            <a:endParaRPr lang="en-GB" sz="20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Coating samples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086DF1-DD94-47C6-9C55-BBF2AE4FC8DF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2011/10/21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ASPERA –Mirrors and lasers in astroparticle physics infrastructure Sebastian Fischer</a:t>
            </a:r>
            <a:endParaRPr lang="de-DE" dirty="0"/>
          </a:p>
        </p:txBody>
      </p:sp>
      <p:pic>
        <p:nvPicPr>
          <p:cNvPr id="2050" name="Picture 2" descr="F:\111011_COATEX_Bilder\Prob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9266" y="5490080"/>
            <a:ext cx="1353516" cy="1260000"/>
          </a:xfrm>
          <a:prstGeom prst="rect">
            <a:avLst/>
          </a:prstGeom>
          <a:noFill/>
        </p:spPr>
      </p:pic>
      <p:pic>
        <p:nvPicPr>
          <p:cNvPr id="2053" name="Picture 5" descr="F:\111011_COATEX_Bilder\Prob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880" y="5490080"/>
            <a:ext cx="1350234" cy="1260000"/>
          </a:xfrm>
          <a:prstGeom prst="rect">
            <a:avLst/>
          </a:prstGeom>
          <a:noFill/>
        </p:spPr>
      </p:pic>
      <p:pic>
        <p:nvPicPr>
          <p:cNvPr id="2055" name="Picture 7" descr="F:\111011_COATEX_Bilder\Probe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2095" y="5490080"/>
            <a:ext cx="1337109" cy="1260000"/>
          </a:xfrm>
          <a:prstGeom prst="rect">
            <a:avLst/>
          </a:prstGeom>
          <a:noFill/>
        </p:spPr>
      </p:pic>
      <p:pic>
        <p:nvPicPr>
          <p:cNvPr id="2056" name="Picture 8" descr="F:\111011_COATEX_Bilder\Ramanfenster_neu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4117" y="5562080"/>
            <a:ext cx="1455020" cy="1188000"/>
          </a:xfrm>
          <a:prstGeom prst="rect">
            <a:avLst/>
          </a:prstGeom>
          <a:noFill/>
        </p:spPr>
      </p:pic>
      <p:pic>
        <p:nvPicPr>
          <p:cNvPr id="2058" name="Picture 10" descr="F:\111011_COATEX_Bilder\Laserfenster_ne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76357" y="5490080"/>
            <a:ext cx="1388733" cy="1260000"/>
          </a:xfrm>
          <a:prstGeom prst="rect">
            <a:avLst/>
          </a:prstGeom>
          <a:noFill/>
        </p:spPr>
      </p:pic>
      <p:sp>
        <p:nvSpPr>
          <p:cNvPr id="14" name="Textfeld 13"/>
          <p:cNvSpPr txBox="1"/>
          <p:nvPr/>
        </p:nvSpPr>
        <p:spPr>
          <a:xfrm>
            <a:off x="889115" y="3952827"/>
            <a:ext cx="3433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+mj-lt"/>
              </a:rPr>
              <a:t>I.M. Thomas, Applied Optics, 25 9 (1986)</a:t>
            </a:r>
            <a:endParaRPr lang="en-GB" sz="1400" dirty="0">
              <a:latin typeface="+mj-lt"/>
            </a:endParaRPr>
          </a:p>
        </p:txBody>
      </p:sp>
      <p:pic>
        <p:nvPicPr>
          <p:cNvPr id="6146" name="Picture 2" descr="F:\111011_COATEX_Bilder\Probe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1175" y="5490080"/>
            <a:ext cx="1310859" cy="1260000"/>
          </a:xfrm>
          <a:prstGeom prst="rect">
            <a:avLst/>
          </a:prstGeom>
          <a:noFill/>
        </p:spPr>
      </p:pic>
      <p:grpSp>
        <p:nvGrpSpPr>
          <p:cNvPr id="15" name="Gruppieren 14"/>
          <p:cNvGrpSpPr/>
          <p:nvPr/>
        </p:nvGrpSpPr>
        <p:grpSpPr>
          <a:xfrm>
            <a:off x="8930640" y="1656080"/>
            <a:ext cx="966804" cy="2367280"/>
            <a:chOff x="1402080" y="1493520"/>
            <a:chExt cx="966804" cy="2367280"/>
          </a:xfrm>
        </p:grpSpPr>
        <p:sp>
          <p:nvSpPr>
            <p:cNvPr id="16" name="Ellipse 15"/>
            <p:cNvSpPr/>
            <p:nvPr/>
          </p:nvSpPr>
          <p:spPr>
            <a:xfrm rot="5400000">
              <a:off x="1723077" y="1369975"/>
              <a:ext cx="361710" cy="650575"/>
            </a:xfrm>
            <a:prstGeom prst="ellipse">
              <a:avLst/>
            </a:prstGeom>
            <a:gradFill>
              <a:gsLst>
                <a:gs pos="7100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  <a:scene3d>
              <a:camera prst="orthographicFront">
                <a:rot lat="0" lon="4500000" rev="0"/>
              </a:camera>
              <a:lightRig rig="balanced" dir="t">
                <a:rot lat="0" lon="0" rev="20400000"/>
              </a:lightRig>
            </a:scene3d>
            <a:sp3d>
              <a:bevelT w="0" h="127000"/>
              <a:extrusionClr>
                <a:schemeClr val="accent3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sp>
          <p:nvSpPr>
            <p:cNvPr id="17" name="Ellipse 16"/>
            <p:cNvSpPr/>
            <p:nvPr/>
          </p:nvSpPr>
          <p:spPr>
            <a:xfrm rot="5400000">
              <a:off x="1723077" y="1743758"/>
              <a:ext cx="361710" cy="650575"/>
            </a:xfrm>
            <a:prstGeom prst="ellipse">
              <a:avLst/>
            </a:prstGeom>
            <a:gradFill>
              <a:gsLst>
                <a:gs pos="7100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  <a:scene3d>
              <a:camera prst="orthographicFront">
                <a:rot lat="0" lon="4500000" rev="0"/>
              </a:camera>
              <a:lightRig rig="balanced" dir="t">
                <a:rot lat="0" lon="0" rev="20400000"/>
              </a:lightRig>
            </a:scene3d>
            <a:sp3d>
              <a:bevelT w="0" h="127000"/>
              <a:extrusionClr>
                <a:schemeClr val="accent3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sp>
          <p:nvSpPr>
            <p:cNvPr id="18" name="Ellipse 17"/>
            <p:cNvSpPr/>
            <p:nvPr/>
          </p:nvSpPr>
          <p:spPr>
            <a:xfrm rot="5400000">
              <a:off x="1723077" y="2117541"/>
              <a:ext cx="361710" cy="650575"/>
            </a:xfrm>
            <a:prstGeom prst="ellipse">
              <a:avLst/>
            </a:prstGeom>
            <a:gradFill>
              <a:gsLst>
                <a:gs pos="7100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  <a:scene3d>
              <a:camera prst="orthographicFront">
                <a:rot lat="0" lon="4500000" rev="0"/>
              </a:camera>
              <a:lightRig rig="balanced" dir="t">
                <a:rot lat="0" lon="0" rev="20400000"/>
              </a:lightRig>
            </a:scene3d>
            <a:sp3d>
              <a:bevelT w="0" h="127000"/>
              <a:extrusionClr>
                <a:schemeClr val="accent3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sp>
          <p:nvSpPr>
            <p:cNvPr id="19" name="Ellipse 18"/>
            <p:cNvSpPr/>
            <p:nvPr/>
          </p:nvSpPr>
          <p:spPr>
            <a:xfrm rot="5400000">
              <a:off x="1723077" y="2491324"/>
              <a:ext cx="361710" cy="650575"/>
            </a:xfrm>
            <a:prstGeom prst="ellipse">
              <a:avLst/>
            </a:prstGeom>
            <a:gradFill>
              <a:gsLst>
                <a:gs pos="7100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  <a:scene3d>
              <a:camera prst="orthographicFront">
                <a:rot lat="0" lon="4500000" rev="0"/>
              </a:camera>
              <a:lightRig rig="balanced" dir="t">
                <a:rot lat="0" lon="0" rev="20400000"/>
              </a:lightRig>
            </a:scene3d>
            <a:sp3d>
              <a:bevelT w="0" h="127000"/>
              <a:extrusionClr>
                <a:schemeClr val="accent3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sp>
          <p:nvSpPr>
            <p:cNvPr id="20" name="Ellipse 19"/>
            <p:cNvSpPr/>
            <p:nvPr/>
          </p:nvSpPr>
          <p:spPr>
            <a:xfrm rot="5400000">
              <a:off x="1723077" y="2865107"/>
              <a:ext cx="361710" cy="650575"/>
            </a:xfrm>
            <a:prstGeom prst="ellipse">
              <a:avLst/>
            </a:prstGeom>
            <a:gradFill>
              <a:gsLst>
                <a:gs pos="7100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  <a:scene3d>
              <a:camera prst="orthographicFront">
                <a:rot lat="0" lon="4500000" rev="0"/>
              </a:camera>
              <a:lightRig rig="balanced" dir="t">
                <a:rot lat="0" lon="0" rev="20400000"/>
              </a:lightRig>
            </a:scene3d>
            <a:sp3d>
              <a:bevelT w="0" h="127000"/>
              <a:extrusionClr>
                <a:schemeClr val="accent3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sp>
          <p:nvSpPr>
            <p:cNvPr id="21" name="Ellipse 20"/>
            <p:cNvSpPr/>
            <p:nvPr/>
          </p:nvSpPr>
          <p:spPr>
            <a:xfrm rot="5400000">
              <a:off x="1723077" y="3238892"/>
              <a:ext cx="361710" cy="650575"/>
            </a:xfrm>
            <a:prstGeom prst="ellipse">
              <a:avLst/>
            </a:prstGeom>
            <a:gradFill>
              <a:gsLst>
                <a:gs pos="7100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  <a:scene3d>
              <a:camera prst="orthographicFront">
                <a:rot lat="0" lon="4500000" rev="0"/>
              </a:camera>
              <a:lightRig rig="balanced" dir="t">
                <a:rot lat="0" lon="0" rev="20400000"/>
              </a:lightRig>
            </a:scene3d>
            <a:sp3d>
              <a:bevelT w="0" h="127000"/>
              <a:extrusionClr>
                <a:schemeClr val="accent3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sp>
          <p:nvSpPr>
            <p:cNvPr id="22" name="Abgerundetes Rechteck 21"/>
            <p:cNvSpPr/>
            <p:nvPr/>
          </p:nvSpPr>
          <p:spPr>
            <a:xfrm>
              <a:off x="1402080" y="1493520"/>
              <a:ext cx="966804" cy="2367280"/>
            </a:xfrm>
            <a:prstGeom prst="round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</p:grpSp>
      <p:sp>
        <p:nvSpPr>
          <p:cNvPr id="24" name="Geschweifte Klammer rechts 23"/>
          <p:cNvSpPr/>
          <p:nvPr/>
        </p:nvSpPr>
        <p:spPr>
          <a:xfrm>
            <a:off x="8507884" y="1259839"/>
            <a:ext cx="345440" cy="3412521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D:\FischerS\Vorträge\111013_Collab_Meeting\LASEROPTIK Logo lang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04947" y="1458527"/>
            <a:ext cx="3092642" cy="386580"/>
          </a:xfrm>
          <a:prstGeom prst="rect">
            <a:avLst/>
          </a:prstGeom>
          <a:noFill/>
        </p:spPr>
      </p:pic>
      <p:cxnSp>
        <p:nvCxnSpPr>
          <p:cNvPr id="25" name="Gerade Verbindung mit Pfeil 24"/>
          <p:cNvCxnSpPr/>
          <p:nvPr/>
        </p:nvCxnSpPr>
        <p:spPr>
          <a:xfrm>
            <a:off x="5658522" y="2122842"/>
            <a:ext cx="0" cy="131960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5997679" y="2269386"/>
            <a:ext cx="2064906" cy="95790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80000" tIns="72000" rIns="180000" bIns="72000" numCol="1" anchor="ctr" anchorCtr="0" compatLnSpc="1">
            <a:prstTxWarp prst="textNoShape">
              <a:avLst/>
            </a:prstTxWarp>
            <a:noAutofit/>
          </a:bodyPr>
          <a:lstStyle/>
          <a:p>
            <a:pPr indent="-436466" algn="ctr" defTabSz="914400" eaLnBrk="0" hangingPunct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20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  <a:t>Decreasing porosity</a:t>
            </a:r>
            <a:endParaRPr lang="en-GB" sz="3600" b="1" kern="0" dirty="0" smtClean="0">
              <a:solidFill>
                <a:schemeClr val="bg1"/>
              </a:solidFill>
              <a:latin typeface="+mj-lt"/>
              <a:ea typeface="+mn-ea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 of COATEX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086DF1-DD94-47C6-9C55-BBF2AE4FC8DF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2011/10/21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ASPERA –Mirrors and lasers in astroparticle physics infrastructure Sebastian Fischer</a:t>
            </a:r>
            <a:endParaRPr lang="de-DE" dirty="0"/>
          </a:p>
        </p:txBody>
      </p:sp>
      <p:sp>
        <p:nvSpPr>
          <p:cNvPr id="7" name="Würfel 6"/>
          <p:cNvSpPr/>
          <p:nvPr/>
        </p:nvSpPr>
        <p:spPr>
          <a:xfrm rot="1136039">
            <a:off x="3485581" y="1577699"/>
            <a:ext cx="846398" cy="535329"/>
          </a:xfrm>
          <a:prstGeom prst="cube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noFill/>
          </a:ln>
          <a:scene3d>
            <a:camera prst="orthographicFront">
              <a:rot lat="0" lon="20399994" rev="189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8" name="Akkord 7"/>
          <p:cNvSpPr/>
          <p:nvPr/>
        </p:nvSpPr>
        <p:spPr>
          <a:xfrm rot="8132349">
            <a:off x="4945459" y="2311416"/>
            <a:ext cx="289817" cy="311069"/>
          </a:xfrm>
          <a:prstGeom prst="chor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15000">
                <a:srgbClr val="FF0000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>
                <a:alpha val="2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cxnSp>
        <p:nvCxnSpPr>
          <p:cNvPr id="9" name="Gerade Verbindung 8"/>
          <p:cNvCxnSpPr/>
          <p:nvPr/>
        </p:nvCxnSpPr>
        <p:spPr>
          <a:xfrm>
            <a:off x="4786965" y="2386674"/>
            <a:ext cx="566289" cy="27181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kkord 9"/>
          <p:cNvSpPr/>
          <p:nvPr/>
        </p:nvSpPr>
        <p:spPr>
          <a:xfrm rot="14762647">
            <a:off x="5025419" y="3900769"/>
            <a:ext cx="289817" cy="316609"/>
          </a:xfrm>
          <a:prstGeom prst="chor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15000">
                <a:srgbClr val="FF0000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>
                <a:alpha val="2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cxnSp>
        <p:nvCxnSpPr>
          <p:cNvPr id="11" name="Gerade Verbindung 10"/>
          <p:cNvCxnSpPr/>
          <p:nvPr/>
        </p:nvCxnSpPr>
        <p:spPr>
          <a:xfrm flipH="1">
            <a:off x="4908067" y="3769288"/>
            <a:ext cx="441097" cy="44721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 rot="3718101">
            <a:off x="3479053" y="1666597"/>
            <a:ext cx="757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+mj-lt"/>
              </a:rPr>
              <a:t>Laser</a:t>
            </a:r>
            <a:endParaRPr lang="de-DE" sz="1600" b="1" dirty="0">
              <a:latin typeface="+mj-lt"/>
            </a:endParaRPr>
          </a:p>
        </p:txBody>
      </p:sp>
      <p:sp>
        <p:nvSpPr>
          <p:cNvPr id="13" name="Textfeld 12"/>
          <p:cNvSpPr txBox="1"/>
          <p:nvPr/>
        </p:nvSpPr>
        <p:spPr>
          <a:xfrm rot="18847707">
            <a:off x="4779361" y="3909546"/>
            <a:ext cx="1445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>
                <a:latin typeface="+mj-lt"/>
              </a:rPr>
              <a:t>Photo</a:t>
            </a:r>
            <a:r>
              <a:rPr lang="de-DE" sz="1600" b="1" dirty="0" smtClean="0">
                <a:latin typeface="+mj-lt"/>
              </a:rPr>
              <a:t> </a:t>
            </a:r>
            <a:r>
              <a:rPr lang="de-DE" sz="1600" b="1" dirty="0" err="1" smtClean="0">
                <a:latin typeface="+mj-lt"/>
              </a:rPr>
              <a:t>diode</a:t>
            </a:r>
            <a:endParaRPr lang="de-DE" sz="1600" b="1" dirty="0">
              <a:latin typeface="+mj-lt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9776" y="3258708"/>
            <a:ext cx="671733" cy="209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" name="Gerade Verbindung mit Pfeil 30"/>
          <p:cNvCxnSpPr/>
          <p:nvPr/>
        </p:nvCxnSpPr>
        <p:spPr>
          <a:xfrm flipV="1">
            <a:off x="4764506" y="2532338"/>
            <a:ext cx="292201" cy="720995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>
            <a:off x="4793885" y="3460382"/>
            <a:ext cx="315683" cy="533397"/>
          </a:xfrm>
          <a:prstGeom prst="straightConnector1">
            <a:avLst/>
          </a:prstGeom>
          <a:ln w="34925" cap="rnd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>
            <a:off x="4068901" y="2175119"/>
            <a:ext cx="637853" cy="1126346"/>
          </a:xfrm>
          <a:prstGeom prst="straightConnector1">
            <a:avLst/>
          </a:prstGeom>
          <a:ln w="44450" cap="rnd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 flipV="1">
            <a:off x="4881087" y="2904130"/>
            <a:ext cx="487328" cy="339726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 flipH="1" flipV="1">
            <a:off x="4553355" y="2464945"/>
            <a:ext cx="140542" cy="47412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 descr="C:\Users\Schoenung\AppData\Local\Microsoft\Windows\Temporary Internet Files\Content.IE5\0YQLAGJV\MC90043387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75066" y="1553194"/>
            <a:ext cx="2422157" cy="2422157"/>
          </a:xfrm>
          <a:prstGeom prst="rect">
            <a:avLst/>
          </a:prstGeom>
          <a:noFill/>
        </p:spPr>
      </p:pic>
      <p:sp>
        <p:nvSpPr>
          <p:cNvPr id="37" name="Ellipse 36"/>
          <p:cNvSpPr/>
          <p:nvPr/>
        </p:nvSpPr>
        <p:spPr>
          <a:xfrm rot="5400000">
            <a:off x="7887244" y="2709488"/>
            <a:ext cx="361710" cy="650575"/>
          </a:xfrm>
          <a:prstGeom prst="ellipse">
            <a:avLst/>
          </a:prstGeom>
          <a:gradFill>
            <a:gsLst>
              <a:gs pos="71000">
                <a:schemeClr val="bg1">
                  <a:lumMod val="85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  <a:scene3d>
            <a:camera prst="orthographicFront">
              <a:rot lat="0" lon="4500000" rev="0"/>
            </a:camera>
            <a:lightRig rig="balanced" dir="t">
              <a:rot lat="0" lon="0" rev="20400000"/>
            </a:lightRig>
          </a:scene3d>
          <a:sp3d>
            <a:bevelT w="0" h="127000"/>
            <a:extrusionClr>
              <a:schemeClr val="accent3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49" name="Text Box 26"/>
          <p:cNvSpPr txBox="1">
            <a:spLocks noChangeArrowheads="1"/>
          </p:cNvSpPr>
          <p:nvPr/>
        </p:nvSpPr>
        <p:spPr bwMode="auto">
          <a:xfrm>
            <a:off x="400937" y="4783781"/>
            <a:ext cx="2883600" cy="1094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80000" tIns="72000" rIns="180000" bIns="72000" numCol="1" anchor="ctr" anchorCtr="0" compatLnSpc="1">
            <a:prstTxWarp prst="textNoShape">
              <a:avLst/>
            </a:prstTxWarp>
            <a:noAutofit/>
          </a:bodyPr>
          <a:lstStyle/>
          <a:p>
            <a:pPr indent="-436466" algn="ctr" defTabSz="914400" eaLnBrk="0" hangingPunct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20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  <a:t>1) Storage of samples in tritium (1-3 weeks)</a:t>
            </a:r>
          </a:p>
        </p:txBody>
      </p:sp>
      <p:sp>
        <p:nvSpPr>
          <p:cNvPr id="50" name="Text Box 26"/>
          <p:cNvSpPr txBox="1">
            <a:spLocks noChangeArrowheads="1"/>
          </p:cNvSpPr>
          <p:nvPr/>
        </p:nvSpPr>
        <p:spPr bwMode="auto">
          <a:xfrm>
            <a:off x="3561345" y="4783781"/>
            <a:ext cx="3011105" cy="10956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80000" tIns="72000" rIns="180000" bIns="72000" numCol="1" anchor="ctr" anchorCtr="0" compatLnSpc="1">
            <a:prstTxWarp prst="textNoShape">
              <a:avLst/>
            </a:prstTxWarp>
            <a:noAutofit/>
          </a:bodyPr>
          <a:lstStyle/>
          <a:p>
            <a:pPr indent="-436466" algn="ctr" defTabSz="914400" eaLnBrk="0" hangingPunct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2000" b="1" kern="0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2) Transmission – Reflection measurement</a:t>
            </a:r>
            <a:endParaRPr lang="en-GB" sz="3600" b="1" kern="0" dirty="0" smtClean="0">
              <a:solidFill>
                <a:schemeClr val="bg1"/>
              </a:solidFill>
              <a:latin typeface="+mj-lt"/>
              <a:ea typeface="+mn-ea"/>
              <a:sym typeface="Wingdings" pitchFamily="2" charset="2"/>
            </a:endParaRPr>
          </a:p>
        </p:txBody>
      </p:sp>
      <p:sp>
        <p:nvSpPr>
          <p:cNvPr id="51" name="Text Box 26"/>
          <p:cNvSpPr txBox="1">
            <a:spLocks noChangeArrowheads="1"/>
          </p:cNvSpPr>
          <p:nvPr/>
        </p:nvSpPr>
        <p:spPr bwMode="auto">
          <a:xfrm>
            <a:off x="6862814" y="4783781"/>
            <a:ext cx="2884373" cy="10956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80000" tIns="72000" rIns="180000" bIns="72000" numCol="1" anchor="ctr" anchorCtr="0" compatLnSpc="1">
            <a:prstTxWarp prst="textNoShape">
              <a:avLst/>
            </a:prstTxWarp>
            <a:noAutofit/>
          </a:bodyPr>
          <a:lstStyle/>
          <a:p>
            <a:pPr indent="-436466" algn="ctr" defTabSz="914400" eaLnBrk="0" hangingPunct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2000" b="1" kern="0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3) Differential interference contrast microscopy</a:t>
            </a:r>
            <a:endParaRPr lang="en-GB" sz="3600" b="1" kern="0" dirty="0" smtClean="0">
              <a:solidFill>
                <a:schemeClr val="bg1"/>
              </a:solidFill>
              <a:latin typeface="+mj-lt"/>
              <a:ea typeface="+mn-ea"/>
              <a:sym typeface="Wingdings" pitchFamily="2" charset="2"/>
            </a:endParaRPr>
          </a:p>
        </p:txBody>
      </p:sp>
      <p:cxnSp>
        <p:nvCxnSpPr>
          <p:cNvPr id="62" name="Gerade Verbindung mit Pfeil 61"/>
          <p:cNvCxnSpPr>
            <a:stCxn id="49" idx="3"/>
            <a:endCxn id="50" idx="1"/>
          </p:cNvCxnSpPr>
          <p:nvPr/>
        </p:nvCxnSpPr>
        <p:spPr>
          <a:xfrm>
            <a:off x="3284537" y="5330981"/>
            <a:ext cx="276808" cy="63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mit Pfeil 62"/>
          <p:cNvCxnSpPr>
            <a:stCxn id="50" idx="3"/>
            <a:endCxn id="51" idx="1"/>
          </p:cNvCxnSpPr>
          <p:nvPr/>
        </p:nvCxnSpPr>
        <p:spPr>
          <a:xfrm>
            <a:off x="6572450" y="5331620"/>
            <a:ext cx="290364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winkelte Verbindung 77"/>
          <p:cNvCxnSpPr>
            <a:stCxn id="51" idx="3"/>
          </p:cNvCxnSpPr>
          <p:nvPr/>
        </p:nvCxnSpPr>
        <p:spPr>
          <a:xfrm flipH="1">
            <a:off x="228600" y="5331620"/>
            <a:ext cx="9518587" cy="1104740"/>
          </a:xfrm>
          <a:prstGeom prst="bentConnector3">
            <a:avLst>
              <a:gd name="adj1" fmla="val -908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winkelte Verbindung 81"/>
          <p:cNvCxnSpPr>
            <a:endCxn id="49" idx="1"/>
          </p:cNvCxnSpPr>
          <p:nvPr/>
        </p:nvCxnSpPr>
        <p:spPr>
          <a:xfrm rot="5400000" flipH="1" flipV="1">
            <a:off x="-238748" y="5803646"/>
            <a:ext cx="1112349" cy="167021"/>
          </a:xfrm>
          <a:prstGeom prst="bentConnector2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uppieren 86"/>
          <p:cNvGrpSpPr/>
          <p:nvPr/>
        </p:nvGrpSpPr>
        <p:grpSpPr>
          <a:xfrm>
            <a:off x="981777" y="1424555"/>
            <a:ext cx="1732547" cy="2800204"/>
            <a:chOff x="981777" y="1424555"/>
            <a:chExt cx="1732547" cy="2800204"/>
          </a:xfrm>
        </p:grpSpPr>
        <p:sp>
          <p:nvSpPr>
            <p:cNvPr id="40" name="Ellipse 39"/>
            <p:cNvSpPr/>
            <p:nvPr/>
          </p:nvSpPr>
          <p:spPr>
            <a:xfrm rot="5400000">
              <a:off x="1723077" y="1369975"/>
              <a:ext cx="361710" cy="650575"/>
            </a:xfrm>
            <a:prstGeom prst="ellipse">
              <a:avLst/>
            </a:prstGeom>
            <a:gradFill>
              <a:gsLst>
                <a:gs pos="7100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  <a:scene3d>
              <a:camera prst="orthographicFront">
                <a:rot lat="0" lon="4500000" rev="0"/>
              </a:camera>
              <a:lightRig rig="balanced" dir="t">
                <a:rot lat="0" lon="0" rev="20400000"/>
              </a:lightRig>
            </a:scene3d>
            <a:sp3d>
              <a:bevelT w="0" h="127000"/>
              <a:extrusionClr>
                <a:schemeClr val="accent3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sp>
          <p:nvSpPr>
            <p:cNvPr id="41" name="Ellipse 40"/>
            <p:cNvSpPr/>
            <p:nvPr/>
          </p:nvSpPr>
          <p:spPr>
            <a:xfrm rot="5400000">
              <a:off x="1723077" y="1743758"/>
              <a:ext cx="361710" cy="650575"/>
            </a:xfrm>
            <a:prstGeom prst="ellipse">
              <a:avLst/>
            </a:prstGeom>
            <a:gradFill>
              <a:gsLst>
                <a:gs pos="7100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  <a:scene3d>
              <a:camera prst="orthographicFront">
                <a:rot lat="0" lon="4500000" rev="0"/>
              </a:camera>
              <a:lightRig rig="balanced" dir="t">
                <a:rot lat="0" lon="0" rev="20400000"/>
              </a:lightRig>
            </a:scene3d>
            <a:sp3d>
              <a:bevelT w="0" h="127000"/>
              <a:extrusionClr>
                <a:schemeClr val="accent3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sp>
          <p:nvSpPr>
            <p:cNvPr id="42" name="Ellipse 41"/>
            <p:cNvSpPr/>
            <p:nvPr/>
          </p:nvSpPr>
          <p:spPr>
            <a:xfrm rot="5400000">
              <a:off x="1723077" y="2117541"/>
              <a:ext cx="361710" cy="650575"/>
            </a:xfrm>
            <a:prstGeom prst="ellipse">
              <a:avLst/>
            </a:prstGeom>
            <a:gradFill>
              <a:gsLst>
                <a:gs pos="7100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  <a:scene3d>
              <a:camera prst="orthographicFront">
                <a:rot lat="0" lon="4500000" rev="0"/>
              </a:camera>
              <a:lightRig rig="balanced" dir="t">
                <a:rot lat="0" lon="0" rev="20400000"/>
              </a:lightRig>
            </a:scene3d>
            <a:sp3d>
              <a:bevelT w="0" h="127000"/>
              <a:extrusionClr>
                <a:schemeClr val="accent3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sp>
          <p:nvSpPr>
            <p:cNvPr id="43" name="Ellipse 42"/>
            <p:cNvSpPr/>
            <p:nvPr/>
          </p:nvSpPr>
          <p:spPr>
            <a:xfrm rot="5400000">
              <a:off x="1723077" y="2491324"/>
              <a:ext cx="361710" cy="650575"/>
            </a:xfrm>
            <a:prstGeom prst="ellipse">
              <a:avLst/>
            </a:prstGeom>
            <a:gradFill>
              <a:gsLst>
                <a:gs pos="7100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  <a:scene3d>
              <a:camera prst="orthographicFront">
                <a:rot lat="0" lon="4500000" rev="0"/>
              </a:camera>
              <a:lightRig rig="balanced" dir="t">
                <a:rot lat="0" lon="0" rev="20400000"/>
              </a:lightRig>
            </a:scene3d>
            <a:sp3d>
              <a:bevelT w="0" h="127000"/>
              <a:extrusionClr>
                <a:schemeClr val="accent3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sp>
          <p:nvSpPr>
            <p:cNvPr id="44" name="Ellipse 43"/>
            <p:cNvSpPr/>
            <p:nvPr/>
          </p:nvSpPr>
          <p:spPr>
            <a:xfrm rot="5400000">
              <a:off x="1723077" y="2865107"/>
              <a:ext cx="361710" cy="650575"/>
            </a:xfrm>
            <a:prstGeom prst="ellipse">
              <a:avLst/>
            </a:prstGeom>
            <a:gradFill>
              <a:gsLst>
                <a:gs pos="7100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  <a:scene3d>
              <a:camera prst="orthographicFront">
                <a:rot lat="0" lon="4500000" rev="0"/>
              </a:camera>
              <a:lightRig rig="balanced" dir="t">
                <a:rot lat="0" lon="0" rev="20400000"/>
              </a:lightRig>
            </a:scene3d>
            <a:sp3d>
              <a:bevelT w="0" h="127000"/>
              <a:extrusionClr>
                <a:schemeClr val="accent3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sp>
          <p:nvSpPr>
            <p:cNvPr id="45" name="Ellipse 44"/>
            <p:cNvSpPr/>
            <p:nvPr/>
          </p:nvSpPr>
          <p:spPr>
            <a:xfrm rot="5400000">
              <a:off x="1723077" y="3238892"/>
              <a:ext cx="361710" cy="650575"/>
            </a:xfrm>
            <a:prstGeom prst="ellipse">
              <a:avLst/>
            </a:prstGeom>
            <a:gradFill>
              <a:gsLst>
                <a:gs pos="7100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  <a:scene3d>
              <a:camera prst="orthographicFront">
                <a:rot lat="0" lon="4500000" rev="0"/>
              </a:camera>
              <a:lightRig rig="balanced" dir="t">
                <a:rot lat="0" lon="0" rev="20400000"/>
              </a:lightRig>
            </a:scene3d>
            <a:sp3d>
              <a:bevelT w="0" h="127000"/>
              <a:extrusionClr>
                <a:schemeClr val="accent3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sp>
          <p:nvSpPr>
            <p:cNvPr id="47" name="Abgerundetes Rechteck 46"/>
            <p:cNvSpPr/>
            <p:nvPr/>
          </p:nvSpPr>
          <p:spPr>
            <a:xfrm>
              <a:off x="981777" y="1424555"/>
              <a:ext cx="1732547" cy="2800204"/>
            </a:xfrm>
            <a:prstGeom prst="round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1108517" y="3811872"/>
              <a:ext cx="15975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latin typeface="+mj-lt"/>
                </a:rPr>
                <a:t>~200 mbar T</a:t>
              </a:r>
              <a:r>
                <a:rPr lang="en-GB" sz="1600" b="1" baseline="-25000" dirty="0" smtClean="0">
                  <a:latin typeface="+mj-lt"/>
                </a:rPr>
                <a:t>2</a:t>
              </a:r>
              <a:endParaRPr lang="en-GB" sz="1600" b="1" baseline="-25000" dirty="0">
                <a:latin typeface="+mj-lt"/>
              </a:endParaRPr>
            </a:p>
          </p:txBody>
        </p:sp>
      </p:grpSp>
      <p:grpSp>
        <p:nvGrpSpPr>
          <p:cNvPr id="106" name="Gruppieren 105"/>
          <p:cNvGrpSpPr/>
          <p:nvPr/>
        </p:nvGrpSpPr>
        <p:grpSpPr>
          <a:xfrm>
            <a:off x="708882" y="1077432"/>
            <a:ext cx="2276440" cy="3552426"/>
            <a:chOff x="708882" y="1077432"/>
            <a:chExt cx="2276440" cy="3552426"/>
          </a:xfrm>
        </p:grpSpPr>
        <p:grpSp>
          <p:nvGrpSpPr>
            <p:cNvPr id="57" name="Gruppieren 56"/>
            <p:cNvGrpSpPr/>
            <p:nvPr/>
          </p:nvGrpSpPr>
          <p:grpSpPr>
            <a:xfrm>
              <a:off x="708882" y="1077432"/>
              <a:ext cx="1057015" cy="1708386"/>
              <a:chOff x="1134177" y="1576955"/>
              <a:chExt cx="1732547" cy="2800204"/>
            </a:xfrm>
          </p:grpSpPr>
          <p:sp>
            <p:nvSpPr>
              <p:cNvPr id="38" name="Ellipse 37"/>
              <p:cNvSpPr/>
              <p:nvPr/>
            </p:nvSpPr>
            <p:spPr>
              <a:xfrm rot="5400000">
                <a:off x="1875477" y="1522375"/>
                <a:ext cx="361710" cy="650575"/>
              </a:xfrm>
              <a:prstGeom prst="ellipse">
                <a:avLst/>
              </a:prstGeom>
              <a:gradFill>
                <a:gsLst>
                  <a:gs pos="71000">
                    <a:schemeClr val="bg1">
                      <a:lumMod val="85000"/>
                    </a:schemeClr>
                  </a:gs>
                  <a:gs pos="50000">
                    <a:schemeClr val="bg1">
                      <a:lumMod val="65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scene3d>
                <a:camera prst="orthographicFront">
                  <a:rot lat="0" lon="4500000" rev="0"/>
                </a:camera>
                <a:lightRig rig="balanced" dir="t">
                  <a:rot lat="0" lon="0" rev="20400000"/>
                </a:lightRig>
              </a:scene3d>
              <a:sp3d>
                <a:bevelT w="0" h="127000"/>
                <a:extrusionClr>
                  <a:schemeClr val="accent3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/>
              </a:p>
            </p:txBody>
          </p:sp>
          <p:sp>
            <p:nvSpPr>
              <p:cNvPr id="39" name="Ellipse 38"/>
              <p:cNvSpPr/>
              <p:nvPr/>
            </p:nvSpPr>
            <p:spPr>
              <a:xfrm rot="5400000">
                <a:off x="1875477" y="1896158"/>
                <a:ext cx="361710" cy="650575"/>
              </a:xfrm>
              <a:prstGeom prst="ellipse">
                <a:avLst/>
              </a:prstGeom>
              <a:gradFill>
                <a:gsLst>
                  <a:gs pos="71000">
                    <a:schemeClr val="bg1">
                      <a:lumMod val="85000"/>
                    </a:schemeClr>
                  </a:gs>
                  <a:gs pos="50000">
                    <a:schemeClr val="bg1">
                      <a:lumMod val="65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scene3d>
                <a:camera prst="orthographicFront">
                  <a:rot lat="0" lon="4500000" rev="0"/>
                </a:camera>
                <a:lightRig rig="balanced" dir="t">
                  <a:rot lat="0" lon="0" rev="20400000"/>
                </a:lightRig>
              </a:scene3d>
              <a:sp3d>
                <a:bevelT w="0" h="127000"/>
                <a:extrusionClr>
                  <a:schemeClr val="accent3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/>
              </a:p>
            </p:txBody>
          </p:sp>
          <p:sp>
            <p:nvSpPr>
              <p:cNvPr id="46" name="Ellipse 45"/>
              <p:cNvSpPr/>
              <p:nvPr/>
            </p:nvSpPr>
            <p:spPr>
              <a:xfrm rot="5400000">
                <a:off x="1875477" y="2269941"/>
                <a:ext cx="361710" cy="650575"/>
              </a:xfrm>
              <a:prstGeom prst="ellipse">
                <a:avLst/>
              </a:prstGeom>
              <a:gradFill>
                <a:gsLst>
                  <a:gs pos="71000">
                    <a:schemeClr val="bg1">
                      <a:lumMod val="85000"/>
                    </a:schemeClr>
                  </a:gs>
                  <a:gs pos="50000">
                    <a:schemeClr val="bg1">
                      <a:lumMod val="65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scene3d>
                <a:camera prst="orthographicFront">
                  <a:rot lat="0" lon="4500000" rev="0"/>
                </a:camera>
                <a:lightRig rig="balanced" dir="t">
                  <a:rot lat="0" lon="0" rev="20400000"/>
                </a:lightRig>
              </a:scene3d>
              <a:sp3d>
                <a:bevelT w="0" h="127000"/>
                <a:extrusionClr>
                  <a:schemeClr val="accent3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/>
              </a:p>
            </p:txBody>
          </p:sp>
          <p:sp>
            <p:nvSpPr>
              <p:cNvPr id="52" name="Ellipse 51"/>
              <p:cNvSpPr/>
              <p:nvPr/>
            </p:nvSpPr>
            <p:spPr>
              <a:xfrm rot="5400000">
                <a:off x="1875477" y="2643724"/>
                <a:ext cx="361710" cy="650575"/>
              </a:xfrm>
              <a:prstGeom prst="ellipse">
                <a:avLst/>
              </a:prstGeom>
              <a:gradFill>
                <a:gsLst>
                  <a:gs pos="71000">
                    <a:schemeClr val="bg1">
                      <a:lumMod val="85000"/>
                    </a:schemeClr>
                  </a:gs>
                  <a:gs pos="50000">
                    <a:schemeClr val="bg1">
                      <a:lumMod val="65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scene3d>
                <a:camera prst="orthographicFront">
                  <a:rot lat="0" lon="4500000" rev="0"/>
                </a:camera>
                <a:lightRig rig="balanced" dir="t">
                  <a:rot lat="0" lon="0" rev="20400000"/>
                </a:lightRig>
              </a:scene3d>
              <a:sp3d>
                <a:bevelT w="0" h="127000"/>
                <a:extrusionClr>
                  <a:schemeClr val="accent3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/>
              </a:p>
            </p:txBody>
          </p:sp>
          <p:sp>
            <p:nvSpPr>
              <p:cNvPr id="53" name="Ellipse 52"/>
              <p:cNvSpPr/>
              <p:nvPr/>
            </p:nvSpPr>
            <p:spPr>
              <a:xfrm rot="5400000">
                <a:off x="1875477" y="3017507"/>
                <a:ext cx="361710" cy="650575"/>
              </a:xfrm>
              <a:prstGeom prst="ellipse">
                <a:avLst/>
              </a:prstGeom>
              <a:gradFill>
                <a:gsLst>
                  <a:gs pos="71000">
                    <a:schemeClr val="bg1">
                      <a:lumMod val="85000"/>
                    </a:schemeClr>
                  </a:gs>
                  <a:gs pos="50000">
                    <a:schemeClr val="bg1">
                      <a:lumMod val="65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scene3d>
                <a:camera prst="orthographicFront">
                  <a:rot lat="0" lon="4500000" rev="0"/>
                </a:camera>
                <a:lightRig rig="balanced" dir="t">
                  <a:rot lat="0" lon="0" rev="20400000"/>
                </a:lightRig>
              </a:scene3d>
              <a:sp3d>
                <a:bevelT w="0" h="127000"/>
                <a:extrusionClr>
                  <a:schemeClr val="accent3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/>
              </a:p>
            </p:txBody>
          </p:sp>
          <p:sp>
            <p:nvSpPr>
              <p:cNvPr id="54" name="Ellipse 53"/>
              <p:cNvSpPr/>
              <p:nvPr/>
            </p:nvSpPr>
            <p:spPr>
              <a:xfrm rot="5400000">
                <a:off x="1875477" y="3391292"/>
                <a:ext cx="361710" cy="650575"/>
              </a:xfrm>
              <a:prstGeom prst="ellipse">
                <a:avLst/>
              </a:prstGeom>
              <a:gradFill>
                <a:gsLst>
                  <a:gs pos="71000">
                    <a:schemeClr val="bg1">
                      <a:lumMod val="85000"/>
                    </a:schemeClr>
                  </a:gs>
                  <a:gs pos="50000">
                    <a:schemeClr val="bg1">
                      <a:lumMod val="65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scene3d>
                <a:camera prst="orthographicFront">
                  <a:rot lat="0" lon="4500000" rev="0"/>
                </a:camera>
                <a:lightRig rig="balanced" dir="t">
                  <a:rot lat="0" lon="0" rev="20400000"/>
                </a:lightRig>
              </a:scene3d>
              <a:sp3d>
                <a:bevelT w="0" h="127000"/>
                <a:extrusionClr>
                  <a:schemeClr val="accent3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/>
              </a:p>
            </p:txBody>
          </p:sp>
          <p:sp>
            <p:nvSpPr>
              <p:cNvPr id="55" name="Abgerundetes Rechteck 54"/>
              <p:cNvSpPr/>
              <p:nvPr/>
            </p:nvSpPr>
            <p:spPr>
              <a:xfrm>
                <a:off x="1134177" y="1576955"/>
                <a:ext cx="1732547" cy="2800204"/>
              </a:xfrm>
              <a:prstGeom prst="round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</p:grpSp>
        <p:grpSp>
          <p:nvGrpSpPr>
            <p:cNvPr id="58" name="Gruppieren 57"/>
            <p:cNvGrpSpPr/>
            <p:nvPr/>
          </p:nvGrpSpPr>
          <p:grpSpPr>
            <a:xfrm>
              <a:off x="1928307" y="1077432"/>
              <a:ext cx="1057015" cy="1708386"/>
              <a:chOff x="1134177" y="1576955"/>
              <a:chExt cx="1732547" cy="2800204"/>
            </a:xfrm>
          </p:grpSpPr>
          <p:sp>
            <p:nvSpPr>
              <p:cNvPr id="59" name="Ellipse 58"/>
              <p:cNvSpPr/>
              <p:nvPr/>
            </p:nvSpPr>
            <p:spPr>
              <a:xfrm rot="5400000">
                <a:off x="1875477" y="1522375"/>
                <a:ext cx="361710" cy="650575"/>
              </a:xfrm>
              <a:prstGeom prst="ellipse">
                <a:avLst/>
              </a:prstGeom>
              <a:gradFill>
                <a:gsLst>
                  <a:gs pos="71000">
                    <a:schemeClr val="bg1">
                      <a:lumMod val="85000"/>
                    </a:schemeClr>
                  </a:gs>
                  <a:gs pos="50000">
                    <a:schemeClr val="bg1">
                      <a:lumMod val="65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scene3d>
                <a:camera prst="orthographicFront">
                  <a:rot lat="0" lon="4500000" rev="0"/>
                </a:camera>
                <a:lightRig rig="balanced" dir="t">
                  <a:rot lat="0" lon="0" rev="20400000"/>
                </a:lightRig>
              </a:scene3d>
              <a:sp3d>
                <a:bevelT w="0" h="127000"/>
                <a:extrusionClr>
                  <a:schemeClr val="accent3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/>
              </a:p>
            </p:txBody>
          </p:sp>
          <p:sp>
            <p:nvSpPr>
              <p:cNvPr id="60" name="Ellipse 59"/>
              <p:cNvSpPr/>
              <p:nvPr/>
            </p:nvSpPr>
            <p:spPr>
              <a:xfrm rot="5400000">
                <a:off x="1875477" y="1896158"/>
                <a:ext cx="361710" cy="650575"/>
              </a:xfrm>
              <a:prstGeom prst="ellipse">
                <a:avLst/>
              </a:prstGeom>
              <a:gradFill>
                <a:gsLst>
                  <a:gs pos="71000">
                    <a:schemeClr val="bg1">
                      <a:lumMod val="85000"/>
                    </a:schemeClr>
                  </a:gs>
                  <a:gs pos="50000">
                    <a:schemeClr val="bg1">
                      <a:lumMod val="65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scene3d>
                <a:camera prst="orthographicFront">
                  <a:rot lat="0" lon="4500000" rev="0"/>
                </a:camera>
                <a:lightRig rig="balanced" dir="t">
                  <a:rot lat="0" lon="0" rev="20400000"/>
                </a:lightRig>
              </a:scene3d>
              <a:sp3d>
                <a:bevelT w="0" h="127000"/>
                <a:extrusionClr>
                  <a:schemeClr val="accent3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/>
              </a:p>
            </p:txBody>
          </p:sp>
          <p:sp>
            <p:nvSpPr>
              <p:cNvPr id="61" name="Ellipse 60"/>
              <p:cNvSpPr/>
              <p:nvPr/>
            </p:nvSpPr>
            <p:spPr>
              <a:xfrm rot="5400000">
                <a:off x="1875477" y="2269941"/>
                <a:ext cx="361710" cy="650575"/>
              </a:xfrm>
              <a:prstGeom prst="ellipse">
                <a:avLst/>
              </a:prstGeom>
              <a:gradFill>
                <a:gsLst>
                  <a:gs pos="71000">
                    <a:schemeClr val="bg1">
                      <a:lumMod val="85000"/>
                    </a:schemeClr>
                  </a:gs>
                  <a:gs pos="50000">
                    <a:schemeClr val="bg1">
                      <a:lumMod val="65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scene3d>
                <a:camera prst="orthographicFront">
                  <a:rot lat="0" lon="4500000" rev="0"/>
                </a:camera>
                <a:lightRig rig="balanced" dir="t">
                  <a:rot lat="0" lon="0" rev="20400000"/>
                </a:lightRig>
              </a:scene3d>
              <a:sp3d>
                <a:bevelT w="0" h="127000"/>
                <a:extrusionClr>
                  <a:schemeClr val="accent3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/>
              </a:p>
            </p:txBody>
          </p:sp>
          <p:sp>
            <p:nvSpPr>
              <p:cNvPr id="64" name="Ellipse 63"/>
              <p:cNvSpPr/>
              <p:nvPr/>
            </p:nvSpPr>
            <p:spPr>
              <a:xfrm rot="5400000">
                <a:off x="1875477" y="2643724"/>
                <a:ext cx="361710" cy="650575"/>
              </a:xfrm>
              <a:prstGeom prst="ellipse">
                <a:avLst/>
              </a:prstGeom>
              <a:gradFill>
                <a:gsLst>
                  <a:gs pos="71000">
                    <a:schemeClr val="bg1">
                      <a:lumMod val="85000"/>
                    </a:schemeClr>
                  </a:gs>
                  <a:gs pos="50000">
                    <a:schemeClr val="bg1">
                      <a:lumMod val="65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scene3d>
                <a:camera prst="orthographicFront">
                  <a:rot lat="0" lon="4500000" rev="0"/>
                </a:camera>
                <a:lightRig rig="balanced" dir="t">
                  <a:rot lat="0" lon="0" rev="20400000"/>
                </a:lightRig>
              </a:scene3d>
              <a:sp3d>
                <a:bevelT w="0" h="127000"/>
                <a:extrusionClr>
                  <a:schemeClr val="accent3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/>
              </a:p>
            </p:txBody>
          </p:sp>
          <p:sp>
            <p:nvSpPr>
              <p:cNvPr id="65" name="Ellipse 64"/>
              <p:cNvSpPr/>
              <p:nvPr/>
            </p:nvSpPr>
            <p:spPr>
              <a:xfrm rot="5400000">
                <a:off x="1875477" y="3017507"/>
                <a:ext cx="361710" cy="650575"/>
              </a:xfrm>
              <a:prstGeom prst="ellipse">
                <a:avLst/>
              </a:prstGeom>
              <a:gradFill>
                <a:gsLst>
                  <a:gs pos="71000">
                    <a:schemeClr val="bg1">
                      <a:lumMod val="85000"/>
                    </a:schemeClr>
                  </a:gs>
                  <a:gs pos="50000">
                    <a:schemeClr val="bg1">
                      <a:lumMod val="65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scene3d>
                <a:camera prst="orthographicFront">
                  <a:rot lat="0" lon="4500000" rev="0"/>
                </a:camera>
                <a:lightRig rig="balanced" dir="t">
                  <a:rot lat="0" lon="0" rev="20400000"/>
                </a:lightRig>
              </a:scene3d>
              <a:sp3d>
                <a:bevelT w="0" h="127000"/>
                <a:extrusionClr>
                  <a:schemeClr val="accent3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/>
              </a:p>
            </p:txBody>
          </p:sp>
          <p:sp>
            <p:nvSpPr>
              <p:cNvPr id="66" name="Ellipse 65"/>
              <p:cNvSpPr/>
              <p:nvPr/>
            </p:nvSpPr>
            <p:spPr>
              <a:xfrm rot="5400000">
                <a:off x="1875477" y="3391292"/>
                <a:ext cx="361710" cy="650575"/>
              </a:xfrm>
              <a:prstGeom prst="ellipse">
                <a:avLst/>
              </a:prstGeom>
              <a:gradFill>
                <a:gsLst>
                  <a:gs pos="71000">
                    <a:schemeClr val="bg1">
                      <a:lumMod val="85000"/>
                    </a:schemeClr>
                  </a:gs>
                  <a:gs pos="50000">
                    <a:schemeClr val="bg1">
                      <a:lumMod val="65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scene3d>
                <a:camera prst="orthographicFront">
                  <a:rot lat="0" lon="4500000" rev="0"/>
                </a:camera>
                <a:lightRig rig="balanced" dir="t">
                  <a:rot lat="0" lon="0" rev="20400000"/>
                </a:lightRig>
              </a:scene3d>
              <a:sp3d>
                <a:bevelT w="0" h="127000"/>
                <a:extrusionClr>
                  <a:schemeClr val="accent3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/>
              </a:p>
            </p:txBody>
          </p:sp>
          <p:sp>
            <p:nvSpPr>
              <p:cNvPr id="67" name="Abgerundetes Rechteck 66"/>
              <p:cNvSpPr/>
              <p:nvPr/>
            </p:nvSpPr>
            <p:spPr>
              <a:xfrm>
                <a:off x="1134177" y="1576955"/>
                <a:ext cx="1732547" cy="2800204"/>
              </a:xfrm>
              <a:prstGeom prst="round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</p:grpSp>
        <p:grpSp>
          <p:nvGrpSpPr>
            <p:cNvPr id="76" name="Gruppieren 75"/>
            <p:cNvGrpSpPr/>
            <p:nvPr/>
          </p:nvGrpSpPr>
          <p:grpSpPr>
            <a:xfrm>
              <a:off x="708882" y="2921472"/>
              <a:ext cx="1057015" cy="1708386"/>
              <a:chOff x="1134177" y="1576955"/>
              <a:chExt cx="1732547" cy="2800204"/>
            </a:xfrm>
          </p:grpSpPr>
          <p:sp>
            <p:nvSpPr>
              <p:cNvPr id="77" name="Ellipse 76"/>
              <p:cNvSpPr/>
              <p:nvPr/>
            </p:nvSpPr>
            <p:spPr>
              <a:xfrm rot="5400000">
                <a:off x="1875477" y="1522375"/>
                <a:ext cx="361710" cy="650575"/>
              </a:xfrm>
              <a:prstGeom prst="ellipse">
                <a:avLst/>
              </a:prstGeom>
              <a:gradFill>
                <a:gsLst>
                  <a:gs pos="71000">
                    <a:schemeClr val="bg1">
                      <a:lumMod val="85000"/>
                    </a:schemeClr>
                  </a:gs>
                  <a:gs pos="50000">
                    <a:schemeClr val="bg1">
                      <a:lumMod val="65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scene3d>
                <a:camera prst="orthographicFront">
                  <a:rot lat="0" lon="4500000" rev="0"/>
                </a:camera>
                <a:lightRig rig="balanced" dir="t">
                  <a:rot lat="0" lon="0" rev="20400000"/>
                </a:lightRig>
              </a:scene3d>
              <a:sp3d>
                <a:bevelT w="0" h="127000"/>
                <a:extrusionClr>
                  <a:schemeClr val="accent3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/>
              </a:p>
            </p:txBody>
          </p:sp>
          <p:sp>
            <p:nvSpPr>
              <p:cNvPr id="79" name="Ellipse 78"/>
              <p:cNvSpPr/>
              <p:nvPr/>
            </p:nvSpPr>
            <p:spPr>
              <a:xfrm rot="5400000">
                <a:off x="1875477" y="1896158"/>
                <a:ext cx="361710" cy="650575"/>
              </a:xfrm>
              <a:prstGeom prst="ellipse">
                <a:avLst/>
              </a:prstGeom>
              <a:gradFill>
                <a:gsLst>
                  <a:gs pos="71000">
                    <a:schemeClr val="bg1">
                      <a:lumMod val="85000"/>
                    </a:schemeClr>
                  </a:gs>
                  <a:gs pos="50000">
                    <a:schemeClr val="bg1">
                      <a:lumMod val="65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scene3d>
                <a:camera prst="orthographicFront">
                  <a:rot lat="0" lon="4500000" rev="0"/>
                </a:camera>
                <a:lightRig rig="balanced" dir="t">
                  <a:rot lat="0" lon="0" rev="20400000"/>
                </a:lightRig>
              </a:scene3d>
              <a:sp3d>
                <a:bevelT w="0" h="127000"/>
                <a:extrusionClr>
                  <a:schemeClr val="accent3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/>
              </a:p>
            </p:txBody>
          </p:sp>
          <p:sp>
            <p:nvSpPr>
              <p:cNvPr id="80" name="Ellipse 79"/>
              <p:cNvSpPr/>
              <p:nvPr/>
            </p:nvSpPr>
            <p:spPr>
              <a:xfrm rot="5400000">
                <a:off x="1875477" y="2269941"/>
                <a:ext cx="361710" cy="650575"/>
              </a:xfrm>
              <a:prstGeom prst="ellipse">
                <a:avLst/>
              </a:prstGeom>
              <a:gradFill>
                <a:gsLst>
                  <a:gs pos="71000">
                    <a:schemeClr val="bg1">
                      <a:lumMod val="85000"/>
                    </a:schemeClr>
                  </a:gs>
                  <a:gs pos="50000">
                    <a:schemeClr val="bg1">
                      <a:lumMod val="65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scene3d>
                <a:camera prst="orthographicFront">
                  <a:rot lat="0" lon="4500000" rev="0"/>
                </a:camera>
                <a:lightRig rig="balanced" dir="t">
                  <a:rot lat="0" lon="0" rev="20400000"/>
                </a:lightRig>
              </a:scene3d>
              <a:sp3d>
                <a:bevelT w="0" h="127000"/>
                <a:extrusionClr>
                  <a:schemeClr val="accent3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/>
              </a:p>
            </p:txBody>
          </p:sp>
          <p:sp>
            <p:nvSpPr>
              <p:cNvPr id="81" name="Ellipse 80"/>
              <p:cNvSpPr/>
              <p:nvPr/>
            </p:nvSpPr>
            <p:spPr>
              <a:xfrm rot="5400000">
                <a:off x="1875477" y="2643724"/>
                <a:ext cx="361710" cy="650575"/>
              </a:xfrm>
              <a:prstGeom prst="ellipse">
                <a:avLst/>
              </a:prstGeom>
              <a:gradFill>
                <a:gsLst>
                  <a:gs pos="71000">
                    <a:schemeClr val="bg1">
                      <a:lumMod val="85000"/>
                    </a:schemeClr>
                  </a:gs>
                  <a:gs pos="50000">
                    <a:schemeClr val="bg1">
                      <a:lumMod val="65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scene3d>
                <a:camera prst="orthographicFront">
                  <a:rot lat="0" lon="4500000" rev="0"/>
                </a:camera>
                <a:lightRig rig="balanced" dir="t">
                  <a:rot lat="0" lon="0" rev="20400000"/>
                </a:lightRig>
              </a:scene3d>
              <a:sp3d>
                <a:bevelT w="0" h="127000"/>
                <a:extrusionClr>
                  <a:schemeClr val="accent3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/>
              </a:p>
            </p:txBody>
          </p:sp>
          <p:sp>
            <p:nvSpPr>
              <p:cNvPr id="83" name="Ellipse 82"/>
              <p:cNvSpPr/>
              <p:nvPr/>
            </p:nvSpPr>
            <p:spPr>
              <a:xfrm rot="5400000">
                <a:off x="1875477" y="3017507"/>
                <a:ext cx="361710" cy="650575"/>
              </a:xfrm>
              <a:prstGeom prst="ellipse">
                <a:avLst/>
              </a:prstGeom>
              <a:gradFill>
                <a:gsLst>
                  <a:gs pos="71000">
                    <a:schemeClr val="bg1">
                      <a:lumMod val="85000"/>
                    </a:schemeClr>
                  </a:gs>
                  <a:gs pos="50000">
                    <a:schemeClr val="bg1">
                      <a:lumMod val="65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scene3d>
                <a:camera prst="orthographicFront">
                  <a:rot lat="0" lon="4500000" rev="0"/>
                </a:camera>
                <a:lightRig rig="balanced" dir="t">
                  <a:rot lat="0" lon="0" rev="20400000"/>
                </a:lightRig>
              </a:scene3d>
              <a:sp3d>
                <a:bevelT w="0" h="127000"/>
                <a:extrusionClr>
                  <a:schemeClr val="accent3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/>
              </a:p>
            </p:txBody>
          </p:sp>
          <p:sp>
            <p:nvSpPr>
              <p:cNvPr id="84" name="Ellipse 83"/>
              <p:cNvSpPr/>
              <p:nvPr/>
            </p:nvSpPr>
            <p:spPr>
              <a:xfrm rot="5400000">
                <a:off x="1875477" y="3391292"/>
                <a:ext cx="361710" cy="650575"/>
              </a:xfrm>
              <a:prstGeom prst="ellipse">
                <a:avLst/>
              </a:prstGeom>
              <a:gradFill>
                <a:gsLst>
                  <a:gs pos="71000">
                    <a:schemeClr val="bg1">
                      <a:lumMod val="85000"/>
                    </a:schemeClr>
                  </a:gs>
                  <a:gs pos="50000">
                    <a:schemeClr val="bg1">
                      <a:lumMod val="65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scene3d>
                <a:camera prst="orthographicFront">
                  <a:rot lat="0" lon="4500000" rev="0"/>
                </a:camera>
                <a:lightRig rig="balanced" dir="t">
                  <a:rot lat="0" lon="0" rev="20400000"/>
                </a:lightRig>
              </a:scene3d>
              <a:sp3d>
                <a:bevelT w="0" h="127000"/>
                <a:extrusionClr>
                  <a:schemeClr val="accent3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/>
              </a:p>
            </p:txBody>
          </p:sp>
          <p:sp>
            <p:nvSpPr>
              <p:cNvPr id="85" name="Abgerundetes Rechteck 84"/>
              <p:cNvSpPr/>
              <p:nvPr/>
            </p:nvSpPr>
            <p:spPr>
              <a:xfrm>
                <a:off x="1134177" y="1576955"/>
                <a:ext cx="1732547" cy="2800204"/>
              </a:xfrm>
              <a:prstGeom prst="round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</p:grpSp>
        <p:grpSp>
          <p:nvGrpSpPr>
            <p:cNvPr id="97" name="Gruppieren 96"/>
            <p:cNvGrpSpPr/>
            <p:nvPr/>
          </p:nvGrpSpPr>
          <p:grpSpPr>
            <a:xfrm>
              <a:off x="1928307" y="2921472"/>
              <a:ext cx="1057015" cy="1708386"/>
              <a:chOff x="3650427" y="2464272"/>
              <a:chExt cx="1057015" cy="1708386"/>
            </a:xfrm>
          </p:grpSpPr>
          <p:pic>
            <p:nvPicPr>
              <p:cNvPr id="98" name="Picture 8" descr="F:\111011_COATEX_Bilder\Ramanfenster_neu1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714719" y="3647676"/>
                <a:ext cx="466383" cy="380794"/>
              </a:xfrm>
              <a:prstGeom prst="rect">
                <a:avLst/>
              </a:prstGeom>
              <a:noFill/>
            </p:spPr>
          </p:pic>
          <p:pic>
            <p:nvPicPr>
              <p:cNvPr id="99" name="Picture 10" descr="F:\111011_COATEX_Bilder\Laserfenster_neu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714719" y="2667018"/>
                <a:ext cx="445135" cy="403872"/>
              </a:xfrm>
              <a:prstGeom prst="rect">
                <a:avLst/>
              </a:prstGeom>
              <a:noFill/>
            </p:spPr>
          </p:pic>
          <p:pic>
            <p:nvPicPr>
              <p:cNvPr id="100" name="Picture 10" descr="F:\111011_COATEX_Bilder\Laserfenster_neu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206533" y="2667018"/>
                <a:ext cx="445135" cy="403872"/>
              </a:xfrm>
              <a:prstGeom prst="rect">
                <a:avLst/>
              </a:prstGeom>
              <a:noFill/>
            </p:spPr>
          </p:pic>
          <p:pic>
            <p:nvPicPr>
              <p:cNvPr id="101" name="Picture 10" descr="F:\111011_COATEX_Bilder\Laserfenster_neu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206533" y="3624598"/>
                <a:ext cx="445135" cy="403872"/>
              </a:xfrm>
              <a:prstGeom prst="rect">
                <a:avLst/>
              </a:prstGeom>
              <a:noFill/>
            </p:spPr>
          </p:pic>
          <p:pic>
            <p:nvPicPr>
              <p:cNvPr id="102" name="Picture 8" descr="F:\111011_COATEX_Bilder\Ramanfenster_neu1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714719" y="3171425"/>
                <a:ext cx="466383" cy="380794"/>
              </a:xfrm>
              <a:prstGeom prst="rect">
                <a:avLst/>
              </a:prstGeom>
              <a:noFill/>
            </p:spPr>
          </p:pic>
          <p:pic>
            <p:nvPicPr>
              <p:cNvPr id="103" name="Picture 8" descr="F:\111011_COATEX_Bilder\Ramanfenster_neu1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185285" y="3171425"/>
                <a:ext cx="466383" cy="380794"/>
              </a:xfrm>
              <a:prstGeom prst="rect">
                <a:avLst/>
              </a:prstGeom>
              <a:noFill/>
            </p:spPr>
          </p:pic>
          <p:sp>
            <p:nvSpPr>
              <p:cNvPr id="104" name="Abgerundetes Rechteck 103"/>
              <p:cNvSpPr/>
              <p:nvPr/>
            </p:nvSpPr>
            <p:spPr>
              <a:xfrm>
                <a:off x="3650427" y="2464272"/>
                <a:ext cx="1057015" cy="1708386"/>
              </a:xfrm>
              <a:prstGeom prst="round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/>
      <p:bldP spid="13" grpId="0"/>
      <p:bldP spid="37" grpId="0" animBg="1"/>
      <p:bldP spid="50" grpId="0" animBg="1"/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nhaltsplatzhalter 17"/>
          <p:cNvSpPr>
            <a:spLocks noGrp="1"/>
          </p:cNvSpPr>
          <p:nvPr>
            <p:ph idx="1"/>
          </p:nvPr>
        </p:nvSpPr>
        <p:spPr>
          <a:xfrm>
            <a:off x="431800" y="4998247"/>
            <a:ext cx="9212263" cy="1639220"/>
          </a:xfrm>
        </p:spPr>
        <p:txBody>
          <a:bodyPr/>
          <a:lstStyle/>
          <a:p>
            <a:r>
              <a:rPr lang="en-GB" sz="2000" dirty="0" smtClean="0"/>
              <a:t>4 storage vessels in CAPER glove box</a:t>
            </a:r>
          </a:p>
          <a:p>
            <a:r>
              <a:rPr lang="en-GB" sz="2000" dirty="0" smtClean="0"/>
              <a:t>Actions in glove box</a:t>
            </a:r>
          </a:p>
          <a:p>
            <a:pPr lvl="1"/>
            <a:r>
              <a:rPr lang="en-GB" dirty="0" smtClean="0"/>
              <a:t>Filling, evacuation, flushing with H</a:t>
            </a:r>
            <a:r>
              <a:rPr lang="en-GB" baseline="-25000" dirty="0" smtClean="0"/>
              <a:t>2</a:t>
            </a:r>
            <a:r>
              <a:rPr lang="en-GB" dirty="0" smtClean="0"/>
              <a:t> + D</a:t>
            </a:r>
            <a:r>
              <a:rPr lang="en-GB" baseline="-25000" dirty="0" smtClean="0"/>
              <a:t>2</a:t>
            </a:r>
          </a:p>
          <a:p>
            <a:pPr lvl="1"/>
            <a:r>
              <a:rPr lang="en-GB" dirty="0" smtClean="0"/>
              <a:t>Gas chromatography analysis possible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Storage of samples in tritium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086DF1-DD94-47C6-9C55-BBF2AE4FC8DF}" type="slidenum">
              <a:rPr lang="en-GB" noProof="0" smtClean="0"/>
              <a:pPr/>
              <a:t>17</a:t>
            </a:fld>
            <a:endParaRPr lang="en-GB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smtClean="0"/>
              <a:t>2011/10/21</a:t>
            </a:r>
            <a:endParaRPr lang="en-GB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ASPERA –Mirrors and lasers in astroparticle physics infrastructure Sebastian Fischer</a:t>
            </a:r>
            <a:endParaRPr lang="en-GB" dirty="0"/>
          </a:p>
        </p:txBody>
      </p:sp>
      <p:pic>
        <p:nvPicPr>
          <p:cNvPr id="1026" name="Picture 2" descr="F:\TLK\Bilder\110811_Einbau_Behälter_in_CAPER\DSCN0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562" y="1238483"/>
            <a:ext cx="4257673" cy="3287218"/>
          </a:xfrm>
          <a:prstGeom prst="rect">
            <a:avLst/>
          </a:prstGeom>
          <a:noFill/>
        </p:spPr>
      </p:pic>
      <p:grpSp>
        <p:nvGrpSpPr>
          <p:cNvPr id="17" name="Gruppieren 16"/>
          <p:cNvGrpSpPr/>
          <p:nvPr/>
        </p:nvGrpSpPr>
        <p:grpSpPr>
          <a:xfrm>
            <a:off x="4919241" y="1238483"/>
            <a:ext cx="5011838" cy="3298785"/>
            <a:chOff x="4919241" y="1400533"/>
            <a:chExt cx="5011838" cy="3298785"/>
          </a:xfrm>
        </p:grpSpPr>
        <p:pic>
          <p:nvPicPr>
            <p:cNvPr id="1027" name="Picture 3" descr="F:\TLK\Bilder\110811_Einbau_Behälter_in_CAPER\DSCN018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19241" y="1400533"/>
              <a:ext cx="5011838" cy="3298785"/>
            </a:xfrm>
            <a:prstGeom prst="rect">
              <a:avLst/>
            </a:prstGeom>
            <a:noFill/>
          </p:spPr>
        </p:pic>
        <p:cxnSp>
          <p:nvCxnSpPr>
            <p:cNvPr id="14" name="Gerade Verbindung mit Pfeil 13"/>
            <p:cNvCxnSpPr/>
            <p:nvPr/>
          </p:nvCxnSpPr>
          <p:spPr>
            <a:xfrm>
              <a:off x="6875362" y="2326508"/>
              <a:ext cx="833377" cy="54401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 Box 26"/>
            <p:cNvSpPr txBox="1">
              <a:spLocks noChangeArrowheads="1"/>
            </p:cNvSpPr>
            <p:nvPr/>
          </p:nvSpPr>
          <p:spPr bwMode="auto">
            <a:xfrm>
              <a:off x="5058137" y="1979271"/>
              <a:ext cx="2173367" cy="39178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180000" tIns="72000" rIns="180000" bIns="72000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indent="-436466" algn="ctr" defTabSz="914400" eaLnBrk="0" hangingPunct="0">
                <a:lnSpc>
                  <a:spcPct val="95000"/>
                </a:lnSpc>
                <a:spcBef>
                  <a:spcPts val="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  <a:defRPr/>
              </a:pPr>
              <a:r>
                <a:rPr lang="en-GB" sz="2000" b="1" kern="0" dirty="0" smtClean="0">
                  <a:solidFill>
                    <a:schemeClr val="bg1"/>
                  </a:solidFill>
                  <a:latin typeface="+mj-lt"/>
                  <a:ea typeface="+mn-ea"/>
                  <a:sym typeface="Wingdings" pitchFamily="2" charset="2"/>
                </a:rPr>
                <a:t>Storage vessel</a:t>
              </a:r>
              <a:endParaRPr lang="en-GB" sz="36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endParaRPr>
            </a:p>
          </p:txBody>
        </p:sp>
        <p:sp>
          <p:nvSpPr>
            <p:cNvPr id="10" name="Text Box 26"/>
            <p:cNvSpPr txBox="1">
              <a:spLocks noChangeArrowheads="1"/>
            </p:cNvSpPr>
            <p:nvPr/>
          </p:nvSpPr>
          <p:spPr bwMode="auto">
            <a:xfrm>
              <a:off x="7014258" y="4076210"/>
              <a:ext cx="1503964" cy="39178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180000" tIns="72000" rIns="180000" bIns="72000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indent="-436466" algn="ctr" defTabSz="914400" eaLnBrk="0" hangingPunct="0">
                <a:lnSpc>
                  <a:spcPct val="95000"/>
                </a:lnSpc>
                <a:spcBef>
                  <a:spcPts val="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  <a:defRPr/>
              </a:pPr>
              <a:r>
                <a:rPr lang="en-GB" sz="2000" b="1" kern="0" dirty="0" smtClean="0">
                  <a:solidFill>
                    <a:schemeClr val="bg1"/>
                  </a:solidFill>
                  <a:latin typeface="+mj-lt"/>
                  <a:ea typeface="+mn-ea"/>
                  <a:sym typeface="Wingdings" pitchFamily="2" charset="2"/>
                </a:rPr>
                <a:t>T</a:t>
              </a:r>
              <a:r>
                <a:rPr lang="en-GB" sz="2000" b="1" kern="0" baseline="-25000" dirty="0" smtClean="0">
                  <a:solidFill>
                    <a:schemeClr val="bg1"/>
                  </a:solidFill>
                  <a:latin typeface="+mj-lt"/>
                  <a:ea typeface="+mn-ea"/>
                  <a:sym typeface="Wingdings" pitchFamily="2" charset="2"/>
                </a:rPr>
                <a:t>2</a:t>
              </a:r>
              <a:r>
                <a:rPr lang="en-GB" sz="2000" b="1" kern="0" dirty="0" smtClean="0">
                  <a:solidFill>
                    <a:schemeClr val="bg1"/>
                  </a:solidFill>
                  <a:latin typeface="+mj-lt"/>
                  <a:ea typeface="+mn-ea"/>
                  <a:sym typeface="Wingdings" pitchFamily="2" charset="2"/>
                </a:rPr>
                <a:t> supply</a:t>
              </a:r>
              <a:endParaRPr lang="en-GB" sz="36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endParaRPr>
            </a:p>
          </p:txBody>
        </p:sp>
        <p:cxnSp>
          <p:nvCxnSpPr>
            <p:cNvPr id="12" name="Form 11"/>
            <p:cNvCxnSpPr/>
            <p:nvPr/>
          </p:nvCxnSpPr>
          <p:spPr>
            <a:xfrm rot="5400000" flipH="1" flipV="1">
              <a:off x="8257643" y="3582514"/>
              <a:ext cx="950167" cy="429008"/>
            </a:xfrm>
            <a:prstGeom prst="bentConnector3">
              <a:avLst>
                <a:gd name="adj1" fmla="val 55"/>
              </a:avLst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2" descr="F:\111011_COATEX_Bilder\Gestänge_F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274128" y="3510963"/>
            <a:ext cx="1382950" cy="3922828"/>
          </a:xfrm>
          <a:prstGeom prst="rect">
            <a:avLst/>
          </a:prstGeom>
          <a:noFill/>
        </p:spPr>
      </p:pic>
      <p:sp>
        <p:nvSpPr>
          <p:cNvPr id="16" name="Textfeld 15"/>
          <p:cNvSpPr txBox="1"/>
          <p:nvPr/>
        </p:nvSpPr>
        <p:spPr>
          <a:xfrm>
            <a:off x="7070652" y="6102375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latin typeface="+mj-lt"/>
              </a:rPr>
              <a:t>Coating samples in holder</a:t>
            </a:r>
            <a:endParaRPr lang="en-GB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T-R measurement principle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086DF1-DD94-47C6-9C55-BBF2AE4FC8DF}" type="slidenum">
              <a:rPr lang="en-GB" noProof="0" smtClean="0"/>
              <a:pPr/>
              <a:t>18</a:t>
            </a:fld>
            <a:endParaRPr lang="en-GB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smtClean="0"/>
              <a:t>2011/10/21</a:t>
            </a:r>
            <a:endParaRPr lang="en-GB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ASPERA –Mirrors and lasers in astroparticle physics infrastructure Sebastian Fischer</a:t>
            </a:r>
            <a:endParaRPr lang="en-GB" dirty="0"/>
          </a:p>
        </p:txBody>
      </p:sp>
      <p:grpSp>
        <p:nvGrpSpPr>
          <p:cNvPr id="14" name="Gruppieren 13"/>
          <p:cNvGrpSpPr/>
          <p:nvPr/>
        </p:nvGrpSpPr>
        <p:grpSpPr>
          <a:xfrm>
            <a:off x="354425" y="1113377"/>
            <a:ext cx="9247153" cy="5153025"/>
            <a:chOff x="163031" y="1485532"/>
            <a:chExt cx="9247153" cy="5153025"/>
          </a:xfrm>
        </p:grpSpPr>
        <p:grpSp>
          <p:nvGrpSpPr>
            <p:cNvPr id="13" name="Gruppieren 12"/>
            <p:cNvGrpSpPr/>
            <p:nvPr/>
          </p:nvGrpSpPr>
          <p:grpSpPr>
            <a:xfrm>
              <a:off x="286821" y="1485532"/>
              <a:ext cx="9123363" cy="5153025"/>
              <a:chOff x="286821" y="1485532"/>
              <a:chExt cx="9123363" cy="5153025"/>
            </a:xfrm>
          </p:grpSpPr>
          <p:pic>
            <p:nvPicPr>
              <p:cNvPr id="4098" name="Picture 2" descr="F:\111011_COATEX_Bilder\Strahlengang_Zeichnung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86821" y="1485532"/>
                <a:ext cx="9123363" cy="5153025"/>
              </a:xfrm>
              <a:prstGeom prst="rect">
                <a:avLst/>
              </a:prstGeom>
              <a:noFill/>
            </p:spPr>
          </p:pic>
          <p:sp>
            <p:nvSpPr>
              <p:cNvPr id="12" name="Rechteck 11"/>
              <p:cNvSpPr/>
              <p:nvPr/>
            </p:nvSpPr>
            <p:spPr>
              <a:xfrm>
                <a:off x="3827720" y="2828260"/>
                <a:ext cx="1286540" cy="29771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" name="Textfeld 7"/>
            <p:cNvSpPr txBox="1"/>
            <p:nvPr/>
          </p:nvSpPr>
          <p:spPr>
            <a:xfrm>
              <a:off x="1499190" y="2658140"/>
              <a:ext cx="124401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latin typeface="+mj-lt"/>
                </a:rPr>
                <a:t>Mirror</a:t>
              </a:r>
              <a:endParaRPr lang="en-GB" sz="2000" b="1" dirty="0">
                <a:latin typeface="+mj-lt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163031" y="6021572"/>
              <a:ext cx="161260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latin typeface="+mj-lt"/>
                </a:rPr>
                <a:t>Laser diode</a:t>
              </a:r>
              <a:endParaRPr lang="en-GB" sz="2000" b="1" dirty="0">
                <a:latin typeface="+mj-lt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4210487" y="2193831"/>
              <a:ext cx="10526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latin typeface="+mj-lt"/>
                </a:rPr>
                <a:t>Beam </a:t>
              </a:r>
              <a:br>
                <a:rPr lang="en-GB" sz="2000" b="1" dirty="0" smtClean="0">
                  <a:latin typeface="+mj-lt"/>
                </a:rPr>
              </a:br>
              <a:r>
                <a:rPr lang="en-GB" sz="2000" b="1" dirty="0" smtClean="0">
                  <a:latin typeface="+mj-lt"/>
                </a:rPr>
                <a:t>splitter</a:t>
              </a:r>
            </a:p>
            <a:p>
              <a:r>
                <a:rPr lang="en-GB" sz="2000" b="1" dirty="0" smtClean="0">
                  <a:latin typeface="+mj-lt"/>
                </a:rPr>
                <a:t>50:50</a:t>
              </a:r>
              <a:endParaRPr lang="en-GB" sz="2000" b="1" dirty="0">
                <a:latin typeface="+mj-lt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5128436" y="5585642"/>
              <a:ext cx="339887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latin typeface="+mj-lt"/>
                </a:rPr>
                <a:t>Sample on movable stage</a:t>
              </a:r>
              <a:endParaRPr lang="en-GB" sz="2000" b="1" dirty="0">
                <a:latin typeface="+mj-lt"/>
              </a:endParaRPr>
            </a:p>
          </p:txBody>
        </p:sp>
      </p:grp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5847907" y="5869173"/>
            <a:ext cx="3264195" cy="78680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80000" tIns="72000" rIns="180000" bIns="72000" numCol="1" anchor="ctr" anchorCtr="0" compatLnSpc="1">
            <a:prstTxWarp prst="textNoShape">
              <a:avLst/>
            </a:prstTxWarp>
            <a:noAutofit/>
          </a:bodyPr>
          <a:lstStyle/>
          <a:p>
            <a:pPr indent="-436466" algn="ctr" defTabSz="914400" eaLnBrk="0" hangingPunct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2000" b="1" kern="0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Observable: </a:t>
            </a:r>
          </a:p>
          <a:p>
            <a:pPr indent="-436466" algn="ctr" defTabSz="914400" eaLnBrk="0" hangingPunct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2000" b="1" kern="0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Ratio of PD voltages</a:t>
            </a:r>
            <a:endParaRPr lang="en-GB" sz="3600" b="1" kern="0" dirty="0" smtClean="0">
              <a:solidFill>
                <a:schemeClr val="bg1"/>
              </a:solidFill>
              <a:latin typeface="+mj-lt"/>
              <a:ea typeface="+mn-ea"/>
              <a:sym typeface="Wingdings" pitchFamily="2" charset="2"/>
            </a:endParaRPr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259907" y="6116320"/>
            <a:ext cx="2330893" cy="71238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80000" tIns="72000" rIns="180000" bIns="72000" numCol="1" anchor="ctr" anchorCtr="0" compatLnSpc="1">
            <a:prstTxWarp prst="textNoShape">
              <a:avLst/>
            </a:prstTxWarp>
            <a:noAutofit/>
          </a:bodyPr>
          <a:lstStyle/>
          <a:p>
            <a:pPr indent="-436466" algn="ctr" defTabSz="914400" eaLnBrk="0" hangingPunct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2000" b="1" kern="0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532nm, 593nm, 1064nm</a:t>
            </a:r>
            <a:endParaRPr lang="en-GB" sz="2000" b="1" kern="0" dirty="0" smtClean="0">
              <a:solidFill>
                <a:schemeClr val="bg1"/>
              </a:solidFill>
              <a:latin typeface="+mj-lt"/>
              <a:ea typeface="+mn-ea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TLK\Bilder\110817_COATEX_T-R-Aufbau\DSCN02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10080625" cy="7560469"/>
          </a:xfrm>
          <a:prstGeom prst="rect">
            <a:avLst/>
          </a:prstGeom>
          <a:noFill/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30213" y="481263"/>
            <a:ext cx="4921433" cy="506162"/>
          </a:xfrm>
          <a:solidFill>
            <a:schemeClr val="bg1">
              <a:alpha val="57000"/>
            </a:schemeClr>
          </a:solidFill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T-R measurement setup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 flipH="1">
            <a:off x="1838739" y="4661452"/>
            <a:ext cx="824948" cy="63610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2384511" y="4341760"/>
            <a:ext cx="2173367" cy="39178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80000" tIns="72000" rIns="180000" bIns="72000" numCol="1" anchor="ctr" anchorCtr="0" compatLnSpc="1">
            <a:prstTxWarp prst="textNoShape">
              <a:avLst/>
            </a:prstTxWarp>
            <a:noAutofit/>
          </a:bodyPr>
          <a:lstStyle/>
          <a:p>
            <a:pPr indent="-436466" algn="ctr" defTabSz="914400" eaLnBrk="0" hangingPunct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20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  <a:t>Laser diode</a:t>
            </a:r>
            <a:endParaRPr lang="en-GB" sz="3600" b="1" kern="0" dirty="0" smtClean="0">
              <a:solidFill>
                <a:schemeClr val="bg1"/>
              </a:solidFill>
              <a:latin typeface="+mj-lt"/>
              <a:ea typeface="+mn-ea"/>
              <a:sym typeface="Wingdings" pitchFamily="2" charset="2"/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3588026" y="2017643"/>
            <a:ext cx="1023731" cy="86470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1938130" y="1421296"/>
            <a:ext cx="1958010" cy="69825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80000" tIns="72000" rIns="180000" bIns="72000" numCol="1" anchor="ctr" anchorCtr="0" compatLnSpc="1">
            <a:prstTxWarp prst="textNoShape">
              <a:avLst/>
            </a:prstTxWarp>
            <a:noAutofit/>
          </a:bodyPr>
          <a:lstStyle/>
          <a:p>
            <a:pPr indent="-436466" algn="ctr" defTabSz="914400" eaLnBrk="0" hangingPunct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20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  <a:t>50:50 beam splitter</a:t>
            </a:r>
            <a:endParaRPr lang="en-GB" sz="3600" b="1" kern="0" dirty="0" smtClean="0">
              <a:solidFill>
                <a:schemeClr val="bg1"/>
              </a:solidFill>
              <a:latin typeface="+mj-lt"/>
              <a:ea typeface="+mn-ea"/>
              <a:sym typeface="Wingdings" pitchFamily="2" charset="2"/>
            </a:endParaRPr>
          </a:p>
        </p:txBody>
      </p:sp>
      <p:cxnSp>
        <p:nvCxnSpPr>
          <p:cNvPr id="18" name="Gerade Verbindung mit Pfeil 17"/>
          <p:cNvCxnSpPr>
            <a:stCxn id="19" idx="1"/>
          </p:cNvCxnSpPr>
          <p:nvPr/>
        </p:nvCxnSpPr>
        <p:spPr>
          <a:xfrm flipH="1">
            <a:off x="5519531" y="808074"/>
            <a:ext cx="625286" cy="43763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6144817" y="458874"/>
            <a:ext cx="2064906" cy="698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80000" tIns="72000" rIns="180000" bIns="72000" numCol="1" anchor="ctr" anchorCtr="0" compatLnSpc="1">
            <a:prstTxWarp prst="textNoShape">
              <a:avLst/>
            </a:prstTxWarp>
            <a:noAutofit/>
          </a:bodyPr>
          <a:lstStyle/>
          <a:p>
            <a:pPr indent="-436466" algn="ctr" defTabSz="914400" eaLnBrk="0" hangingPunct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20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  <a:t>Monitor </a:t>
            </a:r>
            <a:br>
              <a:rPr lang="en-GB" sz="20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</a:br>
            <a:r>
              <a:rPr lang="en-GB" sz="20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  <a:t>photo diode</a:t>
            </a:r>
            <a:endParaRPr lang="en-GB" sz="3600" b="1" kern="0" dirty="0" smtClean="0">
              <a:solidFill>
                <a:schemeClr val="bg1"/>
              </a:solidFill>
              <a:latin typeface="+mj-lt"/>
              <a:ea typeface="+mn-ea"/>
              <a:sym typeface="Wingdings" pitchFamily="2" charset="2"/>
            </a:endParaRPr>
          </a:p>
        </p:txBody>
      </p:sp>
      <p:cxnSp>
        <p:nvCxnSpPr>
          <p:cNvPr id="20" name="Gerade Verbindung mit Pfeil 19"/>
          <p:cNvCxnSpPr>
            <a:stCxn id="21" idx="1"/>
          </p:cNvCxnSpPr>
          <p:nvPr/>
        </p:nvCxnSpPr>
        <p:spPr>
          <a:xfrm flipH="1" flipV="1">
            <a:off x="5854150" y="6162261"/>
            <a:ext cx="701485" cy="17527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26"/>
          <p:cNvSpPr txBox="1">
            <a:spLocks noChangeArrowheads="1"/>
          </p:cNvSpPr>
          <p:nvPr/>
        </p:nvSpPr>
        <p:spPr bwMode="auto">
          <a:xfrm>
            <a:off x="6555635" y="5988337"/>
            <a:ext cx="2064906" cy="698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80000" tIns="72000" rIns="180000" bIns="72000" numCol="1" anchor="ctr" anchorCtr="0" compatLnSpc="1">
            <a:prstTxWarp prst="textNoShape">
              <a:avLst/>
            </a:prstTxWarp>
            <a:noAutofit/>
          </a:bodyPr>
          <a:lstStyle/>
          <a:p>
            <a:pPr indent="-436466" algn="ctr" defTabSz="914400" eaLnBrk="0" hangingPunct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20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  <a:t>Reflection</a:t>
            </a:r>
            <a:br>
              <a:rPr lang="en-GB" sz="20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</a:br>
            <a:r>
              <a:rPr lang="en-GB" sz="20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  <a:t>photo diode</a:t>
            </a:r>
            <a:endParaRPr lang="en-GB" sz="3600" b="1" kern="0" dirty="0" smtClean="0">
              <a:solidFill>
                <a:schemeClr val="bg1"/>
              </a:solidFill>
              <a:latin typeface="+mj-lt"/>
              <a:ea typeface="+mn-ea"/>
              <a:sym typeface="Wingdings" pitchFamily="2" charset="2"/>
            </a:endParaRPr>
          </a:p>
        </p:txBody>
      </p:sp>
      <p:cxnSp>
        <p:nvCxnSpPr>
          <p:cNvPr id="23" name="Gerade Verbindung mit Pfeil 22"/>
          <p:cNvCxnSpPr>
            <a:stCxn id="24" idx="2"/>
          </p:cNvCxnSpPr>
          <p:nvPr/>
        </p:nvCxnSpPr>
        <p:spPr>
          <a:xfrm>
            <a:off x="8587409" y="1985533"/>
            <a:ext cx="477078" cy="54894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7255565" y="1287133"/>
            <a:ext cx="2663687" cy="698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80000" tIns="72000" rIns="180000" bIns="72000" numCol="1" anchor="ctr" anchorCtr="0" compatLnSpc="1">
            <a:prstTxWarp prst="textNoShape">
              <a:avLst/>
            </a:prstTxWarp>
            <a:noAutofit/>
          </a:bodyPr>
          <a:lstStyle/>
          <a:p>
            <a:pPr indent="-436466" algn="ctr" defTabSz="914400" eaLnBrk="0" hangingPunct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20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  <a:t>Coating sample on motorised stage</a:t>
            </a:r>
            <a:endParaRPr lang="en-GB" sz="3600" b="1" kern="0" dirty="0" smtClean="0">
              <a:solidFill>
                <a:schemeClr val="bg1"/>
              </a:solidFill>
              <a:latin typeface="+mj-lt"/>
              <a:ea typeface="+mn-ea"/>
              <a:sym typeface="Wingdings" pitchFamily="2" charset="2"/>
            </a:endParaRPr>
          </a:p>
        </p:txBody>
      </p:sp>
      <p:cxnSp>
        <p:nvCxnSpPr>
          <p:cNvPr id="31" name="Gerade Verbindung mit Pfeil 30"/>
          <p:cNvCxnSpPr>
            <a:stCxn id="32" idx="3"/>
          </p:cNvCxnSpPr>
          <p:nvPr/>
        </p:nvCxnSpPr>
        <p:spPr>
          <a:xfrm>
            <a:off x="9299715" y="5297241"/>
            <a:ext cx="649355" cy="1025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7234809" y="4948041"/>
            <a:ext cx="2064906" cy="698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80000" tIns="72000" rIns="180000" bIns="72000" numCol="1" anchor="ctr" anchorCtr="0" compatLnSpc="1">
            <a:prstTxWarp prst="textNoShape">
              <a:avLst/>
            </a:prstTxWarp>
            <a:noAutofit/>
          </a:bodyPr>
          <a:lstStyle/>
          <a:p>
            <a:pPr indent="-436466" algn="ctr" defTabSz="914400" eaLnBrk="0" hangingPunct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20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  <a:t>Transmission</a:t>
            </a:r>
            <a:br>
              <a:rPr lang="en-GB" sz="20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</a:br>
            <a:r>
              <a:rPr lang="en-GB" sz="20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  <a:t>photo diode</a:t>
            </a:r>
            <a:endParaRPr lang="en-GB" sz="3600" b="1" kern="0" dirty="0" smtClean="0">
              <a:solidFill>
                <a:schemeClr val="bg1"/>
              </a:solidFill>
              <a:latin typeface="+mj-lt"/>
              <a:ea typeface="+mn-ea"/>
              <a:sym typeface="Wingdings" pitchFamily="2" charset="2"/>
            </a:endParaRPr>
          </a:p>
        </p:txBody>
      </p:sp>
      <p:sp>
        <p:nvSpPr>
          <p:cNvPr id="43" name="Rechteckiger Pfeil 42"/>
          <p:cNvSpPr/>
          <p:nvPr/>
        </p:nvSpPr>
        <p:spPr>
          <a:xfrm>
            <a:off x="1331842" y="3329609"/>
            <a:ext cx="3896141" cy="1769164"/>
          </a:xfrm>
          <a:prstGeom prst="bentArrow">
            <a:avLst>
              <a:gd name="adj1" fmla="val 4060"/>
              <a:gd name="adj2" fmla="val 2030"/>
              <a:gd name="adj3" fmla="val 0"/>
              <a:gd name="adj4" fmla="val 4494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4" name="Rechteckiger Pfeil 43"/>
          <p:cNvSpPr/>
          <p:nvPr/>
        </p:nvSpPr>
        <p:spPr>
          <a:xfrm flipV="1">
            <a:off x="5151781" y="1633330"/>
            <a:ext cx="3896141" cy="1769164"/>
          </a:xfrm>
          <a:prstGeom prst="bentArrow">
            <a:avLst>
              <a:gd name="adj1" fmla="val 4060"/>
              <a:gd name="adj2" fmla="val 2030"/>
              <a:gd name="adj3" fmla="val 0"/>
              <a:gd name="adj4" fmla="val 4494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5" name="Rechteckiger Pfeil 44"/>
          <p:cNvSpPr/>
          <p:nvPr/>
        </p:nvSpPr>
        <p:spPr>
          <a:xfrm>
            <a:off x="5145155" y="3316352"/>
            <a:ext cx="3896141" cy="2517917"/>
          </a:xfrm>
          <a:prstGeom prst="bentArrow">
            <a:avLst>
              <a:gd name="adj1" fmla="val 2876"/>
              <a:gd name="adj2" fmla="val 1438"/>
              <a:gd name="adj3" fmla="val 0"/>
              <a:gd name="adj4" fmla="val 4494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2" name="Datumsplatzhalt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smtClean="0"/>
              <a:t>2011/10/21</a:t>
            </a:r>
            <a:endParaRPr lang="en-GB" noProof="0" dirty="0"/>
          </a:p>
        </p:txBody>
      </p:sp>
      <p:sp>
        <p:nvSpPr>
          <p:cNvPr id="25" name="Foliennummernplatzhalter 2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086DF1-DD94-47C6-9C55-BBF2AE4FC8DF}" type="slidenum">
              <a:rPr lang="en-GB" noProof="0" smtClean="0"/>
              <a:pPr/>
              <a:t>19</a:t>
            </a:fld>
            <a:endParaRPr lang="en-GB" noProof="0"/>
          </a:p>
        </p:txBody>
      </p:sp>
      <p:sp>
        <p:nvSpPr>
          <p:cNvPr id="26" name="Fußzeilenplatzhalter 2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ASPERA –Mirrors and lasers in astroparticle physics infrastructure</a:t>
            </a:r>
          </a:p>
          <a:p>
            <a:r>
              <a:rPr lang="en-GB" smtClean="0"/>
              <a:t>Sebastian Fischer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1" grpId="0" animBg="1"/>
      <p:bldP spid="24" grpId="0" animBg="1"/>
      <p:bldP spid="32" grpId="0" animBg="1"/>
      <p:bldP spid="43" grpId="0" animBg="1"/>
      <p:bldP spid="44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Astroparticle</a:t>
            </a:r>
            <a:r>
              <a:rPr lang="en-GB" dirty="0" smtClean="0"/>
              <a:t> physics</a:t>
            </a:r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4E086DF1-DD94-47C6-9C55-BBF2AE4FC8DF}" type="slidenum">
              <a:rPr lang="en-GB" noProof="0" smtClean="0"/>
              <a:pPr/>
              <a:t>2</a:t>
            </a:fld>
            <a:endParaRPr lang="en-GB" noProof="0"/>
          </a:p>
        </p:txBody>
      </p:sp>
      <p:sp>
        <p:nvSpPr>
          <p:cNvPr id="19" name="Datumsplatzhalt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smtClean="0"/>
              <a:t>2011/10/21</a:t>
            </a:r>
            <a:endParaRPr lang="en-GB" noProof="0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ASPERA –Mirrors and lasers in astroparticle physics infrastructure Sebastian Fischer</a:t>
            </a:r>
            <a:endParaRPr lang="en-GB" dirty="0"/>
          </a:p>
        </p:txBody>
      </p:sp>
      <p:grpSp>
        <p:nvGrpSpPr>
          <p:cNvPr id="3" name="Gruppieren 12"/>
          <p:cNvGrpSpPr>
            <a:grpSpLocks/>
          </p:cNvGrpSpPr>
          <p:nvPr/>
        </p:nvGrpSpPr>
        <p:grpSpPr bwMode="auto">
          <a:xfrm>
            <a:off x="450850" y="1794510"/>
            <a:ext cx="7380288" cy="4994275"/>
            <a:chOff x="450334" y="1530867"/>
            <a:chExt cx="7380288" cy="4994275"/>
          </a:xfrm>
        </p:grpSpPr>
        <p:pic>
          <p:nvPicPr>
            <p:cNvPr id="2" name="Picture 6" descr="D:\FischerS\Vorträge\101026_Tritium2010_Japan\pictures\erde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26834" y="1530867"/>
              <a:ext cx="2427288" cy="2471738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8199" name="Picture 7" descr="D:\FischerS\Vorträge\101026_Tritium2010_Japan\pictures\Hubble_ultra_deep_field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0334" y="1530867"/>
              <a:ext cx="2425700" cy="2471738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8200" name="Picture 8" descr="D:\FischerS\Vorträge\101026_Tritium2010_Japan\pictures\mensch_t.gif"/>
            <p:cNvPicPr>
              <a:picLocks noChangeAspect="1" noChangeArrowheads="1"/>
            </p:cNvPicPr>
            <p:nvPr/>
          </p:nvPicPr>
          <p:blipFill>
            <a:blip r:embed="rId4"/>
            <a:srcRect t="1746" b="2243"/>
            <a:stretch>
              <a:fillRect/>
            </a:stretch>
          </p:blipFill>
          <p:spPr bwMode="auto">
            <a:xfrm>
              <a:off x="5404922" y="1530867"/>
              <a:ext cx="2425700" cy="247491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8201" name="Picture 9" descr="D:\FischerS\Vorträge\101026_Tritium2010_Japan\pictures\dna_helix.jpg"/>
            <p:cNvPicPr>
              <a:picLocks noChangeAspect="1" noChangeArrowheads="1"/>
            </p:cNvPicPr>
            <p:nvPr/>
          </p:nvPicPr>
          <p:blipFill>
            <a:blip r:embed="rId5"/>
            <a:srcRect l="25043"/>
            <a:stretch>
              <a:fillRect/>
            </a:stretch>
          </p:blipFill>
          <p:spPr bwMode="auto">
            <a:xfrm>
              <a:off x="2926834" y="4053405"/>
              <a:ext cx="2420938" cy="2471737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8202" name="Picture 10" descr="D:\FischerS\Vorträge\101026_Tritium2010_Japan\pictures\illu_ameise.gif"/>
            <p:cNvPicPr>
              <a:picLocks noChangeAspect="1" noChangeArrowheads="1"/>
            </p:cNvPicPr>
            <p:nvPr/>
          </p:nvPicPr>
          <p:blipFill>
            <a:blip r:embed="rId6"/>
            <a:srcRect l="10939" r="14053"/>
            <a:stretch>
              <a:fillRect/>
            </a:stretch>
          </p:blipFill>
          <p:spPr bwMode="auto">
            <a:xfrm>
              <a:off x="450334" y="4053405"/>
              <a:ext cx="2425700" cy="2471737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8203" name="Picture 11" descr="D:\FischerS\Vorträge\101026_Tritium2010_Japan\pictures\atom.gif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404922" y="4053405"/>
              <a:ext cx="2425700" cy="2471737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sp>
        <p:nvSpPr>
          <p:cNvPr id="14" name="Pfeil nach rechts 13"/>
          <p:cNvSpPr/>
          <p:nvPr/>
        </p:nvSpPr>
        <p:spPr>
          <a:xfrm>
            <a:off x="7406640" y="5057245"/>
            <a:ext cx="1245424" cy="359604"/>
          </a:xfrm>
          <a:prstGeom prst="rightArrow">
            <a:avLst>
              <a:gd name="adj1" fmla="val 50000"/>
              <a:gd name="adj2" fmla="val 88252"/>
            </a:avLst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rgbClr val="FFFFFF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336550" y="1007220"/>
            <a:ext cx="7446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i="1" dirty="0" smtClean="0">
                <a:latin typeface="+mj-lt"/>
              </a:rPr>
              <a:t>Connecting elementary particles and the universe</a:t>
            </a:r>
            <a:endParaRPr lang="en-GB" sz="1800" i="1" dirty="0">
              <a:latin typeface="+mj-lt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8628448" y="3701900"/>
            <a:ext cx="111280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0" dirty="0" smtClean="0"/>
              <a:t>ν</a:t>
            </a:r>
            <a:endParaRPr lang="en-GB" sz="16000" dirty="0"/>
          </a:p>
        </p:txBody>
      </p:sp>
      <p:sp>
        <p:nvSpPr>
          <p:cNvPr id="16" name="Rechteck 15"/>
          <p:cNvSpPr/>
          <p:nvPr/>
        </p:nvSpPr>
        <p:spPr>
          <a:xfrm>
            <a:off x="7950465" y="5819118"/>
            <a:ext cx="20435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0"/>
            <a:r>
              <a:rPr lang="en-GB" sz="2800" dirty="0" smtClean="0">
                <a:latin typeface="Frutiger"/>
                <a:sym typeface="Wingdings" pitchFamily="2" charset="2"/>
              </a:rPr>
              <a:t>Neutrino</a:t>
            </a:r>
            <a:endParaRPr lang="en-GB" sz="2800" dirty="0" smtClean="0">
              <a:latin typeface="Frutiger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4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Installation of T-R setup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086DF1-DD94-47C6-9C55-BBF2AE4FC8DF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2011/10/21</a:t>
            </a:r>
            <a:endParaRPr lang="en-GB" dirty="0"/>
          </a:p>
        </p:txBody>
      </p:sp>
      <p:pic>
        <p:nvPicPr>
          <p:cNvPr id="3074" name="Picture 2" descr="F:\TLK\Bilder\110817_COATEX_T-R-Aufbau\DSCN02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020" y="1046600"/>
            <a:ext cx="4803226" cy="3092658"/>
          </a:xfrm>
          <a:prstGeom prst="rect">
            <a:avLst/>
          </a:prstGeom>
          <a:noFill/>
        </p:spPr>
      </p:pic>
      <p:pic>
        <p:nvPicPr>
          <p:cNvPr id="3076" name="Picture 4" descr="F:\TLK\Bilder\110818_Einbau_T-R-Aufbau_in_die_Box\DSCN03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4191000"/>
            <a:ext cx="3810034" cy="2664000"/>
          </a:xfrm>
          <a:prstGeom prst="rect">
            <a:avLst/>
          </a:prstGeom>
          <a:noFill/>
        </p:spPr>
      </p:pic>
      <p:pic>
        <p:nvPicPr>
          <p:cNvPr id="3077" name="Picture 5" descr="F:\TLK\Bilder\110818_Einbau_T-R-Aufbau_in_die_Box\DSCN03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2020" y="4191000"/>
            <a:ext cx="3566162" cy="2664000"/>
          </a:xfrm>
          <a:prstGeom prst="rect">
            <a:avLst/>
          </a:prstGeom>
          <a:noFill/>
        </p:spPr>
      </p:pic>
      <p:pic>
        <p:nvPicPr>
          <p:cNvPr id="3075" name="Picture 3" descr="F:\TLK\Bilder\110818_Einbau_T-R-Aufbau_in_die_Box\DSCN02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1803" y="1046600"/>
            <a:ext cx="2870359" cy="3827145"/>
          </a:xfrm>
          <a:prstGeom prst="rect">
            <a:avLst/>
          </a:prstGeom>
          <a:noFill/>
        </p:spPr>
      </p:pic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8034891" y="5054720"/>
            <a:ext cx="1787271" cy="105651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80000" tIns="72000" rIns="180000" bIns="72000" numCol="1" anchor="ctr" anchorCtr="0" compatLnSpc="1">
            <a:prstTxWarp prst="textNoShape">
              <a:avLst/>
            </a:prstTxWarp>
            <a:noAutofit/>
          </a:bodyPr>
          <a:lstStyle/>
          <a:p>
            <a:pPr indent="-436466" algn="ctr" defTabSz="914400" eaLnBrk="0" hangingPunct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20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  <a:t>Installation in </a:t>
            </a:r>
            <a:br>
              <a:rPr lang="en-GB" sz="20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</a:br>
            <a:r>
              <a:rPr lang="en-GB" sz="20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  <a:t>glove box</a:t>
            </a:r>
            <a:endParaRPr lang="en-GB" sz="3600" b="1" kern="0" dirty="0" smtClean="0">
              <a:solidFill>
                <a:schemeClr val="bg1"/>
              </a:solidFill>
              <a:latin typeface="+mj-lt"/>
              <a:ea typeface="+mn-ea"/>
              <a:sym typeface="Wingdings" pitchFamily="2" charset="2"/>
            </a:endParaRPr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5055489" y="1046600"/>
            <a:ext cx="1787271" cy="105651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80000" tIns="72000" rIns="180000" bIns="72000" numCol="1" anchor="ctr" anchorCtr="0" compatLnSpc="1">
            <a:prstTxWarp prst="textNoShape">
              <a:avLst/>
            </a:prstTxWarp>
            <a:noAutofit/>
          </a:bodyPr>
          <a:lstStyle/>
          <a:p>
            <a:pPr indent="-436466" algn="ctr" defTabSz="914400" eaLnBrk="0" hangingPunct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20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  <a:t>T-R setup before installation</a:t>
            </a:r>
            <a:endParaRPr lang="en-GB" sz="3600" b="1" kern="0" dirty="0" smtClean="0">
              <a:solidFill>
                <a:schemeClr val="bg1"/>
              </a:solidFill>
              <a:latin typeface="+mj-lt"/>
              <a:ea typeface="+mn-ea"/>
              <a:sym typeface="Wingdings" pitchFamily="2" charset="2"/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ASPERA –Mirrors and lasers in astroparticle physics infrastructure</a:t>
            </a:r>
          </a:p>
          <a:p>
            <a:r>
              <a:rPr lang="en-GB" smtClean="0"/>
              <a:t>Sebastian Fischer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31800" y="1320800"/>
            <a:ext cx="5890941" cy="5395913"/>
          </a:xfrm>
        </p:spPr>
        <p:txBody>
          <a:bodyPr/>
          <a:lstStyle/>
          <a:p>
            <a:r>
              <a:rPr lang="en-GB" sz="2000" dirty="0" smtClean="0"/>
              <a:t>COATEX has just started </a:t>
            </a:r>
          </a:p>
          <a:p>
            <a:pPr lvl="1"/>
            <a:r>
              <a:rPr lang="en-GB" dirty="0" smtClean="0"/>
              <a:t>T-R measurements of all samples </a:t>
            </a:r>
            <a:br>
              <a:rPr lang="en-GB" dirty="0" smtClean="0"/>
            </a:br>
            <a:r>
              <a:rPr lang="en-GB" dirty="0" smtClean="0"/>
              <a:t>before commissioning with T</a:t>
            </a:r>
            <a:r>
              <a:rPr lang="en-GB" baseline="-25000" dirty="0" smtClean="0"/>
              <a:t>2</a:t>
            </a:r>
          </a:p>
          <a:p>
            <a:pPr lvl="1"/>
            <a:r>
              <a:rPr lang="en-GB" dirty="0" smtClean="0"/>
              <a:t>DIC images of already damaged windows</a:t>
            </a:r>
            <a:endParaRPr lang="en-GB" baseline="-25000" dirty="0" smtClean="0"/>
          </a:p>
          <a:p>
            <a:pPr lvl="1"/>
            <a:r>
              <a:rPr lang="en-GB" dirty="0" smtClean="0"/>
              <a:t>Storage vessels filled with tritium </a:t>
            </a:r>
            <a:br>
              <a:rPr lang="en-GB" dirty="0" smtClean="0"/>
            </a:br>
            <a:r>
              <a:rPr lang="en-GB" dirty="0" smtClean="0"/>
              <a:t>for 10 – 28 days</a:t>
            </a:r>
            <a:endParaRPr lang="en-GB" baseline="-25000" dirty="0" smtClean="0"/>
          </a:p>
          <a:p>
            <a:pPr lvl="1"/>
            <a:r>
              <a:rPr lang="en-GB" dirty="0" smtClean="0"/>
              <a:t>First T-R and DIC measurements performed with samples from storage vessel 1</a:t>
            </a:r>
            <a:br>
              <a:rPr lang="en-GB" dirty="0" smtClean="0"/>
            </a:br>
            <a:r>
              <a:rPr lang="en-GB" dirty="0" smtClean="0">
                <a:sym typeface="Wingdings" pitchFamily="2" charset="2"/>
              </a:rPr>
              <a:t> First results</a:t>
            </a:r>
            <a:endParaRPr lang="en-GB" dirty="0" smtClean="0"/>
          </a:p>
          <a:p>
            <a:r>
              <a:rPr lang="en-GB" sz="2000" dirty="0" smtClean="0"/>
              <a:t>Experience gained</a:t>
            </a:r>
            <a:endParaRPr lang="en-GB" dirty="0" smtClean="0"/>
          </a:p>
          <a:p>
            <a:pPr lvl="1"/>
            <a:r>
              <a:rPr lang="en-GB" dirty="0" smtClean="0"/>
              <a:t>Handling of 1 storage vessel per week</a:t>
            </a:r>
          </a:p>
          <a:p>
            <a:pPr lvl="1"/>
            <a:r>
              <a:rPr lang="en-GB" dirty="0" smtClean="0"/>
              <a:t>Surface contamination of samples </a:t>
            </a:r>
            <a:br>
              <a:rPr lang="en-GB" dirty="0" smtClean="0"/>
            </a:br>
            <a:r>
              <a:rPr lang="en-GB" dirty="0" smtClean="0"/>
              <a:t>≤ 10</a:t>
            </a:r>
            <a:r>
              <a:rPr lang="en-GB" baseline="30000" dirty="0" smtClean="0"/>
              <a:t>7</a:t>
            </a:r>
            <a:r>
              <a:rPr lang="en-GB" dirty="0" smtClean="0"/>
              <a:t> </a:t>
            </a:r>
            <a:r>
              <a:rPr lang="en-GB" dirty="0" err="1" smtClean="0"/>
              <a:t>Bq</a:t>
            </a:r>
            <a:r>
              <a:rPr lang="en-GB" dirty="0" smtClean="0"/>
              <a:t> / cm</a:t>
            </a:r>
            <a:r>
              <a:rPr lang="en-GB" baseline="30000" dirty="0" smtClean="0"/>
              <a:t>2</a:t>
            </a:r>
          </a:p>
          <a:p>
            <a:r>
              <a:rPr lang="en-GB" sz="2000" dirty="0" smtClean="0"/>
              <a:t>Measurement campaign until ~ spring 2012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Status of COATEX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086DF1-DD94-47C6-9C55-BBF2AE4FC8DF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2011/10/21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ASPERA –Mirrors and lasers in astroparticle physics infrastructure Sebastian Fischer</a:t>
            </a:r>
            <a:endParaRPr lang="de-DE" dirty="0"/>
          </a:p>
        </p:txBody>
      </p:sp>
      <p:pic>
        <p:nvPicPr>
          <p:cNvPr id="5122" name="Picture 2" descr="F:\TLK\Bilder\110817_COATEX_T-R-Aufbau\DSCN02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5387" y="1353074"/>
            <a:ext cx="3237865" cy="464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en 21"/>
          <p:cNvGrpSpPr/>
          <p:nvPr/>
        </p:nvGrpSpPr>
        <p:grpSpPr>
          <a:xfrm>
            <a:off x="541338" y="1200150"/>
            <a:ext cx="3600450" cy="5038725"/>
            <a:chOff x="541338" y="1200150"/>
            <a:chExt cx="3600450" cy="5038725"/>
          </a:xfrm>
        </p:grpSpPr>
        <p:pic>
          <p:nvPicPr>
            <p:cNvPr id="1027" name="Picture 3" descr="D:\FischerS\Vorträge\111013_Collab_Meeting\Graph7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1338" y="1200150"/>
              <a:ext cx="3600450" cy="5038725"/>
            </a:xfrm>
            <a:prstGeom prst="rect">
              <a:avLst/>
            </a:prstGeom>
            <a:noFill/>
          </p:spPr>
        </p:pic>
        <p:sp>
          <p:nvSpPr>
            <p:cNvPr id="21" name="Textfeld 20"/>
            <p:cNvSpPr txBox="1"/>
            <p:nvPr/>
          </p:nvSpPr>
          <p:spPr>
            <a:xfrm rot="19388246">
              <a:off x="1574799" y="3363257"/>
              <a:ext cx="2397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 smtClean="0">
                  <a:solidFill>
                    <a:srgbClr val="CCFF33"/>
                  </a:solidFill>
                  <a:latin typeface="+mj-lt"/>
                </a:rPr>
                <a:t>Preliminary</a:t>
              </a:r>
              <a:endParaRPr lang="en-GB" sz="2800" b="1" dirty="0">
                <a:solidFill>
                  <a:srgbClr val="CCFF33"/>
                </a:solidFill>
                <a:latin typeface="+mj-lt"/>
              </a:endParaRPr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T-R-setup: Commissioning and first results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086DF1-DD94-47C6-9C55-BBF2AE4FC8DF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2011/10/21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ASPERA –Mirrors and lasers in astroparticle physics infrastructure Sebastian Fischer</a:t>
            </a:r>
            <a:endParaRPr lang="de-DE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5111085" y="1350121"/>
            <a:ext cx="3840000" cy="2880000"/>
            <a:chOff x="5974715" y="1209675"/>
            <a:chExt cx="3840000" cy="2880000"/>
          </a:xfrm>
        </p:grpSpPr>
        <p:pic>
          <p:nvPicPr>
            <p:cNvPr id="5122" name="Picture 2" descr="F:\111011_COATEX_Bilder\III6T593_90a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74715" y="1209675"/>
              <a:ext cx="3840000" cy="2880000"/>
            </a:xfrm>
            <a:prstGeom prst="rect">
              <a:avLst/>
            </a:prstGeom>
            <a:noFill/>
          </p:spPr>
        </p:pic>
        <p:sp>
          <p:nvSpPr>
            <p:cNvPr id="9" name="Textfeld 8"/>
            <p:cNvSpPr txBox="1"/>
            <p:nvPr/>
          </p:nvSpPr>
          <p:spPr>
            <a:xfrm rot="19388246">
              <a:off x="6695439" y="2011977"/>
              <a:ext cx="2397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 smtClean="0">
                  <a:solidFill>
                    <a:srgbClr val="CCFF33"/>
                  </a:solidFill>
                  <a:latin typeface="+mj-lt"/>
                </a:rPr>
                <a:t>Preliminary</a:t>
              </a:r>
              <a:endParaRPr lang="en-GB" sz="2800" b="1" dirty="0">
                <a:solidFill>
                  <a:srgbClr val="CCFF33"/>
                </a:solidFill>
                <a:latin typeface="+mj-lt"/>
              </a:endParaRP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5132600" y="4144719"/>
            <a:ext cx="3840000" cy="2783205"/>
            <a:chOff x="5974715" y="4034155"/>
            <a:chExt cx="3840000" cy="2783205"/>
          </a:xfrm>
        </p:grpSpPr>
        <p:pic>
          <p:nvPicPr>
            <p:cNvPr id="5123" name="Picture 3" descr="F:\111011_COATEX_Bilder\III6T593_2a.png"/>
            <p:cNvPicPr>
              <a:picLocks noChangeAspect="1" noChangeArrowheads="1"/>
            </p:cNvPicPr>
            <p:nvPr/>
          </p:nvPicPr>
          <p:blipFill>
            <a:blip r:embed="rId4" cstate="print"/>
            <a:srcRect b="3361"/>
            <a:stretch>
              <a:fillRect/>
            </a:stretch>
          </p:blipFill>
          <p:spPr bwMode="auto">
            <a:xfrm>
              <a:off x="5974715" y="4034155"/>
              <a:ext cx="3840000" cy="2783205"/>
            </a:xfrm>
            <a:prstGeom prst="rect">
              <a:avLst/>
            </a:prstGeom>
            <a:noFill/>
          </p:spPr>
        </p:pic>
        <p:sp>
          <p:nvSpPr>
            <p:cNvPr id="10" name="Textfeld 9"/>
            <p:cNvSpPr txBox="1"/>
            <p:nvPr/>
          </p:nvSpPr>
          <p:spPr>
            <a:xfrm rot="19388246">
              <a:off x="6685279" y="4927897"/>
              <a:ext cx="2397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 smtClean="0">
                  <a:solidFill>
                    <a:srgbClr val="CCFF33"/>
                  </a:solidFill>
                  <a:latin typeface="+mj-lt"/>
                </a:rPr>
                <a:t>Preliminary</a:t>
              </a:r>
              <a:endParaRPr lang="en-GB" sz="2800" b="1" dirty="0">
                <a:solidFill>
                  <a:srgbClr val="CCFF33"/>
                </a:solidFill>
                <a:latin typeface="+mj-lt"/>
              </a:endParaRPr>
            </a:p>
          </p:txBody>
        </p:sp>
      </p:grpSp>
      <p:sp>
        <p:nvSpPr>
          <p:cNvPr id="23" name="Textfeld 22"/>
          <p:cNvSpPr txBox="1"/>
          <p:nvPr/>
        </p:nvSpPr>
        <p:spPr>
          <a:xfrm>
            <a:off x="5619647" y="1023298"/>
            <a:ext cx="2143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+mj-lt"/>
              </a:rPr>
              <a:t>Sample 6 (uncoated)</a:t>
            </a:r>
            <a:endParaRPr lang="en-GB" sz="1600" dirty="0">
              <a:latin typeface="+mj-lt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4935776" y="3970621"/>
            <a:ext cx="1315841" cy="60811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80000" tIns="72000" rIns="180000" bIns="72000" numCol="1" anchor="ctr" anchorCtr="0" compatLnSpc="1">
            <a:prstTxWarp prst="textNoShape">
              <a:avLst/>
            </a:prstTxWarp>
            <a:noAutofit/>
          </a:bodyPr>
          <a:lstStyle/>
          <a:p>
            <a:pPr indent="-436466" algn="ctr" defTabSz="914400" eaLnBrk="0" hangingPunct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20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  <a:t>Rotated </a:t>
            </a:r>
            <a:br>
              <a:rPr lang="en-GB" sz="20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</a:br>
            <a:r>
              <a:rPr lang="en-GB" sz="20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  <a:t>by 90°</a:t>
            </a:r>
            <a:endParaRPr lang="en-GB" sz="3600" b="1" kern="0" dirty="0" smtClean="0">
              <a:solidFill>
                <a:schemeClr val="bg1"/>
              </a:solidFill>
              <a:latin typeface="+mj-lt"/>
              <a:ea typeface="+mn-ea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ieren 26"/>
          <p:cNvGrpSpPr/>
          <p:nvPr/>
        </p:nvGrpSpPr>
        <p:grpSpPr>
          <a:xfrm>
            <a:off x="7254240" y="3746832"/>
            <a:ext cx="2550160" cy="2650855"/>
            <a:chOff x="7254240" y="3746832"/>
            <a:chExt cx="2550160" cy="2650855"/>
          </a:xfrm>
        </p:grpSpPr>
        <p:pic>
          <p:nvPicPr>
            <p:cNvPr id="2" name="Picture 2" descr="D:\FischerS\COATEX\111010_FML_Behälter_I\Glas Nr 5\Tritium Glas 5_Seite 2_09.t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254240" y="3746832"/>
              <a:ext cx="2550160" cy="2650855"/>
            </a:xfrm>
            <a:prstGeom prst="rect">
              <a:avLst/>
            </a:prstGeom>
            <a:noFill/>
          </p:spPr>
        </p:pic>
        <p:sp>
          <p:nvSpPr>
            <p:cNvPr id="26" name="Textfeld 25"/>
            <p:cNvSpPr txBox="1"/>
            <p:nvPr/>
          </p:nvSpPr>
          <p:spPr>
            <a:xfrm>
              <a:off x="7968512" y="6041869"/>
              <a:ext cx="10637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latin typeface="+mj-lt"/>
                </a:rPr>
                <a:t>Sample 5</a:t>
              </a:r>
              <a:endParaRPr lang="en-GB" sz="1600" dirty="0">
                <a:latin typeface="+mj-lt"/>
              </a:endParaRPr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24770" y="366713"/>
            <a:ext cx="8614396" cy="620712"/>
          </a:xfrm>
        </p:spPr>
        <p:txBody>
          <a:bodyPr/>
          <a:lstStyle/>
          <a:p>
            <a:r>
              <a:rPr lang="en-GB" dirty="0" smtClean="0"/>
              <a:t>Differential interference contrast microscopy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086DF1-DD94-47C6-9C55-BBF2AE4FC8DF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2011/10/21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ASPERA –Mirrors and lasers in astroparticle physics infrastructure Sebastian Fischer</a:t>
            </a:r>
            <a:endParaRPr lang="de-DE" dirty="0"/>
          </a:p>
        </p:txBody>
      </p:sp>
      <p:pic>
        <p:nvPicPr>
          <p:cNvPr id="7" name="Picture 2" descr="D:\FischerS\Vorträge\110628_KIT_Fusion_PhD-Seminar\Übersicht 1 M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499" y="1093827"/>
            <a:ext cx="2943106" cy="2719540"/>
          </a:xfrm>
          <a:prstGeom prst="rect">
            <a:avLst/>
          </a:prstGeom>
          <a:noFill/>
        </p:spPr>
      </p:pic>
      <p:pic>
        <p:nvPicPr>
          <p:cNvPr id="4098" name="Picture 2" descr="F:\TLK\Bilder\110624_Damaged_Coatings_FML_pictures\Detail 01 Ra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7379" y="3946194"/>
            <a:ext cx="2952192" cy="2361754"/>
          </a:xfrm>
          <a:prstGeom prst="rect">
            <a:avLst/>
          </a:prstGeom>
          <a:noFill/>
        </p:spPr>
      </p:pic>
      <p:sp>
        <p:nvSpPr>
          <p:cNvPr id="10" name="Textfeld 9"/>
          <p:cNvSpPr txBox="1"/>
          <p:nvPr/>
        </p:nvSpPr>
        <p:spPr>
          <a:xfrm>
            <a:off x="106322" y="6315753"/>
            <a:ext cx="3703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+mj-lt"/>
              </a:rPr>
              <a:t>Old, already damaged, windows before T</a:t>
            </a:r>
            <a:r>
              <a:rPr lang="en-GB" sz="1800" baseline="-25000" dirty="0" smtClean="0">
                <a:latin typeface="+mj-lt"/>
              </a:rPr>
              <a:t>2</a:t>
            </a:r>
            <a:r>
              <a:rPr lang="en-GB" sz="1800" dirty="0" smtClean="0">
                <a:latin typeface="+mj-lt"/>
              </a:rPr>
              <a:t> treatment (EBD)</a:t>
            </a:r>
            <a:endParaRPr lang="en-GB" sz="1800" dirty="0">
              <a:latin typeface="+mj-lt"/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3629257" y="1605541"/>
            <a:ext cx="2921373" cy="2330745"/>
            <a:chOff x="3554826" y="1605541"/>
            <a:chExt cx="2921373" cy="2330745"/>
          </a:xfrm>
        </p:grpSpPr>
        <p:pic>
          <p:nvPicPr>
            <p:cNvPr id="3074" name="Picture 2" descr="D:\FischerS\COATEX\111010_FML_Behälter_I\Glas Nr 1\Tritium Glas 1_Seite 2_03.t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62965" y="1605541"/>
              <a:ext cx="2913234" cy="2330745"/>
            </a:xfrm>
            <a:prstGeom prst="rect">
              <a:avLst/>
            </a:prstGeom>
            <a:noFill/>
          </p:spPr>
        </p:pic>
        <p:sp>
          <p:nvSpPr>
            <p:cNvPr id="14" name="Textfeld 13"/>
            <p:cNvSpPr txBox="1"/>
            <p:nvPr/>
          </p:nvSpPr>
          <p:spPr>
            <a:xfrm>
              <a:off x="3554826" y="1630267"/>
              <a:ext cx="19209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latin typeface="+mj-lt"/>
                </a:rPr>
                <a:t>Sample 1 (IAD)</a:t>
              </a:r>
              <a:endParaRPr lang="en-GB" sz="1600" dirty="0">
                <a:latin typeface="+mj-lt"/>
              </a:endParaRPr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6698512" y="1605541"/>
            <a:ext cx="3116639" cy="2074574"/>
            <a:chOff x="6698512" y="1861712"/>
            <a:chExt cx="3116639" cy="2074574"/>
          </a:xfrm>
        </p:grpSpPr>
        <p:pic>
          <p:nvPicPr>
            <p:cNvPr id="3077" name="Picture 5" descr="D:\FischerS\COATEX\111010_FML_Behälter_I\Glas Nr 5\Tritium Glas 5_Seite 2_06.t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741049" y="1861712"/>
              <a:ext cx="3074102" cy="2074574"/>
            </a:xfrm>
            <a:prstGeom prst="rect">
              <a:avLst/>
            </a:prstGeom>
            <a:noFill/>
          </p:spPr>
        </p:pic>
        <p:sp>
          <p:nvSpPr>
            <p:cNvPr id="16" name="Textfeld 15"/>
            <p:cNvSpPr txBox="1"/>
            <p:nvPr/>
          </p:nvSpPr>
          <p:spPr>
            <a:xfrm>
              <a:off x="6698512" y="3554840"/>
              <a:ext cx="26049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latin typeface="+mj-lt"/>
                </a:rPr>
                <a:t>Sample 5 (porous SiO</a:t>
              </a:r>
              <a:r>
                <a:rPr lang="en-GB" sz="1600" baseline="-25000" dirty="0" smtClean="0">
                  <a:latin typeface="+mj-lt"/>
                </a:rPr>
                <a:t>2</a:t>
              </a:r>
              <a:r>
                <a:rPr lang="en-GB" sz="1600" dirty="0" smtClean="0">
                  <a:latin typeface="+mj-lt"/>
                </a:rPr>
                <a:t>)</a:t>
              </a:r>
              <a:endParaRPr lang="en-GB" sz="1600" dirty="0">
                <a:latin typeface="+mj-lt"/>
              </a:endParaRP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3637396" y="3997841"/>
            <a:ext cx="2808658" cy="2373905"/>
            <a:chOff x="3562965" y="4125437"/>
            <a:chExt cx="2808658" cy="2373905"/>
          </a:xfrm>
        </p:grpSpPr>
        <p:pic>
          <p:nvPicPr>
            <p:cNvPr id="3076" name="Picture 4" descr="D:\FischerS\COATEX\111010_FML_Behälter_I\Glas Nr 4\Tritium Glas 4_Seite 1_07.ti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62965" y="4125437"/>
              <a:ext cx="2808658" cy="2373905"/>
            </a:xfrm>
            <a:prstGeom prst="rect">
              <a:avLst/>
            </a:prstGeom>
            <a:noFill/>
          </p:spPr>
        </p:pic>
        <p:sp>
          <p:nvSpPr>
            <p:cNvPr id="17" name="Textfeld 16"/>
            <p:cNvSpPr txBox="1"/>
            <p:nvPr/>
          </p:nvSpPr>
          <p:spPr>
            <a:xfrm>
              <a:off x="3565460" y="6110170"/>
              <a:ext cx="17720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latin typeface="+mj-lt"/>
                </a:rPr>
                <a:t>Sample 4 (EBD)</a:t>
              </a:r>
              <a:endParaRPr lang="en-GB" sz="1600" dirty="0">
                <a:latin typeface="+mj-lt"/>
              </a:endParaRPr>
            </a:p>
          </p:txBody>
        </p:sp>
      </p:grpSp>
      <p:sp>
        <p:nvSpPr>
          <p:cNvPr id="21" name="Textfeld 20"/>
          <p:cNvSpPr txBox="1"/>
          <p:nvPr/>
        </p:nvSpPr>
        <p:spPr>
          <a:xfrm>
            <a:off x="3554816" y="1141248"/>
            <a:ext cx="6227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latin typeface="+mj-lt"/>
              </a:rPr>
              <a:t>Storage vessel 1: images after ~18 days of tritium</a:t>
            </a:r>
            <a:endParaRPr lang="en-GB" sz="1800" dirty="0">
              <a:latin typeface="+mj-lt"/>
            </a:endParaRPr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4976287" y="4430230"/>
            <a:ext cx="3359889" cy="99591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80000" tIns="72000" rIns="180000" bIns="72000" numCol="1" anchor="ctr" anchorCtr="0" compatLnSpc="1">
            <a:prstTxWarp prst="textNoShape">
              <a:avLst/>
            </a:prstTxWarp>
            <a:noAutofit/>
          </a:bodyPr>
          <a:lstStyle/>
          <a:p>
            <a:pPr indent="-436466" algn="ctr" defTabSz="914400" eaLnBrk="0" hangingPunct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20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  <a:t>More data needed</a:t>
            </a:r>
            <a:br>
              <a:rPr lang="en-GB" sz="20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</a:br>
            <a:r>
              <a:rPr lang="en-GB" sz="20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  <a:t> Continue tritium loading</a:t>
            </a:r>
            <a:endParaRPr lang="en-GB" sz="3600" b="1" kern="0" dirty="0" smtClean="0">
              <a:solidFill>
                <a:schemeClr val="bg1"/>
              </a:solidFill>
              <a:latin typeface="+mj-lt"/>
              <a:ea typeface="+mn-ea"/>
              <a:sym typeface="Wingdings" pitchFamily="2" charset="2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4359349" y="6617023"/>
            <a:ext cx="552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+mj-lt"/>
              </a:rPr>
              <a:t>All pictures taken at fusion material laboratory (KIT)</a:t>
            </a:r>
            <a:endParaRPr lang="en-GB" sz="1800" dirty="0">
              <a:latin typeface="+mj-lt"/>
            </a:endParaRP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4976287" y="3446849"/>
            <a:ext cx="3359889" cy="8116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80000" tIns="72000" rIns="180000" bIns="72000" numCol="1" anchor="ctr" anchorCtr="0" compatLnSpc="1">
            <a:prstTxWarp prst="textNoShape">
              <a:avLst/>
            </a:prstTxWarp>
            <a:noAutofit/>
          </a:bodyPr>
          <a:lstStyle/>
          <a:p>
            <a:pPr indent="-436466" algn="ctr" defTabSz="914400" eaLnBrk="0" hangingPunct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2000" b="1" kern="0" dirty="0" smtClean="0">
                <a:solidFill>
                  <a:schemeClr val="bg1"/>
                </a:solidFill>
                <a:latin typeface="+mj-lt"/>
                <a:ea typeface="+mn-ea"/>
                <a:sym typeface="Wingdings" pitchFamily="2" charset="2"/>
              </a:rPr>
              <a:t>Growing / multiplication of damages?</a:t>
            </a:r>
            <a:endParaRPr lang="en-GB" sz="3600" b="1" kern="0" dirty="0" smtClean="0">
              <a:solidFill>
                <a:schemeClr val="bg1"/>
              </a:solidFill>
              <a:latin typeface="+mj-lt"/>
              <a:ea typeface="+mn-ea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431800" y="1320800"/>
            <a:ext cx="9212263" cy="2846939"/>
          </a:xfrm>
        </p:spPr>
        <p:txBody>
          <a:bodyPr/>
          <a:lstStyle/>
          <a:p>
            <a:r>
              <a:rPr lang="en-GB" sz="2000" dirty="0" smtClean="0"/>
              <a:t>KATRIN will measure neutrino mass with 200 </a:t>
            </a:r>
            <a:r>
              <a:rPr lang="en-GB" sz="2000" dirty="0" err="1" smtClean="0"/>
              <a:t>meV</a:t>
            </a:r>
            <a:r>
              <a:rPr lang="en-GB" sz="2000" dirty="0" smtClean="0"/>
              <a:t>/c</a:t>
            </a:r>
            <a:r>
              <a:rPr lang="en-GB" sz="2000" baseline="30000" dirty="0" smtClean="0"/>
              <a:t>2</a:t>
            </a:r>
            <a:r>
              <a:rPr lang="en-GB" sz="2000" dirty="0" smtClean="0"/>
              <a:t> sensitivity (90% C.L.)</a:t>
            </a:r>
          </a:p>
          <a:p>
            <a:r>
              <a:rPr lang="en-GB" sz="2000" dirty="0" smtClean="0"/>
              <a:t>Laser Raman (LARA) system for monitoring of gas composition</a:t>
            </a:r>
          </a:p>
          <a:p>
            <a:r>
              <a:rPr lang="en-GB" sz="2000" dirty="0" smtClean="0"/>
              <a:t>LARA has reached 10</a:t>
            </a:r>
            <a:r>
              <a:rPr lang="en-GB" sz="2000" baseline="30000" dirty="0" smtClean="0"/>
              <a:t>-3</a:t>
            </a:r>
            <a:r>
              <a:rPr lang="en-GB" sz="2000" dirty="0" smtClean="0"/>
              <a:t> precision over 21 days</a:t>
            </a:r>
          </a:p>
          <a:p>
            <a:r>
              <a:rPr lang="en-GB" sz="2000" dirty="0" smtClean="0"/>
              <a:t>First results of COATEX after 18 days of tritium exposure</a:t>
            </a:r>
          </a:p>
          <a:p>
            <a:pPr lvl="1"/>
            <a:r>
              <a:rPr lang="en-GB" dirty="0" smtClean="0"/>
              <a:t>EBD and sol-gel coatings: First indications for damage visible</a:t>
            </a:r>
          </a:p>
          <a:p>
            <a:pPr lvl="1"/>
            <a:r>
              <a:rPr lang="en-GB" dirty="0" smtClean="0"/>
              <a:t>Other coatings: No indications yet</a:t>
            </a:r>
            <a:endParaRPr lang="en-GB" sz="1600" dirty="0" smtClean="0"/>
          </a:p>
          <a:p>
            <a:endParaRPr lang="en-GB" sz="2000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086DF1-DD94-47C6-9C55-BBF2AE4FC8DF}" type="slidenum">
              <a:rPr lang="en-GB" noProof="0" smtClean="0"/>
              <a:pPr/>
              <a:t>24</a:t>
            </a:fld>
            <a:endParaRPr lang="en-GB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smtClean="0"/>
              <a:t>2011/10/21</a:t>
            </a:r>
            <a:endParaRPr lang="en-GB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ASPERA –Mirrors and lasers in astroparticle physics infrastructure Sebastian Fischer</a:t>
            </a:r>
            <a:endParaRPr lang="en-GB" dirty="0"/>
          </a:p>
        </p:txBody>
      </p:sp>
      <p:pic>
        <p:nvPicPr>
          <p:cNvPr id="9" name="Picture 10" descr="LARA_cell_5W_laser_straight"/>
          <p:cNvPicPr>
            <a:picLocks noChangeAspect="1" noChangeArrowheads="1"/>
          </p:cNvPicPr>
          <p:nvPr/>
        </p:nvPicPr>
        <p:blipFill>
          <a:blip r:embed="rId2"/>
          <a:srcRect l="2180" r="1178" b="763"/>
          <a:stretch>
            <a:fillRect/>
          </a:stretch>
        </p:blipFill>
        <p:spPr bwMode="auto">
          <a:xfrm>
            <a:off x="427071" y="4421454"/>
            <a:ext cx="7590773" cy="2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086DF1-DD94-47C6-9C55-BBF2AE4FC8DF}" type="slidenum">
              <a:rPr lang="en-GB" noProof="0" smtClean="0"/>
              <a:pPr/>
              <a:t>25</a:t>
            </a:fld>
            <a:endParaRPr lang="en-GB" noProof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smtClean="0"/>
              <a:t>2011/10/21</a:t>
            </a:r>
            <a:endParaRPr lang="en-GB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ASPERA –Mirrors and lasers in astroparticle physics infrastructure</a:t>
            </a:r>
          </a:p>
          <a:p>
            <a:r>
              <a:rPr lang="en-GB" smtClean="0"/>
              <a:t>Sebastian Fischer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/>
          <p:cNvPicPr>
            <a:picLocks noChangeAspect="1" noChangeArrowheads="1"/>
          </p:cNvPicPr>
          <p:nvPr/>
        </p:nvPicPr>
        <p:blipFill>
          <a:blip r:embed="rId2"/>
          <a:srcRect r="1401"/>
          <a:stretch>
            <a:fillRect/>
          </a:stretch>
        </p:blipFill>
        <p:spPr bwMode="auto">
          <a:xfrm>
            <a:off x="431800" y="2124075"/>
            <a:ext cx="9010650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dirty="0" smtClean="0"/>
              <a:t>How is the tritium removed?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526213" y="1935163"/>
            <a:ext cx="1665287" cy="1755775"/>
            <a:chOff x="2132" y="839"/>
            <a:chExt cx="2821" cy="2767"/>
          </a:xfrm>
        </p:grpSpPr>
        <p:sp>
          <p:nvSpPr>
            <p:cNvPr id="20504" name="Freeform 5"/>
            <p:cNvSpPr>
              <a:spLocks/>
            </p:cNvSpPr>
            <p:nvPr/>
          </p:nvSpPr>
          <p:spPr bwMode="auto">
            <a:xfrm>
              <a:off x="2132" y="854"/>
              <a:ext cx="408" cy="2744"/>
            </a:xfrm>
            <a:custGeom>
              <a:avLst/>
              <a:gdLst>
                <a:gd name="T0" fmla="*/ 0 w 408"/>
                <a:gd name="T1" fmla="*/ 620 h 2744"/>
                <a:gd name="T2" fmla="*/ 181 w 408"/>
                <a:gd name="T3" fmla="*/ 121 h 2744"/>
                <a:gd name="T4" fmla="*/ 408 w 408"/>
                <a:gd name="T5" fmla="*/ 1346 h 2744"/>
                <a:gd name="T6" fmla="*/ 181 w 408"/>
                <a:gd name="T7" fmla="*/ 2616 h 2744"/>
                <a:gd name="T8" fmla="*/ 45 w 408"/>
                <a:gd name="T9" fmla="*/ 2117 h 27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8"/>
                <a:gd name="T16" fmla="*/ 0 h 2744"/>
                <a:gd name="T17" fmla="*/ 408 w 408"/>
                <a:gd name="T18" fmla="*/ 2744 h 27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8" h="2744">
                  <a:moveTo>
                    <a:pt x="0" y="620"/>
                  </a:moveTo>
                  <a:cubicBezTo>
                    <a:pt x="56" y="310"/>
                    <a:pt x="113" y="0"/>
                    <a:pt x="181" y="121"/>
                  </a:cubicBezTo>
                  <a:cubicBezTo>
                    <a:pt x="249" y="242"/>
                    <a:pt x="408" y="930"/>
                    <a:pt x="408" y="1346"/>
                  </a:cubicBezTo>
                  <a:cubicBezTo>
                    <a:pt x="408" y="1762"/>
                    <a:pt x="241" y="2488"/>
                    <a:pt x="181" y="2616"/>
                  </a:cubicBezTo>
                  <a:cubicBezTo>
                    <a:pt x="121" y="2744"/>
                    <a:pt x="83" y="2430"/>
                    <a:pt x="45" y="2117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505" name="Freeform 6"/>
            <p:cNvSpPr>
              <a:spLocks/>
            </p:cNvSpPr>
            <p:nvPr/>
          </p:nvSpPr>
          <p:spPr bwMode="auto">
            <a:xfrm>
              <a:off x="2857" y="839"/>
              <a:ext cx="369" cy="2721"/>
            </a:xfrm>
            <a:custGeom>
              <a:avLst/>
              <a:gdLst>
                <a:gd name="T0" fmla="*/ 0 w 369"/>
                <a:gd name="T1" fmla="*/ 333 h 2841"/>
                <a:gd name="T2" fmla="*/ 142 w 369"/>
                <a:gd name="T3" fmla="*/ 148 h 2841"/>
                <a:gd name="T4" fmla="*/ 369 w 369"/>
                <a:gd name="T5" fmla="*/ 1225 h 2841"/>
                <a:gd name="T6" fmla="*/ 142 w 369"/>
                <a:gd name="T7" fmla="*/ 2340 h 2841"/>
                <a:gd name="T8" fmla="*/ 27 w 369"/>
                <a:gd name="T9" fmla="*/ 2160 h 2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9"/>
                <a:gd name="T16" fmla="*/ 0 h 2841"/>
                <a:gd name="T17" fmla="*/ 369 w 369"/>
                <a:gd name="T18" fmla="*/ 2841 h 28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9" h="2841">
                  <a:moveTo>
                    <a:pt x="0" y="379"/>
                  </a:moveTo>
                  <a:cubicBezTo>
                    <a:pt x="24" y="343"/>
                    <a:pt x="81" y="0"/>
                    <a:pt x="142" y="169"/>
                  </a:cubicBezTo>
                  <a:cubicBezTo>
                    <a:pt x="203" y="338"/>
                    <a:pt x="369" y="978"/>
                    <a:pt x="369" y="1394"/>
                  </a:cubicBezTo>
                  <a:cubicBezTo>
                    <a:pt x="369" y="1810"/>
                    <a:pt x="199" y="2487"/>
                    <a:pt x="142" y="2664"/>
                  </a:cubicBezTo>
                  <a:cubicBezTo>
                    <a:pt x="85" y="2841"/>
                    <a:pt x="51" y="2501"/>
                    <a:pt x="27" y="2458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506" name="Freeform 7"/>
            <p:cNvSpPr>
              <a:spLocks/>
            </p:cNvSpPr>
            <p:nvPr/>
          </p:nvSpPr>
          <p:spPr bwMode="auto">
            <a:xfrm>
              <a:off x="4581" y="839"/>
              <a:ext cx="372" cy="2721"/>
            </a:xfrm>
            <a:custGeom>
              <a:avLst/>
              <a:gdLst>
                <a:gd name="T0" fmla="*/ 0 w 372"/>
                <a:gd name="T1" fmla="*/ 456 h 2791"/>
                <a:gd name="T2" fmla="*/ 145 w 372"/>
                <a:gd name="T3" fmla="*/ 136 h 2791"/>
                <a:gd name="T4" fmla="*/ 372 w 372"/>
                <a:gd name="T5" fmla="*/ 1271 h 2791"/>
                <a:gd name="T6" fmla="*/ 145 w 372"/>
                <a:gd name="T7" fmla="*/ 2448 h 2791"/>
                <a:gd name="T8" fmla="*/ 9 w 372"/>
                <a:gd name="T9" fmla="*/ 2099 h 27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2"/>
                <a:gd name="T16" fmla="*/ 0 h 2791"/>
                <a:gd name="T17" fmla="*/ 372 w 372"/>
                <a:gd name="T18" fmla="*/ 2791 h 27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2" h="2791">
                  <a:moveTo>
                    <a:pt x="0" y="492"/>
                  </a:moveTo>
                  <a:cubicBezTo>
                    <a:pt x="23" y="435"/>
                    <a:pt x="83" y="0"/>
                    <a:pt x="145" y="147"/>
                  </a:cubicBezTo>
                  <a:cubicBezTo>
                    <a:pt x="207" y="294"/>
                    <a:pt x="372" y="956"/>
                    <a:pt x="372" y="1372"/>
                  </a:cubicBezTo>
                  <a:cubicBezTo>
                    <a:pt x="372" y="1788"/>
                    <a:pt x="206" y="2493"/>
                    <a:pt x="145" y="2642"/>
                  </a:cubicBezTo>
                  <a:cubicBezTo>
                    <a:pt x="84" y="2791"/>
                    <a:pt x="37" y="2344"/>
                    <a:pt x="9" y="2265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507" name="Freeform 8"/>
            <p:cNvSpPr>
              <a:spLocks/>
            </p:cNvSpPr>
            <p:nvPr/>
          </p:nvSpPr>
          <p:spPr bwMode="auto">
            <a:xfrm>
              <a:off x="2994" y="839"/>
              <a:ext cx="369" cy="2721"/>
            </a:xfrm>
            <a:custGeom>
              <a:avLst/>
              <a:gdLst>
                <a:gd name="T0" fmla="*/ 0 w 369"/>
                <a:gd name="T1" fmla="*/ 333 h 2841"/>
                <a:gd name="T2" fmla="*/ 142 w 369"/>
                <a:gd name="T3" fmla="*/ 148 h 2841"/>
                <a:gd name="T4" fmla="*/ 369 w 369"/>
                <a:gd name="T5" fmla="*/ 1225 h 2841"/>
                <a:gd name="T6" fmla="*/ 142 w 369"/>
                <a:gd name="T7" fmla="*/ 2340 h 2841"/>
                <a:gd name="T8" fmla="*/ 27 w 369"/>
                <a:gd name="T9" fmla="*/ 2160 h 2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9"/>
                <a:gd name="T16" fmla="*/ 0 h 2841"/>
                <a:gd name="T17" fmla="*/ 369 w 369"/>
                <a:gd name="T18" fmla="*/ 2841 h 28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9" h="2841">
                  <a:moveTo>
                    <a:pt x="0" y="379"/>
                  </a:moveTo>
                  <a:cubicBezTo>
                    <a:pt x="24" y="343"/>
                    <a:pt x="81" y="0"/>
                    <a:pt x="142" y="169"/>
                  </a:cubicBezTo>
                  <a:cubicBezTo>
                    <a:pt x="203" y="338"/>
                    <a:pt x="369" y="978"/>
                    <a:pt x="369" y="1394"/>
                  </a:cubicBezTo>
                  <a:cubicBezTo>
                    <a:pt x="369" y="1810"/>
                    <a:pt x="199" y="2487"/>
                    <a:pt x="142" y="2664"/>
                  </a:cubicBezTo>
                  <a:cubicBezTo>
                    <a:pt x="85" y="2841"/>
                    <a:pt x="51" y="2501"/>
                    <a:pt x="27" y="2458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508" name="Freeform 9"/>
            <p:cNvSpPr>
              <a:spLocks/>
            </p:cNvSpPr>
            <p:nvPr/>
          </p:nvSpPr>
          <p:spPr bwMode="auto">
            <a:xfrm>
              <a:off x="3175" y="839"/>
              <a:ext cx="363" cy="2721"/>
            </a:xfrm>
            <a:custGeom>
              <a:avLst/>
              <a:gdLst>
                <a:gd name="T0" fmla="*/ 0 w 369"/>
                <a:gd name="T1" fmla="*/ 333 h 2841"/>
                <a:gd name="T2" fmla="*/ 136 w 369"/>
                <a:gd name="T3" fmla="*/ 148 h 2841"/>
                <a:gd name="T4" fmla="*/ 351 w 369"/>
                <a:gd name="T5" fmla="*/ 1225 h 2841"/>
                <a:gd name="T6" fmla="*/ 136 w 369"/>
                <a:gd name="T7" fmla="*/ 2340 h 2841"/>
                <a:gd name="T8" fmla="*/ 27 w 369"/>
                <a:gd name="T9" fmla="*/ 2160 h 2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9"/>
                <a:gd name="T16" fmla="*/ 0 h 2841"/>
                <a:gd name="T17" fmla="*/ 369 w 369"/>
                <a:gd name="T18" fmla="*/ 2841 h 28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9" h="2841">
                  <a:moveTo>
                    <a:pt x="0" y="379"/>
                  </a:moveTo>
                  <a:cubicBezTo>
                    <a:pt x="24" y="343"/>
                    <a:pt x="81" y="0"/>
                    <a:pt x="142" y="169"/>
                  </a:cubicBezTo>
                  <a:cubicBezTo>
                    <a:pt x="203" y="338"/>
                    <a:pt x="369" y="978"/>
                    <a:pt x="369" y="1394"/>
                  </a:cubicBezTo>
                  <a:cubicBezTo>
                    <a:pt x="369" y="1810"/>
                    <a:pt x="199" y="2487"/>
                    <a:pt x="142" y="2664"/>
                  </a:cubicBezTo>
                  <a:cubicBezTo>
                    <a:pt x="85" y="2841"/>
                    <a:pt x="51" y="2501"/>
                    <a:pt x="27" y="2458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509" name="Freeform 10"/>
            <p:cNvSpPr>
              <a:spLocks/>
            </p:cNvSpPr>
            <p:nvPr/>
          </p:nvSpPr>
          <p:spPr bwMode="auto">
            <a:xfrm>
              <a:off x="3493" y="839"/>
              <a:ext cx="369" cy="2721"/>
            </a:xfrm>
            <a:custGeom>
              <a:avLst/>
              <a:gdLst>
                <a:gd name="T0" fmla="*/ 0 w 369"/>
                <a:gd name="T1" fmla="*/ 333 h 2841"/>
                <a:gd name="T2" fmla="*/ 142 w 369"/>
                <a:gd name="T3" fmla="*/ 148 h 2841"/>
                <a:gd name="T4" fmla="*/ 369 w 369"/>
                <a:gd name="T5" fmla="*/ 1225 h 2841"/>
                <a:gd name="T6" fmla="*/ 142 w 369"/>
                <a:gd name="T7" fmla="*/ 2340 h 2841"/>
                <a:gd name="T8" fmla="*/ 27 w 369"/>
                <a:gd name="T9" fmla="*/ 2160 h 2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9"/>
                <a:gd name="T16" fmla="*/ 0 h 2841"/>
                <a:gd name="T17" fmla="*/ 369 w 369"/>
                <a:gd name="T18" fmla="*/ 2841 h 28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9" h="2841">
                  <a:moveTo>
                    <a:pt x="0" y="379"/>
                  </a:moveTo>
                  <a:cubicBezTo>
                    <a:pt x="24" y="343"/>
                    <a:pt x="81" y="0"/>
                    <a:pt x="142" y="169"/>
                  </a:cubicBezTo>
                  <a:cubicBezTo>
                    <a:pt x="203" y="338"/>
                    <a:pt x="369" y="978"/>
                    <a:pt x="369" y="1394"/>
                  </a:cubicBezTo>
                  <a:cubicBezTo>
                    <a:pt x="369" y="1810"/>
                    <a:pt x="199" y="2487"/>
                    <a:pt x="142" y="2664"/>
                  </a:cubicBezTo>
                  <a:cubicBezTo>
                    <a:pt x="85" y="2841"/>
                    <a:pt x="51" y="2501"/>
                    <a:pt x="27" y="2458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510" name="Freeform 11"/>
            <p:cNvSpPr>
              <a:spLocks/>
            </p:cNvSpPr>
            <p:nvPr/>
          </p:nvSpPr>
          <p:spPr bwMode="auto">
            <a:xfrm>
              <a:off x="3629" y="839"/>
              <a:ext cx="369" cy="2721"/>
            </a:xfrm>
            <a:custGeom>
              <a:avLst/>
              <a:gdLst>
                <a:gd name="T0" fmla="*/ 0 w 369"/>
                <a:gd name="T1" fmla="*/ 333 h 2841"/>
                <a:gd name="T2" fmla="*/ 142 w 369"/>
                <a:gd name="T3" fmla="*/ 148 h 2841"/>
                <a:gd name="T4" fmla="*/ 369 w 369"/>
                <a:gd name="T5" fmla="*/ 1225 h 2841"/>
                <a:gd name="T6" fmla="*/ 142 w 369"/>
                <a:gd name="T7" fmla="*/ 2340 h 2841"/>
                <a:gd name="T8" fmla="*/ 27 w 369"/>
                <a:gd name="T9" fmla="*/ 2160 h 2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9"/>
                <a:gd name="T16" fmla="*/ 0 h 2841"/>
                <a:gd name="T17" fmla="*/ 369 w 369"/>
                <a:gd name="T18" fmla="*/ 2841 h 28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9" h="2841">
                  <a:moveTo>
                    <a:pt x="0" y="379"/>
                  </a:moveTo>
                  <a:cubicBezTo>
                    <a:pt x="24" y="343"/>
                    <a:pt x="81" y="0"/>
                    <a:pt x="142" y="169"/>
                  </a:cubicBezTo>
                  <a:cubicBezTo>
                    <a:pt x="203" y="338"/>
                    <a:pt x="369" y="978"/>
                    <a:pt x="369" y="1394"/>
                  </a:cubicBezTo>
                  <a:cubicBezTo>
                    <a:pt x="369" y="1810"/>
                    <a:pt x="199" y="2487"/>
                    <a:pt x="142" y="2664"/>
                  </a:cubicBezTo>
                  <a:cubicBezTo>
                    <a:pt x="85" y="2841"/>
                    <a:pt x="51" y="2501"/>
                    <a:pt x="27" y="2458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511" name="Freeform 12"/>
            <p:cNvSpPr>
              <a:spLocks/>
            </p:cNvSpPr>
            <p:nvPr/>
          </p:nvSpPr>
          <p:spPr bwMode="auto">
            <a:xfrm>
              <a:off x="2676" y="839"/>
              <a:ext cx="369" cy="2767"/>
            </a:xfrm>
            <a:custGeom>
              <a:avLst/>
              <a:gdLst>
                <a:gd name="T0" fmla="*/ 0 w 369"/>
                <a:gd name="T1" fmla="*/ 350 h 2841"/>
                <a:gd name="T2" fmla="*/ 142 w 369"/>
                <a:gd name="T3" fmla="*/ 157 h 2841"/>
                <a:gd name="T4" fmla="*/ 369 w 369"/>
                <a:gd name="T5" fmla="*/ 1289 h 2841"/>
                <a:gd name="T6" fmla="*/ 142 w 369"/>
                <a:gd name="T7" fmla="*/ 2461 h 2841"/>
                <a:gd name="T8" fmla="*/ 27 w 369"/>
                <a:gd name="T9" fmla="*/ 2271 h 2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9"/>
                <a:gd name="T16" fmla="*/ 0 h 2841"/>
                <a:gd name="T17" fmla="*/ 369 w 369"/>
                <a:gd name="T18" fmla="*/ 2841 h 28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9" h="2841">
                  <a:moveTo>
                    <a:pt x="0" y="379"/>
                  </a:moveTo>
                  <a:cubicBezTo>
                    <a:pt x="24" y="343"/>
                    <a:pt x="81" y="0"/>
                    <a:pt x="142" y="169"/>
                  </a:cubicBezTo>
                  <a:cubicBezTo>
                    <a:pt x="203" y="338"/>
                    <a:pt x="369" y="978"/>
                    <a:pt x="369" y="1394"/>
                  </a:cubicBezTo>
                  <a:cubicBezTo>
                    <a:pt x="369" y="1810"/>
                    <a:pt x="199" y="2487"/>
                    <a:pt x="142" y="2664"/>
                  </a:cubicBezTo>
                  <a:cubicBezTo>
                    <a:pt x="85" y="2841"/>
                    <a:pt x="51" y="2501"/>
                    <a:pt x="27" y="2458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512" name="Freeform 13"/>
            <p:cNvSpPr>
              <a:spLocks/>
            </p:cNvSpPr>
            <p:nvPr/>
          </p:nvSpPr>
          <p:spPr bwMode="auto">
            <a:xfrm>
              <a:off x="3810" y="839"/>
              <a:ext cx="369" cy="2721"/>
            </a:xfrm>
            <a:custGeom>
              <a:avLst/>
              <a:gdLst>
                <a:gd name="T0" fmla="*/ 0 w 369"/>
                <a:gd name="T1" fmla="*/ 333 h 2841"/>
                <a:gd name="T2" fmla="*/ 142 w 369"/>
                <a:gd name="T3" fmla="*/ 148 h 2841"/>
                <a:gd name="T4" fmla="*/ 369 w 369"/>
                <a:gd name="T5" fmla="*/ 1225 h 2841"/>
                <a:gd name="T6" fmla="*/ 142 w 369"/>
                <a:gd name="T7" fmla="*/ 2340 h 2841"/>
                <a:gd name="T8" fmla="*/ 27 w 369"/>
                <a:gd name="T9" fmla="*/ 2160 h 2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9"/>
                <a:gd name="T16" fmla="*/ 0 h 2841"/>
                <a:gd name="T17" fmla="*/ 369 w 369"/>
                <a:gd name="T18" fmla="*/ 2841 h 28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9" h="2841">
                  <a:moveTo>
                    <a:pt x="0" y="379"/>
                  </a:moveTo>
                  <a:cubicBezTo>
                    <a:pt x="24" y="343"/>
                    <a:pt x="81" y="0"/>
                    <a:pt x="142" y="169"/>
                  </a:cubicBezTo>
                  <a:cubicBezTo>
                    <a:pt x="203" y="338"/>
                    <a:pt x="369" y="978"/>
                    <a:pt x="369" y="1394"/>
                  </a:cubicBezTo>
                  <a:cubicBezTo>
                    <a:pt x="369" y="1810"/>
                    <a:pt x="199" y="2487"/>
                    <a:pt x="142" y="2664"/>
                  </a:cubicBezTo>
                  <a:cubicBezTo>
                    <a:pt x="85" y="2841"/>
                    <a:pt x="51" y="2501"/>
                    <a:pt x="27" y="2458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513" name="Freeform 14"/>
            <p:cNvSpPr>
              <a:spLocks/>
            </p:cNvSpPr>
            <p:nvPr/>
          </p:nvSpPr>
          <p:spPr bwMode="auto">
            <a:xfrm>
              <a:off x="3946" y="839"/>
              <a:ext cx="369" cy="2721"/>
            </a:xfrm>
            <a:custGeom>
              <a:avLst/>
              <a:gdLst>
                <a:gd name="T0" fmla="*/ 0 w 369"/>
                <a:gd name="T1" fmla="*/ 333 h 2841"/>
                <a:gd name="T2" fmla="*/ 142 w 369"/>
                <a:gd name="T3" fmla="*/ 148 h 2841"/>
                <a:gd name="T4" fmla="*/ 369 w 369"/>
                <a:gd name="T5" fmla="*/ 1225 h 2841"/>
                <a:gd name="T6" fmla="*/ 142 w 369"/>
                <a:gd name="T7" fmla="*/ 2340 h 2841"/>
                <a:gd name="T8" fmla="*/ 27 w 369"/>
                <a:gd name="T9" fmla="*/ 2160 h 2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9"/>
                <a:gd name="T16" fmla="*/ 0 h 2841"/>
                <a:gd name="T17" fmla="*/ 369 w 369"/>
                <a:gd name="T18" fmla="*/ 2841 h 28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9" h="2841">
                  <a:moveTo>
                    <a:pt x="0" y="379"/>
                  </a:moveTo>
                  <a:cubicBezTo>
                    <a:pt x="24" y="343"/>
                    <a:pt x="81" y="0"/>
                    <a:pt x="142" y="169"/>
                  </a:cubicBezTo>
                  <a:cubicBezTo>
                    <a:pt x="203" y="338"/>
                    <a:pt x="369" y="978"/>
                    <a:pt x="369" y="1394"/>
                  </a:cubicBezTo>
                  <a:cubicBezTo>
                    <a:pt x="369" y="1810"/>
                    <a:pt x="199" y="2487"/>
                    <a:pt x="142" y="2664"/>
                  </a:cubicBezTo>
                  <a:cubicBezTo>
                    <a:pt x="85" y="2841"/>
                    <a:pt x="51" y="2501"/>
                    <a:pt x="27" y="2458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514" name="Freeform 15"/>
            <p:cNvSpPr>
              <a:spLocks/>
            </p:cNvSpPr>
            <p:nvPr/>
          </p:nvSpPr>
          <p:spPr bwMode="auto">
            <a:xfrm>
              <a:off x="4128" y="839"/>
              <a:ext cx="369" cy="2721"/>
            </a:xfrm>
            <a:custGeom>
              <a:avLst/>
              <a:gdLst>
                <a:gd name="T0" fmla="*/ 0 w 369"/>
                <a:gd name="T1" fmla="*/ 333 h 2841"/>
                <a:gd name="T2" fmla="*/ 142 w 369"/>
                <a:gd name="T3" fmla="*/ 148 h 2841"/>
                <a:gd name="T4" fmla="*/ 369 w 369"/>
                <a:gd name="T5" fmla="*/ 1225 h 2841"/>
                <a:gd name="T6" fmla="*/ 142 w 369"/>
                <a:gd name="T7" fmla="*/ 2340 h 2841"/>
                <a:gd name="T8" fmla="*/ 27 w 369"/>
                <a:gd name="T9" fmla="*/ 2160 h 2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9"/>
                <a:gd name="T16" fmla="*/ 0 h 2841"/>
                <a:gd name="T17" fmla="*/ 369 w 369"/>
                <a:gd name="T18" fmla="*/ 2841 h 28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9" h="2841">
                  <a:moveTo>
                    <a:pt x="0" y="379"/>
                  </a:moveTo>
                  <a:cubicBezTo>
                    <a:pt x="24" y="343"/>
                    <a:pt x="81" y="0"/>
                    <a:pt x="142" y="169"/>
                  </a:cubicBezTo>
                  <a:cubicBezTo>
                    <a:pt x="203" y="338"/>
                    <a:pt x="369" y="978"/>
                    <a:pt x="369" y="1394"/>
                  </a:cubicBezTo>
                  <a:cubicBezTo>
                    <a:pt x="369" y="1810"/>
                    <a:pt x="199" y="2487"/>
                    <a:pt x="142" y="2664"/>
                  </a:cubicBezTo>
                  <a:cubicBezTo>
                    <a:pt x="85" y="2841"/>
                    <a:pt x="51" y="2501"/>
                    <a:pt x="27" y="2458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515" name="Freeform 16"/>
            <p:cNvSpPr>
              <a:spLocks/>
            </p:cNvSpPr>
            <p:nvPr/>
          </p:nvSpPr>
          <p:spPr bwMode="auto">
            <a:xfrm>
              <a:off x="4264" y="839"/>
              <a:ext cx="369" cy="2721"/>
            </a:xfrm>
            <a:custGeom>
              <a:avLst/>
              <a:gdLst>
                <a:gd name="T0" fmla="*/ 0 w 369"/>
                <a:gd name="T1" fmla="*/ 333 h 2841"/>
                <a:gd name="T2" fmla="*/ 142 w 369"/>
                <a:gd name="T3" fmla="*/ 148 h 2841"/>
                <a:gd name="T4" fmla="*/ 369 w 369"/>
                <a:gd name="T5" fmla="*/ 1225 h 2841"/>
                <a:gd name="T6" fmla="*/ 142 w 369"/>
                <a:gd name="T7" fmla="*/ 2340 h 2841"/>
                <a:gd name="T8" fmla="*/ 27 w 369"/>
                <a:gd name="T9" fmla="*/ 2160 h 2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9"/>
                <a:gd name="T16" fmla="*/ 0 h 2841"/>
                <a:gd name="T17" fmla="*/ 369 w 369"/>
                <a:gd name="T18" fmla="*/ 2841 h 28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9" h="2841">
                  <a:moveTo>
                    <a:pt x="0" y="379"/>
                  </a:moveTo>
                  <a:cubicBezTo>
                    <a:pt x="24" y="343"/>
                    <a:pt x="81" y="0"/>
                    <a:pt x="142" y="169"/>
                  </a:cubicBezTo>
                  <a:cubicBezTo>
                    <a:pt x="203" y="338"/>
                    <a:pt x="369" y="978"/>
                    <a:pt x="369" y="1394"/>
                  </a:cubicBezTo>
                  <a:cubicBezTo>
                    <a:pt x="369" y="1810"/>
                    <a:pt x="199" y="2487"/>
                    <a:pt x="142" y="2664"/>
                  </a:cubicBezTo>
                  <a:cubicBezTo>
                    <a:pt x="85" y="2841"/>
                    <a:pt x="51" y="2501"/>
                    <a:pt x="27" y="2458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516" name="Freeform 17"/>
            <p:cNvSpPr>
              <a:spLocks/>
            </p:cNvSpPr>
            <p:nvPr/>
          </p:nvSpPr>
          <p:spPr bwMode="auto">
            <a:xfrm>
              <a:off x="3311" y="839"/>
              <a:ext cx="408" cy="2721"/>
            </a:xfrm>
            <a:custGeom>
              <a:avLst/>
              <a:gdLst>
                <a:gd name="T0" fmla="*/ 0 w 369"/>
                <a:gd name="T1" fmla="*/ 333 h 2841"/>
                <a:gd name="T2" fmla="*/ 192 w 369"/>
                <a:gd name="T3" fmla="*/ 148 h 2841"/>
                <a:gd name="T4" fmla="*/ 499 w 369"/>
                <a:gd name="T5" fmla="*/ 1225 h 2841"/>
                <a:gd name="T6" fmla="*/ 192 w 369"/>
                <a:gd name="T7" fmla="*/ 2340 h 2841"/>
                <a:gd name="T8" fmla="*/ 36 w 369"/>
                <a:gd name="T9" fmla="*/ 2160 h 2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9"/>
                <a:gd name="T16" fmla="*/ 0 h 2841"/>
                <a:gd name="T17" fmla="*/ 369 w 369"/>
                <a:gd name="T18" fmla="*/ 2841 h 28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9" h="2841">
                  <a:moveTo>
                    <a:pt x="0" y="379"/>
                  </a:moveTo>
                  <a:cubicBezTo>
                    <a:pt x="24" y="343"/>
                    <a:pt x="81" y="0"/>
                    <a:pt x="142" y="169"/>
                  </a:cubicBezTo>
                  <a:cubicBezTo>
                    <a:pt x="203" y="338"/>
                    <a:pt x="369" y="978"/>
                    <a:pt x="369" y="1394"/>
                  </a:cubicBezTo>
                  <a:cubicBezTo>
                    <a:pt x="369" y="1810"/>
                    <a:pt x="199" y="2487"/>
                    <a:pt x="142" y="2664"/>
                  </a:cubicBezTo>
                  <a:cubicBezTo>
                    <a:pt x="85" y="2841"/>
                    <a:pt x="51" y="2501"/>
                    <a:pt x="27" y="2458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517" name="Freeform 18"/>
            <p:cNvSpPr>
              <a:spLocks/>
            </p:cNvSpPr>
            <p:nvPr/>
          </p:nvSpPr>
          <p:spPr bwMode="auto">
            <a:xfrm>
              <a:off x="2540" y="839"/>
              <a:ext cx="369" cy="2767"/>
            </a:xfrm>
            <a:custGeom>
              <a:avLst/>
              <a:gdLst>
                <a:gd name="T0" fmla="*/ 0 w 369"/>
                <a:gd name="T1" fmla="*/ 350 h 2841"/>
                <a:gd name="T2" fmla="*/ 142 w 369"/>
                <a:gd name="T3" fmla="*/ 157 h 2841"/>
                <a:gd name="T4" fmla="*/ 369 w 369"/>
                <a:gd name="T5" fmla="*/ 1289 h 2841"/>
                <a:gd name="T6" fmla="*/ 142 w 369"/>
                <a:gd name="T7" fmla="*/ 2461 h 2841"/>
                <a:gd name="T8" fmla="*/ 27 w 369"/>
                <a:gd name="T9" fmla="*/ 2271 h 2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9"/>
                <a:gd name="T16" fmla="*/ 0 h 2841"/>
                <a:gd name="T17" fmla="*/ 369 w 369"/>
                <a:gd name="T18" fmla="*/ 2841 h 28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9" h="2841">
                  <a:moveTo>
                    <a:pt x="0" y="379"/>
                  </a:moveTo>
                  <a:cubicBezTo>
                    <a:pt x="24" y="343"/>
                    <a:pt x="81" y="0"/>
                    <a:pt x="142" y="169"/>
                  </a:cubicBezTo>
                  <a:cubicBezTo>
                    <a:pt x="203" y="338"/>
                    <a:pt x="369" y="978"/>
                    <a:pt x="369" y="1394"/>
                  </a:cubicBezTo>
                  <a:cubicBezTo>
                    <a:pt x="369" y="1810"/>
                    <a:pt x="199" y="2487"/>
                    <a:pt x="142" y="2664"/>
                  </a:cubicBezTo>
                  <a:cubicBezTo>
                    <a:pt x="85" y="2841"/>
                    <a:pt x="51" y="2501"/>
                    <a:pt x="27" y="2458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0485" name="Rectangle 19"/>
          <p:cNvSpPr>
            <a:spLocks noChangeArrowheads="1"/>
          </p:cNvSpPr>
          <p:nvPr/>
        </p:nvSpPr>
        <p:spPr bwMode="auto">
          <a:xfrm>
            <a:off x="3060700" y="2024063"/>
            <a:ext cx="1935163" cy="139541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lIns="91430" tIns="45716" rIns="91430" bIns="45716" anchor="ctr"/>
          <a:lstStyle/>
          <a:p>
            <a:endParaRPr lang="de-DE"/>
          </a:p>
        </p:txBody>
      </p:sp>
      <p:cxnSp>
        <p:nvCxnSpPr>
          <p:cNvPr id="20486" name="Gerade Verbindung 11"/>
          <p:cNvCxnSpPr>
            <a:cxnSpLocks noChangeShapeType="1"/>
          </p:cNvCxnSpPr>
          <p:nvPr/>
        </p:nvCxnSpPr>
        <p:spPr bwMode="auto">
          <a:xfrm rot="16200000" flipH="1">
            <a:off x="4258469" y="2715419"/>
            <a:ext cx="2643188" cy="0"/>
          </a:xfrm>
          <a:prstGeom prst="line">
            <a:avLst/>
          </a:prstGeom>
          <a:noFill/>
          <a:ln w="28575" algn="ctr">
            <a:solidFill>
              <a:srgbClr val="C00000"/>
            </a:solidFill>
            <a:prstDash val="sysDash"/>
            <a:round/>
            <a:headEnd type="none" w="sm" len="sm"/>
            <a:tailEnd type="none" w="sm" len="sm"/>
          </a:ln>
        </p:spPr>
      </p:cxnSp>
      <p:sp>
        <p:nvSpPr>
          <p:cNvPr id="20487" name="Textfeld 14"/>
          <p:cNvSpPr txBox="1">
            <a:spLocks noChangeArrowheads="1"/>
          </p:cNvSpPr>
          <p:nvPr/>
        </p:nvSpPr>
        <p:spPr bwMode="auto">
          <a:xfrm>
            <a:off x="5761038" y="1393825"/>
            <a:ext cx="1406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defTabSz="912813" eaLnBrk="0">
              <a:lnSpc>
                <a:spcPct val="100000"/>
              </a:lnSpc>
              <a:buClrTx/>
              <a:buSzTx/>
            </a:pPr>
            <a:r>
              <a:rPr lang="en-GB" sz="1800">
                <a:solidFill>
                  <a:srgbClr val="C00000"/>
                </a:solidFill>
                <a:latin typeface="Arial" pitchFamily="34" charset="0"/>
              </a:rPr>
              <a:t>Tritium free </a:t>
            </a:r>
          </a:p>
        </p:txBody>
      </p:sp>
      <p:sp>
        <p:nvSpPr>
          <p:cNvPr id="20" name="Pfeil nach unten 19"/>
          <p:cNvSpPr>
            <a:spLocks noChangeAspect="1"/>
          </p:cNvSpPr>
          <p:nvPr/>
        </p:nvSpPr>
        <p:spPr bwMode="auto">
          <a:xfrm>
            <a:off x="3465513" y="3105150"/>
            <a:ext cx="287337" cy="403225"/>
          </a:xfrm>
          <a:prstGeom prst="downArrow">
            <a:avLst/>
          </a:prstGeom>
          <a:noFill/>
          <a:ln w="34925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0" tIns="45716" rIns="91430" bIns="45716"/>
          <a:lstStyle/>
          <a:p>
            <a:pPr defTabSz="914305" eaLnBrk="0">
              <a:lnSpc>
                <a:spcPct val="100000"/>
              </a:lnSpc>
              <a:buClrTx/>
              <a:buSzTx/>
              <a:defRPr/>
            </a:pPr>
            <a:endParaRPr lang="en-GB">
              <a:latin typeface="Arial" charset="0"/>
              <a:ea typeface="+mn-ea"/>
            </a:endParaRPr>
          </a:p>
        </p:txBody>
      </p:sp>
      <p:sp>
        <p:nvSpPr>
          <p:cNvPr id="21" name="Pfeil nach unten 20"/>
          <p:cNvSpPr>
            <a:spLocks noChangeAspect="1"/>
          </p:cNvSpPr>
          <p:nvPr/>
        </p:nvSpPr>
        <p:spPr bwMode="auto">
          <a:xfrm>
            <a:off x="4365625" y="3149600"/>
            <a:ext cx="287338" cy="403225"/>
          </a:xfrm>
          <a:prstGeom prst="downArrow">
            <a:avLst/>
          </a:prstGeom>
          <a:noFill/>
          <a:ln w="34925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0" tIns="45716" rIns="91430" bIns="45716"/>
          <a:lstStyle/>
          <a:p>
            <a:pPr defTabSz="914305" eaLnBrk="0">
              <a:lnSpc>
                <a:spcPct val="100000"/>
              </a:lnSpc>
              <a:buClrTx/>
              <a:buSzTx/>
              <a:defRPr/>
            </a:pPr>
            <a:endParaRPr lang="en-GB">
              <a:latin typeface="Arial" charset="0"/>
              <a:ea typeface="+mn-ea"/>
            </a:endParaRPr>
          </a:p>
        </p:txBody>
      </p:sp>
      <p:sp>
        <p:nvSpPr>
          <p:cNvPr id="22" name="Pfeil nach unten 21"/>
          <p:cNvSpPr>
            <a:spLocks noChangeAspect="1"/>
          </p:cNvSpPr>
          <p:nvPr/>
        </p:nvSpPr>
        <p:spPr bwMode="auto">
          <a:xfrm rot="10800000">
            <a:off x="1800225" y="3375025"/>
            <a:ext cx="287338" cy="765175"/>
          </a:xfrm>
          <a:prstGeom prst="downArrow">
            <a:avLst>
              <a:gd name="adj1" fmla="val 50000"/>
              <a:gd name="adj2" fmla="val 94881"/>
            </a:avLst>
          </a:prstGeom>
          <a:noFill/>
          <a:ln w="34925" algn="ctr">
            <a:solidFill>
              <a:srgbClr val="FFC000"/>
            </a:solidFill>
            <a:round/>
            <a:headEnd type="none" w="sm" len="sm"/>
            <a:tailEnd type="none" w="sm" len="sm"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rot="10800000" lIns="91430" tIns="45716" rIns="91430" bIns="45716"/>
          <a:lstStyle/>
          <a:p>
            <a:pPr defTabSz="914305" eaLnBrk="0">
              <a:lnSpc>
                <a:spcPct val="100000"/>
              </a:lnSpc>
              <a:buClrTx/>
              <a:buSzTx/>
              <a:defRPr/>
            </a:pPr>
            <a:endParaRPr lang="en-GB">
              <a:latin typeface="Arial" charset="0"/>
              <a:ea typeface="+mn-ea"/>
            </a:endParaRPr>
          </a:p>
        </p:txBody>
      </p:sp>
      <p:sp>
        <p:nvSpPr>
          <p:cNvPr id="20491" name="Textfeld 22"/>
          <p:cNvSpPr txBox="1">
            <a:spLocks noChangeArrowheads="1"/>
          </p:cNvSpPr>
          <p:nvPr/>
        </p:nvSpPr>
        <p:spPr bwMode="auto">
          <a:xfrm>
            <a:off x="179388" y="4500563"/>
            <a:ext cx="3919537" cy="3683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defTabSz="912813" eaLnBrk="0">
              <a:lnSpc>
                <a:spcPct val="100000"/>
              </a:lnSpc>
              <a:buClrTx/>
              <a:buSzTx/>
            </a:pPr>
            <a:r>
              <a:rPr lang="en-GB" sz="1800">
                <a:solidFill>
                  <a:schemeClr val="bg1"/>
                </a:solidFill>
                <a:latin typeface="Arial" pitchFamily="34" charset="0"/>
              </a:rPr>
              <a:t>injection rate = 5 × 10</a:t>
            </a:r>
            <a:r>
              <a:rPr lang="en-GB" sz="1800" baseline="30000">
                <a:solidFill>
                  <a:schemeClr val="bg1"/>
                </a:solidFill>
                <a:latin typeface="Arial" pitchFamily="34" charset="0"/>
              </a:rPr>
              <a:t>19</a:t>
            </a:r>
            <a:r>
              <a:rPr lang="en-GB" sz="1800">
                <a:solidFill>
                  <a:schemeClr val="bg1"/>
                </a:solidFill>
                <a:latin typeface="Arial" pitchFamily="34" charset="0"/>
              </a:rPr>
              <a:t> molecules/s </a:t>
            </a:r>
          </a:p>
        </p:txBody>
      </p:sp>
      <p:sp>
        <p:nvSpPr>
          <p:cNvPr id="20492" name="Textfeld 30"/>
          <p:cNvSpPr txBox="1">
            <a:spLocks noChangeArrowheads="1"/>
          </p:cNvSpPr>
          <p:nvPr/>
        </p:nvSpPr>
        <p:spPr bwMode="auto">
          <a:xfrm>
            <a:off x="4184650" y="3644900"/>
            <a:ext cx="827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defTabSz="912813" eaLnBrk="0">
              <a:lnSpc>
                <a:spcPct val="100000"/>
              </a:lnSpc>
              <a:buClrTx/>
              <a:buSzTx/>
            </a:pPr>
            <a:r>
              <a:rPr lang="en-GB" sz="1800" b="1">
                <a:solidFill>
                  <a:srgbClr val="C00000"/>
                </a:solidFill>
                <a:latin typeface="Arial" pitchFamily="34" charset="0"/>
              </a:rPr>
              <a:t>R&gt;10</a:t>
            </a:r>
            <a:r>
              <a:rPr lang="en-GB" sz="1800" b="1" baseline="30000">
                <a:solidFill>
                  <a:srgbClr val="C00000"/>
                </a:solidFill>
                <a:latin typeface="Arial" pitchFamily="34" charset="0"/>
              </a:rPr>
              <a:t>7</a:t>
            </a:r>
          </a:p>
        </p:txBody>
      </p:sp>
      <p:sp>
        <p:nvSpPr>
          <p:cNvPr id="20493" name="Textfeld 31"/>
          <p:cNvSpPr txBox="1">
            <a:spLocks noChangeArrowheads="1"/>
          </p:cNvSpPr>
          <p:nvPr/>
        </p:nvSpPr>
        <p:spPr bwMode="auto">
          <a:xfrm>
            <a:off x="3149600" y="3644900"/>
            <a:ext cx="827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defTabSz="912813" eaLnBrk="0">
              <a:lnSpc>
                <a:spcPct val="100000"/>
              </a:lnSpc>
              <a:buClrTx/>
              <a:buSzTx/>
            </a:pPr>
            <a:r>
              <a:rPr lang="en-GB" sz="1800" b="1">
                <a:solidFill>
                  <a:srgbClr val="C00000"/>
                </a:solidFill>
                <a:latin typeface="Arial" pitchFamily="34" charset="0"/>
              </a:rPr>
              <a:t>R&gt;10</a:t>
            </a:r>
            <a:r>
              <a:rPr lang="en-GB" sz="1800" b="1" baseline="30000">
                <a:solidFill>
                  <a:srgbClr val="C00000"/>
                </a:solidFill>
                <a:latin typeface="Arial" pitchFamily="34" charset="0"/>
              </a:rPr>
              <a:t>7</a:t>
            </a:r>
          </a:p>
        </p:txBody>
      </p:sp>
      <p:sp>
        <p:nvSpPr>
          <p:cNvPr id="20494" name="Textfeld 33"/>
          <p:cNvSpPr txBox="1">
            <a:spLocks noChangeArrowheads="1"/>
          </p:cNvSpPr>
          <p:nvPr/>
        </p:nvSpPr>
        <p:spPr bwMode="auto">
          <a:xfrm>
            <a:off x="5846763" y="4500563"/>
            <a:ext cx="3379787" cy="6461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91430" tIns="45716" rIns="91430" bIns="45716">
            <a:spAutoFit/>
          </a:bodyPr>
          <a:lstStyle/>
          <a:p>
            <a:pPr defTabSz="912813" eaLnBrk="0">
              <a:lnSpc>
                <a:spcPct val="100000"/>
              </a:lnSpc>
              <a:buClrTx/>
              <a:buSzTx/>
            </a:pPr>
            <a:r>
              <a:rPr lang="en-GB" sz="1800">
                <a:solidFill>
                  <a:schemeClr val="bg1"/>
                </a:solidFill>
                <a:latin typeface="Arial" pitchFamily="34" charset="0"/>
              </a:rPr>
              <a:t>p(T</a:t>
            </a:r>
            <a:r>
              <a:rPr lang="en-GB" sz="1800" b="1" baseline="-25000">
                <a:solidFill>
                  <a:schemeClr val="bg1"/>
                </a:solidFill>
                <a:latin typeface="Arial" pitchFamily="34" charset="0"/>
              </a:rPr>
              <a:t>2</a:t>
            </a:r>
            <a:r>
              <a:rPr lang="en-GB" sz="1800">
                <a:solidFill>
                  <a:schemeClr val="bg1"/>
                </a:solidFill>
                <a:latin typeface="Arial" pitchFamily="34" charset="0"/>
              </a:rPr>
              <a:t>) &lt; 10</a:t>
            </a:r>
            <a:r>
              <a:rPr lang="en-GB" sz="1800" b="1" baseline="30000">
                <a:solidFill>
                  <a:schemeClr val="bg1"/>
                </a:solidFill>
                <a:latin typeface="Arial" pitchFamily="34" charset="0"/>
              </a:rPr>
              <a:t>-20</a:t>
            </a:r>
            <a:r>
              <a:rPr lang="en-GB" sz="1800">
                <a:solidFill>
                  <a:schemeClr val="bg1"/>
                </a:solidFill>
                <a:latin typeface="Arial" pitchFamily="34" charset="0"/>
              </a:rPr>
              <a:t> mbar</a:t>
            </a:r>
          </a:p>
          <a:p>
            <a:pPr defTabSz="912813" eaLnBrk="0">
              <a:lnSpc>
                <a:spcPct val="100000"/>
              </a:lnSpc>
              <a:buClrTx/>
              <a:buSzTx/>
            </a:pPr>
            <a:r>
              <a:rPr lang="en-GB" sz="1800">
                <a:solidFill>
                  <a:schemeClr val="bg1"/>
                </a:solidFill>
                <a:latin typeface="Arial" pitchFamily="34" charset="0"/>
              </a:rPr>
              <a:t>&lt; 300 000 Tritium molecules</a:t>
            </a:r>
          </a:p>
        </p:txBody>
      </p:sp>
      <p:sp>
        <p:nvSpPr>
          <p:cNvPr id="22544" name="Text Box 56"/>
          <p:cNvSpPr txBox="1">
            <a:spLocks noChangeArrowheads="1"/>
          </p:cNvSpPr>
          <p:nvPr/>
        </p:nvSpPr>
        <p:spPr bwMode="auto">
          <a:xfrm>
            <a:off x="3060700" y="1619250"/>
            <a:ext cx="1957388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>
              <a:defRPr/>
            </a:pPr>
            <a:r>
              <a:rPr lang="en-GB" sz="1800" dirty="0">
                <a:latin typeface="+mj-lt"/>
                <a:ea typeface="ＭＳ Ｐゴシック" charset="-128"/>
              </a:rPr>
              <a:t>Transport section</a:t>
            </a:r>
          </a:p>
        </p:txBody>
      </p:sp>
      <p:sp>
        <p:nvSpPr>
          <p:cNvPr id="20496" name="Textfeld 33"/>
          <p:cNvSpPr txBox="1">
            <a:spLocks noChangeArrowheads="1"/>
          </p:cNvSpPr>
          <p:nvPr/>
        </p:nvSpPr>
        <p:spPr bwMode="auto">
          <a:xfrm>
            <a:off x="5846763" y="5356225"/>
            <a:ext cx="1714500" cy="3683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91430" tIns="45716" rIns="91430" bIns="45716">
            <a:spAutoFit/>
          </a:bodyPr>
          <a:lstStyle/>
          <a:p>
            <a:pPr defTabSz="912813" eaLnBrk="0">
              <a:lnSpc>
                <a:spcPct val="100000"/>
              </a:lnSpc>
              <a:buClrTx/>
              <a:buSzTx/>
            </a:pPr>
            <a:r>
              <a:rPr lang="en-GB" sz="1800">
                <a:solidFill>
                  <a:schemeClr val="bg1"/>
                </a:solidFill>
                <a:latin typeface="Arial" pitchFamily="34" charset="0"/>
              </a:rPr>
              <a:t>p = 10</a:t>
            </a:r>
            <a:r>
              <a:rPr lang="en-GB" sz="1800" b="1" baseline="30000">
                <a:solidFill>
                  <a:schemeClr val="bg1"/>
                </a:solidFill>
                <a:latin typeface="Arial" pitchFamily="34" charset="0"/>
              </a:rPr>
              <a:t>-11</a:t>
            </a:r>
            <a:r>
              <a:rPr lang="en-GB" sz="1800">
                <a:solidFill>
                  <a:schemeClr val="bg1"/>
                </a:solidFill>
                <a:latin typeface="Arial" pitchFamily="34" charset="0"/>
              </a:rPr>
              <a:t> mbar</a:t>
            </a:r>
          </a:p>
        </p:txBody>
      </p:sp>
      <p:pic>
        <p:nvPicPr>
          <p:cNvPr id="20497" name="Picture 60" descr="mo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50163" y="5354638"/>
            <a:ext cx="1544637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9" name="Textfeld 31"/>
          <p:cNvSpPr txBox="1">
            <a:spLocks noChangeArrowheads="1"/>
          </p:cNvSpPr>
          <p:nvPr/>
        </p:nvSpPr>
        <p:spPr bwMode="auto">
          <a:xfrm>
            <a:off x="3014663" y="3959225"/>
            <a:ext cx="200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defTabSz="912813" eaLnBrk="0">
              <a:lnSpc>
                <a:spcPct val="100000"/>
              </a:lnSpc>
              <a:buClrTx/>
              <a:buSzTx/>
            </a:pPr>
            <a:r>
              <a:rPr lang="en-GB" sz="1800" b="1">
                <a:solidFill>
                  <a:srgbClr val="C00000"/>
                </a:solidFill>
                <a:latin typeface="Arial" pitchFamily="34" charset="0"/>
              </a:rPr>
              <a:t>Tritium retention</a:t>
            </a:r>
            <a:endParaRPr lang="en-GB" sz="1800" b="1" baseline="30000">
              <a:solidFill>
                <a:srgbClr val="C00000"/>
              </a:solidFill>
              <a:latin typeface="Arial" pitchFamily="34" charset="0"/>
            </a:endParaRPr>
          </a:p>
        </p:txBody>
      </p:sp>
      <p:grpSp>
        <p:nvGrpSpPr>
          <p:cNvPr id="3" name="Gruppieren 39"/>
          <p:cNvGrpSpPr>
            <a:grpSpLocks/>
          </p:cNvGrpSpPr>
          <p:nvPr/>
        </p:nvGrpSpPr>
        <p:grpSpPr bwMode="auto">
          <a:xfrm>
            <a:off x="8324850" y="854075"/>
            <a:ext cx="1755775" cy="1665288"/>
            <a:chOff x="7875627" y="674492"/>
            <a:chExt cx="1755195" cy="1665185"/>
          </a:xfrm>
        </p:grpSpPr>
        <p:pic>
          <p:nvPicPr>
            <p:cNvPr id="20502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00653" y="1079537"/>
              <a:ext cx="1429394" cy="1034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&quot;Nein&quot;-Symbol 36"/>
            <p:cNvSpPr/>
            <p:nvPr/>
          </p:nvSpPr>
          <p:spPr bwMode="auto">
            <a:xfrm>
              <a:off x="7875627" y="674492"/>
              <a:ext cx="1755195" cy="1665185"/>
            </a:xfrm>
            <a:prstGeom prst="noSmoking">
              <a:avLst>
                <a:gd name="adj" fmla="val 7763"/>
              </a:avLst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defTabSz="914400" hangingPunct="1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endParaRPr lang="de-DE" sz="1800">
                <a:solidFill>
                  <a:schemeClr val="bg1"/>
                </a:solidFill>
                <a:latin typeface="Arial" charset="0"/>
                <a:ea typeface="ＭＳ Ｐゴシック" charset="-128"/>
              </a:endParaRPr>
            </a:p>
          </p:txBody>
        </p:sp>
      </p:grpSp>
      <p:pic>
        <p:nvPicPr>
          <p:cNvPr id="2050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04925" y="1169988"/>
            <a:ext cx="1428750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Datumsplatzhalter 3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smtClean="0"/>
              <a:t>2011/10/21</a:t>
            </a:r>
            <a:endParaRPr lang="en-GB" noProof="0" dirty="0"/>
          </a:p>
        </p:txBody>
      </p:sp>
      <p:sp>
        <p:nvSpPr>
          <p:cNvPr id="39" name="Foliennummernplatzhalter 3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086DF1-DD94-47C6-9C55-BBF2AE4FC8DF}" type="slidenum">
              <a:rPr lang="en-GB" noProof="0" smtClean="0"/>
              <a:pPr/>
              <a:t>26</a:t>
            </a:fld>
            <a:endParaRPr lang="en-GB" noProof="0"/>
          </a:p>
        </p:txBody>
      </p:sp>
      <p:sp>
        <p:nvSpPr>
          <p:cNvPr id="40" name="Fußzeilenplatzhalter 3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ASPERA –Mirrors and lasers in astroparticle physics infrastructure</a:t>
            </a:r>
          </a:p>
          <a:p>
            <a:r>
              <a:rPr lang="en-GB" smtClean="0"/>
              <a:t>Sebastian Fischer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 smtClean="0"/>
              <a:t>Diffuse scattering + (partly) reflection of laser beam</a:t>
            </a:r>
          </a:p>
          <a:p>
            <a:r>
              <a:rPr lang="en-GB" sz="2000" dirty="0" smtClean="0">
                <a:sym typeface="Wingdings" pitchFamily="2" charset="2"/>
              </a:rPr>
              <a:t>Distortion of laser polarisation </a:t>
            </a:r>
            <a:br>
              <a:rPr lang="en-GB" sz="2000" dirty="0" smtClean="0">
                <a:sym typeface="Wingdings" pitchFamily="2" charset="2"/>
              </a:rPr>
            </a:br>
            <a:r>
              <a:rPr lang="en-GB" sz="2000" dirty="0" smtClean="0">
                <a:sym typeface="Wingdings" pitchFamily="2" charset="2"/>
              </a:rPr>
              <a:t> Decrease of LARA accuracy</a:t>
            </a:r>
            <a:endParaRPr lang="en-GB" sz="2000" dirty="0" smtClean="0"/>
          </a:p>
          <a:p>
            <a:r>
              <a:rPr lang="en-GB" sz="2000" dirty="0" smtClean="0"/>
              <a:t>Damping of scattered light </a:t>
            </a:r>
            <a:br>
              <a:rPr lang="en-GB" sz="2000" dirty="0" smtClean="0"/>
            </a:br>
            <a:r>
              <a:rPr lang="en-GB" sz="2000" dirty="0" smtClean="0">
                <a:sym typeface="Wingdings" pitchFamily="2" charset="2"/>
              </a:rPr>
              <a:t> Decrease of signal/noise ratio and precision</a:t>
            </a:r>
          </a:p>
          <a:p>
            <a:r>
              <a:rPr lang="en-GB" sz="2000" dirty="0" smtClean="0">
                <a:sym typeface="Wingdings" pitchFamily="2" charset="2"/>
              </a:rPr>
              <a:t>Change of transmission coefficient T(</a:t>
            </a:r>
            <a:r>
              <a:rPr lang="el-GR" sz="2000" dirty="0" smtClean="0">
                <a:sym typeface="Wingdings" pitchFamily="2" charset="2"/>
              </a:rPr>
              <a:t>λ</a:t>
            </a:r>
            <a:r>
              <a:rPr lang="en-GB" sz="2000" dirty="0" smtClean="0">
                <a:sym typeface="Wingdings" pitchFamily="2" charset="2"/>
              </a:rPr>
              <a:t>) of Raman window</a:t>
            </a:r>
            <a:br>
              <a:rPr lang="en-GB" sz="2000" dirty="0" smtClean="0">
                <a:sym typeface="Wingdings" pitchFamily="2" charset="2"/>
              </a:rPr>
            </a:br>
            <a:r>
              <a:rPr lang="en-GB" sz="2000" dirty="0" smtClean="0">
                <a:sym typeface="Wingdings" pitchFamily="2" charset="2"/>
              </a:rPr>
              <a:t> Decrease of accuracy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Consequences of coating damage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086DF1-DD94-47C6-9C55-BBF2AE4FC8DF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2011/10/21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ASPERA –Mirrors and lasers in astroparticle physics infrastructure Sebastian Fischer</a:t>
            </a:r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8413547" y="1327208"/>
            <a:ext cx="228600" cy="12001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Gerade Verbindung mit Pfeil 18"/>
          <p:cNvCxnSpPr/>
          <p:nvPr/>
        </p:nvCxnSpPr>
        <p:spPr>
          <a:xfrm flipV="1">
            <a:off x="6961937" y="1927283"/>
            <a:ext cx="1440000" cy="0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V="1">
            <a:off x="8691677" y="1919663"/>
            <a:ext cx="1211580" cy="0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 flipV="1">
            <a:off x="7141007" y="2186363"/>
            <a:ext cx="1211580" cy="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V="1">
            <a:off x="8727120" y="1648046"/>
            <a:ext cx="874085" cy="168837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>
            <a:off x="8741297" y="2023733"/>
            <a:ext cx="874085" cy="168837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:\FischerS\Vorträge\111013_Collab_Meeting\Graph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5517" y="3772486"/>
            <a:ext cx="4678363" cy="2879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sample_of_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0556" y="902962"/>
            <a:ext cx="6508653" cy="49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2" name="Rectangle 4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GB" dirty="0" smtClean="0"/>
              <a:t>The method works!</a:t>
            </a:r>
          </a:p>
        </p:txBody>
      </p:sp>
      <p:sp>
        <p:nvSpPr>
          <p:cNvPr id="94213" name="Text Box 5"/>
          <p:cNvSpPr txBox="1">
            <a:spLocks noChangeAspect="1" noChangeArrowheads="1"/>
          </p:cNvSpPr>
          <p:nvPr/>
        </p:nvSpPr>
        <p:spPr bwMode="auto">
          <a:xfrm>
            <a:off x="465529" y="1160201"/>
            <a:ext cx="2535908" cy="4512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9683" tIns="39683" rIns="0" bIns="39683">
            <a:spAutoFit/>
          </a:bodyPr>
          <a:lstStyle/>
          <a:p>
            <a:pPr defTabSz="4626739"/>
            <a:r>
              <a:rPr lang="en-GB" sz="1800" dirty="0" err="1">
                <a:latin typeface="+mj-lt"/>
              </a:rPr>
              <a:t>p</a:t>
            </a:r>
            <a:r>
              <a:rPr lang="en-GB" sz="1800" baseline="-25000" dirty="0" err="1">
                <a:latin typeface="+mj-lt"/>
              </a:rPr>
              <a:t>cell</a:t>
            </a:r>
            <a:r>
              <a:rPr lang="en-GB" sz="1800" dirty="0">
                <a:latin typeface="+mj-lt"/>
              </a:rPr>
              <a:t> = </a:t>
            </a:r>
            <a:r>
              <a:rPr lang="en-GB" sz="1800" dirty="0" smtClean="0">
                <a:latin typeface="+mj-lt"/>
              </a:rPr>
              <a:t>154.8 </a:t>
            </a:r>
            <a:r>
              <a:rPr lang="en-GB" sz="1800" dirty="0">
                <a:latin typeface="+mj-lt"/>
              </a:rPr>
              <a:t>mbar</a:t>
            </a:r>
            <a:br>
              <a:rPr lang="en-GB" sz="1800" dirty="0">
                <a:latin typeface="+mj-lt"/>
              </a:rPr>
            </a:br>
            <a:r>
              <a:rPr lang="en-GB" sz="1800" dirty="0" smtClean="0">
                <a:latin typeface="+mj-lt"/>
              </a:rPr>
              <a:t>Laser power </a:t>
            </a:r>
            <a:r>
              <a:rPr lang="en-GB" sz="1800" dirty="0">
                <a:latin typeface="+mj-lt"/>
              </a:rPr>
              <a:t>= 5 W</a:t>
            </a:r>
          </a:p>
          <a:p>
            <a:pPr defTabSz="4626739"/>
            <a:r>
              <a:rPr lang="en-GB" sz="1800" dirty="0" err="1" smtClean="0">
                <a:latin typeface="+mj-lt"/>
              </a:rPr>
              <a:t>Acq</a:t>
            </a:r>
            <a:r>
              <a:rPr lang="en-GB" sz="1800" dirty="0" smtClean="0">
                <a:latin typeface="+mj-lt"/>
              </a:rPr>
              <a:t>. Time = </a:t>
            </a:r>
            <a:r>
              <a:rPr lang="en-GB" sz="1800" dirty="0">
                <a:latin typeface="+mj-lt"/>
              </a:rPr>
              <a:t>1000 s</a:t>
            </a:r>
          </a:p>
          <a:p>
            <a:pPr defTabSz="4626739"/>
            <a:endParaRPr lang="en-GB" sz="1800" dirty="0">
              <a:latin typeface="+mj-lt"/>
            </a:endParaRPr>
          </a:p>
          <a:p>
            <a:pPr defTabSz="4626739"/>
            <a:r>
              <a:rPr lang="en-GB" sz="1800" b="1" dirty="0" smtClean="0">
                <a:latin typeface="+mj-lt"/>
              </a:rPr>
              <a:t>Gas composition from gas chromatography </a:t>
            </a:r>
          </a:p>
          <a:p>
            <a:pPr defTabSz="4626739"/>
            <a:endParaRPr lang="en-GB" sz="1800" b="1" dirty="0" smtClean="0">
              <a:latin typeface="+mj-lt"/>
            </a:endParaRPr>
          </a:p>
          <a:p>
            <a:pPr defTabSz="4626739"/>
            <a:endParaRPr lang="en-GB" sz="1800" b="1" dirty="0" smtClean="0">
              <a:latin typeface="+mj-lt"/>
            </a:endParaRPr>
          </a:p>
          <a:p>
            <a:pPr defTabSz="4626739"/>
            <a:endParaRPr lang="en-GB" sz="1800" b="1" dirty="0" smtClean="0">
              <a:latin typeface="+mj-lt"/>
            </a:endParaRPr>
          </a:p>
          <a:p>
            <a:pPr defTabSz="4626739"/>
            <a:endParaRPr lang="en-GB" sz="1800" b="1" dirty="0" smtClean="0">
              <a:latin typeface="+mj-lt"/>
            </a:endParaRPr>
          </a:p>
          <a:p>
            <a:pPr defTabSz="4626739"/>
            <a:endParaRPr lang="en-GB" sz="1800" b="1" dirty="0" smtClean="0">
              <a:latin typeface="+mj-lt"/>
            </a:endParaRPr>
          </a:p>
          <a:p>
            <a:pPr defTabSz="4626739"/>
            <a:endParaRPr lang="en-GB" sz="1800" b="1" dirty="0" smtClean="0">
              <a:latin typeface="+mj-lt"/>
            </a:endParaRPr>
          </a:p>
          <a:p>
            <a:pPr defTabSz="4626739"/>
            <a:endParaRPr lang="en-GB" sz="1800" b="1" dirty="0" smtClean="0">
              <a:latin typeface="+mj-lt"/>
            </a:endParaRPr>
          </a:p>
          <a:p>
            <a:pPr defTabSz="4626739"/>
            <a:endParaRPr lang="en-GB" sz="1800" b="1" dirty="0" smtClean="0">
              <a:latin typeface="+mj-lt"/>
            </a:endParaRPr>
          </a:p>
          <a:p>
            <a:pPr defTabSz="4626739"/>
            <a:endParaRPr lang="en-GB" sz="1800" b="1" dirty="0" smtClean="0">
              <a:latin typeface="+mj-lt"/>
            </a:endParaRPr>
          </a:p>
          <a:p>
            <a:pPr defTabSz="4626739"/>
            <a:r>
              <a:rPr lang="en-GB" sz="1800" dirty="0" smtClean="0">
                <a:latin typeface="+mj-lt"/>
              </a:rPr>
              <a:t>(5-10% uncertainty)</a:t>
            </a:r>
          </a:p>
        </p:txBody>
      </p:sp>
      <p:graphicFrame>
        <p:nvGraphicFramePr>
          <p:cNvPr id="60448" name="Group 32"/>
          <p:cNvGraphicFramePr>
            <a:graphicFrameLocks noGrp="1"/>
          </p:cNvGraphicFramePr>
          <p:nvPr/>
        </p:nvGraphicFramePr>
        <p:xfrm>
          <a:off x="666389" y="3011273"/>
          <a:ext cx="1813113" cy="2154482"/>
        </p:xfrm>
        <a:graphic>
          <a:graphicData uri="http://schemas.openxmlformats.org/drawingml/2006/table">
            <a:tbl>
              <a:tblPr/>
              <a:tblGrid>
                <a:gridCol w="859303"/>
                <a:gridCol w="953810"/>
              </a:tblGrid>
              <a:tr h="314986">
                <a:tc>
                  <a:txBody>
                    <a:bodyPr/>
                    <a:lstStyle/>
                    <a:p>
                      <a:pPr marL="0" marR="0" lvl="0" indent="0" algn="l" defTabSz="41973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Isotop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9688" marR="3968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1973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Conc.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9688" marR="39688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5667">
                <a:tc>
                  <a:txBody>
                    <a:bodyPr/>
                    <a:lstStyle/>
                    <a:p>
                      <a:pPr marL="0" marR="0" lvl="0" indent="0" algn="l" defTabSz="419735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GB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18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9688" marR="3968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8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19735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0.27 %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39688" marR="39688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8F2"/>
                    </a:solidFill>
                  </a:tcPr>
                </a:tc>
              </a:tr>
              <a:tr h="295667">
                <a:tc>
                  <a:txBody>
                    <a:bodyPr/>
                    <a:lstStyle/>
                    <a:p>
                      <a:pPr marL="0" marR="0" lvl="0" indent="0" algn="l" defTabSz="419735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DT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9688" marR="3968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8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19735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0.49 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%</a:t>
                      </a:r>
                    </a:p>
                  </a:txBody>
                  <a:tcPr marL="39688" marR="39688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8F2"/>
                    </a:solidFill>
                  </a:tcPr>
                </a:tc>
              </a:tr>
              <a:tr h="295667">
                <a:tc>
                  <a:txBody>
                    <a:bodyPr/>
                    <a:lstStyle/>
                    <a:p>
                      <a:pPr marL="0" marR="0" lvl="0" indent="0" algn="l" defTabSz="419735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HT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9688" marR="3968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8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19735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8.5 %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39688" marR="39688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8F2"/>
                    </a:solidFill>
                  </a:tcPr>
                </a:tc>
              </a:tr>
              <a:tr h="295667">
                <a:tc>
                  <a:txBody>
                    <a:bodyPr/>
                    <a:lstStyle/>
                    <a:p>
                      <a:pPr marL="0" marR="0" lvl="0" indent="0" algn="l" defTabSz="419735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n-GB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9688" marR="3968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19735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not rec.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39688" marR="39688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5667">
                <a:tc>
                  <a:txBody>
                    <a:bodyPr/>
                    <a:lstStyle/>
                    <a:p>
                      <a:pPr marL="0" marR="0" lvl="0" indent="0" algn="l" defTabSz="419735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HD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9688" marR="3968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19735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8.3 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%</a:t>
                      </a:r>
                    </a:p>
                  </a:txBody>
                  <a:tcPr marL="39688" marR="39688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736">
                <a:tc>
                  <a:txBody>
                    <a:bodyPr/>
                    <a:lstStyle/>
                    <a:p>
                      <a:pPr marL="0" marR="0" lvl="0" indent="0" algn="l" defTabSz="419735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en-GB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18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9688" marR="3968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19735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82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%</a:t>
                      </a:r>
                    </a:p>
                  </a:txBody>
                  <a:tcPr marL="39688" marR="39688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8554" name="Text Box 26"/>
          <p:cNvSpPr txBox="1">
            <a:spLocks noChangeArrowheads="1"/>
          </p:cNvSpPr>
          <p:nvPr/>
        </p:nvSpPr>
        <p:spPr bwMode="auto">
          <a:xfrm>
            <a:off x="3423425" y="6384962"/>
            <a:ext cx="6357655" cy="394166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74663" algn="ctr" eaLnBrk="0" hangingPunct="0">
              <a:lnSpc>
                <a:spcPct val="95000"/>
              </a:lnSpc>
              <a:spcAft>
                <a:spcPts val="500"/>
              </a:spcAft>
              <a:buClr>
                <a:srgbClr val="000000"/>
              </a:buClr>
              <a:buSzPct val="45000"/>
              <a:defRPr/>
            </a:pPr>
            <a:r>
              <a:rPr lang="en-GB" sz="2000" b="1" dirty="0" smtClean="0">
                <a:solidFill>
                  <a:schemeClr val="bg1"/>
                </a:solidFill>
                <a:latin typeface="+mn-lt"/>
                <a:ea typeface="ＭＳ Ｐゴシック" charset="-128"/>
                <a:sym typeface="Wingdings" pitchFamily="2" charset="2"/>
              </a:rPr>
              <a:t>All </a:t>
            </a:r>
            <a:r>
              <a:rPr lang="en-GB" sz="2000" b="1" dirty="0" err="1" smtClean="0">
                <a:solidFill>
                  <a:schemeClr val="bg1"/>
                </a:solidFill>
                <a:latin typeface="+mn-lt"/>
                <a:ea typeface="ＭＳ Ｐゴシック" charset="-128"/>
                <a:sym typeface="Wingdings" pitchFamily="2" charset="2"/>
              </a:rPr>
              <a:t>isotopologues</a:t>
            </a:r>
            <a:r>
              <a:rPr lang="en-GB" sz="2000" b="1" dirty="0" smtClean="0">
                <a:solidFill>
                  <a:schemeClr val="bg1"/>
                </a:solidFill>
                <a:latin typeface="+mn-lt"/>
                <a:ea typeface="ＭＳ Ｐゴシック" charset="-128"/>
                <a:sym typeface="Wingdings" pitchFamily="2" charset="2"/>
              </a:rPr>
              <a:t> can be detected simultaneously</a:t>
            </a:r>
          </a:p>
        </p:txBody>
      </p:sp>
      <p:sp>
        <p:nvSpPr>
          <p:cNvPr id="60444" name="Text Box 27"/>
          <p:cNvSpPr txBox="1">
            <a:spLocks noChangeArrowheads="1"/>
          </p:cNvSpPr>
          <p:nvPr/>
        </p:nvSpPr>
        <p:spPr bwMode="auto">
          <a:xfrm>
            <a:off x="522433" y="6028454"/>
            <a:ext cx="2444555" cy="750674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74663" algn="ctr" eaLnBrk="0" hangingPunct="0">
              <a:lnSpc>
                <a:spcPct val="95000"/>
              </a:lnSpc>
              <a:spcAft>
                <a:spcPts val="500"/>
              </a:spcAft>
              <a:buClr>
                <a:srgbClr val="000000"/>
              </a:buClr>
              <a:buSzPct val="45000"/>
              <a:defRPr/>
            </a:pPr>
            <a:r>
              <a:rPr lang="en-GB" sz="2000" b="1" dirty="0" smtClean="0">
                <a:solidFill>
                  <a:schemeClr val="bg1"/>
                </a:solidFill>
                <a:latin typeface="+mn-lt"/>
                <a:ea typeface="ＭＳ Ｐゴシック" charset="-128"/>
                <a:sym typeface="Wingdings" pitchFamily="2" charset="2"/>
              </a:rPr>
              <a:t>Level of detection</a:t>
            </a:r>
          </a:p>
          <a:p>
            <a:pPr indent="-474663" algn="ctr" eaLnBrk="0" hangingPunct="0">
              <a:lnSpc>
                <a:spcPct val="95000"/>
              </a:lnSpc>
              <a:spcAft>
                <a:spcPts val="500"/>
              </a:spcAft>
              <a:buClr>
                <a:srgbClr val="000000"/>
              </a:buClr>
              <a:buSzPct val="45000"/>
              <a:defRPr/>
            </a:pPr>
            <a:r>
              <a:rPr lang="en-GB" sz="2000" b="1" dirty="0" err="1" smtClean="0">
                <a:solidFill>
                  <a:schemeClr val="bg1"/>
                </a:solidFill>
                <a:latin typeface="+mn-lt"/>
                <a:ea typeface="ＭＳ Ｐゴシック" charset="-128"/>
                <a:sym typeface="Wingdings" pitchFamily="2" charset="2"/>
              </a:rPr>
              <a:t>p</a:t>
            </a:r>
            <a:r>
              <a:rPr lang="en-GB" sz="2000" b="1" baseline="-25000" dirty="0" err="1" smtClean="0">
                <a:solidFill>
                  <a:schemeClr val="bg1"/>
                </a:solidFill>
                <a:latin typeface="+mn-lt"/>
                <a:ea typeface="ＭＳ Ｐゴシック" charset="-128"/>
                <a:sym typeface="Wingdings" pitchFamily="2" charset="2"/>
              </a:rPr>
              <a:t>min</a:t>
            </a:r>
            <a:r>
              <a:rPr lang="en-GB" sz="2000" b="1" dirty="0" smtClean="0">
                <a:solidFill>
                  <a:schemeClr val="bg1"/>
                </a:solidFill>
                <a:latin typeface="+mn-lt"/>
                <a:ea typeface="ＭＳ Ｐゴシック" charset="-128"/>
                <a:sym typeface="Wingdings" pitchFamily="2" charset="2"/>
              </a:rPr>
              <a:t> = 0.015 mbar</a:t>
            </a:r>
          </a:p>
        </p:txBody>
      </p:sp>
      <p:sp>
        <p:nvSpPr>
          <p:cNvPr id="11" name="Rechteck 10"/>
          <p:cNvSpPr/>
          <p:nvPr/>
        </p:nvSpPr>
        <p:spPr>
          <a:xfrm>
            <a:off x="5782310" y="5831026"/>
            <a:ext cx="4255770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GB" sz="1400" dirty="0" smtClean="0">
                <a:latin typeface="+mj-lt"/>
              </a:rPr>
              <a:t>M. Sturm et al, Laser Physics,  2010, Vol. 20, 2</a:t>
            </a:r>
            <a:endParaRPr lang="en-GB" sz="1400" dirty="0">
              <a:latin typeface="+mj-lt"/>
            </a:endParaRP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smtClean="0"/>
              <a:t>2011/10/21</a:t>
            </a:r>
            <a:endParaRPr lang="en-GB" noProof="0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ASPERA –Mirrors and lasers in astroparticle physics infrastructure Sebastian Fischer</a:t>
            </a:r>
            <a:endParaRPr lang="en-GB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086DF1-DD94-47C6-9C55-BBF2AE4FC8DF}" type="slidenum">
              <a:rPr lang="en-GB" noProof="0" smtClean="0"/>
              <a:pPr/>
              <a:t>28</a:t>
            </a:fld>
            <a:endParaRPr lang="en-GB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Intensity variations</a:t>
            </a:r>
          </a:p>
        </p:txBody>
      </p:sp>
      <p:sp>
        <p:nvSpPr>
          <p:cNvPr id="176" name="Foliennummernplatzhalter 18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71D2B3BD-FA44-4C8E-B4AC-3DB570ED007D}" type="slidenum">
              <a:rPr lang="en-GB"/>
              <a:pPr/>
              <a:t>29</a:t>
            </a:fld>
            <a:endParaRPr lang="en-GB"/>
          </a:p>
        </p:txBody>
      </p:sp>
      <p:sp>
        <p:nvSpPr>
          <p:cNvPr id="175" name="Datumsplatzhalt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2011/10/21</a:t>
            </a:r>
            <a:endParaRPr lang="en-GB"/>
          </a:p>
        </p:txBody>
      </p:sp>
      <p:sp>
        <p:nvSpPr>
          <p:cNvPr id="135" name="Fußzeilenplatzhalter 13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mtClean="0"/>
              <a:t>ASPERA –Mirrors and lasers in astroparticle physics infrastructure Sebastian Fischer</a:t>
            </a:r>
            <a:endParaRPr lang="en-GB"/>
          </a:p>
        </p:txBody>
      </p:sp>
      <p:pic>
        <p:nvPicPr>
          <p:cNvPr id="26627" name="Picture 4" descr="spectrum-loopino-run"/>
          <p:cNvPicPr>
            <a:picLocks noChangeAspect="1" noChangeArrowheads="1"/>
          </p:cNvPicPr>
          <p:nvPr/>
        </p:nvPicPr>
        <p:blipFill>
          <a:blip r:embed="rId3"/>
          <a:srcRect l="6151" t="5788" r="7899" b="8252"/>
          <a:stretch>
            <a:fillRect/>
          </a:stretch>
        </p:blipFill>
        <p:spPr bwMode="auto">
          <a:xfrm>
            <a:off x="6116638" y="987425"/>
            <a:ext cx="379095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611188" y="2136655"/>
            <a:ext cx="4250826" cy="3649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hangingPunct="0">
              <a:lnSpc>
                <a:spcPct val="95000"/>
              </a:lnSpc>
              <a:spcBef>
                <a:spcPct val="2000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800" dirty="0">
                <a:latin typeface="+mj-lt"/>
              </a:rPr>
              <a:t>Stainless steel vessel wall with (H</a:t>
            </a:r>
            <a:r>
              <a:rPr lang="en-GB" sz="1800" baseline="-25000" dirty="0">
                <a:latin typeface="+mj-lt"/>
              </a:rPr>
              <a:t>2</a:t>
            </a:r>
            <a:r>
              <a:rPr lang="en-GB" sz="1800" dirty="0">
                <a:latin typeface="+mj-lt"/>
              </a:rPr>
              <a:t>, D</a:t>
            </a:r>
            <a:r>
              <a:rPr lang="en-GB" sz="1800" baseline="-25000" dirty="0">
                <a:latin typeface="+mj-lt"/>
              </a:rPr>
              <a:t>2</a:t>
            </a:r>
            <a:r>
              <a:rPr lang="en-GB" sz="1800" dirty="0">
                <a:latin typeface="+mj-lt"/>
              </a:rPr>
              <a:t>)</a:t>
            </a:r>
          </a:p>
        </p:txBody>
      </p:sp>
      <p:sp>
        <p:nvSpPr>
          <p:cNvPr id="90126" name="Text Box 14"/>
          <p:cNvSpPr txBox="1">
            <a:spLocks noChangeArrowheads="1"/>
          </p:cNvSpPr>
          <p:nvPr/>
        </p:nvSpPr>
        <p:spPr bwMode="auto">
          <a:xfrm>
            <a:off x="7540625" y="6357938"/>
            <a:ext cx="1482725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100794" tIns="50397" rIns="100794" bIns="50397"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800" b="1">
                <a:latin typeface="+mj-lt"/>
              </a:rPr>
              <a:t>Time (days)</a:t>
            </a:r>
          </a:p>
        </p:txBody>
      </p:sp>
      <p:sp>
        <p:nvSpPr>
          <p:cNvPr id="90180" name="Rectangle 7"/>
          <p:cNvSpPr>
            <a:spLocks noChangeArrowheads="1"/>
          </p:cNvSpPr>
          <p:nvPr/>
        </p:nvSpPr>
        <p:spPr bwMode="auto">
          <a:xfrm>
            <a:off x="611188" y="2994084"/>
            <a:ext cx="4250826" cy="3649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hangingPunct="0">
              <a:lnSpc>
                <a:spcPct val="95000"/>
              </a:lnSpc>
              <a:spcBef>
                <a:spcPct val="2000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800">
                <a:latin typeface="+mj-lt"/>
              </a:rPr>
              <a:t>Permeation into stainless steel</a:t>
            </a:r>
          </a:p>
        </p:txBody>
      </p:sp>
      <p:sp>
        <p:nvSpPr>
          <p:cNvPr id="90181" name="Rectangle 7"/>
          <p:cNvSpPr>
            <a:spLocks noChangeArrowheads="1"/>
          </p:cNvSpPr>
          <p:nvPr/>
        </p:nvSpPr>
        <p:spPr bwMode="auto">
          <a:xfrm>
            <a:off x="611188" y="5532123"/>
            <a:ext cx="4250826" cy="3649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hangingPunct="0">
              <a:lnSpc>
                <a:spcPct val="95000"/>
              </a:lnSpc>
              <a:spcBef>
                <a:spcPct val="2000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800" dirty="0">
                <a:latin typeface="+mj-lt"/>
              </a:rPr>
              <a:t>Exchange reaction with T</a:t>
            </a:r>
            <a:r>
              <a:rPr lang="en-GB" sz="1800" baseline="-25000" dirty="0">
                <a:latin typeface="+mj-lt"/>
              </a:rPr>
              <a:t>2</a:t>
            </a:r>
            <a:r>
              <a:rPr lang="en-GB" sz="1800" dirty="0">
                <a:latin typeface="+mj-lt"/>
              </a:rPr>
              <a:t> of next filling</a:t>
            </a:r>
          </a:p>
        </p:txBody>
      </p:sp>
      <p:sp>
        <p:nvSpPr>
          <p:cNvPr id="90242" name="Rectangle 7"/>
          <p:cNvSpPr>
            <a:spLocks noChangeArrowheads="1"/>
          </p:cNvSpPr>
          <p:nvPr/>
        </p:nvSpPr>
        <p:spPr bwMode="auto">
          <a:xfrm>
            <a:off x="611188" y="3806109"/>
            <a:ext cx="4250826" cy="3649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hangingPunct="0">
              <a:lnSpc>
                <a:spcPct val="95000"/>
              </a:lnSpc>
              <a:spcBef>
                <a:spcPct val="2000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800">
                <a:latin typeface="+mj-lt"/>
              </a:rPr>
              <a:t>Evacuation of vessel</a:t>
            </a:r>
          </a:p>
        </p:txBody>
      </p:sp>
      <p:grpSp>
        <p:nvGrpSpPr>
          <p:cNvPr id="2" name="Gruppieren 139"/>
          <p:cNvGrpSpPr>
            <a:grpSpLocks/>
          </p:cNvGrpSpPr>
          <p:nvPr/>
        </p:nvGrpSpPr>
        <p:grpSpPr bwMode="auto">
          <a:xfrm>
            <a:off x="631826" y="3322910"/>
            <a:ext cx="1625008" cy="504790"/>
            <a:chOff x="382588" y="3193165"/>
            <a:chExt cx="2719387" cy="844550"/>
          </a:xfrm>
        </p:grpSpPr>
        <p:sp>
          <p:nvSpPr>
            <p:cNvPr id="90238" name="Rectangle 6"/>
            <p:cNvSpPr>
              <a:spLocks noChangeArrowheads="1"/>
            </p:cNvSpPr>
            <p:nvPr/>
          </p:nvSpPr>
          <p:spPr bwMode="auto">
            <a:xfrm>
              <a:off x="382588" y="3193165"/>
              <a:ext cx="968179" cy="84455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grpSp>
          <p:nvGrpSpPr>
            <p:cNvPr id="3" name="Group 59"/>
            <p:cNvGrpSpPr>
              <a:grpSpLocks noChangeAspect="1"/>
            </p:cNvGrpSpPr>
            <p:nvPr/>
          </p:nvGrpSpPr>
          <p:grpSpPr bwMode="auto">
            <a:xfrm rot="5749245">
              <a:off x="1973263" y="3659890"/>
              <a:ext cx="366712" cy="255588"/>
              <a:chOff x="737" y="2485"/>
              <a:chExt cx="637" cy="441"/>
            </a:xfrm>
          </p:grpSpPr>
          <p:sp>
            <p:nvSpPr>
              <p:cNvPr id="90211" name="Line 60"/>
              <p:cNvSpPr>
                <a:spLocks noChangeAspect="1" noChangeShapeType="1"/>
              </p:cNvSpPr>
              <p:nvPr/>
            </p:nvSpPr>
            <p:spPr bwMode="auto">
              <a:xfrm flipH="1">
                <a:off x="989" y="2671"/>
                <a:ext cx="221" cy="9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</p:spPr>
            <p:txBody>
              <a:bodyPr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  <a:defRPr/>
                </a:pPr>
                <a:endParaRPr lang="en-GB">
                  <a:latin typeface="+mj-lt"/>
                  <a:ea typeface="ＭＳ Ｐゴシック" charset="-128"/>
                </a:endParaRPr>
              </a:p>
            </p:txBody>
          </p:sp>
          <p:sp>
            <p:nvSpPr>
              <p:cNvPr id="90212" name="Oval 61"/>
              <p:cNvSpPr>
                <a:spLocks noChangeAspect="1" noChangeArrowheads="1"/>
              </p:cNvSpPr>
              <p:nvPr/>
            </p:nvSpPr>
            <p:spPr bwMode="auto">
              <a:xfrm>
                <a:off x="731" y="2642"/>
                <a:ext cx="318" cy="303"/>
              </a:xfrm>
              <a:prstGeom prst="ellipse">
                <a:avLst/>
              </a:prstGeom>
              <a:gradFill rotWithShape="1">
                <a:gsLst>
                  <a:gs pos="0">
                    <a:srgbClr val="1C0591"/>
                  </a:gs>
                  <a:gs pos="100000">
                    <a:srgbClr val="0D0243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  <p:sp>
            <p:nvSpPr>
              <p:cNvPr id="90213" name="Oval 62"/>
              <p:cNvSpPr>
                <a:spLocks noChangeAspect="1" noChangeArrowheads="1"/>
              </p:cNvSpPr>
              <p:nvPr/>
            </p:nvSpPr>
            <p:spPr bwMode="auto">
              <a:xfrm>
                <a:off x="1037" y="2507"/>
                <a:ext cx="318" cy="309"/>
              </a:xfrm>
              <a:prstGeom prst="ellipse">
                <a:avLst/>
              </a:prstGeom>
              <a:gradFill rotWithShape="1">
                <a:gsLst>
                  <a:gs pos="0">
                    <a:srgbClr val="1C0591"/>
                  </a:gs>
                  <a:gs pos="100000">
                    <a:srgbClr val="0D0243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</p:grpSp>
        <p:grpSp>
          <p:nvGrpSpPr>
            <p:cNvPr id="4" name="Group 63"/>
            <p:cNvGrpSpPr>
              <a:grpSpLocks noChangeAspect="1"/>
            </p:cNvGrpSpPr>
            <p:nvPr/>
          </p:nvGrpSpPr>
          <p:grpSpPr bwMode="auto">
            <a:xfrm rot="-7623298">
              <a:off x="1483518" y="3681322"/>
              <a:ext cx="322263" cy="215900"/>
              <a:chOff x="811" y="3514"/>
              <a:chExt cx="559" cy="372"/>
            </a:xfrm>
          </p:grpSpPr>
          <p:sp>
            <p:nvSpPr>
              <p:cNvPr id="90215" name="Line 64"/>
              <p:cNvSpPr>
                <a:spLocks noChangeAspect="1" noChangeShapeType="1"/>
              </p:cNvSpPr>
              <p:nvPr/>
            </p:nvSpPr>
            <p:spPr bwMode="auto">
              <a:xfrm flipH="1">
                <a:off x="1010" y="3643"/>
                <a:ext cx="224" cy="9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</p:spPr>
            <p:txBody>
              <a:bodyPr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  <a:defRPr/>
                </a:pPr>
                <a:endParaRPr lang="en-GB">
                  <a:latin typeface="+mj-lt"/>
                  <a:ea typeface="ＭＳ Ｐゴシック" charset="-128"/>
                </a:endParaRPr>
              </a:p>
            </p:txBody>
          </p:sp>
          <p:sp>
            <p:nvSpPr>
              <p:cNvPr id="90216" name="Oval 65"/>
              <p:cNvSpPr>
                <a:spLocks noChangeAspect="1" noChangeArrowheads="1"/>
              </p:cNvSpPr>
              <p:nvPr/>
            </p:nvSpPr>
            <p:spPr bwMode="auto">
              <a:xfrm>
                <a:off x="812" y="3599"/>
                <a:ext cx="281" cy="269"/>
              </a:xfrm>
              <a:prstGeom prst="ellipse">
                <a:avLst/>
              </a:prstGeom>
              <a:gradFill rotWithShape="1">
                <a:gsLst>
                  <a:gs pos="0">
                    <a:srgbClr val="098D12"/>
                  </a:gs>
                  <a:gs pos="100000">
                    <a:srgbClr val="044108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  <p:sp>
            <p:nvSpPr>
              <p:cNvPr id="90217" name="Oval 66"/>
              <p:cNvSpPr>
                <a:spLocks noChangeAspect="1" noChangeArrowheads="1"/>
              </p:cNvSpPr>
              <p:nvPr/>
            </p:nvSpPr>
            <p:spPr bwMode="auto">
              <a:xfrm>
                <a:off x="1085" y="3492"/>
                <a:ext cx="281" cy="272"/>
              </a:xfrm>
              <a:prstGeom prst="ellipse">
                <a:avLst/>
              </a:prstGeom>
              <a:gradFill rotWithShape="1">
                <a:gsLst>
                  <a:gs pos="0">
                    <a:srgbClr val="098D12"/>
                  </a:gs>
                  <a:gs pos="100000">
                    <a:srgbClr val="044108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</p:grpSp>
        <p:sp>
          <p:nvSpPr>
            <p:cNvPr id="90220" name="Oval 61"/>
            <p:cNvSpPr>
              <a:spLocks noChangeAspect="1" noChangeArrowheads="1"/>
            </p:cNvSpPr>
            <p:nvPr/>
          </p:nvSpPr>
          <p:spPr bwMode="auto">
            <a:xfrm rot="8583990">
              <a:off x="428875" y="3262580"/>
              <a:ext cx="183222" cy="185107"/>
            </a:xfrm>
            <a:prstGeom prst="ellipse">
              <a:avLst/>
            </a:prstGeom>
            <a:gradFill rotWithShape="1">
              <a:gsLst>
                <a:gs pos="0">
                  <a:srgbClr val="1C0591"/>
                </a:gs>
                <a:gs pos="100000">
                  <a:srgbClr val="0D0243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90221" name="Oval 62"/>
            <p:cNvSpPr>
              <a:spLocks noChangeAspect="1" noChangeArrowheads="1"/>
            </p:cNvSpPr>
            <p:nvPr/>
          </p:nvSpPr>
          <p:spPr bwMode="auto">
            <a:xfrm rot="8583990">
              <a:off x="558095" y="3769696"/>
              <a:ext cx="183221" cy="183178"/>
            </a:xfrm>
            <a:prstGeom prst="ellipse">
              <a:avLst/>
            </a:prstGeom>
            <a:gradFill rotWithShape="1">
              <a:gsLst>
                <a:gs pos="0">
                  <a:srgbClr val="1C0591"/>
                </a:gs>
                <a:gs pos="100000">
                  <a:srgbClr val="0D0243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grpSp>
          <p:nvGrpSpPr>
            <p:cNvPr id="5" name="Group 63"/>
            <p:cNvGrpSpPr>
              <a:grpSpLocks noChangeAspect="1"/>
            </p:cNvGrpSpPr>
            <p:nvPr/>
          </p:nvGrpSpPr>
          <p:grpSpPr bwMode="auto">
            <a:xfrm rot="-4214008">
              <a:off x="2240756" y="3322547"/>
              <a:ext cx="322263" cy="215900"/>
              <a:chOff x="811" y="3514"/>
              <a:chExt cx="559" cy="372"/>
            </a:xfrm>
          </p:grpSpPr>
          <p:sp>
            <p:nvSpPr>
              <p:cNvPr id="90223" name="Line 64"/>
              <p:cNvSpPr>
                <a:spLocks noChangeAspect="1" noChangeShapeType="1"/>
              </p:cNvSpPr>
              <p:nvPr/>
            </p:nvSpPr>
            <p:spPr bwMode="auto">
              <a:xfrm flipH="1">
                <a:off x="977" y="3654"/>
                <a:ext cx="224" cy="9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</p:spPr>
            <p:txBody>
              <a:bodyPr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  <a:defRPr/>
                </a:pPr>
                <a:endParaRPr lang="en-GB">
                  <a:latin typeface="+mj-lt"/>
                  <a:ea typeface="ＭＳ Ｐゴシック" charset="-128"/>
                </a:endParaRPr>
              </a:p>
            </p:txBody>
          </p:sp>
          <p:sp>
            <p:nvSpPr>
              <p:cNvPr id="90224" name="Oval 65"/>
              <p:cNvSpPr>
                <a:spLocks noChangeAspect="1" noChangeArrowheads="1"/>
              </p:cNvSpPr>
              <p:nvPr/>
            </p:nvSpPr>
            <p:spPr bwMode="auto">
              <a:xfrm>
                <a:off x="806" y="3612"/>
                <a:ext cx="278" cy="266"/>
              </a:xfrm>
              <a:prstGeom prst="ellipse">
                <a:avLst/>
              </a:prstGeom>
              <a:gradFill rotWithShape="1">
                <a:gsLst>
                  <a:gs pos="0">
                    <a:srgbClr val="098D12"/>
                  </a:gs>
                  <a:gs pos="100000">
                    <a:srgbClr val="044108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  <p:sp>
            <p:nvSpPr>
              <p:cNvPr id="90225" name="Oval 66"/>
              <p:cNvSpPr>
                <a:spLocks noChangeAspect="1" noChangeArrowheads="1"/>
              </p:cNvSpPr>
              <p:nvPr/>
            </p:nvSpPr>
            <p:spPr bwMode="auto">
              <a:xfrm>
                <a:off x="1061" y="3499"/>
                <a:ext cx="281" cy="269"/>
              </a:xfrm>
              <a:prstGeom prst="ellipse">
                <a:avLst/>
              </a:prstGeom>
              <a:gradFill rotWithShape="1">
                <a:gsLst>
                  <a:gs pos="0">
                    <a:srgbClr val="098D12"/>
                  </a:gs>
                  <a:gs pos="100000">
                    <a:srgbClr val="044108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</p:grpSp>
        <p:sp>
          <p:nvSpPr>
            <p:cNvPr id="90228" name="Oval 65"/>
            <p:cNvSpPr>
              <a:spLocks noChangeAspect="1" noChangeArrowheads="1"/>
            </p:cNvSpPr>
            <p:nvPr/>
          </p:nvSpPr>
          <p:spPr bwMode="auto">
            <a:xfrm rot="20946951">
              <a:off x="723958" y="3430334"/>
              <a:ext cx="163934" cy="158112"/>
            </a:xfrm>
            <a:prstGeom prst="ellipse">
              <a:avLst/>
            </a:prstGeom>
            <a:gradFill rotWithShape="1">
              <a:gsLst>
                <a:gs pos="0">
                  <a:srgbClr val="098D12"/>
                </a:gs>
                <a:gs pos="100000">
                  <a:srgbClr val="044108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90229" name="Oval 66"/>
            <p:cNvSpPr>
              <a:spLocks noChangeAspect="1" noChangeArrowheads="1"/>
            </p:cNvSpPr>
            <p:nvPr/>
          </p:nvSpPr>
          <p:spPr bwMode="auto">
            <a:xfrm rot="20946951">
              <a:off x="1123187" y="3251011"/>
              <a:ext cx="162006" cy="160041"/>
            </a:xfrm>
            <a:prstGeom prst="ellipse">
              <a:avLst/>
            </a:prstGeom>
            <a:gradFill rotWithShape="1">
              <a:gsLst>
                <a:gs pos="0">
                  <a:srgbClr val="098D12"/>
                </a:gs>
                <a:gs pos="100000">
                  <a:srgbClr val="044108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grpSp>
          <p:nvGrpSpPr>
            <p:cNvPr id="6" name="Group 63"/>
            <p:cNvGrpSpPr>
              <a:grpSpLocks noChangeAspect="1"/>
            </p:cNvGrpSpPr>
            <p:nvPr/>
          </p:nvGrpSpPr>
          <p:grpSpPr bwMode="auto">
            <a:xfrm rot="2358618">
              <a:off x="2779713" y="3450340"/>
              <a:ext cx="322262" cy="215900"/>
              <a:chOff x="811" y="3514"/>
              <a:chExt cx="559" cy="372"/>
            </a:xfrm>
          </p:grpSpPr>
          <p:sp>
            <p:nvSpPr>
              <p:cNvPr id="90231" name="Line 64"/>
              <p:cNvSpPr>
                <a:spLocks noChangeAspect="1" noChangeShapeType="1"/>
              </p:cNvSpPr>
              <p:nvPr/>
            </p:nvSpPr>
            <p:spPr bwMode="auto">
              <a:xfrm flipH="1">
                <a:off x="970" y="3645"/>
                <a:ext cx="224" cy="9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</p:spPr>
            <p:txBody>
              <a:bodyPr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  <a:defRPr/>
                </a:pPr>
                <a:endParaRPr lang="en-GB">
                  <a:latin typeface="+mj-lt"/>
                  <a:ea typeface="ＭＳ Ｐゴシック" charset="-128"/>
                </a:endParaRPr>
              </a:p>
            </p:txBody>
          </p:sp>
          <p:sp>
            <p:nvSpPr>
              <p:cNvPr id="90232" name="Oval 65"/>
              <p:cNvSpPr>
                <a:spLocks noChangeAspect="1" noChangeArrowheads="1"/>
              </p:cNvSpPr>
              <p:nvPr/>
            </p:nvSpPr>
            <p:spPr bwMode="auto">
              <a:xfrm>
                <a:off x="785" y="3597"/>
                <a:ext cx="281" cy="272"/>
              </a:xfrm>
              <a:prstGeom prst="ellipse">
                <a:avLst/>
              </a:prstGeom>
              <a:gradFill rotWithShape="1">
                <a:gsLst>
                  <a:gs pos="0">
                    <a:srgbClr val="098D12"/>
                  </a:gs>
                  <a:gs pos="100000">
                    <a:srgbClr val="044108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  <p:sp>
            <p:nvSpPr>
              <p:cNvPr id="90233" name="Oval 66"/>
              <p:cNvSpPr>
                <a:spLocks noChangeAspect="1" noChangeArrowheads="1"/>
              </p:cNvSpPr>
              <p:nvPr/>
            </p:nvSpPr>
            <p:spPr bwMode="auto">
              <a:xfrm>
                <a:off x="1062" y="3497"/>
                <a:ext cx="281" cy="272"/>
              </a:xfrm>
              <a:prstGeom prst="ellipse">
                <a:avLst/>
              </a:prstGeom>
              <a:gradFill rotWithShape="1">
                <a:gsLst>
                  <a:gs pos="0">
                    <a:srgbClr val="098D12"/>
                  </a:gs>
                  <a:gs pos="100000">
                    <a:srgbClr val="044108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</p:grpSp>
        <p:sp>
          <p:nvSpPr>
            <p:cNvPr id="90236" name="Oval 65"/>
            <p:cNvSpPr>
              <a:spLocks noChangeAspect="1" noChangeArrowheads="1"/>
            </p:cNvSpPr>
            <p:nvPr/>
          </p:nvSpPr>
          <p:spPr bwMode="auto">
            <a:xfrm rot="19649099">
              <a:off x="1086543" y="3862250"/>
              <a:ext cx="162006" cy="156183"/>
            </a:xfrm>
            <a:prstGeom prst="ellipse">
              <a:avLst/>
            </a:prstGeom>
            <a:gradFill rotWithShape="1">
              <a:gsLst>
                <a:gs pos="0">
                  <a:srgbClr val="098D12"/>
                </a:gs>
                <a:gs pos="100000">
                  <a:srgbClr val="044108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90237" name="Oval 66"/>
            <p:cNvSpPr>
              <a:spLocks noChangeAspect="1" noChangeArrowheads="1"/>
            </p:cNvSpPr>
            <p:nvPr/>
          </p:nvSpPr>
          <p:spPr bwMode="auto">
            <a:xfrm rot="19649099">
              <a:off x="970825" y="3576877"/>
              <a:ext cx="162006" cy="160040"/>
            </a:xfrm>
            <a:prstGeom prst="ellipse">
              <a:avLst/>
            </a:prstGeom>
            <a:gradFill rotWithShape="1">
              <a:gsLst>
                <a:gs pos="0">
                  <a:srgbClr val="098D12"/>
                </a:gs>
                <a:gs pos="100000">
                  <a:srgbClr val="044108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90298" name="Oval 65"/>
            <p:cNvSpPr>
              <a:spLocks noChangeAspect="1" noChangeArrowheads="1"/>
            </p:cNvSpPr>
            <p:nvPr/>
          </p:nvSpPr>
          <p:spPr bwMode="auto">
            <a:xfrm rot="11316215">
              <a:off x="428875" y="3530600"/>
              <a:ext cx="163935" cy="156183"/>
            </a:xfrm>
            <a:prstGeom prst="ellipse">
              <a:avLst/>
            </a:prstGeom>
            <a:gradFill rotWithShape="1">
              <a:gsLst>
                <a:gs pos="0">
                  <a:srgbClr val="098D12"/>
                </a:gs>
                <a:gs pos="100000">
                  <a:srgbClr val="044108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</p:grpSp>
      <p:grpSp>
        <p:nvGrpSpPr>
          <p:cNvPr id="7" name="Gruppieren 138"/>
          <p:cNvGrpSpPr>
            <a:grpSpLocks/>
          </p:cNvGrpSpPr>
          <p:nvPr/>
        </p:nvGrpSpPr>
        <p:grpSpPr bwMode="auto">
          <a:xfrm>
            <a:off x="631825" y="2510885"/>
            <a:ext cx="2532017" cy="504790"/>
            <a:chOff x="382588" y="1855167"/>
            <a:chExt cx="4237830" cy="844550"/>
          </a:xfrm>
        </p:grpSpPr>
        <p:sp>
          <p:nvSpPr>
            <p:cNvPr id="90139" name="Rectangle 6"/>
            <p:cNvSpPr>
              <a:spLocks noChangeArrowheads="1"/>
            </p:cNvSpPr>
            <p:nvPr/>
          </p:nvSpPr>
          <p:spPr bwMode="auto">
            <a:xfrm>
              <a:off x="382588" y="1855167"/>
              <a:ext cx="968316" cy="84455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grpSp>
          <p:nvGrpSpPr>
            <p:cNvPr id="8" name="Group 59"/>
            <p:cNvGrpSpPr>
              <a:grpSpLocks noChangeAspect="1"/>
            </p:cNvGrpSpPr>
            <p:nvPr/>
          </p:nvGrpSpPr>
          <p:grpSpPr bwMode="auto">
            <a:xfrm rot="10043148">
              <a:off x="4253705" y="2151610"/>
              <a:ext cx="366713" cy="255588"/>
              <a:chOff x="737" y="2485"/>
              <a:chExt cx="637" cy="441"/>
            </a:xfrm>
          </p:grpSpPr>
          <p:sp>
            <p:nvSpPr>
              <p:cNvPr id="90145" name="Line 60"/>
              <p:cNvSpPr>
                <a:spLocks noChangeAspect="1" noChangeShapeType="1"/>
              </p:cNvSpPr>
              <p:nvPr/>
            </p:nvSpPr>
            <p:spPr bwMode="auto">
              <a:xfrm flipH="1">
                <a:off x="1019" y="2682"/>
                <a:ext cx="221" cy="9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</p:spPr>
            <p:txBody>
              <a:bodyPr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  <a:defRPr/>
                </a:pPr>
                <a:endParaRPr lang="en-GB">
                  <a:latin typeface="+mj-lt"/>
                  <a:ea typeface="ＭＳ Ｐゴシック" charset="-128"/>
                </a:endParaRPr>
              </a:p>
            </p:txBody>
          </p:sp>
          <p:sp>
            <p:nvSpPr>
              <p:cNvPr id="90146" name="Oval 61"/>
              <p:cNvSpPr>
                <a:spLocks noChangeAspect="1" noChangeArrowheads="1"/>
              </p:cNvSpPr>
              <p:nvPr/>
            </p:nvSpPr>
            <p:spPr bwMode="auto">
              <a:xfrm>
                <a:off x="767" y="2630"/>
                <a:ext cx="318" cy="306"/>
              </a:xfrm>
              <a:prstGeom prst="ellipse">
                <a:avLst/>
              </a:prstGeom>
              <a:gradFill rotWithShape="1">
                <a:gsLst>
                  <a:gs pos="0">
                    <a:srgbClr val="1C0591"/>
                  </a:gs>
                  <a:gs pos="100000">
                    <a:srgbClr val="0D0243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  <p:sp>
            <p:nvSpPr>
              <p:cNvPr id="90147" name="Oval 62"/>
              <p:cNvSpPr>
                <a:spLocks noChangeAspect="1" noChangeArrowheads="1"/>
              </p:cNvSpPr>
              <p:nvPr/>
            </p:nvSpPr>
            <p:spPr bwMode="auto">
              <a:xfrm>
                <a:off x="1075" y="2513"/>
                <a:ext cx="315" cy="309"/>
              </a:xfrm>
              <a:prstGeom prst="ellipse">
                <a:avLst/>
              </a:prstGeom>
              <a:gradFill rotWithShape="1">
                <a:gsLst>
                  <a:gs pos="0">
                    <a:srgbClr val="1C0591"/>
                  </a:gs>
                  <a:gs pos="100000">
                    <a:srgbClr val="0D0243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</p:grpSp>
        <p:grpSp>
          <p:nvGrpSpPr>
            <p:cNvPr id="9" name="Group 63"/>
            <p:cNvGrpSpPr>
              <a:grpSpLocks noChangeAspect="1"/>
            </p:cNvGrpSpPr>
            <p:nvPr/>
          </p:nvGrpSpPr>
          <p:grpSpPr bwMode="auto">
            <a:xfrm rot="-10283785">
              <a:off x="3785393" y="2203998"/>
              <a:ext cx="322262" cy="215900"/>
              <a:chOff x="811" y="3514"/>
              <a:chExt cx="559" cy="372"/>
            </a:xfrm>
          </p:grpSpPr>
          <p:sp>
            <p:nvSpPr>
              <p:cNvPr id="90149" name="Line 64"/>
              <p:cNvSpPr>
                <a:spLocks noChangeAspect="1" noChangeShapeType="1"/>
              </p:cNvSpPr>
              <p:nvPr/>
            </p:nvSpPr>
            <p:spPr bwMode="auto">
              <a:xfrm flipH="1">
                <a:off x="1017" y="3684"/>
                <a:ext cx="224" cy="9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</p:spPr>
            <p:txBody>
              <a:bodyPr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  <a:defRPr/>
                </a:pPr>
                <a:endParaRPr lang="en-GB">
                  <a:latin typeface="+mj-lt"/>
                  <a:ea typeface="ＭＳ Ｐゴシック" charset="-128"/>
                </a:endParaRPr>
              </a:p>
            </p:txBody>
          </p:sp>
          <p:sp>
            <p:nvSpPr>
              <p:cNvPr id="90150" name="Oval 65"/>
              <p:cNvSpPr>
                <a:spLocks noChangeAspect="1" noChangeArrowheads="1"/>
              </p:cNvSpPr>
              <p:nvPr/>
            </p:nvSpPr>
            <p:spPr bwMode="auto">
              <a:xfrm>
                <a:off x="809" y="3648"/>
                <a:ext cx="281" cy="269"/>
              </a:xfrm>
              <a:prstGeom prst="ellipse">
                <a:avLst/>
              </a:prstGeom>
              <a:gradFill rotWithShape="1">
                <a:gsLst>
                  <a:gs pos="0">
                    <a:srgbClr val="098D12"/>
                  </a:gs>
                  <a:gs pos="100000">
                    <a:srgbClr val="044108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  <p:sp>
            <p:nvSpPr>
              <p:cNvPr id="90151" name="Oval 66"/>
              <p:cNvSpPr>
                <a:spLocks noChangeAspect="1" noChangeArrowheads="1"/>
              </p:cNvSpPr>
              <p:nvPr/>
            </p:nvSpPr>
            <p:spPr bwMode="auto">
              <a:xfrm>
                <a:off x="1080" y="3537"/>
                <a:ext cx="281" cy="272"/>
              </a:xfrm>
              <a:prstGeom prst="ellipse">
                <a:avLst/>
              </a:prstGeom>
              <a:gradFill rotWithShape="1">
                <a:gsLst>
                  <a:gs pos="0">
                    <a:srgbClr val="098D12"/>
                  </a:gs>
                  <a:gs pos="100000">
                    <a:srgbClr val="044108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</p:grpSp>
        <p:grpSp>
          <p:nvGrpSpPr>
            <p:cNvPr id="10" name="Group 59"/>
            <p:cNvGrpSpPr>
              <a:grpSpLocks noChangeAspect="1"/>
            </p:cNvGrpSpPr>
            <p:nvPr/>
          </p:nvGrpSpPr>
          <p:grpSpPr bwMode="auto">
            <a:xfrm rot="9258989">
              <a:off x="2409825" y="2266329"/>
              <a:ext cx="368300" cy="255588"/>
              <a:chOff x="737" y="2485"/>
              <a:chExt cx="637" cy="441"/>
            </a:xfrm>
          </p:grpSpPr>
          <p:sp>
            <p:nvSpPr>
              <p:cNvPr id="90153" name="Line 60"/>
              <p:cNvSpPr>
                <a:spLocks noChangeAspect="1" noChangeShapeType="1"/>
              </p:cNvSpPr>
              <p:nvPr/>
            </p:nvSpPr>
            <p:spPr bwMode="auto">
              <a:xfrm flipH="1">
                <a:off x="985" y="2659"/>
                <a:ext cx="227" cy="9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</p:spPr>
            <p:txBody>
              <a:bodyPr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  <a:defRPr/>
                </a:pPr>
                <a:endParaRPr lang="en-GB">
                  <a:latin typeface="+mj-lt"/>
                  <a:ea typeface="ＭＳ Ｐゴシック" charset="-128"/>
                </a:endParaRPr>
              </a:p>
            </p:txBody>
          </p:sp>
          <p:sp>
            <p:nvSpPr>
              <p:cNvPr id="90154" name="Oval 61"/>
              <p:cNvSpPr>
                <a:spLocks noChangeAspect="1" noChangeArrowheads="1"/>
              </p:cNvSpPr>
              <p:nvPr/>
            </p:nvSpPr>
            <p:spPr bwMode="auto">
              <a:xfrm>
                <a:off x="735" y="2589"/>
                <a:ext cx="320" cy="319"/>
              </a:xfrm>
              <a:prstGeom prst="ellipse">
                <a:avLst/>
              </a:prstGeom>
              <a:gradFill rotWithShape="1">
                <a:gsLst>
                  <a:gs pos="0">
                    <a:srgbClr val="1C0591"/>
                  </a:gs>
                  <a:gs pos="100000">
                    <a:srgbClr val="0D0243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  <p:sp>
            <p:nvSpPr>
              <p:cNvPr id="90155" name="Oval 62"/>
              <p:cNvSpPr>
                <a:spLocks noChangeAspect="1" noChangeArrowheads="1"/>
              </p:cNvSpPr>
              <p:nvPr/>
            </p:nvSpPr>
            <p:spPr bwMode="auto">
              <a:xfrm>
                <a:off x="1065" y="2470"/>
                <a:ext cx="317" cy="326"/>
              </a:xfrm>
              <a:prstGeom prst="ellipse">
                <a:avLst/>
              </a:prstGeom>
              <a:gradFill rotWithShape="1">
                <a:gsLst>
                  <a:gs pos="0">
                    <a:srgbClr val="1C0591"/>
                  </a:gs>
                  <a:gs pos="100000">
                    <a:srgbClr val="0D0243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</p:grpSp>
        <p:grpSp>
          <p:nvGrpSpPr>
            <p:cNvPr id="11" name="Group 63"/>
            <p:cNvGrpSpPr>
              <a:grpSpLocks noChangeAspect="1"/>
            </p:cNvGrpSpPr>
            <p:nvPr/>
          </p:nvGrpSpPr>
          <p:grpSpPr bwMode="auto">
            <a:xfrm rot="-7623298">
              <a:off x="2100262" y="1993280"/>
              <a:ext cx="320675" cy="215900"/>
              <a:chOff x="811" y="3514"/>
              <a:chExt cx="559" cy="372"/>
            </a:xfrm>
          </p:grpSpPr>
          <p:sp>
            <p:nvSpPr>
              <p:cNvPr id="90157" name="Line 64"/>
              <p:cNvSpPr>
                <a:spLocks noChangeAspect="1" noChangeShapeType="1"/>
              </p:cNvSpPr>
              <p:nvPr/>
            </p:nvSpPr>
            <p:spPr bwMode="auto">
              <a:xfrm flipH="1">
                <a:off x="1007" y="3651"/>
                <a:ext cx="235" cy="9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</p:spPr>
            <p:txBody>
              <a:bodyPr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  <a:defRPr/>
                </a:pPr>
                <a:endParaRPr lang="en-GB">
                  <a:latin typeface="+mj-lt"/>
                  <a:ea typeface="ＭＳ Ｐゴシック" charset="-128"/>
                </a:endParaRPr>
              </a:p>
            </p:txBody>
          </p:sp>
          <p:sp>
            <p:nvSpPr>
              <p:cNvPr id="90158" name="Oval 65"/>
              <p:cNvSpPr>
                <a:spLocks noChangeAspect="1" noChangeArrowheads="1"/>
              </p:cNvSpPr>
              <p:nvPr/>
            </p:nvSpPr>
            <p:spPr bwMode="auto">
              <a:xfrm>
                <a:off x="813" y="3612"/>
                <a:ext cx="289" cy="276"/>
              </a:xfrm>
              <a:prstGeom prst="ellipse">
                <a:avLst/>
              </a:prstGeom>
              <a:gradFill rotWithShape="1">
                <a:gsLst>
                  <a:gs pos="0">
                    <a:srgbClr val="098D12"/>
                  </a:gs>
                  <a:gs pos="100000">
                    <a:srgbClr val="044108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  <p:sp>
            <p:nvSpPr>
              <p:cNvPr id="90159" name="Oval 66"/>
              <p:cNvSpPr>
                <a:spLocks noChangeAspect="1" noChangeArrowheads="1"/>
              </p:cNvSpPr>
              <p:nvPr/>
            </p:nvSpPr>
            <p:spPr bwMode="auto">
              <a:xfrm>
                <a:off x="1093" y="3514"/>
                <a:ext cx="282" cy="269"/>
              </a:xfrm>
              <a:prstGeom prst="ellipse">
                <a:avLst/>
              </a:prstGeom>
              <a:gradFill rotWithShape="1">
                <a:gsLst>
                  <a:gs pos="0">
                    <a:srgbClr val="098D12"/>
                  </a:gs>
                  <a:gs pos="100000">
                    <a:srgbClr val="044108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</p:grpSp>
        <p:grpSp>
          <p:nvGrpSpPr>
            <p:cNvPr id="12" name="Group 59"/>
            <p:cNvGrpSpPr>
              <a:grpSpLocks noChangeAspect="1"/>
            </p:cNvGrpSpPr>
            <p:nvPr/>
          </p:nvGrpSpPr>
          <p:grpSpPr bwMode="auto">
            <a:xfrm rot="8583990">
              <a:off x="1616075" y="1909142"/>
              <a:ext cx="366713" cy="255587"/>
              <a:chOff x="737" y="2485"/>
              <a:chExt cx="637" cy="441"/>
            </a:xfrm>
          </p:grpSpPr>
          <p:sp>
            <p:nvSpPr>
              <p:cNvPr id="90161" name="Line 60"/>
              <p:cNvSpPr>
                <a:spLocks noChangeAspect="1" noChangeShapeType="1"/>
              </p:cNvSpPr>
              <p:nvPr/>
            </p:nvSpPr>
            <p:spPr bwMode="auto">
              <a:xfrm flipH="1">
                <a:off x="991" y="2636"/>
                <a:ext cx="231" cy="9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</p:spPr>
            <p:txBody>
              <a:bodyPr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  <a:defRPr/>
                </a:pPr>
                <a:endParaRPr lang="en-GB">
                  <a:latin typeface="+mj-lt"/>
                  <a:ea typeface="ＭＳ Ｐゴシック" charset="-128"/>
                </a:endParaRPr>
              </a:p>
            </p:txBody>
          </p:sp>
          <p:sp>
            <p:nvSpPr>
              <p:cNvPr id="90162" name="Oval 61"/>
              <p:cNvSpPr>
                <a:spLocks noChangeAspect="1" noChangeArrowheads="1"/>
              </p:cNvSpPr>
              <p:nvPr/>
            </p:nvSpPr>
            <p:spPr bwMode="auto">
              <a:xfrm>
                <a:off x="737" y="2607"/>
                <a:ext cx="318" cy="319"/>
              </a:xfrm>
              <a:prstGeom prst="ellipse">
                <a:avLst/>
              </a:prstGeom>
              <a:gradFill rotWithShape="1">
                <a:gsLst>
                  <a:gs pos="0">
                    <a:srgbClr val="1C0591"/>
                  </a:gs>
                  <a:gs pos="100000">
                    <a:srgbClr val="0D0243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  <p:sp>
            <p:nvSpPr>
              <p:cNvPr id="90163" name="Oval 62"/>
              <p:cNvSpPr>
                <a:spLocks noChangeAspect="1" noChangeArrowheads="1"/>
              </p:cNvSpPr>
              <p:nvPr/>
            </p:nvSpPr>
            <p:spPr bwMode="auto">
              <a:xfrm>
                <a:off x="1064" y="2477"/>
                <a:ext cx="318" cy="323"/>
              </a:xfrm>
              <a:prstGeom prst="ellipse">
                <a:avLst/>
              </a:prstGeom>
              <a:gradFill rotWithShape="1">
                <a:gsLst>
                  <a:gs pos="0">
                    <a:srgbClr val="1C0591"/>
                  </a:gs>
                  <a:gs pos="100000">
                    <a:srgbClr val="0D0243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</p:grpSp>
        <p:grpSp>
          <p:nvGrpSpPr>
            <p:cNvPr id="13" name="Group 63"/>
            <p:cNvGrpSpPr>
              <a:grpSpLocks noChangeAspect="1"/>
            </p:cNvGrpSpPr>
            <p:nvPr/>
          </p:nvGrpSpPr>
          <p:grpSpPr bwMode="auto">
            <a:xfrm rot="-4214008">
              <a:off x="2678112" y="1929780"/>
              <a:ext cx="322263" cy="214312"/>
              <a:chOff x="811" y="3514"/>
              <a:chExt cx="559" cy="372"/>
            </a:xfrm>
          </p:grpSpPr>
          <p:sp>
            <p:nvSpPr>
              <p:cNvPr id="90165" name="Line 64"/>
              <p:cNvSpPr>
                <a:spLocks noChangeAspect="1" noChangeShapeType="1"/>
              </p:cNvSpPr>
              <p:nvPr/>
            </p:nvSpPr>
            <p:spPr bwMode="auto">
              <a:xfrm flipH="1">
                <a:off x="999" y="3654"/>
                <a:ext cx="224" cy="9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</p:spPr>
            <p:txBody>
              <a:bodyPr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  <a:defRPr/>
                </a:pPr>
                <a:endParaRPr lang="en-GB">
                  <a:latin typeface="+mj-lt"/>
                  <a:ea typeface="ＭＳ Ｐゴシック" charset="-128"/>
                </a:endParaRPr>
              </a:p>
            </p:txBody>
          </p:sp>
          <p:sp>
            <p:nvSpPr>
              <p:cNvPr id="90166" name="Oval 65"/>
              <p:cNvSpPr>
                <a:spLocks noChangeAspect="1" noChangeArrowheads="1"/>
              </p:cNvSpPr>
              <p:nvPr/>
            </p:nvSpPr>
            <p:spPr bwMode="auto">
              <a:xfrm>
                <a:off x="796" y="3599"/>
                <a:ext cx="278" cy="271"/>
              </a:xfrm>
              <a:prstGeom prst="ellipse">
                <a:avLst/>
              </a:prstGeom>
              <a:gradFill rotWithShape="1">
                <a:gsLst>
                  <a:gs pos="0">
                    <a:srgbClr val="098D12"/>
                  </a:gs>
                  <a:gs pos="100000">
                    <a:srgbClr val="044108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  <p:sp>
            <p:nvSpPr>
              <p:cNvPr id="90167" name="Oval 66"/>
              <p:cNvSpPr>
                <a:spLocks noChangeAspect="1" noChangeArrowheads="1"/>
              </p:cNvSpPr>
              <p:nvPr/>
            </p:nvSpPr>
            <p:spPr bwMode="auto">
              <a:xfrm>
                <a:off x="1071" y="3506"/>
                <a:ext cx="281" cy="265"/>
              </a:xfrm>
              <a:prstGeom prst="ellipse">
                <a:avLst/>
              </a:prstGeom>
              <a:gradFill rotWithShape="1">
                <a:gsLst>
                  <a:gs pos="0">
                    <a:srgbClr val="098D12"/>
                  </a:gs>
                  <a:gs pos="100000">
                    <a:srgbClr val="044108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</p:grpSp>
        <p:grpSp>
          <p:nvGrpSpPr>
            <p:cNvPr id="14" name="Group 63"/>
            <p:cNvGrpSpPr>
              <a:grpSpLocks noChangeAspect="1"/>
            </p:cNvGrpSpPr>
            <p:nvPr/>
          </p:nvGrpSpPr>
          <p:grpSpPr bwMode="auto">
            <a:xfrm rot="-653049">
              <a:off x="2987675" y="2334592"/>
              <a:ext cx="322263" cy="214312"/>
              <a:chOff x="811" y="3514"/>
              <a:chExt cx="559" cy="372"/>
            </a:xfrm>
          </p:grpSpPr>
          <p:sp>
            <p:nvSpPr>
              <p:cNvPr id="90169" name="Line 64"/>
              <p:cNvSpPr>
                <a:spLocks noChangeAspect="1" noChangeShapeType="1"/>
              </p:cNvSpPr>
              <p:nvPr/>
            </p:nvSpPr>
            <p:spPr bwMode="auto">
              <a:xfrm flipH="1">
                <a:off x="997" y="3652"/>
                <a:ext cx="221" cy="9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</p:spPr>
            <p:txBody>
              <a:bodyPr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  <a:defRPr/>
                </a:pPr>
                <a:endParaRPr lang="en-GB">
                  <a:latin typeface="+mj-lt"/>
                  <a:ea typeface="ＭＳ Ｐゴシック" charset="-128"/>
                </a:endParaRPr>
              </a:p>
            </p:txBody>
          </p:sp>
          <p:sp>
            <p:nvSpPr>
              <p:cNvPr id="90170" name="Oval 65"/>
              <p:cNvSpPr>
                <a:spLocks noChangeAspect="1" noChangeArrowheads="1"/>
              </p:cNvSpPr>
              <p:nvPr/>
            </p:nvSpPr>
            <p:spPr bwMode="auto">
              <a:xfrm>
                <a:off x="811" y="3614"/>
                <a:ext cx="281" cy="271"/>
              </a:xfrm>
              <a:prstGeom prst="ellipse">
                <a:avLst/>
              </a:prstGeom>
              <a:gradFill rotWithShape="1">
                <a:gsLst>
                  <a:gs pos="0">
                    <a:srgbClr val="098D12"/>
                  </a:gs>
                  <a:gs pos="100000">
                    <a:srgbClr val="044108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  <p:sp>
            <p:nvSpPr>
              <p:cNvPr id="90171" name="Oval 66"/>
              <p:cNvSpPr>
                <a:spLocks noChangeAspect="1" noChangeArrowheads="1"/>
              </p:cNvSpPr>
              <p:nvPr/>
            </p:nvSpPr>
            <p:spPr bwMode="auto">
              <a:xfrm>
                <a:off x="1090" y="3511"/>
                <a:ext cx="281" cy="268"/>
              </a:xfrm>
              <a:prstGeom prst="ellipse">
                <a:avLst/>
              </a:prstGeom>
              <a:gradFill rotWithShape="1">
                <a:gsLst>
                  <a:gs pos="0">
                    <a:srgbClr val="098D12"/>
                  </a:gs>
                  <a:gs pos="100000">
                    <a:srgbClr val="044108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</p:grpSp>
        <p:grpSp>
          <p:nvGrpSpPr>
            <p:cNvPr id="15" name="Group 63"/>
            <p:cNvGrpSpPr>
              <a:grpSpLocks noChangeAspect="1"/>
            </p:cNvGrpSpPr>
            <p:nvPr/>
          </p:nvGrpSpPr>
          <p:grpSpPr bwMode="auto">
            <a:xfrm rot="2358618">
              <a:off x="3216275" y="2055192"/>
              <a:ext cx="322263" cy="215900"/>
              <a:chOff x="811" y="3514"/>
              <a:chExt cx="559" cy="372"/>
            </a:xfrm>
          </p:grpSpPr>
          <p:sp>
            <p:nvSpPr>
              <p:cNvPr id="90173" name="Line 64"/>
              <p:cNvSpPr>
                <a:spLocks noChangeAspect="1" noChangeShapeType="1"/>
              </p:cNvSpPr>
              <p:nvPr/>
            </p:nvSpPr>
            <p:spPr bwMode="auto">
              <a:xfrm flipH="1">
                <a:off x="977" y="3654"/>
                <a:ext cx="228" cy="9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</p:spPr>
            <p:txBody>
              <a:bodyPr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  <a:defRPr/>
                </a:pPr>
                <a:endParaRPr lang="en-GB">
                  <a:latin typeface="+mj-lt"/>
                  <a:ea typeface="ＭＳ Ｐゴシック" charset="-128"/>
                </a:endParaRPr>
              </a:p>
            </p:txBody>
          </p:sp>
          <p:sp>
            <p:nvSpPr>
              <p:cNvPr id="90174" name="Oval 65"/>
              <p:cNvSpPr>
                <a:spLocks noChangeAspect="1" noChangeArrowheads="1"/>
              </p:cNvSpPr>
              <p:nvPr/>
            </p:nvSpPr>
            <p:spPr bwMode="auto">
              <a:xfrm>
                <a:off x="784" y="3614"/>
                <a:ext cx="281" cy="269"/>
              </a:xfrm>
              <a:prstGeom prst="ellipse">
                <a:avLst/>
              </a:prstGeom>
              <a:gradFill rotWithShape="1">
                <a:gsLst>
                  <a:gs pos="0">
                    <a:srgbClr val="098D12"/>
                  </a:gs>
                  <a:gs pos="100000">
                    <a:srgbClr val="044108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  <p:sp>
            <p:nvSpPr>
              <p:cNvPr id="90175" name="Oval 66"/>
              <p:cNvSpPr>
                <a:spLocks noChangeAspect="1" noChangeArrowheads="1"/>
              </p:cNvSpPr>
              <p:nvPr/>
            </p:nvSpPr>
            <p:spPr bwMode="auto">
              <a:xfrm>
                <a:off x="1081" y="3510"/>
                <a:ext cx="281" cy="272"/>
              </a:xfrm>
              <a:prstGeom prst="ellipse">
                <a:avLst/>
              </a:prstGeom>
              <a:gradFill rotWithShape="1">
                <a:gsLst>
                  <a:gs pos="0">
                    <a:srgbClr val="098D12"/>
                  </a:gs>
                  <a:gs pos="100000">
                    <a:srgbClr val="044108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</p:grpSp>
        <p:grpSp>
          <p:nvGrpSpPr>
            <p:cNvPr id="16" name="Group 63"/>
            <p:cNvGrpSpPr>
              <a:grpSpLocks noChangeAspect="1"/>
            </p:cNvGrpSpPr>
            <p:nvPr/>
          </p:nvGrpSpPr>
          <p:grpSpPr bwMode="auto">
            <a:xfrm rot="-1950901">
              <a:off x="1404938" y="2388567"/>
              <a:ext cx="322262" cy="214312"/>
              <a:chOff x="811" y="3514"/>
              <a:chExt cx="559" cy="372"/>
            </a:xfrm>
          </p:grpSpPr>
          <p:sp>
            <p:nvSpPr>
              <p:cNvPr id="90177" name="Line 64"/>
              <p:cNvSpPr>
                <a:spLocks noChangeAspect="1" noChangeShapeType="1"/>
              </p:cNvSpPr>
              <p:nvPr/>
            </p:nvSpPr>
            <p:spPr bwMode="auto">
              <a:xfrm flipH="1">
                <a:off x="998" y="3655"/>
                <a:ext cx="221" cy="9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</p:spPr>
            <p:txBody>
              <a:bodyPr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  <a:defRPr/>
                </a:pPr>
                <a:endParaRPr lang="en-GB">
                  <a:latin typeface="+mj-lt"/>
                  <a:ea typeface="ＭＳ Ｐゴシック" charset="-128"/>
                </a:endParaRPr>
              </a:p>
            </p:txBody>
          </p:sp>
          <p:sp>
            <p:nvSpPr>
              <p:cNvPr id="90178" name="Oval 65"/>
              <p:cNvSpPr>
                <a:spLocks noChangeAspect="1" noChangeArrowheads="1"/>
              </p:cNvSpPr>
              <p:nvPr/>
            </p:nvSpPr>
            <p:spPr bwMode="auto">
              <a:xfrm>
                <a:off x="807" y="3613"/>
                <a:ext cx="281" cy="268"/>
              </a:xfrm>
              <a:prstGeom prst="ellipse">
                <a:avLst/>
              </a:prstGeom>
              <a:gradFill rotWithShape="1">
                <a:gsLst>
                  <a:gs pos="0">
                    <a:srgbClr val="098D12"/>
                  </a:gs>
                  <a:gs pos="100000">
                    <a:srgbClr val="044108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  <p:sp>
            <p:nvSpPr>
              <p:cNvPr id="90179" name="Oval 66"/>
              <p:cNvSpPr>
                <a:spLocks noChangeAspect="1" noChangeArrowheads="1"/>
              </p:cNvSpPr>
              <p:nvPr/>
            </p:nvSpPr>
            <p:spPr bwMode="auto">
              <a:xfrm>
                <a:off x="1066" y="3512"/>
                <a:ext cx="281" cy="268"/>
              </a:xfrm>
              <a:prstGeom prst="ellipse">
                <a:avLst/>
              </a:prstGeom>
              <a:gradFill rotWithShape="1">
                <a:gsLst>
                  <a:gs pos="0">
                    <a:srgbClr val="098D12"/>
                  </a:gs>
                  <a:gs pos="100000">
                    <a:srgbClr val="044108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</p:grpSp>
        <p:sp>
          <p:nvSpPr>
            <p:cNvPr id="90299" name="Oval 66"/>
            <p:cNvSpPr>
              <a:spLocks noChangeAspect="1" noChangeArrowheads="1"/>
            </p:cNvSpPr>
            <p:nvPr/>
          </p:nvSpPr>
          <p:spPr bwMode="auto">
            <a:xfrm rot="11316215">
              <a:off x="498323" y="2155966"/>
              <a:ext cx="163959" cy="156183"/>
            </a:xfrm>
            <a:prstGeom prst="ellipse">
              <a:avLst/>
            </a:prstGeom>
            <a:gradFill rotWithShape="1">
              <a:gsLst>
                <a:gs pos="0">
                  <a:srgbClr val="098D12"/>
                </a:gs>
                <a:gs pos="100000">
                  <a:srgbClr val="044108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</p:grpSp>
      <p:grpSp>
        <p:nvGrpSpPr>
          <p:cNvPr id="17" name="Gruppieren 140"/>
          <p:cNvGrpSpPr>
            <a:grpSpLocks/>
          </p:cNvGrpSpPr>
          <p:nvPr/>
        </p:nvGrpSpPr>
        <p:grpSpPr bwMode="auto">
          <a:xfrm>
            <a:off x="631825" y="4149949"/>
            <a:ext cx="996903" cy="504790"/>
            <a:chOff x="382588" y="4498310"/>
            <a:chExt cx="1668462" cy="844550"/>
          </a:xfrm>
        </p:grpSpPr>
        <p:sp>
          <p:nvSpPr>
            <p:cNvPr id="90243" name="Rectangle 6"/>
            <p:cNvSpPr>
              <a:spLocks noChangeArrowheads="1"/>
            </p:cNvSpPr>
            <p:nvPr/>
          </p:nvSpPr>
          <p:spPr bwMode="auto">
            <a:xfrm>
              <a:off x="382588" y="4498310"/>
              <a:ext cx="968286" cy="84455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90244" name="Oval 61"/>
            <p:cNvSpPr>
              <a:spLocks noChangeAspect="1" noChangeArrowheads="1"/>
            </p:cNvSpPr>
            <p:nvPr/>
          </p:nvSpPr>
          <p:spPr bwMode="auto">
            <a:xfrm rot="8583990">
              <a:off x="428881" y="4567725"/>
              <a:ext cx="183242" cy="185107"/>
            </a:xfrm>
            <a:prstGeom prst="ellipse">
              <a:avLst/>
            </a:prstGeom>
            <a:gradFill rotWithShape="1">
              <a:gsLst>
                <a:gs pos="0">
                  <a:srgbClr val="1C0591"/>
                </a:gs>
                <a:gs pos="100000">
                  <a:srgbClr val="0D0243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90245" name="Oval 62"/>
            <p:cNvSpPr>
              <a:spLocks noChangeAspect="1" noChangeArrowheads="1"/>
            </p:cNvSpPr>
            <p:nvPr/>
          </p:nvSpPr>
          <p:spPr bwMode="auto">
            <a:xfrm rot="8583990">
              <a:off x="558115" y="5072913"/>
              <a:ext cx="183241" cy="185107"/>
            </a:xfrm>
            <a:prstGeom prst="ellipse">
              <a:avLst/>
            </a:prstGeom>
            <a:gradFill rotWithShape="1">
              <a:gsLst>
                <a:gs pos="0">
                  <a:srgbClr val="1C0591"/>
                </a:gs>
                <a:gs pos="100000">
                  <a:srgbClr val="0D0243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90246" name="Oval 65"/>
            <p:cNvSpPr>
              <a:spLocks noChangeAspect="1" noChangeArrowheads="1"/>
            </p:cNvSpPr>
            <p:nvPr/>
          </p:nvSpPr>
          <p:spPr bwMode="auto">
            <a:xfrm rot="20946951">
              <a:off x="723996" y="4735479"/>
              <a:ext cx="163952" cy="158112"/>
            </a:xfrm>
            <a:prstGeom prst="ellipse">
              <a:avLst/>
            </a:prstGeom>
            <a:gradFill rotWithShape="1">
              <a:gsLst>
                <a:gs pos="0">
                  <a:srgbClr val="098D12"/>
                </a:gs>
                <a:gs pos="100000">
                  <a:srgbClr val="044108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90247" name="Oval 66"/>
            <p:cNvSpPr>
              <a:spLocks noChangeAspect="1" noChangeArrowheads="1"/>
            </p:cNvSpPr>
            <p:nvPr/>
          </p:nvSpPr>
          <p:spPr bwMode="auto">
            <a:xfrm rot="20946951">
              <a:off x="1123269" y="4556156"/>
              <a:ext cx="162024" cy="158112"/>
            </a:xfrm>
            <a:prstGeom prst="ellipse">
              <a:avLst/>
            </a:prstGeom>
            <a:gradFill rotWithShape="1">
              <a:gsLst>
                <a:gs pos="0">
                  <a:srgbClr val="098D12"/>
                </a:gs>
                <a:gs pos="100000">
                  <a:srgbClr val="044108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90248" name="Oval 65"/>
            <p:cNvSpPr>
              <a:spLocks noChangeAspect="1" noChangeArrowheads="1"/>
            </p:cNvSpPr>
            <p:nvPr/>
          </p:nvSpPr>
          <p:spPr bwMode="auto">
            <a:xfrm rot="19649099">
              <a:off x="1086621" y="5167395"/>
              <a:ext cx="162024" cy="156183"/>
            </a:xfrm>
            <a:prstGeom prst="ellipse">
              <a:avLst/>
            </a:prstGeom>
            <a:gradFill rotWithShape="1">
              <a:gsLst>
                <a:gs pos="0">
                  <a:srgbClr val="098D12"/>
                </a:gs>
                <a:gs pos="100000">
                  <a:srgbClr val="044108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90249" name="Oval 66"/>
            <p:cNvSpPr>
              <a:spLocks noChangeAspect="1" noChangeArrowheads="1"/>
            </p:cNvSpPr>
            <p:nvPr/>
          </p:nvSpPr>
          <p:spPr bwMode="auto">
            <a:xfrm rot="19649099">
              <a:off x="970890" y="4882022"/>
              <a:ext cx="160095" cy="158112"/>
            </a:xfrm>
            <a:prstGeom prst="ellipse">
              <a:avLst/>
            </a:prstGeom>
            <a:gradFill rotWithShape="1">
              <a:gsLst>
                <a:gs pos="0">
                  <a:srgbClr val="098D12"/>
                </a:gs>
                <a:gs pos="100000">
                  <a:srgbClr val="044108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grpSp>
          <p:nvGrpSpPr>
            <p:cNvPr id="18" name="Group 63"/>
            <p:cNvGrpSpPr>
              <a:grpSpLocks noChangeAspect="1"/>
            </p:cNvGrpSpPr>
            <p:nvPr/>
          </p:nvGrpSpPr>
          <p:grpSpPr bwMode="auto">
            <a:xfrm rot="-10283785">
              <a:off x="1728788" y="5033297"/>
              <a:ext cx="322262" cy="215900"/>
              <a:chOff x="811" y="3514"/>
              <a:chExt cx="559" cy="372"/>
            </a:xfrm>
          </p:grpSpPr>
          <p:sp>
            <p:nvSpPr>
              <p:cNvPr id="90301" name="Line 64"/>
              <p:cNvSpPr>
                <a:spLocks noChangeAspect="1" noChangeShapeType="1"/>
              </p:cNvSpPr>
              <p:nvPr/>
            </p:nvSpPr>
            <p:spPr bwMode="auto">
              <a:xfrm flipH="1">
                <a:off x="1006" y="3705"/>
                <a:ext cx="221" cy="9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</p:spPr>
            <p:txBody>
              <a:bodyPr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  <a:defRPr/>
                </a:pPr>
                <a:endParaRPr lang="en-GB">
                  <a:latin typeface="+mj-lt"/>
                  <a:ea typeface="ＭＳ Ｐゴシック" charset="-128"/>
                </a:endParaRPr>
              </a:p>
            </p:txBody>
          </p:sp>
          <p:sp>
            <p:nvSpPr>
              <p:cNvPr id="90302" name="Oval 65"/>
              <p:cNvSpPr>
                <a:spLocks noChangeAspect="1" noChangeArrowheads="1"/>
              </p:cNvSpPr>
              <p:nvPr/>
            </p:nvSpPr>
            <p:spPr bwMode="auto">
              <a:xfrm>
                <a:off x="808" y="3667"/>
                <a:ext cx="281" cy="269"/>
              </a:xfrm>
              <a:prstGeom prst="ellipse">
                <a:avLst/>
              </a:prstGeom>
              <a:gradFill rotWithShape="1">
                <a:gsLst>
                  <a:gs pos="0">
                    <a:srgbClr val="098D12"/>
                  </a:gs>
                  <a:gs pos="100000">
                    <a:srgbClr val="044108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  <p:sp>
            <p:nvSpPr>
              <p:cNvPr id="90303" name="Oval 66"/>
              <p:cNvSpPr>
                <a:spLocks noChangeAspect="1" noChangeArrowheads="1"/>
              </p:cNvSpPr>
              <p:nvPr/>
            </p:nvSpPr>
            <p:spPr bwMode="auto">
              <a:xfrm>
                <a:off x="1080" y="3546"/>
                <a:ext cx="281" cy="269"/>
              </a:xfrm>
              <a:prstGeom prst="ellipse">
                <a:avLst/>
              </a:prstGeom>
              <a:gradFill rotWithShape="1">
                <a:gsLst>
                  <a:gs pos="0">
                    <a:srgbClr val="098D12"/>
                  </a:gs>
                  <a:gs pos="100000">
                    <a:srgbClr val="044108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</p:grpSp>
      </p:grpSp>
      <p:sp>
        <p:nvSpPr>
          <p:cNvPr id="138" name="Text Box 16"/>
          <p:cNvSpPr txBox="1">
            <a:spLocks noChangeArrowheads="1"/>
          </p:cNvSpPr>
          <p:nvPr/>
        </p:nvSpPr>
        <p:spPr bwMode="auto">
          <a:xfrm rot="16200000">
            <a:off x="4474369" y="3467894"/>
            <a:ext cx="2935287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100794" tIns="50397" rIns="100794" bIns="50397"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800" b="1" dirty="0">
                <a:latin typeface="+mj-lt"/>
              </a:rPr>
              <a:t>Relative intensity </a:t>
            </a:r>
            <a:r>
              <a:rPr lang="en-GB" sz="1800" b="1" dirty="0" err="1">
                <a:latin typeface="+mj-lt"/>
              </a:rPr>
              <a:t>I</a:t>
            </a:r>
            <a:r>
              <a:rPr lang="en-GB" sz="1800" b="1" baseline="-25000" dirty="0" err="1">
                <a:latin typeface="+mj-lt"/>
              </a:rPr>
              <a:t>rel</a:t>
            </a:r>
            <a:r>
              <a:rPr lang="en-GB" sz="1800" b="1" dirty="0">
                <a:latin typeface="+mj-lt"/>
              </a:rPr>
              <a:t> (%)</a:t>
            </a:r>
          </a:p>
        </p:txBody>
      </p:sp>
      <p:grpSp>
        <p:nvGrpSpPr>
          <p:cNvPr id="19" name="Gruppieren 203"/>
          <p:cNvGrpSpPr>
            <a:grpSpLocks/>
          </p:cNvGrpSpPr>
          <p:nvPr/>
        </p:nvGrpSpPr>
        <p:grpSpPr bwMode="auto">
          <a:xfrm>
            <a:off x="631825" y="4990574"/>
            <a:ext cx="2190880" cy="562414"/>
            <a:chOff x="381600" y="4794990"/>
            <a:chExt cx="3017929" cy="773706"/>
          </a:xfrm>
        </p:grpSpPr>
        <p:sp>
          <p:nvSpPr>
            <p:cNvPr id="144" name="Rectangle 6"/>
            <p:cNvSpPr>
              <a:spLocks noChangeArrowheads="1"/>
            </p:cNvSpPr>
            <p:nvPr/>
          </p:nvSpPr>
          <p:spPr bwMode="auto">
            <a:xfrm>
              <a:off x="381600" y="4794990"/>
              <a:ext cx="796949" cy="694433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145" name="Oval 61"/>
            <p:cNvSpPr>
              <a:spLocks noChangeAspect="1" noChangeArrowheads="1"/>
            </p:cNvSpPr>
            <p:nvPr/>
          </p:nvSpPr>
          <p:spPr bwMode="auto">
            <a:xfrm rot="8583990">
              <a:off x="419701" y="4852067"/>
              <a:ext cx="150818" cy="152204"/>
            </a:xfrm>
            <a:prstGeom prst="ellipse">
              <a:avLst/>
            </a:prstGeom>
            <a:gradFill rotWithShape="1">
              <a:gsLst>
                <a:gs pos="0">
                  <a:srgbClr val="1C0591"/>
                </a:gs>
                <a:gs pos="100000">
                  <a:srgbClr val="0D0243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146" name="Oval 62"/>
            <p:cNvSpPr>
              <a:spLocks noChangeAspect="1" noChangeArrowheads="1"/>
            </p:cNvSpPr>
            <p:nvPr/>
          </p:nvSpPr>
          <p:spPr bwMode="auto">
            <a:xfrm rot="8583990">
              <a:off x="526067" y="5267458"/>
              <a:ext cx="150817" cy="152204"/>
            </a:xfrm>
            <a:prstGeom prst="ellipse">
              <a:avLst/>
            </a:prstGeom>
            <a:gradFill rotWithShape="1">
              <a:gsLst>
                <a:gs pos="0">
                  <a:srgbClr val="1C0591"/>
                </a:gs>
                <a:gs pos="100000">
                  <a:srgbClr val="0D0243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147" name="Oval 65"/>
            <p:cNvSpPr>
              <a:spLocks noChangeAspect="1" noChangeArrowheads="1"/>
            </p:cNvSpPr>
            <p:nvPr/>
          </p:nvSpPr>
          <p:spPr bwMode="auto">
            <a:xfrm rot="20946951">
              <a:off x="662596" y="4991587"/>
              <a:ext cx="134941" cy="128423"/>
            </a:xfrm>
            <a:prstGeom prst="ellipse">
              <a:avLst/>
            </a:prstGeom>
            <a:gradFill rotWithShape="1">
              <a:gsLst>
                <a:gs pos="0">
                  <a:srgbClr val="098D12"/>
                </a:gs>
                <a:gs pos="100000">
                  <a:srgbClr val="044108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148" name="Oval 66"/>
            <p:cNvSpPr>
              <a:spLocks noChangeAspect="1" noChangeArrowheads="1"/>
            </p:cNvSpPr>
            <p:nvPr/>
          </p:nvSpPr>
          <p:spPr bwMode="auto">
            <a:xfrm rot="20946951">
              <a:off x="991218" y="4842554"/>
              <a:ext cx="133354" cy="130008"/>
            </a:xfrm>
            <a:prstGeom prst="ellipse">
              <a:avLst/>
            </a:prstGeom>
            <a:gradFill rotWithShape="1">
              <a:gsLst>
                <a:gs pos="0">
                  <a:srgbClr val="098D12"/>
                </a:gs>
                <a:gs pos="100000">
                  <a:srgbClr val="044108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149" name="Oval 65"/>
            <p:cNvSpPr>
              <a:spLocks noChangeAspect="1" noChangeArrowheads="1"/>
            </p:cNvSpPr>
            <p:nvPr/>
          </p:nvSpPr>
          <p:spPr bwMode="auto">
            <a:xfrm rot="19649099">
              <a:off x="961055" y="5345146"/>
              <a:ext cx="133354" cy="128422"/>
            </a:xfrm>
            <a:prstGeom prst="ellipse">
              <a:avLst/>
            </a:prstGeom>
            <a:gradFill rotWithShape="1">
              <a:gsLst>
                <a:gs pos="0">
                  <a:srgbClr val="098D12"/>
                </a:gs>
                <a:gs pos="100000">
                  <a:srgbClr val="044108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150" name="Oval 66"/>
            <p:cNvSpPr>
              <a:spLocks noChangeAspect="1" noChangeArrowheads="1"/>
            </p:cNvSpPr>
            <p:nvPr/>
          </p:nvSpPr>
          <p:spPr bwMode="auto">
            <a:xfrm rot="19649099">
              <a:off x="864215" y="5110498"/>
              <a:ext cx="133354" cy="130008"/>
            </a:xfrm>
            <a:prstGeom prst="ellipse">
              <a:avLst/>
            </a:prstGeom>
            <a:gradFill rotWithShape="1">
              <a:gsLst>
                <a:gs pos="0">
                  <a:srgbClr val="098D12"/>
                </a:gs>
                <a:gs pos="100000">
                  <a:srgbClr val="044108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grpSp>
          <p:nvGrpSpPr>
            <p:cNvPr id="20" name="Group 63"/>
            <p:cNvGrpSpPr>
              <a:grpSpLocks noChangeAspect="1"/>
            </p:cNvGrpSpPr>
            <p:nvPr/>
          </p:nvGrpSpPr>
          <p:grpSpPr bwMode="auto">
            <a:xfrm rot="-10283785">
              <a:off x="1451856" y="5193784"/>
              <a:ext cx="264735" cy="179590"/>
              <a:chOff x="810" y="3521"/>
              <a:chExt cx="558" cy="376"/>
            </a:xfrm>
          </p:grpSpPr>
          <p:sp>
            <p:nvSpPr>
              <p:cNvPr id="152" name="Line 64"/>
              <p:cNvSpPr>
                <a:spLocks noChangeAspect="1" noChangeShapeType="1"/>
              </p:cNvSpPr>
              <p:nvPr/>
            </p:nvSpPr>
            <p:spPr bwMode="auto">
              <a:xfrm flipH="1">
                <a:off x="988" y="3668"/>
                <a:ext cx="231" cy="9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</p:spPr>
            <p:txBody>
              <a:bodyPr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  <a:defRPr/>
                </a:pPr>
                <a:endParaRPr lang="en-GB">
                  <a:latin typeface="+mj-lt"/>
                  <a:ea typeface="ＭＳ Ｐゴシック" charset="-128"/>
                </a:endParaRPr>
              </a:p>
            </p:txBody>
          </p:sp>
          <p:sp>
            <p:nvSpPr>
              <p:cNvPr id="153" name="Oval 65"/>
              <p:cNvSpPr>
                <a:spLocks noChangeAspect="1" noChangeArrowheads="1"/>
              </p:cNvSpPr>
              <p:nvPr/>
            </p:nvSpPr>
            <p:spPr bwMode="auto">
              <a:xfrm>
                <a:off x="809" y="3628"/>
                <a:ext cx="281" cy="269"/>
              </a:xfrm>
              <a:prstGeom prst="ellipse">
                <a:avLst/>
              </a:prstGeom>
              <a:gradFill rotWithShape="1">
                <a:gsLst>
                  <a:gs pos="0">
                    <a:srgbClr val="098D12"/>
                  </a:gs>
                  <a:gs pos="100000">
                    <a:srgbClr val="044108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  <p:sp>
            <p:nvSpPr>
              <p:cNvPr id="154" name="Oval 66"/>
              <p:cNvSpPr>
                <a:spLocks noChangeAspect="1" noChangeArrowheads="1"/>
              </p:cNvSpPr>
              <p:nvPr/>
            </p:nvSpPr>
            <p:spPr bwMode="auto">
              <a:xfrm>
                <a:off x="1073" y="3514"/>
                <a:ext cx="281" cy="266"/>
              </a:xfrm>
              <a:prstGeom prst="ellipse">
                <a:avLst/>
              </a:prstGeom>
              <a:gradFill rotWithShape="1">
                <a:gsLst>
                  <a:gs pos="0">
                    <a:srgbClr val="098D12"/>
                  </a:gs>
                  <a:gs pos="100000">
                    <a:srgbClr val="044108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</p:grpSp>
        <p:grpSp>
          <p:nvGrpSpPr>
            <p:cNvPr id="21" name="Group 19"/>
            <p:cNvGrpSpPr>
              <a:grpSpLocks noChangeAspect="1"/>
            </p:cNvGrpSpPr>
            <p:nvPr/>
          </p:nvGrpSpPr>
          <p:grpSpPr bwMode="auto">
            <a:xfrm rot="1551982">
              <a:off x="3062454" y="4874632"/>
              <a:ext cx="321390" cy="208158"/>
              <a:chOff x="630" y="999"/>
              <a:chExt cx="748" cy="485"/>
            </a:xfrm>
          </p:grpSpPr>
          <p:sp>
            <p:nvSpPr>
              <p:cNvPr id="192" name="Line 20"/>
              <p:cNvSpPr>
                <a:spLocks noChangeAspect="1" noChangeShapeType="1"/>
              </p:cNvSpPr>
              <p:nvPr/>
            </p:nvSpPr>
            <p:spPr bwMode="auto">
              <a:xfrm flipH="1">
                <a:off x="970" y="1176"/>
                <a:ext cx="225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</p:spPr>
            <p:txBody>
              <a:bodyPr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  <a:defRPr/>
                </a:pPr>
                <a:endParaRPr lang="en-GB">
                  <a:latin typeface="+mj-lt"/>
                  <a:ea typeface="ＭＳ Ｐゴシック" charset="-128"/>
                </a:endParaRPr>
              </a:p>
            </p:txBody>
          </p:sp>
          <p:sp>
            <p:nvSpPr>
              <p:cNvPr id="193" name="Oval 21"/>
              <p:cNvSpPr>
                <a:spLocks noChangeAspect="1" noChangeArrowheads="1"/>
              </p:cNvSpPr>
              <p:nvPr/>
            </p:nvSpPr>
            <p:spPr bwMode="auto">
              <a:xfrm>
                <a:off x="619" y="1119"/>
                <a:ext cx="362" cy="369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761800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  <p:sp>
            <p:nvSpPr>
              <p:cNvPr id="194" name="Oval 22"/>
              <p:cNvSpPr>
                <a:spLocks noChangeAspect="1" noChangeArrowheads="1"/>
              </p:cNvSpPr>
              <p:nvPr/>
            </p:nvSpPr>
            <p:spPr bwMode="auto">
              <a:xfrm>
                <a:off x="998" y="990"/>
                <a:ext cx="358" cy="377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761800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</p:grpSp>
        <p:grpSp>
          <p:nvGrpSpPr>
            <p:cNvPr id="22" name="Group 19"/>
            <p:cNvGrpSpPr>
              <a:grpSpLocks noChangeAspect="1"/>
            </p:cNvGrpSpPr>
            <p:nvPr/>
          </p:nvGrpSpPr>
          <p:grpSpPr bwMode="auto">
            <a:xfrm rot="5273213">
              <a:off x="1900975" y="4907334"/>
              <a:ext cx="324854" cy="210760"/>
              <a:chOff x="629" y="1000"/>
              <a:chExt cx="753" cy="488"/>
            </a:xfrm>
          </p:grpSpPr>
          <p:sp>
            <p:nvSpPr>
              <p:cNvPr id="189" name="Line 20"/>
              <p:cNvSpPr>
                <a:spLocks noChangeAspect="1" noChangeShapeType="1"/>
              </p:cNvSpPr>
              <p:nvPr/>
            </p:nvSpPr>
            <p:spPr bwMode="auto">
              <a:xfrm flipH="1">
                <a:off x="943" y="1181"/>
                <a:ext cx="235" cy="8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</p:spPr>
            <p:txBody>
              <a:bodyPr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  <a:defRPr/>
                </a:pPr>
                <a:endParaRPr lang="en-GB">
                  <a:latin typeface="+mj-lt"/>
                  <a:ea typeface="ＭＳ Ｐゴシック" charset="-128"/>
                </a:endParaRPr>
              </a:p>
            </p:txBody>
          </p:sp>
          <p:sp>
            <p:nvSpPr>
              <p:cNvPr id="190" name="Oval 21"/>
              <p:cNvSpPr>
                <a:spLocks noChangeAspect="1" noChangeArrowheads="1"/>
              </p:cNvSpPr>
              <p:nvPr/>
            </p:nvSpPr>
            <p:spPr bwMode="auto">
              <a:xfrm>
                <a:off x="620" y="1124"/>
                <a:ext cx="371" cy="364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761800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  <p:sp>
            <p:nvSpPr>
              <p:cNvPr id="191" name="Oval 22"/>
              <p:cNvSpPr>
                <a:spLocks noChangeAspect="1" noChangeArrowheads="1"/>
              </p:cNvSpPr>
              <p:nvPr/>
            </p:nvSpPr>
            <p:spPr bwMode="auto">
              <a:xfrm>
                <a:off x="1017" y="1021"/>
                <a:ext cx="364" cy="364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761800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</p:grpSp>
        <p:grpSp>
          <p:nvGrpSpPr>
            <p:cNvPr id="23" name="Group 19"/>
            <p:cNvGrpSpPr>
              <a:grpSpLocks noChangeAspect="1"/>
            </p:cNvGrpSpPr>
            <p:nvPr/>
          </p:nvGrpSpPr>
          <p:grpSpPr bwMode="auto">
            <a:xfrm rot="-1813641">
              <a:off x="2500582" y="4971751"/>
              <a:ext cx="320971" cy="206012"/>
              <a:chOff x="635" y="998"/>
              <a:chExt cx="744" cy="480"/>
            </a:xfrm>
          </p:grpSpPr>
          <p:sp>
            <p:nvSpPr>
              <p:cNvPr id="186" name="Line 20"/>
              <p:cNvSpPr>
                <a:spLocks noChangeAspect="1" noChangeShapeType="1"/>
              </p:cNvSpPr>
              <p:nvPr/>
            </p:nvSpPr>
            <p:spPr bwMode="auto">
              <a:xfrm flipH="1">
                <a:off x="974" y="1149"/>
                <a:ext cx="228" cy="9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</p:spPr>
            <p:txBody>
              <a:bodyPr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  <a:defRPr/>
                </a:pPr>
                <a:endParaRPr lang="en-GB">
                  <a:latin typeface="+mj-lt"/>
                  <a:ea typeface="ＭＳ Ｐゴシック" charset="-128"/>
                </a:endParaRPr>
              </a:p>
            </p:txBody>
          </p:sp>
          <p:sp>
            <p:nvSpPr>
              <p:cNvPr id="187" name="Oval 21"/>
              <p:cNvSpPr>
                <a:spLocks noChangeAspect="1" noChangeArrowheads="1"/>
              </p:cNvSpPr>
              <p:nvPr/>
            </p:nvSpPr>
            <p:spPr bwMode="auto">
              <a:xfrm>
                <a:off x="638" y="1090"/>
                <a:ext cx="361" cy="362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761800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  <p:sp>
            <p:nvSpPr>
              <p:cNvPr id="188" name="Oval 22"/>
              <p:cNvSpPr>
                <a:spLocks noChangeAspect="1" noChangeArrowheads="1"/>
              </p:cNvSpPr>
              <p:nvPr/>
            </p:nvSpPr>
            <p:spPr bwMode="auto">
              <a:xfrm>
                <a:off x="1016" y="966"/>
                <a:ext cx="364" cy="366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761800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</p:grpSp>
        <p:grpSp>
          <p:nvGrpSpPr>
            <p:cNvPr id="24" name="Group 19"/>
            <p:cNvGrpSpPr>
              <a:grpSpLocks noChangeAspect="1"/>
            </p:cNvGrpSpPr>
            <p:nvPr/>
          </p:nvGrpSpPr>
          <p:grpSpPr bwMode="auto">
            <a:xfrm rot="6761192">
              <a:off x="2246622" y="5304126"/>
              <a:ext cx="320971" cy="208169"/>
              <a:chOff x="634" y="1001"/>
              <a:chExt cx="744" cy="482"/>
            </a:xfrm>
          </p:grpSpPr>
          <p:sp>
            <p:nvSpPr>
              <p:cNvPr id="183" name="Line 20"/>
              <p:cNvSpPr>
                <a:spLocks noChangeAspect="1" noChangeShapeType="1"/>
              </p:cNvSpPr>
              <p:nvPr/>
            </p:nvSpPr>
            <p:spPr bwMode="auto">
              <a:xfrm flipH="1">
                <a:off x="968" y="1186"/>
                <a:ext cx="228" cy="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</p:spPr>
            <p:txBody>
              <a:bodyPr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  <a:defRPr/>
                </a:pPr>
                <a:endParaRPr lang="en-GB">
                  <a:latin typeface="+mj-lt"/>
                  <a:ea typeface="ＭＳ Ｐゴシック" charset="-128"/>
                </a:endParaRPr>
              </a:p>
            </p:txBody>
          </p:sp>
          <p:sp>
            <p:nvSpPr>
              <p:cNvPr id="184" name="Oval 21"/>
              <p:cNvSpPr>
                <a:spLocks noChangeAspect="1" noChangeArrowheads="1"/>
              </p:cNvSpPr>
              <p:nvPr/>
            </p:nvSpPr>
            <p:spPr bwMode="auto">
              <a:xfrm>
                <a:off x="643" y="1139"/>
                <a:ext cx="356" cy="357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761800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  <p:sp>
            <p:nvSpPr>
              <p:cNvPr id="185" name="Oval 22"/>
              <p:cNvSpPr>
                <a:spLocks noChangeAspect="1" noChangeArrowheads="1"/>
              </p:cNvSpPr>
              <p:nvPr/>
            </p:nvSpPr>
            <p:spPr bwMode="auto">
              <a:xfrm>
                <a:off x="1012" y="1020"/>
                <a:ext cx="356" cy="360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761800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</p:grpSp>
        <p:grpSp>
          <p:nvGrpSpPr>
            <p:cNvPr id="25" name="Group 19"/>
            <p:cNvGrpSpPr>
              <a:grpSpLocks noChangeAspect="1"/>
            </p:cNvGrpSpPr>
            <p:nvPr/>
          </p:nvGrpSpPr>
          <p:grpSpPr bwMode="auto">
            <a:xfrm rot="1551982">
              <a:off x="3076401" y="5241159"/>
              <a:ext cx="323128" cy="206870"/>
              <a:chOff x="629" y="999"/>
              <a:chExt cx="749" cy="482"/>
            </a:xfrm>
          </p:grpSpPr>
          <p:sp>
            <p:nvSpPr>
              <p:cNvPr id="180" name="Line 20"/>
              <p:cNvSpPr>
                <a:spLocks noChangeAspect="1" noChangeShapeType="1"/>
              </p:cNvSpPr>
              <p:nvPr/>
            </p:nvSpPr>
            <p:spPr bwMode="auto">
              <a:xfrm flipH="1">
                <a:off x="953" y="1166"/>
                <a:ext cx="232" cy="9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</p:spPr>
            <p:txBody>
              <a:bodyPr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  <a:defRPr/>
                </a:pPr>
                <a:endParaRPr lang="en-GB">
                  <a:latin typeface="+mj-lt"/>
                  <a:ea typeface="ＭＳ Ｐゴシック" charset="-128"/>
                </a:endParaRPr>
              </a:p>
            </p:txBody>
          </p:sp>
          <p:sp>
            <p:nvSpPr>
              <p:cNvPr id="181" name="Oval 21"/>
              <p:cNvSpPr>
                <a:spLocks noChangeAspect="1" noChangeArrowheads="1"/>
              </p:cNvSpPr>
              <p:nvPr/>
            </p:nvSpPr>
            <p:spPr bwMode="auto">
              <a:xfrm>
                <a:off x="606" y="1116"/>
                <a:ext cx="364" cy="369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761800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  <p:sp>
            <p:nvSpPr>
              <p:cNvPr id="182" name="Oval 22"/>
              <p:cNvSpPr>
                <a:spLocks noChangeAspect="1" noChangeArrowheads="1"/>
              </p:cNvSpPr>
              <p:nvPr/>
            </p:nvSpPr>
            <p:spPr bwMode="auto">
              <a:xfrm>
                <a:off x="996" y="991"/>
                <a:ext cx="368" cy="369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761800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</p:grpSp>
        <p:grpSp>
          <p:nvGrpSpPr>
            <p:cNvPr id="26" name="Group 19"/>
            <p:cNvGrpSpPr>
              <a:grpSpLocks noChangeAspect="1"/>
            </p:cNvGrpSpPr>
            <p:nvPr/>
          </p:nvGrpSpPr>
          <p:grpSpPr bwMode="auto">
            <a:xfrm rot="1551982">
              <a:off x="1379220" y="4842667"/>
              <a:ext cx="323128" cy="208601"/>
              <a:chOff x="629" y="999"/>
              <a:chExt cx="749" cy="483"/>
            </a:xfrm>
          </p:grpSpPr>
          <p:sp>
            <p:nvSpPr>
              <p:cNvPr id="177" name="Line 20"/>
              <p:cNvSpPr>
                <a:spLocks noChangeAspect="1" noChangeShapeType="1"/>
              </p:cNvSpPr>
              <p:nvPr/>
            </p:nvSpPr>
            <p:spPr bwMode="auto">
              <a:xfrm flipH="1">
                <a:off x="946" y="1187"/>
                <a:ext cx="224" cy="9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</p:spPr>
            <p:txBody>
              <a:bodyPr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  <a:defRPr/>
                </a:pPr>
                <a:endParaRPr lang="en-GB">
                  <a:latin typeface="+mj-lt"/>
                  <a:ea typeface="ＭＳ Ｐゴシック" charset="-128"/>
                </a:endParaRPr>
              </a:p>
            </p:txBody>
          </p:sp>
          <p:sp>
            <p:nvSpPr>
              <p:cNvPr id="178" name="Oval 21"/>
              <p:cNvSpPr>
                <a:spLocks noChangeAspect="1" noChangeArrowheads="1"/>
              </p:cNvSpPr>
              <p:nvPr/>
            </p:nvSpPr>
            <p:spPr bwMode="auto">
              <a:xfrm>
                <a:off x="606" y="1125"/>
                <a:ext cx="364" cy="367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761800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  <p:sp>
            <p:nvSpPr>
              <p:cNvPr id="179" name="Oval 22"/>
              <p:cNvSpPr>
                <a:spLocks noChangeAspect="1" noChangeArrowheads="1"/>
              </p:cNvSpPr>
              <p:nvPr/>
            </p:nvSpPr>
            <p:spPr bwMode="auto">
              <a:xfrm>
                <a:off x="993" y="995"/>
                <a:ext cx="364" cy="367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761800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</p:grpSp>
        <p:grpSp>
          <p:nvGrpSpPr>
            <p:cNvPr id="27" name="Group 19"/>
            <p:cNvGrpSpPr>
              <a:grpSpLocks noChangeAspect="1"/>
            </p:cNvGrpSpPr>
            <p:nvPr/>
          </p:nvGrpSpPr>
          <p:grpSpPr bwMode="auto">
            <a:xfrm rot="8090696">
              <a:off x="1698194" y="5236279"/>
              <a:ext cx="324854" cy="210760"/>
              <a:chOff x="629" y="1000"/>
              <a:chExt cx="753" cy="488"/>
            </a:xfrm>
          </p:grpSpPr>
          <p:sp>
            <p:nvSpPr>
              <p:cNvPr id="196" name="Line 20"/>
              <p:cNvSpPr>
                <a:spLocks noChangeAspect="1" noChangeShapeType="1"/>
              </p:cNvSpPr>
              <p:nvPr/>
            </p:nvSpPr>
            <p:spPr bwMode="auto">
              <a:xfrm flipH="1">
                <a:off x="946" y="1197"/>
                <a:ext cx="235" cy="8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</p:spPr>
            <p:txBody>
              <a:bodyPr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  <a:defRPr/>
                </a:pPr>
                <a:endParaRPr lang="en-GB">
                  <a:latin typeface="+mj-lt"/>
                  <a:ea typeface="ＭＳ Ｐゴシック" charset="-128"/>
                </a:endParaRPr>
              </a:p>
            </p:txBody>
          </p:sp>
          <p:sp>
            <p:nvSpPr>
              <p:cNvPr id="197" name="Oval 21"/>
              <p:cNvSpPr>
                <a:spLocks noChangeAspect="1" noChangeArrowheads="1"/>
              </p:cNvSpPr>
              <p:nvPr/>
            </p:nvSpPr>
            <p:spPr bwMode="auto">
              <a:xfrm>
                <a:off x="631" y="1146"/>
                <a:ext cx="364" cy="364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761800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  <p:sp>
            <p:nvSpPr>
              <p:cNvPr id="198" name="Oval 22"/>
              <p:cNvSpPr>
                <a:spLocks noChangeAspect="1" noChangeArrowheads="1"/>
              </p:cNvSpPr>
              <p:nvPr/>
            </p:nvSpPr>
            <p:spPr bwMode="auto">
              <a:xfrm>
                <a:off x="1017" y="1006"/>
                <a:ext cx="364" cy="368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761800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</p:grpSp>
      </p:grpSp>
      <p:grpSp>
        <p:nvGrpSpPr>
          <p:cNvPr id="28" name="Gruppieren 202"/>
          <p:cNvGrpSpPr>
            <a:grpSpLocks/>
          </p:cNvGrpSpPr>
          <p:nvPr/>
        </p:nvGrpSpPr>
        <p:grpSpPr bwMode="auto">
          <a:xfrm>
            <a:off x="631825" y="5842844"/>
            <a:ext cx="2269250" cy="553194"/>
            <a:chOff x="382588" y="6091020"/>
            <a:chExt cx="3125052" cy="762972"/>
          </a:xfrm>
        </p:grpSpPr>
        <p:grpSp>
          <p:nvGrpSpPr>
            <p:cNvPr id="29" name="Group 19"/>
            <p:cNvGrpSpPr>
              <a:grpSpLocks noChangeAspect="1"/>
            </p:cNvGrpSpPr>
            <p:nvPr/>
          </p:nvGrpSpPr>
          <p:grpSpPr bwMode="auto">
            <a:xfrm rot="1551982">
              <a:off x="2819275" y="6539838"/>
              <a:ext cx="321389" cy="207727"/>
              <a:chOff x="635" y="999"/>
              <a:chExt cx="748" cy="484"/>
            </a:xfrm>
          </p:grpSpPr>
          <p:sp>
            <p:nvSpPr>
              <p:cNvPr id="90128" name="Line 20"/>
              <p:cNvSpPr>
                <a:spLocks noChangeAspect="1" noChangeShapeType="1"/>
              </p:cNvSpPr>
              <p:nvPr/>
            </p:nvSpPr>
            <p:spPr bwMode="auto">
              <a:xfrm flipH="1">
                <a:off x="950" y="1159"/>
                <a:ext cx="229" cy="9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</p:spPr>
            <p:txBody>
              <a:bodyPr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  <a:defRPr/>
                </a:pPr>
                <a:endParaRPr lang="en-GB">
                  <a:latin typeface="+mj-lt"/>
                  <a:ea typeface="ＭＳ Ｐゴシック" charset="-128"/>
                </a:endParaRPr>
              </a:p>
            </p:txBody>
          </p:sp>
          <p:sp>
            <p:nvSpPr>
              <p:cNvPr id="90129" name="Oval 21"/>
              <p:cNvSpPr>
                <a:spLocks noChangeAspect="1" noChangeArrowheads="1"/>
              </p:cNvSpPr>
              <p:nvPr/>
            </p:nvSpPr>
            <p:spPr bwMode="auto">
              <a:xfrm>
                <a:off x="619" y="1112"/>
                <a:ext cx="366" cy="367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761800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  <p:sp>
            <p:nvSpPr>
              <p:cNvPr id="90130" name="Oval 22"/>
              <p:cNvSpPr>
                <a:spLocks noChangeAspect="1" noChangeArrowheads="1"/>
              </p:cNvSpPr>
              <p:nvPr/>
            </p:nvSpPr>
            <p:spPr bwMode="auto">
              <a:xfrm>
                <a:off x="995" y="980"/>
                <a:ext cx="377" cy="370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761800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</p:grpSp>
        <p:grpSp>
          <p:nvGrpSpPr>
            <p:cNvPr id="30" name="Group 19"/>
            <p:cNvGrpSpPr>
              <a:grpSpLocks noChangeAspect="1"/>
            </p:cNvGrpSpPr>
            <p:nvPr/>
          </p:nvGrpSpPr>
          <p:grpSpPr bwMode="auto">
            <a:xfrm rot="5273213">
              <a:off x="2158278" y="6163529"/>
              <a:ext cx="322696" cy="209034"/>
              <a:chOff x="635" y="999"/>
              <a:chExt cx="748" cy="484"/>
            </a:xfrm>
          </p:grpSpPr>
          <p:sp>
            <p:nvSpPr>
              <p:cNvPr id="90251" name="Line 20"/>
              <p:cNvSpPr>
                <a:spLocks noChangeAspect="1" noChangeShapeType="1"/>
              </p:cNvSpPr>
              <p:nvPr/>
            </p:nvSpPr>
            <p:spPr bwMode="auto">
              <a:xfrm flipH="1">
                <a:off x="949" y="1204"/>
                <a:ext cx="225" cy="8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</p:spPr>
            <p:txBody>
              <a:bodyPr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  <a:defRPr/>
                </a:pPr>
                <a:endParaRPr lang="en-GB">
                  <a:latin typeface="+mj-lt"/>
                  <a:ea typeface="ＭＳ Ｐゴシック" charset="-128"/>
                </a:endParaRPr>
              </a:p>
            </p:txBody>
          </p:sp>
          <p:sp>
            <p:nvSpPr>
              <p:cNvPr id="90252" name="Oval 21"/>
              <p:cNvSpPr>
                <a:spLocks noChangeAspect="1" noChangeArrowheads="1"/>
              </p:cNvSpPr>
              <p:nvPr/>
            </p:nvSpPr>
            <p:spPr bwMode="auto">
              <a:xfrm>
                <a:off x="626" y="1107"/>
                <a:ext cx="365" cy="353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761800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  <p:sp>
            <p:nvSpPr>
              <p:cNvPr id="90253" name="Oval 22"/>
              <p:cNvSpPr>
                <a:spLocks noChangeAspect="1" noChangeArrowheads="1"/>
              </p:cNvSpPr>
              <p:nvPr/>
            </p:nvSpPr>
            <p:spPr bwMode="auto">
              <a:xfrm>
                <a:off x="1017" y="1022"/>
                <a:ext cx="365" cy="364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761800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</p:grpSp>
        <p:grpSp>
          <p:nvGrpSpPr>
            <p:cNvPr id="31" name="Group 19"/>
            <p:cNvGrpSpPr>
              <a:grpSpLocks noChangeAspect="1"/>
            </p:cNvGrpSpPr>
            <p:nvPr/>
          </p:nvGrpSpPr>
          <p:grpSpPr bwMode="auto">
            <a:xfrm rot="-1813641">
              <a:off x="2607489" y="6232208"/>
              <a:ext cx="322696" cy="207727"/>
              <a:chOff x="635" y="999"/>
              <a:chExt cx="748" cy="484"/>
            </a:xfrm>
          </p:grpSpPr>
          <p:sp>
            <p:nvSpPr>
              <p:cNvPr id="90255" name="Line 20"/>
              <p:cNvSpPr>
                <a:spLocks noChangeAspect="1" noChangeShapeType="1"/>
              </p:cNvSpPr>
              <p:nvPr/>
            </p:nvSpPr>
            <p:spPr bwMode="auto">
              <a:xfrm flipH="1">
                <a:off x="966" y="1171"/>
                <a:ext cx="221" cy="9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</p:spPr>
            <p:txBody>
              <a:bodyPr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  <a:defRPr/>
                </a:pPr>
                <a:endParaRPr lang="en-GB">
                  <a:latin typeface="+mj-lt"/>
                  <a:ea typeface="ＭＳ Ｐゴシック" charset="-128"/>
                </a:endParaRPr>
              </a:p>
            </p:txBody>
          </p:sp>
          <p:sp>
            <p:nvSpPr>
              <p:cNvPr id="90256" name="Oval 21"/>
              <p:cNvSpPr>
                <a:spLocks noChangeAspect="1" noChangeArrowheads="1"/>
              </p:cNvSpPr>
              <p:nvPr/>
            </p:nvSpPr>
            <p:spPr bwMode="auto">
              <a:xfrm>
                <a:off x="627" y="1108"/>
                <a:ext cx="361" cy="367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761800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  <p:sp>
            <p:nvSpPr>
              <p:cNvPr id="90257" name="Oval 22"/>
              <p:cNvSpPr>
                <a:spLocks noChangeAspect="1" noChangeArrowheads="1"/>
              </p:cNvSpPr>
              <p:nvPr/>
            </p:nvSpPr>
            <p:spPr bwMode="auto">
              <a:xfrm>
                <a:off x="1013" y="995"/>
                <a:ext cx="361" cy="363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761800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</p:grpSp>
        <p:grpSp>
          <p:nvGrpSpPr>
            <p:cNvPr id="128" name="Group 19"/>
            <p:cNvGrpSpPr>
              <a:grpSpLocks noChangeAspect="1"/>
            </p:cNvGrpSpPr>
            <p:nvPr/>
          </p:nvGrpSpPr>
          <p:grpSpPr bwMode="auto">
            <a:xfrm rot="6761192">
              <a:off x="2425049" y="6588128"/>
              <a:ext cx="322695" cy="209034"/>
              <a:chOff x="635" y="999"/>
              <a:chExt cx="748" cy="484"/>
            </a:xfrm>
          </p:grpSpPr>
          <p:sp>
            <p:nvSpPr>
              <p:cNvPr id="90259" name="Line 20"/>
              <p:cNvSpPr>
                <a:spLocks noChangeAspect="1" noChangeShapeType="1"/>
              </p:cNvSpPr>
              <p:nvPr/>
            </p:nvSpPr>
            <p:spPr bwMode="auto">
              <a:xfrm flipH="1">
                <a:off x="958" y="1197"/>
                <a:ext cx="228" cy="9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</p:spPr>
            <p:txBody>
              <a:bodyPr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  <a:defRPr/>
                </a:pPr>
                <a:endParaRPr lang="en-GB">
                  <a:latin typeface="+mj-lt"/>
                  <a:ea typeface="ＭＳ Ｐゴシック" charset="-128"/>
                </a:endParaRPr>
              </a:p>
            </p:txBody>
          </p:sp>
          <p:sp>
            <p:nvSpPr>
              <p:cNvPr id="90260" name="Oval 21"/>
              <p:cNvSpPr>
                <a:spLocks noChangeAspect="1" noChangeArrowheads="1"/>
              </p:cNvSpPr>
              <p:nvPr/>
            </p:nvSpPr>
            <p:spPr bwMode="auto">
              <a:xfrm>
                <a:off x="631" y="1121"/>
                <a:ext cx="361" cy="353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761800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  <p:sp>
            <p:nvSpPr>
              <p:cNvPr id="90261" name="Oval 22"/>
              <p:cNvSpPr>
                <a:spLocks noChangeAspect="1" noChangeArrowheads="1"/>
              </p:cNvSpPr>
              <p:nvPr/>
            </p:nvSpPr>
            <p:spPr bwMode="auto">
              <a:xfrm>
                <a:off x="1014" y="1008"/>
                <a:ext cx="365" cy="349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761800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</p:grpSp>
        <p:grpSp>
          <p:nvGrpSpPr>
            <p:cNvPr id="129" name="Group 19"/>
            <p:cNvGrpSpPr>
              <a:grpSpLocks noChangeAspect="1"/>
            </p:cNvGrpSpPr>
            <p:nvPr/>
          </p:nvGrpSpPr>
          <p:grpSpPr bwMode="auto">
            <a:xfrm rot="1551982">
              <a:off x="3184944" y="6270094"/>
              <a:ext cx="322696" cy="207727"/>
              <a:chOff x="635" y="999"/>
              <a:chExt cx="748" cy="484"/>
            </a:xfrm>
          </p:grpSpPr>
          <p:sp>
            <p:nvSpPr>
              <p:cNvPr id="90263" name="Line 20"/>
              <p:cNvSpPr>
                <a:spLocks noChangeAspect="1" noChangeShapeType="1"/>
              </p:cNvSpPr>
              <p:nvPr/>
            </p:nvSpPr>
            <p:spPr bwMode="auto">
              <a:xfrm flipH="1">
                <a:off x="951" y="1165"/>
                <a:ext cx="228" cy="8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</p:spPr>
            <p:txBody>
              <a:bodyPr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  <a:defRPr/>
                </a:pPr>
                <a:endParaRPr lang="en-GB">
                  <a:latin typeface="+mj-lt"/>
                  <a:ea typeface="ＭＳ Ｐゴシック" charset="-128"/>
                </a:endParaRPr>
              </a:p>
            </p:txBody>
          </p:sp>
          <p:sp>
            <p:nvSpPr>
              <p:cNvPr id="90264" name="Oval 21"/>
              <p:cNvSpPr>
                <a:spLocks noChangeAspect="1" noChangeArrowheads="1"/>
              </p:cNvSpPr>
              <p:nvPr/>
            </p:nvSpPr>
            <p:spPr bwMode="auto">
              <a:xfrm>
                <a:off x="621" y="1118"/>
                <a:ext cx="364" cy="356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761800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  <p:sp>
            <p:nvSpPr>
              <p:cNvPr id="90265" name="Oval 22"/>
              <p:cNvSpPr>
                <a:spLocks noChangeAspect="1" noChangeArrowheads="1"/>
              </p:cNvSpPr>
              <p:nvPr/>
            </p:nvSpPr>
            <p:spPr bwMode="auto">
              <a:xfrm>
                <a:off x="1008" y="1002"/>
                <a:ext cx="353" cy="348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761800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</p:grpSp>
        <p:grpSp>
          <p:nvGrpSpPr>
            <p:cNvPr id="130" name="Group 19"/>
            <p:cNvGrpSpPr>
              <a:grpSpLocks noChangeAspect="1"/>
            </p:cNvGrpSpPr>
            <p:nvPr/>
          </p:nvGrpSpPr>
          <p:grpSpPr bwMode="auto">
            <a:xfrm rot="1551982">
              <a:off x="1487853" y="6630068"/>
              <a:ext cx="322695" cy="209034"/>
              <a:chOff x="635" y="999"/>
              <a:chExt cx="748" cy="484"/>
            </a:xfrm>
          </p:grpSpPr>
          <p:sp>
            <p:nvSpPr>
              <p:cNvPr id="90267" name="Line 20"/>
              <p:cNvSpPr>
                <a:spLocks noChangeAspect="1" noChangeShapeType="1"/>
              </p:cNvSpPr>
              <p:nvPr/>
            </p:nvSpPr>
            <p:spPr bwMode="auto">
              <a:xfrm flipH="1">
                <a:off x="942" y="1175"/>
                <a:ext cx="228" cy="9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</p:spPr>
            <p:txBody>
              <a:bodyPr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  <a:defRPr/>
                </a:pPr>
                <a:endParaRPr lang="en-GB">
                  <a:latin typeface="+mj-lt"/>
                  <a:ea typeface="ＭＳ Ｐゴシック" charset="-128"/>
                </a:endParaRPr>
              </a:p>
            </p:txBody>
          </p:sp>
          <p:sp>
            <p:nvSpPr>
              <p:cNvPr id="90268" name="Oval 21"/>
              <p:cNvSpPr>
                <a:spLocks noChangeAspect="1" noChangeArrowheads="1"/>
              </p:cNvSpPr>
              <p:nvPr/>
            </p:nvSpPr>
            <p:spPr bwMode="auto">
              <a:xfrm>
                <a:off x="602" y="1118"/>
                <a:ext cx="364" cy="372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761800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  <p:sp>
            <p:nvSpPr>
              <p:cNvPr id="90269" name="Oval 22"/>
              <p:cNvSpPr>
                <a:spLocks noChangeAspect="1" noChangeArrowheads="1"/>
              </p:cNvSpPr>
              <p:nvPr/>
            </p:nvSpPr>
            <p:spPr bwMode="auto">
              <a:xfrm>
                <a:off x="995" y="1001"/>
                <a:ext cx="364" cy="372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761800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</p:grpSp>
        <p:sp>
          <p:nvSpPr>
            <p:cNvPr id="90270" name="Rectangle 6"/>
            <p:cNvSpPr>
              <a:spLocks noChangeArrowheads="1"/>
            </p:cNvSpPr>
            <p:nvPr/>
          </p:nvSpPr>
          <p:spPr bwMode="auto">
            <a:xfrm>
              <a:off x="382588" y="6091020"/>
              <a:ext cx="796737" cy="694622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90271" name="Oval 61"/>
            <p:cNvSpPr>
              <a:spLocks noChangeAspect="1" noChangeArrowheads="1"/>
            </p:cNvSpPr>
            <p:nvPr/>
          </p:nvSpPr>
          <p:spPr bwMode="auto">
            <a:xfrm rot="8583990">
              <a:off x="420679" y="6148243"/>
              <a:ext cx="150777" cy="152594"/>
            </a:xfrm>
            <a:prstGeom prst="ellipse">
              <a:avLst/>
            </a:prstGeom>
            <a:gradFill rotWithShape="1">
              <a:gsLst>
                <a:gs pos="0">
                  <a:srgbClr val="1C0591"/>
                </a:gs>
                <a:gs pos="100000">
                  <a:srgbClr val="0D0243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90272" name="Oval 62"/>
            <p:cNvSpPr>
              <a:spLocks noChangeAspect="1" noChangeArrowheads="1"/>
            </p:cNvSpPr>
            <p:nvPr/>
          </p:nvSpPr>
          <p:spPr bwMode="auto">
            <a:xfrm rot="8583990">
              <a:off x="2047484" y="6658480"/>
              <a:ext cx="152364" cy="151005"/>
            </a:xfrm>
            <a:prstGeom prst="ellipse">
              <a:avLst/>
            </a:prstGeom>
            <a:gradFill rotWithShape="1">
              <a:gsLst>
                <a:gs pos="0">
                  <a:srgbClr val="1C0591"/>
                </a:gs>
                <a:gs pos="100000">
                  <a:srgbClr val="0D0243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90273" name="Oval 65"/>
            <p:cNvSpPr>
              <a:spLocks noChangeAspect="1" noChangeArrowheads="1"/>
            </p:cNvSpPr>
            <p:nvPr/>
          </p:nvSpPr>
          <p:spPr bwMode="auto">
            <a:xfrm rot="20946951">
              <a:off x="663510" y="6286531"/>
              <a:ext cx="134905" cy="130341"/>
            </a:xfrm>
            <a:prstGeom prst="ellipse">
              <a:avLst/>
            </a:prstGeom>
            <a:gradFill rotWithShape="1">
              <a:gsLst>
                <a:gs pos="0">
                  <a:srgbClr val="098D12"/>
                </a:gs>
                <a:gs pos="100000">
                  <a:srgbClr val="044108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90274" name="Oval 66"/>
            <p:cNvSpPr>
              <a:spLocks noChangeAspect="1" noChangeArrowheads="1"/>
            </p:cNvSpPr>
            <p:nvPr/>
          </p:nvSpPr>
          <p:spPr bwMode="auto">
            <a:xfrm rot="20946951">
              <a:off x="992044" y="6138706"/>
              <a:ext cx="133319" cy="131930"/>
            </a:xfrm>
            <a:prstGeom prst="ellipse">
              <a:avLst/>
            </a:prstGeom>
            <a:gradFill rotWithShape="1">
              <a:gsLst>
                <a:gs pos="0">
                  <a:srgbClr val="098D12"/>
                </a:gs>
                <a:gs pos="100000">
                  <a:srgbClr val="044108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90275" name="Oval 65"/>
            <p:cNvSpPr>
              <a:spLocks noChangeAspect="1" noChangeArrowheads="1"/>
            </p:cNvSpPr>
            <p:nvPr/>
          </p:nvSpPr>
          <p:spPr bwMode="auto">
            <a:xfrm rot="19649099">
              <a:off x="1888771" y="6281763"/>
              <a:ext cx="134905" cy="128751"/>
            </a:xfrm>
            <a:prstGeom prst="ellipse">
              <a:avLst/>
            </a:prstGeom>
            <a:gradFill rotWithShape="1">
              <a:gsLst>
                <a:gs pos="0">
                  <a:srgbClr val="098D12"/>
                </a:gs>
                <a:gs pos="100000">
                  <a:srgbClr val="044108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90276" name="Oval 66"/>
            <p:cNvSpPr>
              <a:spLocks noChangeAspect="1" noChangeArrowheads="1"/>
            </p:cNvSpPr>
            <p:nvPr/>
          </p:nvSpPr>
          <p:spPr bwMode="auto">
            <a:xfrm rot="19649099">
              <a:off x="1360258" y="6362828"/>
              <a:ext cx="133319" cy="128752"/>
            </a:xfrm>
            <a:prstGeom prst="ellipse">
              <a:avLst/>
            </a:prstGeom>
            <a:gradFill rotWithShape="1">
              <a:gsLst>
                <a:gs pos="0">
                  <a:srgbClr val="098D12"/>
                </a:gs>
                <a:gs pos="100000">
                  <a:srgbClr val="044108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90279" name="Oval 21"/>
            <p:cNvSpPr>
              <a:spLocks noChangeAspect="1" noChangeArrowheads="1"/>
            </p:cNvSpPr>
            <p:nvPr/>
          </p:nvSpPr>
          <p:spPr bwMode="auto">
            <a:xfrm rot="1551982">
              <a:off x="836506" y="6501117"/>
              <a:ext cx="155538" cy="157362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7618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90280" name="Oval 22"/>
            <p:cNvSpPr>
              <a:spLocks noChangeAspect="1" noChangeArrowheads="1"/>
            </p:cNvSpPr>
            <p:nvPr/>
          </p:nvSpPr>
          <p:spPr bwMode="auto">
            <a:xfrm rot="1551982">
              <a:off x="788892" y="6130758"/>
              <a:ext cx="157126" cy="155773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7618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90283" name="Oval 21"/>
            <p:cNvSpPr>
              <a:spLocks noChangeAspect="1" noChangeArrowheads="1"/>
            </p:cNvSpPr>
            <p:nvPr/>
          </p:nvSpPr>
          <p:spPr bwMode="auto">
            <a:xfrm rot="1551982">
              <a:off x="382588" y="6388261"/>
              <a:ext cx="158713" cy="155773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7618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90284" name="Oval 22"/>
            <p:cNvSpPr>
              <a:spLocks noChangeAspect="1" noChangeArrowheads="1"/>
            </p:cNvSpPr>
            <p:nvPr/>
          </p:nvSpPr>
          <p:spPr bwMode="auto">
            <a:xfrm rot="1551982">
              <a:off x="563520" y="6569467"/>
              <a:ext cx="155538" cy="155773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7618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90287" name="Oval 21"/>
            <p:cNvSpPr>
              <a:spLocks noChangeAspect="1" noChangeArrowheads="1"/>
            </p:cNvSpPr>
            <p:nvPr/>
          </p:nvSpPr>
          <p:spPr bwMode="auto">
            <a:xfrm rot="1551982">
              <a:off x="1474531" y="6426409"/>
              <a:ext cx="157126" cy="157363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7618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90288" name="Oval 22"/>
            <p:cNvSpPr>
              <a:spLocks noChangeAspect="1" noChangeArrowheads="1"/>
            </p:cNvSpPr>
            <p:nvPr/>
          </p:nvSpPr>
          <p:spPr bwMode="auto">
            <a:xfrm rot="1551982">
              <a:off x="1917340" y="6402567"/>
              <a:ext cx="155538" cy="157362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7618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90291" name="Oval 21"/>
            <p:cNvSpPr>
              <a:spLocks noChangeAspect="1" noChangeArrowheads="1"/>
            </p:cNvSpPr>
            <p:nvPr/>
          </p:nvSpPr>
          <p:spPr bwMode="auto">
            <a:xfrm rot="1551982">
              <a:off x="984109" y="6334217"/>
              <a:ext cx="157125" cy="157363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7618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90292" name="Oval 22"/>
            <p:cNvSpPr>
              <a:spLocks noChangeAspect="1" noChangeArrowheads="1"/>
            </p:cNvSpPr>
            <p:nvPr/>
          </p:nvSpPr>
          <p:spPr bwMode="auto">
            <a:xfrm rot="1551982">
              <a:off x="2201435" y="6695039"/>
              <a:ext cx="157126" cy="155773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7618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grpSp>
          <p:nvGrpSpPr>
            <p:cNvPr id="131" name="Group 63"/>
            <p:cNvGrpSpPr>
              <a:grpSpLocks noChangeAspect="1"/>
            </p:cNvGrpSpPr>
            <p:nvPr/>
          </p:nvGrpSpPr>
          <p:grpSpPr bwMode="auto">
            <a:xfrm rot="-10283785">
              <a:off x="1568278" y="6138889"/>
              <a:ext cx="264735" cy="179590"/>
              <a:chOff x="810" y="3521"/>
              <a:chExt cx="558" cy="376"/>
            </a:xfrm>
          </p:grpSpPr>
          <p:sp>
            <p:nvSpPr>
              <p:cNvPr id="200" name="Line 64"/>
              <p:cNvSpPr>
                <a:spLocks noChangeAspect="1" noChangeShapeType="1"/>
              </p:cNvSpPr>
              <p:nvPr/>
            </p:nvSpPr>
            <p:spPr bwMode="auto">
              <a:xfrm flipH="1">
                <a:off x="978" y="3667"/>
                <a:ext cx="227" cy="9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</p:spPr>
            <p:txBody>
              <a:bodyPr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  <a:defRPr/>
                </a:pPr>
                <a:endParaRPr lang="en-GB">
                  <a:latin typeface="+mj-lt"/>
                  <a:ea typeface="ＭＳ Ｐゴシック" charset="-128"/>
                </a:endParaRPr>
              </a:p>
            </p:txBody>
          </p:sp>
          <p:sp>
            <p:nvSpPr>
              <p:cNvPr id="201" name="Oval 65"/>
              <p:cNvSpPr>
                <a:spLocks noChangeAspect="1" noChangeArrowheads="1"/>
              </p:cNvSpPr>
              <p:nvPr/>
            </p:nvSpPr>
            <p:spPr bwMode="auto">
              <a:xfrm>
                <a:off x="809" y="3626"/>
                <a:ext cx="281" cy="273"/>
              </a:xfrm>
              <a:prstGeom prst="ellipse">
                <a:avLst/>
              </a:prstGeom>
              <a:gradFill rotWithShape="1">
                <a:gsLst>
                  <a:gs pos="0">
                    <a:srgbClr val="098D12"/>
                  </a:gs>
                  <a:gs pos="100000">
                    <a:srgbClr val="044108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  <p:sp>
            <p:nvSpPr>
              <p:cNvPr id="202" name="Oval 66"/>
              <p:cNvSpPr>
                <a:spLocks noChangeAspect="1" noChangeArrowheads="1"/>
              </p:cNvSpPr>
              <p:nvPr/>
            </p:nvSpPr>
            <p:spPr bwMode="auto">
              <a:xfrm>
                <a:off x="1090" y="3540"/>
                <a:ext cx="284" cy="270"/>
              </a:xfrm>
              <a:prstGeom prst="ellipse">
                <a:avLst/>
              </a:prstGeom>
              <a:gradFill rotWithShape="1">
                <a:gsLst>
                  <a:gs pos="0">
                    <a:srgbClr val="098D12"/>
                  </a:gs>
                  <a:gs pos="100000">
                    <a:srgbClr val="044108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</p:grpSp>
      </p:grpSp>
      <p:sp>
        <p:nvSpPr>
          <p:cNvPr id="205" name="Rectangle 7"/>
          <p:cNvSpPr>
            <a:spLocks noChangeArrowheads="1"/>
          </p:cNvSpPr>
          <p:nvPr/>
        </p:nvSpPr>
        <p:spPr bwMode="auto">
          <a:xfrm>
            <a:off x="611188" y="4649522"/>
            <a:ext cx="4250826" cy="3649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hangingPunct="0">
              <a:lnSpc>
                <a:spcPct val="95000"/>
              </a:lnSpc>
              <a:spcBef>
                <a:spcPct val="2000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800">
                <a:latin typeface="+mj-lt"/>
              </a:rPr>
              <a:t>Filling with T</a:t>
            </a:r>
            <a:r>
              <a:rPr lang="en-GB" sz="1800" baseline="-25000">
                <a:latin typeface="+mj-lt"/>
              </a:rPr>
              <a:t>2</a:t>
            </a:r>
            <a:r>
              <a:rPr lang="en-GB" sz="1800">
                <a:latin typeface="+mj-lt"/>
              </a:rPr>
              <a:t> gas</a:t>
            </a:r>
          </a:p>
        </p:txBody>
      </p:sp>
      <p:sp>
        <p:nvSpPr>
          <p:cNvPr id="174" name="Inhaltsplatzhalter 15"/>
          <p:cNvSpPr txBox="1">
            <a:spLocks/>
          </p:cNvSpPr>
          <p:nvPr/>
        </p:nvSpPr>
        <p:spPr bwMode="auto">
          <a:xfrm>
            <a:off x="404813" y="1185864"/>
            <a:ext cx="5418137" cy="878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6075" indent="-474663" defTabSz="914400" eaLnBrk="0" hangingPunct="0">
              <a:spcBef>
                <a:spcPts val="775"/>
              </a:spcBef>
              <a:buFontTx/>
              <a:buBlip>
                <a:blip r:embed="rId4"/>
              </a:buBlip>
            </a:pPr>
            <a:r>
              <a:rPr lang="en-GB" sz="2000" dirty="0" smtClean="0">
                <a:latin typeface="+mj-lt"/>
              </a:rPr>
              <a:t>Isotope exchange reactions in gas</a:t>
            </a:r>
          </a:p>
          <a:p>
            <a:pPr marL="346075" indent="-474663" defTabSz="914400" eaLnBrk="0" hangingPunct="0">
              <a:spcBef>
                <a:spcPts val="775"/>
              </a:spcBef>
              <a:buFontTx/>
              <a:buBlip>
                <a:blip r:embed="rId4"/>
              </a:buBlip>
            </a:pPr>
            <a:r>
              <a:rPr lang="en-GB" sz="2000" dirty="0" smtClean="0">
                <a:latin typeface="+mj-lt"/>
              </a:rPr>
              <a:t>Gas - wall interactions</a:t>
            </a:r>
            <a:endParaRPr lang="de-DE" sz="2000" dirty="0">
              <a:latin typeface="+mj-lt"/>
            </a:endParaRPr>
          </a:p>
        </p:txBody>
      </p:sp>
      <p:sp>
        <p:nvSpPr>
          <p:cNvPr id="195" name="Rechteck 194"/>
          <p:cNvSpPr/>
          <p:nvPr/>
        </p:nvSpPr>
        <p:spPr>
          <a:xfrm>
            <a:off x="6200078" y="6697482"/>
            <a:ext cx="385831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 smtClean="0">
                <a:latin typeface="+mj-lt"/>
                <a:sym typeface="Wingdings" pitchFamily="2" charset="2"/>
              </a:rPr>
              <a:t>S. Fischer, et al., </a:t>
            </a:r>
            <a:r>
              <a:rPr lang="en-US" sz="1300" dirty="0" smtClean="0">
                <a:latin typeface="+mj-lt"/>
              </a:rPr>
              <a:t>Fusion Sci. Technol., 60, 3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Impact of the neutrino mass on cosmology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4E086DF1-DD94-47C6-9C55-BBF2AE4FC8DF}" type="slidenum">
              <a:rPr lang="en-GB" noProof="0" smtClean="0"/>
              <a:pPr/>
              <a:t>3</a:t>
            </a:fld>
            <a:endParaRPr lang="en-GB" noProof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2011/10/21</a:t>
            </a:r>
            <a:endParaRPr lang="en-GB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mtClean="0"/>
              <a:t>ASPERA –Mirrors and lasers in astroparticle physics infrastructure Sebastian Fischer</a:t>
            </a:r>
            <a:endParaRPr lang="en-GB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690763" y="5045278"/>
            <a:ext cx="1774500" cy="47111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eaLnBrk="0"/>
            <a:r>
              <a:rPr lang="da-DK" dirty="0">
                <a:solidFill>
                  <a:schemeClr val="bg1"/>
                </a:solidFill>
              </a:rPr>
              <a:t>m</a:t>
            </a:r>
            <a:r>
              <a:rPr lang="da-DK" baseline="-25000" dirty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da-DK" dirty="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da-DK" dirty="0">
                <a:solidFill>
                  <a:schemeClr val="bg1"/>
                </a:solidFill>
              </a:rPr>
              <a:t>= 4 </a:t>
            </a:r>
            <a:r>
              <a:rPr lang="da-DK" dirty="0" smtClean="0">
                <a:solidFill>
                  <a:schemeClr val="bg1"/>
                </a:solidFill>
              </a:rPr>
              <a:t>eV/c</a:t>
            </a:r>
            <a:r>
              <a:rPr lang="da-DK" baseline="30000" dirty="0" smtClean="0">
                <a:solidFill>
                  <a:schemeClr val="bg1"/>
                </a:solidFill>
              </a:rPr>
              <a:t>2</a:t>
            </a:r>
            <a:endParaRPr lang="da-DK" i="1" dirty="0">
              <a:solidFill>
                <a:schemeClr val="bg1"/>
              </a:solidFill>
            </a:endParaRPr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 flipV="1">
            <a:off x="2463800" y="1373653"/>
            <a:ext cx="0" cy="42068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endParaRPr lang="en-GB"/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 flipV="1">
            <a:off x="357188" y="3483440"/>
            <a:ext cx="4125912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endParaRPr lang="en-GB"/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665113" y="3008053"/>
            <a:ext cx="1825796" cy="47111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eaLnBrk="0"/>
            <a:r>
              <a:rPr lang="da-DK" dirty="0">
                <a:solidFill>
                  <a:schemeClr val="bg1"/>
                </a:solidFill>
              </a:rPr>
              <a:t>m</a:t>
            </a:r>
            <a:r>
              <a:rPr lang="da-DK" baseline="-25000" dirty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da-DK" dirty="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da-DK" dirty="0">
                <a:solidFill>
                  <a:schemeClr val="bg1"/>
                </a:solidFill>
              </a:rPr>
              <a:t>= 0 </a:t>
            </a:r>
            <a:r>
              <a:rPr lang="da-DK" dirty="0" smtClean="0">
                <a:solidFill>
                  <a:schemeClr val="bg1"/>
                </a:solidFill>
              </a:rPr>
              <a:t>eV/c</a:t>
            </a:r>
            <a:r>
              <a:rPr lang="da-DK" baseline="30000" dirty="0" smtClean="0">
                <a:solidFill>
                  <a:schemeClr val="bg1"/>
                </a:solidFill>
              </a:rPr>
              <a:t>2</a:t>
            </a:r>
            <a:endParaRPr lang="da-DK" i="1" baseline="30000" dirty="0">
              <a:solidFill>
                <a:schemeClr val="bg1"/>
              </a:solidFill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2689175" y="3015990"/>
            <a:ext cx="1774500" cy="47111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eaLnBrk="0"/>
            <a:r>
              <a:rPr lang="da-DK" dirty="0">
                <a:solidFill>
                  <a:schemeClr val="bg1"/>
                </a:solidFill>
              </a:rPr>
              <a:t>m</a:t>
            </a:r>
            <a:r>
              <a:rPr lang="da-DK" baseline="-25000" dirty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da-DK" dirty="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da-DK" dirty="0">
                <a:solidFill>
                  <a:schemeClr val="bg1"/>
                </a:solidFill>
              </a:rPr>
              <a:t>= 1 </a:t>
            </a:r>
            <a:r>
              <a:rPr lang="da-DK" dirty="0" smtClean="0">
                <a:solidFill>
                  <a:schemeClr val="bg1"/>
                </a:solidFill>
              </a:rPr>
              <a:t>eV/c</a:t>
            </a:r>
            <a:r>
              <a:rPr lang="da-DK" baseline="30000" dirty="0" smtClean="0">
                <a:solidFill>
                  <a:schemeClr val="bg1"/>
                </a:solidFill>
              </a:rPr>
              <a:t>2</a:t>
            </a:r>
            <a:endParaRPr lang="da-DK" i="1" dirty="0">
              <a:solidFill>
                <a:schemeClr val="bg1"/>
              </a:solidFill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670338" y="5050040"/>
            <a:ext cx="1774500" cy="47111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eaLnBrk="0"/>
            <a:r>
              <a:rPr lang="da-DK" dirty="0">
                <a:solidFill>
                  <a:schemeClr val="bg1"/>
                </a:solidFill>
              </a:rPr>
              <a:t>m</a:t>
            </a:r>
            <a:r>
              <a:rPr lang="da-DK" baseline="-25000" dirty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da-DK" dirty="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da-DK" dirty="0">
                <a:solidFill>
                  <a:schemeClr val="bg1"/>
                </a:solidFill>
              </a:rPr>
              <a:t>= 7 </a:t>
            </a:r>
            <a:r>
              <a:rPr lang="da-DK" dirty="0" smtClean="0">
                <a:solidFill>
                  <a:schemeClr val="bg1"/>
                </a:solidFill>
              </a:rPr>
              <a:t>eV/c</a:t>
            </a:r>
            <a:r>
              <a:rPr lang="da-DK" baseline="30000" dirty="0" smtClean="0">
                <a:solidFill>
                  <a:schemeClr val="bg1"/>
                </a:solidFill>
              </a:rPr>
              <a:t>2</a:t>
            </a:r>
            <a:endParaRPr lang="da-DK" i="1" dirty="0">
              <a:solidFill>
                <a:schemeClr val="bg1"/>
              </a:solidFill>
            </a:endParaRPr>
          </a:p>
        </p:txBody>
      </p:sp>
      <p:pic>
        <p:nvPicPr>
          <p:cNvPr id="15" name="Picture 2" descr="D:\FischerS\Vorträge\101026_Tritium2010_Japan\pictures\Matter-of-the-univers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75733" y="1222407"/>
            <a:ext cx="4758479" cy="2880000"/>
          </a:xfrm>
          <a:prstGeom prst="rect">
            <a:avLst/>
          </a:prstGeom>
          <a:noFill/>
        </p:spPr>
      </p:pic>
      <p:sp>
        <p:nvSpPr>
          <p:cNvPr id="21" name="Abgerundetes Rechteck 20"/>
          <p:cNvSpPr/>
          <p:nvPr/>
        </p:nvSpPr>
        <p:spPr>
          <a:xfrm>
            <a:off x="5144674" y="5351431"/>
            <a:ext cx="4691021" cy="107405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>
              <a:lnSpc>
                <a:spcPct val="95000"/>
              </a:lnSpc>
              <a:spcAft>
                <a:spcPts val="50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2000" b="1" dirty="0" smtClean="0">
                <a:solidFill>
                  <a:schemeClr val="bg1"/>
                </a:solidFill>
                <a:latin typeface="+mj-lt"/>
                <a:ea typeface="ＭＳ Ｐゴシック" charset="-128"/>
              </a:rPr>
              <a:t>Neutrino mass is an important input parameter for cosmology</a:t>
            </a:r>
          </a:p>
          <a:p>
            <a:pPr algn="ctr" hangingPunct="0">
              <a:lnSpc>
                <a:spcPct val="95000"/>
              </a:lnSpc>
              <a:spcAft>
                <a:spcPts val="50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2000" b="1" dirty="0" smtClean="0">
                <a:solidFill>
                  <a:schemeClr val="bg1"/>
                </a:solidFill>
                <a:latin typeface="+mj-lt"/>
                <a:ea typeface="ＭＳ Ｐゴシック" charset="-128"/>
              </a:rPr>
              <a:t>m</a:t>
            </a:r>
            <a:r>
              <a:rPr lang="el-GR" sz="2500" b="1" baseline="-25000" dirty="0" smtClean="0">
                <a:solidFill>
                  <a:schemeClr val="bg1"/>
                </a:solidFill>
                <a:latin typeface="Times" pitchFamily="18" charset="0"/>
                <a:ea typeface="ＭＳ Ｐゴシック" charset="-128"/>
                <a:cs typeface="Times" pitchFamily="18" charset="0"/>
              </a:rPr>
              <a:t>ν</a:t>
            </a:r>
            <a:r>
              <a:rPr lang="de-DE" sz="2000" b="1" dirty="0" smtClean="0">
                <a:solidFill>
                  <a:schemeClr val="bg1"/>
                </a:solidFill>
                <a:latin typeface="+mj-lt"/>
                <a:ea typeface="ＭＳ Ｐゴシック" charset="-128"/>
              </a:rPr>
              <a:t> &lt; 2.3 eV/c</a:t>
            </a:r>
            <a:r>
              <a:rPr lang="de-DE" sz="2000" b="1" baseline="30000" dirty="0" smtClean="0">
                <a:solidFill>
                  <a:schemeClr val="bg1"/>
                </a:solidFill>
                <a:latin typeface="+mj-lt"/>
                <a:ea typeface="ＭＳ Ｐゴシック" charset="-128"/>
              </a:rPr>
              <a:t>2 </a:t>
            </a:r>
            <a:r>
              <a:rPr lang="de-DE" sz="2000" b="1" dirty="0" smtClean="0">
                <a:solidFill>
                  <a:schemeClr val="bg1"/>
                </a:solidFill>
                <a:latin typeface="+mj-lt"/>
                <a:ea typeface="ＭＳ Ｐゴシック" charset="-128"/>
              </a:rPr>
              <a:t>(Mainz)</a:t>
            </a:r>
            <a:endParaRPr lang="en-GB" sz="2000" b="1" dirty="0" smtClean="0">
              <a:solidFill>
                <a:schemeClr val="bg1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5341434" y="4221327"/>
            <a:ext cx="47391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0"/>
            <a:r>
              <a:rPr lang="en-GB" sz="2000" dirty="0" smtClean="0">
                <a:latin typeface="Frutiger"/>
                <a:sym typeface="Wingdings" pitchFamily="2" charset="2"/>
              </a:rPr>
              <a:t>Even tiny neutrino mass has impact on energy content of the universe</a:t>
            </a:r>
            <a:endParaRPr lang="en-GB" sz="2000" dirty="0" smtClean="0">
              <a:latin typeface="Frutiger"/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60034" y="5507372"/>
            <a:ext cx="44717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000" dirty="0" smtClean="0">
                <a:latin typeface="+mj-lt"/>
              </a:rPr>
              <a:t>Simulation of evolution of universe</a:t>
            </a:r>
          </a:p>
          <a:p>
            <a:pPr lvl="1"/>
            <a:r>
              <a:rPr lang="en-GB" sz="2000" dirty="0" smtClean="0">
                <a:latin typeface="+mj-lt"/>
                <a:sym typeface="Wingdings" pitchFamily="2" charset="2"/>
              </a:rPr>
              <a:t> </a:t>
            </a:r>
            <a:r>
              <a:rPr lang="en-GB" sz="2000" dirty="0" smtClean="0">
                <a:latin typeface="+mj-lt"/>
              </a:rPr>
              <a:t>Massive neutrinos smear out large scale structure</a:t>
            </a:r>
            <a:endParaRPr lang="en-GB" sz="2000" dirty="0" smtClean="0">
              <a:latin typeface="Frutiger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8951495" y="3771228"/>
            <a:ext cx="82670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GB" sz="1400" dirty="0" smtClean="0">
                <a:latin typeface="+mj-lt"/>
              </a:rPr>
              <a:t>WMAP</a:t>
            </a:r>
            <a:endParaRPr lang="en-GB" sz="1400" dirty="0">
              <a:latin typeface="+mj-lt"/>
            </a:endParaRPr>
          </a:p>
        </p:txBody>
      </p:sp>
      <p:grpSp>
        <p:nvGrpSpPr>
          <p:cNvPr id="28" name="Gruppieren 27"/>
          <p:cNvGrpSpPr/>
          <p:nvPr/>
        </p:nvGrpSpPr>
        <p:grpSpPr>
          <a:xfrm>
            <a:off x="279133" y="1170940"/>
            <a:ext cx="2285582" cy="1927860"/>
            <a:chOff x="305218" y="998220"/>
            <a:chExt cx="2285582" cy="1927860"/>
          </a:xfrm>
        </p:grpSpPr>
        <p:pic>
          <p:nvPicPr>
            <p:cNvPr id="1026" name="Picture 2" descr="F:\neutrino_masss_LSS_Agarwal.jpg"/>
            <p:cNvPicPr>
              <a:picLocks noChangeAspect="1" noChangeArrowheads="1"/>
            </p:cNvPicPr>
            <p:nvPr/>
          </p:nvPicPr>
          <p:blipFill>
            <a:blip r:embed="rId3"/>
            <a:srcRect b="67475"/>
            <a:stretch>
              <a:fillRect/>
            </a:stretch>
          </p:blipFill>
          <p:spPr bwMode="auto">
            <a:xfrm>
              <a:off x="317500" y="998220"/>
              <a:ext cx="2273300" cy="1927860"/>
            </a:xfrm>
            <a:prstGeom prst="rect">
              <a:avLst/>
            </a:prstGeom>
            <a:noFill/>
          </p:spPr>
        </p:pic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305218" y="2476440"/>
              <a:ext cx="1905801" cy="409555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100794" tIns="50397" rIns="100794" bIns="50397">
              <a:spAutoFit/>
            </a:bodyPr>
            <a:lstStyle/>
            <a:p>
              <a:pPr algn="ctr" eaLnBrk="0"/>
              <a:r>
                <a:rPr lang="da-DK" sz="2000" b="1" dirty="0" smtClean="0">
                  <a:latin typeface="+mj-lt"/>
                </a:rPr>
                <a:t>m</a:t>
              </a:r>
              <a:r>
                <a:rPr lang="el-GR" sz="2000" b="1" baseline="-25000" dirty="0" smtClean="0">
                  <a:latin typeface="Times" pitchFamily="18" charset="0"/>
                  <a:cs typeface="Times" pitchFamily="18" charset="0"/>
                </a:rPr>
                <a:t>ν</a:t>
              </a:r>
              <a:r>
                <a:rPr lang="da-DK" sz="2000" b="1" dirty="0" smtClean="0">
                  <a:latin typeface="+mj-lt"/>
                </a:rPr>
                <a:t> </a:t>
              </a:r>
              <a:r>
                <a:rPr lang="da-DK" sz="2000" b="1" dirty="0">
                  <a:latin typeface="+mj-lt"/>
                </a:rPr>
                <a:t>= </a:t>
              </a:r>
              <a:r>
                <a:rPr lang="da-DK" sz="2000" b="1" dirty="0" smtClean="0">
                  <a:latin typeface="+mj-lt"/>
                </a:rPr>
                <a:t>0 eV/c</a:t>
              </a:r>
              <a:r>
                <a:rPr lang="da-DK" sz="2000" b="1" baseline="30000" dirty="0" smtClean="0">
                  <a:latin typeface="+mj-lt"/>
                </a:rPr>
                <a:t>2</a:t>
              </a:r>
              <a:endParaRPr lang="da-DK" sz="2000" b="1" i="1" dirty="0">
                <a:latin typeface="+mj-lt"/>
              </a:endParaRP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262539" y="3180080"/>
            <a:ext cx="2307941" cy="2021840"/>
            <a:chOff x="3056539" y="3017520"/>
            <a:chExt cx="2307941" cy="2021840"/>
          </a:xfrm>
        </p:grpSpPr>
        <p:pic>
          <p:nvPicPr>
            <p:cNvPr id="26" name="Picture 2" descr="F:\neutrino_masss_LSS_Agarwal.jpg"/>
            <p:cNvPicPr>
              <a:picLocks noChangeAspect="1" noChangeArrowheads="1"/>
            </p:cNvPicPr>
            <p:nvPr/>
          </p:nvPicPr>
          <p:blipFill>
            <a:blip r:embed="rId3"/>
            <a:srcRect t="33039" b="32850"/>
            <a:stretch>
              <a:fillRect/>
            </a:stretch>
          </p:blipFill>
          <p:spPr bwMode="auto">
            <a:xfrm>
              <a:off x="3091180" y="3017520"/>
              <a:ext cx="2273300" cy="2021840"/>
            </a:xfrm>
            <a:prstGeom prst="rect">
              <a:avLst/>
            </a:prstGeom>
            <a:noFill/>
          </p:spPr>
        </p:pic>
        <p:sp>
          <p:nvSpPr>
            <p:cNvPr id="24" name="Text Box 20"/>
            <p:cNvSpPr txBox="1">
              <a:spLocks noChangeArrowheads="1"/>
            </p:cNvSpPr>
            <p:nvPr/>
          </p:nvSpPr>
          <p:spPr bwMode="auto">
            <a:xfrm>
              <a:off x="3056539" y="4550150"/>
              <a:ext cx="1980148" cy="40955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100794" tIns="50397" rIns="100794" bIns="50397">
              <a:spAutoFit/>
            </a:bodyPr>
            <a:lstStyle/>
            <a:p>
              <a:pPr algn="ctr" eaLnBrk="0"/>
              <a:r>
                <a:rPr lang="da-DK" sz="2000" b="1" dirty="0" smtClean="0">
                  <a:latin typeface="+mj-lt"/>
                </a:rPr>
                <a:t>m</a:t>
              </a:r>
              <a:r>
                <a:rPr lang="el-GR" sz="2000" b="1" baseline="-25000" dirty="0" smtClean="0">
                  <a:latin typeface="Times" pitchFamily="18" charset="0"/>
                  <a:cs typeface="Times" pitchFamily="18" charset="0"/>
                </a:rPr>
                <a:t>ν</a:t>
              </a:r>
              <a:r>
                <a:rPr lang="da-DK" sz="2000" b="1" dirty="0" smtClean="0">
                  <a:latin typeface="+mj-lt"/>
                </a:rPr>
                <a:t> = 0.95 eV/c</a:t>
              </a:r>
              <a:r>
                <a:rPr lang="da-DK" sz="2000" b="1" baseline="30000" dirty="0" smtClean="0">
                  <a:latin typeface="+mj-lt"/>
                </a:rPr>
                <a:t>2</a:t>
              </a:r>
              <a:endParaRPr lang="da-DK" sz="2000" b="1" i="1" dirty="0">
                <a:latin typeface="+mj-lt"/>
              </a:endParaRPr>
            </a:p>
          </p:txBody>
        </p:sp>
      </p:grpSp>
      <p:grpSp>
        <p:nvGrpSpPr>
          <p:cNvPr id="30" name="Gruppieren 29"/>
          <p:cNvGrpSpPr/>
          <p:nvPr/>
        </p:nvGrpSpPr>
        <p:grpSpPr>
          <a:xfrm>
            <a:off x="2732490" y="3200400"/>
            <a:ext cx="2286550" cy="2001520"/>
            <a:chOff x="3230330" y="5181600"/>
            <a:chExt cx="2286550" cy="2001520"/>
          </a:xfrm>
        </p:grpSpPr>
        <p:pic>
          <p:nvPicPr>
            <p:cNvPr id="27" name="Picture 2" descr="F:\neutrino_masss_LSS_Agarwal.jpg"/>
            <p:cNvPicPr>
              <a:picLocks noChangeAspect="1" noChangeArrowheads="1"/>
            </p:cNvPicPr>
            <p:nvPr/>
          </p:nvPicPr>
          <p:blipFill>
            <a:blip r:embed="rId3"/>
            <a:srcRect t="66979" b="-747"/>
            <a:stretch>
              <a:fillRect/>
            </a:stretch>
          </p:blipFill>
          <p:spPr bwMode="auto">
            <a:xfrm>
              <a:off x="3243580" y="5181600"/>
              <a:ext cx="2273300" cy="2001520"/>
            </a:xfrm>
            <a:prstGeom prst="rect">
              <a:avLst/>
            </a:prstGeom>
            <a:noFill/>
          </p:spPr>
        </p:pic>
        <p:sp>
          <p:nvSpPr>
            <p:cNvPr id="25" name="Text Box 20"/>
            <p:cNvSpPr txBox="1">
              <a:spLocks noChangeArrowheads="1"/>
            </p:cNvSpPr>
            <p:nvPr/>
          </p:nvSpPr>
          <p:spPr bwMode="auto">
            <a:xfrm>
              <a:off x="3230330" y="6733480"/>
              <a:ext cx="1906887" cy="40955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100794" tIns="50397" rIns="100794" bIns="50397">
              <a:spAutoFit/>
            </a:bodyPr>
            <a:lstStyle/>
            <a:p>
              <a:pPr algn="ctr" eaLnBrk="0"/>
              <a:r>
                <a:rPr lang="da-DK" sz="2000" b="1" dirty="0" smtClean="0">
                  <a:latin typeface="+mj-lt"/>
                </a:rPr>
                <a:t>m</a:t>
              </a:r>
              <a:r>
                <a:rPr lang="el-GR" sz="2000" b="1" baseline="-25000" dirty="0" smtClean="0">
                  <a:latin typeface="Times" pitchFamily="18" charset="0"/>
                  <a:cs typeface="Times" pitchFamily="18" charset="0"/>
                </a:rPr>
                <a:t>ν</a:t>
              </a:r>
              <a:r>
                <a:rPr lang="da-DK" sz="2000" b="1" dirty="0" smtClean="0">
                  <a:latin typeface="+mj-lt"/>
                </a:rPr>
                <a:t> </a:t>
              </a:r>
              <a:r>
                <a:rPr lang="da-DK" sz="2000" b="1" dirty="0">
                  <a:latin typeface="+mj-lt"/>
                </a:rPr>
                <a:t>= </a:t>
              </a:r>
              <a:r>
                <a:rPr lang="da-DK" sz="2000" b="1" dirty="0" smtClean="0">
                  <a:latin typeface="+mj-lt"/>
                </a:rPr>
                <a:t>1.9 eV/c</a:t>
              </a:r>
              <a:r>
                <a:rPr lang="da-DK" sz="2000" b="1" baseline="30000" dirty="0" smtClean="0">
                  <a:latin typeface="+mj-lt"/>
                </a:rPr>
                <a:t>2</a:t>
              </a:r>
              <a:endParaRPr lang="da-DK" sz="2000" b="1" i="1" dirty="0">
                <a:latin typeface="+mj-lt"/>
              </a:endParaRPr>
            </a:p>
          </p:txBody>
        </p:sp>
      </p:grpSp>
      <p:sp>
        <p:nvSpPr>
          <p:cNvPr id="31" name="Rechteck 30"/>
          <p:cNvSpPr/>
          <p:nvPr/>
        </p:nvSpPr>
        <p:spPr>
          <a:xfrm>
            <a:off x="2509521" y="5074373"/>
            <a:ext cx="242235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GB" sz="1400" dirty="0" err="1" smtClean="0">
                <a:latin typeface="+mj-lt"/>
              </a:rPr>
              <a:t>Agarwal</a:t>
            </a:r>
            <a:r>
              <a:rPr lang="en-GB" sz="1400" dirty="0" smtClean="0">
                <a:latin typeface="+mj-lt"/>
              </a:rPr>
              <a:t>, Feldman 2010</a:t>
            </a:r>
            <a:endParaRPr lang="en-GB" sz="1400" dirty="0">
              <a:latin typeface="+mj-lt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5931912" y="6529365"/>
            <a:ext cx="2888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+mj-lt"/>
              </a:rPr>
              <a:t>1 </a:t>
            </a:r>
            <a:r>
              <a:rPr lang="en-GB" sz="2000" dirty="0" err="1" smtClean="0">
                <a:latin typeface="+mj-lt"/>
              </a:rPr>
              <a:t>eV</a:t>
            </a:r>
            <a:r>
              <a:rPr lang="en-GB" sz="2000" dirty="0" smtClean="0">
                <a:latin typeface="+mj-lt"/>
              </a:rPr>
              <a:t>/c</a:t>
            </a:r>
            <a:r>
              <a:rPr lang="en-GB" sz="2000" baseline="30000" dirty="0" smtClean="0">
                <a:latin typeface="+mj-lt"/>
              </a:rPr>
              <a:t>2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smtClean="0">
                <a:latin typeface="+mj-lt"/>
                <a:ea typeface="Arial Unicode MS"/>
                <a:cs typeface="Arial Unicode MS"/>
              </a:rPr>
              <a:t>≙ 1.8 · 10</a:t>
            </a:r>
            <a:r>
              <a:rPr lang="en-GB" sz="2000" baseline="30000" dirty="0" smtClean="0">
                <a:latin typeface="+mj-lt"/>
                <a:ea typeface="Arial Unicode MS"/>
                <a:cs typeface="Arial Unicode MS"/>
              </a:rPr>
              <a:t>-36</a:t>
            </a:r>
            <a:r>
              <a:rPr lang="en-GB" sz="2000" dirty="0" smtClean="0">
                <a:latin typeface="+mj-lt"/>
                <a:ea typeface="Arial Unicode MS"/>
                <a:cs typeface="Arial Unicode MS"/>
              </a:rPr>
              <a:t> kg</a:t>
            </a:r>
            <a:endParaRPr lang="en-GB" sz="2000" dirty="0" smtClean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086DF1-DD94-47C6-9C55-BBF2AE4FC8DF}" type="slidenum">
              <a:rPr lang="en-GB" noProof="0" smtClean="0"/>
              <a:pPr/>
              <a:t>30</a:t>
            </a:fld>
            <a:endParaRPr lang="en-GB" noProof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smtClean="0"/>
              <a:t>2011/10/21</a:t>
            </a:r>
            <a:endParaRPr lang="en-GB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ASPERA –Mirrors and lasers in astroparticle physics infrastructure</a:t>
            </a:r>
          </a:p>
          <a:p>
            <a:r>
              <a:rPr lang="en-GB" smtClean="0"/>
              <a:t>Sebastian Fischer</a:t>
            </a:r>
            <a:endParaRPr lang="en-GB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 l="368" r="4629" b="-719"/>
          <a:stretch>
            <a:fillRect/>
          </a:stretch>
        </p:blipFill>
        <p:spPr bwMode="auto">
          <a:xfrm>
            <a:off x="161363" y="302360"/>
            <a:ext cx="4625790" cy="3468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Bild 9" descr="mounting1.png"/>
          <p:cNvPicPr>
            <a:picLocks noChangeAspect="1"/>
          </p:cNvPicPr>
          <p:nvPr/>
        </p:nvPicPr>
        <p:blipFill>
          <a:blip r:embed="rId3">
            <a:lum bright="10000"/>
          </a:blip>
          <a:srcRect l="19674"/>
          <a:stretch>
            <a:fillRect/>
          </a:stretch>
        </p:blipFill>
        <p:spPr>
          <a:xfrm>
            <a:off x="4901027" y="302360"/>
            <a:ext cx="5013754" cy="3097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uppieren 12"/>
          <p:cNvGrpSpPr/>
          <p:nvPr/>
        </p:nvGrpSpPr>
        <p:grpSpPr>
          <a:xfrm>
            <a:off x="4654291" y="3700631"/>
            <a:ext cx="5260490" cy="3221206"/>
            <a:chOff x="5298112" y="2680500"/>
            <a:chExt cx="4562168" cy="3101712"/>
          </a:xfrm>
        </p:grpSpPr>
        <p:pic>
          <p:nvPicPr>
            <p:cNvPr id="14" name="Bild 11" descr="CollBild-CM18-20100310-CN-01-001a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8112" y="2680500"/>
              <a:ext cx="4562168" cy="3093720"/>
            </a:xfrm>
            <a:prstGeom prst="round2DiagRect">
              <a:avLst>
                <a:gd name="adj1" fmla="val 0"/>
                <a:gd name="adj2" fmla="val 4258"/>
              </a:avLst>
            </a:prstGeom>
            <a:ln w="57150" cap="sq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7785" algn="br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" name="Textfeld 14"/>
            <p:cNvSpPr txBox="1"/>
            <p:nvPr/>
          </p:nvSpPr>
          <p:spPr>
            <a:xfrm>
              <a:off x="5308804" y="5351325"/>
              <a:ext cx="4526410" cy="430887"/>
            </a:xfrm>
            <a:prstGeom prst="rect">
              <a:avLst/>
            </a:prstGeom>
            <a:noFill/>
            <a:ln>
              <a:noFill/>
            </a:ln>
            <a:scene3d>
              <a:camera prst="perspectiveFront" fov="5700000">
                <a:rot lat="1800000" lon="0" rev="0"/>
              </a:camera>
              <a:lightRig rig="threePt" dir="t"/>
            </a:scene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200" b="1" cap="all" dirty="0" smtClean="0">
                  <a:ln w="0"/>
                  <a:gradFill flip="none">
                    <a:gsLst>
                      <a:gs pos="0">
                        <a:schemeClr val="bg1">
                          <a:lumMod val="95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reflection blurRad="12700" stA="50000" endPos="50000" dist="5000" dir="5400000" sy="-100000" rotWithShape="0"/>
                  </a:effectLst>
                </a:rPr>
                <a:t>KATRIN Collaboration 2010</a:t>
              </a:r>
              <a:endParaRPr lang="en-US" sz="2200" b="1" cap="all" dirty="0">
                <a:ln w="0"/>
                <a:gradFill flip="none">
                  <a:gsLst>
                    <a:gs pos="0">
                      <a:schemeClr val="bg1">
                        <a:lumMod val="95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endParaRPr>
            </a:p>
          </p:txBody>
        </p:sp>
      </p:grpSp>
      <p:pic>
        <p:nvPicPr>
          <p:cNvPr id="16" name="Picture 2" descr="Logo der Universität Münster&#10; (Link zur Startseite der Universität Münster)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7356" y="4434729"/>
            <a:ext cx="2427516" cy="52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 descr="http://www.system2teach.de/hfg/_img/Logo_HSFD.gif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9293" y="6415784"/>
            <a:ext cx="1754767" cy="34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 descr="http://www.zdv.uni-mainz.de/Illustrationen/DTP/uni_mainz_logo_11_10_04.wm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09477" y="6201311"/>
            <a:ext cx="1429761" cy="5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2" descr="http://www.phys.ucl.ac.uk/admissions/logo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43354" y="5162023"/>
            <a:ext cx="600526" cy="70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uppieren 14"/>
          <p:cNvGrpSpPr>
            <a:grpSpLocks/>
          </p:cNvGrpSpPr>
          <p:nvPr/>
        </p:nvGrpSpPr>
        <p:grpSpPr bwMode="auto">
          <a:xfrm>
            <a:off x="957058" y="4278426"/>
            <a:ext cx="2404780" cy="222217"/>
            <a:chOff x="6229354" y="4429128"/>
            <a:chExt cx="4410079" cy="619126"/>
          </a:xfrm>
        </p:grpSpPr>
        <p:pic>
          <p:nvPicPr>
            <p:cNvPr id="21" name="Picture 18" descr="http://myuw.washington.edu/graphics/UW.gif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229354" y="4572004"/>
              <a:ext cx="504825" cy="35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0" descr="http://www-ik.fzk.de/~katrin/icons/logo_members/logo_univwash.jpg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800858" y="4429128"/>
              <a:ext cx="3838575" cy="619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Picture 22" descr="http://geography.swan.ac.uk/igsbb/images/stories/swansea_logo.png"/>
          <p:cNvPicPr>
            <a:picLocks noChangeAspect="1" noChangeArrowheads="1"/>
          </p:cNvPicPr>
          <p:nvPr/>
        </p:nvPicPr>
        <p:blipFill>
          <a:blip r:embed="rId14"/>
          <a:srcRect l="1157" t="16280" r="2312" b="17442"/>
          <a:stretch>
            <a:fillRect/>
          </a:stretch>
        </p:blipFill>
        <p:spPr bwMode="auto">
          <a:xfrm>
            <a:off x="3344346" y="5201792"/>
            <a:ext cx="1031193" cy="70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589141" y="5230095"/>
            <a:ext cx="698163" cy="385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14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05249" y="4315188"/>
            <a:ext cx="440029" cy="73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19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652217" y="4286545"/>
            <a:ext cx="694150" cy="69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1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28281" y="5904034"/>
            <a:ext cx="1681206" cy="45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9" descr="KITlogo_4c_frutiger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66819" y="5261957"/>
            <a:ext cx="1007119" cy="460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FischerS\Vorträge\111021_ASPERA_Workshop_Pisa\mpik_logo2.pn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733235" y="6078082"/>
            <a:ext cx="708532" cy="760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nhaltsplatzhalter 9" descr="KATRIN_ohne_Hintergrun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3996" y="779937"/>
            <a:ext cx="9212263" cy="2899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 KATRIN experiment</a:t>
            </a:r>
          </a:p>
        </p:txBody>
      </p:sp>
      <p:sp>
        <p:nvSpPr>
          <p:cNvPr id="24" name="Foliennummernplatzhalter 2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rtlCol="0"/>
          <a:lstStyle/>
          <a:p>
            <a:pPr>
              <a:defRPr/>
            </a:pPr>
            <a:fld id="{6E2A9752-F8B0-4C9E-B461-26816F4CC6CA}" type="slidenum">
              <a:rPr lang="en-GB">
                <a:latin typeface="+mj-lt"/>
                <a:ea typeface="ＭＳ Ｐゴシック" charset="-128"/>
              </a:rPr>
              <a:pPr>
                <a:defRPr/>
              </a:pPr>
              <a:t>4</a:t>
            </a:fld>
            <a:endParaRPr lang="en-GB">
              <a:latin typeface="+mj-lt"/>
              <a:ea typeface="ＭＳ Ｐゴシック" charset="-128"/>
            </a:endParaRPr>
          </a:p>
        </p:txBody>
      </p:sp>
      <p:sp>
        <p:nvSpPr>
          <p:cNvPr id="23" name="Datumsplatzhalter 2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r>
              <a:rPr lang="de-DE" smtClean="0">
                <a:latin typeface="+mj-lt"/>
                <a:ea typeface="ＭＳ Ｐゴシック" charset="-128"/>
              </a:rPr>
              <a:t>2011/10/21</a:t>
            </a:r>
            <a:endParaRPr lang="en-GB">
              <a:latin typeface="+mj-lt"/>
              <a:ea typeface="ＭＳ Ｐゴシック" charset="-128"/>
            </a:endParaRP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rtlCol="0"/>
          <a:lstStyle/>
          <a:p>
            <a:pPr>
              <a:defRPr/>
            </a:pPr>
            <a:r>
              <a:rPr lang="en-GB" smtClean="0">
                <a:latin typeface="+mj-lt"/>
                <a:ea typeface="ＭＳ Ｐゴシック" charset="-128"/>
              </a:rPr>
              <a:t>ASPERA –Mirrors and lasers in astroparticle physics infrastructure Sebastian Fischer</a:t>
            </a:r>
            <a:endParaRPr lang="en-GB" dirty="0">
              <a:latin typeface="+mj-lt"/>
              <a:ea typeface="ＭＳ Ｐゴシック" charset="-128"/>
            </a:endParaRPr>
          </a:p>
        </p:txBody>
      </p:sp>
      <p:pic>
        <p:nvPicPr>
          <p:cNvPr id="14339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9442" y="4117430"/>
            <a:ext cx="3130550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3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9595" y="5786438"/>
            <a:ext cx="1150937" cy="1157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350" name="Picture 14" descr="D:\FischerS\Vorträge\101026_Tritium2010_Japan\pictures\katrin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84" y="3265279"/>
            <a:ext cx="5491005" cy="3660670"/>
          </a:xfrm>
          <a:prstGeom prst="rect">
            <a:avLst/>
          </a:prstGeom>
          <a:noFill/>
        </p:spPr>
      </p:pic>
      <p:sp>
        <p:nvSpPr>
          <p:cNvPr id="13" name="Rechteck 12"/>
          <p:cNvSpPr/>
          <p:nvPr/>
        </p:nvSpPr>
        <p:spPr>
          <a:xfrm>
            <a:off x="336550" y="1007220"/>
            <a:ext cx="7446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 err="1" smtClean="0">
                <a:latin typeface="+mj-lt"/>
              </a:rPr>
              <a:t>KArlsruhe</a:t>
            </a:r>
            <a:r>
              <a:rPr lang="en-GB" sz="1800" dirty="0" smtClean="0">
                <a:latin typeface="+mj-lt"/>
              </a:rPr>
              <a:t> </a:t>
            </a:r>
            <a:r>
              <a:rPr lang="en-GB" sz="1800" dirty="0" err="1" smtClean="0">
                <a:latin typeface="+mj-lt"/>
              </a:rPr>
              <a:t>TRItium</a:t>
            </a:r>
            <a:r>
              <a:rPr lang="en-GB" sz="1800" dirty="0" smtClean="0">
                <a:latin typeface="+mj-lt"/>
              </a:rPr>
              <a:t> Neutrino experiment</a:t>
            </a:r>
            <a:endParaRPr lang="en-GB" sz="1800" dirty="0">
              <a:latin typeface="+mj-lt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667921" y="6317611"/>
            <a:ext cx="1978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+mj-lt"/>
              </a:rPr>
              <a:t>t</a:t>
            </a:r>
            <a:r>
              <a:rPr lang="en-GB" sz="2000" baseline="-25000" dirty="0" smtClean="0">
                <a:latin typeface="+mj-lt"/>
              </a:rPr>
              <a:t>1/2</a:t>
            </a:r>
            <a:r>
              <a:rPr lang="en-GB" sz="2000" dirty="0" smtClean="0">
                <a:latin typeface="+mj-lt"/>
              </a:rPr>
              <a:t> = 12.3 years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2400" smtClean="0"/>
              <a:t>Main spectrometer transport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/>
          <a:srcRect b="7208"/>
          <a:stretch>
            <a:fillRect/>
          </a:stretch>
        </p:blipFill>
        <p:spPr bwMode="auto">
          <a:xfrm>
            <a:off x="420688" y="997983"/>
            <a:ext cx="9212262" cy="584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 rot="-1426111">
            <a:off x="9128125" y="2903538"/>
            <a:ext cx="96043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85" tIns="50394" rIns="100785" bIns="50394">
            <a:spAutoFit/>
          </a:bodyPr>
          <a:lstStyle/>
          <a:p>
            <a:pPr defTabSz="1006475" hangingPunct="1">
              <a:lnSpc>
                <a:spcPct val="100000"/>
              </a:lnSpc>
              <a:buClrTx/>
              <a:buSzTx/>
            </a:pPr>
            <a:r>
              <a:rPr lang="de-DE" sz="2000">
                <a:solidFill>
                  <a:schemeClr val="bg1"/>
                </a:solidFill>
                <a:latin typeface="Arial" pitchFamily="34" charset="0"/>
              </a:rPr>
              <a:t>Donau</a:t>
            </a:r>
          </a:p>
        </p:txBody>
      </p:sp>
      <p:cxnSp>
        <p:nvCxnSpPr>
          <p:cNvPr id="7" name="Gerade Verbindung mit Pfeil 6"/>
          <p:cNvCxnSpPr/>
          <p:nvPr/>
        </p:nvCxnSpPr>
        <p:spPr bwMode="auto">
          <a:xfrm>
            <a:off x="4725988" y="2783396"/>
            <a:ext cx="785812" cy="122238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stealth" w="lg" len="med"/>
            <a:tailEnd type="stealth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8678" name="Textfeld 7"/>
          <p:cNvSpPr txBox="1">
            <a:spLocks noChangeArrowheads="1"/>
          </p:cNvSpPr>
          <p:nvPr/>
        </p:nvSpPr>
        <p:spPr bwMode="auto">
          <a:xfrm rot="490520">
            <a:off x="4610100" y="3026284"/>
            <a:ext cx="911225" cy="3460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83495" tIns="41747" rIns="83495" bIns="41747">
            <a:spAutoFit/>
          </a:bodyPr>
          <a:lstStyle/>
          <a:p>
            <a:pPr defTabSz="833438" eaLnBrk="0">
              <a:lnSpc>
                <a:spcPct val="100000"/>
              </a:lnSpc>
              <a:buClrTx/>
              <a:buSzTx/>
            </a:pPr>
            <a:r>
              <a:rPr lang="de-DE" sz="1700" b="1">
                <a:solidFill>
                  <a:schemeClr val="bg1"/>
                </a:solidFill>
                <a:latin typeface="Arial" pitchFamily="34" charset="0"/>
              </a:rPr>
              <a:t>250 km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smtClean="0"/>
              <a:t>2011/10/21</a:t>
            </a:r>
            <a:endParaRPr lang="en-GB" noProof="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086DF1-DD94-47C6-9C55-BBF2AE4FC8DF}" type="slidenum">
              <a:rPr lang="en-GB" noProof="0" smtClean="0"/>
              <a:pPr/>
              <a:t>5</a:t>
            </a:fld>
            <a:endParaRPr lang="en-GB" noProof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ASPERA –Mirrors and lasers in astroparticle physics infrastructure</a:t>
            </a:r>
          </a:p>
          <a:p>
            <a:r>
              <a:rPr lang="en-GB" smtClean="0"/>
              <a:t>Sebastian Fischer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Inhaltsplatzhalter 9" descr="KATRIN_ohne_Hintergrund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057" y="769998"/>
            <a:ext cx="9212263" cy="2899598"/>
          </a:xfrm>
        </p:spPr>
      </p:pic>
      <p:sp>
        <p:nvSpPr>
          <p:cNvPr id="1433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 KATRIN experiment</a:t>
            </a:r>
          </a:p>
        </p:txBody>
      </p:sp>
      <p:sp>
        <p:nvSpPr>
          <p:cNvPr id="24" name="Foliennummernplatzhalter 2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rtlCol="0"/>
          <a:lstStyle/>
          <a:p>
            <a:pPr>
              <a:defRPr/>
            </a:pPr>
            <a:fld id="{6E2A9752-F8B0-4C9E-B461-26816F4CC6CA}" type="slidenum">
              <a:rPr lang="en-GB">
                <a:latin typeface="+mj-lt"/>
                <a:ea typeface="ＭＳ Ｐゴシック" charset="-128"/>
              </a:rPr>
              <a:pPr>
                <a:defRPr/>
              </a:pPr>
              <a:t>6</a:t>
            </a:fld>
            <a:endParaRPr lang="en-GB">
              <a:latin typeface="+mj-lt"/>
              <a:ea typeface="ＭＳ Ｐゴシック" charset="-128"/>
            </a:endParaRPr>
          </a:p>
        </p:txBody>
      </p:sp>
      <p:sp>
        <p:nvSpPr>
          <p:cNvPr id="23" name="Datumsplatzhalter 2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r>
              <a:rPr lang="de-DE" smtClean="0">
                <a:latin typeface="+mj-lt"/>
                <a:ea typeface="ＭＳ Ｐゴシック" charset="-128"/>
              </a:rPr>
              <a:t>2011/10/21</a:t>
            </a:r>
            <a:endParaRPr lang="en-GB">
              <a:latin typeface="+mj-lt"/>
              <a:ea typeface="ＭＳ Ｐゴシック" charset="-128"/>
            </a:endParaRP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rtlCol="0"/>
          <a:lstStyle/>
          <a:p>
            <a:pPr>
              <a:defRPr/>
            </a:pPr>
            <a:r>
              <a:rPr lang="en-GB" smtClean="0">
                <a:latin typeface="+mj-lt"/>
                <a:ea typeface="ＭＳ Ｐゴシック" charset="-128"/>
              </a:rPr>
              <a:t>ASPERA –Mirrors and lasers in astroparticle physics infrastructure Sebastian Fischer</a:t>
            </a:r>
            <a:endParaRPr lang="en-GB" dirty="0">
              <a:latin typeface="+mj-lt"/>
              <a:ea typeface="ＭＳ Ｐゴシック" charset="-128"/>
            </a:endParaRPr>
          </a:p>
        </p:txBody>
      </p:sp>
      <p:pic>
        <p:nvPicPr>
          <p:cNvPr id="14339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9442" y="4117430"/>
            <a:ext cx="3130550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4762500" y="5847077"/>
            <a:ext cx="4841875" cy="6858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74663" algn="ctr" eaLnBrk="0" hangingPunct="0">
              <a:lnSpc>
                <a:spcPct val="95000"/>
              </a:lnSpc>
              <a:spcAft>
                <a:spcPts val="50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2000" b="1" dirty="0">
                <a:solidFill>
                  <a:schemeClr val="bg1"/>
                </a:solidFill>
                <a:latin typeface="+mj-lt"/>
                <a:ea typeface="ＭＳ Ｐゴシック" charset="-128"/>
                <a:sym typeface="Wingdings" pitchFamily="2" charset="2"/>
              </a:rPr>
              <a:t>Determination of anti-neutrino mass </a:t>
            </a:r>
            <a:br>
              <a:rPr lang="en-GB" sz="2000" b="1" dirty="0">
                <a:solidFill>
                  <a:schemeClr val="bg1"/>
                </a:solidFill>
                <a:latin typeface="+mj-lt"/>
                <a:ea typeface="ＭＳ Ｐゴシック" charset="-128"/>
                <a:sym typeface="Wingdings" pitchFamily="2" charset="2"/>
              </a:rPr>
            </a:br>
            <a:r>
              <a:rPr lang="en-GB" sz="2000" b="1" dirty="0">
                <a:solidFill>
                  <a:schemeClr val="bg1"/>
                </a:solidFill>
                <a:latin typeface="+mj-lt"/>
                <a:ea typeface="ＭＳ Ｐゴシック" charset="-128"/>
                <a:sym typeface="Wingdings" pitchFamily="2" charset="2"/>
              </a:rPr>
              <a:t>with </a:t>
            </a:r>
            <a:r>
              <a:rPr lang="en-GB" sz="2000" b="1" dirty="0" smtClean="0">
                <a:solidFill>
                  <a:schemeClr val="bg1"/>
                </a:solidFill>
                <a:latin typeface="+mj-lt"/>
                <a:ea typeface="ＭＳ Ｐゴシック" charset="-128"/>
                <a:sym typeface="Wingdings" pitchFamily="2" charset="2"/>
              </a:rPr>
              <a:t>200 </a:t>
            </a:r>
            <a:r>
              <a:rPr lang="en-GB" sz="2000" b="1" dirty="0" err="1" smtClean="0">
                <a:solidFill>
                  <a:schemeClr val="bg1"/>
                </a:solidFill>
                <a:latin typeface="+mj-lt"/>
                <a:ea typeface="ＭＳ Ｐゴシック" charset="-128"/>
                <a:sym typeface="Wingdings" pitchFamily="2" charset="2"/>
              </a:rPr>
              <a:t>meV</a:t>
            </a:r>
            <a:r>
              <a:rPr lang="en-GB" sz="2000" b="1" dirty="0" smtClean="0">
                <a:solidFill>
                  <a:schemeClr val="bg1"/>
                </a:solidFill>
                <a:latin typeface="+mj-lt"/>
                <a:ea typeface="ＭＳ Ｐゴシック" charset="-128"/>
                <a:sym typeface="Wingdings" pitchFamily="2" charset="2"/>
              </a:rPr>
              <a:t>/c</a:t>
            </a:r>
            <a:r>
              <a:rPr lang="en-GB" sz="2000" b="1" baseline="30000" dirty="0" smtClean="0">
                <a:solidFill>
                  <a:schemeClr val="bg1"/>
                </a:solidFill>
                <a:latin typeface="+mj-lt"/>
                <a:ea typeface="ＭＳ Ｐゴシック" charset="-128"/>
                <a:sym typeface="Wingdings" pitchFamily="2" charset="2"/>
              </a:rPr>
              <a:t>2</a:t>
            </a:r>
            <a:r>
              <a:rPr lang="en-GB" sz="2000" b="1" dirty="0" smtClean="0">
                <a:solidFill>
                  <a:schemeClr val="bg1"/>
                </a:solidFill>
                <a:latin typeface="+mj-lt"/>
                <a:ea typeface="ＭＳ Ｐゴシック" charset="-128"/>
                <a:sym typeface="Wingdings" pitchFamily="2" charset="2"/>
              </a:rPr>
              <a:t> </a:t>
            </a:r>
            <a:r>
              <a:rPr lang="en-GB" sz="2000" b="1" dirty="0">
                <a:solidFill>
                  <a:schemeClr val="bg1"/>
                </a:solidFill>
                <a:latin typeface="+mj-lt"/>
                <a:ea typeface="ＭＳ Ｐゴシック" charset="-128"/>
                <a:sym typeface="Wingdings" pitchFamily="2" charset="2"/>
              </a:rPr>
              <a:t>sensitivity (90 % C.L.)</a:t>
            </a: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 bwMode="auto">
          <a:xfrm>
            <a:off x="5173663" y="3017838"/>
            <a:ext cx="4319587" cy="2578100"/>
            <a:chOff x="2099" y="2749"/>
            <a:chExt cx="3923" cy="2305"/>
          </a:xfrm>
        </p:grpSpPr>
        <p:pic>
          <p:nvPicPr>
            <p:cNvPr id="14347" name="Picture 8"/>
            <p:cNvPicPr>
              <a:picLocks noChangeAspect="1" noChangeArrowheads="1"/>
            </p:cNvPicPr>
            <p:nvPr/>
          </p:nvPicPr>
          <p:blipFill>
            <a:blip r:embed="rId5"/>
            <a:srcRect l="20657" t="46454" r="6523" b="522"/>
            <a:stretch>
              <a:fillRect/>
            </a:stretch>
          </p:blipFill>
          <p:spPr bwMode="auto">
            <a:xfrm>
              <a:off x="2099" y="2840"/>
              <a:ext cx="3923" cy="2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8" name="Rectangle 9"/>
            <p:cNvSpPr>
              <a:spLocks noChangeAspect="1" noChangeArrowheads="1"/>
            </p:cNvSpPr>
            <p:nvPr/>
          </p:nvSpPr>
          <p:spPr bwMode="auto">
            <a:xfrm>
              <a:off x="2099" y="2749"/>
              <a:ext cx="1701" cy="545"/>
            </a:xfrm>
            <a:prstGeom prst="rect">
              <a:avLst/>
            </a:prstGeom>
            <a:solidFill>
              <a:schemeClr val="bg1"/>
            </a:solidFill>
            <a:ln w="22225">
              <a:noFill/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</p:grpSp>
      <p:pic>
        <p:nvPicPr>
          <p:cNvPr id="14343" name="Picture 3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9595" y="5786438"/>
            <a:ext cx="1150937" cy="1157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4" name="Textfeld 13"/>
          <p:cNvSpPr txBox="1"/>
          <p:nvPr/>
        </p:nvSpPr>
        <p:spPr>
          <a:xfrm rot="20782403">
            <a:off x="1436912" y="3200397"/>
            <a:ext cx="1799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+mj-lt"/>
              </a:rPr>
              <a:t>Tritium source</a:t>
            </a:r>
            <a:endParaRPr lang="en-GB" sz="2000" dirty="0">
              <a:latin typeface="+mj-lt"/>
            </a:endParaRPr>
          </a:p>
        </p:txBody>
      </p:sp>
      <p:sp>
        <p:nvSpPr>
          <p:cNvPr id="15" name="Textfeld 14"/>
          <p:cNvSpPr txBox="1"/>
          <p:nvPr/>
        </p:nvSpPr>
        <p:spPr>
          <a:xfrm rot="20804396">
            <a:off x="3196046" y="2738846"/>
            <a:ext cx="2154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+mj-lt"/>
              </a:rPr>
              <a:t>Transport section</a:t>
            </a:r>
            <a:endParaRPr lang="en-GB" sz="2000" dirty="0">
              <a:latin typeface="+mj-lt"/>
            </a:endParaRPr>
          </a:p>
        </p:txBody>
      </p:sp>
      <p:sp>
        <p:nvSpPr>
          <p:cNvPr id="16" name="Textfeld 15"/>
          <p:cNvSpPr txBox="1"/>
          <p:nvPr/>
        </p:nvSpPr>
        <p:spPr>
          <a:xfrm rot="20814515">
            <a:off x="6612964" y="2551612"/>
            <a:ext cx="1721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+mj-lt"/>
              </a:rPr>
              <a:t>Spectrometer</a:t>
            </a:r>
            <a:endParaRPr lang="en-GB" sz="2000" dirty="0">
              <a:latin typeface="+mj-lt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728754" y="6596744"/>
            <a:ext cx="3102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+mj-lt"/>
              </a:rPr>
              <a:t>1 </a:t>
            </a:r>
            <a:r>
              <a:rPr lang="en-GB" sz="2000" dirty="0" err="1" smtClean="0">
                <a:latin typeface="+mj-lt"/>
              </a:rPr>
              <a:t>meV</a:t>
            </a:r>
            <a:r>
              <a:rPr lang="en-GB" sz="2000" dirty="0" smtClean="0">
                <a:latin typeface="+mj-lt"/>
              </a:rPr>
              <a:t>/c</a:t>
            </a:r>
            <a:r>
              <a:rPr lang="en-GB" sz="2000" baseline="30000" dirty="0" smtClean="0">
                <a:latin typeface="+mj-lt"/>
              </a:rPr>
              <a:t>2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smtClean="0">
                <a:latin typeface="+mj-lt"/>
                <a:ea typeface="Arial Unicode MS"/>
                <a:cs typeface="Arial Unicode MS"/>
              </a:rPr>
              <a:t>≙ 1.8 · 10</a:t>
            </a:r>
            <a:r>
              <a:rPr lang="en-GB" sz="2000" baseline="30000" dirty="0" smtClean="0">
                <a:latin typeface="+mj-lt"/>
                <a:ea typeface="Arial Unicode MS"/>
                <a:cs typeface="Arial Unicode MS"/>
              </a:rPr>
              <a:t>-33</a:t>
            </a:r>
            <a:r>
              <a:rPr lang="en-GB" sz="2000" dirty="0" smtClean="0">
                <a:latin typeface="+mj-lt"/>
                <a:ea typeface="Arial Unicode MS"/>
                <a:cs typeface="Arial Unicode MS"/>
              </a:rPr>
              <a:t> kg</a:t>
            </a:r>
            <a:endParaRPr lang="en-GB" sz="2000" dirty="0" smtClean="0">
              <a:latin typeface="+mj-lt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336550" y="1007220"/>
            <a:ext cx="7446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 err="1" smtClean="0">
                <a:latin typeface="+mj-lt"/>
              </a:rPr>
              <a:t>KArlsruhe</a:t>
            </a:r>
            <a:r>
              <a:rPr lang="en-GB" sz="1800" dirty="0" smtClean="0">
                <a:latin typeface="+mj-lt"/>
              </a:rPr>
              <a:t> </a:t>
            </a:r>
            <a:r>
              <a:rPr lang="en-GB" sz="1800" dirty="0" err="1" smtClean="0">
                <a:latin typeface="+mj-lt"/>
              </a:rPr>
              <a:t>TRItium</a:t>
            </a:r>
            <a:r>
              <a:rPr lang="en-GB" sz="1800" dirty="0" smtClean="0">
                <a:latin typeface="+mj-lt"/>
              </a:rPr>
              <a:t> Neutrino experiment</a:t>
            </a:r>
            <a:endParaRPr lang="en-GB" sz="1800" dirty="0">
              <a:latin typeface="+mj-lt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667921" y="6317611"/>
            <a:ext cx="1978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+mj-lt"/>
              </a:rPr>
              <a:t>t</a:t>
            </a:r>
            <a:r>
              <a:rPr lang="en-GB" sz="2000" baseline="-25000" dirty="0" smtClean="0">
                <a:latin typeface="+mj-lt"/>
              </a:rPr>
              <a:t>1/2</a:t>
            </a:r>
            <a:r>
              <a:rPr lang="en-GB" sz="2000" dirty="0" smtClean="0">
                <a:latin typeface="+mj-lt"/>
              </a:rPr>
              <a:t> = 12.3 years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Inner Loop system of KATRIN</a:t>
            </a:r>
          </a:p>
        </p:txBody>
      </p:sp>
      <p:sp>
        <p:nvSpPr>
          <p:cNvPr id="71" name="Foliennummernplatzhalter 70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rtlCol="0"/>
          <a:lstStyle/>
          <a:p>
            <a:pPr>
              <a:defRPr/>
            </a:pPr>
            <a:fld id="{F29A7904-BD17-4B62-A46D-0CAFC2BBC7DE}" type="slidenum">
              <a:rPr lang="en-GB">
                <a:latin typeface="+mj-lt"/>
                <a:ea typeface="ＭＳ Ｐゴシック" charset="-128"/>
              </a:rPr>
              <a:pPr>
                <a:defRPr/>
              </a:pPr>
              <a:t>7</a:t>
            </a:fld>
            <a:endParaRPr lang="en-GB">
              <a:latin typeface="+mj-lt"/>
              <a:ea typeface="ＭＳ Ｐゴシック" charset="-128"/>
            </a:endParaRPr>
          </a:p>
        </p:txBody>
      </p:sp>
      <p:grpSp>
        <p:nvGrpSpPr>
          <p:cNvPr id="2" name="Group 100"/>
          <p:cNvGrpSpPr>
            <a:grpSpLocks/>
          </p:cNvGrpSpPr>
          <p:nvPr/>
        </p:nvGrpSpPr>
        <p:grpSpPr bwMode="auto">
          <a:xfrm>
            <a:off x="134938" y="1181100"/>
            <a:ext cx="5362575" cy="3749675"/>
            <a:chOff x="0" y="1045"/>
            <a:chExt cx="3064" cy="2143"/>
          </a:xfrm>
        </p:grpSpPr>
        <p:pic>
          <p:nvPicPr>
            <p:cNvPr id="15386" name="Picture 7" descr="[Posterwand09] Transportstrecke"/>
            <p:cNvPicPr>
              <a:picLocks noChangeAspect="1" noChangeArrowheads="1"/>
            </p:cNvPicPr>
            <p:nvPr/>
          </p:nvPicPr>
          <p:blipFill>
            <a:blip r:embed="rId3"/>
            <a:srcRect l="8714" r="44458"/>
            <a:stretch>
              <a:fillRect/>
            </a:stretch>
          </p:blipFill>
          <p:spPr bwMode="auto">
            <a:xfrm>
              <a:off x="2100" y="2623"/>
              <a:ext cx="964" cy="33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15387" name="Line 9"/>
            <p:cNvSpPr>
              <a:spLocks noChangeShapeType="1"/>
            </p:cNvSpPr>
            <p:nvPr/>
          </p:nvSpPr>
          <p:spPr bwMode="auto">
            <a:xfrm>
              <a:off x="2237" y="2836"/>
              <a:ext cx="0" cy="3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388" name="Line 11"/>
            <p:cNvSpPr>
              <a:spLocks noChangeShapeType="1"/>
            </p:cNvSpPr>
            <p:nvPr/>
          </p:nvSpPr>
          <p:spPr bwMode="auto">
            <a:xfrm flipV="1">
              <a:off x="2945" y="2832"/>
              <a:ext cx="0" cy="3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3" name="Group 30"/>
            <p:cNvGrpSpPr>
              <a:grpSpLocks/>
            </p:cNvGrpSpPr>
            <p:nvPr/>
          </p:nvGrpSpPr>
          <p:grpSpPr bwMode="auto">
            <a:xfrm rot="10800000">
              <a:off x="449" y="2906"/>
              <a:ext cx="195" cy="194"/>
              <a:chOff x="396" y="2299"/>
              <a:chExt cx="162" cy="161"/>
            </a:xfrm>
          </p:grpSpPr>
          <p:sp>
            <p:nvSpPr>
              <p:cNvPr id="15419" name="Oval 49"/>
              <p:cNvSpPr>
                <a:spLocks noChangeArrowheads="1"/>
              </p:cNvSpPr>
              <p:nvPr/>
            </p:nvSpPr>
            <p:spPr bwMode="auto">
              <a:xfrm rot="10800000">
                <a:off x="399" y="2301"/>
                <a:ext cx="157" cy="157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  <p:sp>
            <p:nvSpPr>
              <p:cNvPr id="15420" name="Freeform 50"/>
              <p:cNvSpPr>
                <a:spLocks/>
              </p:cNvSpPr>
              <p:nvPr/>
            </p:nvSpPr>
            <p:spPr bwMode="auto">
              <a:xfrm rot="10800000">
                <a:off x="396" y="2299"/>
                <a:ext cx="162" cy="161"/>
              </a:xfrm>
              <a:custGeom>
                <a:avLst/>
                <a:gdLst>
                  <a:gd name="T0" fmla="*/ 1 w 322"/>
                  <a:gd name="T1" fmla="*/ 0 h 323"/>
                  <a:gd name="T2" fmla="*/ 1 w 322"/>
                  <a:gd name="T3" fmla="*/ 0 h 323"/>
                  <a:gd name="T4" fmla="*/ 1 w 322"/>
                  <a:gd name="T5" fmla="*/ 1 h 323"/>
                  <a:gd name="T6" fmla="*/ 1 w 322"/>
                  <a:gd name="T7" fmla="*/ 1 h 323"/>
                  <a:gd name="T8" fmla="*/ 1 w 322"/>
                  <a:gd name="T9" fmla="*/ 1 h 323"/>
                  <a:gd name="T10" fmla="*/ 1 w 322"/>
                  <a:gd name="T11" fmla="*/ 1 h 323"/>
                  <a:gd name="T12" fmla="*/ 2 w 322"/>
                  <a:gd name="T13" fmla="*/ 0 h 323"/>
                  <a:gd name="T14" fmla="*/ 2 w 322"/>
                  <a:gd name="T15" fmla="*/ 0 h 323"/>
                  <a:gd name="T16" fmla="*/ 2 w 322"/>
                  <a:gd name="T17" fmla="*/ 0 h 323"/>
                  <a:gd name="T18" fmla="*/ 2 w 322"/>
                  <a:gd name="T19" fmla="*/ 0 h 323"/>
                  <a:gd name="T20" fmla="*/ 1 w 322"/>
                  <a:gd name="T21" fmla="*/ 0 h 323"/>
                  <a:gd name="T22" fmla="*/ 1 w 322"/>
                  <a:gd name="T23" fmla="*/ 0 h 323"/>
                  <a:gd name="T24" fmla="*/ 1 w 322"/>
                  <a:gd name="T25" fmla="*/ 0 h 323"/>
                  <a:gd name="T26" fmla="*/ 1 w 322"/>
                  <a:gd name="T27" fmla="*/ 0 h 323"/>
                  <a:gd name="T28" fmla="*/ 1 w 322"/>
                  <a:gd name="T29" fmla="*/ 0 h 323"/>
                  <a:gd name="T30" fmla="*/ 1 w 322"/>
                  <a:gd name="T31" fmla="*/ 0 h 323"/>
                  <a:gd name="T32" fmla="*/ 1 w 322"/>
                  <a:gd name="T33" fmla="*/ 0 h 323"/>
                  <a:gd name="T34" fmla="*/ 1 w 322"/>
                  <a:gd name="T35" fmla="*/ 0 h 323"/>
                  <a:gd name="T36" fmla="*/ 1 w 322"/>
                  <a:gd name="T37" fmla="*/ 0 h 323"/>
                  <a:gd name="T38" fmla="*/ 1 w 322"/>
                  <a:gd name="T39" fmla="*/ 0 h 323"/>
                  <a:gd name="T40" fmla="*/ 1 w 322"/>
                  <a:gd name="T41" fmla="*/ 0 h 323"/>
                  <a:gd name="T42" fmla="*/ 1 w 322"/>
                  <a:gd name="T43" fmla="*/ 0 h 323"/>
                  <a:gd name="T44" fmla="*/ 2 w 322"/>
                  <a:gd name="T45" fmla="*/ 0 h 323"/>
                  <a:gd name="T46" fmla="*/ 2 w 322"/>
                  <a:gd name="T47" fmla="*/ 0 h 323"/>
                  <a:gd name="T48" fmla="*/ 2 w 322"/>
                  <a:gd name="T49" fmla="*/ 0 h 323"/>
                  <a:gd name="T50" fmla="*/ 2 w 322"/>
                  <a:gd name="T51" fmla="*/ 0 h 323"/>
                  <a:gd name="T52" fmla="*/ 2 w 322"/>
                  <a:gd name="T53" fmla="*/ 1 h 323"/>
                  <a:gd name="T54" fmla="*/ 1 w 322"/>
                  <a:gd name="T55" fmla="*/ 1 h 323"/>
                  <a:gd name="T56" fmla="*/ 1 w 322"/>
                  <a:gd name="T57" fmla="*/ 1 h 323"/>
                  <a:gd name="T58" fmla="*/ 1 w 322"/>
                  <a:gd name="T59" fmla="*/ 1 h 323"/>
                  <a:gd name="T60" fmla="*/ 1 w 322"/>
                  <a:gd name="T61" fmla="*/ 1 h 323"/>
                  <a:gd name="T62" fmla="*/ 1 w 322"/>
                  <a:gd name="T63" fmla="*/ 0 h 323"/>
                  <a:gd name="T64" fmla="*/ 1 w 322"/>
                  <a:gd name="T65" fmla="*/ 0 h 32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22"/>
                  <a:gd name="T100" fmla="*/ 0 h 323"/>
                  <a:gd name="T101" fmla="*/ 322 w 322"/>
                  <a:gd name="T102" fmla="*/ 323 h 32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22" h="323">
                    <a:moveTo>
                      <a:pt x="0" y="162"/>
                    </a:moveTo>
                    <a:lnTo>
                      <a:pt x="2" y="195"/>
                    </a:lnTo>
                    <a:lnTo>
                      <a:pt x="11" y="225"/>
                    </a:lnTo>
                    <a:lnTo>
                      <a:pt x="27" y="252"/>
                    </a:lnTo>
                    <a:lnTo>
                      <a:pt x="47" y="276"/>
                    </a:lnTo>
                    <a:lnTo>
                      <a:pt x="71" y="295"/>
                    </a:lnTo>
                    <a:lnTo>
                      <a:pt x="97" y="311"/>
                    </a:lnTo>
                    <a:lnTo>
                      <a:pt x="128" y="320"/>
                    </a:lnTo>
                    <a:lnTo>
                      <a:pt x="161" y="323"/>
                    </a:lnTo>
                    <a:lnTo>
                      <a:pt x="194" y="320"/>
                    </a:lnTo>
                    <a:lnTo>
                      <a:pt x="224" y="311"/>
                    </a:lnTo>
                    <a:lnTo>
                      <a:pt x="251" y="295"/>
                    </a:lnTo>
                    <a:lnTo>
                      <a:pt x="275" y="276"/>
                    </a:lnTo>
                    <a:lnTo>
                      <a:pt x="295" y="252"/>
                    </a:lnTo>
                    <a:lnTo>
                      <a:pt x="310" y="225"/>
                    </a:lnTo>
                    <a:lnTo>
                      <a:pt x="320" y="195"/>
                    </a:lnTo>
                    <a:lnTo>
                      <a:pt x="322" y="162"/>
                    </a:lnTo>
                    <a:lnTo>
                      <a:pt x="320" y="129"/>
                    </a:lnTo>
                    <a:lnTo>
                      <a:pt x="310" y="98"/>
                    </a:lnTo>
                    <a:lnTo>
                      <a:pt x="295" y="72"/>
                    </a:lnTo>
                    <a:lnTo>
                      <a:pt x="275" y="48"/>
                    </a:lnTo>
                    <a:lnTo>
                      <a:pt x="251" y="28"/>
                    </a:lnTo>
                    <a:lnTo>
                      <a:pt x="224" y="12"/>
                    </a:lnTo>
                    <a:lnTo>
                      <a:pt x="194" y="3"/>
                    </a:lnTo>
                    <a:lnTo>
                      <a:pt x="161" y="0"/>
                    </a:lnTo>
                    <a:lnTo>
                      <a:pt x="128" y="3"/>
                    </a:lnTo>
                    <a:lnTo>
                      <a:pt x="97" y="12"/>
                    </a:lnTo>
                    <a:lnTo>
                      <a:pt x="71" y="28"/>
                    </a:lnTo>
                    <a:lnTo>
                      <a:pt x="47" y="48"/>
                    </a:lnTo>
                    <a:lnTo>
                      <a:pt x="27" y="72"/>
                    </a:lnTo>
                    <a:lnTo>
                      <a:pt x="11" y="98"/>
                    </a:lnTo>
                    <a:lnTo>
                      <a:pt x="2" y="129"/>
                    </a:lnTo>
                    <a:lnTo>
                      <a:pt x="0" y="162"/>
                    </a:lnTo>
                    <a:lnTo>
                      <a:pt x="10" y="162"/>
                    </a:lnTo>
                    <a:lnTo>
                      <a:pt x="13" y="131"/>
                    </a:lnTo>
                    <a:lnTo>
                      <a:pt x="22" y="104"/>
                    </a:lnTo>
                    <a:lnTo>
                      <a:pt x="35" y="77"/>
                    </a:lnTo>
                    <a:lnTo>
                      <a:pt x="55" y="56"/>
                    </a:lnTo>
                    <a:lnTo>
                      <a:pt x="76" y="36"/>
                    </a:lnTo>
                    <a:lnTo>
                      <a:pt x="103" y="23"/>
                    </a:lnTo>
                    <a:lnTo>
                      <a:pt x="130" y="14"/>
                    </a:lnTo>
                    <a:lnTo>
                      <a:pt x="161" y="11"/>
                    </a:lnTo>
                    <a:lnTo>
                      <a:pt x="191" y="14"/>
                    </a:lnTo>
                    <a:lnTo>
                      <a:pt x="219" y="23"/>
                    </a:lnTo>
                    <a:lnTo>
                      <a:pt x="246" y="36"/>
                    </a:lnTo>
                    <a:lnTo>
                      <a:pt x="267" y="56"/>
                    </a:lnTo>
                    <a:lnTo>
                      <a:pt x="287" y="77"/>
                    </a:lnTo>
                    <a:lnTo>
                      <a:pt x="300" y="104"/>
                    </a:lnTo>
                    <a:lnTo>
                      <a:pt x="309" y="131"/>
                    </a:lnTo>
                    <a:lnTo>
                      <a:pt x="312" y="162"/>
                    </a:lnTo>
                    <a:lnTo>
                      <a:pt x="309" y="192"/>
                    </a:lnTo>
                    <a:lnTo>
                      <a:pt x="300" y="220"/>
                    </a:lnTo>
                    <a:lnTo>
                      <a:pt x="287" y="246"/>
                    </a:lnTo>
                    <a:lnTo>
                      <a:pt x="267" y="268"/>
                    </a:lnTo>
                    <a:lnTo>
                      <a:pt x="246" y="287"/>
                    </a:lnTo>
                    <a:lnTo>
                      <a:pt x="219" y="301"/>
                    </a:lnTo>
                    <a:lnTo>
                      <a:pt x="191" y="310"/>
                    </a:lnTo>
                    <a:lnTo>
                      <a:pt x="161" y="313"/>
                    </a:lnTo>
                    <a:lnTo>
                      <a:pt x="130" y="310"/>
                    </a:lnTo>
                    <a:lnTo>
                      <a:pt x="103" y="301"/>
                    </a:lnTo>
                    <a:lnTo>
                      <a:pt x="76" y="287"/>
                    </a:lnTo>
                    <a:lnTo>
                      <a:pt x="55" y="268"/>
                    </a:lnTo>
                    <a:lnTo>
                      <a:pt x="35" y="246"/>
                    </a:lnTo>
                    <a:lnTo>
                      <a:pt x="22" y="220"/>
                    </a:lnTo>
                    <a:lnTo>
                      <a:pt x="13" y="192"/>
                    </a:lnTo>
                    <a:lnTo>
                      <a:pt x="10" y="162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21" name="Freeform 51"/>
              <p:cNvSpPr>
                <a:spLocks/>
              </p:cNvSpPr>
              <p:nvPr/>
            </p:nvSpPr>
            <p:spPr bwMode="auto">
              <a:xfrm rot="10800000">
                <a:off x="418" y="2322"/>
                <a:ext cx="42" cy="137"/>
              </a:xfrm>
              <a:custGeom>
                <a:avLst/>
                <a:gdLst>
                  <a:gd name="T0" fmla="*/ 0 w 85"/>
                  <a:gd name="T1" fmla="*/ 1 h 273"/>
                  <a:gd name="T2" fmla="*/ 0 w 85"/>
                  <a:gd name="T3" fmla="*/ 1 h 273"/>
                  <a:gd name="T4" fmla="*/ 0 w 85"/>
                  <a:gd name="T5" fmla="*/ 1 h 273"/>
                  <a:gd name="T6" fmla="*/ 0 w 85"/>
                  <a:gd name="T7" fmla="*/ 1 h 273"/>
                  <a:gd name="T8" fmla="*/ 0 w 85"/>
                  <a:gd name="T9" fmla="*/ 0 h 273"/>
                  <a:gd name="T10" fmla="*/ 0 w 85"/>
                  <a:gd name="T11" fmla="*/ 0 h 273"/>
                  <a:gd name="T12" fmla="*/ 0 w 85"/>
                  <a:gd name="T13" fmla="*/ 1 h 273"/>
                  <a:gd name="T14" fmla="*/ 0 w 85"/>
                  <a:gd name="T15" fmla="*/ 1 h 273"/>
                  <a:gd name="T16" fmla="*/ 0 w 85"/>
                  <a:gd name="T17" fmla="*/ 1 h 273"/>
                  <a:gd name="T18" fmla="*/ 0 w 85"/>
                  <a:gd name="T19" fmla="*/ 1 h 273"/>
                  <a:gd name="T20" fmla="*/ 0 w 85"/>
                  <a:gd name="T21" fmla="*/ 1 h 273"/>
                  <a:gd name="T22" fmla="*/ 0 w 85"/>
                  <a:gd name="T23" fmla="*/ 2 h 273"/>
                  <a:gd name="T24" fmla="*/ 0 w 85"/>
                  <a:gd name="T25" fmla="*/ 2 h 273"/>
                  <a:gd name="T26" fmla="*/ 0 w 85"/>
                  <a:gd name="T27" fmla="*/ 2 h 273"/>
                  <a:gd name="T28" fmla="*/ 0 w 85"/>
                  <a:gd name="T29" fmla="*/ 2 h 273"/>
                  <a:gd name="T30" fmla="*/ 0 w 85"/>
                  <a:gd name="T31" fmla="*/ 2 h 273"/>
                  <a:gd name="T32" fmla="*/ 0 w 85"/>
                  <a:gd name="T33" fmla="*/ 2 h 273"/>
                  <a:gd name="T34" fmla="*/ 0 w 85"/>
                  <a:gd name="T35" fmla="*/ 2 h 273"/>
                  <a:gd name="T36" fmla="*/ 0 w 85"/>
                  <a:gd name="T37" fmla="*/ 2 h 273"/>
                  <a:gd name="T38" fmla="*/ 0 w 85"/>
                  <a:gd name="T39" fmla="*/ 2 h 273"/>
                  <a:gd name="T40" fmla="*/ 0 w 85"/>
                  <a:gd name="T41" fmla="*/ 2 h 273"/>
                  <a:gd name="T42" fmla="*/ 0 w 85"/>
                  <a:gd name="T43" fmla="*/ 2 h 273"/>
                  <a:gd name="T44" fmla="*/ 0 w 85"/>
                  <a:gd name="T45" fmla="*/ 1 h 27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85"/>
                  <a:gd name="T70" fmla="*/ 0 h 273"/>
                  <a:gd name="T71" fmla="*/ 85 w 85"/>
                  <a:gd name="T72" fmla="*/ 273 h 27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85" h="273">
                    <a:moveTo>
                      <a:pt x="11" y="4"/>
                    </a:moveTo>
                    <a:lnTo>
                      <a:pt x="9" y="2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74" y="270"/>
                    </a:lnTo>
                    <a:lnTo>
                      <a:pt x="76" y="271"/>
                    </a:lnTo>
                    <a:lnTo>
                      <a:pt x="76" y="272"/>
                    </a:lnTo>
                    <a:lnTo>
                      <a:pt x="77" y="272"/>
                    </a:lnTo>
                    <a:lnTo>
                      <a:pt x="78" y="273"/>
                    </a:lnTo>
                    <a:lnTo>
                      <a:pt x="81" y="273"/>
                    </a:lnTo>
                    <a:lnTo>
                      <a:pt x="82" y="272"/>
                    </a:lnTo>
                    <a:lnTo>
                      <a:pt x="84" y="272"/>
                    </a:lnTo>
                    <a:lnTo>
                      <a:pt x="84" y="271"/>
                    </a:lnTo>
                    <a:lnTo>
                      <a:pt x="85" y="270"/>
                    </a:lnTo>
                    <a:lnTo>
                      <a:pt x="85" y="267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22" name="Freeform 52"/>
              <p:cNvSpPr>
                <a:spLocks/>
              </p:cNvSpPr>
              <p:nvPr/>
            </p:nvSpPr>
            <p:spPr bwMode="auto">
              <a:xfrm rot="10800000">
                <a:off x="495" y="2322"/>
                <a:ext cx="42" cy="137"/>
              </a:xfrm>
              <a:custGeom>
                <a:avLst/>
                <a:gdLst>
                  <a:gd name="T0" fmla="*/ 1 w 84"/>
                  <a:gd name="T1" fmla="*/ 1 h 273"/>
                  <a:gd name="T2" fmla="*/ 1 w 84"/>
                  <a:gd name="T3" fmla="*/ 1 h 273"/>
                  <a:gd name="T4" fmla="*/ 1 w 84"/>
                  <a:gd name="T5" fmla="*/ 1 h 273"/>
                  <a:gd name="T6" fmla="*/ 1 w 84"/>
                  <a:gd name="T7" fmla="*/ 1 h 273"/>
                  <a:gd name="T8" fmla="*/ 1 w 84"/>
                  <a:gd name="T9" fmla="*/ 1 h 273"/>
                  <a:gd name="T10" fmla="*/ 1 w 84"/>
                  <a:gd name="T11" fmla="*/ 0 h 273"/>
                  <a:gd name="T12" fmla="*/ 1 w 84"/>
                  <a:gd name="T13" fmla="*/ 0 h 273"/>
                  <a:gd name="T14" fmla="*/ 1 w 84"/>
                  <a:gd name="T15" fmla="*/ 1 h 273"/>
                  <a:gd name="T16" fmla="*/ 1 w 84"/>
                  <a:gd name="T17" fmla="*/ 1 h 273"/>
                  <a:gd name="T18" fmla="*/ 1 w 84"/>
                  <a:gd name="T19" fmla="*/ 1 h 273"/>
                  <a:gd name="T20" fmla="*/ 1 w 84"/>
                  <a:gd name="T21" fmla="*/ 1 h 273"/>
                  <a:gd name="T22" fmla="*/ 0 w 84"/>
                  <a:gd name="T23" fmla="*/ 2 h 273"/>
                  <a:gd name="T24" fmla="*/ 0 w 84"/>
                  <a:gd name="T25" fmla="*/ 2 h 273"/>
                  <a:gd name="T26" fmla="*/ 1 w 84"/>
                  <a:gd name="T27" fmla="*/ 2 h 273"/>
                  <a:gd name="T28" fmla="*/ 1 w 84"/>
                  <a:gd name="T29" fmla="*/ 2 h 273"/>
                  <a:gd name="T30" fmla="*/ 1 w 84"/>
                  <a:gd name="T31" fmla="*/ 2 h 273"/>
                  <a:gd name="T32" fmla="*/ 1 w 84"/>
                  <a:gd name="T33" fmla="*/ 2 h 273"/>
                  <a:gd name="T34" fmla="*/ 1 w 84"/>
                  <a:gd name="T35" fmla="*/ 2 h 273"/>
                  <a:gd name="T36" fmla="*/ 1 w 84"/>
                  <a:gd name="T37" fmla="*/ 2 h 273"/>
                  <a:gd name="T38" fmla="*/ 1 w 84"/>
                  <a:gd name="T39" fmla="*/ 2 h 273"/>
                  <a:gd name="T40" fmla="*/ 1 w 84"/>
                  <a:gd name="T41" fmla="*/ 2 h 273"/>
                  <a:gd name="T42" fmla="*/ 1 w 84"/>
                  <a:gd name="T43" fmla="*/ 2 h 273"/>
                  <a:gd name="T44" fmla="*/ 1 w 84"/>
                  <a:gd name="T45" fmla="*/ 1 h 27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84"/>
                  <a:gd name="T70" fmla="*/ 0 h 273"/>
                  <a:gd name="T71" fmla="*/ 84 w 84"/>
                  <a:gd name="T72" fmla="*/ 273 h 27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84" h="273">
                    <a:moveTo>
                      <a:pt x="84" y="6"/>
                    </a:moveTo>
                    <a:lnTo>
                      <a:pt x="84" y="4"/>
                    </a:lnTo>
                    <a:lnTo>
                      <a:pt x="83" y="2"/>
                    </a:lnTo>
                    <a:lnTo>
                      <a:pt x="83" y="1"/>
                    </a:lnTo>
                    <a:lnTo>
                      <a:pt x="82" y="1"/>
                    </a:lnTo>
                    <a:lnTo>
                      <a:pt x="80" y="0"/>
                    </a:lnTo>
                    <a:lnTo>
                      <a:pt x="78" y="0"/>
                    </a:lnTo>
                    <a:lnTo>
                      <a:pt x="76" y="1"/>
                    </a:lnTo>
                    <a:lnTo>
                      <a:pt x="75" y="1"/>
                    </a:lnTo>
                    <a:lnTo>
                      <a:pt x="75" y="2"/>
                    </a:lnTo>
                    <a:lnTo>
                      <a:pt x="74" y="4"/>
                    </a:lnTo>
                    <a:lnTo>
                      <a:pt x="0" y="267"/>
                    </a:lnTo>
                    <a:lnTo>
                      <a:pt x="0" y="270"/>
                    </a:lnTo>
                    <a:lnTo>
                      <a:pt x="1" y="271"/>
                    </a:lnTo>
                    <a:lnTo>
                      <a:pt x="1" y="272"/>
                    </a:lnTo>
                    <a:lnTo>
                      <a:pt x="2" y="272"/>
                    </a:lnTo>
                    <a:lnTo>
                      <a:pt x="4" y="273"/>
                    </a:lnTo>
                    <a:lnTo>
                      <a:pt x="6" y="273"/>
                    </a:lnTo>
                    <a:lnTo>
                      <a:pt x="8" y="272"/>
                    </a:lnTo>
                    <a:lnTo>
                      <a:pt x="9" y="272"/>
                    </a:lnTo>
                    <a:lnTo>
                      <a:pt x="9" y="271"/>
                    </a:lnTo>
                    <a:lnTo>
                      <a:pt x="10" y="270"/>
                    </a:lnTo>
                    <a:lnTo>
                      <a:pt x="84" y="6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86048" name="AutoShape 32"/>
            <p:cNvSpPr>
              <a:spLocks noChangeArrowheads="1"/>
            </p:cNvSpPr>
            <p:nvPr/>
          </p:nvSpPr>
          <p:spPr bwMode="auto">
            <a:xfrm>
              <a:off x="322" y="1211"/>
              <a:ext cx="450" cy="522"/>
            </a:xfrm>
            <a:prstGeom prst="roundRect">
              <a:avLst>
                <a:gd name="adj" fmla="val 16667"/>
              </a:avLst>
            </a:prstGeom>
            <a:solidFill>
              <a:srgbClr val="C1CCE5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defRPr/>
              </a:pPr>
              <a:r>
                <a:rPr lang="en-GB" sz="1400" b="1">
                  <a:latin typeface="+mj-lt"/>
                  <a:ea typeface="ＭＳ Ｐゴシック" charset="-128"/>
                </a:rPr>
                <a:t>Buffer</a:t>
              </a:r>
              <a:br>
                <a:rPr lang="en-GB" sz="1400" b="1">
                  <a:latin typeface="+mj-lt"/>
                  <a:ea typeface="ＭＳ Ｐゴシック" charset="-128"/>
                </a:rPr>
              </a:br>
              <a:r>
                <a:rPr lang="en-GB" sz="1400" b="1">
                  <a:latin typeface="+mj-lt"/>
                  <a:ea typeface="ＭＳ Ｐゴシック" charset="-128"/>
                </a:rPr>
                <a:t>vessel</a:t>
              </a:r>
            </a:p>
          </p:txBody>
        </p:sp>
        <p:grpSp>
          <p:nvGrpSpPr>
            <p:cNvPr id="4" name="Group 39"/>
            <p:cNvGrpSpPr>
              <a:grpSpLocks/>
            </p:cNvGrpSpPr>
            <p:nvPr/>
          </p:nvGrpSpPr>
          <p:grpSpPr bwMode="auto">
            <a:xfrm>
              <a:off x="373" y="2147"/>
              <a:ext cx="348" cy="534"/>
              <a:chOff x="1284" y="1506"/>
              <a:chExt cx="348" cy="534"/>
            </a:xfrm>
          </p:grpSpPr>
          <p:sp>
            <p:nvSpPr>
              <p:cNvPr id="15417" name="Rectangle 31"/>
              <p:cNvSpPr>
                <a:spLocks noChangeArrowheads="1"/>
              </p:cNvSpPr>
              <p:nvPr/>
            </p:nvSpPr>
            <p:spPr bwMode="auto">
              <a:xfrm>
                <a:off x="1284" y="1506"/>
                <a:ext cx="348" cy="534"/>
              </a:xfrm>
              <a:prstGeom prst="rect">
                <a:avLst/>
              </a:prstGeom>
              <a:solidFill>
                <a:srgbClr val="C1CCE5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/>
              </a:p>
            </p:txBody>
          </p:sp>
          <p:sp>
            <p:nvSpPr>
              <p:cNvPr id="15418" name="Line 35"/>
              <p:cNvSpPr>
                <a:spLocks noChangeShapeType="1"/>
              </p:cNvSpPr>
              <p:nvPr/>
            </p:nvSpPr>
            <p:spPr bwMode="auto">
              <a:xfrm flipH="1" flipV="1">
                <a:off x="1284" y="1506"/>
                <a:ext cx="348" cy="5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86052" name="AutoShape 36"/>
            <p:cNvSpPr>
              <a:spLocks noChangeArrowheads="1"/>
            </p:cNvSpPr>
            <p:nvPr/>
          </p:nvSpPr>
          <p:spPr bwMode="auto">
            <a:xfrm>
              <a:off x="1121" y="1285"/>
              <a:ext cx="590" cy="377"/>
            </a:xfrm>
            <a:prstGeom prst="plus">
              <a:avLst>
                <a:gd name="adj" fmla="val 25000"/>
              </a:avLst>
            </a:prstGeom>
            <a:solidFill>
              <a:srgbClr val="91FFE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defRPr/>
              </a:pPr>
              <a:r>
                <a:rPr lang="en-GB" sz="1400" b="1" dirty="0">
                  <a:latin typeface="+mj-lt"/>
                  <a:ea typeface="ＭＳ Ｐゴシック" charset="-128"/>
                </a:rPr>
                <a:t>Laser</a:t>
              </a:r>
              <a:br>
                <a:rPr lang="en-GB" sz="1400" b="1" dirty="0">
                  <a:latin typeface="+mj-lt"/>
                  <a:ea typeface="ＭＳ Ｐゴシック" charset="-128"/>
                </a:rPr>
              </a:br>
              <a:r>
                <a:rPr lang="en-GB" sz="1400" b="1" dirty="0" smtClean="0">
                  <a:latin typeface="+mj-lt"/>
                  <a:ea typeface="ＭＳ Ｐゴシック" charset="-128"/>
                </a:rPr>
                <a:t>Raman</a:t>
              </a:r>
            </a:p>
            <a:p>
              <a:pPr algn="ctr"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defRPr/>
              </a:pPr>
              <a:r>
                <a:rPr lang="en-GB" sz="1400" b="1" dirty="0" smtClean="0">
                  <a:latin typeface="+mj-lt"/>
                  <a:ea typeface="ＭＳ Ｐゴシック" charset="-128"/>
                </a:rPr>
                <a:t>cell</a:t>
              </a:r>
              <a:endParaRPr lang="en-GB" sz="1400" b="1" dirty="0">
                <a:latin typeface="+mj-lt"/>
                <a:ea typeface="ＭＳ Ｐゴシック" charset="-128"/>
              </a:endParaRPr>
            </a:p>
          </p:txBody>
        </p:sp>
        <p:sp>
          <p:nvSpPr>
            <p:cNvPr id="86053" name="AutoShape 37"/>
            <p:cNvSpPr>
              <a:spLocks noChangeArrowheads="1"/>
            </p:cNvSpPr>
            <p:nvPr/>
          </p:nvSpPr>
          <p:spPr bwMode="auto">
            <a:xfrm>
              <a:off x="2266" y="1211"/>
              <a:ext cx="605" cy="522"/>
            </a:xfrm>
            <a:prstGeom prst="roundRect">
              <a:avLst>
                <a:gd name="adj" fmla="val 16667"/>
              </a:avLst>
            </a:prstGeom>
            <a:solidFill>
              <a:srgbClr val="C1CCE5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defRPr/>
              </a:pPr>
              <a:r>
                <a:rPr lang="en-GB" sz="1400" b="1">
                  <a:latin typeface="+mj-lt"/>
                  <a:ea typeface="ＭＳ Ｐゴシック" charset="-128"/>
                </a:rPr>
                <a:t>Pressure</a:t>
              </a:r>
              <a:br>
                <a:rPr lang="en-GB" sz="1400" b="1">
                  <a:latin typeface="+mj-lt"/>
                  <a:ea typeface="ＭＳ Ｐゴシック" charset="-128"/>
                </a:rPr>
              </a:br>
              <a:r>
                <a:rPr lang="en-GB" sz="1400" b="1">
                  <a:latin typeface="+mj-lt"/>
                  <a:ea typeface="ＭＳ Ｐゴシック" charset="-128"/>
                </a:rPr>
                <a:t>controlled</a:t>
              </a:r>
              <a:br>
                <a:rPr lang="en-GB" sz="1400" b="1">
                  <a:latin typeface="+mj-lt"/>
                  <a:ea typeface="ＭＳ Ｐゴシック" charset="-128"/>
                </a:rPr>
              </a:br>
              <a:r>
                <a:rPr lang="en-GB" sz="1400" b="1">
                  <a:latin typeface="+mj-lt"/>
                  <a:ea typeface="ＭＳ Ｐゴシック" charset="-128"/>
                </a:rPr>
                <a:t>buffer</a:t>
              </a:r>
              <a:br>
                <a:rPr lang="en-GB" sz="1400" b="1">
                  <a:latin typeface="+mj-lt"/>
                  <a:ea typeface="ＭＳ Ｐゴシック" charset="-128"/>
                </a:rPr>
              </a:br>
              <a:r>
                <a:rPr lang="en-GB" sz="1400" b="1">
                  <a:latin typeface="+mj-lt"/>
                  <a:ea typeface="ＭＳ Ｐゴシック" charset="-128"/>
                </a:rPr>
                <a:t>vessel</a:t>
              </a:r>
            </a:p>
          </p:txBody>
        </p:sp>
        <p:sp>
          <p:nvSpPr>
            <p:cNvPr id="15394" name="AutoShape 38"/>
            <p:cNvSpPr>
              <a:spLocks noChangeArrowheads="1"/>
            </p:cNvSpPr>
            <p:nvPr/>
          </p:nvSpPr>
          <p:spPr bwMode="auto">
            <a:xfrm rot="5400000">
              <a:off x="1930" y="1389"/>
              <a:ext cx="91" cy="166"/>
            </a:xfrm>
            <a:prstGeom prst="flowChartCollat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15395" name="Line 40"/>
            <p:cNvSpPr>
              <a:spLocks noChangeShapeType="1"/>
            </p:cNvSpPr>
            <p:nvPr/>
          </p:nvSpPr>
          <p:spPr bwMode="auto">
            <a:xfrm flipV="1">
              <a:off x="547" y="2681"/>
              <a:ext cx="0" cy="22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396" name="Line 41"/>
            <p:cNvSpPr>
              <a:spLocks noChangeShapeType="1"/>
            </p:cNvSpPr>
            <p:nvPr/>
          </p:nvSpPr>
          <p:spPr bwMode="auto">
            <a:xfrm flipV="1">
              <a:off x="547" y="1733"/>
              <a:ext cx="0" cy="4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397" name="Line 42"/>
            <p:cNvSpPr>
              <a:spLocks noChangeShapeType="1"/>
            </p:cNvSpPr>
            <p:nvPr/>
          </p:nvSpPr>
          <p:spPr bwMode="auto">
            <a:xfrm>
              <a:off x="772" y="1472"/>
              <a:ext cx="35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398" name="Line 43"/>
            <p:cNvSpPr>
              <a:spLocks noChangeShapeType="1"/>
            </p:cNvSpPr>
            <p:nvPr/>
          </p:nvSpPr>
          <p:spPr bwMode="auto">
            <a:xfrm>
              <a:off x="1720" y="1472"/>
              <a:ext cx="1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399" name="Line 44"/>
            <p:cNvSpPr>
              <a:spLocks noChangeShapeType="1"/>
            </p:cNvSpPr>
            <p:nvPr/>
          </p:nvSpPr>
          <p:spPr bwMode="auto">
            <a:xfrm>
              <a:off x="2059" y="1472"/>
              <a:ext cx="20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400" name="Line 45"/>
            <p:cNvSpPr>
              <a:spLocks noChangeShapeType="1"/>
            </p:cNvSpPr>
            <p:nvPr/>
          </p:nvSpPr>
          <p:spPr bwMode="auto">
            <a:xfrm>
              <a:off x="2582" y="1733"/>
              <a:ext cx="0" cy="9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401" name="Line 46"/>
            <p:cNvSpPr>
              <a:spLocks noChangeShapeType="1"/>
            </p:cNvSpPr>
            <p:nvPr/>
          </p:nvSpPr>
          <p:spPr bwMode="auto">
            <a:xfrm flipH="1">
              <a:off x="547" y="3188"/>
              <a:ext cx="239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402" name="Line 47"/>
            <p:cNvSpPr>
              <a:spLocks noChangeShapeType="1"/>
            </p:cNvSpPr>
            <p:nvPr/>
          </p:nvSpPr>
          <p:spPr bwMode="auto">
            <a:xfrm flipV="1">
              <a:off x="541" y="3098"/>
              <a:ext cx="0" cy="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6064" name="Text Box 48"/>
            <p:cNvSpPr txBox="1">
              <a:spLocks noChangeArrowheads="1"/>
            </p:cNvSpPr>
            <p:nvPr/>
          </p:nvSpPr>
          <p:spPr bwMode="auto">
            <a:xfrm rot="16200000">
              <a:off x="481" y="2341"/>
              <a:ext cx="670" cy="17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hangingPunct="0">
                <a:lnSpc>
                  <a:spcPct val="95000"/>
                </a:lnSpc>
                <a:spcBef>
                  <a:spcPct val="5000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  <a:defRPr/>
              </a:pPr>
              <a:r>
                <a:rPr lang="en-GB" sz="1400" b="1">
                  <a:latin typeface="+mj-lt"/>
                  <a:ea typeface="ＭＳ Ｐゴシック" charset="-128"/>
                </a:rPr>
                <a:t>Permeator</a:t>
              </a:r>
            </a:p>
          </p:txBody>
        </p:sp>
        <p:sp>
          <p:nvSpPr>
            <p:cNvPr id="86065" name="Text Box 49"/>
            <p:cNvSpPr txBox="1">
              <a:spLocks noChangeArrowheads="1"/>
            </p:cNvSpPr>
            <p:nvPr/>
          </p:nvSpPr>
          <p:spPr bwMode="auto">
            <a:xfrm>
              <a:off x="707" y="2906"/>
              <a:ext cx="847" cy="171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hangingPunct="0">
                <a:lnSpc>
                  <a:spcPct val="95000"/>
                </a:lnSpc>
                <a:spcBef>
                  <a:spcPct val="5000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  <a:defRPr/>
              </a:pPr>
              <a:r>
                <a:rPr lang="en-GB" sz="1400" b="1">
                  <a:latin typeface="+mj-lt"/>
                  <a:ea typeface="ＭＳ Ｐゴシック" charset="-128"/>
                </a:rPr>
                <a:t>Pump</a:t>
              </a:r>
            </a:p>
          </p:txBody>
        </p:sp>
        <p:sp>
          <p:nvSpPr>
            <p:cNvPr id="86066" name="Text Box 50"/>
            <p:cNvSpPr txBox="1">
              <a:spLocks noChangeArrowheads="1"/>
            </p:cNvSpPr>
            <p:nvPr/>
          </p:nvSpPr>
          <p:spPr bwMode="auto">
            <a:xfrm>
              <a:off x="2349" y="2979"/>
              <a:ext cx="473" cy="17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hangingPunct="0">
                <a:lnSpc>
                  <a:spcPct val="95000"/>
                </a:lnSpc>
                <a:spcBef>
                  <a:spcPct val="5000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  <a:defRPr/>
              </a:pPr>
              <a:r>
                <a:rPr lang="en-GB" sz="1400" b="1">
                  <a:latin typeface="+mj-lt"/>
                  <a:ea typeface="ＭＳ Ｐゴシック" charset="-128"/>
                </a:rPr>
                <a:t>Source</a:t>
              </a:r>
            </a:p>
          </p:txBody>
        </p:sp>
        <p:sp>
          <p:nvSpPr>
            <p:cNvPr id="15406" name="AutoShape 51"/>
            <p:cNvSpPr>
              <a:spLocks noChangeArrowheads="1"/>
            </p:cNvSpPr>
            <p:nvPr/>
          </p:nvSpPr>
          <p:spPr bwMode="auto">
            <a:xfrm>
              <a:off x="1312" y="1949"/>
              <a:ext cx="747" cy="8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2 w 21600"/>
                <a:gd name="T19" fmla="*/ 3164 h 21600"/>
                <a:gd name="T20" fmla="*/ 18448 w 21600"/>
                <a:gd name="T21" fmla="*/ 18436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7634" y="17189"/>
                  </a:moveTo>
                  <a:cubicBezTo>
                    <a:pt x="8618" y="17677"/>
                    <a:pt x="9701" y="17931"/>
                    <a:pt x="10800" y="17931"/>
                  </a:cubicBezTo>
                  <a:cubicBezTo>
                    <a:pt x="14738" y="17931"/>
                    <a:pt x="17931" y="14738"/>
                    <a:pt x="17931" y="10800"/>
                  </a:cubicBezTo>
                  <a:cubicBezTo>
                    <a:pt x="17931" y="6861"/>
                    <a:pt x="14738" y="3669"/>
                    <a:pt x="10800" y="3669"/>
                  </a:cubicBezTo>
                  <a:cubicBezTo>
                    <a:pt x="6861" y="3669"/>
                    <a:pt x="3669" y="6861"/>
                    <a:pt x="3669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cubicBezTo>
                    <a:pt x="9136" y="21600"/>
                    <a:pt x="7495" y="21215"/>
                    <a:pt x="6005" y="20477"/>
                  </a:cubicBezTo>
                  <a:lnTo>
                    <a:pt x="4806" y="22896"/>
                  </a:lnTo>
                  <a:lnTo>
                    <a:pt x="2756" y="16820"/>
                  </a:lnTo>
                  <a:lnTo>
                    <a:pt x="8832" y="14770"/>
                  </a:lnTo>
                  <a:lnTo>
                    <a:pt x="7634" y="17189"/>
                  </a:lnTo>
                  <a:close/>
                </a:path>
              </a:pathLst>
            </a:custGeom>
            <a:gradFill rotWithShape="1">
              <a:gsLst>
                <a:gs pos="0">
                  <a:srgbClr val="595E6A"/>
                </a:gs>
                <a:gs pos="100000">
                  <a:srgbClr val="C1CCE5"/>
                </a:gs>
              </a:gsLst>
              <a:lin ang="18900000" scaled="1"/>
            </a:gra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407" name="Line 52"/>
            <p:cNvSpPr>
              <a:spLocks noChangeShapeType="1"/>
            </p:cNvSpPr>
            <p:nvPr/>
          </p:nvSpPr>
          <p:spPr bwMode="auto">
            <a:xfrm flipV="1">
              <a:off x="2582" y="104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408" name="Line 53"/>
            <p:cNvSpPr>
              <a:spLocks noChangeShapeType="1"/>
            </p:cNvSpPr>
            <p:nvPr/>
          </p:nvSpPr>
          <p:spPr bwMode="auto">
            <a:xfrm flipV="1">
              <a:off x="1977" y="1047"/>
              <a:ext cx="0" cy="4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409" name="Line 54"/>
            <p:cNvSpPr>
              <a:spLocks noChangeShapeType="1"/>
            </p:cNvSpPr>
            <p:nvPr/>
          </p:nvSpPr>
          <p:spPr bwMode="auto">
            <a:xfrm flipH="1">
              <a:off x="1977" y="1047"/>
              <a:ext cx="60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6074" name="Text Box 58"/>
            <p:cNvSpPr txBox="1">
              <a:spLocks noChangeArrowheads="1"/>
            </p:cNvSpPr>
            <p:nvPr/>
          </p:nvSpPr>
          <p:spPr bwMode="auto">
            <a:xfrm rot="16200000">
              <a:off x="2256" y="2105"/>
              <a:ext cx="826" cy="17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defRPr/>
              </a:pPr>
              <a:r>
                <a:rPr lang="en-GB" sz="1400" b="1">
                  <a:solidFill>
                    <a:schemeClr val="accent2"/>
                  </a:solidFill>
                  <a:latin typeface="+mj-lt"/>
                  <a:ea typeface="ＭＳ Ｐゴシック" charset="-128"/>
                </a:rPr>
                <a:t>conductance L</a:t>
              </a:r>
            </a:p>
          </p:txBody>
        </p:sp>
        <p:sp>
          <p:nvSpPr>
            <p:cNvPr id="15411" name="Line 61"/>
            <p:cNvSpPr>
              <a:spLocks noChangeShapeType="1"/>
            </p:cNvSpPr>
            <p:nvPr/>
          </p:nvSpPr>
          <p:spPr bwMode="auto">
            <a:xfrm flipV="1">
              <a:off x="2361" y="1728"/>
              <a:ext cx="0" cy="9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6078" name="Text Box 62"/>
            <p:cNvSpPr txBox="1">
              <a:spLocks noChangeArrowheads="1"/>
            </p:cNvSpPr>
            <p:nvPr/>
          </p:nvSpPr>
          <p:spPr bwMode="auto">
            <a:xfrm rot="16200000">
              <a:off x="2129" y="2128"/>
              <a:ext cx="242" cy="17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defRPr/>
              </a:pPr>
              <a:r>
                <a:rPr lang="en-GB" sz="1400" b="1">
                  <a:solidFill>
                    <a:schemeClr val="accent1"/>
                  </a:solidFill>
                  <a:latin typeface="+mj-lt"/>
                  <a:ea typeface="ＭＳ Ｐゴシック" charset="-128"/>
                  <a:cs typeface="Arial" charset="0"/>
                </a:rPr>
                <a:t>Δp</a:t>
              </a:r>
            </a:p>
          </p:txBody>
        </p:sp>
        <p:sp>
          <p:nvSpPr>
            <p:cNvPr id="15413" name="Line 65"/>
            <p:cNvSpPr>
              <a:spLocks noChangeShapeType="1"/>
            </p:cNvSpPr>
            <p:nvPr/>
          </p:nvSpPr>
          <p:spPr bwMode="auto">
            <a:xfrm>
              <a:off x="100" y="1460"/>
              <a:ext cx="2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414" name="Line 66"/>
            <p:cNvSpPr>
              <a:spLocks noChangeShapeType="1"/>
            </p:cNvSpPr>
            <p:nvPr/>
          </p:nvSpPr>
          <p:spPr bwMode="auto">
            <a:xfrm flipH="1">
              <a:off x="108" y="2404"/>
              <a:ext cx="25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415" name="Text Box 98"/>
            <p:cNvSpPr txBox="1">
              <a:spLocks noChangeArrowheads="1"/>
            </p:cNvSpPr>
            <p:nvPr/>
          </p:nvSpPr>
          <p:spPr bwMode="auto">
            <a:xfrm>
              <a:off x="77" y="1258"/>
              <a:ext cx="208" cy="17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GB" sz="1400" b="1" dirty="0">
                  <a:latin typeface="+mj-lt"/>
                </a:rPr>
                <a:t>T</a:t>
              </a:r>
              <a:r>
                <a:rPr lang="en-GB" sz="1400" b="1" baseline="-25000" dirty="0">
                  <a:latin typeface="+mj-lt"/>
                </a:rPr>
                <a:t>2</a:t>
              </a:r>
            </a:p>
          </p:txBody>
        </p:sp>
        <p:sp>
          <p:nvSpPr>
            <p:cNvPr id="86115" name="Text Box 99"/>
            <p:cNvSpPr txBox="1">
              <a:spLocks noChangeArrowheads="1"/>
            </p:cNvSpPr>
            <p:nvPr/>
          </p:nvSpPr>
          <p:spPr bwMode="auto">
            <a:xfrm>
              <a:off x="0" y="2237"/>
              <a:ext cx="403" cy="17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defRPr/>
              </a:pPr>
              <a:r>
                <a:rPr lang="en-GB" sz="1400" b="1">
                  <a:latin typeface="+mj-lt"/>
                  <a:ea typeface="ＭＳ Ｐゴシック" charset="-128"/>
                </a:rPr>
                <a:t>Waste</a:t>
              </a:r>
              <a:endParaRPr lang="en-GB" sz="1400" b="1" baseline="-25000">
                <a:latin typeface="+mj-lt"/>
                <a:ea typeface="ＭＳ Ｐゴシック" charset="-128"/>
              </a:endParaRPr>
            </a:p>
          </p:txBody>
        </p:sp>
      </p:grpSp>
      <p:sp>
        <p:nvSpPr>
          <p:cNvPr id="86120" name="Text Box 104"/>
          <p:cNvSpPr txBox="1">
            <a:spLocks noChangeArrowheads="1"/>
          </p:cNvSpPr>
          <p:nvPr/>
        </p:nvSpPr>
        <p:spPr bwMode="auto">
          <a:xfrm>
            <a:off x="1844675" y="1304925"/>
            <a:ext cx="1660525" cy="306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100794" tIns="50397" rIns="100794" bIns="50397"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1400" b="1">
                <a:latin typeface="+mj-lt"/>
                <a:ea typeface="ＭＳ Ｐゴシック" charset="-128"/>
              </a:rPr>
              <a:t>p = 100-200 mbar</a:t>
            </a:r>
          </a:p>
        </p:txBody>
      </p:sp>
      <p:sp>
        <p:nvSpPr>
          <p:cNvPr id="49" name="Rectangle 5"/>
          <p:cNvSpPr txBox="1">
            <a:spLocks noChangeArrowheads="1"/>
          </p:cNvSpPr>
          <p:nvPr/>
        </p:nvSpPr>
        <p:spPr bwMode="auto">
          <a:xfrm>
            <a:off x="5805488" y="1079500"/>
            <a:ext cx="4184650" cy="391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6075" indent="-474663" defTabSz="914400" eaLnBrk="0" hangingPunct="0">
              <a:spcBef>
                <a:spcPts val="775"/>
              </a:spcBef>
            </a:pPr>
            <a:r>
              <a:rPr lang="en-GB" sz="2000" b="1" dirty="0">
                <a:latin typeface="Arial" charset="0"/>
              </a:rPr>
              <a:t>Objectives of Inner </a:t>
            </a:r>
            <a:r>
              <a:rPr lang="en-GB" sz="2000" b="1" dirty="0" smtClean="0">
                <a:latin typeface="Arial" charset="0"/>
              </a:rPr>
              <a:t>Loop</a:t>
            </a:r>
            <a:endParaRPr lang="en-GB" sz="2000" dirty="0" smtClean="0">
              <a:latin typeface="Arial" charset="0"/>
            </a:endParaRPr>
          </a:p>
          <a:p>
            <a:pPr marL="346075" indent="-474663" defTabSz="914400" eaLnBrk="0" hangingPunct="0">
              <a:spcBef>
                <a:spcPts val="775"/>
              </a:spcBef>
              <a:buFontTx/>
              <a:buBlip>
                <a:blip r:embed="rId4"/>
              </a:buBlip>
            </a:pPr>
            <a:r>
              <a:rPr lang="en-GB" sz="2000" dirty="0" smtClean="0">
                <a:latin typeface="Arial" charset="0"/>
              </a:rPr>
              <a:t>Stable gas </a:t>
            </a:r>
            <a:r>
              <a:rPr lang="en-GB" sz="2000" dirty="0">
                <a:latin typeface="Arial" charset="0"/>
              </a:rPr>
              <a:t>injection into source</a:t>
            </a:r>
            <a:br>
              <a:rPr lang="en-GB" sz="2000" dirty="0">
                <a:latin typeface="Arial" charset="0"/>
              </a:rPr>
            </a:br>
            <a:r>
              <a:rPr lang="en-GB" sz="2000" dirty="0">
                <a:latin typeface="Arial" charset="0"/>
              </a:rPr>
              <a:t>  </a:t>
            </a:r>
            <a:r>
              <a:rPr lang="en-GB" sz="2000" dirty="0" err="1">
                <a:latin typeface="Arial" charset="0"/>
              </a:rPr>
              <a:t>q</a:t>
            </a:r>
            <a:r>
              <a:rPr lang="en-GB" sz="2000" baseline="-25000" dirty="0" err="1">
                <a:latin typeface="Arial" charset="0"/>
              </a:rPr>
              <a:t>in</a:t>
            </a:r>
            <a:r>
              <a:rPr lang="en-GB" sz="2000" dirty="0">
                <a:latin typeface="Arial" charset="0"/>
              </a:rPr>
              <a:t> = L · </a:t>
            </a:r>
            <a:r>
              <a:rPr lang="en-GB" sz="2000" dirty="0" err="1">
                <a:latin typeface="Arial" charset="0"/>
              </a:rPr>
              <a:t>Δp</a:t>
            </a:r>
            <a:r>
              <a:rPr lang="en-GB" sz="2000" dirty="0">
                <a:latin typeface="Arial" charset="0"/>
              </a:rPr>
              <a:t> = 1.8 mbar l s</a:t>
            </a:r>
            <a:r>
              <a:rPr lang="en-GB" sz="2000" baseline="30000" dirty="0">
                <a:latin typeface="Arial" charset="0"/>
              </a:rPr>
              <a:t>-1</a:t>
            </a:r>
          </a:p>
          <a:p>
            <a:pPr marL="346075" indent="-474663" algn="ctr" defTabSz="914400" eaLnBrk="0" hangingPunct="0">
              <a:spcBef>
                <a:spcPts val="775"/>
              </a:spcBef>
              <a:spcAft>
                <a:spcPts val="300"/>
              </a:spcAft>
              <a:buFont typeface="Wingdings" pitchFamily="2" charset="2"/>
              <a:buNone/>
            </a:pPr>
            <a:r>
              <a:rPr lang="en-GB" sz="2000" dirty="0">
                <a:latin typeface="Arial" charset="0"/>
                <a:sym typeface="Wingdings" pitchFamily="2" charset="2"/>
              </a:rPr>
              <a:t>	 Pressure stabilisation &lt; </a:t>
            </a:r>
            <a:r>
              <a:rPr lang="en-GB" sz="2000" dirty="0" smtClean="0">
                <a:latin typeface="Arial" charset="0"/>
                <a:sym typeface="Wingdings" pitchFamily="2" charset="2"/>
              </a:rPr>
              <a:t>10</a:t>
            </a:r>
            <a:r>
              <a:rPr lang="en-GB" sz="2000" baseline="30000" dirty="0" smtClean="0">
                <a:latin typeface="Arial" charset="0"/>
                <a:sym typeface="Wingdings" pitchFamily="2" charset="2"/>
              </a:rPr>
              <a:t>-3</a:t>
            </a:r>
            <a:endParaRPr lang="en-GB" sz="2000" baseline="30000" dirty="0">
              <a:latin typeface="Arial" charset="0"/>
            </a:endParaRPr>
          </a:p>
          <a:p>
            <a:pPr marL="346075" indent="-474663" defTabSz="914400" eaLnBrk="0" hangingPunct="0">
              <a:spcBef>
                <a:spcPts val="775"/>
              </a:spcBef>
              <a:buFontTx/>
              <a:buBlip>
                <a:blip r:embed="rId4"/>
              </a:buBlip>
            </a:pPr>
            <a:r>
              <a:rPr lang="en-GB" sz="2000" dirty="0">
                <a:latin typeface="Arial" charset="0"/>
              </a:rPr>
              <a:t>Expected gas composition</a:t>
            </a:r>
            <a:r>
              <a:rPr lang="en-GB" sz="2000" dirty="0" smtClean="0">
                <a:latin typeface="Arial" charset="0"/>
              </a:rPr>
              <a:t>:</a:t>
            </a:r>
          </a:p>
          <a:p>
            <a:pPr marL="346075" indent="-474663" defTabSz="914400" eaLnBrk="0" hangingPunct="0">
              <a:spcBef>
                <a:spcPts val="775"/>
              </a:spcBef>
              <a:buFontTx/>
              <a:buBlip>
                <a:blip r:embed="rId4"/>
              </a:buBlip>
            </a:pPr>
            <a:endParaRPr lang="en-GB" sz="2000" dirty="0" smtClean="0">
              <a:latin typeface="Arial" charset="0"/>
            </a:endParaRPr>
          </a:p>
          <a:p>
            <a:pPr marL="346075" indent="-474663" defTabSz="914400" eaLnBrk="0" hangingPunct="0">
              <a:spcBef>
                <a:spcPts val="775"/>
              </a:spcBef>
              <a:buFontTx/>
              <a:buBlip>
                <a:blip r:embed="rId4"/>
              </a:buBlip>
            </a:pPr>
            <a:endParaRPr lang="en-GB" sz="2000" dirty="0" smtClean="0">
              <a:latin typeface="Arial" charset="0"/>
            </a:endParaRPr>
          </a:p>
          <a:p>
            <a:pPr marL="346075" indent="-474663" defTabSz="914400" eaLnBrk="0" hangingPunct="0">
              <a:spcBef>
                <a:spcPts val="775"/>
              </a:spcBef>
              <a:buFontTx/>
              <a:buBlip>
                <a:blip r:embed="rId4"/>
              </a:buBlip>
            </a:pPr>
            <a:endParaRPr lang="en-GB" sz="2000" dirty="0" smtClean="0">
              <a:latin typeface="Arial" charset="0"/>
            </a:endParaRPr>
          </a:p>
          <a:p>
            <a:pPr marL="346075" indent="-474663" defTabSz="914400" eaLnBrk="0" hangingPunct="0">
              <a:spcBef>
                <a:spcPts val="775"/>
              </a:spcBef>
              <a:buFontTx/>
              <a:buBlip>
                <a:blip r:embed="rId4"/>
              </a:buBlip>
            </a:pPr>
            <a:r>
              <a:rPr lang="en-GB" sz="2000" dirty="0" smtClean="0">
                <a:latin typeface="Arial" charset="0"/>
              </a:rPr>
              <a:t>Nonstop monitoring </a:t>
            </a:r>
            <a:r>
              <a:rPr lang="en-GB" sz="2000" dirty="0" smtClean="0">
                <a:latin typeface="Arial" charset="0"/>
              </a:rPr>
              <a:t>of tritium purity with </a:t>
            </a:r>
            <a:r>
              <a:rPr lang="en-GB" sz="2000" dirty="0" smtClean="0">
                <a:latin typeface="Arial" charset="0"/>
              </a:rPr>
              <a:t>10</a:t>
            </a:r>
            <a:r>
              <a:rPr lang="en-GB" sz="2000" baseline="30000" dirty="0" smtClean="0">
                <a:latin typeface="Arial" charset="0"/>
              </a:rPr>
              <a:t>-3</a:t>
            </a:r>
            <a:r>
              <a:rPr lang="en-GB" sz="2000" dirty="0" smtClean="0">
                <a:latin typeface="Arial" charset="0"/>
              </a:rPr>
              <a:t> </a:t>
            </a:r>
            <a:r>
              <a:rPr lang="en-GB" sz="2000" dirty="0" smtClean="0">
                <a:latin typeface="Arial" charset="0"/>
              </a:rPr>
              <a:t>precision </a:t>
            </a:r>
            <a:r>
              <a:rPr lang="en-GB" sz="2000" dirty="0" smtClean="0">
                <a:latin typeface="Arial" charset="0"/>
              </a:rPr>
              <a:t>needed for &gt; 60 days</a:t>
            </a:r>
            <a:endParaRPr lang="en-GB" sz="2000" dirty="0">
              <a:latin typeface="Arial" charset="0"/>
            </a:endParaRPr>
          </a:p>
          <a:p>
            <a:pPr marL="346075" indent="-474663" defTabSz="914400" eaLnBrk="0" hangingPunct="0">
              <a:spcBef>
                <a:spcPts val="775"/>
              </a:spcBef>
              <a:buFontTx/>
              <a:buBlip>
                <a:blip r:embed="rId4"/>
              </a:buBlip>
            </a:pPr>
            <a:endParaRPr lang="en-GB" sz="2000" dirty="0" smtClean="0">
              <a:latin typeface="Arial" charset="0"/>
            </a:endParaRPr>
          </a:p>
          <a:p>
            <a:pPr marL="346075" indent="-474663" defTabSz="914400" eaLnBrk="0" hangingPunct="0">
              <a:spcBef>
                <a:spcPts val="775"/>
              </a:spcBef>
              <a:buFontTx/>
              <a:buBlip>
                <a:blip r:embed="rId4"/>
              </a:buBlip>
            </a:pPr>
            <a:endParaRPr lang="en-GB" sz="1800" dirty="0">
              <a:latin typeface="Arial" charset="0"/>
            </a:endParaRPr>
          </a:p>
        </p:txBody>
      </p:sp>
      <p:graphicFrame>
        <p:nvGraphicFramePr>
          <p:cNvPr id="51" name="Tabelle 50"/>
          <p:cNvGraphicFramePr>
            <a:graphicFrameLocks noGrp="1"/>
          </p:cNvGraphicFramePr>
          <p:nvPr/>
        </p:nvGraphicFramePr>
        <p:xfrm>
          <a:off x="6164262" y="3095734"/>
          <a:ext cx="3498851" cy="1005840"/>
        </p:xfrm>
        <a:graphic>
          <a:graphicData uri="http://schemas.openxmlformats.org/drawingml/2006/table">
            <a:tbl>
              <a:tblPr/>
              <a:tblGrid>
                <a:gridCol w="1645984"/>
                <a:gridCol w="208280"/>
                <a:gridCol w="1644587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&gt; 91 % T</a:t>
                      </a:r>
                      <a:r>
                        <a:rPr kumimoji="0" lang="en-GB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2</a:t>
                      </a:r>
                    </a:p>
                    <a:p>
                      <a:pPr marL="0" marR="0" lvl="0" indent="0" algn="l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&lt;   9 % DT</a:t>
                      </a:r>
                    </a:p>
                    <a:p>
                      <a:pPr marL="0" marR="0" lvl="0" indent="0" algn="l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&lt;   1 % D</a:t>
                      </a:r>
                      <a:r>
                        <a:rPr kumimoji="0" lang="en-GB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34" charset="-128"/>
                          <a:cs typeface="ＭＳ Ｐゴシック" pitchFamily="34" charset="-128"/>
                        </a:rPr>
                        <a:t>Tritium 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34" charset="-128"/>
                          <a:cs typeface="ＭＳ Ｐゴシック" pitchFamily="34" charset="-128"/>
                        </a:rPr>
                        <a:t>purity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34" charset="-128"/>
                        <a:cs typeface="ＭＳ Ｐゴシック" pitchFamily="34" charset="-128"/>
                      </a:endParaRPr>
                    </a:p>
                    <a:p>
                      <a:pPr marL="0" marR="0" lvl="0" indent="0" algn="l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34" charset="-128"/>
                          <a:cs typeface="ＭＳ Ｐゴシック" pitchFamily="34" charset="-128"/>
                        </a:rPr>
                        <a:t>ε</a:t>
                      </a:r>
                      <a:r>
                        <a:rPr kumimoji="0" lang="de-DE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34" charset="-128"/>
                          <a:cs typeface="ＭＳ Ｐゴシック" pitchFamily="34" charset="-128"/>
                        </a:rPr>
                        <a:t>T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34" charset="-128"/>
                          <a:cs typeface="ＭＳ Ｐゴシック" pitchFamily="34" charset="-128"/>
                        </a:rPr>
                        <a:t> &gt; 95 %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34" charset="-128"/>
                        <a:cs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2" name="Geschweifte Klammer rechts 51"/>
          <p:cNvSpPr/>
          <p:nvPr/>
        </p:nvSpPr>
        <p:spPr>
          <a:xfrm>
            <a:off x="7515225" y="3139104"/>
            <a:ext cx="314325" cy="95956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GB"/>
          </a:p>
        </p:txBody>
      </p:sp>
      <p:sp>
        <p:nvSpPr>
          <p:cNvPr id="50" name="Abgerundetes Rechteck 49"/>
          <p:cNvSpPr/>
          <p:nvPr/>
        </p:nvSpPr>
        <p:spPr>
          <a:xfrm>
            <a:off x="5958515" y="5512880"/>
            <a:ext cx="3600000" cy="107405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74663" algn="ctr" eaLnBrk="0" hangingPunct="0">
              <a:lnSpc>
                <a:spcPct val="95000"/>
              </a:lnSpc>
              <a:spcAft>
                <a:spcPts val="500"/>
              </a:spcAft>
              <a:buClr>
                <a:srgbClr val="000000"/>
              </a:buClr>
              <a:buSzPct val="45000"/>
              <a:defRPr/>
            </a:pPr>
            <a:r>
              <a:rPr lang="en-GB" sz="2000" b="1" dirty="0" smtClean="0">
                <a:solidFill>
                  <a:schemeClr val="bg1"/>
                </a:solidFill>
                <a:ea typeface="ＭＳ Ｐゴシック" charset="-128"/>
                <a:sym typeface="Wingdings" pitchFamily="2" charset="2"/>
              </a:rPr>
              <a:t>Laser Raman system for monitoring of gas composition</a:t>
            </a:r>
            <a:endParaRPr lang="en-GB" sz="2000" b="1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57" name="Datumsplatzhalter 5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smtClean="0"/>
              <a:t>2011/10/21</a:t>
            </a:r>
            <a:endParaRPr lang="en-GB" noProof="0" dirty="0"/>
          </a:p>
        </p:txBody>
      </p:sp>
      <p:sp>
        <p:nvSpPr>
          <p:cNvPr id="58" name="Fußzeilenplatzhalter 5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ASPERA –Mirrors and lasers in astroparticle physics infrastructure Sebastian Fischer</a:t>
            </a:r>
            <a:endParaRPr lang="en-GB" dirty="0"/>
          </a:p>
        </p:txBody>
      </p:sp>
      <p:pic>
        <p:nvPicPr>
          <p:cNvPr id="53" name="Picture 31" descr="ethanolzell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 l="19629" t="19832" r="21230" b="28794"/>
          <a:stretch>
            <a:fillRect/>
          </a:stretch>
        </p:blipFill>
        <p:spPr>
          <a:xfrm>
            <a:off x="2038043" y="1592132"/>
            <a:ext cx="1174167" cy="860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7"/>
          <p:cNvGrpSpPr>
            <a:grpSpLocks noChangeAspect="1"/>
          </p:cNvGrpSpPr>
          <p:nvPr/>
        </p:nvGrpSpPr>
        <p:grpSpPr bwMode="auto">
          <a:xfrm>
            <a:off x="5648160" y="1234992"/>
            <a:ext cx="4238822" cy="2530177"/>
            <a:chOff x="2099" y="2749"/>
            <a:chExt cx="3923" cy="2305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>
            <a:blip r:embed="rId2"/>
            <a:srcRect l="20657" t="46454" r="6523" b="522"/>
            <a:stretch>
              <a:fillRect/>
            </a:stretch>
          </p:blipFill>
          <p:spPr bwMode="auto">
            <a:xfrm>
              <a:off x="2099" y="2840"/>
              <a:ext cx="3923" cy="2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Rectangle 9"/>
            <p:cNvSpPr>
              <a:spLocks noChangeAspect="1" noChangeArrowheads="1"/>
            </p:cNvSpPr>
            <p:nvPr/>
          </p:nvSpPr>
          <p:spPr bwMode="auto">
            <a:xfrm>
              <a:off x="2099" y="2749"/>
              <a:ext cx="1701" cy="545"/>
            </a:xfrm>
            <a:prstGeom prst="rect">
              <a:avLst/>
            </a:prstGeom>
            <a:solidFill>
              <a:schemeClr val="bg1"/>
            </a:solidFill>
            <a:ln w="22225">
              <a:noFill/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GB">
                <a:latin typeface="+mj-lt"/>
              </a:endParaRPr>
            </a:p>
          </p:txBody>
        </p:sp>
      </p:grp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Hydrogen </a:t>
            </a:r>
            <a:r>
              <a:rPr lang="en-GB" dirty="0" err="1" smtClean="0"/>
              <a:t>isotopologues</a:t>
            </a:r>
            <a:endParaRPr lang="en-GB" baseline="-25000" dirty="0" smtClean="0">
              <a:cs typeface="Arial" charset="0"/>
            </a:endParaRPr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2534668" y="2083505"/>
            <a:ext cx="567035" cy="4707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 smtClean="0">
                <a:latin typeface="+mj-lt"/>
              </a:rPr>
              <a:t>T</a:t>
            </a:r>
            <a:r>
              <a:rPr lang="en-GB" b="1" baseline="-25000" dirty="0" smtClean="0">
                <a:latin typeface="+mj-lt"/>
              </a:rPr>
              <a:t>2</a:t>
            </a:r>
            <a:endParaRPr lang="en-GB" b="1" dirty="0">
              <a:latin typeface="+mj-lt"/>
            </a:endParaRPr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2504916" y="2977715"/>
            <a:ext cx="630039" cy="4707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smtClean="0">
                <a:latin typeface="+mj-lt"/>
              </a:rPr>
              <a:t>DT</a:t>
            </a:r>
            <a:endParaRPr lang="en-GB" b="1">
              <a:latin typeface="+mj-lt"/>
            </a:endParaRPr>
          </a:p>
        </p:txBody>
      </p:sp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2538168" y="3821179"/>
            <a:ext cx="630039" cy="471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smtClean="0">
                <a:latin typeface="+mj-lt"/>
              </a:rPr>
              <a:t>HT</a:t>
            </a:r>
            <a:endParaRPr lang="en-GB" b="1">
              <a:latin typeface="+mj-lt"/>
            </a:endParaRPr>
          </a:p>
        </p:txBody>
      </p:sp>
      <p:sp>
        <p:nvSpPr>
          <p:cNvPr id="7175" name="Text Box 6"/>
          <p:cNvSpPr txBox="1">
            <a:spLocks noChangeArrowheads="1"/>
          </p:cNvSpPr>
          <p:nvPr/>
        </p:nvSpPr>
        <p:spPr bwMode="auto">
          <a:xfrm>
            <a:off x="2529418" y="6374320"/>
            <a:ext cx="630039" cy="4707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smtClean="0">
                <a:latin typeface="+mj-lt"/>
              </a:rPr>
              <a:t>H</a:t>
            </a:r>
            <a:r>
              <a:rPr lang="en-GB" b="1" baseline="-25000" smtClean="0">
                <a:latin typeface="+mj-lt"/>
              </a:rPr>
              <a:t>2</a:t>
            </a:r>
            <a:endParaRPr lang="en-GB" b="1" baseline="-25000">
              <a:latin typeface="+mj-lt"/>
            </a:endParaRPr>
          </a:p>
        </p:txBody>
      </p:sp>
      <p:sp>
        <p:nvSpPr>
          <p:cNvPr id="7176" name="Text Box 7"/>
          <p:cNvSpPr txBox="1">
            <a:spLocks noChangeArrowheads="1"/>
          </p:cNvSpPr>
          <p:nvPr/>
        </p:nvSpPr>
        <p:spPr bwMode="auto">
          <a:xfrm>
            <a:off x="2531168" y="4675142"/>
            <a:ext cx="630039" cy="4707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smtClean="0">
                <a:latin typeface="+mj-lt"/>
              </a:rPr>
              <a:t>D</a:t>
            </a:r>
            <a:r>
              <a:rPr lang="en-GB" b="1" baseline="-25000" smtClean="0">
                <a:latin typeface="+mj-lt"/>
              </a:rPr>
              <a:t>2</a:t>
            </a:r>
            <a:endParaRPr lang="en-GB" b="1" baseline="-25000">
              <a:latin typeface="+mj-lt"/>
            </a:endParaRPr>
          </a:p>
        </p:txBody>
      </p:sp>
      <p:sp>
        <p:nvSpPr>
          <p:cNvPr id="7177" name="Text Box 8"/>
          <p:cNvSpPr txBox="1">
            <a:spLocks noChangeArrowheads="1"/>
          </p:cNvSpPr>
          <p:nvPr/>
        </p:nvSpPr>
        <p:spPr bwMode="auto">
          <a:xfrm>
            <a:off x="2492665" y="5567604"/>
            <a:ext cx="784049" cy="4707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smtClean="0">
                <a:latin typeface="+mj-lt"/>
              </a:rPr>
              <a:t>HD</a:t>
            </a:r>
            <a:endParaRPr lang="en-GB" b="1" baseline="-25000">
              <a:latin typeface="+mj-lt"/>
            </a:endParaRPr>
          </a:p>
        </p:txBody>
      </p:sp>
      <p:sp>
        <p:nvSpPr>
          <p:cNvPr id="7178" name="Text Box 9"/>
          <p:cNvSpPr txBox="1">
            <a:spLocks noChangeArrowheads="1"/>
          </p:cNvSpPr>
          <p:nvPr/>
        </p:nvSpPr>
        <p:spPr bwMode="auto">
          <a:xfrm>
            <a:off x="2705703" y="1180884"/>
            <a:ext cx="1834014" cy="6155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 smtClean="0">
                <a:latin typeface="+mj-lt"/>
              </a:rPr>
              <a:t>6 hydrogen </a:t>
            </a:r>
            <a:br>
              <a:rPr lang="en-GB" sz="2000" dirty="0" smtClean="0">
                <a:latin typeface="+mj-lt"/>
              </a:rPr>
            </a:br>
            <a:r>
              <a:rPr lang="en-GB" sz="2000" dirty="0" err="1" smtClean="0">
                <a:latin typeface="+mj-lt"/>
              </a:rPr>
              <a:t>isotopologues</a:t>
            </a:r>
            <a:endParaRPr lang="en-GB" sz="2000" dirty="0">
              <a:latin typeface="+mj-lt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140206" y="3647938"/>
            <a:ext cx="1195325" cy="759467"/>
            <a:chOff x="684" y="2017"/>
            <a:chExt cx="683" cy="434"/>
          </a:xfrm>
        </p:grpSpPr>
        <p:sp>
          <p:nvSpPr>
            <p:cNvPr id="7207" name="Oval 16"/>
            <p:cNvSpPr>
              <a:spLocks noChangeArrowheads="1"/>
            </p:cNvSpPr>
            <p:nvPr/>
          </p:nvSpPr>
          <p:spPr bwMode="auto">
            <a:xfrm>
              <a:off x="684" y="2180"/>
              <a:ext cx="282" cy="271"/>
            </a:xfrm>
            <a:prstGeom prst="ellipse">
              <a:avLst/>
            </a:prstGeom>
            <a:gradFill rotWithShape="1">
              <a:gsLst>
                <a:gs pos="0">
                  <a:srgbClr val="098D12"/>
                </a:gs>
                <a:gs pos="100000">
                  <a:srgbClr val="044108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7208" name="Line 17"/>
            <p:cNvSpPr>
              <a:spLocks noChangeShapeType="1"/>
            </p:cNvSpPr>
            <p:nvPr/>
          </p:nvSpPr>
          <p:spPr bwMode="auto">
            <a:xfrm flipH="1">
              <a:off x="960" y="2193"/>
              <a:ext cx="226" cy="8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oval" w="sm" len="sm"/>
              <a:tailEnd/>
            </a:ln>
          </p:spPr>
          <p:txBody>
            <a:bodyPr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7209" name="Oval 18"/>
            <p:cNvSpPr>
              <a:spLocks noChangeArrowheads="1"/>
            </p:cNvSpPr>
            <p:nvPr/>
          </p:nvSpPr>
          <p:spPr bwMode="auto">
            <a:xfrm>
              <a:off x="1005" y="2017"/>
              <a:ext cx="362" cy="348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7618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>
                <a:latin typeface="+mj-lt"/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3054451" y="1866513"/>
            <a:ext cx="1309081" cy="846964"/>
            <a:chOff x="635" y="999"/>
            <a:chExt cx="748" cy="484"/>
          </a:xfrm>
        </p:grpSpPr>
        <p:sp>
          <p:nvSpPr>
            <p:cNvPr id="7204" name="Line 20"/>
            <p:cNvSpPr>
              <a:spLocks noChangeShapeType="1"/>
            </p:cNvSpPr>
            <p:nvPr/>
          </p:nvSpPr>
          <p:spPr bwMode="auto">
            <a:xfrm flipH="1">
              <a:off x="971" y="1180"/>
              <a:ext cx="226" cy="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oval" w="sm" len="sm"/>
              <a:tailEnd/>
            </a:ln>
          </p:spPr>
          <p:txBody>
            <a:bodyPr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7205" name="Oval 21"/>
            <p:cNvSpPr>
              <a:spLocks noChangeArrowheads="1"/>
            </p:cNvSpPr>
            <p:nvPr/>
          </p:nvSpPr>
          <p:spPr bwMode="auto">
            <a:xfrm>
              <a:off x="635" y="1120"/>
              <a:ext cx="363" cy="363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7618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7206" name="Oval 22"/>
            <p:cNvSpPr>
              <a:spLocks noChangeArrowheads="1"/>
            </p:cNvSpPr>
            <p:nvPr/>
          </p:nvSpPr>
          <p:spPr bwMode="auto">
            <a:xfrm>
              <a:off x="1020" y="999"/>
              <a:ext cx="363" cy="363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7618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+mj-lt"/>
              </a:endParaRP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3087702" y="2785224"/>
            <a:ext cx="1270579" cy="792716"/>
            <a:chOff x="654" y="1524"/>
            <a:chExt cx="726" cy="453"/>
          </a:xfrm>
        </p:grpSpPr>
        <p:sp>
          <p:nvSpPr>
            <p:cNvPr id="7201" name="Oval 24"/>
            <p:cNvSpPr>
              <a:spLocks noChangeArrowheads="1"/>
            </p:cNvSpPr>
            <p:nvPr/>
          </p:nvSpPr>
          <p:spPr bwMode="auto">
            <a:xfrm>
              <a:off x="654" y="1659"/>
              <a:ext cx="318" cy="318"/>
            </a:xfrm>
            <a:prstGeom prst="ellipse">
              <a:avLst/>
            </a:prstGeom>
            <a:gradFill rotWithShape="1">
              <a:gsLst>
                <a:gs pos="0">
                  <a:srgbClr val="1C0591"/>
                </a:gs>
                <a:gs pos="100000">
                  <a:srgbClr val="0D0243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7202" name="Line 25"/>
            <p:cNvSpPr>
              <a:spLocks noChangeShapeType="1"/>
            </p:cNvSpPr>
            <p:nvPr/>
          </p:nvSpPr>
          <p:spPr bwMode="auto">
            <a:xfrm flipH="1">
              <a:off x="972" y="1705"/>
              <a:ext cx="226" cy="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oval" w="sm" len="sm"/>
              <a:tailEnd/>
            </a:ln>
          </p:spPr>
          <p:txBody>
            <a:bodyPr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7203" name="Oval 26"/>
            <p:cNvSpPr>
              <a:spLocks noChangeArrowheads="1"/>
            </p:cNvSpPr>
            <p:nvPr/>
          </p:nvSpPr>
          <p:spPr bwMode="auto">
            <a:xfrm>
              <a:off x="1017" y="1524"/>
              <a:ext cx="363" cy="363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7618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+mj-lt"/>
              </a:endParaRPr>
            </a:p>
          </p:txBody>
        </p:sp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3232962" y="4466902"/>
            <a:ext cx="1114819" cy="771716"/>
            <a:chOff x="737" y="2485"/>
            <a:chExt cx="637" cy="441"/>
          </a:xfrm>
        </p:grpSpPr>
        <p:sp>
          <p:nvSpPr>
            <p:cNvPr id="7198" name="Line 28"/>
            <p:cNvSpPr>
              <a:spLocks noChangeShapeType="1"/>
            </p:cNvSpPr>
            <p:nvPr/>
          </p:nvSpPr>
          <p:spPr bwMode="auto">
            <a:xfrm flipH="1">
              <a:off x="1003" y="2644"/>
              <a:ext cx="226" cy="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oval" w="sm" len="sm"/>
              <a:tailEnd/>
            </a:ln>
          </p:spPr>
          <p:txBody>
            <a:bodyPr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7199" name="Oval 29"/>
            <p:cNvSpPr>
              <a:spLocks noChangeArrowheads="1"/>
            </p:cNvSpPr>
            <p:nvPr/>
          </p:nvSpPr>
          <p:spPr bwMode="auto">
            <a:xfrm>
              <a:off x="737" y="2608"/>
              <a:ext cx="318" cy="318"/>
            </a:xfrm>
            <a:prstGeom prst="ellipse">
              <a:avLst/>
            </a:prstGeom>
            <a:gradFill rotWithShape="1">
              <a:gsLst>
                <a:gs pos="0">
                  <a:srgbClr val="1C0591"/>
                </a:gs>
                <a:gs pos="100000">
                  <a:srgbClr val="0D0243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7200" name="Oval 30"/>
            <p:cNvSpPr>
              <a:spLocks noChangeArrowheads="1"/>
            </p:cNvSpPr>
            <p:nvPr/>
          </p:nvSpPr>
          <p:spPr bwMode="auto">
            <a:xfrm>
              <a:off x="1056" y="2485"/>
              <a:ext cx="318" cy="318"/>
            </a:xfrm>
            <a:prstGeom prst="ellipse">
              <a:avLst/>
            </a:prstGeom>
            <a:gradFill rotWithShape="1">
              <a:gsLst>
                <a:gs pos="0">
                  <a:srgbClr val="1C0591"/>
                </a:gs>
                <a:gs pos="100000">
                  <a:srgbClr val="0D0243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+mj-lt"/>
              </a:endParaRP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3278465" y="5333114"/>
            <a:ext cx="1065816" cy="731469"/>
            <a:chOff x="763" y="2980"/>
            <a:chExt cx="609" cy="418"/>
          </a:xfrm>
        </p:grpSpPr>
        <p:sp>
          <p:nvSpPr>
            <p:cNvPr id="7195" name="Line 32"/>
            <p:cNvSpPr>
              <a:spLocks noChangeShapeType="1"/>
            </p:cNvSpPr>
            <p:nvPr/>
          </p:nvSpPr>
          <p:spPr bwMode="auto">
            <a:xfrm flipH="1">
              <a:off x="990" y="3143"/>
              <a:ext cx="226" cy="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oval" w="sm" len="sm"/>
              <a:tailEnd/>
            </a:ln>
          </p:spPr>
          <p:txBody>
            <a:bodyPr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7196" name="Oval 33"/>
            <p:cNvSpPr>
              <a:spLocks noChangeArrowheads="1"/>
            </p:cNvSpPr>
            <p:nvPr/>
          </p:nvSpPr>
          <p:spPr bwMode="auto">
            <a:xfrm>
              <a:off x="763" y="3127"/>
              <a:ext cx="282" cy="271"/>
            </a:xfrm>
            <a:prstGeom prst="ellipse">
              <a:avLst/>
            </a:prstGeom>
            <a:gradFill rotWithShape="1">
              <a:gsLst>
                <a:gs pos="0">
                  <a:srgbClr val="098D12"/>
                </a:gs>
                <a:gs pos="100000">
                  <a:srgbClr val="044108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7197" name="Oval 34"/>
            <p:cNvSpPr>
              <a:spLocks noChangeArrowheads="1"/>
            </p:cNvSpPr>
            <p:nvPr/>
          </p:nvSpPr>
          <p:spPr bwMode="auto">
            <a:xfrm>
              <a:off x="1054" y="2980"/>
              <a:ext cx="318" cy="318"/>
            </a:xfrm>
            <a:prstGeom prst="ellipse">
              <a:avLst/>
            </a:prstGeom>
            <a:gradFill rotWithShape="1">
              <a:gsLst>
                <a:gs pos="0">
                  <a:srgbClr val="1C0591"/>
                </a:gs>
                <a:gs pos="100000">
                  <a:srgbClr val="0D0243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+mj-lt"/>
              </a:endParaRPr>
            </a:p>
          </p:txBody>
        </p: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3362470" y="6267574"/>
            <a:ext cx="978310" cy="650972"/>
            <a:chOff x="811" y="3514"/>
            <a:chExt cx="559" cy="372"/>
          </a:xfrm>
        </p:grpSpPr>
        <p:sp>
          <p:nvSpPr>
            <p:cNvPr id="7192" name="Line 36"/>
            <p:cNvSpPr>
              <a:spLocks noChangeShapeType="1"/>
            </p:cNvSpPr>
            <p:nvPr/>
          </p:nvSpPr>
          <p:spPr bwMode="auto">
            <a:xfrm flipH="1">
              <a:off x="998" y="3657"/>
              <a:ext cx="226" cy="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oval" w="sm" len="sm"/>
              <a:tailEnd/>
            </a:ln>
          </p:spPr>
          <p:txBody>
            <a:bodyPr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7193" name="Oval 37"/>
            <p:cNvSpPr>
              <a:spLocks noChangeArrowheads="1"/>
            </p:cNvSpPr>
            <p:nvPr/>
          </p:nvSpPr>
          <p:spPr bwMode="auto">
            <a:xfrm>
              <a:off x="811" y="3615"/>
              <a:ext cx="282" cy="271"/>
            </a:xfrm>
            <a:prstGeom prst="ellipse">
              <a:avLst/>
            </a:prstGeom>
            <a:gradFill rotWithShape="1">
              <a:gsLst>
                <a:gs pos="0">
                  <a:srgbClr val="098D12"/>
                </a:gs>
                <a:gs pos="100000">
                  <a:srgbClr val="044108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7194" name="Oval 38"/>
            <p:cNvSpPr>
              <a:spLocks noChangeArrowheads="1"/>
            </p:cNvSpPr>
            <p:nvPr/>
          </p:nvSpPr>
          <p:spPr bwMode="auto">
            <a:xfrm>
              <a:off x="1088" y="3514"/>
              <a:ext cx="282" cy="271"/>
            </a:xfrm>
            <a:prstGeom prst="ellipse">
              <a:avLst/>
            </a:prstGeom>
            <a:gradFill rotWithShape="1">
              <a:gsLst>
                <a:gs pos="0">
                  <a:srgbClr val="098D12"/>
                </a:gs>
                <a:gs pos="100000">
                  <a:srgbClr val="044108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+mj-lt"/>
              </a:endParaRPr>
            </a:p>
          </p:txBody>
        </p:sp>
      </p:grp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6245508" y="4146154"/>
            <a:ext cx="2914610" cy="720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74663" algn="ctr" eaLnBrk="0" hangingPunct="0">
              <a:lnSpc>
                <a:spcPct val="95000"/>
              </a:lnSpc>
              <a:spcAft>
                <a:spcPts val="500"/>
              </a:spcAft>
              <a:buClr>
                <a:srgbClr val="000000"/>
              </a:buClr>
              <a:buSzPct val="45000"/>
              <a:defRPr/>
            </a:pPr>
            <a:r>
              <a:rPr lang="en-GB" sz="2000" b="1" dirty="0" smtClean="0">
                <a:solidFill>
                  <a:schemeClr val="bg1"/>
                </a:solidFill>
                <a:latin typeface="+mn-lt"/>
                <a:ea typeface="ＭＳ Ｐゴシック" charset="-128"/>
                <a:sym typeface="Wingdings" pitchFamily="2" charset="2"/>
              </a:rPr>
              <a:t>β-spectrum depends </a:t>
            </a:r>
            <a:br>
              <a:rPr lang="en-GB" sz="2000" b="1" dirty="0" smtClean="0">
                <a:solidFill>
                  <a:schemeClr val="bg1"/>
                </a:solidFill>
                <a:latin typeface="+mn-lt"/>
                <a:ea typeface="ＭＳ Ｐゴシック" charset="-128"/>
                <a:sym typeface="Wingdings" pitchFamily="2" charset="2"/>
              </a:rPr>
            </a:br>
            <a:r>
              <a:rPr lang="en-GB" sz="2000" b="1" dirty="0" smtClean="0">
                <a:solidFill>
                  <a:schemeClr val="bg1"/>
                </a:solidFill>
                <a:latin typeface="+mn-lt"/>
                <a:ea typeface="ＭＳ Ｐゴシック" charset="-128"/>
                <a:sym typeface="Wingdings" pitchFamily="2" charset="2"/>
              </a:rPr>
              <a:t>on gas composition</a:t>
            </a:r>
            <a:endParaRPr lang="en-GB" sz="2000" b="1" dirty="0">
              <a:solidFill>
                <a:schemeClr val="bg1"/>
              </a:solidFill>
              <a:latin typeface="+mn-lt"/>
              <a:ea typeface="ＭＳ Ｐゴシック" charset="-128"/>
              <a:sym typeface="Wingdings" pitchFamily="2" charset="2"/>
            </a:endParaRPr>
          </a:p>
        </p:txBody>
      </p:sp>
      <p:sp>
        <p:nvSpPr>
          <p:cNvPr id="40" name="Line 41"/>
          <p:cNvSpPr>
            <a:spLocks noChangeShapeType="1"/>
          </p:cNvSpPr>
          <p:nvPr/>
        </p:nvSpPr>
        <p:spPr bwMode="auto">
          <a:xfrm flipV="1">
            <a:off x="4722607" y="2904565"/>
            <a:ext cx="742278" cy="53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00794" tIns="50397" rIns="100794" bIns="50397"/>
          <a:lstStyle/>
          <a:p>
            <a:endParaRPr lang="en-GB">
              <a:latin typeface="+mj-lt"/>
            </a:endParaRPr>
          </a:p>
        </p:txBody>
      </p:sp>
      <p:sp>
        <p:nvSpPr>
          <p:cNvPr id="41" name="Datumsplatzhalter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2011/10/21</a:t>
            </a:r>
            <a:endParaRPr lang="en-GB"/>
          </a:p>
        </p:txBody>
      </p:sp>
      <p:sp>
        <p:nvSpPr>
          <p:cNvPr id="43" name="Fußzeilenplatzhalter 4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ASPERA –Mirrors and lasers in astroparticle physics infrastructure Sebastian Fischer</a:t>
            </a:r>
            <a:endParaRPr lang="en-GB"/>
          </a:p>
        </p:txBody>
      </p:sp>
      <p:sp>
        <p:nvSpPr>
          <p:cNvPr id="44" name="Rechteck 43"/>
          <p:cNvSpPr/>
          <p:nvPr/>
        </p:nvSpPr>
        <p:spPr>
          <a:xfrm>
            <a:off x="2528384" y="4445013"/>
            <a:ext cx="2118732" cy="250442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750873" y="5257989"/>
            <a:ext cx="3903880" cy="720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74663" algn="ctr" eaLnBrk="0" hangingPunct="0">
              <a:lnSpc>
                <a:spcPct val="95000"/>
              </a:lnSpc>
              <a:spcAft>
                <a:spcPts val="500"/>
              </a:spcAft>
              <a:buClr>
                <a:srgbClr val="000000"/>
              </a:buClr>
              <a:buSzPct val="45000"/>
              <a:defRPr/>
            </a:pPr>
            <a:r>
              <a:rPr lang="en-GB" sz="2000" b="1" dirty="0" smtClean="0">
                <a:solidFill>
                  <a:schemeClr val="bg1"/>
                </a:solidFill>
                <a:latin typeface="+mn-lt"/>
                <a:ea typeface="ＭＳ Ｐゴシック" charset="-128"/>
                <a:sym typeface="Wingdings" pitchFamily="2" charset="2"/>
              </a:rPr>
              <a:t>Gas composition needed for data analysis of KATRIN</a:t>
            </a:r>
            <a:endParaRPr lang="en-GB" sz="2000" b="1" dirty="0">
              <a:solidFill>
                <a:schemeClr val="bg1"/>
              </a:solidFill>
              <a:latin typeface="+mn-lt"/>
              <a:ea typeface="ＭＳ Ｐゴシック" charset="-128"/>
              <a:sym typeface="Wingdings" pitchFamily="2" charset="2"/>
            </a:endParaRPr>
          </a:p>
        </p:txBody>
      </p:sp>
      <p:cxnSp>
        <p:nvCxnSpPr>
          <p:cNvPr id="48" name="Gerade Verbindung mit Pfeil 47"/>
          <p:cNvCxnSpPr>
            <a:stCxn id="39" idx="2"/>
            <a:endCxn id="45" idx="0"/>
          </p:cNvCxnSpPr>
          <p:nvPr/>
        </p:nvCxnSpPr>
        <p:spPr>
          <a:xfrm>
            <a:off x="7702813" y="4866154"/>
            <a:ext cx="0" cy="39183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 Box 9"/>
          <p:cNvSpPr txBox="1">
            <a:spLocks noChangeArrowheads="1"/>
          </p:cNvSpPr>
          <p:nvPr/>
        </p:nvSpPr>
        <p:spPr bwMode="auto">
          <a:xfrm>
            <a:off x="493233" y="1180884"/>
            <a:ext cx="1380390" cy="6155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 smtClean="0">
                <a:latin typeface="+mj-lt"/>
              </a:rPr>
              <a:t>3 hydrogen </a:t>
            </a:r>
            <a:br>
              <a:rPr lang="en-GB" sz="2000" dirty="0" smtClean="0">
                <a:latin typeface="+mj-lt"/>
              </a:rPr>
            </a:br>
            <a:r>
              <a:rPr lang="en-GB" sz="2000" dirty="0" smtClean="0">
                <a:latin typeface="+mj-lt"/>
              </a:rPr>
              <a:t>isotopes</a:t>
            </a:r>
            <a:endParaRPr lang="en-GB" sz="2000" dirty="0">
              <a:latin typeface="+mj-lt"/>
            </a:endParaRPr>
          </a:p>
        </p:txBody>
      </p:sp>
      <p:sp>
        <p:nvSpPr>
          <p:cNvPr id="58" name="Oval 21"/>
          <p:cNvSpPr>
            <a:spLocks noChangeArrowheads="1"/>
          </p:cNvSpPr>
          <p:nvPr/>
        </p:nvSpPr>
        <p:spPr bwMode="auto">
          <a:xfrm>
            <a:off x="461834" y="2703962"/>
            <a:ext cx="635289" cy="635223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rect">
              <a:fillToRect l="100000" t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+mj-lt"/>
            </a:endParaRPr>
          </a:p>
        </p:txBody>
      </p:sp>
      <p:sp>
        <p:nvSpPr>
          <p:cNvPr id="59" name="Oval 24"/>
          <p:cNvSpPr>
            <a:spLocks noChangeArrowheads="1"/>
          </p:cNvSpPr>
          <p:nvPr/>
        </p:nvSpPr>
        <p:spPr bwMode="auto">
          <a:xfrm>
            <a:off x="501211" y="3959172"/>
            <a:ext cx="556535" cy="556476"/>
          </a:xfrm>
          <a:prstGeom prst="ellipse">
            <a:avLst/>
          </a:prstGeom>
          <a:gradFill rotWithShape="1">
            <a:gsLst>
              <a:gs pos="0">
                <a:srgbClr val="1C0591"/>
              </a:gs>
              <a:gs pos="100000">
                <a:srgbClr val="0D0243"/>
              </a:gs>
            </a:gsLst>
            <a:path path="rect">
              <a:fillToRect l="100000" t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+mj-lt"/>
            </a:endParaRPr>
          </a:p>
        </p:txBody>
      </p:sp>
      <p:sp>
        <p:nvSpPr>
          <p:cNvPr id="60" name="Oval 16"/>
          <p:cNvSpPr>
            <a:spLocks noChangeArrowheads="1"/>
          </p:cNvSpPr>
          <p:nvPr/>
        </p:nvSpPr>
        <p:spPr bwMode="auto">
          <a:xfrm>
            <a:off x="532713" y="5129068"/>
            <a:ext cx="493531" cy="474229"/>
          </a:xfrm>
          <a:prstGeom prst="ellipse">
            <a:avLst/>
          </a:prstGeom>
          <a:gradFill rotWithShape="1">
            <a:gsLst>
              <a:gs pos="0">
                <a:srgbClr val="098D12"/>
              </a:gs>
              <a:gs pos="100000">
                <a:srgbClr val="044108"/>
              </a:gs>
            </a:gsLst>
            <a:path path="rect">
              <a:fillToRect l="100000" t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+mj-lt"/>
            </a:endParaRPr>
          </a:p>
        </p:txBody>
      </p:sp>
      <p:sp>
        <p:nvSpPr>
          <p:cNvPr id="61" name="Text Box 9"/>
          <p:cNvSpPr txBox="1">
            <a:spLocks noChangeArrowheads="1"/>
          </p:cNvSpPr>
          <p:nvPr/>
        </p:nvSpPr>
        <p:spPr bwMode="auto">
          <a:xfrm>
            <a:off x="493233" y="4820564"/>
            <a:ext cx="138039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 smtClean="0">
                <a:latin typeface="+mj-lt"/>
              </a:rPr>
              <a:t>Hydrogen</a:t>
            </a:r>
            <a:endParaRPr lang="en-GB" sz="2000" dirty="0">
              <a:latin typeface="+mj-lt"/>
            </a:endParaRPr>
          </a:p>
        </p:txBody>
      </p:sp>
      <p:sp>
        <p:nvSpPr>
          <p:cNvPr id="62" name="Text Box 9"/>
          <p:cNvSpPr txBox="1">
            <a:spLocks noChangeArrowheads="1"/>
          </p:cNvSpPr>
          <p:nvPr/>
        </p:nvSpPr>
        <p:spPr bwMode="auto">
          <a:xfrm>
            <a:off x="493233" y="3649777"/>
            <a:ext cx="138039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 smtClean="0">
                <a:latin typeface="+mj-lt"/>
              </a:rPr>
              <a:t>Deuterium</a:t>
            </a:r>
            <a:endParaRPr lang="en-GB" sz="2000" dirty="0">
              <a:latin typeface="+mj-lt"/>
            </a:endParaRPr>
          </a:p>
        </p:txBody>
      </p:sp>
      <p:sp>
        <p:nvSpPr>
          <p:cNvPr id="63" name="Text Box 9"/>
          <p:cNvSpPr txBox="1">
            <a:spLocks noChangeArrowheads="1"/>
          </p:cNvSpPr>
          <p:nvPr/>
        </p:nvSpPr>
        <p:spPr bwMode="auto">
          <a:xfrm>
            <a:off x="493233" y="2358852"/>
            <a:ext cx="138039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 smtClean="0">
                <a:latin typeface="+mj-lt"/>
              </a:rPr>
              <a:t>Tritium</a:t>
            </a:r>
            <a:endParaRPr lang="en-GB" sz="2000" dirty="0">
              <a:latin typeface="+mj-lt"/>
            </a:endParaRPr>
          </a:p>
        </p:txBody>
      </p:sp>
      <p:pic>
        <p:nvPicPr>
          <p:cNvPr id="1027" name="Picture 3" descr="D:\FischerS\Vorträge\111021_ASPERA_Workshop_Pisa\200px-Radioactiv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1046" y="2316272"/>
            <a:ext cx="554747" cy="485404"/>
          </a:xfrm>
          <a:prstGeom prst="rect">
            <a:avLst/>
          </a:prstGeom>
          <a:noFill/>
        </p:spPr>
      </p:pic>
      <p:sp>
        <p:nvSpPr>
          <p:cNvPr id="70" name="Text Box 14"/>
          <p:cNvSpPr txBox="1">
            <a:spLocks noChangeArrowheads="1"/>
          </p:cNvSpPr>
          <p:nvPr/>
        </p:nvSpPr>
        <p:spPr bwMode="auto">
          <a:xfrm>
            <a:off x="5750873" y="6378585"/>
            <a:ext cx="3903880" cy="432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74663" algn="ctr" eaLnBrk="0" hangingPunct="0">
              <a:lnSpc>
                <a:spcPct val="95000"/>
              </a:lnSpc>
              <a:spcAft>
                <a:spcPts val="500"/>
              </a:spcAft>
              <a:buClr>
                <a:srgbClr val="000000"/>
              </a:buClr>
              <a:buSzPct val="45000"/>
              <a:defRPr/>
            </a:pPr>
            <a:r>
              <a:rPr lang="en-GB" sz="2000" b="1" dirty="0" smtClean="0">
                <a:solidFill>
                  <a:schemeClr val="bg1"/>
                </a:solidFill>
                <a:latin typeface="+mn-lt"/>
                <a:ea typeface="ＭＳ Ｐゴシック" charset="-128"/>
                <a:sym typeface="Wingdings" pitchFamily="2" charset="2"/>
              </a:rPr>
              <a:t>Laser Raman spectroscopy</a:t>
            </a:r>
            <a:endParaRPr lang="en-GB" sz="2000" b="1" dirty="0">
              <a:solidFill>
                <a:schemeClr val="bg1"/>
              </a:solidFill>
              <a:latin typeface="+mn-lt"/>
              <a:ea typeface="ＭＳ Ｐゴシック" charset="-128"/>
              <a:sym typeface="Wingdings" pitchFamily="2" charset="2"/>
            </a:endParaRPr>
          </a:p>
        </p:txBody>
      </p:sp>
      <p:cxnSp>
        <p:nvCxnSpPr>
          <p:cNvPr id="71" name="Gerade Verbindung mit Pfeil 70"/>
          <p:cNvCxnSpPr>
            <a:stCxn id="45" idx="2"/>
            <a:endCxn id="70" idx="0"/>
          </p:cNvCxnSpPr>
          <p:nvPr/>
        </p:nvCxnSpPr>
        <p:spPr>
          <a:xfrm>
            <a:off x="7702813" y="5977989"/>
            <a:ext cx="0" cy="40059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oliennummernplatzhalter 5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086DF1-DD94-47C6-9C55-BBF2AE4FC8DF}" type="slidenum">
              <a:rPr lang="en-GB" noProof="0" smtClean="0"/>
              <a:pPr/>
              <a:t>8</a:t>
            </a:fld>
            <a:endParaRPr lang="en-GB" noProof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7173" grpId="0"/>
      <p:bldP spid="7174" grpId="0"/>
      <p:bldP spid="7175" grpId="0"/>
      <p:bldP spid="7176" grpId="0"/>
      <p:bldP spid="7177" grpId="0"/>
      <p:bldP spid="7178" grpId="0"/>
      <p:bldP spid="39" grpId="0" animBg="1"/>
      <p:bldP spid="40" grpId="0" animBg="1"/>
      <p:bldP spid="44" grpId="0" animBg="1"/>
      <p:bldP spid="45" grpId="0" animBg="1"/>
      <p:bldP spid="7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Inhaltsplatzhalter 1"/>
          <p:cNvSpPr>
            <a:spLocks noGrp="1"/>
          </p:cNvSpPr>
          <p:nvPr>
            <p:ph idx="1"/>
          </p:nvPr>
        </p:nvSpPr>
        <p:spPr>
          <a:xfrm>
            <a:off x="431800" y="4393095"/>
            <a:ext cx="4488069" cy="2323617"/>
          </a:xfrm>
        </p:spPr>
        <p:txBody>
          <a:bodyPr/>
          <a:lstStyle/>
          <a:p>
            <a:pPr indent="-474663">
              <a:spcBef>
                <a:spcPts val="775"/>
              </a:spcBef>
              <a:buNone/>
            </a:pPr>
            <a:r>
              <a:rPr lang="en-GB" sz="2000" b="1" dirty="0" smtClean="0"/>
              <a:t>Raman scattering</a:t>
            </a:r>
          </a:p>
          <a:p>
            <a:pPr indent="-474663">
              <a:spcBef>
                <a:spcPts val="775"/>
              </a:spcBef>
            </a:pPr>
            <a:r>
              <a:rPr lang="en-GB" sz="1800" dirty="0" smtClean="0"/>
              <a:t>Photon loses energy to molecule</a:t>
            </a:r>
            <a:br>
              <a:rPr lang="en-GB" sz="1800" dirty="0" smtClean="0"/>
            </a:br>
            <a:r>
              <a:rPr lang="en-GB" sz="1800" dirty="0" smtClean="0">
                <a:sym typeface="Wingdings" pitchFamily="2" charset="2"/>
              </a:rPr>
              <a:t> Change of wavelength</a:t>
            </a:r>
            <a:br>
              <a:rPr lang="en-GB" sz="1800" dirty="0" smtClean="0">
                <a:sym typeface="Wingdings" pitchFamily="2" charset="2"/>
              </a:rPr>
            </a:br>
            <a:r>
              <a:rPr lang="en-GB" sz="1800" dirty="0" smtClean="0">
                <a:sym typeface="Wingdings" pitchFamily="2" charset="2"/>
              </a:rPr>
              <a:t> Excitation of molecule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Raman Effect</a:t>
            </a:r>
          </a:p>
        </p:txBody>
      </p:sp>
      <p:sp>
        <p:nvSpPr>
          <p:cNvPr id="43" name="Foliennummernplatzhalter 4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63594CB0-5915-4A49-8A89-2FA4BEBDCB16}" type="slidenum">
              <a:rPr lang="en-GB"/>
              <a:pPr/>
              <a:t>9</a:t>
            </a:fld>
            <a:endParaRPr lang="en-GB"/>
          </a:p>
        </p:txBody>
      </p:sp>
      <p:sp>
        <p:nvSpPr>
          <p:cNvPr id="42" name="Datumsplatzhalter 4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2011/10/21</a:t>
            </a:r>
            <a:endParaRPr lang="en-GB"/>
          </a:p>
        </p:txBody>
      </p:sp>
      <p:sp>
        <p:nvSpPr>
          <p:cNvPr id="44" name="Fußzeilenplatzhalter 43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mtClean="0"/>
              <a:t>ASPERA –Mirrors and lasers in astroparticle physics infrastructure Sebastian Fischer</a:t>
            </a:r>
            <a:endParaRPr lang="en-GB"/>
          </a:p>
        </p:txBody>
      </p:sp>
      <p:pic>
        <p:nvPicPr>
          <p:cNvPr id="16388" name="Picture 4" descr="SpecG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2163" y="1193800"/>
            <a:ext cx="5164137" cy="364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Freeform 5"/>
          <p:cNvSpPr>
            <a:spLocks/>
          </p:cNvSpPr>
          <p:nvPr/>
        </p:nvSpPr>
        <p:spPr bwMode="auto">
          <a:xfrm rot="-750534">
            <a:off x="3324225" y="1433513"/>
            <a:ext cx="1293813" cy="328612"/>
          </a:xfrm>
          <a:custGeom>
            <a:avLst/>
            <a:gdLst>
              <a:gd name="T0" fmla="*/ 0 w 756"/>
              <a:gd name="T1" fmla="*/ 2147483647 h 264"/>
              <a:gd name="T2" fmla="*/ 2147483647 w 756"/>
              <a:gd name="T3" fmla="*/ 2147483647 h 264"/>
              <a:gd name="T4" fmla="*/ 2147483647 w 756"/>
              <a:gd name="T5" fmla="*/ 2147483647 h 264"/>
              <a:gd name="T6" fmla="*/ 2147483647 w 756"/>
              <a:gd name="T7" fmla="*/ 2147483647 h 264"/>
              <a:gd name="T8" fmla="*/ 2147483647 w 756"/>
              <a:gd name="T9" fmla="*/ 2147483647 h 264"/>
              <a:gd name="T10" fmla="*/ 2147483647 w 756"/>
              <a:gd name="T11" fmla="*/ 2147483647 h 264"/>
              <a:gd name="T12" fmla="*/ 2147483647 w 756"/>
              <a:gd name="T13" fmla="*/ 2147483647 h 264"/>
              <a:gd name="T14" fmla="*/ 2147483647 w 756"/>
              <a:gd name="T15" fmla="*/ 2147483647 h 264"/>
              <a:gd name="T16" fmla="*/ 2147483647 w 756"/>
              <a:gd name="T17" fmla="*/ 2147483647 h 264"/>
              <a:gd name="T18" fmla="*/ 2147483647 w 756"/>
              <a:gd name="T19" fmla="*/ 2147483647 h 264"/>
              <a:gd name="T20" fmla="*/ 2147483647 w 756"/>
              <a:gd name="T21" fmla="*/ 2147483647 h 264"/>
              <a:gd name="T22" fmla="*/ 2147483647 w 756"/>
              <a:gd name="T23" fmla="*/ 2147483647 h 264"/>
              <a:gd name="T24" fmla="*/ 2147483647 w 756"/>
              <a:gd name="T25" fmla="*/ 2147483647 h 264"/>
              <a:gd name="T26" fmla="*/ 2147483647 w 756"/>
              <a:gd name="T27" fmla="*/ 2147483647 h 264"/>
              <a:gd name="T28" fmla="*/ 2147483647 w 756"/>
              <a:gd name="T29" fmla="*/ 2147483647 h 264"/>
              <a:gd name="T30" fmla="*/ 2147483647 w 756"/>
              <a:gd name="T31" fmla="*/ 2147483647 h 264"/>
              <a:gd name="T32" fmla="*/ 2147483647 w 756"/>
              <a:gd name="T33" fmla="*/ 2147483647 h 26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56"/>
              <a:gd name="T52" fmla="*/ 0 h 264"/>
              <a:gd name="T53" fmla="*/ 756 w 756"/>
              <a:gd name="T54" fmla="*/ 264 h 26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56" h="264">
                <a:moveTo>
                  <a:pt x="0" y="264"/>
                </a:moveTo>
                <a:cubicBezTo>
                  <a:pt x="4" y="242"/>
                  <a:pt x="10" y="133"/>
                  <a:pt x="27" y="131"/>
                </a:cubicBezTo>
                <a:cubicBezTo>
                  <a:pt x="44" y="129"/>
                  <a:pt x="84" y="254"/>
                  <a:pt x="99" y="251"/>
                </a:cubicBezTo>
                <a:cubicBezTo>
                  <a:pt x="114" y="248"/>
                  <a:pt x="105" y="115"/>
                  <a:pt x="120" y="112"/>
                </a:cubicBezTo>
                <a:cubicBezTo>
                  <a:pt x="135" y="109"/>
                  <a:pt x="174" y="234"/>
                  <a:pt x="190" y="231"/>
                </a:cubicBezTo>
                <a:cubicBezTo>
                  <a:pt x="206" y="228"/>
                  <a:pt x="198" y="97"/>
                  <a:pt x="214" y="94"/>
                </a:cubicBezTo>
                <a:cubicBezTo>
                  <a:pt x="230" y="91"/>
                  <a:pt x="272" y="215"/>
                  <a:pt x="287" y="212"/>
                </a:cubicBezTo>
                <a:cubicBezTo>
                  <a:pt x="302" y="209"/>
                  <a:pt x="292" y="79"/>
                  <a:pt x="307" y="75"/>
                </a:cubicBezTo>
                <a:cubicBezTo>
                  <a:pt x="322" y="71"/>
                  <a:pt x="363" y="193"/>
                  <a:pt x="378" y="190"/>
                </a:cubicBezTo>
                <a:cubicBezTo>
                  <a:pt x="393" y="187"/>
                  <a:pt x="384" y="60"/>
                  <a:pt x="399" y="57"/>
                </a:cubicBezTo>
                <a:cubicBezTo>
                  <a:pt x="414" y="54"/>
                  <a:pt x="453" y="177"/>
                  <a:pt x="469" y="174"/>
                </a:cubicBezTo>
                <a:cubicBezTo>
                  <a:pt x="485" y="171"/>
                  <a:pt x="480" y="43"/>
                  <a:pt x="496" y="39"/>
                </a:cubicBezTo>
                <a:cubicBezTo>
                  <a:pt x="512" y="35"/>
                  <a:pt x="547" y="156"/>
                  <a:pt x="563" y="153"/>
                </a:cubicBezTo>
                <a:cubicBezTo>
                  <a:pt x="579" y="150"/>
                  <a:pt x="574" y="25"/>
                  <a:pt x="590" y="21"/>
                </a:cubicBezTo>
                <a:cubicBezTo>
                  <a:pt x="606" y="17"/>
                  <a:pt x="646" y="134"/>
                  <a:pt x="662" y="131"/>
                </a:cubicBezTo>
                <a:cubicBezTo>
                  <a:pt x="678" y="128"/>
                  <a:pt x="668" y="6"/>
                  <a:pt x="684" y="3"/>
                </a:cubicBezTo>
                <a:cubicBezTo>
                  <a:pt x="700" y="0"/>
                  <a:pt x="741" y="92"/>
                  <a:pt x="756" y="115"/>
                </a:cubicBezTo>
              </a:path>
            </a:pathLst>
          </a:custGeom>
          <a:noFill/>
          <a:ln w="41275">
            <a:solidFill>
              <a:srgbClr val="CC3300"/>
            </a:solidFill>
            <a:round/>
            <a:headEnd type="none" w="sm" len="sm"/>
            <a:tailEnd type="none" w="sm" len="sm"/>
          </a:ln>
        </p:spPr>
        <p:txBody>
          <a:bodyPr lIns="100794" tIns="50397" rIns="100794" bIns="50397"/>
          <a:lstStyle/>
          <a:p>
            <a:endParaRPr lang="en-GB"/>
          </a:p>
        </p:txBody>
      </p:sp>
      <p:sp>
        <p:nvSpPr>
          <p:cNvPr id="17414" name="Freeform 6"/>
          <p:cNvSpPr>
            <a:spLocks/>
          </p:cNvSpPr>
          <p:nvPr/>
        </p:nvSpPr>
        <p:spPr bwMode="auto">
          <a:xfrm rot="571994">
            <a:off x="334963" y="1993900"/>
            <a:ext cx="939800" cy="327025"/>
          </a:xfrm>
          <a:custGeom>
            <a:avLst/>
            <a:gdLst>
              <a:gd name="T0" fmla="*/ 0 w 756"/>
              <a:gd name="T1" fmla="*/ 2147483647 h 264"/>
              <a:gd name="T2" fmla="*/ 2147483647 w 756"/>
              <a:gd name="T3" fmla="*/ 2147483647 h 264"/>
              <a:gd name="T4" fmla="*/ 2147483647 w 756"/>
              <a:gd name="T5" fmla="*/ 2147483647 h 264"/>
              <a:gd name="T6" fmla="*/ 2147483647 w 756"/>
              <a:gd name="T7" fmla="*/ 2147483647 h 264"/>
              <a:gd name="T8" fmla="*/ 2147483647 w 756"/>
              <a:gd name="T9" fmla="*/ 2147483647 h 264"/>
              <a:gd name="T10" fmla="*/ 2147483647 w 756"/>
              <a:gd name="T11" fmla="*/ 2147483647 h 264"/>
              <a:gd name="T12" fmla="*/ 2147483647 w 756"/>
              <a:gd name="T13" fmla="*/ 2147483647 h 264"/>
              <a:gd name="T14" fmla="*/ 2147483647 w 756"/>
              <a:gd name="T15" fmla="*/ 2147483647 h 264"/>
              <a:gd name="T16" fmla="*/ 2147483647 w 756"/>
              <a:gd name="T17" fmla="*/ 2147483647 h 264"/>
              <a:gd name="T18" fmla="*/ 2147483647 w 756"/>
              <a:gd name="T19" fmla="*/ 2147483647 h 264"/>
              <a:gd name="T20" fmla="*/ 2147483647 w 756"/>
              <a:gd name="T21" fmla="*/ 2147483647 h 264"/>
              <a:gd name="T22" fmla="*/ 2147483647 w 756"/>
              <a:gd name="T23" fmla="*/ 2147483647 h 264"/>
              <a:gd name="T24" fmla="*/ 2147483647 w 756"/>
              <a:gd name="T25" fmla="*/ 2147483647 h 264"/>
              <a:gd name="T26" fmla="*/ 2147483647 w 756"/>
              <a:gd name="T27" fmla="*/ 2147483647 h 264"/>
              <a:gd name="T28" fmla="*/ 2147483647 w 756"/>
              <a:gd name="T29" fmla="*/ 2147483647 h 264"/>
              <a:gd name="T30" fmla="*/ 2147483647 w 756"/>
              <a:gd name="T31" fmla="*/ 2147483647 h 264"/>
              <a:gd name="T32" fmla="*/ 2147483647 w 756"/>
              <a:gd name="T33" fmla="*/ 2147483647 h 26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56"/>
              <a:gd name="T52" fmla="*/ 0 h 264"/>
              <a:gd name="T53" fmla="*/ 756 w 756"/>
              <a:gd name="T54" fmla="*/ 264 h 26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56" h="264">
                <a:moveTo>
                  <a:pt x="0" y="264"/>
                </a:moveTo>
                <a:cubicBezTo>
                  <a:pt x="4" y="242"/>
                  <a:pt x="10" y="133"/>
                  <a:pt x="27" y="131"/>
                </a:cubicBezTo>
                <a:cubicBezTo>
                  <a:pt x="44" y="129"/>
                  <a:pt x="84" y="254"/>
                  <a:pt x="99" y="251"/>
                </a:cubicBezTo>
                <a:cubicBezTo>
                  <a:pt x="114" y="248"/>
                  <a:pt x="105" y="115"/>
                  <a:pt x="120" y="112"/>
                </a:cubicBezTo>
                <a:cubicBezTo>
                  <a:pt x="135" y="109"/>
                  <a:pt x="174" y="234"/>
                  <a:pt x="190" y="231"/>
                </a:cubicBezTo>
                <a:cubicBezTo>
                  <a:pt x="206" y="228"/>
                  <a:pt x="198" y="97"/>
                  <a:pt x="214" y="94"/>
                </a:cubicBezTo>
                <a:cubicBezTo>
                  <a:pt x="230" y="91"/>
                  <a:pt x="272" y="215"/>
                  <a:pt x="287" y="212"/>
                </a:cubicBezTo>
                <a:cubicBezTo>
                  <a:pt x="302" y="209"/>
                  <a:pt x="292" y="79"/>
                  <a:pt x="307" y="75"/>
                </a:cubicBezTo>
                <a:cubicBezTo>
                  <a:pt x="322" y="71"/>
                  <a:pt x="363" y="193"/>
                  <a:pt x="378" y="190"/>
                </a:cubicBezTo>
                <a:cubicBezTo>
                  <a:pt x="393" y="187"/>
                  <a:pt x="384" y="60"/>
                  <a:pt x="399" y="57"/>
                </a:cubicBezTo>
                <a:cubicBezTo>
                  <a:pt x="414" y="54"/>
                  <a:pt x="453" y="177"/>
                  <a:pt x="469" y="174"/>
                </a:cubicBezTo>
                <a:cubicBezTo>
                  <a:pt x="485" y="171"/>
                  <a:pt x="480" y="43"/>
                  <a:pt x="496" y="39"/>
                </a:cubicBezTo>
                <a:cubicBezTo>
                  <a:pt x="512" y="35"/>
                  <a:pt x="547" y="156"/>
                  <a:pt x="563" y="153"/>
                </a:cubicBezTo>
                <a:cubicBezTo>
                  <a:pt x="579" y="150"/>
                  <a:pt x="574" y="25"/>
                  <a:pt x="590" y="21"/>
                </a:cubicBezTo>
                <a:cubicBezTo>
                  <a:pt x="606" y="17"/>
                  <a:pt x="646" y="134"/>
                  <a:pt x="662" y="131"/>
                </a:cubicBezTo>
                <a:cubicBezTo>
                  <a:pt x="678" y="128"/>
                  <a:pt x="668" y="6"/>
                  <a:pt x="684" y="3"/>
                </a:cubicBezTo>
                <a:cubicBezTo>
                  <a:pt x="700" y="0"/>
                  <a:pt x="741" y="92"/>
                  <a:pt x="756" y="115"/>
                </a:cubicBezTo>
              </a:path>
            </a:pathLst>
          </a:custGeom>
          <a:noFill/>
          <a:ln w="41275">
            <a:solidFill>
              <a:srgbClr val="339966"/>
            </a:solidFill>
            <a:round/>
            <a:headEnd type="none" w="sm" len="sm"/>
            <a:tailEnd type="none" w="sm" len="sm"/>
          </a:ln>
        </p:spPr>
        <p:txBody>
          <a:bodyPr lIns="100794" tIns="50397" rIns="100794" bIns="50397"/>
          <a:lstStyle/>
          <a:p>
            <a:endParaRPr lang="en-GB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873250" y="1816100"/>
            <a:ext cx="903288" cy="563563"/>
            <a:chOff x="249" y="3113"/>
            <a:chExt cx="726" cy="453"/>
          </a:xfrm>
        </p:grpSpPr>
        <p:sp>
          <p:nvSpPr>
            <p:cNvPr id="17438" name="Oval 8"/>
            <p:cNvSpPr>
              <a:spLocks noChangeArrowheads="1"/>
            </p:cNvSpPr>
            <p:nvPr/>
          </p:nvSpPr>
          <p:spPr bwMode="auto">
            <a:xfrm>
              <a:off x="249" y="3248"/>
              <a:ext cx="318" cy="318"/>
            </a:xfrm>
            <a:prstGeom prst="ellipse">
              <a:avLst/>
            </a:prstGeom>
            <a:gradFill rotWithShape="1">
              <a:gsLst>
                <a:gs pos="0">
                  <a:srgbClr val="1C0591"/>
                </a:gs>
                <a:gs pos="100000">
                  <a:srgbClr val="0D0243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en-GB"/>
            </a:p>
          </p:txBody>
        </p:sp>
        <p:sp>
          <p:nvSpPr>
            <p:cNvPr id="17439" name="Oval 9"/>
            <p:cNvSpPr>
              <a:spLocks noChangeArrowheads="1"/>
            </p:cNvSpPr>
            <p:nvPr/>
          </p:nvSpPr>
          <p:spPr bwMode="auto">
            <a:xfrm>
              <a:off x="612" y="3113"/>
              <a:ext cx="363" cy="363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7618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en-GB"/>
            </a:p>
          </p:txBody>
        </p:sp>
        <p:sp>
          <p:nvSpPr>
            <p:cNvPr id="17440" name="Line 10"/>
            <p:cNvSpPr>
              <a:spLocks noChangeShapeType="1"/>
            </p:cNvSpPr>
            <p:nvPr/>
          </p:nvSpPr>
          <p:spPr bwMode="auto">
            <a:xfrm flipH="1">
              <a:off x="567" y="3294"/>
              <a:ext cx="226" cy="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oval" w="sm" len="sm"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803275" y="2814638"/>
            <a:ext cx="896938" cy="658812"/>
            <a:chOff x="3152" y="1344"/>
            <a:chExt cx="1270" cy="997"/>
          </a:xfrm>
        </p:grpSpPr>
        <p:sp>
          <p:nvSpPr>
            <p:cNvPr id="17433" name="Oval 13"/>
            <p:cNvSpPr>
              <a:spLocks noChangeArrowheads="1"/>
            </p:cNvSpPr>
            <p:nvPr/>
          </p:nvSpPr>
          <p:spPr bwMode="auto">
            <a:xfrm>
              <a:off x="3152" y="1797"/>
              <a:ext cx="318" cy="318"/>
            </a:xfrm>
            <a:prstGeom prst="ellipse">
              <a:avLst/>
            </a:prstGeom>
            <a:gradFill rotWithShape="1">
              <a:gsLst>
                <a:gs pos="0">
                  <a:srgbClr val="1C0591"/>
                </a:gs>
                <a:gs pos="100000">
                  <a:srgbClr val="0D0243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en-GB"/>
            </a:p>
          </p:txBody>
        </p:sp>
        <p:sp>
          <p:nvSpPr>
            <p:cNvPr id="17434" name="Oval 14"/>
            <p:cNvSpPr>
              <a:spLocks noChangeArrowheads="1"/>
            </p:cNvSpPr>
            <p:nvPr/>
          </p:nvSpPr>
          <p:spPr bwMode="auto">
            <a:xfrm>
              <a:off x="3969" y="1570"/>
              <a:ext cx="453" cy="454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7618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en-GB"/>
            </a:p>
          </p:txBody>
        </p:sp>
        <p:sp>
          <p:nvSpPr>
            <p:cNvPr id="17435" name="Line 15"/>
            <p:cNvSpPr>
              <a:spLocks noChangeShapeType="1"/>
            </p:cNvSpPr>
            <p:nvPr/>
          </p:nvSpPr>
          <p:spPr bwMode="auto">
            <a:xfrm flipH="1">
              <a:off x="3470" y="1797"/>
              <a:ext cx="725" cy="1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oval" w="sm" len="sm"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36" name="Line 16"/>
            <p:cNvSpPr>
              <a:spLocks noChangeShapeType="1"/>
            </p:cNvSpPr>
            <p:nvPr/>
          </p:nvSpPr>
          <p:spPr bwMode="auto">
            <a:xfrm>
              <a:off x="3878" y="1344"/>
              <a:ext cx="0" cy="9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37" name="AutoShape 17"/>
            <p:cNvSpPr>
              <a:spLocks noChangeArrowheads="1"/>
            </p:cNvSpPr>
            <p:nvPr/>
          </p:nvSpPr>
          <p:spPr bwMode="auto">
            <a:xfrm>
              <a:off x="3606" y="1661"/>
              <a:ext cx="273" cy="454"/>
            </a:xfrm>
            <a:prstGeom prst="curvedRightArrow">
              <a:avLst>
                <a:gd name="adj1" fmla="val 11718"/>
                <a:gd name="adj2" fmla="val 62270"/>
                <a:gd name="adj3" fmla="val 443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en-GB"/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2660650" y="2951163"/>
            <a:ext cx="973138" cy="452437"/>
            <a:chOff x="2336" y="2069"/>
            <a:chExt cx="1270" cy="590"/>
          </a:xfrm>
        </p:grpSpPr>
        <p:sp>
          <p:nvSpPr>
            <p:cNvPr id="17429" name="Oval 19"/>
            <p:cNvSpPr>
              <a:spLocks noChangeArrowheads="1"/>
            </p:cNvSpPr>
            <p:nvPr/>
          </p:nvSpPr>
          <p:spPr bwMode="auto">
            <a:xfrm>
              <a:off x="3153" y="2114"/>
              <a:ext cx="453" cy="454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7618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en-GB"/>
            </a:p>
          </p:txBody>
        </p:sp>
        <p:sp>
          <p:nvSpPr>
            <p:cNvPr id="17430" name="Freeform 20"/>
            <p:cNvSpPr>
              <a:spLocks/>
            </p:cNvSpPr>
            <p:nvPr/>
          </p:nvSpPr>
          <p:spPr bwMode="auto">
            <a:xfrm rot="-678876">
              <a:off x="2603" y="2300"/>
              <a:ext cx="771" cy="132"/>
            </a:xfrm>
            <a:custGeom>
              <a:avLst/>
              <a:gdLst>
                <a:gd name="T0" fmla="*/ 0 w 3660"/>
                <a:gd name="T1" fmla="*/ 0 h 474"/>
                <a:gd name="T2" fmla="*/ 0 w 3660"/>
                <a:gd name="T3" fmla="*/ 0 h 474"/>
                <a:gd name="T4" fmla="*/ 0 w 3660"/>
                <a:gd name="T5" fmla="*/ 0 h 474"/>
                <a:gd name="T6" fmla="*/ 0 w 3660"/>
                <a:gd name="T7" fmla="*/ 0 h 474"/>
                <a:gd name="T8" fmla="*/ 0 w 3660"/>
                <a:gd name="T9" fmla="*/ 0 h 474"/>
                <a:gd name="T10" fmla="*/ 0 w 3660"/>
                <a:gd name="T11" fmla="*/ 0 h 474"/>
                <a:gd name="T12" fmla="*/ 0 w 3660"/>
                <a:gd name="T13" fmla="*/ 0 h 474"/>
                <a:gd name="T14" fmla="*/ 0 w 3660"/>
                <a:gd name="T15" fmla="*/ 0 h 474"/>
                <a:gd name="T16" fmla="*/ 0 w 3660"/>
                <a:gd name="T17" fmla="*/ 0 h 474"/>
                <a:gd name="T18" fmla="*/ 0 w 3660"/>
                <a:gd name="T19" fmla="*/ 0 h 474"/>
                <a:gd name="T20" fmla="*/ 0 w 3660"/>
                <a:gd name="T21" fmla="*/ 0 h 474"/>
                <a:gd name="T22" fmla="*/ 0 w 3660"/>
                <a:gd name="T23" fmla="*/ 0 h 474"/>
                <a:gd name="T24" fmla="*/ 0 w 3660"/>
                <a:gd name="T25" fmla="*/ 0 h 474"/>
                <a:gd name="T26" fmla="*/ 0 w 3660"/>
                <a:gd name="T27" fmla="*/ 0 h 474"/>
                <a:gd name="T28" fmla="*/ 0 w 3660"/>
                <a:gd name="T29" fmla="*/ 0 h 474"/>
                <a:gd name="T30" fmla="*/ 0 w 3660"/>
                <a:gd name="T31" fmla="*/ 0 h 474"/>
                <a:gd name="T32" fmla="*/ 0 w 3660"/>
                <a:gd name="T33" fmla="*/ 0 h 4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60"/>
                <a:gd name="T52" fmla="*/ 0 h 474"/>
                <a:gd name="T53" fmla="*/ 3660 w 3660"/>
                <a:gd name="T54" fmla="*/ 474 h 47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60" h="474">
                  <a:moveTo>
                    <a:pt x="0" y="450"/>
                  </a:moveTo>
                  <a:lnTo>
                    <a:pt x="252" y="0"/>
                  </a:lnTo>
                  <a:lnTo>
                    <a:pt x="474" y="474"/>
                  </a:lnTo>
                  <a:lnTo>
                    <a:pt x="702" y="0"/>
                  </a:lnTo>
                  <a:lnTo>
                    <a:pt x="918" y="468"/>
                  </a:lnTo>
                  <a:lnTo>
                    <a:pt x="1158" y="0"/>
                  </a:lnTo>
                  <a:lnTo>
                    <a:pt x="1386" y="468"/>
                  </a:lnTo>
                  <a:lnTo>
                    <a:pt x="1608" y="0"/>
                  </a:lnTo>
                  <a:lnTo>
                    <a:pt x="1830" y="456"/>
                  </a:lnTo>
                  <a:lnTo>
                    <a:pt x="2052" y="0"/>
                  </a:lnTo>
                  <a:lnTo>
                    <a:pt x="2268" y="462"/>
                  </a:lnTo>
                  <a:lnTo>
                    <a:pt x="2520" y="6"/>
                  </a:lnTo>
                  <a:lnTo>
                    <a:pt x="2724" y="456"/>
                  </a:lnTo>
                  <a:lnTo>
                    <a:pt x="2976" y="12"/>
                  </a:lnTo>
                  <a:lnTo>
                    <a:pt x="3210" y="450"/>
                  </a:lnTo>
                  <a:lnTo>
                    <a:pt x="3426" y="12"/>
                  </a:lnTo>
                  <a:lnTo>
                    <a:pt x="3660" y="456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31" name="Oval 21"/>
            <p:cNvSpPr>
              <a:spLocks noChangeArrowheads="1"/>
            </p:cNvSpPr>
            <p:nvPr/>
          </p:nvSpPr>
          <p:spPr bwMode="auto">
            <a:xfrm>
              <a:off x="2336" y="2341"/>
              <a:ext cx="318" cy="318"/>
            </a:xfrm>
            <a:prstGeom prst="ellipse">
              <a:avLst/>
            </a:prstGeom>
            <a:gradFill rotWithShape="1">
              <a:gsLst>
                <a:gs pos="0">
                  <a:srgbClr val="1C0591"/>
                </a:gs>
                <a:gs pos="100000">
                  <a:srgbClr val="0D0243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en-GB"/>
            </a:p>
          </p:txBody>
        </p:sp>
        <p:sp>
          <p:nvSpPr>
            <p:cNvPr id="17432" name="AutoShape 22"/>
            <p:cNvSpPr>
              <a:spLocks noChangeArrowheads="1"/>
            </p:cNvSpPr>
            <p:nvPr/>
          </p:nvSpPr>
          <p:spPr bwMode="auto">
            <a:xfrm rot="-1020836">
              <a:off x="2517" y="2069"/>
              <a:ext cx="681" cy="135"/>
            </a:xfrm>
            <a:prstGeom prst="leftRightArrow">
              <a:avLst>
                <a:gd name="adj1" fmla="val 50000"/>
                <a:gd name="adj2" fmla="val 100889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en-GB"/>
            </a:p>
          </p:txBody>
        </p:sp>
      </p:grpSp>
      <p:sp>
        <p:nvSpPr>
          <p:cNvPr id="17418" name="Line 23"/>
          <p:cNvSpPr>
            <a:spLocks noChangeShapeType="1"/>
          </p:cNvSpPr>
          <p:nvPr/>
        </p:nvSpPr>
        <p:spPr bwMode="auto">
          <a:xfrm flipH="1">
            <a:off x="1866900" y="2554288"/>
            <a:ext cx="300038" cy="331787"/>
          </a:xfrm>
          <a:prstGeom prst="line">
            <a:avLst/>
          </a:prstGeom>
          <a:noFill/>
          <a:ln w="38100">
            <a:solidFill>
              <a:srgbClr val="009682"/>
            </a:solidFill>
            <a:round/>
            <a:headEnd/>
            <a:tailEnd type="triangle" w="med" len="med"/>
          </a:ln>
        </p:spPr>
        <p:txBody>
          <a:bodyPr lIns="100794" tIns="50397" rIns="100794" bIns="50397"/>
          <a:lstStyle/>
          <a:p>
            <a:endParaRPr lang="en-GB"/>
          </a:p>
        </p:txBody>
      </p:sp>
      <p:sp>
        <p:nvSpPr>
          <p:cNvPr id="17419" name="Line 24"/>
          <p:cNvSpPr>
            <a:spLocks noChangeShapeType="1"/>
          </p:cNvSpPr>
          <p:nvPr/>
        </p:nvSpPr>
        <p:spPr bwMode="auto">
          <a:xfrm>
            <a:off x="2449513" y="2554288"/>
            <a:ext cx="339725" cy="371475"/>
          </a:xfrm>
          <a:prstGeom prst="line">
            <a:avLst/>
          </a:prstGeom>
          <a:noFill/>
          <a:ln w="38100">
            <a:solidFill>
              <a:srgbClr val="009682"/>
            </a:solidFill>
            <a:round/>
            <a:headEnd/>
            <a:tailEnd type="triangle" w="med" len="med"/>
          </a:ln>
        </p:spPr>
        <p:txBody>
          <a:bodyPr lIns="100794" tIns="50397" rIns="100794" bIns="50397"/>
          <a:lstStyle/>
          <a:p>
            <a:endParaRPr lang="en-GB"/>
          </a:p>
        </p:txBody>
      </p:sp>
      <p:sp>
        <p:nvSpPr>
          <p:cNvPr id="16400" name="Text Box 25"/>
          <p:cNvSpPr txBox="1">
            <a:spLocks noChangeArrowheads="1"/>
          </p:cNvSpPr>
          <p:nvPr/>
        </p:nvSpPr>
        <p:spPr bwMode="auto">
          <a:xfrm>
            <a:off x="700088" y="3513138"/>
            <a:ext cx="1263650" cy="394166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74663" algn="ctr" eaLnBrk="0" hangingPunct="0">
              <a:lnSpc>
                <a:spcPct val="95000"/>
              </a:lnSpc>
              <a:spcAft>
                <a:spcPts val="50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2000" b="1" smtClean="0">
                <a:solidFill>
                  <a:schemeClr val="bg1"/>
                </a:solidFill>
                <a:latin typeface="+mn-lt"/>
                <a:ea typeface="ＭＳ Ｐゴシック" charset="-128"/>
                <a:sym typeface="Wingdings" pitchFamily="2" charset="2"/>
              </a:rPr>
              <a:t>Rotation</a:t>
            </a:r>
            <a:endParaRPr lang="en-GB" sz="2000" b="1">
              <a:solidFill>
                <a:schemeClr val="bg1"/>
              </a:solidFill>
              <a:latin typeface="+mn-lt"/>
              <a:ea typeface="ＭＳ Ｐゴシック" charset="-128"/>
              <a:sym typeface="Wingdings" pitchFamily="2" charset="2"/>
            </a:endParaRPr>
          </a:p>
        </p:txBody>
      </p:sp>
      <p:sp>
        <p:nvSpPr>
          <p:cNvPr id="16401" name="Text Box 26"/>
          <p:cNvSpPr txBox="1">
            <a:spLocks noChangeArrowheads="1"/>
          </p:cNvSpPr>
          <p:nvPr/>
        </p:nvSpPr>
        <p:spPr bwMode="auto">
          <a:xfrm>
            <a:off x="2547257" y="3513138"/>
            <a:ext cx="1371600" cy="394166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74663" algn="ctr" eaLnBrk="0" hangingPunct="0">
              <a:lnSpc>
                <a:spcPct val="95000"/>
              </a:lnSpc>
              <a:spcAft>
                <a:spcPts val="500"/>
              </a:spcAft>
              <a:buClr>
                <a:srgbClr val="000000"/>
              </a:buClr>
              <a:buSzPct val="45000"/>
              <a:defRPr/>
            </a:pPr>
            <a:r>
              <a:rPr lang="en-GB" sz="2000" b="1" smtClean="0">
                <a:solidFill>
                  <a:schemeClr val="bg1"/>
                </a:solidFill>
                <a:latin typeface="+mn-lt"/>
                <a:ea typeface="ＭＳ Ｐゴシック" charset="-128"/>
                <a:sym typeface="Wingdings" pitchFamily="2" charset="2"/>
              </a:rPr>
              <a:t>Vibration</a:t>
            </a:r>
            <a:endParaRPr lang="en-GB" sz="2000" b="1">
              <a:solidFill>
                <a:schemeClr val="bg1"/>
              </a:solidFill>
              <a:latin typeface="+mn-lt"/>
              <a:ea typeface="ＭＳ Ｐゴシック" charset="-128"/>
              <a:sym typeface="Wingdings" pitchFamily="2" charset="2"/>
            </a:endParaRPr>
          </a:p>
        </p:txBody>
      </p:sp>
      <p:sp>
        <p:nvSpPr>
          <p:cNvPr id="17422" name="Line 27"/>
          <p:cNvSpPr>
            <a:spLocks noChangeShapeType="1"/>
          </p:cNvSpPr>
          <p:nvPr/>
        </p:nvSpPr>
        <p:spPr bwMode="auto">
          <a:xfrm flipV="1">
            <a:off x="1260475" y="2133600"/>
            <a:ext cx="1055688" cy="222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lIns="100794" tIns="50397" rIns="100794" bIns="50397"/>
          <a:lstStyle/>
          <a:p>
            <a:endParaRPr lang="en-GB"/>
          </a:p>
        </p:txBody>
      </p:sp>
      <p:sp>
        <p:nvSpPr>
          <p:cNvPr id="17423" name="Line 28"/>
          <p:cNvSpPr>
            <a:spLocks noChangeShapeType="1"/>
          </p:cNvSpPr>
          <p:nvPr/>
        </p:nvSpPr>
        <p:spPr bwMode="auto">
          <a:xfrm flipV="1">
            <a:off x="2314575" y="1824038"/>
            <a:ext cx="1012825" cy="2936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lIns="100794" tIns="50397" rIns="100794" bIns="50397"/>
          <a:lstStyle/>
          <a:p>
            <a:endParaRPr lang="en-GB"/>
          </a:p>
        </p:txBody>
      </p:sp>
      <p:sp>
        <p:nvSpPr>
          <p:cNvPr id="16392" name="Rectangle 31"/>
          <p:cNvSpPr>
            <a:spLocks noChangeArrowheads="1"/>
          </p:cNvSpPr>
          <p:nvPr/>
        </p:nvSpPr>
        <p:spPr bwMode="auto">
          <a:xfrm>
            <a:off x="5448300" y="923925"/>
            <a:ext cx="2654549" cy="2625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100" smtClean="0">
                <a:latin typeface="+mj-lt"/>
              </a:rPr>
              <a:t>Simulated spectrum (laser line 532 nm)</a:t>
            </a:r>
            <a:endParaRPr lang="en-GB" sz="1100">
              <a:latin typeface="+mj-lt"/>
              <a:sym typeface="Wingdings" pitchFamily="2" charset="2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7994469" y="1240971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smtClean="0">
                <a:latin typeface="+mj-lt"/>
              </a:rPr>
              <a:t>Q</a:t>
            </a:r>
            <a:r>
              <a:rPr lang="en-GB" sz="2000" baseline="-25000" smtClean="0">
                <a:latin typeface="+mj-lt"/>
              </a:rPr>
              <a:t>1</a:t>
            </a:r>
            <a:r>
              <a:rPr lang="en-GB" sz="2000" smtClean="0">
                <a:latin typeface="+mj-lt"/>
              </a:rPr>
              <a:t> branch</a:t>
            </a:r>
            <a:endParaRPr lang="en-GB" sz="2000">
              <a:latin typeface="+mj-lt"/>
            </a:endParaRPr>
          </a:p>
        </p:txBody>
      </p:sp>
      <p:cxnSp>
        <p:nvCxnSpPr>
          <p:cNvPr id="35" name="Gerade Verbindung mit Pfeil 34"/>
          <p:cNvCxnSpPr/>
          <p:nvPr/>
        </p:nvCxnSpPr>
        <p:spPr>
          <a:xfrm rot="5400000">
            <a:off x="7896497" y="1652452"/>
            <a:ext cx="261258" cy="16981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 rot="16200000" flipH="1">
            <a:off x="8098970" y="1737362"/>
            <a:ext cx="352700" cy="9143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Inhaltsplatzhalter 1"/>
          <p:cNvSpPr txBox="1">
            <a:spLocks/>
          </p:cNvSpPr>
          <p:nvPr/>
        </p:nvSpPr>
        <p:spPr bwMode="auto">
          <a:xfrm>
            <a:off x="5322527" y="4952397"/>
            <a:ext cx="4487680" cy="1050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6075" marR="0" lvl="0" indent="-474663" algn="l" defTabSz="914400" rtl="0" eaLnBrk="0" fontAlgn="base" latinLnBrk="0" hangingPunct="0">
              <a:lnSpc>
                <a:spcPct val="100000"/>
              </a:lnSpc>
              <a:spcBef>
                <a:spcPts val="7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Analysis</a:t>
            </a:r>
          </a:p>
          <a:p>
            <a:pPr marL="346075" marR="0" lvl="0" indent="-474663" algn="l" defTabSz="914400" rtl="0" eaLnBrk="0" fontAlgn="base" latinLnBrk="0" hangingPunct="0">
              <a:lnSpc>
                <a:spcPct val="100000"/>
              </a:lnSpc>
              <a:spcBef>
                <a:spcPts val="775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GB" sz="18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Line position 	</a:t>
            </a:r>
            <a:r>
              <a:rPr kumimoji="0" lang="en-GB" sz="18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 pitchFamily="2" charset="2"/>
              </a:rPr>
              <a:t> Qualitative analysis</a:t>
            </a:r>
          </a:p>
          <a:p>
            <a:pPr marL="346075" marR="0" lvl="0" indent="-474663" algn="l" defTabSz="914400" rtl="0" eaLnBrk="0" fontAlgn="base" latinLnBrk="0" hangingPunct="0">
              <a:lnSpc>
                <a:spcPct val="100000"/>
              </a:lnSpc>
              <a:spcBef>
                <a:spcPts val="775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GB" sz="18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 pitchFamily="2" charset="2"/>
              </a:rPr>
              <a:t>Line intensity  Quantitative </a:t>
            </a:r>
            <a:r>
              <a:rPr kumimoji="0" lang="en-GB" sz="1800" b="0" i="0" u="none" strike="noStrike" kern="0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 pitchFamily="2" charset="2"/>
              </a:rPr>
              <a:t>analsis</a:t>
            </a:r>
            <a:endParaRPr kumimoji="0" lang="en-GB" sz="1800" b="0" i="0" u="none" strike="noStrike" kern="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  <p:bldP spid="33" grpId="0"/>
      <p:bldP spid="38" grpId="0"/>
    </p:bldLst>
  </p:timing>
</p:sld>
</file>

<file path=ppt/theme/theme1.xml><?xml version="1.0" encoding="utf-8"?>
<a:theme xmlns:a="http://schemas.openxmlformats.org/drawingml/2006/main" name="KIT-Masterslides-EN-SDQ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1377</Words>
  <Application>Microsoft Office PowerPoint</Application>
  <PresentationFormat>Benutzerdefiniert</PresentationFormat>
  <Paragraphs>376</Paragraphs>
  <Slides>30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9" baseType="lpstr">
      <vt:lpstr>Arial</vt:lpstr>
      <vt:lpstr>ＭＳ Ｐゴシック</vt:lpstr>
      <vt:lpstr>Wingdings</vt:lpstr>
      <vt:lpstr>Times New Roman</vt:lpstr>
      <vt:lpstr>Frutiger</vt:lpstr>
      <vt:lpstr>Symbol</vt:lpstr>
      <vt:lpstr>Times</vt:lpstr>
      <vt:lpstr>Arial Unicode MS</vt:lpstr>
      <vt:lpstr>KIT-Masterslides-EN-SDQ</vt:lpstr>
      <vt:lpstr>Laser Raman spectroscopy for the  KATRIN experiment  ASPERA Technology Forum  “Mirrors and lasers in astroparticle physics infrastructures” </vt:lpstr>
      <vt:lpstr>Astroparticle physics</vt:lpstr>
      <vt:lpstr>Impact of the neutrino mass on cosmology</vt:lpstr>
      <vt:lpstr>The KATRIN experiment</vt:lpstr>
      <vt:lpstr>Main spectrometer transport</vt:lpstr>
      <vt:lpstr>The KATRIN experiment</vt:lpstr>
      <vt:lpstr>Inner Loop system of KATRIN</vt:lpstr>
      <vt:lpstr>Hydrogen isotopologues</vt:lpstr>
      <vt:lpstr>The Raman Effect</vt:lpstr>
      <vt:lpstr>Experimental setup </vt:lpstr>
      <vt:lpstr>LARA, tritium loops and the appendix</vt:lpstr>
      <vt:lpstr>Long-term monitoring</vt:lpstr>
      <vt:lpstr>Damage of coatings</vt:lpstr>
      <vt:lpstr>Possible reasons for damage</vt:lpstr>
      <vt:lpstr>Coating samples</vt:lpstr>
      <vt:lpstr>Overview of COATEX</vt:lpstr>
      <vt:lpstr>Storage of samples in tritium</vt:lpstr>
      <vt:lpstr>T-R measurement principle</vt:lpstr>
      <vt:lpstr>T-R measurement setup</vt:lpstr>
      <vt:lpstr>Installation of T-R setup</vt:lpstr>
      <vt:lpstr>Status of COATEX</vt:lpstr>
      <vt:lpstr>T-R-setup: Commissioning and first results</vt:lpstr>
      <vt:lpstr>Differential interference contrast microscopy</vt:lpstr>
      <vt:lpstr>Summary</vt:lpstr>
      <vt:lpstr>Folie 25</vt:lpstr>
      <vt:lpstr>How is the tritium removed?</vt:lpstr>
      <vt:lpstr>Consequences of coating damage</vt:lpstr>
      <vt:lpstr>The method works!</vt:lpstr>
      <vt:lpstr>Intensity variations</vt:lpstr>
      <vt:lpstr>Folie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Sebastian Fischer</dc:creator>
  <cp:lastModifiedBy>Sebastian Fischer</cp:lastModifiedBy>
  <cp:revision>1220</cp:revision>
  <dcterms:modified xsi:type="dcterms:W3CDTF">2011-10-20T23:23:42Z</dcterms:modified>
</cp:coreProperties>
</file>