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5" r:id="rId2"/>
    <p:sldId id="324" r:id="rId3"/>
    <p:sldId id="328" r:id="rId4"/>
    <p:sldId id="329" r:id="rId5"/>
    <p:sldId id="326" r:id="rId6"/>
    <p:sldId id="321" r:id="rId7"/>
    <p:sldId id="322" r:id="rId8"/>
    <p:sldId id="327" r:id="rId9"/>
    <p:sldId id="318" r:id="rId10"/>
    <p:sldId id="320" r:id="rId11"/>
    <p:sldId id="309" r:id="rId12"/>
    <p:sldId id="310" r:id="rId13"/>
    <p:sldId id="284" r:id="rId14"/>
    <p:sldId id="292" r:id="rId15"/>
    <p:sldId id="317" r:id="rId16"/>
    <p:sldId id="312" r:id="rId17"/>
    <p:sldId id="313" r:id="rId18"/>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FFFFFF"/>
    <a:srgbClr val="9BBB59"/>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91695" autoAdjust="0"/>
  </p:normalViewPr>
  <p:slideViewPr>
    <p:cSldViewPr>
      <p:cViewPr>
        <p:scale>
          <a:sx n="100" d="100"/>
          <a:sy n="100" d="100"/>
        </p:scale>
        <p:origin x="-450" y="-1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79" d="100"/>
          <a:sy n="79" d="100"/>
        </p:scale>
        <p:origin x="-2238"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0A09A33-DF8E-4706-BCD9-B6726726334F}" type="datetimeFigureOut">
              <a:rPr lang="it-IT" smtClean="0"/>
              <a:pPr/>
              <a:t>28/03/2012</a:t>
            </a:fld>
            <a:endParaRPr lang="it-IT"/>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7514133-5E21-45B3-85DC-BC945F3FDF8F}" type="slidenum">
              <a:rPr lang="it-IT" smtClean="0"/>
              <a:pPr/>
              <a:t>‹N›</a:t>
            </a:fld>
            <a:endParaRPr lang="it-IT"/>
          </a:p>
        </p:txBody>
      </p:sp>
    </p:spTree>
    <p:extLst>
      <p:ext uri="{BB962C8B-B14F-4D97-AF65-F5344CB8AC3E}">
        <p14:creationId xmlns:p14="http://schemas.microsoft.com/office/powerpoint/2010/main" xmlns="" val="3995533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1CC004C-3FF9-4874-B27C-8149BA2F9298}" type="datetimeFigureOut">
              <a:rPr lang="it-IT" smtClean="0"/>
              <a:pPr/>
              <a:t>28/03/2012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511103D-65A3-4069-AF3E-BE21436ABE53}" type="slidenum">
              <a:rPr lang="it-IT" smtClean="0"/>
              <a:pPr/>
              <a:t>‹N›</a:t>
            </a:fld>
            <a:endParaRPr lang="it-IT"/>
          </a:p>
        </p:txBody>
      </p:sp>
    </p:spTree>
    <p:extLst>
      <p:ext uri="{BB962C8B-B14F-4D97-AF65-F5344CB8AC3E}">
        <p14:creationId xmlns:p14="http://schemas.microsoft.com/office/powerpoint/2010/main" xmlns="" val="84568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11103D-65A3-4069-AF3E-BE21436ABE53}" type="slidenum">
              <a:rPr lang="it-IT" smtClean="0"/>
              <a:pPr/>
              <a:t>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smtClean="0"/>
              <a:t>MIGLIORARE </a:t>
            </a:r>
            <a:r>
              <a:rPr lang="it-IT" smtClean="0"/>
              <a:t>IL PHRASING</a:t>
            </a:r>
            <a:endParaRPr lang="it-IT"/>
          </a:p>
        </p:txBody>
      </p:sp>
      <p:sp>
        <p:nvSpPr>
          <p:cNvPr id="4" name="Slide Number Placeholder 3"/>
          <p:cNvSpPr>
            <a:spLocks noGrp="1"/>
          </p:cNvSpPr>
          <p:nvPr>
            <p:ph type="sldNum" sz="quarter" idx="10"/>
          </p:nvPr>
        </p:nvSpPr>
        <p:spPr/>
        <p:txBody>
          <a:bodyPr/>
          <a:lstStyle/>
          <a:p>
            <a:fld id="{6511103D-65A3-4069-AF3E-BE21436ABE53}" type="slidenum">
              <a:rPr lang="it-IT" smtClean="0"/>
              <a:pPr/>
              <a:t>14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Aimed</a:t>
            </a:r>
            <a:r>
              <a:rPr lang="it-IT" baseline="0" dirty="0" smtClean="0"/>
              <a:t> </a:t>
            </a:r>
            <a:r>
              <a:rPr lang="it-IT" baseline="0" dirty="0" err="1" smtClean="0"/>
              <a:t>to</a:t>
            </a:r>
            <a:r>
              <a:rPr lang="it-IT" baseline="0" dirty="0" smtClean="0"/>
              <a:t> </a:t>
            </a:r>
            <a:r>
              <a:rPr lang="it-IT" baseline="0" dirty="0" err="1" smtClean="0"/>
              <a:t>perform</a:t>
            </a:r>
            <a:r>
              <a:rPr lang="it-IT" baseline="0" dirty="0" smtClean="0"/>
              <a:t> a </a:t>
            </a:r>
            <a:r>
              <a:rPr lang="it-IT" baseline="0" dirty="0" err="1" smtClean="0"/>
              <a:t>cross-check</a:t>
            </a:r>
            <a:r>
              <a:rPr lang="it-IT" baseline="0" dirty="0" smtClean="0"/>
              <a:t> and </a:t>
            </a:r>
            <a:r>
              <a:rPr lang="it-IT" baseline="0" dirty="0" err="1" smtClean="0"/>
              <a:t>to</a:t>
            </a:r>
            <a:r>
              <a:rPr lang="it-IT" baseline="0" dirty="0" smtClean="0"/>
              <a:t> look </a:t>
            </a:r>
            <a:r>
              <a:rPr lang="it-IT" baseline="0" dirty="0" err="1" smtClean="0"/>
              <a:t>for</a:t>
            </a:r>
            <a:r>
              <a:rPr lang="it-IT" baseline="0" dirty="0" smtClean="0"/>
              <a:t> </a:t>
            </a:r>
            <a:r>
              <a:rPr lang="it-IT" baseline="0" dirty="0" err="1" smtClean="0"/>
              <a:t>second</a:t>
            </a:r>
            <a:r>
              <a:rPr lang="it-IT" baseline="0" dirty="0" smtClean="0"/>
              <a:t> </a:t>
            </a:r>
            <a:r>
              <a:rPr lang="it-IT" baseline="0" dirty="0" err="1" smtClean="0"/>
              <a:t>order</a:t>
            </a:r>
            <a:r>
              <a:rPr lang="it-IT" baseline="0" dirty="0" smtClean="0"/>
              <a:t> </a:t>
            </a:r>
            <a:r>
              <a:rPr lang="it-IT" baseline="0" dirty="0" err="1" smtClean="0"/>
              <a:t>effects</a:t>
            </a:r>
            <a:r>
              <a:rPr lang="it-IT" baseline="0" dirty="0" smtClean="0"/>
              <a:t> (e.g. , temperature, </a:t>
            </a:r>
            <a:r>
              <a:rPr lang="it-IT" baseline="0" dirty="0" err="1" smtClean="0"/>
              <a:t>earthquake</a:t>
            </a:r>
            <a:r>
              <a:rPr lang="it-IT" baseline="0" dirty="0" smtClean="0"/>
              <a:t>,…)</a:t>
            </a:r>
          </a:p>
          <a:p>
            <a:r>
              <a:rPr lang="it-IT" baseline="0" dirty="0" err="1" smtClean="0"/>
              <a:t>Controversial</a:t>
            </a:r>
            <a:r>
              <a:rPr lang="it-IT" baseline="0" dirty="0" smtClean="0"/>
              <a:t> </a:t>
            </a:r>
            <a:r>
              <a:rPr lang="it-IT" baseline="0" dirty="0" err="1" smtClean="0"/>
              <a:t>puzzling</a:t>
            </a:r>
            <a:r>
              <a:rPr lang="it-IT" baseline="0" dirty="0" smtClean="0"/>
              <a:t> </a:t>
            </a:r>
            <a:r>
              <a:rPr lang="it-IT" baseline="0" dirty="0" err="1" smtClean="0"/>
              <a:t>results</a:t>
            </a:r>
            <a:r>
              <a:rPr lang="it-IT" baseline="0" dirty="0" smtClean="0"/>
              <a:t> …</a:t>
            </a:r>
          </a:p>
          <a:p>
            <a:endParaRPr lang="it-IT" baseline="0" dirty="0" smtClean="0"/>
          </a:p>
          <a:p>
            <a:r>
              <a:rPr lang="en-US" sz="1200" dirty="0" smtClean="0">
                <a:solidFill>
                  <a:srgbClr val="FF0000"/>
                </a:solidFill>
              </a:rPr>
              <a:t>Further </a:t>
            </a:r>
            <a:r>
              <a:rPr lang="en-US" sz="1200" baseline="0" dirty="0" smtClean="0">
                <a:solidFill>
                  <a:srgbClr val="FF0000"/>
                </a:solidFill>
              </a:rPr>
              <a:t>investigation involving everything were planned. </a:t>
            </a:r>
          </a:p>
          <a:p>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The 3 </a:t>
            </a:r>
            <a:r>
              <a:rPr lang="it-IT" sz="1200" dirty="0" err="1" smtClean="0"/>
              <a:t>ns</a:t>
            </a:r>
            <a:r>
              <a:rPr lang="it-IT" sz="1200" dirty="0" smtClean="0"/>
              <a:t> (6ns) </a:t>
            </a:r>
            <a:r>
              <a:rPr lang="it-IT" sz="1200" dirty="0" err="1" smtClean="0"/>
              <a:t>jitter</a:t>
            </a:r>
            <a:r>
              <a:rPr lang="it-IT" sz="1200" dirty="0" smtClean="0"/>
              <a:t> due </a:t>
            </a:r>
            <a:r>
              <a:rPr lang="it-IT" sz="1200" dirty="0" err="1" smtClean="0"/>
              <a:t>to</a:t>
            </a:r>
            <a:r>
              <a:rPr lang="it-IT" sz="1200" dirty="0" smtClean="0"/>
              <a:t> the Opera MC </a:t>
            </a:r>
            <a:r>
              <a:rPr lang="it-IT" sz="1200" dirty="0" err="1" smtClean="0"/>
              <a:t>latching</a:t>
            </a:r>
            <a:r>
              <a:rPr lang="it-IT" sz="1200" dirty="0" smtClean="0"/>
              <a:t> </a:t>
            </a:r>
            <a:r>
              <a:rPr lang="it-IT" sz="1200" dirty="0" err="1" smtClean="0"/>
              <a:t>of</a:t>
            </a:r>
            <a:r>
              <a:rPr lang="it-IT" sz="1200" dirty="0" smtClean="0"/>
              <a:t> the GPS </a:t>
            </a:r>
            <a:r>
              <a:rPr lang="it-IT" sz="1200" dirty="0" err="1" smtClean="0"/>
              <a:t>signal</a:t>
            </a:r>
            <a:r>
              <a:rPr lang="it-IT" sz="1200" dirty="0" smtClean="0"/>
              <a:t>. </a:t>
            </a:r>
            <a:r>
              <a:rPr lang="it-IT" baseline="0" dirty="0" smtClean="0"/>
              <a:t>No </a:t>
            </a:r>
            <a:r>
              <a:rPr lang="it-IT" baseline="0" dirty="0" err="1" smtClean="0"/>
              <a:t>proof</a:t>
            </a:r>
            <a:r>
              <a:rPr lang="it-IT" baseline="0" dirty="0" smtClean="0"/>
              <a:t> </a:t>
            </a:r>
            <a:r>
              <a:rPr lang="it-IT" baseline="0" dirty="0" err="1" smtClean="0"/>
              <a:t>of</a:t>
            </a:r>
            <a:r>
              <a:rPr lang="it-IT" baseline="0" dirty="0" smtClean="0"/>
              <a:t> </a:t>
            </a:r>
            <a:r>
              <a:rPr lang="it-IT" baseline="0" dirty="0" err="1" smtClean="0"/>
              <a:t>additional</a:t>
            </a:r>
            <a:r>
              <a:rPr lang="it-IT" baseline="0" dirty="0" smtClean="0"/>
              <a:t> “</a:t>
            </a:r>
            <a:r>
              <a:rPr lang="it-IT" baseline="0" dirty="0" err="1" smtClean="0"/>
              <a:t>eigenstates</a:t>
            </a:r>
            <a:r>
              <a:rPr lang="it-IT"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p>
        </p:txBody>
      </p:sp>
      <p:sp>
        <p:nvSpPr>
          <p:cNvPr id="4" name="Segnaposto numero diapositiva 3"/>
          <p:cNvSpPr>
            <a:spLocks noGrp="1"/>
          </p:cNvSpPr>
          <p:nvPr>
            <p:ph type="sldNum" sz="quarter" idx="10"/>
          </p:nvPr>
        </p:nvSpPr>
        <p:spPr/>
        <p:txBody>
          <a:bodyPr/>
          <a:lstStyle/>
          <a:p>
            <a:fld id="{6511103D-65A3-4069-AF3E-BE21436ABE53}" type="slidenum">
              <a:rPr lang="it-IT" smtClean="0"/>
              <a:pPr/>
              <a:t>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rise time and plateau of the amplifier output signal depend on the input light intensity</a:t>
            </a:r>
            <a:endParaRPr lang="it-IT" dirty="0"/>
          </a:p>
        </p:txBody>
      </p:sp>
      <p:sp>
        <p:nvSpPr>
          <p:cNvPr id="4" name="Segnaposto numero diapositiva 3"/>
          <p:cNvSpPr>
            <a:spLocks noGrp="1"/>
          </p:cNvSpPr>
          <p:nvPr>
            <p:ph type="sldNum" sz="quarter" idx="10"/>
          </p:nvPr>
        </p:nvSpPr>
        <p:spPr/>
        <p:txBody>
          <a:bodyPr/>
          <a:lstStyle/>
          <a:p>
            <a:fld id="{6511103D-65A3-4069-AF3E-BE21436ABE53}" type="slidenum">
              <a:rPr lang="it-IT" smtClean="0"/>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dirty="0" smtClean="0">
                <a:solidFill>
                  <a:srgbClr val="FFFFFF"/>
                </a:solidFill>
              </a:rPr>
              <a:t>it was not possible to determine for how long that faulty connection had been present. </a:t>
            </a:r>
          </a:p>
          <a:p>
            <a:endParaRPr lang="en-US" sz="1200" dirty="0" smtClean="0">
              <a:solidFill>
                <a:srgbClr val="FFFFFF"/>
              </a:solidFill>
            </a:endParaRPr>
          </a:p>
        </p:txBody>
      </p:sp>
      <p:sp>
        <p:nvSpPr>
          <p:cNvPr id="4" name="Segnaposto numero diapositiva 3"/>
          <p:cNvSpPr>
            <a:spLocks noGrp="1"/>
          </p:cNvSpPr>
          <p:nvPr>
            <p:ph type="sldNum" sz="quarter" idx="10"/>
          </p:nvPr>
        </p:nvSpPr>
        <p:spPr/>
        <p:txBody>
          <a:bodyPr/>
          <a:lstStyle/>
          <a:p>
            <a:fld id="{6511103D-65A3-4069-AF3E-BE21436ABE53}" type="slidenum">
              <a:rPr lang="it-IT" smtClean="0"/>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511103D-65A3-4069-AF3E-BE21436ABE53}" type="slidenum">
              <a:rPr lang="it-IT" smtClean="0"/>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kumimoji="0" lang="en-US" sz="1200" b="0" i="0" u="none" strike="noStrike" kern="1200" cap="none" spc="0" normalizeH="0" baseline="0" noProof="0" dirty="0" smtClean="0">
                <a:ln>
                  <a:noFill/>
                </a:ln>
                <a:solidFill>
                  <a:schemeClr val="tx1"/>
                </a:solidFill>
                <a:effectLst/>
                <a:uLnTx/>
                <a:uFillTx/>
                <a:latin typeface="+mn-lt"/>
                <a:ea typeface="+mn-ea"/>
                <a:cs typeface="+mn-cs"/>
              </a:rPr>
              <a:t>A 2.3 pF capacitor was added in order to inject at the PMT connector level a signal equivalent to 100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egnaposto numero diapositiva 3"/>
          <p:cNvSpPr>
            <a:spLocks noGrp="1"/>
          </p:cNvSpPr>
          <p:nvPr>
            <p:ph type="sldNum" sz="quarter" idx="10"/>
          </p:nvPr>
        </p:nvSpPr>
        <p:spPr/>
        <p:txBody>
          <a:bodyPr/>
          <a:lstStyle/>
          <a:p>
            <a:fld id="{6511103D-65A3-4069-AF3E-BE21436ABE53}" type="slidenum">
              <a:rPr lang="it-IT" smtClean="0"/>
              <a:pPr/>
              <a:t>10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5BF828D2-96E1-4153-BBD0-B98F43A0351D}" type="slidenum">
              <a:rPr lang="en-US"/>
              <a:pPr/>
              <a:t>11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GB"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7882438-15D2-47E5-879A-4B0B2068655A}" type="slidenum">
              <a:rPr lang="en-US"/>
              <a:pPr/>
              <a:t>12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GB"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CNGS</a:t>
            </a:r>
            <a:r>
              <a:rPr lang="it-IT" baseline="0" dirty="0" smtClean="0"/>
              <a:t> Standard </a:t>
            </a:r>
            <a:r>
              <a:rPr lang="it-IT" baseline="0" dirty="0" err="1" smtClean="0"/>
              <a:t>run</a:t>
            </a:r>
            <a:r>
              <a:rPr lang="it-IT" baseline="0" dirty="0" smtClean="0"/>
              <a:t> :  </a:t>
            </a:r>
            <a:r>
              <a:rPr lang="en-US" baseline="0" dirty="0" smtClean="0"/>
              <a:t>~</a:t>
            </a:r>
            <a:r>
              <a:rPr lang="it-IT" baseline="0" dirty="0" smtClean="0"/>
              <a:t>200 ms (</a:t>
            </a:r>
            <a:r>
              <a:rPr lang="it-IT" baseline="0" dirty="0" err="1" smtClean="0"/>
              <a:t>mean</a:t>
            </a:r>
            <a:r>
              <a:rPr lang="it-IT" baseline="0" dirty="0" smtClean="0"/>
              <a:t>)             CNGS </a:t>
            </a:r>
            <a:r>
              <a:rPr lang="it-IT" baseline="0" dirty="0" err="1" smtClean="0"/>
              <a:t>bunched</a:t>
            </a:r>
            <a:r>
              <a:rPr lang="it-IT" baseline="0" dirty="0" smtClean="0"/>
              <a:t> </a:t>
            </a:r>
            <a:r>
              <a:rPr lang="it-IT" baseline="0" dirty="0" err="1" smtClean="0"/>
              <a:t>beam</a:t>
            </a:r>
            <a:r>
              <a:rPr lang="it-IT" baseline="0" dirty="0" smtClean="0"/>
              <a:t> :   ~97 ms</a:t>
            </a:r>
            <a:endParaRPr lang="it-IT" dirty="0"/>
          </a:p>
        </p:txBody>
      </p:sp>
      <p:sp>
        <p:nvSpPr>
          <p:cNvPr id="4" name="Segnaposto numero diapositiva 3"/>
          <p:cNvSpPr>
            <a:spLocks noGrp="1"/>
          </p:cNvSpPr>
          <p:nvPr>
            <p:ph type="sldNum" sz="quarter" idx="10"/>
          </p:nvPr>
        </p:nvSpPr>
        <p:spPr/>
        <p:txBody>
          <a:bodyPr/>
          <a:lstStyle/>
          <a:p>
            <a:fld id="{6511103D-65A3-4069-AF3E-BE21436ABE53}"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normAutofit/>
          </a:bodyPr>
          <a:lstStyle>
            <a:lvl1pPr algn="ctr">
              <a:defRPr sz="3600"/>
            </a:lvl1p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28/03/2012  LNGS</a:t>
            </a:r>
            <a:endParaRPr lang="it-IT"/>
          </a:p>
        </p:txBody>
      </p:sp>
      <p:sp>
        <p:nvSpPr>
          <p:cNvPr id="5" name="Segnaposto piè di pagina 4"/>
          <p:cNvSpPr>
            <a:spLocks noGrp="1"/>
          </p:cNvSpPr>
          <p:nvPr>
            <p:ph type="ftr" sz="quarter" idx="11"/>
          </p:nvPr>
        </p:nvSpPr>
        <p:spPr/>
        <p:txBody>
          <a:bodyPr/>
          <a:lstStyle/>
          <a:p>
            <a:r>
              <a:rPr lang="en-US" smtClean="0"/>
              <a:t>G.Sirri - INFN BOLOGNA</a:t>
            </a:r>
            <a:endParaRPr lang="it-IT"/>
          </a:p>
        </p:txBody>
      </p:sp>
      <p:sp>
        <p:nvSpPr>
          <p:cNvPr id="6" name="Segnaposto numero diapositiva 5"/>
          <p:cNvSpPr>
            <a:spLocks noGrp="1"/>
          </p:cNvSpPr>
          <p:nvPr>
            <p:ph type="sldNum" sz="quarter" idx="12"/>
          </p:nvPr>
        </p:nvSpPr>
        <p:spPr/>
        <p:txBody>
          <a:bodyPr/>
          <a:lstStyle/>
          <a:p>
            <a:fld id="{98C2991E-20EE-4F05-B291-E6F5D20E4BD1}" type="slidenum">
              <a:rPr lang="it-IT" smtClean="0"/>
              <a:pPr/>
              <a:t>‹N›</a:t>
            </a:fld>
            <a:endParaRPr lang="it-IT"/>
          </a:p>
        </p:txBody>
      </p:sp>
      <p:sp>
        <p:nvSpPr>
          <p:cNvPr id="7" name="Rettangolo 6"/>
          <p:cNvSpPr/>
          <p:nvPr userDrawn="1"/>
        </p:nvSpPr>
        <p:spPr>
          <a:xfrm>
            <a:off x="8460432" y="6669360"/>
            <a:ext cx="683568"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smtClean="0"/>
              <a:t>Fare clic per modificare lo stile del titolo</a:t>
            </a:r>
            <a:endParaRPr lang="en-US" noProof="0"/>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28/03/2012  LNGS</a:t>
            </a:r>
            <a:endParaRPr lang="it-IT"/>
          </a:p>
        </p:txBody>
      </p:sp>
      <p:sp>
        <p:nvSpPr>
          <p:cNvPr id="5" name="Segnaposto piè di pagina 4"/>
          <p:cNvSpPr>
            <a:spLocks noGrp="1"/>
          </p:cNvSpPr>
          <p:nvPr>
            <p:ph type="ftr" sz="quarter" idx="11"/>
          </p:nvPr>
        </p:nvSpPr>
        <p:spPr/>
        <p:txBody>
          <a:bodyPr/>
          <a:lstStyle/>
          <a:p>
            <a:r>
              <a:rPr lang="en-US" smtClean="0"/>
              <a:t>G.Sirri - INFN BOLOGNA</a:t>
            </a:r>
            <a:endParaRPr lang="it-IT"/>
          </a:p>
        </p:txBody>
      </p:sp>
      <p:sp>
        <p:nvSpPr>
          <p:cNvPr id="6" name="Segnaposto numero diapositiva 5"/>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28/03/2012  LNGS</a:t>
            </a:r>
            <a:endParaRPr lang="it-IT"/>
          </a:p>
        </p:txBody>
      </p:sp>
      <p:sp>
        <p:nvSpPr>
          <p:cNvPr id="5" name="Segnaposto piè di pagina 4"/>
          <p:cNvSpPr>
            <a:spLocks noGrp="1"/>
          </p:cNvSpPr>
          <p:nvPr>
            <p:ph type="ftr" sz="quarter" idx="11"/>
          </p:nvPr>
        </p:nvSpPr>
        <p:spPr/>
        <p:txBody>
          <a:bodyPr/>
          <a:lstStyle/>
          <a:p>
            <a:r>
              <a:rPr lang="en-US" smtClean="0"/>
              <a:t>G.Sirri - INFN BOLOGNA</a:t>
            </a:r>
            <a:endParaRPr lang="it-IT"/>
          </a:p>
        </p:txBody>
      </p:sp>
      <p:sp>
        <p:nvSpPr>
          <p:cNvPr id="6" name="Segnaposto numero diapositiva 5"/>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6712"/>
            <a:ext cx="9144000" cy="5764907"/>
          </a:xfrm>
        </p:spPr>
        <p:txBody>
          <a:bodyPr/>
          <a:lstStyle/>
          <a:p>
            <a:pPr lvl="0"/>
            <a:r>
              <a:rPr lang="en-US" noProof="0" smtClean="0"/>
              <a:t>Fare clic per modificare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endParaRPr lang="en-US" noProof="0"/>
          </a:p>
        </p:txBody>
      </p:sp>
      <p:sp>
        <p:nvSpPr>
          <p:cNvPr id="4" name="Segnaposto data 3"/>
          <p:cNvSpPr>
            <a:spLocks noGrp="1"/>
          </p:cNvSpPr>
          <p:nvPr>
            <p:ph type="dt" sz="half" idx="10"/>
          </p:nvPr>
        </p:nvSpPr>
        <p:spPr/>
        <p:txBody>
          <a:bodyPr/>
          <a:lstStyle/>
          <a:p>
            <a:r>
              <a:rPr lang="it-IT" smtClean="0"/>
              <a:t>28/03/2012  LNGS</a:t>
            </a:r>
            <a:endParaRPr lang="it-IT"/>
          </a:p>
        </p:txBody>
      </p:sp>
      <p:sp>
        <p:nvSpPr>
          <p:cNvPr id="5" name="Segnaposto piè di pagina 4"/>
          <p:cNvSpPr>
            <a:spLocks noGrp="1"/>
          </p:cNvSpPr>
          <p:nvPr>
            <p:ph type="ftr" sz="quarter" idx="11"/>
          </p:nvPr>
        </p:nvSpPr>
        <p:spPr/>
        <p:txBody>
          <a:bodyPr/>
          <a:lstStyle/>
          <a:p>
            <a:r>
              <a:rPr lang="en-US" smtClean="0"/>
              <a:t>G.Sirri - INFN BOLOGNA</a:t>
            </a:r>
            <a:endParaRPr lang="it-IT"/>
          </a:p>
        </p:txBody>
      </p:sp>
      <p:sp>
        <p:nvSpPr>
          <p:cNvPr id="6" name="Segnaposto numero diapositiva 5"/>
          <p:cNvSpPr>
            <a:spLocks noGrp="1"/>
          </p:cNvSpPr>
          <p:nvPr>
            <p:ph type="sldNum" sz="quarter" idx="12"/>
          </p:nvPr>
        </p:nvSpPr>
        <p:spPr>
          <a:xfrm>
            <a:off x="8604448" y="6669360"/>
            <a:ext cx="539552" cy="188640"/>
          </a:xfrm>
        </p:spPr>
        <p:txBody>
          <a:bodyPr/>
          <a:lstStyle/>
          <a:p>
            <a:fld id="{98C2991E-20EE-4F05-B291-E6F5D20E4BD1}" type="slidenum">
              <a:rPr lang="it-IT" smtClean="0"/>
              <a:pPr/>
              <a:t>‹N›</a:t>
            </a:fld>
            <a:endParaRPr lang="it-IT"/>
          </a:p>
        </p:txBody>
      </p:sp>
      <p:sp>
        <p:nvSpPr>
          <p:cNvPr id="7" name="Segnaposto titolo 1"/>
          <p:cNvSpPr>
            <a:spLocks noGrp="1"/>
          </p:cNvSpPr>
          <p:nvPr>
            <p:ph type="title"/>
          </p:nvPr>
        </p:nvSpPr>
        <p:spPr>
          <a:xfrm>
            <a:off x="0" y="0"/>
            <a:ext cx="9144000" cy="692696"/>
          </a:xfrm>
          <a:prstGeom prst="rect">
            <a:avLst/>
          </a:prstGeom>
        </p:spPr>
        <p:txBody>
          <a:bodyPr vert="horz" lIns="91440" tIns="45720" rIns="91440" bIns="45720" rtlCol="0" anchor="ctr">
            <a:normAutofit/>
          </a:bodyPr>
          <a:lstStyle/>
          <a:p>
            <a:r>
              <a:rPr lang="en-US" noProof="0" smtClean="0"/>
              <a:t>Fare clic per modificare lo stile del titolo</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28/03/2012  LNGS</a:t>
            </a:r>
            <a:endParaRPr lang="it-IT"/>
          </a:p>
        </p:txBody>
      </p:sp>
      <p:sp>
        <p:nvSpPr>
          <p:cNvPr id="5" name="Segnaposto piè di pagina 4"/>
          <p:cNvSpPr>
            <a:spLocks noGrp="1"/>
          </p:cNvSpPr>
          <p:nvPr>
            <p:ph type="ftr" sz="quarter" idx="11"/>
          </p:nvPr>
        </p:nvSpPr>
        <p:spPr/>
        <p:txBody>
          <a:bodyPr/>
          <a:lstStyle/>
          <a:p>
            <a:r>
              <a:rPr lang="en-US" smtClean="0"/>
              <a:t>G.Sirri - INFN BOLOGNA</a:t>
            </a:r>
            <a:endParaRPr lang="it-IT"/>
          </a:p>
        </p:txBody>
      </p:sp>
      <p:sp>
        <p:nvSpPr>
          <p:cNvPr id="6" name="Segnaposto numero diapositiva 5"/>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smtClean="0"/>
              <a:t>Fare clic per modificare lo stile del titolo</a:t>
            </a:r>
            <a:endParaRPr lang="en-US" noProof="0"/>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28/03/2012  LNGS</a:t>
            </a:r>
            <a:endParaRPr lang="it-IT"/>
          </a:p>
        </p:txBody>
      </p:sp>
      <p:sp>
        <p:nvSpPr>
          <p:cNvPr id="6" name="Segnaposto piè di pagina 5"/>
          <p:cNvSpPr>
            <a:spLocks noGrp="1"/>
          </p:cNvSpPr>
          <p:nvPr>
            <p:ph type="ftr" sz="quarter" idx="11"/>
          </p:nvPr>
        </p:nvSpPr>
        <p:spPr/>
        <p:txBody>
          <a:bodyPr/>
          <a:lstStyle/>
          <a:p>
            <a:r>
              <a:rPr lang="en-US" smtClean="0"/>
              <a:t>G.Sirri - INFN BOLOGNA</a:t>
            </a:r>
            <a:endParaRPr lang="it-IT"/>
          </a:p>
        </p:txBody>
      </p:sp>
      <p:sp>
        <p:nvSpPr>
          <p:cNvPr id="7" name="Segnaposto numero diapositiva 6"/>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noProof="0" smtClean="0"/>
              <a:t>Fare clic per modificare lo stile del titolo</a:t>
            </a:r>
            <a:endParaRPr lang="en-US" noProof="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28/03/2012  LNGS</a:t>
            </a:r>
            <a:endParaRPr lang="it-IT"/>
          </a:p>
        </p:txBody>
      </p:sp>
      <p:sp>
        <p:nvSpPr>
          <p:cNvPr id="8" name="Segnaposto piè di pagina 7"/>
          <p:cNvSpPr>
            <a:spLocks noGrp="1"/>
          </p:cNvSpPr>
          <p:nvPr>
            <p:ph type="ftr" sz="quarter" idx="11"/>
          </p:nvPr>
        </p:nvSpPr>
        <p:spPr/>
        <p:txBody>
          <a:bodyPr/>
          <a:lstStyle/>
          <a:p>
            <a:r>
              <a:rPr lang="en-US" smtClean="0"/>
              <a:t>G.Sirri - INFN BOLOGNA</a:t>
            </a:r>
            <a:endParaRPr lang="it-IT"/>
          </a:p>
        </p:txBody>
      </p:sp>
      <p:sp>
        <p:nvSpPr>
          <p:cNvPr id="9" name="Segnaposto numero diapositiva 8"/>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smtClean="0"/>
              <a:t>Fare clic per modificare lo stile del titolo</a:t>
            </a:r>
            <a:endParaRPr lang="en-US" noProof="0"/>
          </a:p>
        </p:txBody>
      </p:sp>
      <p:sp>
        <p:nvSpPr>
          <p:cNvPr id="3" name="Segnaposto data 2"/>
          <p:cNvSpPr>
            <a:spLocks noGrp="1"/>
          </p:cNvSpPr>
          <p:nvPr>
            <p:ph type="dt" sz="half" idx="10"/>
          </p:nvPr>
        </p:nvSpPr>
        <p:spPr/>
        <p:txBody>
          <a:bodyPr/>
          <a:lstStyle/>
          <a:p>
            <a:r>
              <a:rPr lang="it-IT" smtClean="0"/>
              <a:t>28/03/2012  LNGS</a:t>
            </a:r>
            <a:endParaRPr lang="it-IT"/>
          </a:p>
        </p:txBody>
      </p:sp>
      <p:sp>
        <p:nvSpPr>
          <p:cNvPr id="4" name="Segnaposto piè di pagina 3"/>
          <p:cNvSpPr>
            <a:spLocks noGrp="1"/>
          </p:cNvSpPr>
          <p:nvPr>
            <p:ph type="ftr" sz="quarter" idx="11"/>
          </p:nvPr>
        </p:nvSpPr>
        <p:spPr/>
        <p:txBody>
          <a:bodyPr/>
          <a:lstStyle/>
          <a:p>
            <a:r>
              <a:rPr lang="en-US" smtClean="0"/>
              <a:t>G.Sirri - INFN BOLOGNA</a:t>
            </a:r>
            <a:endParaRPr lang="it-IT"/>
          </a:p>
        </p:txBody>
      </p:sp>
      <p:sp>
        <p:nvSpPr>
          <p:cNvPr id="5" name="Segnaposto numero diapositiva 4"/>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28/03/2012  LNGS</a:t>
            </a:r>
            <a:endParaRPr lang="it-IT"/>
          </a:p>
        </p:txBody>
      </p:sp>
      <p:sp>
        <p:nvSpPr>
          <p:cNvPr id="3" name="Segnaposto piè di pagina 2"/>
          <p:cNvSpPr>
            <a:spLocks noGrp="1"/>
          </p:cNvSpPr>
          <p:nvPr>
            <p:ph type="ftr" sz="quarter" idx="11"/>
          </p:nvPr>
        </p:nvSpPr>
        <p:spPr/>
        <p:txBody>
          <a:bodyPr/>
          <a:lstStyle/>
          <a:p>
            <a:r>
              <a:rPr lang="en-US" smtClean="0"/>
              <a:t>G.Sirri - INFN BOLOGNA</a:t>
            </a:r>
            <a:endParaRPr lang="it-IT"/>
          </a:p>
        </p:txBody>
      </p:sp>
      <p:sp>
        <p:nvSpPr>
          <p:cNvPr id="4" name="Segnaposto numero diapositiva 3"/>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28/03/2012  LNGS</a:t>
            </a:r>
            <a:endParaRPr lang="it-IT"/>
          </a:p>
        </p:txBody>
      </p:sp>
      <p:sp>
        <p:nvSpPr>
          <p:cNvPr id="6" name="Segnaposto piè di pagina 5"/>
          <p:cNvSpPr>
            <a:spLocks noGrp="1"/>
          </p:cNvSpPr>
          <p:nvPr>
            <p:ph type="ftr" sz="quarter" idx="11"/>
          </p:nvPr>
        </p:nvSpPr>
        <p:spPr/>
        <p:txBody>
          <a:bodyPr/>
          <a:lstStyle/>
          <a:p>
            <a:r>
              <a:rPr lang="en-US" smtClean="0"/>
              <a:t>G.Sirri - INFN BOLOGNA</a:t>
            </a:r>
            <a:endParaRPr lang="it-IT"/>
          </a:p>
        </p:txBody>
      </p:sp>
      <p:sp>
        <p:nvSpPr>
          <p:cNvPr id="7" name="Segnaposto numero diapositiva 6"/>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28/03/2012  LNGS</a:t>
            </a:r>
            <a:endParaRPr lang="it-IT"/>
          </a:p>
        </p:txBody>
      </p:sp>
      <p:sp>
        <p:nvSpPr>
          <p:cNvPr id="6" name="Segnaposto piè di pagina 5"/>
          <p:cNvSpPr>
            <a:spLocks noGrp="1"/>
          </p:cNvSpPr>
          <p:nvPr>
            <p:ph type="ftr" sz="quarter" idx="11"/>
          </p:nvPr>
        </p:nvSpPr>
        <p:spPr/>
        <p:txBody>
          <a:bodyPr/>
          <a:lstStyle/>
          <a:p>
            <a:r>
              <a:rPr lang="en-US" smtClean="0"/>
              <a:t>G.Sirri - INFN BOLOGNA</a:t>
            </a:r>
            <a:endParaRPr lang="it-IT"/>
          </a:p>
        </p:txBody>
      </p:sp>
      <p:sp>
        <p:nvSpPr>
          <p:cNvPr id="7" name="Segnaposto numero diapositiva 6"/>
          <p:cNvSpPr>
            <a:spLocks noGrp="1"/>
          </p:cNvSpPr>
          <p:nvPr>
            <p:ph type="sldNum" sz="quarter" idx="12"/>
          </p:nvPr>
        </p:nvSpPr>
        <p:spPr/>
        <p:txBody>
          <a:bodyPr/>
          <a:lstStyle/>
          <a:p>
            <a:fld id="{98C2991E-20EE-4F05-B291-E6F5D20E4BD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0" y="0"/>
            <a:ext cx="9144000" cy="692696"/>
          </a:xfrm>
          <a:prstGeom prst="rect">
            <a:avLst/>
          </a:prstGeom>
        </p:spPr>
        <p:txBody>
          <a:bodyPr vert="horz" lIns="91440" tIns="45720" rIns="91440" bIns="45720" rtlCol="0" anchor="ctr">
            <a:normAutofit/>
          </a:bodyPr>
          <a:lstStyle/>
          <a:p>
            <a:r>
              <a:rPr lang="en-US" noProof="0" smtClean="0"/>
              <a:t>Fare clic per modificare lo stile del titolo</a:t>
            </a:r>
            <a:endParaRPr lang="en-US" noProof="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smtClean="0"/>
              <a:t>Fare clic per modificare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endParaRPr lang="en-US" noProof="0"/>
          </a:p>
        </p:txBody>
      </p:sp>
      <p:sp>
        <p:nvSpPr>
          <p:cNvPr id="4" name="Segnaposto data 3"/>
          <p:cNvSpPr>
            <a:spLocks noGrp="1"/>
          </p:cNvSpPr>
          <p:nvPr>
            <p:ph type="dt" sz="half" idx="2"/>
          </p:nvPr>
        </p:nvSpPr>
        <p:spPr>
          <a:xfrm>
            <a:off x="0" y="6741368"/>
            <a:ext cx="3707904" cy="11663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28/03/2012  LNGS</a:t>
            </a:r>
            <a:endParaRPr lang="it-IT" dirty="0"/>
          </a:p>
        </p:txBody>
      </p:sp>
      <p:sp>
        <p:nvSpPr>
          <p:cNvPr id="5" name="Segnaposto piè di pagina 4"/>
          <p:cNvSpPr>
            <a:spLocks noGrp="1"/>
          </p:cNvSpPr>
          <p:nvPr>
            <p:ph type="ftr" sz="quarter" idx="3"/>
          </p:nvPr>
        </p:nvSpPr>
        <p:spPr>
          <a:xfrm>
            <a:off x="2195736" y="6741368"/>
            <a:ext cx="4824536" cy="11663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G.Sirri - INFN BOLOGNA</a:t>
            </a:r>
            <a:endParaRPr lang="it-IT" dirty="0"/>
          </a:p>
        </p:txBody>
      </p:sp>
      <p:sp>
        <p:nvSpPr>
          <p:cNvPr id="6" name="Segnaposto numero diapositiva 5"/>
          <p:cNvSpPr>
            <a:spLocks noGrp="1"/>
          </p:cNvSpPr>
          <p:nvPr>
            <p:ph type="sldNum" sz="quarter" idx="4"/>
          </p:nvPr>
        </p:nvSpPr>
        <p:spPr>
          <a:xfrm>
            <a:off x="7092280" y="6741368"/>
            <a:ext cx="1800200" cy="116632"/>
          </a:xfrm>
          <a:prstGeom prst="rect">
            <a:avLst/>
          </a:prstGeom>
        </p:spPr>
        <p:txBody>
          <a:bodyPr vert="horz" lIns="91440" tIns="45720" rIns="91440" bIns="45720" rtlCol="0" anchor="ctr"/>
          <a:lstStyle>
            <a:lvl1pPr algn="r">
              <a:defRPr sz="1200" b="1" i="1">
                <a:solidFill>
                  <a:schemeClr val="tx1"/>
                </a:solidFill>
              </a:defRPr>
            </a:lvl1pPr>
          </a:lstStyle>
          <a:p>
            <a:fld id="{98C2991E-20EE-4F05-B291-E6F5D20E4BD1}" type="slidenum">
              <a:rPr lang="it-IT" smtClean="0"/>
              <a:pPr/>
              <a:t>‹N›</a:t>
            </a:fld>
            <a:endParaRPr lang="it-IT" dirty="0"/>
          </a:p>
        </p:txBody>
      </p:sp>
      <p:sp>
        <p:nvSpPr>
          <p:cNvPr id="8" name="Segnaposto numero diapositiva 5"/>
          <p:cNvSpPr txBox="1">
            <a:spLocks/>
          </p:cNvSpPr>
          <p:nvPr userDrawn="1"/>
        </p:nvSpPr>
        <p:spPr>
          <a:xfrm>
            <a:off x="8820472" y="6741368"/>
            <a:ext cx="323528" cy="116632"/>
          </a:xfrm>
          <a:prstGeom prst="rect">
            <a:avLst/>
          </a:prstGeom>
        </p:spPr>
        <p:txBody>
          <a:bodyPr vert="horz" lIns="0" tIns="45720" rIns="0" bIns="45720" rtlCol="0" anchor="ctr"/>
          <a:lstStyle>
            <a:lvl1pPr algn="r">
              <a:defRPr sz="1200" b="1" i="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1" u="none" strike="noStrike" kern="1200" cap="none" spc="0" normalizeH="0" baseline="0" noProof="0" dirty="0" smtClean="0">
                <a:ln>
                  <a:noFill/>
                </a:ln>
                <a:solidFill>
                  <a:schemeClr val="tx1"/>
                </a:solidFill>
                <a:effectLst/>
                <a:uLnTx/>
                <a:uFillTx/>
                <a:latin typeface="+mn-lt"/>
                <a:ea typeface="+mn-ea"/>
                <a:cs typeface="+mn-cs"/>
              </a:rPr>
              <a:t>/14</a:t>
            </a:r>
            <a:endParaRPr kumimoji="0" lang="it-IT" sz="1200" b="1" i="1"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3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smtClean="0">
                <a:solidFill>
                  <a:srgbClr val="0000FF"/>
                </a:solidFill>
              </a:rPr>
              <a:t>Measurements and cross checks </a:t>
            </a:r>
            <a:br>
              <a:rPr lang="en-US" dirty="0" smtClean="0">
                <a:solidFill>
                  <a:srgbClr val="0000FF"/>
                </a:solidFill>
              </a:rPr>
            </a:br>
            <a:r>
              <a:rPr lang="en-US" dirty="0" smtClean="0">
                <a:solidFill>
                  <a:srgbClr val="0000FF"/>
                </a:solidFill>
              </a:rPr>
              <a:t>on OPERA timing equipments</a:t>
            </a:r>
            <a:endParaRPr lang="en-US" noProof="0" dirty="0">
              <a:solidFill>
                <a:srgbClr val="0000FF"/>
              </a:solidFill>
            </a:endParaRPr>
          </a:p>
        </p:txBody>
      </p:sp>
      <p:sp>
        <p:nvSpPr>
          <p:cNvPr id="3" name="Sottotitolo 2"/>
          <p:cNvSpPr>
            <a:spLocks noGrp="1"/>
          </p:cNvSpPr>
          <p:nvPr>
            <p:ph type="subTitle" idx="1"/>
          </p:nvPr>
        </p:nvSpPr>
        <p:spPr/>
        <p:txBody>
          <a:bodyPr>
            <a:normAutofit fontScale="85000" lnSpcReduction="20000"/>
          </a:bodyPr>
          <a:lstStyle/>
          <a:p>
            <a:r>
              <a:rPr lang="en-US" dirty="0" smtClean="0"/>
              <a:t>G. </a:t>
            </a:r>
            <a:r>
              <a:rPr lang="en-US" dirty="0" err="1" smtClean="0"/>
              <a:t>Sirri</a:t>
            </a:r>
            <a:endParaRPr lang="en-US" dirty="0" smtClean="0"/>
          </a:p>
          <a:p>
            <a:r>
              <a:rPr lang="en-US" noProof="0" dirty="0" smtClean="0"/>
              <a:t>INFN Bologna</a:t>
            </a:r>
          </a:p>
          <a:p>
            <a:endParaRPr lang="en-US" dirty="0" smtClean="0"/>
          </a:p>
          <a:p>
            <a:r>
              <a:rPr lang="en-US" noProof="0" dirty="0" smtClean="0"/>
              <a:t>On behalf of the OPERA Collaboration</a:t>
            </a:r>
            <a:endParaRPr lang="en-US" noProof="0" dirty="0"/>
          </a:p>
        </p:txBody>
      </p:sp>
      <p:sp>
        <p:nvSpPr>
          <p:cNvPr id="5" name="CasellaDiTesto 4"/>
          <p:cNvSpPr txBox="1"/>
          <p:nvPr/>
        </p:nvSpPr>
        <p:spPr>
          <a:xfrm>
            <a:off x="2195736" y="6186790"/>
            <a:ext cx="4752528" cy="338554"/>
          </a:xfrm>
          <a:prstGeom prst="rect">
            <a:avLst/>
          </a:prstGeom>
          <a:noFill/>
        </p:spPr>
        <p:txBody>
          <a:bodyPr wrap="square" rtlCol="0">
            <a:spAutoFit/>
          </a:bodyPr>
          <a:lstStyle/>
          <a:p>
            <a:pPr algn="ctr"/>
            <a:r>
              <a:rPr lang="it-IT" sz="1600" dirty="0" smtClean="0">
                <a:solidFill>
                  <a:srgbClr val="002060"/>
                </a:solidFill>
              </a:rPr>
              <a:t>LNGS, 28 March 2012 </a:t>
            </a:r>
            <a:endParaRPr lang="it-IT" sz="16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Time Delay from the OPERA Master Clock to the TT sensor</a:t>
            </a:r>
            <a:endParaRPr lang="it-IT" dirty="0"/>
          </a:p>
        </p:txBody>
      </p:sp>
      <p:sp>
        <p:nvSpPr>
          <p:cNvPr id="3" name="Segnaposto data 2"/>
          <p:cNvSpPr>
            <a:spLocks noGrp="1"/>
          </p:cNvSpPr>
          <p:nvPr>
            <p:ph type="dt" sz="half" idx="10"/>
          </p:nvPr>
        </p:nvSpPr>
        <p:spPr/>
        <p:txBody>
          <a:bodyPr/>
          <a:lstStyle/>
          <a:p>
            <a:r>
              <a:rPr lang="it-IT" smtClean="0"/>
              <a:t>28/03/2012  LNGS</a:t>
            </a:r>
            <a:endParaRPr lang="it-IT"/>
          </a:p>
        </p:txBody>
      </p:sp>
      <p:sp>
        <p:nvSpPr>
          <p:cNvPr id="4" name="Segnaposto piè di pagina 3"/>
          <p:cNvSpPr>
            <a:spLocks noGrp="1"/>
          </p:cNvSpPr>
          <p:nvPr>
            <p:ph type="ftr" sz="quarter" idx="11"/>
          </p:nvPr>
        </p:nvSpPr>
        <p:spPr/>
        <p:txBody>
          <a:bodyPr/>
          <a:lstStyle/>
          <a:p>
            <a:r>
              <a:rPr lang="en-US" dirty="0" err="1" smtClean="0"/>
              <a:t>G.Sirri</a:t>
            </a:r>
            <a:r>
              <a:rPr lang="en-US" dirty="0" smtClean="0"/>
              <a:t> - INFN BOLOGNA</a:t>
            </a:r>
            <a:endParaRPr lang="it-IT" dirty="0"/>
          </a:p>
        </p:txBody>
      </p:sp>
      <p:sp>
        <p:nvSpPr>
          <p:cNvPr id="5" name="Segnaposto numero diapositiva 4"/>
          <p:cNvSpPr>
            <a:spLocks noGrp="1"/>
          </p:cNvSpPr>
          <p:nvPr>
            <p:ph type="sldNum" sz="quarter" idx="12"/>
          </p:nvPr>
        </p:nvSpPr>
        <p:spPr/>
        <p:txBody>
          <a:bodyPr/>
          <a:lstStyle/>
          <a:p>
            <a:fld id="{98C2991E-20EE-4F05-B291-E6F5D20E4BD1}" type="slidenum">
              <a:rPr lang="it-IT" smtClean="0"/>
              <a:pPr/>
              <a:t>10</a:t>
            </a:fld>
            <a:endParaRPr lang="it-IT"/>
          </a:p>
        </p:txBody>
      </p:sp>
      <p:cxnSp>
        <p:nvCxnSpPr>
          <p:cNvPr id="52" name="Connettore 2 51"/>
          <p:cNvCxnSpPr>
            <a:stCxn id="65" idx="4"/>
            <a:endCxn id="130" idx="0"/>
          </p:cNvCxnSpPr>
          <p:nvPr/>
        </p:nvCxnSpPr>
        <p:spPr>
          <a:xfrm>
            <a:off x="1331640" y="1628800"/>
            <a:ext cx="0"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Connettore 1 23"/>
          <p:cNvCxnSpPr>
            <a:stCxn id="79" idx="2"/>
            <a:endCxn id="65" idx="0"/>
          </p:cNvCxnSpPr>
          <p:nvPr/>
        </p:nvCxnSpPr>
        <p:spPr>
          <a:xfrm>
            <a:off x="1331640" y="782271"/>
            <a:ext cx="0" cy="702513"/>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65" name="Ovale 64"/>
          <p:cNvSpPr/>
          <p:nvPr/>
        </p:nvSpPr>
        <p:spPr>
          <a:xfrm>
            <a:off x="1259632" y="1484784"/>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it-IT" sz="1100" dirty="0" smtClean="0">
              <a:solidFill>
                <a:schemeClr val="tx1"/>
              </a:solidFill>
            </a:endParaRPr>
          </a:p>
        </p:txBody>
      </p:sp>
      <p:sp>
        <p:nvSpPr>
          <p:cNvPr id="66" name="Rettangolo 65"/>
          <p:cNvSpPr/>
          <p:nvPr/>
        </p:nvSpPr>
        <p:spPr>
          <a:xfrm>
            <a:off x="683568" y="1340768"/>
            <a:ext cx="864096"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solidFill>
                  <a:schemeClr val="tx1"/>
                </a:solidFill>
              </a:rPr>
              <a:t>OPERA</a:t>
            </a:r>
            <a:br>
              <a:rPr lang="it-IT" sz="1100" b="1" dirty="0" smtClean="0">
                <a:solidFill>
                  <a:schemeClr val="tx1"/>
                </a:solidFill>
              </a:rPr>
            </a:br>
            <a:r>
              <a:rPr lang="it-IT" sz="1100" b="1" dirty="0" smtClean="0">
                <a:solidFill>
                  <a:schemeClr val="tx1"/>
                </a:solidFill>
              </a:rPr>
              <a:t>Master</a:t>
            </a:r>
            <a:br>
              <a:rPr lang="it-IT" sz="1100" b="1" dirty="0" smtClean="0">
                <a:solidFill>
                  <a:schemeClr val="tx1"/>
                </a:solidFill>
              </a:rPr>
            </a:br>
            <a:r>
              <a:rPr lang="it-IT" sz="1100" b="1" dirty="0" smtClean="0">
                <a:solidFill>
                  <a:schemeClr val="tx1"/>
                </a:solidFill>
              </a:rPr>
              <a:t>Clock</a:t>
            </a:r>
          </a:p>
        </p:txBody>
      </p:sp>
      <p:sp>
        <p:nvSpPr>
          <p:cNvPr id="84" name="CasellaDiTesto 83"/>
          <p:cNvSpPr txBox="1"/>
          <p:nvPr/>
        </p:nvSpPr>
        <p:spPr>
          <a:xfrm>
            <a:off x="1043608" y="836712"/>
            <a:ext cx="360040" cy="276999"/>
          </a:xfrm>
          <a:prstGeom prst="rect">
            <a:avLst/>
          </a:prstGeom>
          <a:noFill/>
        </p:spPr>
        <p:txBody>
          <a:bodyPr wrap="square" lIns="0" tIns="0" rIns="0" bIns="0" rtlCol="0">
            <a:spAutoFit/>
          </a:bodyPr>
          <a:lstStyle/>
          <a:p>
            <a:r>
              <a:rPr lang="it-IT" sz="900" dirty="0" smtClean="0"/>
              <a:t>ESAT </a:t>
            </a:r>
            <a:br>
              <a:rPr lang="it-IT" sz="900" dirty="0" smtClean="0"/>
            </a:br>
            <a:r>
              <a:rPr lang="it-IT" sz="900" dirty="0" err="1" smtClean="0"/>
              <a:t>PPmS</a:t>
            </a:r>
            <a:endParaRPr lang="it-IT" sz="900" dirty="0"/>
          </a:p>
        </p:txBody>
      </p:sp>
      <p:sp>
        <p:nvSpPr>
          <p:cNvPr id="94" name="Text Box 12"/>
          <p:cNvSpPr txBox="1">
            <a:spLocks noChangeArrowheads="1"/>
          </p:cNvSpPr>
          <p:nvPr/>
        </p:nvSpPr>
        <p:spPr bwMode="auto">
          <a:xfrm>
            <a:off x="1403648" y="3501008"/>
            <a:ext cx="234038"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200" b="1" dirty="0">
                <a:solidFill>
                  <a:srgbClr val="FF0000"/>
                </a:solidFill>
                <a:ea typeface="ＭＳ Ｐゴシック" charset="0"/>
                <a:cs typeface="ＭＳ Ｐゴシック" charset="0"/>
              </a:rPr>
              <a:t>T10</a:t>
            </a:r>
          </a:p>
        </p:txBody>
      </p:sp>
      <p:grpSp>
        <p:nvGrpSpPr>
          <p:cNvPr id="7" name="Gruppo 585"/>
          <p:cNvGrpSpPr/>
          <p:nvPr/>
        </p:nvGrpSpPr>
        <p:grpSpPr>
          <a:xfrm flipH="1">
            <a:off x="1403648" y="2924944"/>
            <a:ext cx="216024" cy="288032"/>
            <a:chOff x="4139952" y="2636912"/>
            <a:chExt cx="288032" cy="144016"/>
          </a:xfrm>
        </p:grpSpPr>
        <p:cxnSp>
          <p:nvCxnSpPr>
            <p:cNvPr id="114" name="Connettore 1 113"/>
            <p:cNvCxnSpPr/>
            <p:nvPr/>
          </p:nvCxnSpPr>
          <p:spPr>
            <a:xfrm flipH="1">
              <a:off x="4139952" y="263691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ttore 2 114"/>
            <p:cNvCxnSpPr/>
            <p:nvPr/>
          </p:nvCxnSpPr>
          <p:spPr>
            <a:xfrm>
              <a:off x="4139952" y="263691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a:off x="4283968" y="263691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4" name="Connettore 2 123"/>
          <p:cNvCxnSpPr>
            <a:stCxn id="130" idx="4"/>
            <a:endCxn id="361" idx="0"/>
          </p:cNvCxnSpPr>
          <p:nvPr/>
        </p:nvCxnSpPr>
        <p:spPr>
          <a:xfrm>
            <a:off x="1331640" y="2996952"/>
            <a:ext cx="0" cy="6840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5" name="Rettangolo 124"/>
          <p:cNvSpPr/>
          <p:nvPr/>
        </p:nvSpPr>
        <p:spPr>
          <a:xfrm>
            <a:off x="1475656" y="2708920"/>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100" dirty="0" smtClean="0">
                <a:solidFill>
                  <a:schemeClr val="tx1"/>
                </a:solidFill>
              </a:rPr>
              <a:t>Reset/Clock </a:t>
            </a:r>
            <a:br>
              <a:rPr lang="it-IT" sz="1100" dirty="0" smtClean="0">
                <a:solidFill>
                  <a:schemeClr val="tx1"/>
                </a:solidFill>
              </a:rPr>
            </a:br>
            <a:r>
              <a:rPr lang="it-IT" sz="1100" dirty="0" err="1" smtClean="0">
                <a:solidFill>
                  <a:schemeClr val="tx1"/>
                </a:solidFill>
              </a:rPr>
              <a:t>fanout</a:t>
            </a:r>
            <a:endParaRPr lang="it-IT" sz="1100" dirty="0">
              <a:solidFill>
                <a:schemeClr val="tx1"/>
              </a:solidFill>
            </a:endParaRPr>
          </a:p>
        </p:txBody>
      </p:sp>
      <p:sp>
        <p:nvSpPr>
          <p:cNvPr id="130" name="Ovale 129"/>
          <p:cNvSpPr/>
          <p:nvPr/>
        </p:nvSpPr>
        <p:spPr>
          <a:xfrm>
            <a:off x="1259632" y="2852936"/>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it-IT" sz="1100" dirty="0" smtClean="0">
              <a:solidFill>
                <a:schemeClr val="tx1"/>
              </a:solidFill>
            </a:endParaRPr>
          </a:p>
        </p:txBody>
      </p:sp>
      <p:sp>
        <p:nvSpPr>
          <p:cNvPr id="141" name="Rettangolo 140"/>
          <p:cNvSpPr/>
          <p:nvPr/>
        </p:nvSpPr>
        <p:spPr>
          <a:xfrm>
            <a:off x="755576" y="3501008"/>
            <a:ext cx="1008112"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solidFill>
                  <a:schemeClr val="tx1"/>
                </a:solidFill>
              </a:rPr>
              <a:t>FPGA</a:t>
            </a:r>
          </a:p>
          <a:p>
            <a:endParaRPr lang="it-IT" sz="1100" b="1" dirty="0" smtClean="0">
              <a:solidFill>
                <a:schemeClr val="tx1"/>
              </a:solidFill>
            </a:endParaRPr>
          </a:p>
          <a:p>
            <a:endParaRPr lang="it-IT" sz="1100" b="1" dirty="0" smtClean="0">
              <a:solidFill>
                <a:schemeClr val="tx1"/>
              </a:solidFill>
            </a:endParaRPr>
          </a:p>
        </p:txBody>
      </p:sp>
      <p:sp>
        <p:nvSpPr>
          <p:cNvPr id="143" name="Ovale 142"/>
          <p:cNvSpPr/>
          <p:nvPr/>
        </p:nvSpPr>
        <p:spPr>
          <a:xfrm>
            <a:off x="1259632" y="3789040"/>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it-IT" sz="1100" dirty="0" smtClean="0">
              <a:solidFill>
                <a:schemeClr val="tx1"/>
              </a:solidFill>
            </a:endParaRPr>
          </a:p>
        </p:txBody>
      </p:sp>
      <p:sp>
        <p:nvSpPr>
          <p:cNvPr id="154" name="Rettangolo 153"/>
          <p:cNvSpPr/>
          <p:nvPr/>
        </p:nvSpPr>
        <p:spPr>
          <a:xfrm>
            <a:off x="179512" y="4077072"/>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000" b="1" dirty="0" smtClean="0">
                <a:solidFill>
                  <a:srgbClr val="FF0000"/>
                </a:solidFill>
              </a:rPr>
              <a:t>DAQ</a:t>
            </a:r>
            <a:br>
              <a:rPr lang="it-IT" sz="1000" b="1" dirty="0" smtClean="0">
                <a:solidFill>
                  <a:srgbClr val="FF0000"/>
                </a:solidFill>
              </a:rPr>
            </a:br>
            <a:r>
              <a:rPr lang="it-IT" sz="1000" b="1" dirty="0" err="1" smtClean="0">
                <a:solidFill>
                  <a:srgbClr val="FF0000"/>
                </a:solidFill>
              </a:rPr>
              <a:t>Time</a:t>
            </a:r>
            <a:r>
              <a:rPr lang="it-IT" sz="1000" b="1" dirty="0" smtClean="0">
                <a:solidFill>
                  <a:srgbClr val="FF0000"/>
                </a:solidFill>
              </a:rPr>
              <a:t> </a:t>
            </a:r>
            <a:r>
              <a:rPr lang="it-IT" sz="1000" b="1" dirty="0" err="1" smtClean="0">
                <a:solidFill>
                  <a:srgbClr val="FF0000"/>
                </a:solidFill>
              </a:rPr>
              <a:t>Stamp</a:t>
            </a:r>
            <a:endParaRPr lang="it-IT" sz="1000" b="1" dirty="0">
              <a:solidFill>
                <a:srgbClr val="FF0000"/>
              </a:solidFill>
            </a:endParaRPr>
          </a:p>
        </p:txBody>
      </p:sp>
      <p:sp>
        <p:nvSpPr>
          <p:cNvPr id="163" name="Text Box 12"/>
          <p:cNvSpPr txBox="1">
            <a:spLocks noChangeArrowheads="1"/>
          </p:cNvSpPr>
          <p:nvPr/>
        </p:nvSpPr>
        <p:spPr bwMode="auto">
          <a:xfrm>
            <a:off x="1403648" y="4036422"/>
            <a:ext cx="28803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200" b="1" dirty="0" smtClean="0">
                <a:solidFill>
                  <a:srgbClr val="FF0000"/>
                </a:solidFill>
                <a:ea typeface="ＭＳ Ｐゴシック" charset="0"/>
                <a:cs typeface="ＭＳ Ｐゴシック" charset="0"/>
              </a:rPr>
              <a:t>Ts</a:t>
            </a:r>
            <a:endParaRPr lang="en-US" sz="1200" b="1" dirty="0">
              <a:solidFill>
                <a:srgbClr val="FF0000"/>
              </a:solidFill>
              <a:ea typeface="ＭＳ Ｐゴシック" charset="0"/>
              <a:cs typeface="ＭＳ Ｐゴシック" charset="0"/>
            </a:endParaRPr>
          </a:p>
        </p:txBody>
      </p:sp>
      <p:cxnSp>
        <p:nvCxnSpPr>
          <p:cNvPr id="167" name="Forma 166"/>
          <p:cNvCxnSpPr>
            <a:stCxn id="176" idx="0"/>
            <a:endCxn id="129" idx="6"/>
          </p:cNvCxnSpPr>
          <p:nvPr/>
        </p:nvCxnSpPr>
        <p:spPr>
          <a:xfrm rot="16200000" flipV="1">
            <a:off x="1619672" y="2240868"/>
            <a:ext cx="2304256" cy="1656184"/>
          </a:xfrm>
          <a:prstGeom prst="bentConnector2">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8" name="Connettore 1 167"/>
          <p:cNvCxnSpPr>
            <a:stCxn id="176" idx="2"/>
            <a:endCxn id="181" idx="0"/>
          </p:cNvCxnSpPr>
          <p:nvPr/>
        </p:nvCxnSpPr>
        <p:spPr>
          <a:xfrm>
            <a:off x="3599892" y="4653136"/>
            <a:ext cx="0" cy="288032"/>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6" name="Rettangolo 175"/>
          <p:cNvSpPr/>
          <p:nvPr/>
        </p:nvSpPr>
        <p:spPr>
          <a:xfrm>
            <a:off x="3203848" y="4221088"/>
            <a:ext cx="792088" cy="432048"/>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it-IT" sz="1100" b="1" dirty="0" err="1" smtClean="0">
                <a:solidFill>
                  <a:schemeClr val="dk1"/>
                </a:solidFill>
              </a:rPr>
              <a:t>Pulse</a:t>
            </a:r>
            <a:r>
              <a:rPr lang="it-IT" sz="1100" b="1" dirty="0" smtClean="0">
                <a:solidFill>
                  <a:schemeClr val="dk1"/>
                </a:solidFill>
              </a:rPr>
              <a:t> </a:t>
            </a:r>
            <a:br>
              <a:rPr lang="it-IT" sz="1100" b="1" dirty="0" smtClean="0">
                <a:solidFill>
                  <a:schemeClr val="dk1"/>
                </a:solidFill>
              </a:rPr>
            </a:br>
            <a:r>
              <a:rPr lang="it-IT" sz="1100" b="1" dirty="0" err="1" smtClean="0">
                <a:solidFill>
                  <a:schemeClr val="dk1"/>
                </a:solidFill>
              </a:rPr>
              <a:t>Generator</a:t>
            </a:r>
            <a:endParaRPr lang="it-IT" sz="1100" b="1" dirty="0" smtClean="0">
              <a:solidFill>
                <a:schemeClr val="dk1"/>
              </a:solidFill>
            </a:endParaRPr>
          </a:p>
        </p:txBody>
      </p:sp>
      <p:sp>
        <p:nvSpPr>
          <p:cNvPr id="181" name="Rettangolo 180"/>
          <p:cNvSpPr/>
          <p:nvPr/>
        </p:nvSpPr>
        <p:spPr>
          <a:xfrm>
            <a:off x="3203848" y="4941168"/>
            <a:ext cx="792088" cy="432048"/>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it-IT" sz="1100" b="1" dirty="0" err="1" smtClean="0">
                <a:solidFill>
                  <a:schemeClr val="dk1"/>
                </a:solidFill>
              </a:rPr>
              <a:t>Adjustable</a:t>
            </a:r>
            <a:r>
              <a:rPr lang="it-IT" sz="1100" b="1" dirty="0" smtClean="0">
                <a:solidFill>
                  <a:schemeClr val="dk1"/>
                </a:solidFill>
              </a:rPr>
              <a:t/>
            </a:r>
            <a:br>
              <a:rPr lang="it-IT" sz="1100" b="1" dirty="0" smtClean="0">
                <a:solidFill>
                  <a:schemeClr val="dk1"/>
                </a:solidFill>
              </a:rPr>
            </a:br>
            <a:r>
              <a:rPr lang="it-IT" sz="1100" b="1" dirty="0" err="1" smtClean="0">
                <a:solidFill>
                  <a:schemeClr val="dk1"/>
                </a:solidFill>
              </a:rPr>
              <a:t>Delay</a:t>
            </a:r>
            <a:r>
              <a:rPr lang="it-IT" sz="1100" b="1" dirty="0" smtClean="0">
                <a:solidFill>
                  <a:schemeClr val="dk1"/>
                </a:solidFill>
              </a:rPr>
              <a:t> </a:t>
            </a:r>
            <a:r>
              <a:rPr lang="it-IT" sz="1100" b="1" dirty="0" err="1" smtClean="0">
                <a:solidFill>
                  <a:schemeClr val="dk1"/>
                </a:solidFill>
              </a:rPr>
              <a:t>Unit</a:t>
            </a:r>
            <a:endParaRPr lang="it-IT" sz="1100" b="1" dirty="0" smtClean="0">
              <a:solidFill>
                <a:schemeClr val="dk1"/>
              </a:solidFill>
            </a:endParaRPr>
          </a:p>
        </p:txBody>
      </p:sp>
      <p:sp>
        <p:nvSpPr>
          <p:cNvPr id="193" name="Rettangolo 192"/>
          <p:cNvSpPr/>
          <p:nvPr/>
        </p:nvSpPr>
        <p:spPr>
          <a:xfrm>
            <a:off x="2519772" y="3645024"/>
            <a:ext cx="288032" cy="1080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700" dirty="0">
              <a:solidFill>
                <a:schemeClr val="tx1"/>
              </a:solidFill>
            </a:endParaRPr>
          </a:p>
        </p:txBody>
      </p:sp>
      <p:sp>
        <p:nvSpPr>
          <p:cNvPr id="215" name="Rettangolo 214"/>
          <p:cNvSpPr/>
          <p:nvPr/>
        </p:nvSpPr>
        <p:spPr>
          <a:xfrm>
            <a:off x="1115616" y="4653136"/>
            <a:ext cx="43204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tx1"/>
                </a:solidFill>
              </a:rPr>
              <a:t>ROC</a:t>
            </a:r>
          </a:p>
        </p:txBody>
      </p:sp>
      <p:sp>
        <p:nvSpPr>
          <p:cNvPr id="216" name="Rettangolo 215"/>
          <p:cNvSpPr/>
          <p:nvPr/>
        </p:nvSpPr>
        <p:spPr>
          <a:xfrm>
            <a:off x="1115616" y="5229200"/>
            <a:ext cx="43204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tx1"/>
                </a:solidFill>
              </a:rPr>
              <a:t>PMT</a:t>
            </a:r>
          </a:p>
        </p:txBody>
      </p:sp>
      <p:cxnSp>
        <p:nvCxnSpPr>
          <p:cNvPr id="220" name="Connettore 2 219"/>
          <p:cNvCxnSpPr>
            <a:stCxn id="216" idx="0"/>
            <a:endCxn id="215" idx="2"/>
          </p:cNvCxnSpPr>
          <p:nvPr/>
        </p:nvCxnSpPr>
        <p:spPr>
          <a:xfrm flipV="1">
            <a:off x="1331640" y="494116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2" name="Connettore 2 221"/>
          <p:cNvCxnSpPr>
            <a:stCxn id="215" idx="0"/>
            <a:endCxn id="378" idx="4"/>
          </p:cNvCxnSpPr>
          <p:nvPr/>
        </p:nvCxnSpPr>
        <p:spPr>
          <a:xfrm flipV="1">
            <a:off x="1331640" y="4041068"/>
            <a:ext cx="0" cy="6120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4" name="CasellaDiTesto 223"/>
          <p:cNvSpPr txBox="1"/>
          <p:nvPr/>
        </p:nvSpPr>
        <p:spPr>
          <a:xfrm>
            <a:off x="611560" y="4365104"/>
            <a:ext cx="648072" cy="184666"/>
          </a:xfrm>
          <a:prstGeom prst="rect">
            <a:avLst/>
          </a:prstGeom>
          <a:noFill/>
        </p:spPr>
        <p:txBody>
          <a:bodyPr wrap="square" lIns="0" tIns="0" rIns="0" bIns="0" rtlCol="0">
            <a:spAutoFit/>
          </a:bodyPr>
          <a:lstStyle/>
          <a:p>
            <a:pPr algn="r"/>
            <a:r>
              <a:rPr lang="it-IT" sz="1200" b="1" dirty="0" smtClean="0"/>
              <a:t>TRIGGER</a:t>
            </a:r>
          </a:p>
        </p:txBody>
      </p:sp>
      <p:cxnSp>
        <p:nvCxnSpPr>
          <p:cNvPr id="319" name="Connettore 2 318"/>
          <p:cNvCxnSpPr/>
          <p:nvPr/>
        </p:nvCxnSpPr>
        <p:spPr>
          <a:xfrm>
            <a:off x="3059832" y="1916832"/>
            <a:ext cx="1" cy="324036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20" name="Rettangolo 319"/>
          <p:cNvSpPr/>
          <p:nvPr/>
        </p:nvSpPr>
        <p:spPr>
          <a:xfrm rot="16200000">
            <a:off x="2339752" y="3573016"/>
            <a:ext cx="1290628"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900" dirty="0" smtClean="0">
                <a:solidFill>
                  <a:schemeClr val="tx1"/>
                </a:solidFill>
              </a:rPr>
              <a:t>300.7 </a:t>
            </a:r>
            <a:r>
              <a:rPr lang="it-IT" sz="900" dirty="0" err="1" smtClean="0">
                <a:solidFill>
                  <a:schemeClr val="tx1"/>
                </a:solidFill>
              </a:rPr>
              <a:t>ns</a:t>
            </a:r>
            <a:r>
              <a:rPr lang="it-IT" sz="900" dirty="0" smtClean="0">
                <a:solidFill>
                  <a:schemeClr val="tx1"/>
                </a:solidFill>
              </a:rPr>
              <a:t>    +  4500 </a:t>
            </a:r>
            <a:r>
              <a:rPr lang="it-IT" sz="900" dirty="0" err="1" smtClean="0">
                <a:solidFill>
                  <a:schemeClr val="tx1"/>
                </a:solidFill>
              </a:rPr>
              <a:t>ns</a:t>
            </a:r>
            <a:r>
              <a:rPr lang="it-IT" sz="900" dirty="0" smtClean="0">
                <a:solidFill>
                  <a:schemeClr val="tx1"/>
                </a:solidFill>
              </a:rPr>
              <a:t> </a:t>
            </a:r>
            <a:endParaRPr lang="it-IT" sz="900" dirty="0">
              <a:solidFill>
                <a:schemeClr val="tx1"/>
              </a:solidFill>
            </a:endParaRPr>
          </a:p>
        </p:txBody>
      </p:sp>
      <p:cxnSp>
        <p:nvCxnSpPr>
          <p:cNvPr id="337" name="Connettore 2 336"/>
          <p:cNvCxnSpPr>
            <a:stCxn id="361" idx="4"/>
            <a:endCxn id="143" idx="0"/>
          </p:cNvCxnSpPr>
          <p:nvPr/>
        </p:nvCxnSpPr>
        <p:spPr>
          <a:xfrm>
            <a:off x="1331640" y="3753036"/>
            <a:ext cx="0" cy="36004"/>
          </a:xfrm>
          <a:prstGeom prst="straightConnector1">
            <a:avLst/>
          </a:prstGeom>
          <a:ln w="127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0" name="Connettore 2 339"/>
          <p:cNvCxnSpPr>
            <a:stCxn id="377" idx="0"/>
            <a:endCxn id="378" idx="0"/>
          </p:cNvCxnSpPr>
          <p:nvPr/>
        </p:nvCxnSpPr>
        <p:spPr>
          <a:xfrm>
            <a:off x="1331640" y="3933056"/>
            <a:ext cx="0" cy="36004"/>
          </a:xfrm>
          <a:prstGeom prst="straightConnector1">
            <a:avLst/>
          </a:prstGeom>
          <a:ln w="127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9" name="Gruppo 349"/>
          <p:cNvGrpSpPr/>
          <p:nvPr/>
        </p:nvGrpSpPr>
        <p:grpSpPr>
          <a:xfrm>
            <a:off x="1331640" y="1484784"/>
            <a:ext cx="144016" cy="144016"/>
            <a:chOff x="1763688" y="1196752"/>
            <a:chExt cx="144016" cy="144016"/>
          </a:xfrm>
        </p:grpSpPr>
        <p:sp>
          <p:nvSpPr>
            <p:cNvPr id="348" name="Elaborazione 347"/>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49" name="Connettore 348"/>
            <p:cNvSpPr/>
            <p:nvPr/>
          </p:nvSpPr>
          <p:spPr>
            <a:xfrm>
              <a:off x="1799692" y="1232756"/>
              <a:ext cx="72008" cy="72008"/>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grpSp>
        <p:nvGrpSpPr>
          <p:cNvPr id="10" name="Gruppo 358"/>
          <p:cNvGrpSpPr/>
          <p:nvPr/>
        </p:nvGrpSpPr>
        <p:grpSpPr>
          <a:xfrm>
            <a:off x="1259632" y="3645024"/>
            <a:ext cx="144016" cy="144016"/>
            <a:chOff x="1763688" y="1196752"/>
            <a:chExt cx="144016" cy="144016"/>
          </a:xfrm>
        </p:grpSpPr>
        <p:sp>
          <p:nvSpPr>
            <p:cNvPr id="360" name="Elaborazione 359"/>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61" name="Connettore 360"/>
            <p:cNvSpPr/>
            <p:nvPr/>
          </p:nvSpPr>
          <p:spPr>
            <a:xfrm>
              <a:off x="1799692" y="1232756"/>
              <a:ext cx="72008" cy="72008"/>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grpSp>
        <p:nvGrpSpPr>
          <p:cNvPr id="11" name="Gruppo 375"/>
          <p:cNvGrpSpPr/>
          <p:nvPr/>
        </p:nvGrpSpPr>
        <p:grpSpPr>
          <a:xfrm>
            <a:off x="1259632" y="3933056"/>
            <a:ext cx="144016" cy="144016"/>
            <a:chOff x="1763688" y="1196752"/>
            <a:chExt cx="144016" cy="144016"/>
          </a:xfrm>
        </p:grpSpPr>
        <p:sp>
          <p:nvSpPr>
            <p:cNvPr id="377" name="Elaborazione 376"/>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78" name="Connettore 377"/>
            <p:cNvSpPr/>
            <p:nvPr/>
          </p:nvSpPr>
          <p:spPr>
            <a:xfrm>
              <a:off x="1799692" y="1232756"/>
              <a:ext cx="72008" cy="72008"/>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399" name="Text Box 12"/>
          <p:cNvSpPr txBox="1">
            <a:spLocks noChangeArrowheads="1"/>
          </p:cNvSpPr>
          <p:nvPr/>
        </p:nvSpPr>
        <p:spPr bwMode="auto">
          <a:xfrm>
            <a:off x="1979712" y="4941168"/>
            <a:ext cx="8656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200" b="1" dirty="0" smtClean="0">
                <a:solidFill>
                  <a:schemeClr val="accent1"/>
                </a:solidFill>
                <a:ea typeface="ＭＳ Ｐゴシック" charset="0"/>
                <a:cs typeface="ＭＳ Ｐゴシック" charset="0"/>
              </a:rPr>
              <a:t>B</a:t>
            </a:r>
            <a:endParaRPr lang="en-US" sz="1200" b="1" dirty="0">
              <a:solidFill>
                <a:schemeClr val="accent1"/>
              </a:solidFill>
              <a:ea typeface="ＭＳ Ｐゴシック" charset="0"/>
              <a:cs typeface="ＭＳ Ｐゴシック" charset="0"/>
            </a:endParaRPr>
          </a:p>
        </p:txBody>
      </p:sp>
      <p:grpSp>
        <p:nvGrpSpPr>
          <p:cNvPr id="69" name="Gruppo 248"/>
          <p:cNvGrpSpPr/>
          <p:nvPr/>
        </p:nvGrpSpPr>
        <p:grpSpPr>
          <a:xfrm>
            <a:off x="1331640" y="5013176"/>
            <a:ext cx="648068" cy="288032"/>
            <a:chOff x="1691678" y="5574832"/>
            <a:chExt cx="648068" cy="230424"/>
          </a:xfrm>
        </p:grpSpPr>
        <p:cxnSp>
          <p:nvCxnSpPr>
            <p:cNvPr id="73" name="Connettore 1 72"/>
            <p:cNvCxnSpPr/>
            <p:nvPr/>
          </p:nvCxnSpPr>
          <p:spPr>
            <a:xfrm>
              <a:off x="1979715" y="5574838"/>
              <a:ext cx="0" cy="230418"/>
            </a:xfrm>
            <a:prstGeom prst="line">
              <a:avLst/>
            </a:prstGeom>
          </p:spPr>
          <p:style>
            <a:lnRef idx="3">
              <a:schemeClr val="accent4"/>
            </a:lnRef>
            <a:fillRef idx="0">
              <a:schemeClr val="accent4"/>
            </a:fillRef>
            <a:effectRef idx="2">
              <a:schemeClr val="accent4"/>
            </a:effectRef>
            <a:fontRef idx="minor">
              <a:schemeClr val="tx1"/>
            </a:fontRef>
          </p:style>
        </p:cxnSp>
        <p:cxnSp>
          <p:nvCxnSpPr>
            <p:cNvPr id="74" name="Connettore 1 73"/>
            <p:cNvCxnSpPr/>
            <p:nvPr/>
          </p:nvCxnSpPr>
          <p:spPr>
            <a:xfrm>
              <a:off x="2051724" y="5574832"/>
              <a:ext cx="0" cy="230424"/>
            </a:xfrm>
            <a:prstGeom prst="line">
              <a:avLst/>
            </a:prstGeom>
          </p:spPr>
          <p:style>
            <a:lnRef idx="3">
              <a:schemeClr val="accent4"/>
            </a:lnRef>
            <a:fillRef idx="0">
              <a:schemeClr val="accent4"/>
            </a:fillRef>
            <a:effectRef idx="2">
              <a:schemeClr val="accent4"/>
            </a:effectRef>
            <a:fontRef idx="minor">
              <a:schemeClr val="tx1"/>
            </a:fontRef>
          </p:style>
        </p:cxnSp>
        <p:cxnSp>
          <p:nvCxnSpPr>
            <p:cNvPr id="75" name="Connettore 1 74"/>
            <p:cNvCxnSpPr/>
            <p:nvPr/>
          </p:nvCxnSpPr>
          <p:spPr>
            <a:xfrm>
              <a:off x="2051715" y="5690051"/>
              <a:ext cx="28803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6" name="Connettore 1 75"/>
            <p:cNvCxnSpPr/>
            <p:nvPr/>
          </p:nvCxnSpPr>
          <p:spPr>
            <a:xfrm>
              <a:off x="1691678" y="5690044"/>
              <a:ext cx="288032" cy="0"/>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2" name="Gruppo 395"/>
          <p:cNvGrpSpPr/>
          <p:nvPr/>
        </p:nvGrpSpPr>
        <p:grpSpPr>
          <a:xfrm>
            <a:off x="1907704" y="5085184"/>
            <a:ext cx="144016" cy="144016"/>
            <a:chOff x="1763688" y="1196752"/>
            <a:chExt cx="144016" cy="144016"/>
          </a:xfrm>
        </p:grpSpPr>
        <p:sp>
          <p:nvSpPr>
            <p:cNvPr id="397" name="Elaborazione 396"/>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98" name="Connettore 397"/>
            <p:cNvSpPr/>
            <p:nvPr/>
          </p:nvSpPr>
          <p:spPr>
            <a:xfrm>
              <a:off x="1799692" y="1232756"/>
              <a:ext cx="72008" cy="72008"/>
            </a:xfrm>
            <a:prstGeom prst="flowChartConnector">
              <a:avLst/>
            </a:prstGeom>
            <a:solidFill>
              <a:schemeClr val="accent1"/>
            </a:solidFill>
            <a:ln w="19050">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77" name="Rettangolo 76"/>
          <p:cNvSpPr/>
          <p:nvPr/>
        </p:nvSpPr>
        <p:spPr>
          <a:xfrm>
            <a:off x="1390799" y="5816007"/>
            <a:ext cx="961803" cy="33855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100" dirty="0" smtClean="0">
                <a:solidFill>
                  <a:schemeClr val="tx1"/>
                </a:solidFill>
              </a:rPr>
              <a:t>Charge injection </a:t>
            </a:r>
            <a:br>
              <a:rPr lang="en-US" sz="1100" dirty="0" smtClean="0">
                <a:solidFill>
                  <a:schemeClr val="tx1"/>
                </a:solidFill>
              </a:rPr>
            </a:br>
            <a:r>
              <a:rPr lang="en-US" sz="1100" dirty="0" smtClean="0">
                <a:solidFill>
                  <a:schemeClr val="tx1"/>
                </a:solidFill>
              </a:rPr>
              <a:t>using a capacitor</a:t>
            </a:r>
            <a:endParaRPr lang="it-IT" sz="1100" dirty="0" smtClean="0">
              <a:solidFill>
                <a:schemeClr val="tx1"/>
              </a:solidFill>
            </a:endParaRPr>
          </a:p>
        </p:txBody>
      </p:sp>
      <p:cxnSp>
        <p:nvCxnSpPr>
          <p:cNvPr id="78" name="Connettore 2 77"/>
          <p:cNvCxnSpPr>
            <a:stCxn id="77" idx="0"/>
          </p:cNvCxnSpPr>
          <p:nvPr/>
        </p:nvCxnSpPr>
        <p:spPr>
          <a:xfrm flipH="1" flipV="1">
            <a:off x="1691680" y="5373216"/>
            <a:ext cx="180021" cy="44279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98" name="Connettore 2 97"/>
          <p:cNvCxnSpPr>
            <a:stCxn id="181" idx="1"/>
            <a:endCxn id="398" idx="6"/>
          </p:cNvCxnSpPr>
          <p:nvPr/>
        </p:nvCxnSpPr>
        <p:spPr>
          <a:xfrm flipH="1">
            <a:off x="2015716" y="5157192"/>
            <a:ext cx="118813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2" name="Rettangolo 111"/>
          <p:cNvSpPr/>
          <p:nvPr/>
        </p:nvSpPr>
        <p:spPr>
          <a:xfrm>
            <a:off x="1907704" y="3789040"/>
            <a:ext cx="648072" cy="144016"/>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b="1" dirty="0" smtClean="0"/>
              <a:t>Scope</a:t>
            </a:r>
            <a:endParaRPr lang="it-IT" sz="1200" b="1" dirty="0"/>
          </a:p>
        </p:txBody>
      </p:sp>
      <p:cxnSp>
        <p:nvCxnSpPr>
          <p:cNvPr id="117" name="Forma 116"/>
          <p:cNvCxnSpPr>
            <a:stCxn id="112" idx="0"/>
            <a:endCxn id="360" idx="3"/>
          </p:cNvCxnSpPr>
          <p:nvPr/>
        </p:nvCxnSpPr>
        <p:spPr>
          <a:xfrm rot="16200000" flipV="1">
            <a:off x="1781690" y="3338990"/>
            <a:ext cx="72008" cy="828092"/>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1" name="Forma 120"/>
          <p:cNvCxnSpPr>
            <a:stCxn id="112" idx="2"/>
            <a:endCxn id="377" idx="3"/>
          </p:cNvCxnSpPr>
          <p:nvPr/>
        </p:nvCxnSpPr>
        <p:spPr>
          <a:xfrm rot="5400000">
            <a:off x="1781690" y="3555014"/>
            <a:ext cx="72008" cy="828092"/>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
        <p:nvSpPr>
          <p:cNvPr id="122" name="Freccia in giù 121"/>
          <p:cNvSpPr/>
          <p:nvPr/>
        </p:nvSpPr>
        <p:spPr>
          <a:xfrm rot="10800000" flipV="1">
            <a:off x="2267744" y="4005064"/>
            <a:ext cx="252028" cy="288032"/>
          </a:xfrm>
          <a:prstGeom prst="downArrow">
            <a:avLst>
              <a:gd name="adj1" fmla="val 28446"/>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123" name="Rettangolo 122"/>
          <p:cNvSpPr/>
          <p:nvPr/>
        </p:nvSpPr>
        <p:spPr>
          <a:xfrm>
            <a:off x="1763688" y="4293096"/>
            <a:ext cx="1152128"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err="1" smtClean="0">
                <a:solidFill>
                  <a:schemeClr val="tx1"/>
                </a:solidFill>
              </a:rPr>
              <a:t>Δt</a:t>
            </a:r>
            <a:r>
              <a:rPr lang="en-US" sz="900" dirty="0" smtClean="0">
                <a:solidFill>
                  <a:schemeClr val="tx1"/>
                </a:solidFill>
              </a:rPr>
              <a:t>(scope)  = </a:t>
            </a:r>
            <a:r>
              <a:rPr lang="it-IT" sz="900" b="1" dirty="0" smtClean="0">
                <a:solidFill>
                  <a:schemeClr val="tx1"/>
                </a:solidFill>
              </a:rPr>
              <a:t>582.8</a:t>
            </a:r>
            <a:r>
              <a:rPr lang="it-IT" sz="900" dirty="0" smtClean="0">
                <a:solidFill>
                  <a:schemeClr val="tx1"/>
                </a:solidFill>
              </a:rPr>
              <a:t> </a:t>
            </a:r>
            <a:r>
              <a:rPr lang="it-IT" sz="900" dirty="0" err="1" smtClean="0">
                <a:solidFill>
                  <a:schemeClr val="tx1"/>
                </a:solidFill>
              </a:rPr>
              <a:t>ns</a:t>
            </a:r>
            <a:endParaRPr lang="it-IT" sz="900" dirty="0">
              <a:solidFill>
                <a:schemeClr val="tx1"/>
              </a:solidFill>
            </a:endParaRPr>
          </a:p>
        </p:txBody>
      </p:sp>
      <p:grpSp>
        <p:nvGrpSpPr>
          <p:cNvPr id="127" name="Gruppo 126"/>
          <p:cNvGrpSpPr/>
          <p:nvPr/>
        </p:nvGrpSpPr>
        <p:grpSpPr>
          <a:xfrm>
            <a:off x="1835696" y="1844824"/>
            <a:ext cx="144016" cy="144016"/>
            <a:chOff x="1907704" y="1628800"/>
            <a:chExt cx="144016" cy="144016"/>
          </a:xfrm>
        </p:grpSpPr>
        <p:sp>
          <p:nvSpPr>
            <p:cNvPr id="128" name="Elaborazione 127"/>
            <p:cNvSpPr/>
            <p:nvPr/>
          </p:nvSpPr>
          <p:spPr>
            <a:xfrm>
              <a:off x="1907704" y="1628800"/>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129" name="Connettore 128"/>
            <p:cNvSpPr/>
            <p:nvPr/>
          </p:nvSpPr>
          <p:spPr>
            <a:xfrm>
              <a:off x="1943708" y="1664804"/>
              <a:ext cx="72008" cy="72008"/>
            </a:xfrm>
            <a:prstGeom prst="flowChartConnector">
              <a:avLst/>
            </a:prstGeom>
            <a:solidFill>
              <a:schemeClr val="accent1"/>
            </a:solidFill>
            <a:ln>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131" name="Rettangolo 130"/>
          <p:cNvSpPr/>
          <p:nvPr/>
        </p:nvSpPr>
        <p:spPr>
          <a:xfrm>
            <a:off x="1691680" y="1700808"/>
            <a:ext cx="288032"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it-IT" sz="900" dirty="0" smtClean="0">
                <a:solidFill>
                  <a:schemeClr val="tx1"/>
                </a:solidFill>
              </a:rPr>
              <a:t>5.9 </a:t>
            </a:r>
            <a:r>
              <a:rPr lang="it-IT" sz="900" dirty="0" err="1" smtClean="0">
                <a:solidFill>
                  <a:schemeClr val="tx1"/>
                </a:solidFill>
              </a:rPr>
              <a:t>ns</a:t>
            </a:r>
            <a:endParaRPr lang="it-IT" sz="900" dirty="0">
              <a:solidFill>
                <a:schemeClr val="tx1"/>
              </a:solidFill>
            </a:endParaRPr>
          </a:p>
        </p:txBody>
      </p:sp>
      <p:sp>
        <p:nvSpPr>
          <p:cNvPr id="132" name="Text Box 12"/>
          <p:cNvSpPr txBox="1">
            <a:spLocks noChangeArrowheads="1"/>
          </p:cNvSpPr>
          <p:nvPr/>
        </p:nvSpPr>
        <p:spPr bwMode="auto">
          <a:xfrm>
            <a:off x="1907704" y="1988840"/>
            <a:ext cx="9297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200" b="1" dirty="0" smtClean="0">
                <a:solidFill>
                  <a:schemeClr val="accent1"/>
                </a:solidFill>
                <a:ea typeface="ＭＳ Ｐゴシック" charset="0"/>
                <a:cs typeface="ＭＳ Ｐゴシック" charset="0"/>
              </a:rPr>
              <a:t>A</a:t>
            </a:r>
            <a:endParaRPr lang="en-US" sz="1200" b="1" dirty="0">
              <a:solidFill>
                <a:schemeClr val="accent1"/>
              </a:solidFill>
              <a:ea typeface="ＭＳ Ｐゴシック" charset="0"/>
              <a:cs typeface="ＭＳ Ｐゴシック" charset="0"/>
            </a:endParaRPr>
          </a:p>
        </p:txBody>
      </p:sp>
      <p:cxnSp>
        <p:nvCxnSpPr>
          <p:cNvPr id="133" name="Connettore 2 132"/>
          <p:cNvCxnSpPr/>
          <p:nvPr/>
        </p:nvCxnSpPr>
        <p:spPr>
          <a:xfrm flipH="1">
            <a:off x="1475656" y="1124744"/>
            <a:ext cx="576064" cy="36004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34" name="Rettangolo 133"/>
          <p:cNvSpPr/>
          <p:nvPr/>
        </p:nvSpPr>
        <p:spPr>
          <a:xfrm>
            <a:off x="1835696" y="1052736"/>
            <a:ext cx="792088"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100" dirty="0" smtClean="0">
                <a:solidFill>
                  <a:schemeClr val="tx1"/>
                </a:solidFill>
              </a:rPr>
              <a:t>REFERENCE </a:t>
            </a:r>
            <a:br>
              <a:rPr lang="it-IT" sz="1100" dirty="0" smtClean="0">
                <a:solidFill>
                  <a:schemeClr val="tx1"/>
                </a:solidFill>
              </a:rPr>
            </a:br>
            <a:r>
              <a:rPr lang="it-IT" sz="1100" dirty="0" smtClean="0">
                <a:solidFill>
                  <a:schemeClr val="tx1"/>
                </a:solidFill>
              </a:rPr>
              <a:t>POINT</a:t>
            </a:r>
            <a:endParaRPr lang="it-IT" sz="1100" dirty="0">
              <a:solidFill>
                <a:schemeClr val="tx1"/>
              </a:solidFill>
            </a:endParaRPr>
          </a:p>
        </p:txBody>
      </p:sp>
      <p:cxnSp>
        <p:nvCxnSpPr>
          <p:cNvPr id="136" name="Forma 288"/>
          <p:cNvCxnSpPr>
            <a:stCxn id="348" idx="3"/>
            <a:endCxn id="129" idx="2"/>
          </p:cNvCxnSpPr>
          <p:nvPr/>
        </p:nvCxnSpPr>
        <p:spPr>
          <a:xfrm>
            <a:off x="1475656" y="1556792"/>
            <a:ext cx="396044" cy="360040"/>
          </a:xfrm>
          <a:prstGeom prst="bentConnector3">
            <a:avLst>
              <a:gd name="adj1" fmla="val 50000"/>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1" name="Rettangolo 150"/>
          <p:cNvSpPr/>
          <p:nvPr/>
        </p:nvSpPr>
        <p:spPr>
          <a:xfrm>
            <a:off x="3347864" y="5373216"/>
            <a:ext cx="432048" cy="2160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900" i="1" dirty="0" smtClean="0">
                <a:solidFill>
                  <a:schemeClr val="tx1"/>
                </a:solidFill>
              </a:rPr>
              <a:t>+4500 </a:t>
            </a:r>
            <a:r>
              <a:rPr lang="it-IT" sz="900" i="1" dirty="0" err="1" smtClean="0">
                <a:solidFill>
                  <a:schemeClr val="tx1"/>
                </a:solidFill>
              </a:rPr>
              <a:t>ns</a:t>
            </a:r>
            <a:endParaRPr lang="it-IT" sz="900" i="1" dirty="0">
              <a:solidFill>
                <a:schemeClr val="tx1"/>
              </a:solidFill>
            </a:endParaRPr>
          </a:p>
        </p:txBody>
      </p:sp>
      <p:sp>
        <p:nvSpPr>
          <p:cNvPr id="152" name="Rettangolo 151"/>
          <p:cNvSpPr/>
          <p:nvPr/>
        </p:nvSpPr>
        <p:spPr>
          <a:xfrm>
            <a:off x="4139952" y="1052737"/>
            <a:ext cx="5004048" cy="5096780"/>
          </a:xfrm>
          <a:prstGeom prst="rect">
            <a:avLst/>
          </a:prstGeom>
        </p:spPr>
        <p:txBody>
          <a:bodyPr wrap="square">
            <a:spAutoFit/>
          </a:bodyPr>
          <a:lstStyle/>
          <a:p>
            <a:pPr marL="3175" indent="-3175">
              <a:spcBef>
                <a:spcPct val="20000"/>
              </a:spcBef>
              <a:defRPr/>
            </a:pPr>
            <a:r>
              <a:rPr lang="en-US" dirty="0" smtClean="0"/>
              <a:t>Charge injection to the PMT socket using a capacitor triggered by the MC </a:t>
            </a:r>
            <a:r>
              <a:rPr lang="en-US" dirty="0" err="1" smtClean="0"/>
              <a:t>PPmS</a:t>
            </a:r>
            <a:r>
              <a:rPr lang="en-US" dirty="0" smtClean="0"/>
              <a:t>.</a:t>
            </a:r>
          </a:p>
          <a:p>
            <a:pPr marL="3175" indent="-3175">
              <a:spcBef>
                <a:spcPct val="20000"/>
              </a:spcBef>
              <a:defRPr/>
            </a:pPr>
            <a:endParaRPr lang="en-US" dirty="0" smtClean="0"/>
          </a:p>
          <a:p>
            <a:pPr marL="3175" indent="-3175">
              <a:spcBef>
                <a:spcPct val="20000"/>
              </a:spcBef>
              <a:defRPr/>
            </a:pPr>
            <a:r>
              <a:rPr lang="en-US" b="1" dirty="0" smtClean="0">
                <a:solidFill>
                  <a:srgbClr val="FF0000"/>
                </a:solidFill>
              </a:rPr>
              <a:t>1 Trigger / 1ms</a:t>
            </a:r>
          </a:p>
          <a:p>
            <a:pPr marL="3175" indent="-3175">
              <a:spcBef>
                <a:spcPct val="20000"/>
              </a:spcBef>
              <a:defRPr/>
            </a:pPr>
            <a:endParaRPr lang="en-US" dirty="0" smtClean="0"/>
          </a:p>
          <a:p>
            <a:r>
              <a:rPr lang="en-US" b="1" dirty="0" smtClean="0"/>
              <a:t>Oscilloscope Test</a:t>
            </a:r>
            <a:br>
              <a:rPr lang="en-US" b="1" dirty="0" smtClean="0"/>
            </a:br>
            <a:r>
              <a:rPr lang="en-US" dirty="0" smtClean="0"/>
              <a:t>delay between RESET and 1</a:t>
            </a:r>
            <a:r>
              <a:rPr lang="en-US" baseline="30000" dirty="0" smtClean="0"/>
              <a:t>st</a:t>
            </a:r>
            <a:r>
              <a:rPr lang="en-US" dirty="0" smtClean="0"/>
              <a:t> Trigger </a:t>
            </a:r>
            <a:r>
              <a:rPr lang="en-US" dirty="0" smtClean="0">
                <a:solidFill>
                  <a:schemeClr val="tx2"/>
                </a:solidFill>
              </a:rPr>
              <a:t>: </a:t>
            </a:r>
            <a:r>
              <a:rPr lang="en-US" b="1" dirty="0" smtClean="0">
                <a:solidFill>
                  <a:schemeClr val="tx2"/>
                </a:solidFill>
              </a:rPr>
              <a:t>582.8 ns</a:t>
            </a:r>
            <a:r>
              <a:rPr lang="en-US" dirty="0" smtClean="0">
                <a:solidFill>
                  <a:schemeClr val="tx2"/>
                </a:solidFill>
              </a:rPr>
              <a:t> </a:t>
            </a:r>
            <a:r>
              <a:rPr lang="en-US" dirty="0" smtClean="0"/>
              <a:t/>
            </a:r>
            <a:br>
              <a:rPr lang="en-US" dirty="0" smtClean="0"/>
            </a:br>
            <a:r>
              <a:rPr lang="en-US" b="1" dirty="0" smtClean="0">
                <a:solidFill>
                  <a:srgbClr val="FF0000"/>
                </a:solidFill>
              </a:rPr>
              <a:t>Compatible</a:t>
            </a:r>
            <a:r>
              <a:rPr lang="en-US" dirty="0" smtClean="0"/>
              <a:t> with the “official numbers”</a:t>
            </a:r>
            <a:r>
              <a:rPr lang="en-US" sz="1100" dirty="0" smtClean="0"/>
              <a:t>(*)</a:t>
            </a:r>
            <a:r>
              <a:rPr lang="en-US" dirty="0" smtClean="0"/>
              <a:t>: </a:t>
            </a:r>
            <a:br>
              <a:rPr lang="en-US" dirty="0" smtClean="0"/>
            </a:br>
            <a:r>
              <a:rPr lang="en-US" dirty="0" smtClean="0"/>
              <a:t>5.9+300.7+4500 + </a:t>
            </a:r>
            <a:r>
              <a:rPr lang="en-US" u="sng" dirty="0" smtClean="0"/>
              <a:t>37</a:t>
            </a:r>
            <a:r>
              <a:rPr lang="en-US" dirty="0" smtClean="0"/>
              <a:t>-4262.7 = </a:t>
            </a:r>
            <a:r>
              <a:rPr lang="en-US" b="1" dirty="0" smtClean="0">
                <a:solidFill>
                  <a:schemeClr val="tx2"/>
                </a:solidFill>
              </a:rPr>
              <a:t>580.9 ns</a:t>
            </a:r>
          </a:p>
          <a:p>
            <a:r>
              <a:rPr lang="en-US" dirty="0" smtClean="0"/>
              <a:t/>
            </a:r>
            <a:br>
              <a:rPr lang="en-US" dirty="0" smtClean="0"/>
            </a:br>
            <a:endParaRPr lang="en-US" dirty="0" smtClean="0"/>
          </a:p>
          <a:p>
            <a:r>
              <a:rPr lang="en-US" b="1" dirty="0" smtClean="0"/>
              <a:t>DAQ Test</a:t>
            </a:r>
            <a:endParaRPr lang="en-US" dirty="0" smtClean="0"/>
          </a:p>
          <a:p>
            <a:pPr marL="3175" lvl="0" indent="-3175">
              <a:spcBef>
                <a:spcPct val="20000"/>
              </a:spcBef>
              <a:defRPr/>
            </a:pPr>
            <a:r>
              <a:rPr lang="en-US" dirty="0" smtClean="0"/>
              <a:t>Expected Time-Stamps from “official numbers”</a:t>
            </a:r>
            <a:r>
              <a:rPr lang="en-US" sz="1050" dirty="0" smtClean="0"/>
              <a:t>(*) </a:t>
            </a:r>
            <a:r>
              <a:rPr lang="en-US" dirty="0" smtClean="0"/>
              <a:t>: 5.9+300.7+4500 + </a:t>
            </a:r>
            <a:r>
              <a:rPr lang="en-US" u="sng" dirty="0" smtClean="0"/>
              <a:t>37</a:t>
            </a:r>
            <a:r>
              <a:rPr lang="en-US" dirty="0" smtClean="0"/>
              <a:t>-4262.7-</a:t>
            </a:r>
            <a:r>
              <a:rPr lang="en-US" u="sng" dirty="0" smtClean="0"/>
              <a:t>24.5</a:t>
            </a:r>
            <a:r>
              <a:rPr lang="en-US" dirty="0" smtClean="0"/>
              <a:t> = </a:t>
            </a:r>
            <a:r>
              <a:rPr lang="en-US" b="1" dirty="0" smtClean="0">
                <a:solidFill>
                  <a:srgbClr val="FF0000"/>
                </a:solidFill>
              </a:rPr>
              <a:t>556.4 ns</a:t>
            </a:r>
            <a:r>
              <a:rPr lang="en-US" dirty="0" smtClean="0"/>
              <a:t> </a:t>
            </a:r>
            <a:br>
              <a:rPr lang="en-US" dirty="0" smtClean="0"/>
            </a:br>
            <a:endParaRPr lang="en-US" dirty="0" smtClean="0"/>
          </a:p>
          <a:p>
            <a:pPr marL="3175" lvl="0" indent="-3175">
              <a:spcBef>
                <a:spcPct val="20000"/>
              </a:spcBef>
              <a:defRPr/>
            </a:pPr>
            <a:endParaRPr lang="en-US" sz="1200" dirty="0" smtClean="0"/>
          </a:p>
          <a:p>
            <a:pPr marL="3175" lvl="0" indent="-3175">
              <a:spcBef>
                <a:spcPct val="20000"/>
              </a:spcBef>
              <a:defRPr/>
            </a:pPr>
            <a:r>
              <a:rPr lang="en-US" sz="1200" dirty="0" smtClean="0"/>
              <a:t>(*) 37 ns is the “official” delay between the PMT connector and point Ts, </a:t>
            </a:r>
            <a:br>
              <a:rPr lang="en-US" sz="1200" dirty="0" smtClean="0"/>
            </a:br>
            <a:r>
              <a:rPr lang="en-US" sz="1200" dirty="0" smtClean="0"/>
              <a:t>24.5 is the FPGA latency</a:t>
            </a:r>
          </a:p>
        </p:txBody>
      </p:sp>
      <p:sp>
        <p:nvSpPr>
          <p:cNvPr id="83" name="CasellaDiTesto 82"/>
          <p:cNvSpPr txBox="1"/>
          <p:nvPr/>
        </p:nvSpPr>
        <p:spPr>
          <a:xfrm>
            <a:off x="395536" y="2204864"/>
            <a:ext cx="864096" cy="400110"/>
          </a:xfrm>
          <a:prstGeom prst="rect">
            <a:avLst/>
          </a:prstGeom>
          <a:noFill/>
        </p:spPr>
        <p:txBody>
          <a:bodyPr wrap="square" lIns="0" tIns="0" rIns="0" bIns="0" rtlCol="0">
            <a:spAutoFit/>
          </a:bodyPr>
          <a:lstStyle/>
          <a:p>
            <a:pPr algn="r"/>
            <a:r>
              <a:rPr lang="it-IT" sz="1400" b="1" dirty="0" smtClean="0">
                <a:solidFill>
                  <a:srgbClr val="FF0000"/>
                </a:solidFill>
              </a:rPr>
              <a:t>DAQ RESET</a:t>
            </a:r>
          </a:p>
          <a:p>
            <a:pPr algn="r"/>
            <a:r>
              <a:rPr lang="it-IT" sz="1200" b="1" dirty="0" err="1" smtClean="0">
                <a:solidFill>
                  <a:srgbClr val="FF0000"/>
                </a:solidFill>
              </a:rPr>
              <a:t>Every</a:t>
            </a:r>
            <a:r>
              <a:rPr lang="it-IT" sz="1200" b="1" dirty="0" smtClean="0">
                <a:solidFill>
                  <a:srgbClr val="FF0000"/>
                </a:solidFill>
              </a:rPr>
              <a:t> 0.6 s</a:t>
            </a:r>
          </a:p>
        </p:txBody>
      </p:sp>
      <p:sp>
        <p:nvSpPr>
          <p:cNvPr id="85" name="Rettangolo 84"/>
          <p:cNvSpPr/>
          <p:nvPr/>
        </p:nvSpPr>
        <p:spPr>
          <a:xfrm>
            <a:off x="1691680" y="1484784"/>
            <a:ext cx="755015" cy="215444"/>
          </a:xfrm>
          <a:prstGeom prst="rect">
            <a:avLst/>
          </a:prstGeom>
        </p:spPr>
        <p:txBody>
          <a:bodyPr wrap="none" lIns="0" tIns="0" rIns="0" bIns="0">
            <a:spAutoFit/>
          </a:bodyPr>
          <a:lstStyle/>
          <a:p>
            <a:r>
              <a:rPr lang="it-IT" sz="1400" b="1" dirty="0" smtClean="0">
                <a:solidFill>
                  <a:srgbClr val="FF0000"/>
                </a:solidFill>
              </a:rPr>
              <a:t>MC </a:t>
            </a:r>
            <a:r>
              <a:rPr lang="it-IT" sz="1400" b="1" dirty="0" err="1" smtClean="0">
                <a:solidFill>
                  <a:srgbClr val="FF0000"/>
                </a:solidFill>
              </a:rPr>
              <a:t>PPmS</a:t>
            </a:r>
            <a:r>
              <a:rPr lang="it-IT" sz="1400" b="1" dirty="0" smtClean="0">
                <a:solidFill>
                  <a:srgbClr val="FF0000"/>
                </a:solidFill>
              </a:rPr>
              <a:t> </a:t>
            </a:r>
            <a:endParaRPr lang="it-IT" sz="1400" dirty="0"/>
          </a:p>
        </p:txBody>
      </p:sp>
      <p:cxnSp>
        <p:nvCxnSpPr>
          <p:cNvPr id="87" name="Connettore 2 86"/>
          <p:cNvCxnSpPr>
            <a:stCxn id="143" idx="2"/>
            <a:endCxn id="148" idx="4"/>
          </p:cNvCxnSpPr>
          <p:nvPr/>
        </p:nvCxnSpPr>
        <p:spPr>
          <a:xfrm flipH="1" flipV="1">
            <a:off x="467544" y="3850338"/>
            <a:ext cx="792088" cy="10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0" name="Rettangolo 89"/>
          <p:cNvSpPr/>
          <p:nvPr/>
        </p:nvSpPr>
        <p:spPr>
          <a:xfrm>
            <a:off x="179512" y="3717032"/>
            <a:ext cx="288032" cy="2773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700"/>
              </a:lnSpc>
            </a:pPr>
            <a:r>
              <a:rPr lang="it-IT" sz="900" kern="800" dirty="0" smtClean="0">
                <a:solidFill>
                  <a:schemeClr val="tx1"/>
                </a:solidFill>
              </a:rPr>
              <a:t>121 …</a:t>
            </a:r>
          </a:p>
          <a:p>
            <a:pPr>
              <a:lnSpc>
                <a:spcPts val="700"/>
              </a:lnSpc>
            </a:pPr>
            <a:r>
              <a:rPr lang="it-IT" sz="900" kern="800" dirty="0" smtClean="0">
                <a:solidFill>
                  <a:schemeClr val="tx1"/>
                </a:solidFill>
              </a:rPr>
              <a:t>122…</a:t>
            </a:r>
            <a:br>
              <a:rPr lang="it-IT" sz="900" kern="800" dirty="0" smtClean="0">
                <a:solidFill>
                  <a:schemeClr val="tx1"/>
                </a:solidFill>
              </a:rPr>
            </a:br>
            <a:r>
              <a:rPr lang="it-IT" sz="900" kern="800" dirty="0" smtClean="0">
                <a:solidFill>
                  <a:schemeClr val="tx1"/>
                </a:solidFill>
              </a:rPr>
              <a:t>123…</a:t>
            </a:r>
            <a:endParaRPr lang="it-IT" sz="900" kern="800" dirty="0">
              <a:solidFill>
                <a:schemeClr val="tx1"/>
              </a:solidFill>
            </a:endParaRPr>
          </a:p>
        </p:txBody>
      </p:sp>
      <p:sp>
        <p:nvSpPr>
          <p:cNvPr id="79" name="CasellaDiTesto 78"/>
          <p:cNvSpPr txBox="1"/>
          <p:nvPr/>
        </p:nvSpPr>
        <p:spPr>
          <a:xfrm>
            <a:off x="827584" y="620688"/>
            <a:ext cx="1008112" cy="161583"/>
          </a:xfrm>
          <a:prstGeom prst="rect">
            <a:avLst/>
          </a:prstGeom>
          <a:noFill/>
        </p:spPr>
        <p:txBody>
          <a:bodyPr wrap="square" lIns="0" tIns="0" rIns="0" bIns="0" rtlCol="0">
            <a:spAutoFit/>
          </a:bodyPr>
          <a:lstStyle/>
          <a:p>
            <a:r>
              <a:rPr lang="it-IT" sz="1050" dirty="0" err="1" smtClean="0"/>
              <a:t>From</a:t>
            </a:r>
            <a:r>
              <a:rPr lang="it-IT" sz="1050" dirty="0" smtClean="0"/>
              <a:t> </a:t>
            </a:r>
            <a:r>
              <a:rPr lang="it-IT" sz="1050" dirty="0" err="1" smtClean="0"/>
              <a:t>External</a:t>
            </a:r>
            <a:r>
              <a:rPr lang="it-IT" sz="1050" dirty="0" smtClean="0"/>
              <a:t> </a:t>
            </a:r>
            <a:r>
              <a:rPr lang="it-IT" sz="1050" dirty="0" err="1" smtClean="0"/>
              <a:t>Lab</a:t>
            </a:r>
            <a:endParaRPr lang="it-IT" sz="10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it-IT" smtClean="0"/>
              <a:t>28/03/2012  LNGS</a:t>
            </a:r>
            <a:endParaRPr lang="en-GB"/>
          </a:p>
        </p:txBody>
      </p:sp>
      <p:sp>
        <p:nvSpPr>
          <p:cNvPr id="3" name="Espace réservé du pied de page 2"/>
          <p:cNvSpPr>
            <a:spLocks noGrp="1"/>
          </p:cNvSpPr>
          <p:nvPr>
            <p:ph type="ftr" sz="quarter" idx="11"/>
          </p:nvPr>
        </p:nvSpPr>
        <p:spPr/>
        <p:txBody>
          <a:bodyPr/>
          <a:lstStyle/>
          <a:p>
            <a:r>
              <a:rPr lang="cs-CZ" smtClean="0"/>
              <a:t>G.Sirri - INFN BOLOGNA</a:t>
            </a:r>
            <a:endParaRPr lang="en-GB"/>
          </a:p>
        </p:txBody>
      </p:sp>
      <p:sp>
        <p:nvSpPr>
          <p:cNvPr id="12" name="Segnaposto numero diapositiva 11"/>
          <p:cNvSpPr>
            <a:spLocks noGrp="1"/>
          </p:cNvSpPr>
          <p:nvPr>
            <p:ph type="sldNum" sz="quarter" idx="12"/>
          </p:nvPr>
        </p:nvSpPr>
        <p:spPr/>
        <p:txBody>
          <a:bodyPr/>
          <a:lstStyle/>
          <a:p>
            <a:fld id="{5F0924B9-F649-4D39-BFAD-F5D974EE0F6C}" type="slidenum">
              <a:rPr lang="en-GB" smtClean="0"/>
              <a:pPr/>
              <a:t>11</a:t>
            </a:fld>
            <a:endParaRPr lang="en-GB"/>
          </a:p>
        </p:txBody>
      </p:sp>
      <p:pic>
        <p:nvPicPr>
          <p:cNvPr id="30725" name="Image 6"/>
          <p:cNvPicPr>
            <a:picLocks noChangeAspect="1"/>
          </p:cNvPicPr>
          <p:nvPr/>
        </p:nvPicPr>
        <p:blipFill>
          <a:blip r:embed="rId3" cstate="print"/>
          <a:srcRect/>
          <a:stretch>
            <a:fillRect/>
          </a:stretch>
        </p:blipFill>
        <p:spPr bwMode="auto">
          <a:xfrm>
            <a:off x="2627784" y="1711375"/>
            <a:ext cx="3522663" cy="2725737"/>
          </a:xfrm>
          <a:prstGeom prst="rect">
            <a:avLst/>
          </a:prstGeom>
          <a:noFill/>
          <a:ln w="9525">
            <a:noFill/>
            <a:miter lim="800000"/>
            <a:headEnd/>
            <a:tailEnd/>
          </a:ln>
        </p:spPr>
      </p:pic>
      <p:cxnSp>
        <p:nvCxnSpPr>
          <p:cNvPr id="16" name="Connecteur droit avec flèche 15"/>
          <p:cNvCxnSpPr>
            <a:cxnSpLocks noChangeShapeType="1"/>
          </p:cNvCxnSpPr>
          <p:nvPr/>
        </p:nvCxnSpPr>
        <p:spPr bwMode="auto">
          <a:xfrm>
            <a:off x="1763688" y="3295551"/>
            <a:ext cx="1584176" cy="720080"/>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sp>
        <p:nvSpPr>
          <p:cNvPr id="30736" name="ZoneTexte 24"/>
          <p:cNvSpPr txBox="1">
            <a:spLocks noChangeArrowheads="1"/>
          </p:cNvSpPr>
          <p:nvPr/>
        </p:nvSpPr>
        <p:spPr bwMode="auto">
          <a:xfrm>
            <a:off x="395536" y="2647479"/>
            <a:ext cx="2171204" cy="646331"/>
          </a:xfrm>
          <a:prstGeom prst="rect">
            <a:avLst/>
          </a:prstGeom>
          <a:noFill/>
          <a:ln w="9525">
            <a:noFill/>
            <a:miter lim="800000"/>
            <a:headEnd/>
            <a:tailEnd/>
          </a:ln>
        </p:spPr>
        <p:txBody>
          <a:bodyPr wrap="square">
            <a:spAutoFit/>
          </a:bodyPr>
          <a:lstStyle/>
          <a:p>
            <a:pPr algn="ctr"/>
            <a:r>
              <a:rPr lang="en-GB" sz="1800" dirty="0" smtClean="0">
                <a:solidFill>
                  <a:srgbClr val="0000FF"/>
                </a:solidFill>
              </a:rPr>
              <a:t>1</a:t>
            </a:r>
            <a:r>
              <a:rPr lang="en-GB" sz="1800" baseline="30000" dirty="0" smtClean="0">
                <a:solidFill>
                  <a:srgbClr val="0000FF"/>
                </a:solidFill>
              </a:rPr>
              <a:t>st</a:t>
            </a:r>
            <a:r>
              <a:rPr lang="en-GB" sz="1800" dirty="0" smtClean="0">
                <a:solidFill>
                  <a:srgbClr val="0000FF"/>
                </a:solidFill>
              </a:rPr>
              <a:t> triggers </a:t>
            </a:r>
            <a:br>
              <a:rPr lang="en-GB" sz="1800" dirty="0" smtClean="0">
                <a:solidFill>
                  <a:srgbClr val="0000FF"/>
                </a:solidFill>
              </a:rPr>
            </a:br>
            <a:r>
              <a:rPr lang="en-GB" sz="1800" dirty="0" smtClean="0">
                <a:solidFill>
                  <a:srgbClr val="0000FF"/>
                </a:solidFill>
              </a:rPr>
              <a:t>after DAQ cycle start</a:t>
            </a:r>
            <a:endParaRPr lang="en-GB" sz="1800" dirty="0">
              <a:solidFill>
                <a:srgbClr val="0000FF"/>
              </a:solidFill>
            </a:endParaRPr>
          </a:p>
        </p:txBody>
      </p:sp>
      <p:cxnSp>
        <p:nvCxnSpPr>
          <p:cNvPr id="19" name="Connecteur droit avec flèche 18"/>
          <p:cNvCxnSpPr>
            <a:cxnSpLocks noChangeShapeType="1"/>
          </p:cNvCxnSpPr>
          <p:nvPr/>
        </p:nvCxnSpPr>
        <p:spPr bwMode="auto">
          <a:xfrm flipH="1">
            <a:off x="5220072" y="2791495"/>
            <a:ext cx="2088232" cy="43204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sp>
        <p:nvSpPr>
          <p:cNvPr id="30738" name="ZoneTexte 12"/>
          <p:cNvSpPr txBox="1">
            <a:spLocks noChangeArrowheads="1"/>
          </p:cNvSpPr>
          <p:nvPr/>
        </p:nvSpPr>
        <p:spPr bwMode="auto">
          <a:xfrm>
            <a:off x="7380312" y="2503463"/>
            <a:ext cx="1287463" cy="401638"/>
          </a:xfrm>
          <a:prstGeom prst="rect">
            <a:avLst/>
          </a:prstGeom>
          <a:noFill/>
          <a:ln w="9525">
            <a:noFill/>
            <a:miter lim="800000"/>
            <a:headEnd/>
            <a:tailEnd/>
          </a:ln>
        </p:spPr>
        <p:txBody>
          <a:bodyPr wrap="none">
            <a:spAutoFit/>
          </a:bodyPr>
          <a:lstStyle/>
          <a:p>
            <a:r>
              <a:rPr lang="en-GB" sz="2000" dirty="0">
                <a:solidFill>
                  <a:srgbClr val="FF0000"/>
                </a:solidFill>
              </a:rPr>
              <a:t>all triggers</a:t>
            </a:r>
          </a:p>
        </p:txBody>
      </p:sp>
      <p:sp>
        <p:nvSpPr>
          <p:cNvPr id="25" name="Rettangolo 24"/>
          <p:cNvSpPr/>
          <p:nvPr/>
        </p:nvSpPr>
        <p:spPr>
          <a:xfrm>
            <a:off x="179512" y="5477162"/>
            <a:ext cx="8712968" cy="400110"/>
          </a:xfrm>
          <a:prstGeom prst="rect">
            <a:avLst/>
          </a:prstGeom>
        </p:spPr>
        <p:txBody>
          <a:bodyPr wrap="square">
            <a:spAutoFit/>
          </a:bodyPr>
          <a:lstStyle/>
          <a:p>
            <a:r>
              <a:rPr lang="en-US" sz="2000" dirty="0" smtClean="0"/>
              <a:t>Distribution of </a:t>
            </a:r>
            <a:r>
              <a:rPr lang="en-US" sz="2000" b="1" dirty="0" smtClean="0">
                <a:solidFill>
                  <a:srgbClr val="FF0000"/>
                </a:solidFill>
              </a:rPr>
              <a:t>all  triggers </a:t>
            </a:r>
            <a:r>
              <a:rPr lang="en-US" sz="2000" dirty="0" smtClean="0"/>
              <a:t>is </a:t>
            </a:r>
            <a:r>
              <a:rPr lang="en-US" sz="2000" u="sng" dirty="0" smtClean="0"/>
              <a:t>broader</a:t>
            </a:r>
            <a:r>
              <a:rPr lang="en-US" sz="2000" dirty="0" smtClean="0"/>
              <a:t> than that of </a:t>
            </a:r>
            <a:r>
              <a:rPr lang="en-US" sz="2000" dirty="0" smtClean="0">
                <a:solidFill>
                  <a:schemeClr val="tx2"/>
                </a:solidFill>
              </a:rPr>
              <a:t>1</a:t>
            </a:r>
            <a:r>
              <a:rPr lang="en-US" sz="2000" baseline="30000" dirty="0" smtClean="0">
                <a:solidFill>
                  <a:schemeClr val="tx2"/>
                </a:solidFill>
              </a:rPr>
              <a:t>st</a:t>
            </a:r>
            <a:r>
              <a:rPr lang="en-US" sz="2000" dirty="0" smtClean="0">
                <a:solidFill>
                  <a:schemeClr val="tx2"/>
                </a:solidFill>
              </a:rPr>
              <a:t>  Trigger </a:t>
            </a:r>
            <a:endParaRPr lang="en-US" sz="2000" b="1" dirty="0" smtClean="0">
              <a:solidFill>
                <a:srgbClr val="0000FF"/>
              </a:solidFill>
            </a:endParaRPr>
          </a:p>
        </p:txBody>
      </p:sp>
      <p:sp>
        <p:nvSpPr>
          <p:cNvPr id="14" name="Rettangolo 13"/>
          <p:cNvSpPr/>
          <p:nvPr/>
        </p:nvSpPr>
        <p:spPr>
          <a:xfrm>
            <a:off x="179512" y="4757082"/>
            <a:ext cx="8784976" cy="400110"/>
          </a:xfrm>
          <a:prstGeom prst="rect">
            <a:avLst/>
          </a:prstGeom>
        </p:spPr>
        <p:txBody>
          <a:bodyPr wrap="square">
            <a:spAutoFit/>
          </a:bodyPr>
          <a:lstStyle/>
          <a:p>
            <a:r>
              <a:rPr lang="en-US" sz="2000" dirty="0" smtClean="0">
                <a:solidFill>
                  <a:schemeClr val="tx2"/>
                </a:solidFill>
              </a:rPr>
              <a:t>1</a:t>
            </a:r>
            <a:r>
              <a:rPr lang="en-US" sz="2000" baseline="30000" dirty="0" smtClean="0">
                <a:solidFill>
                  <a:schemeClr val="tx2"/>
                </a:solidFill>
              </a:rPr>
              <a:t>st</a:t>
            </a:r>
            <a:r>
              <a:rPr lang="en-US" sz="2000" dirty="0" smtClean="0">
                <a:solidFill>
                  <a:schemeClr val="tx2"/>
                </a:solidFill>
              </a:rPr>
              <a:t>  Triggers : </a:t>
            </a:r>
            <a:r>
              <a:rPr lang="en-US" sz="2000" dirty="0" smtClean="0"/>
              <a:t>Mean value : </a:t>
            </a:r>
            <a:r>
              <a:rPr lang="en-US" sz="2000" b="1" dirty="0" smtClean="0">
                <a:solidFill>
                  <a:srgbClr val="FF0000"/>
                </a:solidFill>
              </a:rPr>
              <a:t>560.1</a:t>
            </a:r>
            <a:r>
              <a:rPr lang="en-US" sz="2000" dirty="0" smtClean="0"/>
              <a:t> ns </a:t>
            </a:r>
            <a:r>
              <a:rPr lang="en-US" sz="2000" u="sng" dirty="0" smtClean="0"/>
              <a:t>compatible</a:t>
            </a:r>
            <a:r>
              <a:rPr lang="en-US" sz="2000" dirty="0" smtClean="0"/>
              <a:t> with “official” </a:t>
            </a:r>
            <a:r>
              <a:rPr lang="en-US" sz="2000" b="1" dirty="0" smtClean="0">
                <a:solidFill>
                  <a:srgbClr val="FF0000"/>
                </a:solidFill>
              </a:rPr>
              <a:t>556.4</a:t>
            </a:r>
            <a:r>
              <a:rPr lang="en-US" sz="2000" dirty="0" smtClean="0"/>
              <a:t> ns</a:t>
            </a:r>
          </a:p>
        </p:txBody>
      </p:sp>
      <p:sp>
        <p:nvSpPr>
          <p:cNvPr id="17" name="Rettangolo 16"/>
          <p:cNvSpPr/>
          <p:nvPr/>
        </p:nvSpPr>
        <p:spPr>
          <a:xfrm>
            <a:off x="7020272" y="116632"/>
            <a:ext cx="1702454" cy="646331"/>
          </a:xfrm>
          <a:prstGeom prst="rect">
            <a:avLst/>
          </a:prstGeom>
          <a:ln>
            <a:solidFill>
              <a:srgbClr val="FF0000"/>
            </a:solidFill>
          </a:ln>
        </p:spPr>
        <p:txBody>
          <a:bodyPr wrap="none">
            <a:spAutoFit/>
          </a:bodyPr>
          <a:lstStyle/>
          <a:p>
            <a:pPr marL="3175" indent="-3175">
              <a:spcBef>
                <a:spcPct val="20000"/>
              </a:spcBef>
              <a:defRPr/>
            </a:pPr>
            <a:r>
              <a:rPr lang="en-US" b="1" dirty="0" smtClean="0">
                <a:solidFill>
                  <a:srgbClr val="FF0000"/>
                </a:solidFill>
              </a:rPr>
              <a:t>1 Trigger / 1ms</a:t>
            </a:r>
            <a:br>
              <a:rPr lang="en-US" b="1" dirty="0" smtClean="0">
                <a:solidFill>
                  <a:srgbClr val="FF0000"/>
                </a:solidFill>
              </a:rPr>
            </a:br>
            <a:r>
              <a:rPr lang="en-US" b="1" dirty="0" smtClean="0">
                <a:solidFill>
                  <a:srgbClr val="FF0000"/>
                </a:solidFill>
              </a:rPr>
              <a:t>DAQ cycle: 0.6 s</a:t>
            </a:r>
          </a:p>
        </p:txBody>
      </p:sp>
      <p:sp>
        <p:nvSpPr>
          <p:cNvPr id="18" name="Rettangolo 17"/>
          <p:cNvSpPr/>
          <p:nvPr/>
        </p:nvSpPr>
        <p:spPr>
          <a:xfrm>
            <a:off x="827584" y="548680"/>
            <a:ext cx="5695746" cy="707886"/>
          </a:xfrm>
          <a:prstGeom prst="rect">
            <a:avLst/>
          </a:prstGeom>
        </p:spPr>
        <p:txBody>
          <a:bodyPr wrap="square">
            <a:spAutoFit/>
          </a:bodyPr>
          <a:lstStyle/>
          <a:p>
            <a:r>
              <a:rPr lang="en-GB" sz="2000" dirty="0" smtClean="0"/>
              <a:t>Time distribution of triggers as recorded by the DAQ</a:t>
            </a:r>
            <a:br>
              <a:rPr lang="en-GB" sz="2000" dirty="0" smtClean="0"/>
            </a:br>
            <a:r>
              <a:rPr lang="en-GB" sz="2000" dirty="0" smtClean="0"/>
              <a:t> </a:t>
            </a:r>
            <a:r>
              <a:rPr lang="en-US" sz="1400" dirty="0" smtClean="0"/>
              <a:t>(keeping only the ns digits of the DAQ time)</a:t>
            </a:r>
            <a:endParaRPr lang="it-IT"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it-IT" smtClean="0"/>
              <a:t>28/03/2012  LNGS</a:t>
            </a:r>
            <a:endParaRPr lang="en-GB"/>
          </a:p>
        </p:txBody>
      </p:sp>
      <p:sp>
        <p:nvSpPr>
          <p:cNvPr id="3" name="Espace réservé du pied de page 2"/>
          <p:cNvSpPr>
            <a:spLocks noGrp="1"/>
          </p:cNvSpPr>
          <p:nvPr>
            <p:ph type="ftr" sz="quarter" idx="11"/>
          </p:nvPr>
        </p:nvSpPr>
        <p:spPr/>
        <p:txBody>
          <a:bodyPr/>
          <a:lstStyle/>
          <a:p>
            <a:r>
              <a:rPr lang="cs-CZ" smtClean="0"/>
              <a:t>G.Sirri - INFN BOLOGNA</a:t>
            </a:r>
            <a:endParaRPr lang="en-GB"/>
          </a:p>
        </p:txBody>
      </p:sp>
      <p:sp>
        <p:nvSpPr>
          <p:cNvPr id="12" name="Segnaposto numero diapositiva 11"/>
          <p:cNvSpPr>
            <a:spLocks noGrp="1"/>
          </p:cNvSpPr>
          <p:nvPr>
            <p:ph type="sldNum" sz="quarter" idx="12"/>
          </p:nvPr>
        </p:nvSpPr>
        <p:spPr/>
        <p:txBody>
          <a:bodyPr/>
          <a:lstStyle/>
          <a:p>
            <a:fld id="{5F0924B9-F649-4D39-BFAD-F5D974EE0F6C}" type="slidenum">
              <a:rPr lang="en-GB" smtClean="0"/>
              <a:pPr/>
              <a:t>12</a:t>
            </a:fld>
            <a:endParaRPr lang="en-GB"/>
          </a:p>
        </p:txBody>
      </p:sp>
      <p:pic>
        <p:nvPicPr>
          <p:cNvPr id="32773" name="Image 3"/>
          <p:cNvPicPr>
            <a:picLocks noChangeAspect="1"/>
          </p:cNvPicPr>
          <p:nvPr/>
        </p:nvPicPr>
        <p:blipFill>
          <a:blip r:embed="rId3" cstate="print"/>
          <a:srcRect t="8654"/>
          <a:stretch>
            <a:fillRect/>
          </a:stretch>
        </p:blipFill>
        <p:spPr bwMode="auto">
          <a:xfrm>
            <a:off x="4155503" y="1572255"/>
            <a:ext cx="4916488" cy="4560639"/>
          </a:xfrm>
          <a:prstGeom prst="rect">
            <a:avLst/>
          </a:prstGeom>
          <a:noFill/>
          <a:ln w="9525">
            <a:noFill/>
            <a:miter lim="800000"/>
            <a:headEnd/>
            <a:tailEnd/>
          </a:ln>
        </p:spPr>
      </p:pic>
      <p:sp>
        <p:nvSpPr>
          <p:cNvPr id="32777" name="ZoneTexte 7"/>
          <p:cNvSpPr txBox="1">
            <a:spLocks noChangeArrowheads="1"/>
          </p:cNvSpPr>
          <p:nvPr/>
        </p:nvSpPr>
        <p:spPr bwMode="auto">
          <a:xfrm>
            <a:off x="179512" y="2294870"/>
            <a:ext cx="3672408" cy="2862322"/>
          </a:xfrm>
          <a:prstGeom prst="rect">
            <a:avLst/>
          </a:prstGeom>
          <a:noFill/>
          <a:ln w="9525">
            <a:noFill/>
            <a:miter lim="800000"/>
            <a:headEnd/>
            <a:tailEnd/>
          </a:ln>
        </p:spPr>
        <p:txBody>
          <a:bodyPr wrap="square">
            <a:spAutoFit/>
          </a:bodyPr>
          <a:lstStyle/>
          <a:p>
            <a:pPr indent="1588"/>
            <a:r>
              <a:rPr lang="en-GB" sz="2000" dirty="0" smtClean="0"/>
              <a:t>time delay between </a:t>
            </a:r>
            <a:r>
              <a:rPr lang="en-GB" sz="2000" dirty="0"/>
              <a:t>2 </a:t>
            </a:r>
            <a:r>
              <a:rPr lang="en-GB" sz="2000" dirty="0" smtClean="0"/>
              <a:t>triggers: 1ms + </a:t>
            </a:r>
            <a:r>
              <a:rPr lang="en-GB" sz="2000" dirty="0" smtClean="0">
                <a:solidFill>
                  <a:srgbClr val="FF0000"/>
                </a:solidFill>
              </a:rPr>
              <a:t>0.123</a:t>
            </a:r>
            <a:r>
              <a:rPr lang="en-GB" sz="2000" dirty="0">
                <a:solidFill>
                  <a:srgbClr val="FF0000"/>
                </a:solidFill>
              </a:rPr>
              <a:t> ns</a:t>
            </a:r>
            <a:r>
              <a:rPr lang="en-GB" sz="2000" dirty="0">
                <a:solidFill>
                  <a:srgbClr val="000000"/>
                </a:solidFill>
              </a:rPr>
              <a:t> </a:t>
            </a:r>
            <a:endParaRPr lang="en-GB" sz="2000" dirty="0" smtClean="0">
              <a:solidFill>
                <a:srgbClr val="000000"/>
              </a:solidFill>
            </a:endParaRPr>
          </a:p>
          <a:p>
            <a:pPr indent="1588"/>
            <a:r>
              <a:rPr lang="en-GB" sz="2000" dirty="0" smtClean="0">
                <a:solidFill>
                  <a:srgbClr val="000000"/>
                </a:solidFill>
              </a:rPr>
              <a:t/>
            </a:r>
            <a:br>
              <a:rPr lang="en-GB" sz="2000" dirty="0" smtClean="0">
                <a:solidFill>
                  <a:srgbClr val="000000"/>
                </a:solidFill>
              </a:rPr>
            </a:br>
            <a:r>
              <a:rPr lang="en-GB" sz="2000" dirty="0" smtClean="0">
                <a:solidFill>
                  <a:srgbClr val="000000"/>
                </a:solidFill>
              </a:rPr>
              <a:t>at </a:t>
            </a:r>
            <a:r>
              <a:rPr lang="en-GB" sz="2000" dirty="0">
                <a:solidFill>
                  <a:srgbClr val="000000"/>
                </a:solidFill>
              </a:rPr>
              <a:t>the end of </a:t>
            </a:r>
            <a:r>
              <a:rPr lang="en-GB" sz="2000" dirty="0" smtClean="0">
                <a:solidFill>
                  <a:srgbClr val="000000"/>
                </a:solidFill>
              </a:rPr>
              <a:t>the DAQ cycle</a:t>
            </a:r>
            <a:br>
              <a:rPr lang="en-GB" sz="2000" dirty="0" smtClean="0">
                <a:solidFill>
                  <a:srgbClr val="000000"/>
                </a:solidFill>
              </a:rPr>
            </a:br>
            <a:r>
              <a:rPr lang="en-GB" sz="2000" dirty="0" smtClean="0">
                <a:solidFill>
                  <a:srgbClr val="000000"/>
                </a:solidFill>
              </a:rPr>
              <a:t> ⇒ </a:t>
            </a:r>
            <a:r>
              <a:rPr lang="en-GB" sz="2000" dirty="0" smtClean="0">
                <a:solidFill>
                  <a:srgbClr val="FF0000"/>
                </a:solidFill>
              </a:rPr>
              <a:t>74 ns</a:t>
            </a:r>
            <a:r>
              <a:rPr lang="en-GB" sz="2000" dirty="0" smtClean="0">
                <a:solidFill>
                  <a:srgbClr val="000000"/>
                </a:solidFill>
              </a:rPr>
              <a:t> more </a:t>
            </a:r>
          </a:p>
          <a:p>
            <a:pPr indent="1588"/>
            <a:endParaRPr lang="en-GB" sz="2000" dirty="0" smtClean="0">
              <a:solidFill>
                <a:srgbClr val="000000"/>
              </a:solidFill>
            </a:endParaRPr>
          </a:p>
          <a:p>
            <a:r>
              <a:rPr lang="en-GB" sz="2000" dirty="0" smtClean="0">
                <a:solidFill>
                  <a:srgbClr val="000000"/>
                </a:solidFill>
              </a:rPr>
              <a:t>⇒ </a:t>
            </a:r>
            <a:r>
              <a:rPr lang="en-US" sz="2000" dirty="0" smtClean="0">
                <a:solidFill>
                  <a:srgbClr val="FF0000"/>
                </a:solidFill>
              </a:rPr>
              <a:t>time drift </a:t>
            </a:r>
            <a:r>
              <a:rPr lang="en-US" sz="2000" dirty="0" smtClean="0"/>
              <a:t>between the OPERA MC and ESAT GPS2 oscillators</a:t>
            </a:r>
            <a:endParaRPr lang="en-GB" sz="2000" dirty="0" smtClean="0">
              <a:solidFill>
                <a:srgbClr val="000000"/>
              </a:solidFill>
            </a:endParaRPr>
          </a:p>
          <a:p>
            <a:pPr indent="1588"/>
            <a:endParaRPr lang="en-GB" sz="2000" dirty="0">
              <a:solidFill>
                <a:srgbClr val="FF0000"/>
              </a:solidFill>
            </a:endParaRPr>
          </a:p>
        </p:txBody>
      </p:sp>
      <p:sp>
        <p:nvSpPr>
          <p:cNvPr id="4" name="Ellipse 3"/>
          <p:cNvSpPr>
            <a:spLocks noChangeArrowheads="1"/>
          </p:cNvSpPr>
          <p:nvPr/>
        </p:nvSpPr>
        <p:spPr bwMode="auto">
          <a:xfrm>
            <a:off x="5611241" y="2829307"/>
            <a:ext cx="733425" cy="303212"/>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14" name="CasellaDiTesto 13"/>
          <p:cNvSpPr txBox="1"/>
          <p:nvPr/>
        </p:nvSpPr>
        <p:spPr>
          <a:xfrm>
            <a:off x="6804248" y="6093296"/>
            <a:ext cx="2155847" cy="307777"/>
          </a:xfrm>
          <a:prstGeom prst="rect">
            <a:avLst/>
          </a:prstGeom>
          <a:noFill/>
        </p:spPr>
        <p:txBody>
          <a:bodyPr wrap="none" rtlCol="0">
            <a:spAutoFit/>
          </a:bodyPr>
          <a:lstStyle/>
          <a:p>
            <a:pPr algn="r"/>
            <a:r>
              <a:rPr lang="en-US" sz="1400" dirty="0" smtClean="0"/>
              <a:t>Time of the DAQ cycle (ms)</a:t>
            </a:r>
            <a:endParaRPr lang="en-US" sz="1400" dirty="0"/>
          </a:p>
        </p:txBody>
      </p:sp>
      <p:sp>
        <p:nvSpPr>
          <p:cNvPr id="16" name="Rettangolo 15"/>
          <p:cNvSpPr/>
          <p:nvPr/>
        </p:nvSpPr>
        <p:spPr>
          <a:xfrm>
            <a:off x="1043608" y="476672"/>
            <a:ext cx="5407715" cy="843757"/>
          </a:xfrm>
          <a:prstGeom prst="rect">
            <a:avLst/>
          </a:prstGeom>
        </p:spPr>
        <p:txBody>
          <a:bodyPr wrap="square">
            <a:spAutoFit/>
          </a:bodyPr>
          <a:lstStyle/>
          <a:p>
            <a:pPr>
              <a:lnSpc>
                <a:spcPct val="150000"/>
              </a:lnSpc>
            </a:pPr>
            <a:r>
              <a:rPr lang="en-GB" sz="2000" dirty="0" smtClean="0"/>
              <a:t>Time delay from 1</a:t>
            </a:r>
            <a:r>
              <a:rPr lang="en-GB" sz="2000" baseline="30000" dirty="0" smtClean="0"/>
              <a:t>st</a:t>
            </a:r>
            <a:r>
              <a:rPr lang="en-GB" sz="2000" dirty="0" smtClean="0"/>
              <a:t>  trigger of the DAQ cycle</a:t>
            </a:r>
          </a:p>
          <a:p>
            <a:pPr>
              <a:lnSpc>
                <a:spcPct val="150000"/>
              </a:lnSpc>
            </a:pPr>
            <a:r>
              <a:rPr lang="en-US" sz="1400" dirty="0" smtClean="0"/>
              <a:t>(keeping only the ns digits of the DAQ time)</a:t>
            </a:r>
            <a:endParaRPr lang="it-IT" sz="1400" dirty="0"/>
          </a:p>
        </p:txBody>
      </p:sp>
      <p:sp>
        <p:nvSpPr>
          <p:cNvPr id="17" name="CasellaDiTesto 16"/>
          <p:cNvSpPr txBox="1"/>
          <p:nvPr/>
        </p:nvSpPr>
        <p:spPr>
          <a:xfrm rot="16200000">
            <a:off x="3569115" y="2127630"/>
            <a:ext cx="1305438" cy="307777"/>
          </a:xfrm>
          <a:prstGeom prst="rect">
            <a:avLst/>
          </a:prstGeom>
          <a:noFill/>
        </p:spPr>
        <p:txBody>
          <a:bodyPr wrap="square" rtlCol="0">
            <a:spAutoFit/>
          </a:bodyPr>
          <a:lstStyle/>
          <a:p>
            <a:pPr algn="r"/>
            <a:r>
              <a:rPr lang="en-US" sz="1400" dirty="0" smtClean="0"/>
              <a:t>Delay (ns)</a:t>
            </a:r>
            <a:endParaRPr lang="en-US" sz="1400" dirty="0"/>
          </a:p>
        </p:txBody>
      </p:sp>
      <p:sp>
        <p:nvSpPr>
          <p:cNvPr id="19" name="Rettangolo 18"/>
          <p:cNvSpPr/>
          <p:nvPr/>
        </p:nvSpPr>
        <p:spPr>
          <a:xfrm>
            <a:off x="7020272" y="116632"/>
            <a:ext cx="1702454" cy="646331"/>
          </a:xfrm>
          <a:prstGeom prst="rect">
            <a:avLst/>
          </a:prstGeom>
          <a:ln>
            <a:solidFill>
              <a:srgbClr val="FF0000"/>
            </a:solidFill>
          </a:ln>
        </p:spPr>
        <p:txBody>
          <a:bodyPr wrap="none">
            <a:spAutoFit/>
          </a:bodyPr>
          <a:lstStyle/>
          <a:p>
            <a:pPr marL="3175" indent="-3175">
              <a:spcBef>
                <a:spcPct val="20000"/>
              </a:spcBef>
              <a:defRPr/>
            </a:pPr>
            <a:r>
              <a:rPr lang="en-US" b="1" dirty="0" smtClean="0">
                <a:solidFill>
                  <a:srgbClr val="FF0000"/>
                </a:solidFill>
              </a:rPr>
              <a:t>1 Trigger / 1ms</a:t>
            </a:r>
            <a:br>
              <a:rPr lang="en-US" b="1" dirty="0" smtClean="0">
                <a:solidFill>
                  <a:srgbClr val="FF0000"/>
                </a:solidFill>
              </a:rPr>
            </a:br>
            <a:r>
              <a:rPr lang="en-US" b="1" dirty="0" smtClean="0">
                <a:solidFill>
                  <a:srgbClr val="FF0000"/>
                </a:solidFill>
              </a:rPr>
              <a:t>DAQ cycle: 0.6 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en-US" dirty="0" smtClean="0">
                <a:solidFill>
                  <a:srgbClr val="0000FF"/>
                </a:solidFill>
              </a:rPr>
              <a:t>OPERA Master Clock: Frequency Measurements</a:t>
            </a:r>
            <a:endParaRPr lang="it-IT" dirty="0">
              <a:solidFill>
                <a:srgbClr val="0000FF"/>
              </a:solidFill>
            </a:endParaRPr>
          </a:p>
        </p:txBody>
      </p:sp>
      <p:sp>
        <p:nvSpPr>
          <p:cNvPr id="3" name="Segnaposto data 2"/>
          <p:cNvSpPr>
            <a:spLocks noGrp="1"/>
          </p:cNvSpPr>
          <p:nvPr>
            <p:ph type="dt" sz="half" idx="10"/>
          </p:nvPr>
        </p:nvSpPr>
        <p:spPr/>
        <p:txBody>
          <a:bodyPr/>
          <a:lstStyle/>
          <a:p>
            <a:r>
              <a:rPr lang="it-IT" smtClean="0"/>
              <a:t>28/03/2012  LNGS</a:t>
            </a:r>
            <a:endParaRPr lang="it-IT"/>
          </a:p>
        </p:txBody>
      </p:sp>
      <p:sp>
        <p:nvSpPr>
          <p:cNvPr id="4" name="Segnaposto piè di pagina 3"/>
          <p:cNvSpPr>
            <a:spLocks noGrp="1"/>
          </p:cNvSpPr>
          <p:nvPr>
            <p:ph type="ftr" sz="quarter" idx="11"/>
          </p:nvPr>
        </p:nvSpPr>
        <p:spPr/>
        <p:txBody>
          <a:bodyPr/>
          <a:lstStyle/>
          <a:p>
            <a:r>
              <a:rPr lang="en-US" smtClean="0"/>
              <a:t>G.Sirri - INFN BOLOGNA</a:t>
            </a:r>
            <a:endParaRPr lang="it-IT"/>
          </a:p>
        </p:txBody>
      </p:sp>
      <p:sp>
        <p:nvSpPr>
          <p:cNvPr id="7" name="Segnaposto numero diapositiva 6"/>
          <p:cNvSpPr>
            <a:spLocks noGrp="1"/>
          </p:cNvSpPr>
          <p:nvPr>
            <p:ph type="sldNum" sz="quarter" idx="12"/>
          </p:nvPr>
        </p:nvSpPr>
        <p:spPr/>
        <p:txBody>
          <a:bodyPr/>
          <a:lstStyle/>
          <a:p>
            <a:fld id="{98C2991E-20EE-4F05-B291-E6F5D20E4BD1}" type="slidenum">
              <a:rPr lang="it-IT" smtClean="0"/>
              <a:pPr/>
              <a:t>13</a:t>
            </a:fld>
            <a:endParaRPr lang="it-IT"/>
          </a:p>
        </p:txBody>
      </p:sp>
      <p:sp>
        <p:nvSpPr>
          <p:cNvPr id="8" name="Segnaposto contenuto 6"/>
          <p:cNvSpPr txBox="1">
            <a:spLocks/>
          </p:cNvSpPr>
          <p:nvPr/>
        </p:nvSpPr>
        <p:spPr>
          <a:xfrm>
            <a:off x="0" y="764704"/>
            <a:ext cx="9144000" cy="576064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700" b="1" dirty="0" smtClean="0">
                <a:solidFill>
                  <a:srgbClr val="0000FF"/>
                </a:solidFill>
              </a:rPr>
              <a:t>Timing sources</a:t>
            </a:r>
            <a:r>
              <a:rPr kumimoji="0" lang="en-US" sz="1700" b="0" i="0" u="none" strike="noStrike" kern="1200" cap="none" spc="0" normalizeH="0" baseline="0" noProof="0" dirty="0" smtClean="0">
                <a:ln>
                  <a:noFill/>
                </a:ln>
                <a:solidFill>
                  <a:srgbClr val="0000FF"/>
                </a:solidFill>
                <a:effectLst/>
                <a:uLnTx/>
                <a:uFillTx/>
                <a:latin typeface="+mn-lt"/>
                <a:ea typeface="+mn-ea"/>
                <a:cs typeface="+mn-cs"/>
              </a:rPr>
              <a:t>:</a:t>
            </a:r>
          </a:p>
          <a:p>
            <a:pPr marL="285750" lvl="0" indent="-285750">
              <a:lnSpc>
                <a:spcPct val="150000"/>
              </a:lnSpc>
              <a:spcBef>
                <a:spcPct val="20000"/>
              </a:spcBef>
              <a:buFont typeface="Lucida Grande"/>
              <a:buChar char="-"/>
              <a:tabLst>
                <a:tab pos="179388" algn="l"/>
              </a:tabLst>
              <a:defRPr/>
            </a:pPr>
            <a:r>
              <a:rPr lang="en-US" sz="1700" dirty="0" smtClean="0"/>
              <a:t>Cs Frequency Standard  (10 MHz) </a:t>
            </a:r>
            <a:endParaRPr kumimoji="0" lang="en-US" sz="1700" i="0" u="none" strike="noStrike" kern="1200" cap="none" spc="0" normalizeH="0" baseline="0" noProof="0" dirty="0" smtClean="0">
              <a:ln>
                <a:noFill/>
              </a:ln>
              <a:solidFill>
                <a:schemeClr val="tx1"/>
              </a:solidFill>
              <a:effectLst/>
              <a:uLnTx/>
              <a:uFillTx/>
            </a:endParaRPr>
          </a:p>
          <a:p>
            <a:pPr marL="285750" lvl="0" indent="-285750">
              <a:lnSpc>
                <a:spcPct val="150000"/>
              </a:lnSpc>
              <a:spcBef>
                <a:spcPct val="20000"/>
              </a:spcBef>
              <a:buFont typeface="Lucida Grande"/>
              <a:buChar char="-"/>
              <a:tabLst>
                <a:tab pos="179388" algn="l"/>
              </a:tabLst>
              <a:defRPr/>
            </a:pPr>
            <a:r>
              <a:rPr lang="en-US" sz="1700" dirty="0" err="1" smtClean="0"/>
              <a:t>Rb</a:t>
            </a:r>
            <a:r>
              <a:rPr lang="en-US" sz="1700" dirty="0" smtClean="0"/>
              <a:t> Frequency Standard (5 MHz)</a:t>
            </a:r>
          </a:p>
          <a:p>
            <a:pPr marL="285750" lvl="0" indent="-285750">
              <a:lnSpc>
                <a:spcPct val="150000"/>
              </a:lnSpc>
              <a:spcBef>
                <a:spcPct val="20000"/>
              </a:spcBef>
              <a:buFont typeface="Lucida Grande"/>
              <a:buChar char="-"/>
              <a:tabLst>
                <a:tab pos="179388" algn="l"/>
              </a:tabLst>
              <a:defRPr/>
            </a:pPr>
            <a:r>
              <a:rPr lang="en-US" sz="1700" dirty="0" smtClean="0"/>
              <a:t>ESAT </a:t>
            </a:r>
            <a:r>
              <a:rPr kumimoji="0" lang="en-US" sz="1700" i="0" u="none" strike="noStrike" kern="1200" cap="none" spc="0" normalizeH="0" baseline="0" noProof="0" dirty="0" smtClean="0">
                <a:ln>
                  <a:noFill/>
                </a:ln>
                <a:solidFill>
                  <a:schemeClr val="tx1"/>
                </a:solidFill>
                <a:effectLst/>
                <a:uLnTx/>
                <a:uFillTx/>
              </a:rPr>
              <a:t>GPS Receiver (10 MHz</a:t>
            </a:r>
            <a:r>
              <a:rPr lang="en-US" sz="1700" dirty="0" smtClean="0"/>
              <a:t>, generated</a:t>
            </a:r>
            <a:r>
              <a:rPr lang="en-US" sz="1700" dirty="0" smtClean="0">
                <a:solidFill>
                  <a:srgbClr val="0000FF"/>
                </a:solidFill>
              </a:rPr>
              <a:t> </a:t>
            </a:r>
            <a:r>
              <a:rPr lang="en-US" sz="1700" dirty="0" smtClean="0"/>
              <a:t>by</a:t>
            </a:r>
            <a:r>
              <a:rPr lang="en-US" sz="1700" dirty="0" smtClean="0">
                <a:solidFill>
                  <a:srgbClr val="0000FF"/>
                </a:solidFill>
              </a:rPr>
              <a:t> </a:t>
            </a:r>
            <a:r>
              <a:rPr lang="en-US" sz="1700" dirty="0" smtClean="0"/>
              <a:t>the </a:t>
            </a:r>
            <a:r>
              <a:rPr lang="en-US" sz="1700" dirty="0" err="1" smtClean="0"/>
              <a:t>Rb</a:t>
            </a:r>
            <a:r>
              <a:rPr lang="en-US" sz="1700" dirty="0" smtClean="0"/>
              <a:t> with adjustments based on GPS data)</a:t>
            </a:r>
            <a:endParaRPr kumimoji="0" lang="en-US" sz="1700" i="0" u="none" strike="noStrike" kern="1200" cap="none" spc="0" normalizeH="0" baseline="0" noProof="0" dirty="0" smtClean="0">
              <a:ln>
                <a:noFill/>
              </a:ln>
              <a:solidFill>
                <a:schemeClr val="tx1"/>
              </a:solidFill>
              <a:effectLst/>
              <a:uLnTx/>
              <a:uFillTx/>
            </a:endParaRPr>
          </a:p>
          <a:p>
            <a:pPr marL="285750" marR="0" lvl="0" indent="-285750" algn="l" defTabSz="914400" rtl="0" eaLnBrk="1" fontAlgn="auto" latinLnBrk="0" hangingPunct="1">
              <a:lnSpc>
                <a:spcPct val="150000"/>
              </a:lnSpc>
              <a:spcBef>
                <a:spcPct val="20000"/>
              </a:spcBef>
              <a:spcAft>
                <a:spcPts val="0"/>
              </a:spcAft>
              <a:buClrTx/>
              <a:buSzTx/>
              <a:buFont typeface="Lucida Grande"/>
              <a:buChar char="-"/>
              <a:tabLst>
                <a:tab pos="179388" algn="l"/>
              </a:tabLst>
              <a:defRPr/>
            </a:pPr>
            <a:r>
              <a:rPr kumimoji="0" lang="en-US" sz="1700" i="0" u="none" strike="noStrike" kern="1200" cap="none" spc="0" normalizeH="0" baseline="0" noProof="0" dirty="0" smtClean="0">
                <a:ln>
                  <a:noFill/>
                </a:ln>
                <a:solidFill>
                  <a:schemeClr val="tx1"/>
                </a:solidFill>
                <a:effectLst/>
                <a:uLnTx/>
                <a:uFillTx/>
              </a:rPr>
              <a:t>OPERA Master Clock Frequency (</a:t>
            </a:r>
            <a:r>
              <a:rPr kumimoji="0" lang="en-US" sz="1700" i="0" u="none" strike="noStrike" kern="1200" cap="none" spc="0" normalizeH="0" baseline="0" noProof="0" dirty="0" err="1" smtClean="0">
                <a:ln>
                  <a:noFill/>
                </a:ln>
                <a:solidFill>
                  <a:schemeClr val="tx1"/>
                </a:solidFill>
                <a:effectLst/>
                <a:uLnTx/>
                <a:uFillTx/>
              </a:rPr>
              <a:t>Vectron</a:t>
            </a:r>
            <a:r>
              <a:rPr kumimoji="0" lang="en-US" sz="1700" i="0" u="none" strike="noStrike" kern="1200" cap="none" spc="0" normalizeH="0" baseline="0" noProof="0" dirty="0" smtClean="0">
                <a:ln>
                  <a:noFill/>
                </a:ln>
                <a:solidFill>
                  <a:schemeClr val="tx1"/>
                </a:solidFill>
                <a:effectLst/>
                <a:uLnTx/>
                <a:uFillTx/>
              </a:rPr>
              <a:t> OC-050 , 10 MHz) </a:t>
            </a:r>
          </a:p>
          <a:p>
            <a:pPr marL="180975" marR="0" lvl="0" indent="-180975" algn="l" defTabSz="914400" rtl="0" eaLnBrk="1" fontAlgn="auto" latinLnBrk="0" hangingPunct="1">
              <a:spcBef>
                <a:spcPct val="20000"/>
              </a:spcBef>
              <a:spcAft>
                <a:spcPts val="0"/>
              </a:spcAft>
              <a:buClrTx/>
              <a:buSzTx/>
              <a:tabLst>
                <a:tab pos="179388" algn="l"/>
              </a:tabLst>
              <a:defRPr/>
            </a:pPr>
            <a:endParaRPr lang="en-US" sz="1700" b="1" dirty="0" smtClean="0">
              <a:solidFill>
                <a:srgbClr val="002060"/>
              </a:solidFill>
            </a:endParaRPr>
          </a:p>
          <a:p>
            <a:pPr marL="180975" marR="0" lvl="0" indent="-180975" algn="l" defTabSz="914400" rtl="0" eaLnBrk="1" fontAlgn="auto" latinLnBrk="0" hangingPunct="1">
              <a:lnSpc>
                <a:spcPct val="150000"/>
              </a:lnSpc>
              <a:spcBef>
                <a:spcPct val="20000"/>
              </a:spcBef>
              <a:spcAft>
                <a:spcPts val="0"/>
              </a:spcAft>
              <a:buClrTx/>
              <a:buSzTx/>
              <a:tabLst>
                <a:tab pos="179388" algn="l"/>
              </a:tabLst>
              <a:defRPr/>
            </a:pPr>
            <a:r>
              <a:rPr lang="en-US" sz="1700" b="1" dirty="0" smtClean="0">
                <a:solidFill>
                  <a:srgbClr val="0000FF"/>
                </a:solidFill>
              </a:rPr>
              <a:t>Results</a:t>
            </a:r>
            <a:r>
              <a:rPr lang="en-US" sz="1700" b="1" dirty="0" smtClean="0">
                <a:solidFill>
                  <a:srgbClr val="002060"/>
                </a:solidFill>
              </a:rPr>
              <a:t>:</a:t>
            </a:r>
            <a:endParaRPr kumimoji="0" lang="en-US" sz="1700" b="1" i="0" u="none" strike="noStrike" kern="1200" cap="none" spc="0" normalizeH="0" baseline="0" noProof="0" dirty="0" smtClean="0">
              <a:ln>
                <a:noFill/>
              </a:ln>
              <a:solidFill>
                <a:srgbClr val="002060"/>
              </a:solidFill>
              <a:effectLst/>
              <a:uLnTx/>
              <a:uFillTx/>
              <a:latin typeface="+mn-lt"/>
              <a:ea typeface="+mn-ea"/>
              <a:cs typeface="+mn-cs"/>
            </a:endParaRPr>
          </a:p>
          <a:p>
            <a:r>
              <a:rPr lang="en-US" sz="1700" dirty="0" err="1" smtClean="0"/>
              <a:t>Rb+ESAT</a:t>
            </a:r>
            <a:r>
              <a:rPr lang="en-US" sz="1700" dirty="0" smtClean="0"/>
              <a:t> frequency consistent with Cs within specifications </a:t>
            </a:r>
            <a:r>
              <a:rPr lang="it-IT" sz="1700" dirty="0" smtClean="0"/>
              <a:t> (&lt;10</a:t>
            </a:r>
            <a:r>
              <a:rPr lang="it-IT" sz="1700" baseline="30000" dirty="0" smtClean="0"/>
              <a:t>-9</a:t>
            </a:r>
            <a:r>
              <a:rPr lang="it-IT" sz="1700" dirty="0" smtClean="0"/>
              <a:t>)</a:t>
            </a:r>
            <a:r>
              <a:rPr lang="en-US" sz="1700" dirty="0" smtClean="0"/>
              <a:t>.</a:t>
            </a:r>
          </a:p>
          <a:p>
            <a:endParaRPr lang="en-US" sz="1700" dirty="0" smtClean="0"/>
          </a:p>
          <a:p>
            <a:r>
              <a:rPr lang="en-US" sz="1700" dirty="0" smtClean="0"/>
              <a:t>OPERA Master Clock Oscillator  frequency &gt; 0.124 ppm </a:t>
            </a:r>
            <a:r>
              <a:rPr lang="en-US" sz="1700" dirty="0" err="1" smtClean="0"/>
              <a:t>wrt</a:t>
            </a:r>
            <a:r>
              <a:rPr lang="en-US" sz="1700" dirty="0" smtClean="0"/>
              <a:t> nominal value.  </a:t>
            </a:r>
          </a:p>
          <a:p>
            <a:endParaRPr lang="en-US" sz="1700" dirty="0" smtClean="0"/>
          </a:p>
          <a:p>
            <a:r>
              <a:rPr lang="en-US" sz="1700" dirty="0" smtClean="0">
                <a:solidFill>
                  <a:srgbClr val="FF0000"/>
                </a:solidFill>
              </a:rPr>
              <a:t>Overestimation of OPERA event time-stamps:  </a:t>
            </a:r>
            <a:br>
              <a:rPr lang="en-US" sz="1700" dirty="0" smtClean="0">
                <a:solidFill>
                  <a:srgbClr val="FF0000"/>
                </a:solidFill>
              </a:rPr>
            </a:br>
            <a:r>
              <a:rPr lang="en-US" sz="1700" dirty="0" smtClean="0"/>
              <a:t>depending on the event time within the 0.6 s DAQ cycle :   </a:t>
            </a:r>
            <a:r>
              <a:rPr lang="it-IT" sz="1700" dirty="0" smtClean="0">
                <a:solidFill>
                  <a:srgbClr val="FF0000"/>
                </a:solidFill>
              </a:rPr>
              <a:t>(124.08 +/- 0.08) </a:t>
            </a:r>
            <a:r>
              <a:rPr lang="it-IT" sz="1700" dirty="0" err="1" smtClean="0">
                <a:solidFill>
                  <a:srgbClr val="FF0000"/>
                </a:solidFill>
              </a:rPr>
              <a:t>ns</a:t>
            </a:r>
            <a:r>
              <a:rPr lang="it-IT" sz="1700" dirty="0" smtClean="0">
                <a:solidFill>
                  <a:srgbClr val="FF0000"/>
                </a:solidFill>
              </a:rPr>
              <a:t>/s</a:t>
            </a:r>
            <a:r>
              <a:rPr lang="en-US" sz="1700" dirty="0" smtClean="0"/>
              <a:t>.</a:t>
            </a:r>
          </a:p>
          <a:p>
            <a:endParaRPr lang="en-US" sz="1700" dirty="0" smtClean="0"/>
          </a:p>
          <a:p>
            <a:r>
              <a:rPr lang="en-US" sz="1700" dirty="0" smtClean="0"/>
              <a:t> </a:t>
            </a:r>
          </a:p>
          <a:p>
            <a:r>
              <a:rPr lang="en-US" sz="1700" dirty="0" smtClean="0">
                <a:solidFill>
                  <a:srgbClr val="FF0000"/>
                </a:solidFill>
                <a:sym typeface="Wingdings"/>
              </a:rPr>
              <a:t></a:t>
            </a:r>
            <a:r>
              <a:rPr lang="en-US" sz="1700" dirty="0" smtClean="0">
                <a:solidFill>
                  <a:srgbClr val="FF0000"/>
                </a:solidFill>
              </a:rPr>
              <a:t> overestimation of the neutrinos </a:t>
            </a:r>
            <a:r>
              <a:rPr lang="en-US" sz="1700" dirty="0" err="1" smtClean="0">
                <a:solidFill>
                  <a:srgbClr val="FF0000"/>
                </a:solidFill>
              </a:rPr>
              <a:t>ToF</a:t>
            </a:r>
            <a:r>
              <a:rPr lang="en-US" sz="1700" dirty="0" smtClean="0">
                <a:solidFill>
                  <a:srgbClr val="FF0000"/>
                </a:solidFill>
              </a:rPr>
              <a:t> </a:t>
            </a:r>
            <a:br>
              <a:rPr lang="en-US" sz="1700" dirty="0" smtClean="0">
                <a:solidFill>
                  <a:srgbClr val="FF0000"/>
                </a:solidFill>
              </a:rPr>
            </a:br>
            <a:r>
              <a:rPr lang="en-US" sz="1700" dirty="0" smtClean="0"/>
              <a:t>CNGS neutrinos  </a:t>
            </a:r>
            <a:r>
              <a:rPr lang="en-US" sz="1700" u="sng" dirty="0" smtClean="0"/>
              <a:t>not</a:t>
            </a:r>
            <a:r>
              <a:rPr lang="en-US" sz="1700" dirty="0" smtClean="0"/>
              <a:t> randomly distributed in the DAQ cycle </a:t>
            </a:r>
            <a:r>
              <a:rPr lang="en-US" sz="1700" dirty="0" smtClean="0">
                <a:sym typeface="Wingdings" pitchFamily="2" charset="2"/>
              </a:rPr>
              <a:t> See M. </a:t>
            </a:r>
            <a:r>
              <a:rPr lang="en-US" sz="1700" dirty="0" err="1" smtClean="0">
                <a:sym typeface="Wingdings" pitchFamily="2" charset="2"/>
              </a:rPr>
              <a:t>Sioli’s</a:t>
            </a:r>
            <a:r>
              <a:rPr lang="en-US" sz="1700" dirty="0" smtClean="0">
                <a:sym typeface="Wingdings" pitchFamily="2" charset="2"/>
              </a:rPr>
              <a:t> talk </a:t>
            </a:r>
            <a:endParaRPr lang="en-US" sz="17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0"/>
            <a:ext cx="9144000" cy="692696"/>
          </a:xfrm>
        </p:spPr>
        <p:txBody>
          <a:bodyPr>
            <a:normAutofit/>
          </a:bodyPr>
          <a:lstStyle/>
          <a:p>
            <a:r>
              <a:rPr lang="en-US" dirty="0" smtClean="0">
                <a:solidFill>
                  <a:srgbClr val="0000FF"/>
                </a:solidFill>
              </a:rPr>
              <a:t>Conclusions </a:t>
            </a:r>
            <a:r>
              <a:rPr lang="en-US" dirty="0" smtClean="0"/>
              <a:t> </a:t>
            </a:r>
            <a:endParaRPr lang="it-IT" dirty="0"/>
          </a:p>
        </p:txBody>
      </p:sp>
      <p:sp>
        <p:nvSpPr>
          <p:cNvPr id="2" name="Segnaposto data 1"/>
          <p:cNvSpPr>
            <a:spLocks noGrp="1"/>
          </p:cNvSpPr>
          <p:nvPr>
            <p:ph type="dt" sz="half" idx="10"/>
          </p:nvPr>
        </p:nvSpPr>
        <p:spPr/>
        <p:txBody>
          <a:bodyPr/>
          <a:lstStyle/>
          <a:p>
            <a:r>
              <a:rPr lang="it-IT" smtClean="0"/>
              <a:t>28/03/2012  LNGS</a:t>
            </a:r>
            <a:endParaRPr lang="it-IT"/>
          </a:p>
        </p:txBody>
      </p:sp>
      <p:sp>
        <p:nvSpPr>
          <p:cNvPr id="3" name="Segnaposto piè di pagina 2"/>
          <p:cNvSpPr>
            <a:spLocks noGrp="1"/>
          </p:cNvSpPr>
          <p:nvPr>
            <p:ph type="ftr" sz="quarter" idx="11"/>
          </p:nvPr>
        </p:nvSpPr>
        <p:spPr/>
        <p:txBody>
          <a:bodyPr/>
          <a:lstStyle/>
          <a:p>
            <a:r>
              <a:rPr lang="en-US" smtClean="0"/>
              <a:t>G.Sirri - INFN BOLOGNA</a:t>
            </a:r>
            <a:endParaRPr lang="it-IT"/>
          </a:p>
        </p:txBody>
      </p:sp>
      <p:sp>
        <p:nvSpPr>
          <p:cNvPr id="7" name="Segnaposto numero diapositiva 6"/>
          <p:cNvSpPr>
            <a:spLocks noGrp="1"/>
          </p:cNvSpPr>
          <p:nvPr>
            <p:ph type="sldNum" sz="quarter" idx="12"/>
          </p:nvPr>
        </p:nvSpPr>
        <p:spPr/>
        <p:txBody>
          <a:bodyPr/>
          <a:lstStyle/>
          <a:p>
            <a:fld id="{98C2991E-20EE-4F05-B291-E6F5D20E4BD1}" type="slidenum">
              <a:rPr lang="it-IT" smtClean="0"/>
              <a:pPr/>
              <a:t>14</a:t>
            </a:fld>
            <a:endParaRPr lang="it-IT"/>
          </a:p>
        </p:txBody>
      </p:sp>
      <p:sp>
        <p:nvSpPr>
          <p:cNvPr id="6" name="Rettangolo 5"/>
          <p:cNvSpPr/>
          <p:nvPr/>
        </p:nvSpPr>
        <p:spPr>
          <a:xfrm>
            <a:off x="35496" y="764704"/>
            <a:ext cx="9001000" cy="3477875"/>
          </a:xfrm>
          <a:prstGeom prst="rect">
            <a:avLst/>
          </a:prstGeom>
        </p:spPr>
        <p:txBody>
          <a:bodyPr wrap="square">
            <a:spAutoFit/>
          </a:bodyPr>
          <a:lstStyle/>
          <a:p>
            <a:pPr>
              <a:tabLst>
                <a:tab pos="263525" algn="l"/>
              </a:tabLst>
            </a:pPr>
            <a:r>
              <a:rPr lang="en-US" sz="2000" dirty="0" smtClean="0"/>
              <a:t>OPERA timing measurements at LNGS from Dec-2011 to Mar 2012</a:t>
            </a:r>
          </a:p>
          <a:p>
            <a:pPr>
              <a:tabLst>
                <a:tab pos="263525" algn="l"/>
              </a:tabLst>
            </a:pPr>
            <a:r>
              <a:rPr lang="en-US" sz="2000" dirty="0" smtClean="0"/>
              <a:t> </a:t>
            </a:r>
          </a:p>
          <a:p>
            <a:pPr>
              <a:tabLst>
                <a:tab pos="263525" algn="l"/>
              </a:tabLst>
            </a:pPr>
            <a:r>
              <a:rPr lang="en-US" sz="2000" dirty="0" smtClean="0"/>
              <a:t>Found two unknown instrumental effects :</a:t>
            </a:r>
          </a:p>
          <a:p>
            <a:pPr>
              <a:tabLst>
                <a:tab pos="263525" algn="l"/>
              </a:tabLst>
            </a:pPr>
            <a:endParaRPr lang="en-US" sz="2000" dirty="0"/>
          </a:p>
          <a:p>
            <a:pPr marL="457200" indent="-457200">
              <a:buFont typeface="+mj-lt"/>
              <a:buAutoNum type="arabicPeriod"/>
              <a:tabLst>
                <a:tab pos="263525" algn="l"/>
              </a:tabLst>
            </a:pPr>
            <a:r>
              <a:rPr lang="en-US" sz="2000" dirty="0" smtClean="0">
                <a:solidFill>
                  <a:srgbClr val="FF0000"/>
                </a:solidFill>
              </a:rPr>
              <a:t>OPERA Master Clock card : time delay dependence from the input light signal </a:t>
            </a:r>
            <a:br>
              <a:rPr lang="en-US" sz="2000" dirty="0" smtClean="0">
                <a:solidFill>
                  <a:srgbClr val="FF0000"/>
                </a:solidFill>
              </a:rPr>
            </a:br>
            <a:r>
              <a:rPr lang="en-US" sz="2000" dirty="0" smtClean="0">
                <a:solidFill>
                  <a:srgbClr val="FF0000"/>
                </a:solidFill>
                <a:sym typeface="Wingdings"/>
              </a:rPr>
              <a:t> </a:t>
            </a:r>
            <a:r>
              <a:rPr lang="en-US" sz="2000" dirty="0">
                <a:solidFill>
                  <a:srgbClr val="0000FF"/>
                </a:solidFill>
                <a:latin typeface="Symbol" charset="2"/>
                <a:cs typeface="Symbol" charset="2"/>
              </a:rPr>
              <a:t>n</a:t>
            </a:r>
            <a:r>
              <a:rPr lang="en-US" sz="2000" dirty="0">
                <a:solidFill>
                  <a:srgbClr val="0000FF"/>
                </a:solidFill>
              </a:rPr>
              <a:t>-</a:t>
            </a:r>
            <a:r>
              <a:rPr lang="en-US" sz="2000" dirty="0" err="1">
                <a:solidFill>
                  <a:srgbClr val="0000FF"/>
                </a:solidFill>
              </a:rPr>
              <a:t>ToF</a:t>
            </a:r>
            <a:r>
              <a:rPr lang="en-US" sz="2000" dirty="0">
                <a:solidFill>
                  <a:srgbClr val="0000FF"/>
                </a:solidFill>
              </a:rPr>
              <a:t> </a:t>
            </a:r>
            <a:r>
              <a:rPr lang="en-US" sz="2000" dirty="0" smtClean="0">
                <a:solidFill>
                  <a:srgbClr val="0000FF"/>
                </a:solidFill>
              </a:rPr>
              <a:t>underestimation</a:t>
            </a:r>
            <a:r>
              <a:rPr lang="en-US" sz="2000" dirty="0" smtClean="0"/>
              <a:t>.</a:t>
            </a:r>
            <a:br>
              <a:rPr lang="en-US" sz="2000" dirty="0" smtClean="0"/>
            </a:br>
            <a:r>
              <a:rPr lang="en-US" sz="2000" dirty="0" smtClean="0"/>
              <a:t>calibration close to the BB run likely indicating ~70 ns</a:t>
            </a:r>
          </a:p>
          <a:p>
            <a:pPr>
              <a:tabLst>
                <a:tab pos="263525" algn="l"/>
              </a:tabLst>
            </a:pPr>
            <a:endParaRPr lang="en-US" sz="2000" dirty="0" smtClean="0"/>
          </a:p>
          <a:p>
            <a:pPr marL="457200" indent="-457200">
              <a:buFont typeface="+mj-lt"/>
              <a:buAutoNum type="arabicPeriod" startAt="2"/>
            </a:pPr>
            <a:r>
              <a:rPr lang="en-US" sz="2000" dirty="0" smtClean="0">
                <a:solidFill>
                  <a:srgbClr val="FF0000"/>
                </a:solidFill>
              </a:rPr>
              <a:t>MC oscillator frequency: &gt; 0.124 ppm </a:t>
            </a:r>
            <a:r>
              <a:rPr lang="en-US" sz="2000" dirty="0" err="1" smtClean="0">
                <a:solidFill>
                  <a:srgbClr val="FF0000"/>
                </a:solidFill>
              </a:rPr>
              <a:t>wrt</a:t>
            </a:r>
            <a:r>
              <a:rPr lang="en-US" sz="2000" dirty="0" smtClean="0">
                <a:solidFill>
                  <a:srgbClr val="FF0000"/>
                </a:solidFill>
              </a:rPr>
              <a:t> nominal value </a:t>
            </a:r>
            <a:br>
              <a:rPr lang="en-US" sz="2000" dirty="0" smtClean="0">
                <a:solidFill>
                  <a:srgbClr val="FF0000"/>
                </a:solidFill>
              </a:rPr>
            </a:br>
            <a:r>
              <a:rPr lang="en-US" sz="2000" dirty="0" smtClean="0">
                <a:solidFill>
                  <a:srgbClr val="FF0000"/>
                </a:solidFill>
                <a:sym typeface="Wingdings"/>
              </a:rPr>
              <a:t> </a:t>
            </a:r>
            <a:r>
              <a:rPr lang="en-US" sz="2000" dirty="0" smtClean="0">
                <a:solidFill>
                  <a:srgbClr val="0000FF"/>
                </a:solidFill>
                <a:latin typeface="Symbol" charset="2"/>
                <a:cs typeface="Symbol" charset="2"/>
              </a:rPr>
              <a:t>n</a:t>
            </a:r>
            <a:r>
              <a:rPr lang="en-US" sz="2000" dirty="0">
                <a:solidFill>
                  <a:srgbClr val="0000FF"/>
                </a:solidFill>
              </a:rPr>
              <a:t>-</a:t>
            </a:r>
            <a:r>
              <a:rPr lang="en-US" sz="2000" dirty="0" err="1">
                <a:solidFill>
                  <a:srgbClr val="0000FF"/>
                </a:solidFill>
              </a:rPr>
              <a:t>ToF</a:t>
            </a:r>
            <a:r>
              <a:rPr lang="en-US" sz="2000" dirty="0">
                <a:solidFill>
                  <a:srgbClr val="0000FF"/>
                </a:solidFill>
              </a:rPr>
              <a:t> </a:t>
            </a:r>
            <a:r>
              <a:rPr lang="en-US" sz="2000" dirty="0" smtClean="0">
                <a:solidFill>
                  <a:srgbClr val="0000FF"/>
                </a:solidFill>
              </a:rPr>
              <a:t>overestimation</a:t>
            </a:r>
            <a:br>
              <a:rPr lang="en-US" sz="2000" dirty="0" smtClean="0">
                <a:solidFill>
                  <a:srgbClr val="0000FF"/>
                </a:solidFill>
              </a:rPr>
            </a:br>
            <a:r>
              <a:rPr lang="en-US" sz="2000" dirty="0" smtClean="0"/>
              <a:t>depending on event time within the 0.6 s DAQ cycle </a:t>
            </a:r>
            <a:r>
              <a:rPr lang="it-IT" sz="2000" dirty="0" smtClean="0"/>
              <a:t>: </a:t>
            </a:r>
            <a:r>
              <a:rPr lang="it-IT" sz="2000" dirty="0" smtClean="0">
                <a:solidFill>
                  <a:srgbClr val="FF0000"/>
                </a:solidFill>
              </a:rPr>
              <a:t>(124.08 +/- 0.08) </a:t>
            </a:r>
            <a:r>
              <a:rPr lang="it-IT" sz="2000" dirty="0" err="1" smtClean="0">
                <a:solidFill>
                  <a:srgbClr val="FF0000"/>
                </a:solidFill>
              </a:rPr>
              <a:t>ns</a:t>
            </a:r>
            <a:r>
              <a:rPr lang="it-IT" sz="2000" dirty="0" smtClean="0">
                <a:solidFill>
                  <a:srgbClr val="FF0000"/>
                </a:solidFill>
              </a:rPr>
              <a:t>/s </a:t>
            </a:r>
            <a:r>
              <a:rPr lang="en-US" sz="20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395536" y="2204864"/>
            <a:ext cx="7560840" cy="692696"/>
          </a:xfrm>
        </p:spPr>
        <p:txBody>
          <a:bodyPr>
            <a:normAutofit/>
          </a:bodyPr>
          <a:lstStyle/>
          <a:p>
            <a:pPr algn="l"/>
            <a:r>
              <a:rPr lang="en-US" sz="2000" dirty="0" smtClean="0"/>
              <a:t>For the measurements reported here we are indebted to</a:t>
            </a:r>
            <a:endParaRPr lang="en-US" sz="2000" dirty="0"/>
          </a:p>
        </p:txBody>
      </p:sp>
      <p:sp>
        <p:nvSpPr>
          <p:cNvPr id="4" name="Segnaposto data 3"/>
          <p:cNvSpPr>
            <a:spLocks noGrp="1"/>
          </p:cNvSpPr>
          <p:nvPr>
            <p:ph type="dt" sz="half" idx="10"/>
          </p:nvPr>
        </p:nvSpPr>
        <p:spPr/>
        <p:txBody>
          <a:bodyPr/>
          <a:lstStyle/>
          <a:p>
            <a:r>
              <a:rPr lang="it-IT" smtClean="0"/>
              <a:t>28/03/2012  LNGS</a:t>
            </a:r>
            <a:endParaRPr lang="it-IT"/>
          </a:p>
        </p:txBody>
      </p:sp>
      <p:sp>
        <p:nvSpPr>
          <p:cNvPr id="5" name="Segnaposto piè di pagina 4"/>
          <p:cNvSpPr>
            <a:spLocks noGrp="1"/>
          </p:cNvSpPr>
          <p:nvPr>
            <p:ph type="ftr" sz="quarter" idx="11"/>
          </p:nvPr>
        </p:nvSpPr>
        <p:spPr/>
        <p:txBody>
          <a:bodyPr/>
          <a:lstStyle/>
          <a:p>
            <a:r>
              <a:rPr lang="en-US" smtClean="0"/>
              <a:t>G.Sirri - INFN BOLOGNA</a:t>
            </a:r>
            <a:endParaRPr lang="it-IT"/>
          </a:p>
        </p:txBody>
      </p:sp>
      <p:sp>
        <p:nvSpPr>
          <p:cNvPr id="6" name="Segnaposto numero diapositiva 5"/>
          <p:cNvSpPr>
            <a:spLocks noGrp="1"/>
          </p:cNvSpPr>
          <p:nvPr>
            <p:ph type="sldNum" sz="quarter" idx="12"/>
          </p:nvPr>
        </p:nvSpPr>
        <p:spPr/>
        <p:txBody>
          <a:bodyPr/>
          <a:lstStyle/>
          <a:p>
            <a:fld id="{98C2991E-20EE-4F05-B291-E6F5D20E4BD1}" type="slidenum">
              <a:rPr lang="it-IT" smtClean="0"/>
              <a:pPr/>
              <a:t>15</a:t>
            </a:fld>
            <a:endParaRPr lang="it-IT"/>
          </a:p>
        </p:txBody>
      </p:sp>
      <p:sp>
        <p:nvSpPr>
          <p:cNvPr id="8" name="Rettangolo 7"/>
          <p:cNvSpPr/>
          <p:nvPr/>
        </p:nvSpPr>
        <p:spPr>
          <a:xfrm>
            <a:off x="395536" y="2982431"/>
            <a:ext cx="7776864" cy="2246769"/>
          </a:xfrm>
          <a:prstGeom prst="rect">
            <a:avLst/>
          </a:prstGeom>
        </p:spPr>
        <p:txBody>
          <a:bodyPr wrap="square">
            <a:spAutoFit/>
          </a:bodyPr>
          <a:lstStyle/>
          <a:p>
            <a:endParaRPr lang="en-US" sz="2000" dirty="0" smtClean="0"/>
          </a:p>
          <a:p>
            <a:r>
              <a:rPr lang="en-US" sz="2000" dirty="0" smtClean="0"/>
              <a:t>LNGS Computing Service</a:t>
            </a:r>
          </a:p>
          <a:p>
            <a:endParaRPr lang="en-US" sz="2000" dirty="0" smtClean="0"/>
          </a:p>
          <a:p>
            <a:r>
              <a:rPr lang="en-US" sz="2000" dirty="0" smtClean="0"/>
              <a:t>LNGS Electronic Service</a:t>
            </a:r>
          </a:p>
          <a:p>
            <a:endParaRPr lang="en-US" sz="2000" dirty="0" smtClean="0"/>
          </a:p>
          <a:p>
            <a:r>
              <a:rPr lang="en-US" sz="2000" dirty="0" smtClean="0"/>
              <a:t>Electronic Services of </a:t>
            </a:r>
            <a:r>
              <a:rPr lang="en-US" sz="2000" dirty="0" smtClean="0"/>
              <a:t>IPHC </a:t>
            </a:r>
            <a:r>
              <a:rPr lang="en-US" sz="2000" dirty="0" smtClean="0"/>
              <a:t>Strasbourg, IPNL Lyon, INFN Bologna </a:t>
            </a:r>
          </a:p>
          <a:p>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SPARES</a:t>
            </a:r>
            <a:endParaRPr lang="it-IT" dirty="0"/>
          </a:p>
        </p:txBody>
      </p:sp>
      <p:sp>
        <p:nvSpPr>
          <p:cNvPr id="2" name="Segnaposto data 1"/>
          <p:cNvSpPr>
            <a:spLocks noGrp="1"/>
          </p:cNvSpPr>
          <p:nvPr>
            <p:ph type="dt" sz="half" idx="10"/>
          </p:nvPr>
        </p:nvSpPr>
        <p:spPr/>
        <p:txBody>
          <a:bodyPr/>
          <a:lstStyle/>
          <a:p>
            <a:r>
              <a:rPr lang="it-IT" smtClean="0"/>
              <a:t>28/03/2012  LNGS</a:t>
            </a:r>
            <a:endParaRPr lang="it-IT"/>
          </a:p>
        </p:txBody>
      </p:sp>
      <p:sp>
        <p:nvSpPr>
          <p:cNvPr id="3" name="Segnaposto piè di pagina 2"/>
          <p:cNvSpPr>
            <a:spLocks noGrp="1"/>
          </p:cNvSpPr>
          <p:nvPr>
            <p:ph type="ftr" sz="quarter" idx="11"/>
          </p:nvPr>
        </p:nvSpPr>
        <p:spPr/>
        <p:txBody>
          <a:bodyPr/>
          <a:lstStyle/>
          <a:p>
            <a:r>
              <a:rPr lang="en-US" smtClean="0"/>
              <a:t>G.Sirri - INFN BOLOGNA</a:t>
            </a:r>
            <a:endParaRPr lang="it-IT"/>
          </a:p>
        </p:txBody>
      </p:sp>
      <p:sp>
        <p:nvSpPr>
          <p:cNvPr id="7" name="Segnaposto numero diapositiva 6"/>
          <p:cNvSpPr>
            <a:spLocks noGrp="1"/>
          </p:cNvSpPr>
          <p:nvPr>
            <p:ph type="sldNum" sz="quarter" idx="12"/>
          </p:nvPr>
        </p:nvSpPr>
        <p:spPr/>
        <p:txBody>
          <a:bodyPr/>
          <a:lstStyle/>
          <a:p>
            <a:fld id="{98C2991E-20EE-4F05-B291-E6F5D20E4BD1}" type="slidenum">
              <a:rPr lang="it-IT" smtClean="0"/>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196752"/>
            <a:ext cx="8640960" cy="5404867"/>
          </a:xfrm>
        </p:spPr>
        <p:txBody>
          <a:bodyPr>
            <a:noAutofit/>
          </a:bodyPr>
          <a:lstStyle/>
          <a:p>
            <a:pPr algn="just">
              <a:buNone/>
            </a:pPr>
            <a:r>
              <a:rPr lang="en-US" sz="1800" dirty="0" smtClean="0"/>
              <a:t>	The OPERA Collaboration, by continuing its campaign of verifications on the neutrino velocity measurement, has identified two issues that could significantly affect the reported result. The first one is linked to the oscillator used to produce the events time-stamps in between the GPS synchronizations. The second point is related to the connection of the optical fiber bringing the external GPS signal to the OPERA master clock.</a:t>
            </a:r>
          </a:p>
          <a:p>
            <a:pPr algn="just">
              <a:buNone/>
            </a:pPr>
            <a:r>
              <a:rPr lang="en-US" sz="1800" dirty="0" smtClean="0"/>
              <a:t/>
            </a:r>
            <a:br>
              <a:rPr lang="en-US" sz="1800" dirty="0" smtClean="0"/>
            </a:br>
            <a:r>
              <a:rPr lang="en-US" sz="1800" dirty="0" smtClean="0"/>
              <a:t>These two issues can modify the neutrino time of flight in opposite directions. While continuing our investigations, in order to unambiguously quantify the effect on the observed result, the Collaboration is looking forward to performing a new measurement of the neutrino velocity as soon as a new bunched beam will be available in 2012. An extensive report on the above mentioned verifications and results will be shortly made available to the scientific committees and agencies.</a:t>
            </a:r>
          </a:p>
          <a:p>
            <a:pPr algn="just">
              <a:buNone/>
            </a:pPr>
            <a:endParaRPr lang="en-US" sz="1800" dirty="0" smtClean="0"/>
          </a:p>
          <a:p>
            <a:pPr algn="just">
              <a:buNone/>
            </a:pPr>
            <a:r>
              <a:rPr lang="en-US" sz="1800" dirty="0" smtClean="0"/>
              <a:t>	</a:t>
            </a:r>
            <a:r>
              <a:rPr lang="en-US" sz="1800" i="1" dirty="0" smtClean="0"/>
              <a:t>23 February 2012</a:t>
            </a:r>
          </a:p>
          <a:p>
            <a:pPr marL="176213" indent="11113" algn="just">
              <a:buNone/>
              <a:tabLst>
                <a:tab pos="8789988" algn="l"/>
              </a:tabLst>
            </a:pPr>
            <a:endParaRPr lang="it-IT" sz="1800" dirty="0"/>
          </a:p>
        </p:txBody>
      </p:sp>
      <p:sp>
        <p:nvSpPr>
          <p:cNvPr id="3" name="Segnaposto data 2"/>
          <p:cNvSpPr>
            <a:spLocks noGrp="1"/>
          </p:cNvSpPr>
          <p:nvPr>
            <p:ph type="dt" sz="half" idx="10"/>
          </p:nvPr>
        </p:nvSpPr>
        <p:spPr/>
        <p:txBody>
          <a:bodyPr/>
          <a:lstStyle/>
          <a:p>
            <a:r>
              <a:rPr lang="it-IT" smtClean="0"/>
              <a:t>28/03/2012  LNGS</a:t>
            </a:r>
            <a:endParaRPr lang="it-IT" dirty="0"/>
          </a:p>
        </p:txBody>
      </p:sp>
      <p:sp>
        <p:nvSpPr>
          <p:cNvPr id="4" name="Segnaposto piè di pagina 3"/>
          <p:cNvSpPr>
            <a:spLocks noGrp="1"/>
          </p:cNvSpPr>
          <p:nvPr>
            <p:ph type="ftr" sz="quarter" idx="11"/>
          </p:nvPr>
        </p:nvSpPr>
        <p:spPr/>
        <p:txBody>
          <a:bodyPr/>
          <a:lstStyle/>
          <a:p>
            <a:r>
              <a:rPr lang="en-US" dirty="0" err="1" smtClean="0"/>
              <a:t>G.Sirri</a:t>
            </a:r>
            <a:r>
              <a:rPr lang="en-US" smtClean="0"/>
              <a:t> - INFN BOLOGNA</a:t>
            </a:r>
            <a:endParaRPr lang="it-IT"/>
          </a:p>
        </p:txBody>
      </p:sp>
      <p:sp>
        <p:nvSpPr>
          <p:cNvPr id="6" name="Titolo 5"/>
          <p:cNvSpPr>
            <a:spLocks noGrp="1"/>
          </p:cNvSpPr>
          <p:nvPr>
            <p:ph type="title"/>
          </p:nvPr>
        </p:nvSpPr>
        <p:spPr/>
        <p:txBody>
          <a:bodyPr>
            <a:normAutofit/>
          </a:bodyPr>
          <a:lstStyle/>
          <a:p>
            <a:r>
              <a:rPr lang="it-IT" dirty="0" smtClean="0"/>
              <a:t>Statement </a:t>
            </a:r>
            <a:r>
              <a:rPr lang="it-IT" dirty="0" err="1" smtClean="0"/>
              <a:t>from</a:t>
            </a:r>
            <a:r>
              <a:rPr lang="it-IT" dirty="0" smtClean="0"/>
              <a:t> OPERA </a:t>
            </a:r>
            <a:r>
              <a:rPr lang="it-IT" dirty="0" err="1" smtClean="0"/>
              <a:t>Collab</a:t>
            </a:r>
            <a:r>
              <a:rPr lang="it-IT" dirty="0" smtClean="0"/>
              <a:t>.</a:t>
            </a:r>
            <a:endParaRPr lang="it-IT" dirty="0"/>
          </a:p>
        </p:txBody>
      </p:sp>
      <p:sp>
        <p:nvSpPr>
          <p:cNvPr id="8" name="Segnaposto numero diapositiva 7"/>
          <p:cNvSpPr>
            <a:spLocks noGrp="1"/>
          </p:cNvSpPr>
          <p:nvPr>
            <p:ph type="sldNum" sz="quarter" idx="12"/>
          </p:nvPr>
        </p:nvSpPr>
        <p:spPr/>
        <p:txBody>
          <a:bodyPr/>
          <a:lstStyle/>
          <a:p>
            <a:fld id="{98C2991E-20EE-4F05-B291-E6F5D20E4BD1}" type="slidenum">
              <a:rPr lang="it-IT" smtClean="0"/>
              <a:pPr/>
              <a:t>17</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noProof="0" dirty="0" smtClean="0">
                <a:solidFill>
                  <a:srgbClr val="0000FF"/>
                </a:solidFill>
              </a:rPr>
              <a:t>Contents</a:t>
            </a:r>
            <a:endParaRPr lang="en-US" noProof="0" dirty="0">
              <a:solidFill>
                <a:srgbClr val="0000FF"/>
              </a:solidFill>
            </a:endParaRPr>
          </a:p>
        </p:txBody>
      </p:sp>
      <p:sp>
        <p:nvSpPr>
          <p:cNvPr id="6" name="Segnaposto data 5"/>
          <p:cNvSpPr>
            <a:spLocks noGrp="1"/>
          </p:cNvSpPr>
          <p:nvPr>
            <p:ph type="dt" sz="half" idx="10"/>
          </p:nvPr>
        </p:nvSpPr>
        <p:spPr/>
        <p:txBody>
          <a:bodyPr/>
          <a:lstStyle/>
          <a:p>
            <a:r>
              <a:rPr lang="it-IT" dirty="0" smtClean="0"/>
              <a:t>28/03/2012  LNGS</a:t>
            </a:r>
            <a:endParaRPr lang="it-IT" dirty="0"/>
          </a:p>
        </p:txBody>
      </p:sp>
      <p:sp>
        <p:nvSpPr>
          <p:cNvPr id="7" name="Segnaposto piè di pagina 6"/>
          <p:cNvSpPr>
            <a:spLocks noGrp="1"/>
          </p:cNvSpPr>
          <p:nvPr>
            <p:ph type="ftr" sz="quarter" idx="11"/>
          </p:nvPr>
        </p:nvSpPr>
        <p:spPr/>
        <p:txBody>
          <a:bodyPr/>
          <a:lstStyle/>
          <a:p>
            <a:r>
              <a:rPr lang="en-US" dirty="0" err="1" smtClean="0"/>
              <a:t>G.Sirri</a:t>
            </a:r>
            <a:r>
              <a:rPr lang="en-US" smtClean="0"/>
              <a:t> - INFN BOLOGNA</a:t>
            </a:r>
            <a:endParaRPr lang="it-IT"/>
          </a:p>
        </p:txBody>
      </p:sp>
      <p:sp>
        <p:nvSpPr>
          <p:cNvPr id="10" name="Segnaposto numero diapositiva 9"/>
          <p:cNvSpPr>
            <a:spLocks noGrp="1"/>
          </p:cNvSpPr>
          <p:nvPr>
            <p:ph type="sldNum" sz="quarter" idx="12"/>
          </p:nvPr>
        </p:nvSpPr>
        <p:spPr/>
        <p:txBody>
          <a:bodyPr/>
          <a:lstStyle/>
          <a:p>
            <a:fld id="{98C2991E-20EE-4F05-B291-E6F5D20E4BD1}" type="slidenum">
              <a:rPr lang="it-IT" smtClean="0"/>
              <a:pPr/>
              <a:t>2</a:t>
            </a:fld>
            <a:endParaRPr lang="it-IT"/>
          </a:p>
        </p:txBody>
      </p:sp>
      <p:sp>
        <p:nvSpPr>
          <p:cNvPr id="9" name="CasellaDiTesto 8"/>
          <p:cNvSpPr txBox="1"/>
          <p:nvPr/>
        </p:nvSpPr>
        <p:spPr>
          <a:xfrm>
            <a:off x="683568" y="5013176"/>
            <a:ext cx="7632848" cy="707886"/>
          </a:xfrm>
          <a:prstGeom prst="rect">
            <a:avLst/>
          </a:prstGeom>
          <a:noFill/>
        </p:spPr>
        <p:txBody>
          <a:bodyPr wrap="square" rtlCol="0">
            <a:spAutoFit/>
          </a:bodyPr>
          <a:lstStyle/>
          <a:p>
            <a:r>
              <a:rPr lang="en-US" sz="2000" dirty="0" smtClean="0">
                <a:solidFill>
                  <a:schemeClr val="tx2">
                    <a:lumMod val="75000"/>
                  </a:schemeClr>
                </a:solidFill>
              </a:rPr>
              <a:t>NB  Details about what is discussed here can be found in the “Report  of the OPERA Collaboration to the Scientific Committees”, 12 March 2012  </a:t>
            </a:r>
            <a:endParaRPr lang="en-US" sz="2000" dirty="0">
              <a:solidFill>
                <a:schemeClr val="tx2">
                  <a:lumMod val="75000"/>
                </a:schemeClr>
              </a:solidFill>
            </a:endParaRPr>
          </a:p>
        </p:txBody>
      </p:sp>
      <p:sp>
        <p:nvSpPr>
          <p:cNvPr id="21" name="Segnaposto contenuto 2"/>
          <p:cNvSpPr txBox="1">
            <a:spLocks/>
          </p:cNvSpPr>
          <p:nvPr/>
        </p:nvSpPr>
        <p:spPr>
          <a:xfrm>
            <a:off x="683568" y="1268761"/>
            <a:ext cx="8208912" cy="3528392"/>
          </a:xfrm>
          <a:prstGeom prst="rect">
            <a:avLst/>
          </a:prstGeom>
        </p:spPr>
        <p:txBody>
          <a:bodyPr>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OPERA Timing</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Time delay from the external LNGS Lab to the OPERA Master Clock</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Time Delay from the OPERA Master Clock to the TT sensor</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OPERA Master Clock Oscillator Frequency</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Conclusions</a:t>
            </a:r>
            <a:endParaRPr kumimoji="0" lang="en-US" sz="2000" b="0" i="0" u="none" strike="noStrike" kern="1200" cap="none" spc="0" normalizeH="0" baseline="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5"/>
          <p:cNvSpPr>
            <a:spLocks noChangeArrowheads="1"/>
          </p:cNvSpPr>
          <p:nvPr/>
        </p:nvSpPr>
        <p:spPr bwMode="auto">
          <a:xfrm>
            <a:off x="1057919" y="4437112"/>
            <a:ext cx="1440160" cy="864096"/>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b="1" dirty="0" smtClean="0"/>
              <a:t>FPGA</a:t>
            </a:r>
          </a:p>
          <a:p>
            <a:pPr algn="ctr"/>
            <a:endParaRPr lang="en-US" dirty="0"/>
          </a:p>
        </p:txBody>
      </p:sp>
      <p:sp>
        <p:nvSpPr>
          <p:cNvPr id="2" name="Titolo 1"/>
          <p:cNvSpPr>
            <a:spLocks noGrp="1"/>
          </p:cNvSpPr>
          <p:nvPr>
            <p:ph type="title"/>
          </p:nvPr>
        </p:nvSpPr>
        <p:spPr/>
        <p:txBody>
          <a:bodyPr/>
          <a:lstStyle/>
          <a:p>
            <a:r>
              <a:rPr lang="en-US" dirty="0" smtClean="0"/>
              <a:t>OPERA Event Time Stamping</a:t>
            </a:r>
            <a:endParaRPr lang="en-US" dirty="0"/>
          </a:p>
        </p:txBody>
      </p:sp>
      <p:sp>
        <p:nvSpPr>
          <p:cNvPr id="3" name="Segnaposto data 2"/>
          <p:cNvSpPr>
            <a:spLocks noGrp="1"/>
          </p:cNvSpPr>
          <p:nvPr>
            <p:ph type="dt" sz="half" idx="10"/>
          </p:nvPr>
        </p:nvSpPr>
        <p:spPr/>
        <p:txBody>
          <a:bodyPr/>
          <a:lstStyle/>
          <a:p>
            <a:r>
              <a:rPr lang="it-IT" smtClean="0"/>
              <a:t>28/03/2012  LNGS</a:t>
            </a:r>
            <a:endParaRPr lang="it-IT"/>
          </a:p>
        </p:txBody>
      </p:sp>
      <p:sp>
        <p:nvSpPr>
          <p:cNvPr id="4" name="Segnaposto piè di pagina 3"/>
          <p:cNvSpPr>
            <a:spLocks noGrp="1"/>
          </p:cNvSpPr>
          <p:nvPr>
            <p:ph type="ftr" sz="quarter" idx="11"/>
          </p:nvPr>
        </p:nvSpPr>
        <p:spPr/>
        <p:txBody>
          <a:bodyPr/>
          <a:lstStyle/>
          <a:p>
            <a:r>
              <a:rPr lang="en-US" smtClean="0"/>
              <a:t>G.Sirri - INFN BOLOGNA</a:t>
            </a:r>
            <a:endParaRPr lang="it-IT"/>
          </a:p>
        </p:txBody>
      </p:sp>
      <p:sp>
        <p:nvSpPr>
          <p:cNvPr id="5" name="Segnaposto numero diapositiva 4"/>
          <p:cNvSpPr>
            <a:spLocks noGrp="1"/>
          </p:cNvSpPr>
          <p:nvPr>
            <p:ph type="sldNum" sz="quarter" idx="12"/>
          </p:nvPr>
        </p:nvSpPr>
        <p:spPr/>
        <p:txBody>
          <a:bodyPr/>
          <a:lstStyle/>
          <a:p>
            <a:fld id="{98C2991E-20EE-4F05-B291-E6F5D20E4BD1}" type="slidenum">
              <a:rPr lang="it-IT" smtClean="0"/>
              <a:pPr/>
              <a:t>3</a:t>
            </a:fld>
            <a:endParaRPr lang="it-IT"/>
          </a:p>
        </p:txBody>
      </p:sp>
      <p:sp>
        <p:nvSpPr>
          <p:cNvPr id="26" name="Rectangle 5"/>
          <p:cNvSpPr>
            <a:spLocks noChangeArrowheads="1"/>
          </p:cNvSpPr>
          <p:nvPr/>
        </p:nvSpPr>
        <p:spPr bwMode="auto">
          <a:xfrm>
            <a:off x="1489967" y="2924944"/>
            <a:ext cx="576064" cy="288032"/>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sz="1100" dirty="0" smtClean="0"/>
              <a:t>FPGA</a:t>
            </a:r>
            <a:endParaRPr lang="en-US" sz="1100" dirty="0"/>
          </a:p>
        </p:txBody>
      </p:sp>
      <p:sp>
        <p:nvSpPr>
          <p:cNvPr id="27" name="Rectangle 5"/>
          <p:cNvSpPr>
            <a:spLocks noChangeArrowheads="1"/>
          </p:cNvSpPr>
          <p:nvPr/>
        </p:nvSpPr>
        <p:spPr bwMode="auto">
          <a:xfrm>
            <a:off x="2282055" y="2924944"/>
            <a:ext cx="432048" cy="288032"/>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sz="1100" dirty="0" smtClean="0"/>
              <a:t>10 MHz</a:t>
            </a:r>
            <a:endParaRPr lang="en-US" sz="1100" dirty="0"/>
          </a:p>
        </p:txBody>
      </p:sp>
      <p:sp>
        <p:nvSpPr>
          <p:cNvPr id="34" name="Rectangle 5"/>
          <p:cNvSpPr>
            <a:spLocks noChangeArrowheads="1"/>
          </p:cNvSpPr>
          <p:nvPr/>
        </p:nvSpPr>
        <p:spPr bwMode="auto">
          <a:xfrm>
            <a:off x="1633983" y="2420888"/>
            <a:ext cx="288032" cy="216024"/>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a:r>
              <a:rPr lang="en-US" sz="1100" dirty="0" smtClean="0"/>
              <a:t>O/E</a:t>
            </a:r>
            <a:endParaRPr lang="en-US" sz="1100" dirty="0"/>
          </a:p>
        </p:txBody>
      </p:sp>
      <p:sp>
        <p:nvSpPr>
          <p:cNvPr id="46" name="Rettangolo 45"/>
          <p:cNvSpPr/>
          <p:nvPr/>
        </p:nvSpPr>
        <p:spPr>
          <a:xfrm>
            <a:off x="1201935" y="908720"/>
            <a:ext cx="1440160"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smtClean="0">
                <a:solidFill>
                  <a:schemeClr val="tx1"/>
                </a:solidFill>
              </a:rPr>
              <a:t>ESAT</a:t>
            </a:r>
            <a:br>
              <a:rPr lang="en-US" sz="1100" b="1" smtClean="0">
                <a:solidFill>
                  <a:schemeClr val="tx1"/>
                </a:solidFill>
              </a:rPr>
            </a:br>
            <a:r>
              <a:rPr lang="en-US" sz="1100" b="1" smtClean="0">
                <a:solidFill>
                  <a:schemeClr val="tx1"/>
                </a:solidFill>
              </a:rPr>
              <a:t>GPS2</a:t>
            </a:r>
          </a:p>
        </p:txBody>
      </p:sp>
      <p:sp>
        <p:nvSpPr>
          <p:cNvPr id="47" name="Ovale 46"/>
          <p:cNvSpPr/>
          <p:nvPr/>
        </p:nvSpPr>
        <p:spPr>
          <a:xfrm>
            <a:off x="2066031" y="980728"/>
            <a:ext cx="144016" cy="144016"/>
          </a:xfrm>
          <a:prstGeom prst="ellipse">
            <a:avLst/>
          </a:pr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US" sz="1100" smtClean="0">
              <a:solidFill>
                <a:schemeClr val="tx1"/>
              </a:solidFill>
            </a:endParaRPr>
          </a:p>
        </p:txBody>
      </p:sp>
      <p:sp>
        <p:nvSpPr>
          <p:cNvPr id="48" name="Triangolo isoscele 47"/>
          <p:cNvSpPr/>
          <p:nvPr/>
        </p:nvSpPr>
        <p:spPr>
          <a:xfrm rot="10800000">
            <a:off x="2066031" y="404664"/>
            <a:ext cx="125294" cy="108012"/>
          </a:xfrm>
          <a:prstGeom prst="triangl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algn="ctr" defTabSz="914400" rtl="0" eaLnBrk="1" latinLnBrk="0" hangingPunct="1"/>
            <a:endParaRPr lang="en-US" sz="1000" kern="1200" smtClean="0">
              <a:solidFill>
                <a:schemeClr val="tx1"/>
              </a:solidFill>
              <a:latin typeface="+mn-lt"/>
              <a:ea typeface="+mn-ea"/>
              <a:cs typeface="+mn-cs"/>
            </a:endParaRPr>
          </a:p>
        </p:txBody>
      </p:sp>
      <p:cxnSp>
        <p:nvCxnSpPr>
          <p:cNvPr id="49" name="Connettore 2 48"/>
          <p:cNvCxnSpPr>
            <a:stCxn id="48" idx="0"/>
            <a:endCxn id="47" idx="0"/>
          </p:cNvCxnSpPr>
          <p:nvPr/>
        </p:nvCxnSpPr>
        <p:spPr>
          <a:xfrm>
            <a:off x="2128678" y="512676"/>
            <a:ext cx="9361" cy="46805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0" name="Forma 271"/>
          <p:cNvCxnSpPr>
            <a:stCxn id="47" idx="3"/>
            <a:endCxn id="77" idx="0"/>
          </p:cNvCxnSpPr>
          <p:nvPr/>
        </p:nvCxnSpPr>
        <p:spPr>
          <a:xfrm rot="5400000">
            <a:off x="1814004" y="1067649"/>
            <a:ext cx="237115" cy="309123"/>
          </a:xfrm>
          <a:prstGeom prst="bentConnector3">
            <a:avLst>
              <a:gd name="adj1" fmla="val 50000"/>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3" name="Connettore 4 52"/>
          <p:cNvCxnSpPr>
            <a:stCxn id="47" idx="5"/>
          </p:cNvCxnSpPr>
          <p:nvPr/>
        </p:nvCxnSpPr>
        <p:spPr>
          <a:xfrm rot="16200000" flipH="1">
            <a:off x="2224960" y="1067648"/>
            <a:ext cx="237115" cy="309123"/>
          </a:xfrm>
          <a:prstGeom prst="bentConnector3">
            <a:avLst>
              <a:gd name="adj1" fmla="val 50000"/>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a:stCxn id="77" idx="2"/>
            <a:endCxn id="34" idx="0"/>
          </p:cNvCxnSpPr>
          <p:nvPr/>
        </p:nvCxnSpPr>
        <p:spPr>
          <a:xfrm>
            <a:off x="1777999" y="1412776"/>
            <a:ext cx="0" cy="1008112"/>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5" name="Gruppo 728"/>
          <p:cNvGrpSpPr/>
          <p:nvPr/>
        </p:nvGrpSpPr>
        <p:grpSpPr>
          <a:xfrm>
            <a:off x="1705991" y="1340768"/>
            <a:ext cx="144016" cy="72008"/>
            <a:chOff x="2771800" y="2708920"/>
            <a:chExt cx="1440160" cy="720080"/>
          </a:xfrm>
        </p:grpSpPr>
        <p:sp>
          <p:nvSpPr>
            <p:cNvPr id="76" name="Connettore 75"/>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77" name="Elaborazione 76"/>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t"/>
            <a:lstStyle/>
            <a:p>
              <a:pPr algn="r"/>
              <a:endParaRPr lang="en-US" sz="1100" dirty="0" smtClean="0">
                <a:solidFill>
                  <a:schemeClr val="tx1"/>
                </a:solidFill>
              </a:endParaRPr>
            </a:p>
          </p:txBody>
        </p:sp>
      </p:grpSp>
      <p:sp>
        <p:nvSpPr>
          <p:cNvPr id="100" name="Rettangolo 99"/>
          <p:cNvSpPr/>
          <p:nvPr/>
        </p:nvSpPr>
        <p:spPr>
          <a:xfrm>
            <a:off x="769887" y="2276872"/>
            <a:ext cx="2016224"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OPERA</a:t>
            </a:r>
            <a:br>
              <a:rPr lang="en-US" sz="1100" b="1" dirty="0" smtClean="0">
                <a:solidFill>
                  <a:schemeClr val="tx1"/>
                </a:solidFill>
              </a:rPr>
            </a:br>
            <a:r>
              <a:rPr lang="en-US" sz="1100" b="1" dirty="0" smtClean="0">
                <a:solidFill>
                  <a:schemeClr val="tx1"/>
                </a:solidFill>
              </a:rPr>
              <a:t>Master</a:t>
            </a:r>
            <a:br>
              <a:rPr lang="en-US" sz="1100" b="1" dirty="0" smtClean="0">
                <a:solidFill>
                  <a:schemeClr val="tx1"/>
                </a:solidFill>
              </a:rPr>
            </a:br>
            <a:r>
              <a:rPr lang="en-US" sz="1100" b="1" dirty="0" smtClean="0">
                <a:solidFill>
                  <a:schemeClr val="tx1"/>
                </a:solidFill>
              </a:rPr>
              <a:t>Clock</a:t>
            </a:r>
          </a:p>
          <a:p>
            <a:endParaRPr lang="en-US" sz="1100" b="1" dirty="0" smtClean="0">
              <a:solidFill>
                <a:schemeClr val="tx1"/>
              </a:solidFill>
            </a:endParaRPr>
          </a:p>
          <a:p>
            <a:endParaRPr lang="en-US" sz="1100" b="1" dirty="0" smtClean="0">
              <a:solidFill>
                <a:schemeClr val="tx1"/>
              </a:solidFill>
            </a:endParaRPr>
          </a:p>
          <a:p>
            <a:endParaRPr lang="en-US" sz="1100" b="1" dirty="0" smtClean="0">
              <a:solidFill>
                <a:schemeClr val="tx1"/>
              </a:solidFill>
            </a:endParaRPr>
          </a:p>
        </p:txBody>
      </p:sp>
      <p:sp>
        <p:nvSpPr>
          <p:cNvPr id="109" name="CasellaDiTesto 108"/>
          <p:cNvSpPr txBox="1"/>
          <p:nvPr/>
        </p:nvSpPr>
        <p:spPr>
          <a:xfrm>
            <a:off x="1633983" y="404664"/>
            <a:ext cx="504056" cy="276999"/>
          </a:xfrm>
          <a:prstGeom prst="rect">
            <a:avLst/>
          </a:prstGeom>
          <a:noFill/>
        </p:spPr>
        <p:txBody>
          <a:bodyPr wrap="square" lIns="0" tIns="0" rIns="0" bIns="0" rtlCol="0">
            <a:spAutoFit/>
          </a:bodyPr>
          <a:lstStyle/>
          <a:p>
            <a:pPr algn="ctr"/>
            <a:r>
              <a:rPr lang="en-US" sz="900" dirty="0" smtClean="0"/>
              <a:t>GPS </a:t>
            </a:r>
            <a:br>
              <a:rPr lang="en-US" sz="900" dirty="0" smtClean="0"/>
            </a:br>
            <a:r>
              <a:rPr lang="en-US" sz="900" dirty="0" smtClean="0"/>
              <a:t>Antenna</a:t>
            </a:r>
            <a:endParaRPr lang="en-US" sz="900" dirty="0"/>
          </a:p>
        </p:txBody>
      </p:sp>
      <p:cxnSp>
        <p:nvCxnSpPr>
          <p:cNvPr id="124" name="Connettore 2 123"/>
          <p:cNvCxnSpPr>
            <a:stCxn id="34" idx="2"/>
            <a:endCxn id="26" idx="0"/>
          </p:cNvCxnSpPr>
          <p:nvPr/>
        </p:nvCxnSpPr>
        <p:spPr>
          <a:xfrm>
            <a:off x="1777999" y="2636912"/>
            <a:ext cx="0" cy="288032"/>
          </a:xfrm>
          <a:prstGeom prst="straightConnector1">
            <a:avLst/>
          </a:prstGeom>
          <a:ln w="28575">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Connettore 2 132"/>
          <p:cNvCxnSpPr>
            <a:stCxn id="27" idx="1"/>
            <a:endCxn id="26" idx="3"/>
          </p:cNvCxnSpPr>
          <p:nvPr/>
        </p:nvCxnSpPr>
        <p:spPr>
          <a:xfrm flipH="1">
            <a:off x="2066031" y="3068960"/>
            <a:ext cx="216024" cy="0"/>
          </a:xfrm>
          <a:prstGeom prst="straightConnector1">
            <a:avLst/>
          </a:prstGeom>
          <a:ln>
            <a:solidFill>
              <a:schemeClr val="accent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45" name="Text Box 12"/>
          <p:cNvSpPr txBox="1">
            <a:spLocks noChangeArrowheads="1"/>
          </p:cNvSpPr>
          <p:nvPr/>
        </p:nvSpPr>
        <p:spPr bwMode="auto">
          <a:xfrm>
            <a:off x="1467143" y="3963253"/>
            <a:ext cx="23884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600" b="1" dirty="0">
                <a:solidFill>
                  <a:srgbClr val="FF0000"/>
                </a:solidFill>
                <a:ea typeface="ＭＳ Ｐゴシック" charset="0"/>
                <a:cs typeface="ＭＳ Ｐゴシック" charset="0"/>
              </a:rPr>
              <a:t>T</a:t>
            </a:r>
            <a:r>
              <a:rPr lang="en-US" sz="1600" b="1" baseline="-25000" dirty="0">
                <a:solidFill>
                  <a:srgbClr val="FF0000"/>
                </a:solidFill>
                <a:ea typeface="ＭＳ Ｐゴシック" charset="0"/>
                <a:cs typeface="ＭＳ Ｐゴシック" charset="0"/>
              </a:rPr>
              <a:t>10</a:t>
            </a:r>
          </a:p>
        </p:txBody>
      </p:sp>
      <p:cxnSp>
        <p:nvCxnSpPr>
          <p:cNvPr id="150" name="Connettore 2 149"/>
          <p:cNvCxnSpPr>
            <a:stCxn id="26" idx="2"/>
            <a:endCxn id="175" idx="0"/>
          </p:cNvCxnSpPr>
          <p:nvPr/>
        </p:nvCxnSpPr>
        <p:spPr>
          <a:xfrm>
            <a:off x="1777999" y="3212976"/>
            <a:ext cx="0" cy="108012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3" name="Rettangolo 152"/>
          <p:cNvSpPr/>
          <p:nvPr/>
        </p:nvSpPr>
        <p:spPr>
          <a:xfrm>
            <a:off x="769887" y="4221088"/>
            <a:ext cx="2016224" cy="12961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100" b="1" dirty="0" smtClean="0">
              <a:solidFill>
                <a:schemeClr val="tx1"/>
              </a:solidFill>
            </a:endParaRPr>
          </a:p>
          <a:p>
            <a:endParaRPr lang="it-IT" sz="1100" b="1" dirty="0" smtClean="0">
              <a:solidFill>
                <a:schemeClr val="tx1"/>
              </a:solidFill>
            </a:endParaRPr>
          </a:p>
        </p:txBody>
      </p:sp>
      <p:sp>
        <p:nvSpPr>
          <p:cNvPr id="162" name="Text Box 12"/>
          <p:cNvSpPr txBox="1">
            <a:spLocks noChangeArrowheads="1"/>
          </p:cNvSpPr>
          <p:nvPr/>
        </p:nvSpPr>
        <p:spPr bwMode="auto">
          <a:xfrm>
            <a:off x="1536906" y="5301208"/>
            <a:ext cx="16908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600" b="1" dirty="0" smtClean="0">
                <a:solidFill>
                  <a:srgbClr val="FF0000"/>
                </a:solidFill>
                <a:ea typeface="ＭＳ Ｐゴシック" charset="0"/>
                <a:cs typeface="ＭＳ Ｐゴシック" charset="0"/>
              </a:rPr>
              <a:t>Ts</a:t>
            </a:r>
            <a:endParaRPr lang="en-US" sz="1600" b="1" dirty="0">
              <a:solidFill>
                <a:srgbClr val="FF0000"/>
              </a:solidFill>
              <a:ea typeface="ＭＳ Ｐゴシック" charset="0"/>
              <a:cs typeface="ＭＳ Ｐゴシック" charset="0"/>
            </a:endParaRPr>
          </a:p>
        </p:txBody>
      </p:sp>
      <p:sp>
        <p:nvSpPr>
          <p:cNvPr id="163" name="Rettangolo 162"/>
          <p:cNvSpPr/>
          <p:nvPr/>
        </p:nvSpPr>
        <p:spPr>
          <a:xfrm>
            <a:off x="1561975" y="6021288"/>
            <a:ext cx="43204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tx1"/>
                </a:solidFill>
              </a:rPr>
              <a:t>ROC</a:t>
            </a:r>
          </a:p>
        </p:txBody>
      </p:sp>
      <p:sp>
        <p:nvSpPr>
          <p:cNvPr id="164" name="Rettangolo 163"/>
          <p:cNvSpPr/>
          <p:nvPr/>
        </p:nvSpPr>
        <p:spPr>
          <a:xfrm>
            <a:off x="1561975" y="6525344"/>
            <a:ext cx="43204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tx1"/>
                </a:solidFill>
              </a:rPr>
              <a:t>PMT</a:t>
            </a:r>
          </a:p>
        </p:txBody>
      </p:sp>
      <p:cxnSp>
        <p:nvCxnSpPr>
          <p:cNvPr id="165" name="Connettore 2 164"/>
          <p:cNvCxnSpPr>
            <a:stCxn id="164" idx="0"/>
            <a:endCxn id="163" idx="2"/>
          </p:cNvCxnSpPr>
          <p:nvPr/>
        </p:nvCxnSpPr>
        <p:spPr>
          <a:xfrm flipV="1">
            <a:off x="1777999" y="6309320"/>
            <a:ext cx="0" cy="21602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66" name="Connettore 2 165"/>
          <p:cNvCxnSpPr>
            <a:stCxn id="163" idx="0"/>
            <a:endCxn id="178" idx="4"/>
          </p:cNvCxnSpPr>
          <p:nvPr/>
        </p:nvCxnSpPr>
        <p:spPr>
          <a:xfrm flipV="1">
            <a:off x="1777999" y="5445224"/>
            <a:ext cx="0" cy="57606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67" name="CasellaDiTesto 166"/>
          <p:cNvSpPr txBox="1"/>
          <p:nvPr/>
        </p:nvSpPr>
        <p:spPr>
          <a:xfrm>
            <a:off x="1057919" y="5733256"/>
            <a:ext cx="648072" cy="215444"/>
          </a:xfrm>
          <a:prstGeom prst="rect">
            <a:avLst/>
          </a:prstGeom>
          <a:solidFill>
            <a:srgbClr val="FFFF00"/>
          </a:solidFill>
        </p:spPr>
        <p:txBody>
          <a:bodyPr wrap="square" lIns="0" tIns="0" rIns="0" bIns="0" rtlCol="0">
            <a:spAutoFit/>
          </a:bodyPr>
          <a:lstStyle/>
          <a:p>
            <a:pPr algn="r"/>
            <a:r>
              <a:rPr lang="it-IT" sz="1400" b="1" dirty="0" smtClean="0"/>
              <a:t>TRIGGER</a:t>
            </a:r>
          </a:p>
        </p:txBody>
      </p:sp>
      <p:cxnSp>
        <p:nvCxnSpPr>
          <p:cNvPr id="168" name="Connettore 2 167"/>
          <p:cNvCxnSpPr>
            <a:stCxn id="175" idx="4"/>
          </p:cNvCxnSpPr>
          <p:nvPr/>
        </p:nvCxnSpPr>
        <p:spPr>
          <a:xfrm>
            <a:off x="1777999" y="4437112"/>
            <a:ext cx="0" cy="0"/>
          </a:xfrm>
          <a:prstGeom prst="straightConnector1">
            <a:avLst/>
          </a:prstGeom>
          <a:ln w="127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9" name="Connettore 2 168"/>
          <p:cNvCxnSpPr/>
          <p:nvPr/>
        </p:nvCxnSpPr>
        <p:spPr>
          <a:xfrm flipV="1">
            <a:off x="1777999" y="5343019"/>
            <a:ext cx="0" cy="72008"/>
          </a:xfrm>
          <a:prstGeom prst="straightConnector1">
            <a:avLst/>
          </a:prstGeom>
          <a:ln w="127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70" name="Gruppo 349"/>
          <p:cNvGrpSpPr/>
          <p:nvPr/>
        </p:nvGrpSpPr>
        <p:grpSpPr>
          <a:xfrm>
            <a:off x="1705991" y="2708920"/>
            <a:ext cx="144016" cy="144016"/>
            <a:chOff x="1763688" y="1196752"/>
            <a:chExt cx="144016" cy="144016"/>
          </a:xfrm>
        </p:grpSpPr>
        <p:sp>
          <p:nvSpPr>
            <p:cNvPr id="171" name="Elaborazione 170"/>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172" name="Connettore 171"/>
            <p:cNvSpPr/>
            <p:nvPr/>
          </p:nvSpPr>
          <p:spPr>
            <a:xfrm>
              <a:off x="1763688" y="1196752"/>
              <a:ext cx="144016" cy="144016"/>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grpSp>
        <p:nvGrpSpPr>
          <p:cNvPr id="173" name="Gruppo 358"/>
          <p:cNvGrpSpPr/>
          <p:nvPr/>
        </p:nvGrpSpPr>
        <p:grpSpPr>
          <a:xfrm>
            <a:off x="1705991" y="4293096"/>
            <a:ext cx="144016" cy="144016"/>
            <a:chOff x="1763688" y="1196752"/>
            <a:chExt cx="144016" cy="144016"/>
          </a:xfrm>
        </p:grpSpPr>
        <p:sp>
          <p:nvSpPr>
            <p:cNvPr id="174" name="Elaborazione 173"/>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175" name="Connettore 174"/>
            <p:cNvSpPr/>
            <p:nvPr/>
          </p:nvSpPr>
          <p:spPr>
            <a:xfrm>
              <a:off x="1763688" y="1196752"/>
              <a:ext cx="144016" cy="144016"/>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grpSp>
        <p:nvGrpSpPr>
          <p:cNvPr id="176" name="Gruppo 375"/>
          <p:cNvGrpSpPr/>
          <p:nvPr/>
        </p:nvGrpSpPr>
        <p:grpSpPr>
          <a:xfrm>
            <a:off x="1705991" y="5301208"/>
            <a:ext cx="144016" cy="216024"/>
            <a:chOff x="1763688" y="1124744"/>
            <a:chExt cx="144016" cy="216024"/>
          </a:xfrm>
        </p:grpSpPr>
        <p:sp>
          <p:nvSpPr>
            <p:cNvPr id="177" name="Elaborazione 176"/>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178" name="Connettore 177"/>
            <p:cNvSpPr/>
            <p:nvPr/>
          </p:nvSpPr>
          <p:spPr>
            <a:xfrm>
              <a:off x="1763688" y="1124744"/>
              <a:ext cx="144016" cy="144016"/>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179" name="CasellaDiTesto 178"/>
          <p:cNvSpPr txBox="1"/>
          <p:nvPr/>
        </p:nvSpPr>
        <p:spPr>
          <a:xfrm>
            <a:off x="841895" y="3460938"/>
            <a:ext cx="864096" cy="400110"/>
          </a:xfrm>
          <a:prstGeom prst="rect">
            <a:avLst/>
          </a:prstGeom>
          <a:solidFill>
            <a:srgbClr val="FFFF00"/>
          </a:solidFill>
        </p:spPr>
        <p:txBody>
          <a:bodyPr wrap="square" lIns="0" tIns="0" rIns="0" bIns="0" rtlCol="0">
            <a:spAutoFit/>
          </a:bodyPr>
          <a:lstStyle/>
          <a:p>
            <a:pPr algn="r"/>
            <a:r>
              <a:rPr lang="it-IT" sz="1400" b="1" dirty="0" smtClean="0">
                <a:solidFill>
                  <a:srgbClr val="FF0000"/>
                </a:solidFill>
              </a:rPr>
              <a:t> DAQ RESET</a:t>
            </a:r>
          </a:p>
          <a:p>
            <a:pPr algn="r"/>
            <a:r>
              <a:rPr lang="it-IT" sz="1200" b="1" dirty="0" err="1" smtClean="0">
                <a:solidFill>
                  <a:srgbClr val="FF0000"/>
                </a:solidFill>
              </a:rPr>
              <a:t>Every</a:t>
            </a:r>
            <a:r>
              <a:rPr lang="it-IT" sz="1200" b="1" dirty="0" smtClean="0">
                <a:solidFill>
                  <a:srgbClr val="FF0000"/>
                </a:solidFill>
              </a:rPr>
              <a:t> 0.6 s</a:t>
            </a:r>
          </a:p>
        </p:txBody>
      </p:sp>
      <p:sp>
        <p:nvSpPr>
          <p:cNvPr id="180" name="Rettangolo 179"/>
          <p:cNvSpPr/>
          <p:nvPr/>
        </p:nvSpPr>
        <p:spPr>
          <a:xfrm>
            <a:off x="2956604" y="2348880"/>
            <a:ext cx="463268" cy="430887"/>
          </a:xfrm>
          <a:prstGeom prst="rect">
            <a:avLst/>
          </a:prstGeom>
        </p:spPr>
        <p:txBody>
          <a:bodyPr wrap="none" lIns="0" tIns="0" rIns="0" bIns="0">
            <a:spAutoFit/>
          </a:bodyPr>
          <a:lstStyle/>
          <a:p>
            <a:r>
              <a:rPr lang="it-IT" sz="1400" b="1" dirty="0" smtClean="0">
                <a:solidFill>
                  <a:schemeClr val="accent1">
                    <a:lumMod val="75000"/>
                  </a:schemeClr>
                </a:solidFill>
              </a:rPr>
              <a:t>MC </a:t>
            </a:r>
            <a:br>
              <a:rPr lang="it-IT" sz="1400" b="1" dirty="0" smtClean="0">
                <a:solidFill>
                  <a:schemeClr val="accent1">
                    <a:lumMod val="75000"/>
                  </a:schemeClr>
                </a:solidFill>
              </a:rPr>
            </a:br>
            <a:r>
              <a:rPr lang="it-IT" sz="1400" b="1" dirty="0" err="1" smtClean="0">
                <a:solidFill>
                  <a:schemeClr val="accent1">
                    <a:lumMod val="75000"/>
                  </a:schemeClr>
                </a:solidFill>
              </a:rPr>
              <a:t>PPmS</a:t>
            </a:r>
            <a:r>
              <a:rPr lang="it-IT" sz="1400" b="1" dirty="0" smtClean="0">
                <a:solidFill>
                  <a:schemeClr val="accent1">
                    <a:lumMod val="75000"/>
                  </a:schemeClr>
                </a:solidFill>
              </a:rPr>
              <a:t> </a:t>
            </a:r>
            <a:endParaRPr lang="it-IT" sz="1400" dirty="0">
              <a:solidFill>
                <a:schemeClr val="accent1">
                  <a:lumMod val="75000"/>
                </a:schemeClr>
              </a:solidFill>
            </a:endParaRPr>
          </a:p>
        </p:txBody>
      </p:sp>
      <p:sp>
        <p:nvSpPr>
          <p:cNvPr id="192" name="Text Box 12"/>
          <p:cNvSpPr txBox="1">
            <a:spLocks noChangeArrowheads="1"/>
          </p:cNvSpPr>
          <p:nvPr/>
        </p:nvSpPr>
        <p:spPr bwMode="auto">
          <a:xfrm>
            <a:off x="1345951" y="2606715"/>
            <a:ext cx="29335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600" b="1" dirty="0" smtClean="0">
                <a:solidFill>
                  <a:srgbClr val="FF0000"/>
                </a:solidFill>
                <a:ea typeface="ＭＳ Ｐゴシック" charset="0"/>
                <a:cs typeface="ＭＳ Ｐゴシック" charset="0"/>
              </a:rPr>
              <a:t>T</a:t>
            </a:r>
            <a:r>
              <a:rPr lang="en-US" sz="1600" b="1" baseline="-25000" dirty="0" smtClean="0">
                <a:solidFill>
                  <a:srgbClr val="FF0000"/>
                </a:solidFill>
                <a:ea typeface="ＭＳ Ｐゴシック" charset="0"/>
                <a:cs typeface="ＭＳ Ｐゴシック" charset="0"/>
              </a:rPr>
              <a:t>MC</a:t>
            </a:r>
            <a:endParaRPr lang="en-US" sz="1600" b="1" baseline="-25000" dirty="0">
              <a:solidFill>
                <a:srgbClr val="FF0000"/>
              </a:solidFill>
              <a:ea typeface="ＭＳ Ｐゴシック" charset="0"/>
              <a:cs typeface="ＭＳ Ｐゴシック" charset="0"/>
            </a:endParaRPr>
          </a:p>
        </p:txBody>
      </p:sp>
      <p:cxnSp>
        <p:nvCxnSpPr>
          <p:cNvPr id="216" name="Forma 215"/>
          <p:cNvCxnSpPr>
            <a:stCxn id="241" idx="4"/>
            <a:endCxn id="121" idx="1"/>
          </p:cNvCxnSpPr>
          <p:nvPr/>
        </p:nvCxnSpPr>
        <p:spPr>
          <a:xfrm rot="16200000" flipH="1">
            <a:off x="2463454" y="1519409"/>
            <a:ext cx="213266" cy="144016"/>
          </a:xfrm>
          <a:prstGeom prst="bentConnector2">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18" name="Connettore 2 217"/>
          <p:cNvCxnSpPr/>
          <p:nvPr/>
        </p:nvCxnSpPr>
        <p:spPr>
          <a:xfrm>
            <a:off x="1965401" y="3212976"/>
            <a:ext cx="14311" cy="122413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23" name="Text Box 37"/>
          <p:cNvSpPr txBox="1">
            <a:spLocks noChangeArrowheads="1"/>
          </p:cNvSpPr>
          <p:nvPr/>
        </p:nvSpPr>
        <p:spPr bwMode="auto">
          <a:xfrm>
            <a:off x="1850007" y="4962016"/>
            <a:ext cx="587268" cy="257369"/>
          </a:xfrm>
          <a:prstGeom prst="rect">
            <a:avLst/>
          </a:prstGeom>
          <a:noFill/>
          <a:ln w="9525">
            <a:solidFill>
              <a:srgbClr val="FF0000"/>
            </a:solidFill>
            <a:miter lim="800000"/>
            <a:headEnd/>
            <a:tailEnd/>
          </a:ln>
          <a:effectLst/>
        </p:spPr>
        <p:txBody>
          <a:bodyPr wrap="none" lIns="36000" tIns="36000" rIns="36000" bIns="36000">
            <a:spAutoFit/>
          </a:bodyPr>
          <a:lstStyle/>
          <a:p>
            <a:r>
              <a:rPr lang="en-US" sz="1200" b="1" dirty="0"/>
              <a:t>N*10 ns</a:t>
            </a:r>
          </a:p>
        </p:txBody>
      </p:sp>
      <p:sp>
        <p:nvSpPr>
          <p:cNvPr id="224" name="Text Box 38"/>
          <p:cNvSpPr txBox="1">
            <a:spLocks noChangeArrowheads="1"/>
          </p:cNvSpPr>
          <p:nvPr/>
        </p:nvSpPr>
        <p:spPr bwMode="auto">
          <a:xfrm>
            <a:off x="1129927" y="4962016"/>
            <a:ext cx="576064" cy="267184"/>
          </a:xfrm>
          <a:prstGeom prst="rect">
            <a:avLst/>
          </a:prstGeom>
          <a:noFill/>
          <a:ln w="9525">
            <a:solidFill>
              <a:srgbClr val="FF0000"/>
            </a:solidFill>
            <a:miter lim="800000"/>
            <a:headEnd/>
            <a:tailEnd/>
          </a:ln>
          <a:effectLst/>
        </p:spPr>
        <p:txBody>
          <a:bodyPr wrap="square" lIns="36000" tIns="36000" rIns="36000" bIns="36000">
            <a:spAutoFit/>
          </a:bodyPr>
          <a:lstStyle/>
          <a:p>
            <a:r>
              <a:rPr lang="en-US" sz="1200" b="1" dirty="0"/>
              <a:t>M*0.6 s</a:t>
            </a:r>
          </a:p>
        </p:txBody>
      </p:sp>
      <p:cxnSp>
        <p:nvCxnSpPr>
          <p:cNvPr id="234" name="Forma 233"/>
          <p:cNvCxnSpPr>
            <a:stCxn id="172" idx="6"/>
            <a:endCxn id="180" idx="1"/>
          </p:cNvCxnSpPr>
          <p:nvPr/>
        </p:nvCxnSpPr>
        <p:spPr>
          <a:xfrm flipV="1">
            <a:off x="1850007" y="2564324"/>
            <a:ext cx="1106597" cy="216604"/>
          </a:xfrm>
          <a:prstGeom prst="bentConnector3">
            <a:avLst>
              <a:gd name="adj1" fmla="val 50000"/>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38" name="CasellaDiTesto 237"/>
          <p:cNvSpPr txBox="1"/>
          <p:nvPr/>
        </p:nvSpPr>
        <p:spPr>
          <a:xfrm>
            <a:off x="1979712" y="3573016"/>
            <a:ext cx="432048" cy="138499"/>
          </a:xfrm>
          <a:prstGeom prst="rect">
            <a:avLst/>
          </a:prstGeom>
          <a:noFill/>
        </p:spPr>
        <p:txBody>
          <a:bodyPr wrap="square" lIns="0" tIns="0" rIns="0" bIns="0" rtlCol="0">
            <a:spAutoFit/>
          </a:bodyPr>
          <a:lstStyle/>
          <a:p>
            <a:pPr algn="ctr"/>
            <a:r>
              <a:rPr lang="en-US" sz="900" dirty="0" smtClean="0"/>
              <a:t>20 MHz</a:t>
            </a:r>
            <a:endParaRPr lang="en-US" sz="900" dirty="0"/>
          </a:p>
        </p:txBody>
      </p:sp>
      <p:grpSp>
        <p:nvGrpSpPr>
          <p:cNvPr id="239" name="Gruppo 349"/>
          <p:cNvGrpSpPr/>
          <p:nvPr/>
        </p:nvGrpSpPr>
        <p:grpSpPr>
          <a:xfrm>
            <a:off x="2426071" y="1340768"/>
            <a:ext cx="144016" cy="144016"/>
            <a:chOff x="1763688" y="1196752"/>
            <a:chExt cx="144016" cy="144016"/>
          </a:xfrm>
        </p:grpSpPr>
        <p:sp>
          <p:nvSpPr>
            <p:cNvPr id="240" name="Elaborazione 239"/>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241" name="Connettore 240"/>
            <p:cNvSpPr/>
            <p:nvPr/>
          </p:nvSpPr>
          <p:spPr>
            <a:xfrm>
              <a:off x="1763688" y="1196752"/>
              <a:ext cx="144016" cy="144016"/>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242" name="Rettangolo 241"/>
          <p:cNvSpPr/>
          <p:nvPr/>
        </p:nvSpPr>
        <p:spPr>
          <a:xfrm>
            <a:off x="2627784" y="1340768"/>
            <a:ext cx="475964" cy="215444"/>
          </a:xfrm>
          <a:prstGeom prst="rect">
            <a:avLst/>
          </a:prstGeom>
        </p:spPr>
        <p:txBody>
          <a:bodyPr wrap="none" lIns="0" tIns="0" rIns="0" bIns="0">
            <a:spAutoFit/>
          </a:bodyPr>
          <a:lstStyle/>
          <a:p>
            <a:r>
              <a:rPr lang="it-IT" sz="1400" b="1" dirty="0" smtClean="0">
                <a:solidFill>
                  <a:schemeClr val="accent1">
                    <a:lumMod val="75000"/>
                  </a:schemeClr>
                </a:solidFill>
              </a:rPr>
              <a:t>HERTZ</a:t>
            </a:r>
            <a:endParaRPr lang="it-IT" sz="1400" dirty="0">
              <a:solidFill>
                <a:schemeClr val="accent1">
                  <a:lumMod val="75000"/>
                </a:schemeClr>
              </a:solidFill>
            </a:endParaRPr>
          </a:p>
        </p:txBody>
      </p:sp>
      <p:sp>
        <p:nvSpPr>
          <p:cNvPr id="121" name="CasellaDiTesto 120"/>
          <p:cNvSpPr txBox="1"/>
          <p:nvPr/>
        </p:nvSpPr>
        <p:spPr>
          <a:xfrm>
            <a:off x="2642095" y="1628800"/>
            <a:ext cx="777777" cy="138499"/>
          </a:xfrm>
          <a:prstGeom prst="rect">
            <a:avLst/>
          </a:prstGeom>
          <a:noFill/>
        </p:spPr>
        <p:txBody>
          <a:bodyPr wrap="square" lIns="0" tIns="0" rIns="0" bIns="0" rtlCol="0">
            <a:spAutoFit/>
          </a:bodyPr>
          <a:lstStyle/>
          <a:p>
            <a:pPr algn="ctr"/>
            <a:r>
              <a:rPr lang="it-IT" sz="900" dirty="0" smtClean="0"/>
              <a:t>Link </a:t>
            </a:r>
            <a:r>
              <a:rPr lang="it-IT" sz="900" dirty="0" err="1" smtClean="0"/>
              <a:t>to</a:t>
            </a:r>
            <a:r>
              <a:rPr lang="it-IT" sz="900" dirty="0" smtClean="0"/>
              <a:t> CERN</a:t>
            </a:r>
          </a:p>
        </p:txBody>
      </p:sp>
      <p:sp>
        <p:nvSpPr>
          <p:cNvPr id="138" name="CasellaDiTesto 137"/>
          <p:cNvSpPr txBox="1"/>
          <p:nvPr/>
        </p:nvSpPr>
        <p:spPr>
          <a:xfrm>
            <a:off x="1922015" y="4437112"/>
            <a:ext cx="432048" cy="138499"/>
          </a:xfrm>
          <a:prstGeom prst="rect">
            <a:avLst/>
          </a:prstGeom>
          <a:noFill/>
        </p:spPr>
        <p:txBody>
          <a:bodyPr wrap="square" lIns="0" tIns="0" rIns="0" bIns="0" rtlCol="0">
            <a:spAutoFit/>
          </a:bodyPr>
          <a:lstStyle/>
          <a:p>
            <a:pPr algn="ctr"/>
            <a:r>
              <a:rPr lang="en-US" sz="900" dirty="0" smtClean="0"/>
              <a:t>100 MHz</a:t>
            </a:r>
            <a:endParaRPr lang="en-US" sz="900" dirty="0"/>
          </a:p>
        </p:txBody>
      </p:sp>
      <p:sp>
        <p:nvSpPr>
          <p:cNvPr id="140" name="Rettangolo 139"/>
          <p:cNvSpPr/>
          <p:nvPr/>
        </p:nvSpPr>
        <p:spPr>
          <a:xfrm>
            <a:off x="193823" y="5090540"/>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000" b="1" dirty="0" smtClean="0">
                <a:solidFill>
                  <a:schemeClr val="accent1"/>
                </a:solidFill>
              </a:rPr>
              <a:t>DAQ</a:t>
            </a:r>
            <a:br>
              <a:rPr lang="it-IT" sz="1000" b="1" dirty="0" smtClean="0">
                <a:solidFill>
                  <a:schemeClr val="accent1"/>
                </a:solidFill>
              </a:rPr>
            </a:br>
            <a:r>
              <a:rPr lang="it-IT" sz="1000" b="1" dirty="0" err="1" smtClean="0">
                <a:solidFill>
                  <a:schemeClr val="accent1"/>
                </a:solidFill>
              </a:rPr>
              <a:t>Time</a:t>
            </a:r>
            <a:r>
              <a:rPr lang="it-IT" sz="1000" b="1" dirty="0" smtClean="0">
                <a:solidFill>
                  <a:schemeClr val="accent1"/>
                </a:solidFill>
              </a:rPr>
              <a:t> </a:t>
            </a:r>
            <a:r>
              <a:rPr lang="it-IT" sz="1000" b="1" dirty="0" err="1" smtClean="0">
                <a:solidFill>
                  <a:schemeClr val="accent1"/>
                </a:solidFill>
              </a:rPr>
              <a:t>Stamp</a:t>
            </a:r>
            <a:endParaRPr lang="it-IT" sz="1000" b="1" dirty="0">
              <a:solidFill>
                <a:schemeClr val="accent1"/>
              </a:solidFill>
            </a:endParaRPr>
          </a:p>
        </p:txBody>
      </p:sp>
      <p:sp>
        <p:nvSpPr>
          <p:cNvPr id="141" name="Rettangolo 140"/>
          <p:cNvSpPr/>
          <p:nvPr/>
        </p:nvSpPr>
        <p:spPr>
          <a:xfrm>
            <a:off x="193823" y="4730500"/>
            <a:ext cx="288032" cy="27732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700"/>
              </a:lnSpc>
            </a:pPr>
            <a:r>
              <a:rPr lang="it-IT" sz="900" kern="800" dirty="0" smtClean="0">
                <a:solidFill>
                  <a:schemeClr val="accent1"/>
                </a:solidFill>
              </a:rPr>
              <a:t>121 …</a:t>
            </a:r>
          </a:p>
          <a:p>
            <a:pPr>
              <a:lnSpc>
                <a:spcPts val="700"/>
              </a:lnSpc>
            </a:pPr>
            <a:r>
              <a:rPr lang="it-IT" sz="900" kern="800" dirty="0" smtClean="0">
                <a:solidFill>
                  <a:schemeClr val="accent1"/>
                </a:solidFill>
              </a:rPr>
              <a:t>122…</a:t>
            </a:r>
            <a:br>
              <a:rPr lang="it-IT" sz="900" kern="800" dirty="0" smtClean="0">
                <a:solidFill>
                  <a:schemeClr val="accent1"/>
                </a:solidFill>
              </a:rPr>
            </a:br>
            <a:r>
              <a:rPr lang="it-IT" sz="900" kern="800" dirty="0" smtClean="0">
                <a:solidFill>
                  <a:schemeClr val="accent1"/>
                </a:solidFill>
              </a:rPr>
              <a:t>123…</a:t>
            </a:r>
            <a:endParaRPr lang="it-IT" sz="900" kern="800" dirty="0">
              <a:solidFill>
                <a:schemeClr val="accent1"/>
              </a:solidFill>
            </a:endParaRPr>
          </a:p>
        </p:txBody>
      </p:sp>
      <p:cxnSp>
        <p:nvCxnSpPr>
          <p:cNvPr id="142" name="Connettore 2 141"/>
          <p:cNvCxnSpPr>
            <a:stCxn id="196" idx="1"/>
            <a:endCxn id="141" idx="3"/>
          </p:cNvCxnSpPr>
          <p:nvPr/>
        </p:nvCxnSpPr>
        <p:spPr>
          <a:xfrm flipH="1">
            <a:off x="481855" y="4869160"/>
            <a:ext cx="576064"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7" name="CasellaDiTesto 186"/>
          <p:cNvSpPr txBox="1"/>
          <p:nvPr/>
        </p:nvSpPr>
        <p:spPr>
          <a:xfrm>
            <a:off x="841895" y="1484784"/>
            <a:ext cx="864096" cy="215444"/>
          </a:xfrm>
          <a:prstGeom prst="rect">
            <a:avLst/>
          </a:prstGeom>
          <a:solidFill>
            <a:srgbClr val="FFFF00"/>
          </a:solidFill>
        </p:spPr>
        <p:txBody>
          <a:bodyPr wrap="square" lIns="0" tIns="0" rIns="0" bIns="0" rtlCol="0">
            <a:spAutoFit/>
          </a:bodyPr>
          <a:lstStyle/>
          <a:p>
            <a:pPr algn="r"/>
            <a:r>
              <a:rPr lang="it-IT" sz="1400" b="1" dirty="0" smtClean="0">
                <a:solidFill>
                  <a:srgbClr val="FF0000"/>
                </a:solidFill>
              </a:rPr>
              <a:t> ESAT </a:t>
            </a:r>
            <a:r>
              <a:rPr lang="it-IT" sz="1400" b="1" dirty="0" err="1" smtClean="0">
                <a:solidFill>
                  <a:srgbClr val="FF0000"/>
                </a:solidFill>
              </a:rPr>
              <a:t>PPmS</a:t>
            </a:r>
            <a:endParaRPr lang="it-IT" sz="1200" b="1" dirty="0" smtClean="0">
              <a:solidFill>
                <a:srgbClr val="FF0000"/>
              </a:solidFill>
            </a:endParaRPr>
          </a:p>
        </p:txBody>
      </p:sp>
      <p:sp>
        <p:nvSpPr>
          <p:cNvPr id="194" name="CasellaDiTesto 499"/>
          <p:cNvSpPr txBox="1"/>
          <p:nvPr/>
        </p:nvSpPr>
        <p:spPr>
          <a:xfrm>
            <a:off x="148515" y="1655173"/>
            <a:ext cx="497252" cy="26161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smtClean="0"/>
              <a:t>8 km </a:t>
            </a:r>
            <a:endParaRPr lang="it-IT" sz="1100" dirty="0"/>
          </a:p>
        </p:txBody>
      </p:sp>
      <p:cxnSp>
        <p:nvCxnSpPr>
          <p:cNvPr id="195" name="Connettore 2 194"/>
          <p:cNvCxnSpPr/>
          <p:nvPr/>
        </p:nvCxnSpPr>
        <p:spPr>
          <a:xfrm flipV="1">
            <a:off x="179512" y="1340768"/>
            <a:ext cx="1" cy="890470"/>
          </a:xfrm>
          <a:prstGeom prst="straightConnector1">
            <a:avLst/>
          </a:prstGeom>
          <a:ln w="34925" cmpd="dbl">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7" name="CasellaDiTesto 196"/>
          <p:cNvSpPr txBox="1"/>
          <p:nvPr/>
        </p:nvSpPr>
        <p:spPr>
          <a:xfrm rot="16200000">
            <a:off x="-310944" y="751105"/>
            <a:ext cx="969881" cy="276999"/>
          </a:xfrm>
          <a:prstGeom prst="rect">
            <a:avLst/>
          </a:prstGeom>
          <a:noFill/>
        </p:spPr>
        <p:txBody>
          <a:bodyPr wrap="none" rtlCol="0">
            <a:spAutoFit/>
          </a:bodyPr>
          <a:lstStyle/>
          <a:p>
            <a:r>
              <a:rPr lang="it-IT" sz="1200" b="1" dirty="0" err="1" smtClean="0"/>
              <a:t>External</a:t>
            </a:r>
            <a:r>
              <a:rPr lang="it-IT" sz="1200" b="1" dirty="0" smtClean="0"/>
              <a:t> </a:t>
            </a:r>
            <a:r>
              <a:rPr lang="it-IT" sz="1200" b="1" dirty="0" err="1" smtClean="0"/>
              <a:t>Lab</a:t>
            </a:r>
            <a:endParaRPr lang="it-IT" sz="1200" b="1" dirty="0"/>
          </a:p>
        </p:txBody>
      </p:sp>
      <p:sp>
        <p:nvSpPr>
          <p:cNvPr id="198" name="CasellaDiTesto 197"/>
          <p:cNvSpPr txBox="1"/>
          <p:nvPr/>
        </p:nvSpPr>
        <p:spPr>
          <a:xfrm rot="16200000">
            <a:off x="-346916" y="2587277"/>
            <a:ext cx="1041824" cy="276999"/>
          </a:xfrm>
          <a:prstGeom prst="rect">
            <a:avLst/>
          </a:prstGeom>
          <a:noFill/>
        </p:spPr>
        <p:txBody>
          <a:bodyPr wrap="none" rtlCol="0">
            <a:spAutoFit/>
          </a:bodyPr>
          <a:lstStyle/>
          <a:p>
            <a:pPr algn="r"/>
            <a:r>
              <a:rPr lang="it-IT" sz="1200" b="1" dirty="0" smtClean="0"/>
              <a:t>Underground</a:t>
            </a:r>
            <a:endParaRPr lang="it-IT" sz="1200" b="1" dirty="0"/>
          </a:p>
        </p:txBody>
      </p:sp>
      <p:sp>
        <p:nvSpPr>
          <p:cNvPr id="68" name="Rectangle 4"/>
          <p:cNvSpPr>
            <a:spLocks noChangeArrowheads="1"/>
          </p:cNvSpPr>
          <p:nvPr/>
        </p:nvSpPr>
        <p:spPr bwMode="auto">
          <a:xfrm>
            <a:off x="3779912" y="1196753"/>
            <a:ext cx="5256584" cy="4278094"/>
          </a:xfrm>
          <a:prstGeom prst="rect">
            <a:avLst/>
          </a:prstGeom>
          <a:noFill/>
          <a:ln w="9525">
            <a:solidFill>
              <a:schemeClr val="tx1"/>
            </a:solidFill>
            <a:miter lim="800000"/>
            <a:headEnd/>
            <a:tailEnd/>
          </a:ln>
          <a:effectLst/>
        </p:spPr>
        <p:txBody>
          <a:bodyPr wrap="square">
            <a:spAutoFit/>
          </a:bodyPr>
          <a:lstStyle/>
          <a:p>
            <a:r>
              <a:rPr lang="en-US" sz="1600" dirty="0" smtClean="0"/>
              <a:t>Triggers from </a:t>
            </a:r>
            <a:r>
              <a:rPr lang="en-US" sz="1600" b="1" dirty="0" smtClean="0">
                <a:solidFill>
                  <a:srgbClr val="4D4667"/>
                </a:solidFill>
              </a:rPr>
              <a:t>Target Tracker </a:t>
            </a:r>
            <a:r>
              <a:rPr lang="en-US" sz="1600" dirty="0" smtClean="0"/>
              <a:t>: time-stamped by an </a:t>
            </a:r>
            <a:r>
              <a:rPr lang="en-US" sz="1600" b="1" dirty="0" smtClean="0">
                <a:solidFill>
                  <a:srgbClr val="72506A"/>
                </a:solidFill>
              </a:rPr>
              <a:t>FPGA (100MHz) </a:t>
            </a:r>
            <a:r>
              <a:rPr lang="en-US" sz="1600" dirty="0" smtClean="0"/>
              <a:t> </a:t>
            </a:r>
          </a:p>
          <a:p>
            <a:endParaRPr lang="en-US" sz="1600" dirty="0" smtClean="0"/>
          </a:p>
          <a:p>
            <a:r>
              <a:rPr lang="en-US" sz="1600" dirty="0" smtClean="0"/>
              <a:t>DAQ  cycle : 0.6 s ; Reset and Clock provided by OPERA Master Clock (hall C)</a:t>
            </a:r>
            <a:br>
              <a:rPr lang="en-US" sz="1600" dirty="0" smtClean="0"/>
            </a:br>
            <a:endParaRPr lang="en-US" sz="1600" dirty="0" smtClean="0"/>
          </a:p>
          <a:p>
            <a:r>
              <a:rPr lang="en-US" sz="1600" dirty="0" smtClean="0"/>
              <a:t>FPGA increments two counters: </a:t>
            </a:r>
          </a:p>
          <a:p>
            <a:r>
              <a:rPr lang="en-US" sz="1600" dirty="0" smtClean="0"/>
              <a:t>M: coarse counter incremented by the DAQ RESET . </a:t>
            </a:r>
          </a:p>
          <a:p>
            <a:r>
              <a:rPr lang="en-US" sz="1600" dirty="0" smtClean="0"/>
              <a:t>N : fine counter which increments every 10 ns </a:t>
            </a:r>
          </a:p>
          <a:p>
            <a:endParaRPr lang="en-US" sz="1600" dirty="0" smtClean="0"/>
          </a:p>
          <a:p>
            <a:endParaRPr lang="en-US" sz="1600" dirty="0" smtClean="0"/>
          </a:p>
          <a:p>
            <a:r>
              <a:rPr lang="en-US" sz="1600" dirty="0" smtClean="0"/>
              <a:t>When a trigger is issued</a:t>
            </a:r>
            <a:r>
              <a:rPr lang="en-US" sz="1600" dirty="0" smtClean="0">
                <a:sym typeface="Wingdings" pitchFamily="2" charset="2"/>
              </a:rPr>
              <a:t/>
            </a:r>
            <a:br>
              <a:rPr lang="en-US" sz="1600" dirty="0" smtClean="0">
                <a:sym typeface="Wingdings" pitchFamily="2" charset="2"/>
              </a:rPr>
            </a:br>
            <a:r>
              <a:rPr lang="en-US" sz="1600" dirty="0" smtClean="0">
                <a:sym typeface="Wingdings" pitchFamily="2" charset="2"/>
              </a:rPr>
              <a:t> </a:t>
            </a:r>
            <a:r>
              <a:rPr lang="en-US" sz="1600" dirty="0" smtClean="0"/>
              <a:t>the FPGA assigns to it the reading of the two counters. </a:t>
            </a:r>
          </a:p>
          <a:p>
            <a:endParaRPr lang="en-US" sz="1600" dirty="0" smtClean="0"/>
          </a:p>
          <a:p>
            <a:r>
              <a:rPr lang="en-US" sz="1600" dirty="0" smtClean="0"/>
              <a:t>DAQ Time-Stamps delayed by the time to transfer the GPS information to the FPGA (</a:t>
            </a:r>
            <a:r>
              <a:rPr lang="en-US" sz="1600" dirty="0" smtClean="0">
                <a:solidFill>
                  <a:srgbClr val="FF0000"/>
                </a:solidFill>
              </a:rPr>
              <a:t>red path</a:t>
            </a:r>
            <a:r>
              <a:rPr lang="en-US" sz="1600" dirty="0" smtClean="0"/>
              <a:t>).</a:t>
            </a:r>
          </a:p>
          <a:p>
            <a:endParaRPr lang="en-US" sz="1600" dirty="0" smtClean="0"/>
          </a:p>
        </p:txBody>
      </p:sp>
      <p:sp>
        <p:nvSpPr>
          <p:cNvPr id="70" name="Text Box 13"/>
          <p:cNvSpPr txBox="1">
            <a:spLocks noChangeArrowheads="1"/>
          </p:cNvSpPr>
          <p:nvPr/>
        </p:nvSpPr>
        <p:spPr bwMode="auto">
          <a:xfrm>
            <a:off x="3779912" y="5733256"/>
            <a:ext cx="5040560" cy="523220"/>
          </a:xfrm>
          <a:prstGeom prst="rect">
            <a:avLst/>
          </a:prstGeom>
          <a:solidFill>
            <a:schemeClr val="bg1"/>
          </a:solidFill>
          <a:ln w="9525">
            <a:noFill/>
            <a:miter lim="800000"/>
            <a:headEnd/>
            <a:tailEnd/>
          </a:ln>
        </p:spPr>
        <p:txBody>
          <a:bodyPr wrap="square">
            <a:spAutoFit/>
          </a:bodyPr>
          <a:lstStyle/>
          <a:p>
            <a:pPr eaLnBrk="0" hangingPunct="0"/>
            <a:r>
              <a:rPr lang="en-US" sz="1400" b="1" dirty="0" smtClean="0">
                <a:ea typeface="ＭＳ Ｐゴシック" charset="-128"/>
              </a:rPr>
              <a:t>Master Clock oscillator:</a:t>
            </a:r>
            <a:br>
              <a:rPr lang="en-US" sz="1400" b="1" dirty="0" smtClean="0">
                <a:ea typeface="ＭＳ Ｐゴシック" charset="-128"/>
              </a:rPr>
            </a:br>
            <a:r>
              <a:rPr lang="en-US" sz="1400" b="1" dirty="0" smtClean="0">
                <a:ea typeface="ＭＳ Ｐゴシック" charset="-128"/>
              </a:rPr>
              <a:t>10 MHz VECTRON </a:t>
            </a:r>
            <a:r>
              <a:rPr lang="en-US" sz="1400" b="1" dirty="0">
                <a:ea typeface="ＭＳ Ｐゴシック" charset="-128"/>
              </a:rPr>
              <a:t>OC-050 (stability 10</a:t>
            </a:r>
            <a:r>
              <a:rPr lang="en-US" sz="1400" b="1" baseline="30000" dirty="0">
                <a:ea typeface="ＭＳ Ｐゴシック" charset="-128"/>
              </a:rPr>
              <a:t>-12</a:t>
            </a:r>
            <a:r>
              <a:rPr lang="en-US" sz="1400" b="1" dirty="0">
                <a:ea typeface="ＭＳ Ｐゴシック" charset="-128"/>
              </a:rPr>
              <a:t>/s)</a:t>
            </a:r>
          </a:p>
        </p:txBody>
      </p:sp>
      <p:sp>
        <p:nvSpPr>
          <p:cNvPr id="69" name="Rettangolo 68"/>
          <p:cNvSpPr/>
          <p:nvPr/>
        </p:nvSpPr>
        <p:spPr>
          <a:xfrm>
            <a:off x="1619672" y="5877272"/>
            <a:ext cx="360040"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900" dirty="0" smtClean="0">
                <a:solidFill>
                  <a:schemeClr val="tx1"/>
                </a:solidFill>
              </a:rPr>
              <a:t>5.9 ns</a:t>
            </a: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ttangolo 744"/>
          <p:cNvSpPr/>
          <p:nvPr/>
        </p:nvSpPr>
        <p:spPr>
          <a:xfrm>
            <a:off x="1187629" y="4149081"/>
            <a:ext cx="936099" cy="2160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smtClean="0">
                <a:solidFill>
                  <a:schemeClr val="tx1"/>
                </a:solidFill>
              </a:rPr>
              <a:t>Patch</a:t>
            </a:r>
            <a:br>
              <a:rPr lang="en-US" sz="900" smtClean="0">
                <a:solidFill>
                  <a:schemeClr val="tx1"/>
                </a:solidFill>
              </a:rPr>
            </a:br>
            <a:r>
              <a:rPr lang="en-US" sz="900" smtClean="0">
                <a:solidFill>
                  <a:schemeClr val="tx1"/>
                </a:solidFill>
              </a:rPr>
              <a:t>Panel</a:t>
            </a:r>
            <a:endParaRPr lang="en-US" sz="900">
              <a:solidFill>
                <a:schemeClr val="tx1"/>
              </a:solidFill>
            </a:endParaRPr>
          </a:p>
        </p:txBody>
      </p:sp>
      <p:cxnSp>
        <p:nvCxnSpPr>
          <p:cNvPr id="742" name="Connettore 1 741"/>
          <p:cNvCxnSpPr>
            <a:stCxn id="740" idx="1"/>
            <a:endCxn id="740" idx="3"/>
          </p:cNvCxnSpPr>
          <p:nvPr/>
        </p:nvCxnSpPr>
        <p:spPr>
          <a:xfrm>
            <a:off x="1187624" y="2888940"/>
            <a:ext cx="93610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CasellaDiTesto 499"/>
          <p:cNvSpPr txBox="1"/>
          <p:nvPr/>
        </p:nvSpPr>
        <p:spPr>
          <a:xfrm>
            <a:off x="107504" y="3501008"/>
            <a:ext cx="497252" cy="26161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smtClean="0"/>
              <a:t>8 km </a:t>
            </a:r>
            <a:endParaRPr lang="it-IT" sz="1100" dirty="0"/>
          </a:p>
        </p:txBody>
      </p:sp>
      <p:sp>
        <p:nvSpPr>
          <p:cNvPr id="262" name="Rettangolo 261"/>
          <p:cNvSpPr/>
          <p:nvPr/>
        </p:nvSpPr>
        <p:spPr>
          <a:xfrm>
            <a:off x="755576" y="1052736"/>
            <a:ext cx="1440160"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smtClean="0">
                <a:solidFill>
                  <a:schemeClr val="tx1"/>
                </a:solidFill>
              </a:rPr>
              <a:t>ESAT</a:t>
            </a:r>
            <a:br>
              <a:rPr lang="en-US" sz="1100" b="1" smtClean="0">
                <a:solidFill>
                  <a:schemeClr val="tx1"/>
                </a:solidFill>
              </a:rPr>
            </a:br>
            <a:r>
              <a:rPr lang="en-US" sz="1100" b="1" smtClean="0">
                <a:solidFill>
                  <a:schemeClr val="tx1"/>
                </a:solidFill>
              </a:rPr>
              <a:t>GPS2</a:t>
            </a:r>
          </a:p>
        </p:txBody>
      </p:sp>
      <p:sp>
        <p:nvSpPr>
          <p:cNvPr id="263" name="Ovale 262"/>
          <p:cNvSpPr/>
          <p:nvPr/>
        </p:nvSpPr>
        <p:spPr>
          <a:xfrm>
            <a:off x="1619672" y="1124744"/>
            <a:ext cx="144016" cy="144016"/>
          </a:xfrm>
          <a:prstGeom prst="ellipse">
            <a:avLst/>
          </a:pr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US" sz="1100" smtClean="0">
              <a:solidFill>
                <a:schemeClr val="tx1"/>
              </a:solidFill>
            </a:endParaRPr>
          </a:p>
        </p:txBody>
      </p:sp>
      <p:sp>
        <p:nvSpPr>
          <p:cNvPr id="264" name="Triangolo isoscele 263"/>
          <p:cNvSpPr/>
          <p:nvPr/>
        </p:nvSpPr>
        <p:spPr>
          <a:xfrm rot="10800000">
            <a:off x="1619672" y="548680"/>
            <a:ext cx="125294" cy="108012"/>
          </a:xfrm>
          <a:prstGeom prst="triangl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algn="ctr" defTabSz="914400" rtl="0" eaLnBrk="1" latinLnBrk="0" hangingPunct="1"/>
            <a:endParaRPr lang="en-US" sz="1000" kern="1200" smtClean="0">
              <a:solidFill>
                <a:schemeClr val="tx1"/>
              </a:solidFill>
              <a:latin typeface="+mn-lt"/>
              <a:ea typeface="+mn-ea"/>
              <a:cs typeface="+mn-cs"/>
            </a:endParaRPr>
          </a:p>
        </p:txBody>
      </p:sp>
      <p:cxnSp>
        <p:nvCxnSpPr>
          <p:cNvPr id="268" name="Connettore 2 267"/>
          <p:cNvCxnSpPr>
            <a:stCxn id="264" idx="0"/>
            <a:endCxn id="263" idx="0"/>
          </p:cNvCxnSpPr>
          <p:nvPr/>
        </p:nvCxnSpPr>
        <p:spPr>
          <a:xfrm>
            <a:off x="1682319" y="656692"/>
            <a:ext cx="9361" cy="46805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72" name="Forma 271"/>
          <p:cNvCxnSpPr>
            <a:stCxn id="263" idx="3"/>
            <a:endCxn id="731" idx="0"/>
          </p:cNvCxnSpPr>
          <p:nvPr/>
        </p:nvCxnSpPr>
        <p:spPr>
          <a:xfrm rot="5400000">
            <a:off x="1367645" y="1211665"/>
            <a:ext cx="237115" cy="309123"/>
          </a:xfrm>
          <a:prstGeom prst="bentConnector3">
            <a:avLst>
              <a:gd name="adj1" fmla="val 50000"/>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79" name="Ovale 278"/>
          <p:cNvSpPr/>
          <p:nvPr/>
        </p:nvSpPr>
        <p:spPr>
          <a:xfrm>
            <a:off x="1259632" y="2005029"/>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en-US" sz="1100" smtClean="0">
              <a:solidFill>
                <a:schemeClr val="tx1"/>
              </a:solidFill>
            </a:endParaRPr>
          </a:p>
        </p:txBody>
      </p:sp>
      <p:sp>
        <p:nvSpPr>
          <p:cNvPr id="280" name="Rettangolo 279"/>
          <p:cNvSpPr/>
          <p:nvPr/>
        </p:nvSpPr>
        <p:spPr>
          <a:xfrm>
            <a:off x="755576" y="1933021"/>
            <a:ext cx="79208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smtClean="0">
                <a:solidFill>
                  <a:schemeClr val="tx1"/>
                </a:solidFill>
              </a:rPr>
              <a:t>LASER </a:t>
            </a:r>
            <a:br>
              <a:rPr lang="en-US" sz="1100" b="1" smtClean="0">
                <a:solidFill>
                  <a:schemeClr val="tx1"/>
                </a:solidFill>
              </a:rPr>
            </a:br>
            <a:r>
              <a:rPr lang="en-US" sz="1100" b="1" smtClean="0">
                <a:solidFill>
                  <a:schemeClr val="tx1"/>
                </a:solidFill>
              </a:rPr>
              <a:t>TX</a:t>
            </a:r>
          </a:p>
        </p:txBody>
      </p:sp>
      <p:cxnSp>
        <p:nvCxnSpPr>
          <p:cNvPr id="306" name="Connettore 4 305"/>
          <p:cNvCxnSpPr>
            <a:stCxn id="263" idx="5"/>
            <a:endCxn id="761" idx="0"/>
          </p:cNvCxnSpPr>
          <p:nvPr/>
        </p:nvCxnSpPr>
        <p:spPr>
          <a:xfrm rot="16200000" flipH="1">
            <a:off x="1778601" y="1211664"/>
            <a:ext cx="237115" cy="309123"/>
          </a:xfrm>
          <a:prstGeom prst="bentConnector3">
            <a:avLst>
              <a:gd name="adj1" fmla="val 50000"/>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25" name="Connettore 2 324"/>
          <p:cNvCxnSpPr>
            <a:stCxn id="731" idx="2"/>
            <a:endCxn id="279" idx="0"/>
          </p:cNvCxnSpPr>
          <p:nvPr/>
        </p:nvCxnSpPr>
        <p:spPr>
          <a:xfrm>
            <a:off x="1331640" y="1556792"/>
            <a:ext cx="0" cy="4482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6" name="Connettore 2 475"/>
          <p:cNvCxnSpPr>
            <a:stCxn id="688" idx="2"/>
            <a:endCxn id="710" idx="0"/>
          </p:cNvCxnSpPr>
          <p:nvPr/>
        </p:nvCxnSpPr>
        <p:spPr>
          <a:xfrm>
            <a:off x="1331640" y="2924944"/>
            <a:ext cx="0" cy="12961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 name="Gruppo 585"/>
          <p:cNvGrpSpPr/>
          <p:nvPr/>
        </p:nvGrpSpPr>
        <p:grpSpPr>
          <a:xfrm flipH="1">
            <a:off x="1331640" y="4581128"/>
            <a:ext cx="648072" cy="144016"/>
            <a:chOff x="4139952" y="2636912"/>
            <a:chExt cx="288032" cy="144016"/>
          </a:xfrm>
        </p:grpSpPr>
        <p:cxnSp>
          <p:nvCxnSpPr>
            <p:cNvPr id="579" name="Connettore 1 578"/>
            <p:cNvCxnSpPr/>
            <p:nvPr/>
          </p:nvCxnSpPr>
          <p:spPr>
            <a:xfrm flipH="1">
              <a:off x="4139952" y="263691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3" name="Connettore 2 582"/>
            <p:cNvCxnSpPr/>
            <p:nvPr/>
          </p:nvCxnSpPr>
          <p:spPr>
            <a:xfrm>
              <a:off x="4139952" y="263691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5" name="Connettore 2 584"/>
            <p:cNvCxnSpPr/>
            <p:nvPr/>
          </p:nvCxnSpPr>
          <p:spPr>
            <a:xfrm>
              <a:off x="4283968" y="263691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uppo 685"/>
          <p:cNvGrpSpPr/>
          <p:nvPr/>
        </p:nvGrpSpPr>
        <p:grpSpPr>
          <a:xfrm>
            <a:off x="1259632" y="2852936"/>
            <a:ext cx="144016" cy="72008"/>
            <a:chOff x="2771800" y="2708920"/>
            <a:chExt cx="1440160" cy="720080"/>
          </a:xfrm>
        </p:grpSpPr>
        <p:sp>
          <p:nvSpPr>
            <p:cNvPr id="687" name="Connettore 686"/>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688" name="Elaborazione 687"/>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100" smtClean="0">
                  <a:solidFill>
                    <a:schemeClr val="tx1"/>
                  </a:solidFill>
                </a:rPr>
                <a:t>     </a:t>
              </a:r>
            </a:p>
          </p:txBody>
        </p:sp>
      </p:grpSp>
      <p:grpSp>
        <p:nvGrpSpPr>
          <p:cNvPr id="7" name="Gruppo 707"/>
          <p:cNvGrpSpPr/>
          <p:nvPr/>
        </p:nvGrpSpPr>
        <p:grpSpPr>
          <a:xfrm>
            <a:off x="1259632" y="4221088"/>
            <a:ext cx="144016" cy="72008"/>
            <a:chOff x="2771800" y="2708920"/>
            <a:chExt cx="1440160" cy="720080"/>
          </a:xfrm>
        </p:grpSpPr>
        <p:sp>
          <p:nvSpPr>
            <p:cNvPr id="709" name="Connettore 708"/>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710" name="Elaborazione 709"/>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100" smtClean="0">
                  <a:solidFill>
                    <a:schemeClr val="tx1"/>
                  </a:solidFill>
                </a:rPr>
                <a:t>     </a:t>
              </a:r>
            </a:p>
          </p:txBody>
        </p:sp>
      </p:grpSp>
      <p:grpSp>
        <p:nvGrpSpPr>
          <p:cNvPr id="8" name="Gruppo 716"/>
          <p:cNvGrpSpPr/>
          <p:nvPr/>
        </p:nvGrpSpPr>
        <p:grpSpPr>
          <a:xfrm>
            <a:off x="1259632" y="4869160"/>
            <a:ext cx="144016" cy="72008"/>
            <a:chOff x="2771800" y="2708920"/>
            <a:chExt cx="1440160" cy="720080"/>
          </a:xfrm>
        </p:grpSpPr>
        <p:sp>
          <p:nvSpPr>
            <p:cNvPr id="718" name="Connettore 717"/>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719" name="Elaborazione 718"/>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100" smtClean="0">
                  <a:solidFill>
                    <a:schemeClr val="tx1"/>
                  </a:solidFill>
                </a:rPr>
                <a:t>         </a:t>
              </a:r>
            </a:p>
          </p:txBody>
        </p:sp>
      </p:grpSp>
      <p:grpSp>
        <p:nvGrpSpPr>
          <p:cNvPr id="9" name="Gruppo 728"/>
          <p:cNvGrpSpPr/>
          <p:nvPr/>
        </p:nvGrpSpPr>
        <p:grpSpPr>
          <a:xfrm>
            <a:off x="1259632" y="1484784"/>
            <a:ext cx="144016" cy="72008"/>
            <a:chOff x="2771800" y="2708920"/>
            <a:chExt cx="1440160" cy="720080"/>
          </a:xfrm>
        </p:grpSpPr>
        <p:sp>
          <p:nvSpPr>
            <p:cNvPr id="730" name="Connettore 729"/>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731" name="Elaborazione 730"/>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t"/>
            <a:lstStyle/>
            <a:p>
              <a:pPr algn="r"/>
              <a:r>
                <a:rPr lang="en-US" sz="1050" dirty="0" smtClean="0">
                  <a:solidFill>
                    <a:schemeClr val="tx1"/>
                  </a:solidFill>
                </a:rPr>
                <a:t>ESAT      </a:t>
              </a:r>
            </a:p>
            <a:p>
              <a:pPr algn="ctr"/>
              <a:r>
                <a:rPr lang="en-US" sz="1050" dirty="0" err="1" smtClean="0">
                  <a:solidFill>
                    <a:schemeClr val="tx1"/>
                  </a:solidFill>
                </a:rPr>
                <a:t>PPmS</a:t>
              </a:r>
              <a:r>
                <a:rPr lang="en-US" sz="1050" dirty="0" smtClean="0">
                  <a:solidFill>
                    <a:schemeClr val="tx1"/>
                  </a:solidFill>
                </a:rPr>
                <a:t>           </a:t>
              </a:r>
              <a:r>
                <a:rPr lang="en-US" sz="1100" dirty="0" smtClean="0">
                  <a:solidFill>
                    <a:schemeClr val="tx1"/>
                  </a:solidFill>
                </a:rPr>
                <a:t>     </a:t>
              </a:r>
            </a:p>
          </p:txBody>
        </p:sp>
      </p:grpSp>
      <p:sp>
        <p:nvSpPr>
          <p:cNvPr id="740" name="Rettangolo 739"/>
          <p:cNvSpPr/>
          <p:nvPr/>
        </p:nvSpPr>
        <p:spPr>
          <a:xfrm>
            <a:off x="1187624" y="2780927"/>
            <a:ext cx="936104" cy="2160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smtClean="0">
                <a:solidFill>
                  <a:schemeClr val="tx1"/>
                </a:solidFill>
              </a:rPr>
              <a:t>Patch</a:t>
            </a:r>
            <a:br>
              <a:rPr lang="en-US" sz="900" smtClean="0">
                <a:solidFill>
                  <a:schemeClr val="tx1"/>
                </a:solidFill>
              </a:rPr>
            </a:br>
            <a:r>
              <a:rPr lang="en-US" sz="900" smtClean="0">
                <a:solidFill>
                  <a:schemeClr val="tx1"/>
                </a:solidFill>
              </a:rPr>
              <a:t>Panel</a:t>
            </a:r>
            <a:endParaRPr lang="en-US" sz="900">
              <a:solidFill>
                <a:schemeClr val="tx1"/>
              </a:solidFill>
            </a:endParaRPr>
          </a:p>
        </p:txBody>
      </p:sp>
      <p:cxnSp>
        <p:nvCxnSpPr>
          <p:cNvPr id="747" name="Connettore 1 746"/>
          <p:cNvCxnSpPr>
            <a:stCxn id="745" idx="1"/>
            <a:endCxn id="745" idx="3"/>
          </p:cNvCxnSpPr>
          <p:nvPr/>
        </p:nvCxnSpPr>
        <p:spPr>
          <a:xfrm>
            <a:off x="1187629" y="4257093"/>
            <a:ext cx="93609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Connettore 2 750"/>
          <p:cNvCxnSpPr>
            <a:stCxn id="710" idx="2"/>
            <a:endCxn id="719" idx="0"/>
          </p:cNvCxnSpPr>
          <p:nvPr/>
        </p:nvCxnSpPr>
        <p:spPr>
          <a:xfrm>
            <a:off x="1331640" y="4293096"/>
            <a:ext cx="0"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4" name="Rettangolo 753"/>
          <p:cNvSpPr/>
          <p:nvPr/>
        </p:nvSpPr>
        <p:spPr>
          <a:xfrm>
            <a:off x="971600" y="4437112"/>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smtClean="0">
                <a:solidFill>
                  <a:schemeClr val="tx1"/>
                </a:solidFill>
              </a:rPr>
              <a:t>Splitter</a:t>
            </a:r>
            <a:endParaRPr lang="en-US" sz="900">
              <a:solidFill>
                <a:schemeClr val="tx1"/>
              </a:solidFill>
            </a:endParaRPr>
          </a:p>
        </p:txBody>
      </p:sp>
      <p:cxnSp>
        <p:nvCxnSpPr>
          <p:cNvPr id="758" name="Connettore 2 757"/>
          <p:cNvCxnSpPr>
            <a:stCxn id="279" idx="4"/>
            <a:endCxn id="688" idx="0"/>
          </p:cNvCxnSpPr>
          <p:nvPr/>
        </p:nvCxnSpPr>
        <p:spPr>
          <a:xfrm>
            <a:off x="1331640" y="2149045"/>
            <a:ext cx="0" cy="7038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0" name="Gruppo 758"/>
          <p:cNvGrpSpPr/>
          <p:nvPr/>
        </p:nvGrpSpPr>
        <p:grpSpPr>
          <a:xfrm>
            <a:off x="1979712" y="1484784"/>
            <a:ext cx="144016" cy="144016"/>
            <a:chOff x="2771800" y="2708920"/>
            <a:chExt cx="1440160" cy="1440160"/>
          </a:xfrm>
        </p:grpSpPr>
        <p:sp>
          <p:nvSpPr>
            <p:cNvPr id="761" name="Elaborazione 760"/>
            <p:cNvSpPr/>
            <p:nvPr/>
          </p:nvSpPr>
          <p:spPr>
            <a:xfrm>
              <a:off x="2771800" y="2708920"/>
              <a:ext cx="1440160" cy="144016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050" smtClean="0">
                  <a:solidFill>
                    <a:schemeClr val="tx1"/>
                  </a:solidFill>
                </a:rPr>
                <a:t>     </a:t>
              </a:r>
              <a:r>
                <a:rPr lang="en-US" sz="1400" b="1" smtClean="0">
                  <a:solidFill>
                    <a:srgbClr val="FF0000"/>
                  </a:solidFill>
                </a:rPr>
                <a:t>HERTZ    </a:t>
              </a:r>
            </a:p>
          </p:txBody>
        </p:sp>
        <p:sp>
          <p:nvSpPr>
            <p:cNvPr id="760" name="Connettore 759"/>
            <p:cNvSpPr/>
            <p:nvPr/>
          </p:nvSpPr>
          <p:spPr>
            <a:xfrm>
              <a:off x="3131840" y="2708920"/>
              <a:ext cx="720080" cy="720080"/>
            </a:xfrm>
            <a:prstGeom prst="flowChartConnector">
              <a:avLst/>
            </a:prstGeom>
            <a:solidFill>
              <a:srgbClr val="FF0000"/>
            </a:solidFill>
            <a:ln>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grpSp>
      <p:cxnSp>
        <p:nvCxnSpPr>
          <p:cNvPr id="772" name="Connettore 2 771"/>
          <p:cNvCxnSpPr>
            <a:stCxn id="719" idx="2"/>
            <a:endCxn id="285" idx="0"/>
          </p:cNvCxnSpPr>
          <p:nvPr/>
        </p:nvCxnSpPr>
        <p:spPr>
          <a:xfrm>
            <a:off x="1331640" y="4941168"/>
            <a:ext cx="0" cy="432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76" name="Rettangolo 775"/>
          <p:cNvSpPr/>
          <p:nvPr/>
        </p:nvSpPr>
        <p:spPr>
          <a:xfrm rot="16200000">
            <a:off x="1051530" y="3499504"/>
            <a:ext cx="379911"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900" smtClean="0">
                <a:solidFill>
                  <a:schemeClr val="tx1"/>
                </a:solidFill>
              </a:rPr>
              <a:t>Fiber 23</a:t>
            </a:r>
            <a:endParaRPr lang="en-US" sz="900">
              <a:solidFill>
                <a:schemeClr val="tx1"/>
              </a:solidFill>
            </a:endParaRPr>
          </a:p>
        </p:txBody>
      </p:sp>
      <p:sp>
        <p:nvSpPr>
          <p:cNvPr id="787" name="CasellaDiTesto 786"/>
          <p:cNvSpPr txBox="1"/>
          <p:nvPr/>
        </p:nvSpPr>
        <p:spPr>
          <a:xfrm rot="16200000">
            <a:off x="-532388" y="2377214"/>
            <a:ext cx="1341778" cy="276999"/>
          </a:xfrm>
          <a:prstGeom prst="rect">
            <a:avLst/>
          </a:prstGeom>
          <a:noFill/>
        </p:spPr>
        <p:txBody>
          <a:bodyPr wrap="none" rtlCol="0">
            <a:spAutoFit/>
          </a:bodyPr>
          <a:lstStyle/>
          <a:p>
            <a:r>
              <a:rPr lang="it-IT" sz="1200" b="1" dirty="0" smtClean="0"/>
              <a:t>LNGS </a:t>
            </a:r>
            <a:r>
              <a:rPr lang="it-IT" sz="1200" b="1" dirty="0" err="1" smtClean="0"/>
              <a:t>External</a:t>
            </a:r>
            <a:r>
              <a:rPr lang="it-IT" sz="1200" b="1" dirty="0" smtClean="0"/>
              <a:t> </a:t>
            </a:r>
            <a:r>
              <a:rPr lang="it-IT" sz="1200" b="1" dirty="0" err="1" smtClean="0"/>
              <a:t>Lab</a:t>
            </a:r>
            <a:endParaRPr lang="it-IT" sz="1200" b="1" dirty="0"/>
          </a:p>
        </p:txBody>
      </p:sp>
      <p:cxnSp>
        <p:nvCxnSpPr>
          <p:cNvPr id="789" name="Connettore 2 788"/>
          <p:cNvCxnSpPr>
            <a:stCxn id="790" idx="3"/>
            <a:endCxn id="787" idx="1"/>
          </p:cNvCxnSpPr>
          <p:nvPr/>
        </p:nvCxnSpPr>
        <p:spPr>
          <a:xfrm flipV="1">
            <a:off x="138501" y="3186603"/>
            <a:ext cx="1" cy="890470"/>
          </a:xfrm>
          <a:prstGeom prst="straightConnector1">
            <a:avLst/>
          </a:prstGeom>
          <a:ln w="34925" cmpd="dbl">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90" name="CasellaDiTesto 789"/>
          <p:cNvSpPr txBox="1"/>
          <p:nvPr/>
        </p:nvSpPr>
        <p:spPr>
          <a:xfrm rot="16200000">
            <a:off x="-568359" y="4645433"/>
            <a:ext cx="1413720" cy="276999"/>
          </a:xfrm>
          <a:prstGeom prst="rect">
            <a:avLst/>
          </a:prstGeom>
          <a:noFill/>
        </p:spPr>
        <p:txBody>
          <a:bodyPr wrap="none" rtlCol="0">
            <a:spAutoFit/>
          </a:bodyPr>
          <a:lstStyle/>
          <a:p>
            <a:pPr algn="r"/>
            <a:r>
              <a:rPr lang="it-IT" sz="1200" b="1" dirty="0" smtClean="0"/>
              <a:t>LNGS Underground</a:t>
            </a:r>
            <a:endParaRPr lang="it-IT" sz="1200" b="1" dirty="0"/>
          </a:p>
        </p:txBody>
      </p:sp>
      <p:cxnSp>
        <p:nvCxnSpPr>
          <p:cNvPr id="282" name="Connettore 1 23"/>
          <p:cNvCxnSpPr>
            <a:stCxn id="285" idx="2"/>
          </p:cNvCxnSpPr>
          <p:nvPr/>
        </p:nvCxnSpPr>
        <p:spPr>
          <a:xfrm flipH="1">
            <a:off x="1325925" y="5445224"/>
            <a:ext cx="5715" cy="360040"/>
          </a:xfrm>
          <a:prstGeom prst="line">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2" name="Gruppo 764"/>
          <p:cNvGrpSpPr/>
          <p:nvPr/>
        </p:nvGrpSpPr>
        <p:grpSpPr>
          <a:xfrm>
            <a:off x="1259632" y="5373216"/>
            <a:ext cx="144016" cy="72008"/>
            <a:chOff x="2771800" y="2708920"/>
            <a:chExt cx="1440160" cy="720080"/>
          </a:xfrm>
        </p:grpSpPr>
        <p:sp>
          <p:nvSpPr>
            <p:cNvPr id="284" name="Connettore 283"/>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285" name="Elaborazione 284"/>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100" smtClean="0">
                  <a:solidFill>
                    <a:schemeClr val="tx1"/>
                  </a:solidFill>
                </a:rPr>
                <a:t>         </a:t>
              </a:r>
            </a:p>
          </p:txBody>
        </p:sp>
      </p:grpSp>
      <p:sp>
        <p:nvSpPr>
          <p:cNvPr id="286" name="Ovale 285"/>
          <p:cNvSpPr/>
          <p:nvPr/>
        </p:nvSpPr>
        <p:spPr>
          <a:xfrm>
            <a:off x="1253917" y="5949280"/>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en-US" sz="1100" smtClean="0">
              <a:solidFill>
                <a:schemeClr val="tx1"/>
              </a:solidFill>
            </a:endParaRPr>
          </a:p>
        </p:txBody>
      </p:sp>
      <p:sp>
        <p:nvSpPr>
          <p:cNvPr id="287" name="Rettangolo 286"/>
          <p:cNvSpPr/>
          <p:nvPr/>
        </p:nvSpPr>
        <p:spPr>
          <a:xfrm>
            <a:off x="683568" y="5805264"/>
            <a:ext cx="85838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OPERA</a:t>
            </a:r>
          </a:p>
          <a:p>
            <a:r>
              <a:rPr lang="en-US" sz="1100" b="1" dirty="0" smtClean="0">
                <a:solidFill>
                  <a:schemeClr val="tx1"/>
                </a:solidFill>
              </a:rPr>
              <a:t>Master</a:t>
            </a:r>
            <a:br>
              <a:rPr lang="en-US" sz="1100" b="1" dirty="0" smtClean="0">
                <a:solidFill>
                  <a:schemeClr val="tx1"/>
                </a:solidFill>
              </a:rPr>
            </a:br>
            <a:r>
              <a:rPr lang="en-US" sz="1100" b="1" dirty="0" smtClean="0">
                <a:solidFill>
                  <a:schemeClr val="tx1"/>
                </a:solidFill>
              </a:rPr>
              <a:t>Clock</a:t>
            </a:r>
          </a:p>
        </p:txBody>
      </p:sp>
      <p:sp>
        <p:nvSpPr>
          <p:cNvPr id="288" name="Rettangolo 287"/>
          <p:cNvSpPr/>
          <p:nvPr/>
        </p:nvSpPr>
        <p:spPr>
          <a:xfrm>
            <a:off x="977852" y="5438972"/>
            <a:ext cx="264495" cy="2769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solidFill>
                  <a:schemeClr val="tx1"/>
                </a:solidFill>
              </a:rPr>
              <a:t>5 m</a:t>
            </a:r>
            <a:br>
              <a:rPr lang="en-US" sz="900" dirty="0" smtClean="0">
                <a:solidFill>
                  <a:schemeClr val="tx1"/>
                </a:solidFill>
              </a:rPr>
            </a:br>
            <a:r>
              <a:rPr lang="en-US" sz="900" dirty="0" smtClean="0">
                <a:solidFill>
                  <a:schemeClr val="tx1"/>
                </a:solidFill>
              </a:rPr>
              <a:t> Fiber</a:t>
            </a:r>
            <a:endParaRPr lang="en-US" sz="900" dirty="0">
              <a:solidFill>
                <a:schemeClr val="tx1"/>
              </a:solidFill>
            </a:endParaRPr>
          </a:p>
        </p:txBody>
      </p:sp>
      <p:cxnSp>
        <p:nvCxnSpPr>
          <p:cNvPr id="289" name="Forma 288"/>
          <p:cNvCxnSpPr>
            <a:stCxn id="286" idx="6"/>
            <a:endCxn id="292" idx="1"/>
          </p:cNvCxnSpPr>
          <p:nvPr/>
        </p:nvCxnSpPr>
        <p:spPr>
          <a:xfrm>
            <a:off x="1397933" y="6021288"/>
            <a:ext cx="653787" cy="108012"/>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3" name="Gruppo 758"/>
          <p:cNvGrpSpPr/>
          <p:nvPr/>
        </p:nvGrpSpPr>
        <p:grpSpPr>
          <a:xfrm>
            <a:off x="2051720" y="6093296"/>
            <a:ext cx="144016" cy="72008"/>
            <a:chOff x="2771800" y="2708920"/>
            <a:chExt cx="1440160" cy="720080"/>
          </a:xfrm>
        </p:grpSpPr>
        <p:sp>
          <p:nvSpPr>
            <p:cNvPr id="292" name="Elaborazione 291"/>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050" smtClean="0">
                  <a:solidFill>
                    <a:schemeClr val="tx1"/>
                  </a:solidFill>
                </a:rPr>
                <a:t/>
              </a:r>
              <a:br>
                <a:rPr lang="en-US" sz="1050" smtClean="0">
                  <a:solidFill>
                    <a:schemeClr val="tx1"/>
                  </a:solidFill>
                </a:rPr>
              </a:br>
              <a:r>
                <a:rPr lang="en-US" sz="1050" smtClean="0">
                  <a:solidFill>
                    <a:schemeClr val="tx1"/>
                  </a:solidFill>
                </a:rPr>
                <a:t/>
              </a:r>
              <a:br>
                <a:rPr lang="en-US" sz="1050" smtClean="0">
                  <a:solidFill>
                    <a:schemeClr val="tx1"/>
                  </a:solidFill>
                </a:rPr>
              </a:br>
              <a:r>
                <a:rPr lang="en-US" sz="1200" b="1" smtClean="0">
                  <a:solidFill>
                    <a:schemeClr val="tx1"/>
                  </a:solidFill>
                </a:rPr>
                <a:t> </a:t>
              </a:r>
              <a:r>
                <a:rPr lang="en-US" sz="1200" b="1" smtClean="0">
                  <a:solidFill>
                    <a:srgbClr val="FF0000"/>
                  </a:solidFill>
                </a:rPr>
                <a:t>MC PPmS </a:t>
              </a:r>
              <a:endParaRPr lang="en-US" sz="1400" b="1" smtClean="0">
                <a:solidFill>
                  <a:srgbClr val="FF0000"/>
                </a:solidFill>
              </a:endParaRPr>
            </a:p>
          </p:txBody>
        </p:sp>
        <p:sp>
          <p:nvSpPr>
            <p:cNvPr id="293" name="Connettore 292"/>
            <p:cNvSpPr/>
            <p:nvPr/>
          </p:nvSpPr>
          <p:spPr>
            <a:xfrm>
              <a:off x="3131840" y="2708920"/>
              <a:ext cx="720080" cy="720080"/>
            </a:xfrm>
            <a:prstGeom prst="flowChartConnector">
              <a:avLst/>
            </a:prstGeom>
            <a:solidFill>
              <a:srgbClr val="FF0000"/>
            </a:solidFill>
            <a:ln>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grpSp>
      <p:sp>
        <p:nvSpPr>
          <p:cNvPr id="294" name="Rettangolo 293"/>
          <p:cNvSpPr/>
          <p:nvPr/>
        </p:nvSpPr>
        <p:spPr>
          <a:xfrm>
            <a:off x="1619672" y="5877272"/>
            <a:ext cx="360040"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900" dirty="0" smtClean="0">
                <a:solidFill>
                  <a:schemeClr val="tx1"/>
                </a:solidFill>
              </a:rPr>
              <a:t>5.9 ns</a:t>
            </a:r>
            <a:endParaRPr lang="en-US" sz="900" dirty="0">
              <a:solidFill>
                <a:schemeClr val="tx1"/>
              </a:solidFill>
            </a:endParaRPr>
          </a:p>
        </p:txBody>
      </p:sp>
      <p:sp>
        <p:nvSpPr>
          <p:cNvPr id="113" name="Titolo 112"/>
          <p:cNvSpPr>
            <a:spLocks noGrp="1"/>
          </p:cNvSpPr>
          <p:nvPr>
            <p:ph type="title"/>
          </p:nvPr>
        </p:nvSpPr>
        <p:spPr/>
        <p:txBody>
          <a:bodyPr>
            <a:normAutofit fontScale="90000"/>
          </a:bodyPr>
          <a:lstStyle/>
          <a:p>
            <a:r>
              <a:rPr lang="en-US" dirty="0" smtClean="0">
                <a:solidFill>
                  <a:srgbClr val="0000FF"/>
                </a:solidFill>
              </a:rPr>
              <a:t>Time delay from the external Lab to the OPERA Master Clock</a:t>
            </a:r>
            <a:endParaRPr lang="en-US" noProof="0" dirty="0">
              <a:solidFill>
                <a:srgbClr val="0000FF"/>
              </a:solidFill>
            </a:endParaRPr>
          </a:p>
        </p:txBody>
      </p:sp>
      <p:sp>
        <p:nvSpPr>
          <p:cNvPr id="100" name="Segnaposto data 99"/>
          <p:cNvSpPr>
            <a:spLocks noGrp="1"/>
          </p:cNvSpPr>
          <p:nvPr>
            <p:ph type="dt" sz="half" idx="10"/>
          </p:nvPr>
        </p:nvSpPr>
        <p:spPr/>
        <p:txBody>
          <a:bodyPr/>
          <a:lstStyle/>
          <a:p>
            <a:r>
              <a:rPr lang="it-IT" smtClean="0"/>
              <a:t>28/03/2012  LNGS</a:t>
            </a:r>
            <a:endParaRPr lang="it-IT"/>
          </a:p>
        </p:txBody>
      </p:sp>
      <p:sp>
        <p:nvSpPr>
          <p:cNvPr id="101" name="Segnaposto piè di pagina 100"/>
          <p:cNvSpPr>
            <a:spLocks noGrp="1"/>
          </p:cNvSpPr>
          <p:nvPr>
            <p:ph type="ftr" sz="quarter" idx="11"/>
          </p:nvPr>
        </p:nvSpPr>
        <p:spPr/>
        <p:txBody>
          <a:bodyPr/>
          <a:lstStyle/>
          <a:p>
            <a:r>
              <a:rPr lang="en-US" smtClean="0"/>
              <a:t>G.Sirri - INFN BOLOGNA</a:t>
            </a:r>
            <a:endParaRPr lang="it-IT"/>
          </a:p>
        </p:txBody>
      </p:sp>
      <p:sp>
        <p:nvSpPr>
          <p:cNvPr id="170" name="Segnaposto numero diapositiva 169"/>
          <p:cNvSpPr>
            <a:spLocks noGrp="1"/>
          </p:cNvSpPr>
          <p:nvPr>
            <p:ph type="sldNum" sz="quarter" idx="12"/>
          </p:nvPr>
        </p:nvSpPr>
        <p:spPr/>
        <p:txBody>
          <a:bodyPr/>
          <a:lstStyle/>
          <a:p>
            <a:fld id="{98C2991E-20EE-4F05-B291-E6F5D20E4BD1}" type="slidenum">
              <a:rPr lang="it-IT" smtClean="0"/>
              <a:pPr/>
              <a:t>4</a:t>
            </a:fld>
            <a:endParaRPr lang="it-IT"/>
          </a:p>
        </p:txBody>
      </p:sp>
      <p:cxnSp>
        <p:nvCxnSpPr>
          <p:cNvPr id="111" name="Connettore 2 110"/>
          <p:cNvCxnSpPr>
            <a:stCxn id="286" idx="4"/>
            <a:endCxn id="116" idx="0"/>
          </p:cNvCxnSpPr>
          <p:nvPr/>
        </p:nvCxnSpPr>
        <p:spPr>
          <a:xfrm>
            <a:off x="1325925" y="6093296"/>
            <a:ext cx="5715" cy="36004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16" name="CasellaDiTesto 115"/>
          <p:cNvSpPr txBox="1"/>
          <p:nvPr/>
        </p:nvSpPr>
        <p:spPr>
          <a:xfrm>
            <a:off x="1043608" y="6453336"/>
            <a:ext cx="576064" cy="144016"/>
          </a:xfrm>
          <a:prstGeom prst="rect">
            <a:avLst/>
          </a:prstGeom>
          <a:noFill/>
        </p:spPr>
        <p:txBody>
          <a:bodyPr wrap="square" lIns="0" tIns="0" rIns="0" bIns="0" rtlCol="0">
            <a:spAutoFit/>
          </a:bodyPr>
          <a:lstStyle/>
          <a:p>
            <a:r>
              <a:rPr lang="en-US" sz="900" smtClean="0"/>
              <a:t>To FEBs</a:t>
            </a:r>
            <a:endParaRPr lang="en-US" sz="900"/>
          </a:p>
        </p:txBody>
      </p:sp>
      <p:sp>
        <p:nvSpPr>
          <p:cNvPr id="126" name="CasellaDiTesto 125"/>
          <p:cNvSpPr txBox="1"/>
          <p:nvPr/>
        </p:nvSpPr>
        <p:spPr>
          <a:xfrm>
            <a:off x="1187624" y="548680"/>
            <a:ext cx="504056" cy="276999"/>
          </a:xfrm>
          <a:prstGeom prst="rect">
            <a:avLst/>
          </a:prstGeom>
          <a:noFill/>
        </p:spPr>
        <p:txBody>
          <a:bodyPr wrap="square" lIns="0" tIns="0" rIns="0" bIns="0" rtlCol="0">
            <a:spAutoFit/>
          </a:bodyPr>
          <a:lstStyle/>
          <a:p>
            <a:pPr algn="ctr"/>
            <a:r>
              <a:rPr lang="en-US" sz="900" smtClean="0"/>
              <a:t>GPS </a:t>
            </a:r>
            <a:br>
              <a:rPr lang="en-US" sz="900" smtClean="0"/>
            </a:br>
            <a:r>
              <a:rPr lang="en-US" sz="900" smtClean="0"/>
              <a:t>Antenna</a:t>
            </a:r>
            <a:endParaRPr lang="en-US" sz="900"/>
          </a:p>
        </p:txBody>
      </p:sp>
      <p:sp>
        <p:nvSpPr>
          <p:cNvPr id="132" name="CasellaDiTesto 131"/>
          <p:cNvSpPr txBox="1"/>
          <p:nvPr/>
        </p:nvSpPr>
        <p:spPr>
          <a:xfrm>
            <a:off x="1547664" y="4725144"/>
            <a:ext cx="288032" cy="144016"/>
          </a:xfrm>
          <a:prstGeom prst="rect">
            <a:avLst/>
          </a:prstGeom>
          <a:noFill/>
        </p:spPr>
        <p:txBody>
          <a:bodyPr wrap="square" lIns="0" tIns="0" rIns="0" bIns="0" rtlCol="0">
            <a:spAutoFit/>
          </a:bodyPr>
          <a:lstStyle/>
          <a:p>
            <a:r>
              <a:rPr lang="en-US" sz="900" smtClean="0"/>
              <a:t>LVD</a:t>
            </a:r>
            <a:endParaRPr lang="en-US" sz="900"/>
          </a:p>
        </p:txBody>
      </p:sp>
      <p:sp>
        <p:nvSpPr>
          <p:cNvPr id="133" name="CasellaDiTesto 132"/>
          <p:cNvSpPr txBox="1"/>
          <p:nvPr/>
        </p:nvSpPr>
        <p:spPr>
          <a:xfrm>
            <a:off x="1619672" y="4874677"/>
            <a:ext cx="576064" cy="138499"/>
          </a:xfrm>
          <a:prstGeom prst="rect">
            <a:avLst/>
          </a:prstGeom>
          <a:noFill/>
        </p:spPr>
        <p:txBody>
          <a:bodyPr wrap="square" lIns="0" tIns="0" rIns="0" bIns="0" rtlCol="0">
            <a:spAutoFit/>
          </a:bodyPr>
          <a:lstStyle/>
          <a:p>
            <a:r>
              <a:rPr lang="en-US" sz="900" smtClean="0"/>
              <a:t>BOREXINO</a:t>
            </a:r>
            <a:endParaRPr lang="en-US" sz="900"/>
          </a:p>
        </p:txBody>
      </p:sp>
      <p:sp>
        <p:nvSpPr>
          <p:cNvPr id="138" name="Esagono 137"/>
          <p:cNvSpPr/>
          <p:nvPr/>
        </p:nvSpPr>
        <p:spPr>
          <a:xfrm rot="16200000">
            <a:off x="2519771" y="1520788"/>
            <a:ext cx="360040" cy="288032"/>
          </a:xfrm>
          <a:prstGeom prst="hexagon">
            <a:avLst/>
          </a:prstGeom>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en-US" sz="1400" b="1" smtClean="0"/>
              <a:t>O/E</a:t>
            </a:r>
            <a:endParaRPr lang="en-US" sz="1400" b="1"/>
          </a:p>
        </p:txBody>
      </p:sp>
      <p:grpSp>
        <p:nvGrpSpPr>
          <p:cNvPr id="15" name="Gruppo 673"/>
          <p:cNvGrpSpPr/>
          <p:nvPr/>
        </p:nvGrpSpPr>
        <p:grpSpPr>
          <a:xfrm>
            <a:off x="2627783" y="4221088"/>
            <a:ext cx="144016" cy="72008"/>
            <a:chOff x="2771800" y="2708920"/>
            <a:chExt cx="1440160" cy="720080"/>
          </a:xfrm>
        </p:grpSpPr>
        <p:sp>
          <p:nvSpPr>
            <p:cNvPr id="144" name="Connettore 143"/>
            <p:cNvSpPr/>
            <p:nvPr/>
          </p:nvSpPr>
          <p:spPr>
            <a:xfrm>
              <a:off x="3131840" y="2708920"/>
              <a:ext cx="720080" cy="720080"/>
            </a:xfrm>
            <a:prstGeom prst="flowChartConnector">
              <a:avLst/>
            </a:prstGeom>
            <a:solidFill>
              <a:srgbClr val="0070C0"/>
            </a:solidFill>
            <a:ln>
              <a:solidFill>
                <a:srgbClr val="0070C0"/>
              </a:solidFill>
              <a:tailEnd type="arrow"/>
            </a:ln>
          </p:spPr>
          <p:style>
            <a:lnRef idx="1">
              <a:schemeClr val="accent2"/>
            </a:lnRef>
            <a:fillRef idx="3">
              <a:schemeClr val="accent2"/>
            </a:fillRef>
            <a:effectRef idx="2">
              <a:schemeClr val="accent2"/>
            </a:effectRef>
            <a:fontRef idx="minor">
              <a:schemeClr val="lt1"/>
            </a:fontRef>
          </p:style>
          <p:txBody>
            <a:bodyPr rtlCol="0" anchor="ctr"/>
            <a:lstStyle/>
            <a:p>
              <a:endParaRPr lang="en-US" sz="1100" smtClean="0">
                <a:solidFill>
                  <a:schemeClr val="tx1"/>
                </a:solidFill>
              </a:endParaRPr>
            </a:p>
          </p:txBody>
        </p:sp>
        <p:sp>
          <p:nvSpPr>
            <p:cNvPr id="145" name="Elaborazione 144"/>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050" smtClean="0">
                  <a:solidFill>
                    <a:schemeClr val="tx1"/>
                  </a:solidFill>
                </a:rPr>
                <a:t>     </a:t>
              </a:r>
            </a:p>
          </p:txBody>
        </p:sp>
      </p:grpSp>
      <p:grpSp>
        <p:nvGrpSpPr>
          <p:cNvPr id="16" name="Gruppo 711"/>
          <p:cNvGrpSpPr/>
          <p:nvPr/>
        </p:nvGrpSpPr>
        <p:grpSpPr>
          <a:xfrm>
            <a:off x="2627783" y="2852936"/>
            <a:ext cx="144016" cy="72008"/>
            <a:chOff x="2771800" y="2708920"/>
            <a:chExt cx="1440160" cy="720080"/>
          </a:xfrm>
        </p:grpSpPr>
        <p:sp>
          <p:nvSpPr>
            <p:cNvPr id="147" name="Connettore 146"/>
            <p:cNvSpPr/>
            <p:nvPr/>
          </p:nvSpPr>
          <p:spPr>
            <a:xfrm>
              <a:off x="3131840" y="2708920"/>
              <a:ext cx="720080" cy="720080"/>
            </a:xfrm>
            <a:prstGeom prst="flowChartConnector">
              <a:avLst/>
            </a:prstGeom>
            <a:solidFill>
              <a:srgbClr val="0070C0"/>
            </a:solidFill>
            <a:ln>
              <a:solidFill>
                <a:srgbClr val="0070C0"/>
              </a:solidFill>
              <a:tailEnd type="arrow"/>
            </a:ln>
          </p:spPr>
          <p:style>
            <a:lnRef idx="1">
              <a:schemeClr val="accent2"/>
            </a:lnRef>
            <a:fillRef idx="3">
              <a:schemeClr val="accent2"/>
            </a:fillRef>
            <a:effectRef idx="2">
              <a:schemeClr val="accent2"/>
            </a:effectRef>
            <a:fontRef idx="minor">
              <a:schemeClr val="lt1"/>
            </a:fontRef>
          </p:style>
          <p:txBody>
            <a:bodyPr rtlCol="0" anchor="ctr"/>
            <a:lstStyle/>
            <a:p>
              <a:endParaRPr lang="en-US" sz="1100" smtClean="0">
                <a:solidFill>
                  <a:schemeClr val="tx1"/>
                </a:solidFill>
              </a:endParaRPr>
            </a:p>
          </p:txBody>
        </p:sp>
        <p:sp>
          <p:nvSpPr>
            <p:cNvPr id="148" name="Elaborazione 147"/>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050" smtClean="0">
                  <a:solidFill>
                    <a:schemeClr val="tx1"/>
                  </a:solidFill>
                </a:rPr>
                <a:t>     </a:t>
              </a:r>
            </a:p>
          </p:txBody>
        </p:sp>
      </p:grpSp>
      <p:cxnSp>
        <p:nvCxnSpPr>
          <p:cNvPr id="149" name="Connettore 1 148"/>
          <p:cNvCxnSpPr>
            <a:stCxn id="148" idx="2"/>
            <a:endCxn id="145" idx="0"/>
          </p:cNvCxnSpPr>
          <p:nvPr/>
        </p:nvCxnSpPr>
        <p:spPr>
          <a:xfrm>
            <a:off x="2699791" y="2924944"/>
            <a:ext cx="0" cy="1296144"/>
          </a:xfrm>
          <a:prstGeom prst="line">
            <a:avLst/>
          </a:prstGeom>
          <a:ln/>
        </p:spPr>
        <p:style>
          <a:lnRef idx="2">
            <a:schemeClr val="accent1"/>
          </a:lnRef>
          <a:fillRef idx="0">
            <a:schemeClr val="accent1"/>
          </a:fillRef>
          <a:effectRef idx="1">
            <a:schemeClr val="accent1"/>
          </a:effectRef>
          <a:fontRef idx="minor">
            <a:schemeClr val="tx1"/>
          </a:fontRef>
        </p:style>
      </p:cxnSp>
      <p:sp>
        <p:nvSpPr>
          <p:cNvPr id="161" name="Esagono 160"/>
          <p:cNvSpPr/>
          <p:nvPr/>
        </p:nvSpPr>
        <p:spPr>
          <a:xfrm rot="16200000">
            <a:off x="2519771" y="6129300"/>
            <a:ext cx="360040" cy="288032"/>
          </a:xfrm>
          <a:prstGeom prst="hexagon">
            <a:avLst/>
          </a:prstGeom>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en-US" sz="1400" b="1" smtClean="0"/>
              <a:t>O/E</a:t>
            </a:r>
            <a:endParaRPr lang="en-US" sz="1400" b="1"/>
          </a:p>
        </p:txBody>
      </p:sp>
      <p:cxnSp>
        <p:nvCxnSpPr>
          <p:cNvPr id="164" name="Connettore 2 163"/>
          <p:cNvCxnSpPr>
            <a:stCxn id="144" idx="4"/>
            <a:endCxn id="161" idx="0"/>
          </p:cNvCxnSpPr>
          <p:nvPr/>
        </p:nvCxnSpPr>
        <p:spPr>
          <a:xfrm>
            <a:off x="2699791" y="4293096"/>
            <a:ext cx="0" cy="1800200"/>
          </a:xfrm>
          <a:prstGeom prst="straightConnector1">
            <a:avLst/>
          </a:prstGeom>
          <a:ln>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65" name="Connettore 2 164"/>
          <p:cNvCxnSpPr>
            <a:stCxn id="148" idx="0"/>
            <a:endCxn id="138" idx="3"/>
          </p:cNvCxnSpPr>
          <p:nvPr/>
        </p:nvCxnSpPr>
        <p:spPr>
          <a:xfrm flipV="1">
            <a:off x="2699791" y="1844824"/>
            <a:ext cx="0"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7" name="Rettangolo 166"/>
          <p:cNvSpPr/>
          <p:nvPr/>
        </p:nvSpPr>
        <p:spPr>
          <a:xfrm>
            <a:off x="2724356" y="3356992"/>
            <a:ext cx="407484" cy="461665"/>
          </a:xfrm>
          <a:prstGeom prst="rect">
            <a:avLst/>
          </a:prstGeom>
        </p:spPr>
        <p:txBody>
          <a:bodyPr wrap="none">
            <a:spAutoFit/>
          </a:bodyPr>
          <a:lstStyle/>
          <a:p>
            <a:r>
              <a:rPr lang="en-US" sz="2400" b="1" smtClean="0">
                <a:solidFill>
                  <a:srgbClr val="0070C0"/>
                </a:solidFill>
              </a:rPr>
              <a:t>t</a:t>
            </a:r>
            <a:r>
              <a:rPr lang="en-US" sz="2400" b="1" baseline="-25000" smtClean="0">
                <a:solidFill>
                  <a:srgbClr val="0070C0"/>
                </a:solidFill>
              </a:rPr>
              <a:t>B</a:t>
            </a:r>
            <a:endParaRPr lang="en-US" sz="2400"/>
          </a:p>
        </p:txBody>
      </p:sp>
      <p:sp>
        <p:nvSpPr>
          <p:cNvPr id="168" name="Rettangolo 167"/>
          <p:cNvSpPr/>
          <p:nvPr/>
        </p:nvSpPr>
        <p:spPr>
          <a:xfrm>
            <a:off x="1356204" y="3356992"/>
            <a:ext cx="417102" cy="461665"/>
          </a:xfrm>
          <a:prstGeom prst="rect">
            <a:avLst/>
          </a:prstGeom>
        </p:spPr>
        <p:txBody>
          <a:bodyPr wrap="none">
            <a:spAutoFit/>
          </a:bodyPr>
          <a:lstStyle/>
          <a:p>
            <a:r>
              <a:rPr lang="en-US" sz="2400" b="1" smtClean="0">
                <a:solidFill>
                  <a:srgbClr val="FF0000"/>
                </a:solidFill>
              </a:rPr>
              <a:t>t</a:t>
            </a:r>
            <a:r>
              <a:rPr lang="en-US" sz="2400" b="1" baseline="-25000" smtClean="0">
                <a:solidFill>
                  <a:srgbClr val="FF0000"/>
                </a:solidFill>
              </a:rPr>
              <a:t>A</a:t>
            </a:r>
            <a:endParaRPr lang="en-US" sz="2400"/>
          </a:p>
        </p:txBody>
      </p:sp>
      <p:sp>
        <p:nvSpPr>
          <p:cNvPr id="124" name="CasellaDiTesto 123"/>
          <p:cNvSpPr txBox="1"/>
          <p:nvPr/>
        </p:nvSpPr>
        <p:spPr>
          <a:xfrm>
            <a:off x="1907704" y="4725144"/>
            <a:ext cx="432048" cy="144016"/>
          </a:xfrm>
          <a:prstGeom prst="rect">
            <a:avLst/>
          </a:prstGeom>
          <a:noFill/>
        </p:spPr>
        <p:txBody>
          <a:bodyPr wrap="square" lIns="0" tIns="0" rIns="0" bIns="0" rtlCol="0">
            <a:spAutoFit/>
          </a:bodyPr>
          <a:lstStyle/>
          <a:p>
            <a:r>
              <a:rPr lang="en-US" sz="900" smtClean="0"/>
              <a:t>ICARUS</a:t>
            </a:r>
            <a:endParaRPr lang="en-US" sz="900"/>
          </a:p>
        </p:txBody>
      </p:sp>
      <p:cxnSp>
        <p:nvCxnSpPr>
          <p:cNvPr id="125" name="Connettore 2 124"/>
          <p:cNvCxnSpPr>
            <a:endCxn id="132" idx="3"/>
          </p:cNvCxnSpPr>
          <p:nvPr/>
        </p:nvCxnSpPr>
        <p:spPr>
          <a:xfrm>
            <a:off x="1835696" y="458112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CasellaDiTesto 113"/>
          <p:cNvSpPr txBox="1"/>
          <p:nvPr/>
        </p:nvSpPr>
        <p:spPr>
          <a:xfrm>
            <a:off x="3419872" y="1078865"/>
            <a:ext cx="5724128" cy="2031325"/>
          </a:xfrm>
          <a:prstGeom prst="rect">
            <a:avLst/>
          </a:prstGeom>
          <a:noFill/>
        </p:spPr>
        <p:txBody>
          <a:bodyPr wrap="square" rtlCol="0">
            <a:spAutoFit/>
          </a:bodyPr>
          <a:lstStyle/>
          <a:p>
            <a:r>
              <a:rPr lang="it-IT" b="1" dirty="0" err="1" smtClean="0"/>
              <a:t>Time</a:t>
            </a:r>
            <a:r>
              <a:rPr lang="it-IT" b="1" dirty="0" smtClean="0"/>
              <a:t> </a:t>
            </a:r>
            <a:r>
              <a:rPr lang="it-IT" b="1" dirty="0" err="1" smtClean="0"/>
              <a:t>delay</a:t>
            </a:r>
            <a:r>
              <a:rPr lang="it-IT" b="1" dirty="0" smtClean="0"/>
              <a:t> </a:t>
            </a:r>
            <a:r>
              <a:rPr lang="it-IT" b="1" dirty="0" err="1" smtClean="0">
                <a:solidFill>
                  <a:srgbClr val="FF0000"/>
                </a:solidFill>
              </a:rPr>
              <a:t>t</a:t>
            </a:r>
            <a:r>
              <a:rPr lang="it-IT" b="1" baseline="-25000" dirty="0" err="1" smtClean="0">
                <a:solidFill>
                  <a:srgbClr val="FF0000"/>
                </a:solidFill>
              </a:rPr>
              <a:t>A</a:t>
            </a:r>
            <a:r>
              <a:rPr lang="it-IT" b="1" dirty="0" smtClean="0"/>
              <a:t> </a:t>
            </a:r>
            <a:r>
              <a:rPr lang="it-IT" b="1" dirty="0" err="1" smtClean="0"/>
              <a:t>between</a:t>
            </a:r>
            <a:r>
              <a:rPr lang="it-IT" b="1" dirty="0" smtClean="0"/>
              <a:t> </a:t>
            </a:r>
            <a:r>
              <a:rPr lang="it-IT" b="1" dirty="0" smtClean="0">
                <a:solidFill>
                  <a:srgbClr val="FF0000"/>
                </a:solidFill>
              </a:rPr>
              <a:t>2 </a:t>
            </a:r>
            <a:r>
              <a:rPr lang="it-IT" b="1" dirty="0" err="1" smtClean="0"/>
              <a:t>reference</a:t>
            </a:r>
            <a:r>
              <a:rPr lang="it-IT" b="1" dirty="0" smtClean="0"/>
              <a:t> </a:t>
            </a:r>
            <a:r>
              <a:rPr lang="it-IT" b="1" dirty="0" err="1" smtClean="0"/>
              <a:t>points</a:t>
            </a:r>
            <a:r>
              <a:rPr lang="it-IT" b="1" dirty="0" smtClean="0"/>
              <a:t>:</a:t>
            </a:r>
          </a:p>
          <a:p>
            <a:endParaRPr lang="it-IT" dirty="0" smtClean="0">
              <a:solidFill>
                <a:srgbClr val="FF0000"/>
              </a:solidFill>
            </a:endParaRPr>
          </a:p>
          <a:p>
            <a:pPr>
              <a:tabLst>
                <a:tab pos="990600" algn="l"/>
                <a:tab pos="1076325" algn="l"/>
              </a:tabLst>
            </a:pPr>
            <a:r>
              <a:rPr lang="it-IT" b="1" dirty="0" smtClean="0">
                <a:solidFill>
                  <a:srgbClr val="FF0000"/>
                </a:solidFill>
              </a:rPr>
              <a:t>HERTZ</a:t>
            </a:r>
            <a:r>
              <a:rPr lang="it-IT" dirty="0" smtClean="0"/>
              <a:t>	</a:t>
            </a:r>
            <a:r>
              <a:rPr lang="it-IT" dirty="0" err="1" smtClean="0"/>
              <a:t>reference</a:t>
            </a:r>
            <a:r>
              <a:rPr lang="it-IT" dirty="0" smtClean="0"/>
              <a:t> </a:t>
            </a:r>
            <a:r>
              <a:rPr lang="it-IT" dirty="0" err="1" smtClean="0"/>
              <a:t>of</a:t>
            </a:r>
            <a:r>
              <a:rPr lang="it-IT" dirty="0" smtClean="0"/>
              <a:t> the GPS2 ESAT UTC </a:t>
            </a:r>
            <a:r>
              <a:rPr lang="it-IT" dirty="0" err="1" smtClean="0"/>
              <a:t>time</a:t>
            </a:r>
            <a:r>
              <a:rPr lang="it-IT" dirty="0" smtClean="0"/>
              <a:t>. </a:t>
            </a:r>
          </a:p>
          <a:p>
            <a:pPr>
              <a:tabLst>
                <a:tab pos="990600" algn="l"/>
                <a:tab pos="1076325" algn="l"/>
              </a:tabLst>
            </a:pPr>
            <a:endParaRPr lang="it-IT" dirty="0" smtClean="0"/>
          </a:p>
          <a:p>
            <a:pPr>
              <a:tabLst>
                <a:tab pos="990600" algn="l"/>
                <a:tab pos="1076325" algn="l"/>
              </a:tabLst>
            </a:pPr>
            <a:r>
              <a:rPr lang="it-IT" dirty="0" smtClean="0"/>
              <a:t/>
            </a:r>
            <a:br>
              <a:rPr lang="it-IT" dirty="0" smtClean="0"/>
            </a:br>
            <a:r>
              <a:rPr lang="it-IT" b="1" dirty="0" smtClean="0">
                <a:solidFill>
                  <a:srgbClr val="FF0000"/>
                </a:solidFill>
              </a:rPr>
              <a:t>MC </a:t>
            </a:r>
            <a:r>
              <a:rPr lang="it-IT" b="1" dirty="0" err="1" smtClean="0">
                <a:solidFill>
                  <a:srgbClr val="FF0000"/>
                </a:solidFill>
              </a:rPr>
              <a:t>PPmS</a:t>
            </a:r>
            <a:r>
              <a:rPr lang="it-IT" b="1" dirty="0" smtClean="0">
                <a:solidFill>
                  <a:srgbClr val="FF0000"/>
                </a:solidFill>
              </a:rPr>
              <a:t>  </a:t>
            </a:r>
            <a:r>
              <a:rPr lang="it-IT" dirty="0" err="1" smtClean="0"/>
              <a:t>generated</a:t>
            </a:r>
            <a:r>
              <a:rPr lang="it-IT" dirty="0" smtClean="0"/>
              <a:t> </a:t>
            </a:r>
            <a:r>
              <a:rPr lang="it-IT" dirty="0" err="1" smtClean="0"/>
              <a:t>by</a:t>
            </a:r>
            <a:r>
              <a:rPr lang="it-IT" dirty="0" smtClean="0"/>
              <a:t> the OPERA Master Clock,  </a:t>
            </a:r>
            <a:br>
              <a:rPr lang="it-IT" dirty="0" smtClean="0"/>
            </a:br>
            <a:r>
              <a:rPr lang="it-IT" dirty="0" smtClean="0"/>
              <a:t>	</a:t>
            </a:r>
            <a:r>
              <a:rPr lang="it-IT" dirty="0" err="1" smtClean="0"/>
              <a:t>synchronous</a:t>
            </a:r>
            <a:r>
              <a:rPr lang="it-IT" dirty="0" smtClean="0"/>
              <a:t> </a:t>
            </a:r>
            <a:r>
              <a:rPr lang="it-IT" dirty="0" err="1" smtClean="0"/>
              <a:t>with</a:t>
            </a:r>
            <a:r>
              <a:rPr lang="it-IT" dirty="0" smtClean="0"/>
              <a:t> the ESAT </a:t>
            </a:r>
            <a:r>
              <a:rPr lang="it-IT" dirty="0" err="1" smtClean="0"/>
              <a:t>PPmS</a:t>
            </a:r>
            <a:r>
              <a:rPr lang="it-IT" dirty="0" smtClean="0"/>
              <a:t> </a:t>
            </a:r>
          </a:p>
        </p:txBody>
      </p:sp>
      <p:sp>
        <p:nvSpPr>
          <p:cNvPr id="115" name="Rettangolo 114"/>
          <p:cNvSpPr/>
          <p:nvPr/>
        </p:nvSpPr>
        <p:spPr>
          <a:xfrm>
            <a:off x="3419872" y="3753033"/>
            <a:ext cx="5397152" cy="1246495"/>
          </a:xfrm>
          <a:prstGeom prst="rect">
            <a:avLst/>
          </a:prstGeom>
          <a:ln>
            <a:solidFill>
              <a:schemeClr val="accent1"/>
            </a:solidFill>
          </a:ln>
        </p:spPr>
        <p:txBody>
          <a:bodyPr wrap="square">
            <a:spAutoFit/>
          </a:bodyPr>
          <a:lstStyle/>
          <a:p>
            <a:r>
              <a:rPr lang="it-IT" sz="1600" u="sng" dirty="0" smtClean="0"/>
              <a:t>The “</a:t>
            </a:r>
            <a:r>
              <a:rPr lang="it-IT" sz="1600" u="sng" dirty="0" err="1" smtClean="0"/>
              <a:t>two-way</a:t>
            </a:r>
            <a:r>
              <a:rPr lang="it-IT" sz="1600" u="sng" dirty="0" smtClean="0"/>
              <a:t>” </a:t>
            </a:r>
            <a:r>
              <a:rPr lang="it-IT" sz="1600" u="sng" dirty="0" err="1" smtClean="0"/>
              <a:t>technique</a:t>
            </a:r>
            <a:endParaRPr lang="it-IT" sz="1600" u="sng" dirty="0" smtClean="0"/>
          </a:p>
          <a:p>
            <a:r>
              <a:rPr lang="it-IT" sz="900" dirty="0" smtClean="0"/>
              <a:t/>
            </a:r>
            <a:br>
              <a:rPr lang="it-IT" sz="900" dirty="0" smtClean="0"/>
            </a:br>
            <a:r>
              <a:rPr lang="it-IT" sz="1600" dirty="0" err="1" smtClean="0"/>
              <a:t>measure</a:t>
            </a:r>
            <a:r>
              <a:rPr lang="it-IT" sz="1600" dirty="0" smtClean="0"/>
              <a:t> :  </a:t>
            </a:r>
            <a:r>
              <a:rPr lang="it-IT" b="1" dirty="0" err="1" smtClean="0">
                <a:solidFill>
                  <a:srgbClr val="FF0000"/>
                </a:solidFill>
              </a:rPr>
              <a:t>t</a:t>
            </a:r>
            <a:r>
              <a:rPr lang="it-IT" b="1" baseline="-25000" dirty="0" err="1" smtClean="0">
                <a:solidFill>
                  <a:srgbClr val="FF0000"/>
                </a:solidFill>
              </a:rPr>
              <a:t>A</a:t>
            </a:r>
            <a:r>
              <a:rPr lang="it-IT" sz="1600" dirty="0" smtClean="0"/>
              <a:t> – </a:t>
            </a:r>
            <a:r>
              <a:rPr lang="it-IT" b="1" dirty="0" err="1" smtClean="0">
                <a:solidFill>
                  <a:srgbClr val="0070C0"/>
                </a:solidFill>
              </a:rPr>
              <a:t>t</a:t>
            </a:r>
            <a:r>
              <a:rPr lang="it-IT" b="1" baseline="-25000" dirty="0" err="1" smtClean="0">
                <a:solidFill>
                  <a:srgbClr val="0070C0"/>
                </a:solidFill>
              </a:rPr>
              <a:t>B</a:t>
            </a:r>
            <a:r>
              <a:rPr lang="it-IT" sz="1600" dirty="0" smtClean="0"/>
              <a:t> and  </a:t>
            </a:r>
            <a:r>
              <a:rPr lang="it-IT" b="1" dirty="0" err="1" smtClean="0">
                <a:solidFill>
                  <a:srgbClr val="FF0000"/>
                </a:solidFill>
              </a:rPr>
              <a:t>t</a:t>
            </a:r>
            <a:r>
              <a:rPr lang="it-IT" b="1" baseline="-25000" dirty="0" err="1" smtClean="0">
                <a:solidFill>
                  <a:srgbClr val="FF0000"/>
                </a:solidFill>
              </a:rPr>
              <a:t>A</a:t>
            </a:r>
            <a:r>
              <a:rPr lang="it-IT" sz="1600" dirty="0" smtClean="0"/>
              <a:t> + </a:t>
            </a:r>
            <a:r>
              <a:rPr lang="it-IT" b="1" dirty="0" err="1" smtClean="0">
                <a:solidFill>
                  <a:srgbClr val="0070C0"/>
                </a:solidFill>
              </a:rPr>
              <a:t>t</a:t>
            </a:r>
            <a:r>
              <a:rPr lang="it-IT" b="1" baseline="-25000" dirty="0" err="1" smtClean="0">
                <a:solidFill>
                  <a:srgbClr val="0070C0"/>
                </a:solidFill>
              </a:rPr>
              <a:t>B</a:t>
            </a:r>
            <a:endParaRPr lang="it-IT" sz="1600" b="1" dirty="0" smtClean="0"/>
          </a:p>
          <a:p>
            <a:endParaRPr lang="it-IT" sz="1600" dirty="0" smtClean="0"/>
          </a:p>
          <a:p>
            <a:endParaRPr lang="it-IT" sz="1600" dirty="0" smtClean="0"/>
          </a:p>
        </p:txBody>
      </p:sp>
      <p:sp>
        <p:nvSpPr>
          <p:cNvPr id="117" name="CasellaDiTesto 116"/>
          <p:cNvSpPr txBox="1"/>
          <p:nvPr/>
        </p:nvSpPr>
        <p:spPr>
          <a:xfrm>
            <a:off x="7020272" y="4581128"/>
            <a:ext cx="1512168" cy="307777"/>
          </a:xfrm>
          <a:prstGeom prst="rect">
            <a:avLst/>
          </a:prstGeom>
          <a:noFill/>
        </p:spPr>
        <p:txBody>
          <a:bodyPr wrap="square" rtlCol="0">
            <a:spAutoFit/>
          </a:bodyPr>
          <a:lstStyle/>
          <a:p>
            <a:r>
              <a:rPr lang="it-IT" sz="1400" dirty="0" err="1" smtClean="0"/>
              <a:t>see</a:t>
            </a:r>
            <a:r>
              <a:rPr lang="it-IT" sz="1400" dirty="0" smtClean="0"/>
              <a:t>  the “Report”</a:t>
            </a:r>
            <a:endParaRPr lang="it-IT" sz="1400" dirty="0"/>
          </a:p>
        </p:txBody>
      </p:sp>
      <p:cxnSp>
        <p:nvCxnSpPr>
          <p:cNvPr id="87" name="Connettore 1 86"/>
          <p:cNvCxnSpPr>
            <a:stCxn id="286" idx="0"/>
          </p:cNvCxnSpPr>
          <p:nvPr/>
        </p:nvCxnSpPr>
        <p:spPr>
          <a:xfrm flipV="1">
            <a:off x="1325925" y="5805264"/>
            <a:ext cx="5715" cy="144016"/>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28/03/2012  LNGS</a:t>
            </a:r>
            <a:endParaRPr lang="it-IT"/>
          </a:p>
        </p:txBody>
      </p:sp>
      <p:sp>
        <p:nvSpPr>
          <p:cNvPr id="3" name="Segnaposto piè di pagina 2"/>
          <p:cNvSpPr>
            <a:spLocks noGrp="1"/>
          </p:cNvSpPr>
          <p:nvPr>
            <p:ph type="ftr" sz="quarter" idx="11"/>
          </p:nvPr>
        </p:nvSpPr>
        <p:spPr/>
        <p:txBody>
          <a:bodyPr/>
          <a:lstStyle/>
          <a:p>
            <a:r>
              <a:rPr lang="en-US" smtClean="0"/>
              <a:t>G.Sirri - INFN BOLOGNA</a:t>
            </a:r>
            <a:endParaRPr lang="it-IT" dirty="0"/>
          </a:p>
        </p:txBody>
      </p:sp>
      <p:sp>
        <p:nvSpPr>
          <p:cNvPr id="27" name="Segnaposto numero diapositiva 26"/>
          <p:cNvSpPr>
            <a:spLocks noGrp="1"/>
          </p:cNvSpPr>
          <p:nvPr>
            <p:ph type="sldNum" sz="quarter" idx="12"/>
          </p:nvPr>
        </p:nvSpPr>
        <p:spPr/>
        <p:txBody>
          <a:bodyPr/>
          <a:lstStyle/>
          <a:p>
            <a:fld id="{98C2991E-20EE-4F05-B291-E6F5D20E4BD1}" type="slidenum">
              <a:rPr lang="it-IT" smtClean="0"/>
              <a:pPr/>
              <a:t>5</a:t>
            </a:fld>
            <a:endParaRPr lang="it-IT"/>
          </a:p>
        </p:txBody>
      </p:sp>
      <p:sp>
        <p:nvSpPr>
          <p:cNvPr id="6" name="Titolo 5"/>
          <p:cNvSpPr>
            <a:spLocks noGrp="1"/>
          </p:cNvSpPr>
          <p:nvPr>
            <p:ph type="title" idx="4294967295"/>
          </p:nvPr>
        </p:nvSpPr>
        <p:spPr>
          <a:xfrm>
            <a:off x="0" y="0"/>
            <a:ext cx="9144000" cy="692150"/>
          </a:xfrm>
        </p:spPr>
        <p:txBody>
          <a:bodyPr>
            <a:noAutofit/>
          </a:bodyPr>
          <a:lstStyle/>
          <a:p>
            <a:r>
              <a:rPr lang="en-US" sz="2400" dirty="0" smtClean="0">
                <a:solidFill>
                  <a:srgbClr val="0000FF"/>
                </a:solidFill>
              </a:rPr>
              <a:t>Time delay from the external LNGS Lab to the OPERA Master Clock</a:t>
            </a:r>
            <a:endParaRPr lang="it-IT" sz="2400" dirty="0">
              <a:solidFill>
                <a:srgbClr val="0000FF"/>
              </a:solidFill>
            </a:endParaRPr>
          </a:p>
        </p:txBody>
      </p:sp>
      <p:sp>
        <p:nvSpPr>
          <p:cNvPr id="12" name="CasellaDiTesto 11"/>
          <p:cNvSpPr txBox="1"/>
          <p:nvPr/>
        </p:nvSpPr>
        <p:spPr>
          <a:xfrm>
            <a:off x="216024" y="3046601"/>
            <a:ext cx="5350439" cy="369332"/>
          </a:xfrm>
          <a:prstGeom prst="rect">
            <a:avLst/>
          </a:prstGeom>
          <a:solidFill>
            <a:srgbClr val="FFFF66"/>
          </a:solidFill>
          <a:ln>
            <a:solidFill>
              <a:schemeClr val="tx1"/>
            </a:solidFill>
          </a:ln>
        </p:spPr>
        <p:txBody>
          <a:bodyPr wrap="none" rtlCol="0">
            <a:spAutoFit/>
          </a:bodyPr>
          <a:lstStyle/>
          <a:p>
            <a:pPr>
              <a:tabLst>
                <a:tab pos="1701800" algn="l"/>
                <a:tab pos="3944938" algn="l"/>
              </a:tabLst>
            </a:pPr>
            <a:r>
              <a:rPr lang="it-IT" b="1" dirty="0" smtClean="0"/>
              <a:t>6-8 </a:t>
            </a:r>
            <a:r>
              <a:rPr lang="it-IT" b="1" dirty="0" err="1" smtClean="0"/>
              <a:t>Dec</a:t>
            </a:r>
            <a:r>
              <a:rPr lang="it-IT" b="1" dirty="0" smtClean="0"/>
              <a:t> 2011	( 41074.6 </a:t>
            </a:r>
            <a:r>
              <a:rPr lang="sv-SE" b="1" dirty="0" smtClean="0"/>
              <a:t>± 0.5 ) ns	r.m.s. </a:t>
            </a:r>
            <a:r>
              <a:rPr lang="en-US" b="1" dirty="0" smtClean="0"/>
              <a:t>~ 6 ns </a:t>
            </a:r>
            <a:endParaRPr lang="it-IT" dirty="0"/>
          </a:p>
        </p:txBody>
      </p:sp>
      <p:sp>
        <p:nvSpPr>
          <p:cNvPr id="18" name="CasellaDiTesto 17"/>
          <p:cNvSpPr txBox="1"/>
          <p:nvPr/>
        </p:nvSpPr>
        <p:spPr>
          <a:xfrm>
            <a:off x="179512" y="6237312"/>
            <a:ext cx="6670096" cy="338554"/>
          </a:xfrm>
          <a:prstGeom prst="rect">
            <a:avLst/>
          </a:prstGeom>
          <a:noFill/>
        </p:spPr>
        <p:txBody>
          <a:bodyPr wrap="none" rtlCol="0">
            <a:spAutoFit/>
          </a:bodyPr>
          <a:lstStyle/>
          <a:p>
            <a:r>
              <a:rPr lang="en-US" sz="1600" dirty="0" smtClean="0"/>
              <a:t>(*) The value quoted in ArXiv:v2 is 40996 and is obtained by subtracting 5.9 ns</a:t>
            </a:r>
            <a:endParaRPr lang="en-US" sz="1600" dirty="0"/>
          </a:p>
        </p:txBody>
      </p:sp>
      <p:sp>
        <p:nvSpPr>
          <p:cNvPr id="14" name="Rettangolo 13"/>
          <p:cNvSpPr/>
          <p:nvPr/>
        </p:nvSpPr>
        <p:spPr>
          <a:xfrm>
            <a:off x="216024" y="1628800"/>
            <a:ext cx="5350439" cy="369332"/>
          </a:xfrm>
          <a:prstGeom prst="rect">
            <a:avLst/>
          </a:prstGeom>
          <a:solidFill>
            <a:srgbClr val="FFFF66"/>
          </a:solidFill>
          <a:ln>
            <a:solidFill>
              <a:schemeClr val="tx1"/>
            </a:solidFill>
          </a:ln>
        </p:spPr>
        <p:txBody>
          <a:bodyPr wrap="none" rtlCol="0">
            <a:spAutoFit/>
          </a:bodyPr>
          <a:lstStyle/>
          <a:p>
            <a:pPr>
              <a:tabLst>
                <a:tab pos="1701800" algn="l"/>
                <a:tab pos="3944938" algn="l"/>
              </a:tabLst>
            </a:pPr>
            <a:r>
              <a:rPr lang="en-US" b="1" dirty="0" smtClean="0"/>
              <a:t>20 Jul 2006 	( 41001.4 ± 0.3 ) ns	</a:t>
            </a:r>
            <a:r>
              <a:rPr lang="en-US" b="1" dirty="0" err="1" smtClean="0"/>
              <a:t>r.m.s</a:t>
            </a:r>
            <a:r>
              <a:rPr lang="en-US" b="1" dirty="0" smtClean="0"/>
              <a:t>.  ~ 3 ns</a:t>
            </a:r>
          </a:p>
        </p:txBody>
      </p:sp>
      <p:sp>
        <p:nvSpPr>
          <p:cNvPr id="19" name="Rettangolo 18"/>
          <p:cNvSpPr/>
          <p:nvPr/>
        </p:nvSpPr>
        <p:spPr>
          <a:xfrm>
            <a:off x="229673" y="4346520"/>
            <a:ext cx="5350439" cy="369332"/>
          </a:xfrm>
          <a:prstGeom prst="rect">
            <a:avLst/>
          </a:prstGeom>
          <a:solidFill>
            <a:srgbClr val="FFFF66"/>
          </a:solidFill>
          <a:ln>
            <a:solidFill>
              <a:schemeClr val="tx1"/>
            </a:solidFill>
          </a:ln>
        </p:spPr>
        <p:txBody>
          <a:bodyPr wrap="none" rtlCol="0">
            <a:spAutoFit/>
          </a:bodyPr>
          <a:lstStyle/>
          <a:p>
            <a:pPr>
              <a:tabLst>
                <a:tab pos="1701800" algn="l"/>
                <a:tab pos="3944938" algn="l"/>
              </a:tabLst>
            </a:pPr>
            <a:r>
              <a:rPr lang="en-US" b="1" dirty="0" smtClean="0"/>
              <a:t>13 Dec 2011 	( 41000.0 ± 0.3 ) ns	</a:t>
            </a:r>
            <a:r>
              <a:rPr lang="en-US" b="1" dirty="0" err="1" smtClean="0"/>
              <a:t>r.m.s</a:t>
            </a:r>
            <a:r>
              <a:rPr lang="en-US" b="1" dirty="0" smtClean="0"/>
              <a:t>.  ~ 3 ns</a:t>
            </a:r>
          </a:p>
        </p:txBody>
      </p:sp>
      <p:sp>
        <p:nvSpPr>
          <p:cNvPr id="24" name="Rettangolo 23"/>
          <p:cNvSpPr/>
          <p:nvPr/>
        </p:nvSpPr>
        <p:spPr>
          <a:xfrm>
            <a:off x="5760640" y="2926685"/>
            <a:ext cx="2843808" cy="646331"/>
          </a:xfrm>
          <a:prstGeom prst="rect">
            <a:avLst/>
          </a:prstGeom>
        </p:spPr>
        <p:txBody>
          <a:bodyPr wrap="square">
            <a:spAutoFit/>
          </a:bodyPr>
          <a:lstStyle/>
          <a:p>
            <a:r>
              <a:rPr lang="en-US" b="1" dirty="0" smtClean="0">
                <a:solidFill>
                  <a:srgbClr val="FF0000"/>
                </a:solidFill>
              </a:rPr>
              <a:t>(73.2</a:t>
            </a:r>
            <a:r>
              <a:rPr lang="sv-SE" b="1" dirty="0" smtClean="0">
                <a:solidFill>
                  <a:srgbClr val="FF0000"/>
                </a:solidFill>
              </a:rPr>
              <a:t> ± 0.6 stat )</a:t>
            </a:r>
            <a:r>
              <a:rPr lang="en-US" b="1" dirty="0" smtClean="0">
                <a:solidFill>
                  <a:srgbClr val="FF0000"/>
                </a:solidFill>
              </a:rPr>
              <a:t> ns</a:t>
            </a:r>
            <a:br>
              <a:rPr lang="en-US" b="1" dirty="0" smtClean="0">
                <a:solidFill>
                  <a:srgbClr val="FF0000"/>
                </a:solidFill>
              </a:rPr>
            </a:br>
            <a:r>
              <a:rPr lang="en-US" b="1" dirty="0" smtClean="0">
                <a:solidFill>
                  <a:srgbClr val="FF0000"/>
                </a:solidFill>
              </a:rPr>
              <a:t>larger than 2006</a:t>
            </a:r>
          </a:p>
        </p:txBody>
      </p:sp>
      <p:sp>
        <p:nvSpPr>
          <p:cNvPr id="26" name="CasellaDiTesto 25"/>
          <p:cNvSpPr txBox="1"/>
          <p:nvPr/>
        </p:nvSpPr>
        <p:spPr>
          <a:xfrm>
            <a:off x="8676456" y="188640"/>
            <a:ext cx="341760" cy="261610"/>
          </a:xfrm>
          <a:prstGeom prst="rect">
            <a:avLst/>
          </a:prstGeom>
          <a:noFill/>
        </p:spPr>
        <p:txBody>
          <a:bodyPr wrap="square" rtlCol="0">
            <a:spAutoFit/>
          </a:bodyPr>
          <a:lstStyle/>
          <a:p>
            <a:r>
              <a:rPr lang="it-IT" sz="1100" dirty="0" smtClean="0"/>
              <a:t>(*)</a:t>
            </a:r>
            <a:endParaRPr lang="it-IT" sz="1100" dirty="0"/>
          </a:p>
        </p:txBody>
      </p:sp>
      <p:sp>
        <p:nvSpPr>
          <p:cNvPr id="16" name="CasellaDiTesto 15"/>
          <p:cNvSpPr txBox="1"/>
          <p:nvPr/>
        </p:nvSpPr>
        <p:spPr>
          <a:xfrm>
            <a:off x="5832648" y="1638092"/>
            <a:ext cx="2160240" cy="369332"/>
          </a:xfrm>
          <a:prstGeom prst="rect">
            <a:avLst/>
          </a:prstGeom>
          <a:noFill/>
        </p:spPr>
        <p:txBody>
          <a:bodyPr wrap="square" rtlCol="0">
            <a:spAutoFit/>
          </a:bodyPr>
          <a:lstStyle/>
          <a:p>
            <a:r>
              <a:rPr lang="it-IT" dirty="0" err="1" smtClean="0"/>
              <a:t>confirmed</a:t>
            </a:r>
            <a:r>
              <a:rPr lang="it-IT" dirty="0" smtClean="0"/>
              <a:t> in 2007</a:t>
            </a:r>
            <a:endParaRPr lang="it-IT" dirty="0"/>
          </a:p>
        </p:txBody>
      </p:sp>
      <p:sp>
        <p:nvSpPr>
          <p:cNvPr id="22" name="CasellaDiTesto 21"/>
          <p:cNvSpPr txBox="1"/>
          <p:nvPr/>
        </p:nvSpPr>
        <p:spPr>
          <a:xfrm>
            <a:off x="5796136" y="4355812"/>
            <a:ext cx="2448272" cy="369332"/>
          </a:xfrm>
          <a:prstGeom prst="rect">
            <a:avLst/>
          </a:prstGeom>
          <a:noFill/>
        </p:spPr>
        <p:txBody>
          <a:bodyPr wrap="square" rtlCol="0">
            <a:spAutoFit/>
          </a:bodyPr>
          <a:lstStyle/>
          <a:p>
            <a:r>
              <a:rPr lang="it-IT" dirty="0" err="1" smtClean="0"/>
              <a:t>consistent</a:t>
            </a:r>
            <a:r>
              <a:rPr lang="it-IT" dirty="0" smtClean="0"/>
              <a:t> </a:t>
            </a:r>
            <a:r>
              <a:rPr lang="it-IT" dirty="0" err="1" smtClean="0"/>
              <a:t>with</a:t>
            </a:r>
            <a:r>
              <a:rPr lang="it-IT" dirty="0" smtClean="0"/>
              <a:t> 2006</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1052736"/>
            <a:ext cx="6120680" cy="1200329"/>
          </a:xfrm>
          <a:prstGeom prst="rect">
            <a:avLst/>
          </a:prstGeom>
        </p:spPr>
        <p:txBody>
          <a:bodyPr wrap="square">
            <a:spAutoFit/>
          </a:bodyPr>
          <a:lstStyle/>
          <a:p>
            <a:endParaRPr lang="en-US" dirty="0" smtClean="0"/>
          </a:p>
          <a:p>
            <a:r>
              <a:rPr lang="en-US" dirty="0" smtClean="0"/>
              <a:t>The delay changes by acting on both ends of a 5 m fiber</a:t>
            </a:r>
            <a:br>
              <a:rPr lang="en-US" dirty="0" smtClean="0"/>
            </a:br>
            <a:endParaRPr lang="en-US" dirty="0" smtClean="0"/>
          </a:p>
          <a:p>
            <a:r>
              <a:rPr lang="en-US" dirty="0" smtClean="0"/>
              <a:t>up to &gt;100 ns according to the connection</a:t>
            </a:r>
          </a:p>
        </p:txBody>
      </p:sp>
      <p:sp>
        <p:nvSpPr>
          <p:cNvPr id="6" name="Titolo 5"/>
          <p:cNvSpPr>
            <a:spLocks noGrp="1"/>
          </p:cNvSpPr>
          <p:nvPr>
            <p:ph type="title"/>
          </p:nvPr>
        </p:nvSpPr>
        <p:spPr/>
        <p:txBody>
          <a:bodyPr>
            <a:normAutofit/>
          </a:bodyPr>
          <a:lstStyle/>
          <a:p>
            <a:r>
              <a:rPr lang="en-US" sz="2400" dirty="0" smtClean="0"/>
              <a:t>Study on the fiber optical connectors</a:t>
            </a:r>
            <a:endParaRPr lang="it-IT" sz="2400" dirty="0"/>
          </a:p>
        </p:txBody>
      </p:sp>
      <p:sp>
        <p:nvSpPr>
          <p:cNvPr id="27" name="Segnaposto data 26"/>
          <p:cNvSpPr>
            <a:spLocks noGrp="1"/>
          </p:cNvSpPr>
          <p:nvPr>
            <p:ph type="dt" sz="half" idx="10"/>
          </p:nvPr>
        </p:nvSpPr>
        <p:spPr/>
        <p:txBody>
          <a:bodyPr/>
          <a:lstStyle/>
          <a:p>
            <a:r>
              <a:rPr lang="it-IT" smtClean="0"/>
              <a:t>28/03/2012  LNGS</a:t>
            </a:r>
            <a:endParaRPr lang="it-IT"/>
          </a:p>
        </p:txBody>
      </p:sp>
      <p:sp>
        <p:nvSpPr>
          <p:cNvPr id="28" name="Segnaposto piè di pagina 27"/>
          <p:cNvSpPr>
            <a:spLocks noGrp="1"/>
          </p:cNvSpPr>
          <p:nvPr>
            <p:ph type="ftr" sz="quarter" idx="11"/>
          </p:nvPr>
        </p:nvSpPr>
        <p:spPr/>
        <p:txBody>
          <a:bodyPr/>
          <a:lstStyle/>
          <a:p>
            <a:r>
              <a:rPr lang="en-US" smtClean="0"/>
              <a:t>G.Sirri - INFN BOLOGNA</a:t>
            </a:r>
            <a:endParaRPr lang="it-IT"/>
          </a:p>
        </p:txBody>
      </p:sp>
      <p:sp>
        <p:nvSpPr>
          <p:cNvPr id="29" name="Segnaposto numero diapositiva 28"/>
          <p:cNvSpPr>
            <a:spLocks noGrp="1"/>
          </p:cNvSpPr>
          <p:nvPr>
            <p:ph type="sldNum" sz="quarter" idx="12"/>
          </p:nvPr>
        </p:nvSpPr>
        <p:spPr/>
        <p:txBody>
          <a:bodyPr/>
          <a:lstStyle/>
          <a:p>
            <a:fld id="{98C2991E-20EE-4F05-B291-E6F5D20E4BD1}" type="slidenum">
              <a:rPr lang="it-IT" smtClean="0"/>
              <a:pPr/>
              <a:t>6</a:t>
            </a:fld>
            <a:endParaRPr lang="it-IT"/>
          </a:p>
        </p:txBody>
      </p:sp>
      <p:cxnSp>
        <p:nvCxnSpPr>
          <p:cNvPr id="126" name="Connettore 2 109"/>
          <p:cNvCxnSpPr/>
          <p:nvPr/>
        </p:nvCxnSpPr>
        <p:spPr>
          <a:xfrm flipH="1">
            <a:off x="7740352" y="1546246"/>
            <a:ext cx="432048"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CasellaDiTesto 110"/>
          <p:cNvSpPr txBox="1"/>
          <p:nvPr/>
        </p:nvSpPr>
        <p:spPr>
          <a:xfrm>
            <a:off x="8100392" y="1402230"/>
            <a:ext cx="411844" cy="369332"/>
          </a:xfrm>
          <a:prstGeom prst="rect">
            <a:avLst/>
          </a:prstGeom>
          <a:solidFill>
            <a:srgbClr val="FFFF00"/>
          </a:solidFill>
          <a:ln>
            <a:solidFill>
              <a:schemeClr val="tx1"/>
            </a:solidFill>
          </a:ln>
        </p:spPr>
        <p:txBody>
          <a:bodyPr wrap="none" rtlCol="0">
            <a:spAutoFit/>
          </a:bodyPr>
          <a:lstStyle/>
          <a:p>
            <a:r>
              <a:rPr lang="it-IT" dirty="0" smtClean="0"/>
              <a:t>FC</a:t>
            </a:r>
            <a:endParaRPr lang="it-IT" dirty="0"/>
          </a:p>
        </p:txBody>
      </p:sp>
      <p:cxnSp>
        <p:nvCxnSpPr>
          <p:cNvPr id="128" name="Connettore 2 113"/>
          <p:cNvCxnSpPr>
            <a:endCxn id="105" idx="3"/>
          </p:cNvCxnSpPr>
          <p:nvPr/>
        </p:nvCxnSpPr>
        <p:spPr>
          <a:xfrm flipH="1">
            <a:off x="7740352" y="908720"/>
            <a:ext cx="432049"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CasellaDiTesto 114"/>
          <p:cNvSpPr txBox="1"/>
          <p:nvPr/>
        </p:nvSpPr>
        <p:spPr>
          <a:xfrm>
            <a:off x="8172400" y="692696"/>
            <a:ext cx="432048" cy="349702"/>
          </a:xfrm>
          <a:prstGeom prst="rect">
            <a:avLst/>
          </a:prstGeom>
          <a:solidFill>
            <a:srgbClr val="FFFF00"/>
          </a:solidFill>
          <a:ln>
            <a:solidFill>
              <a:schemeClr val="tx1"/>
            </a:solidFill>
          </a:ln>
        </p:spPr>
        <p:txBody>
          <a:bodyPr wrap="square" lIns="36000" tIns="36000" rIns="36000" bIns="36000" rtlCol="0">
            <a:spAutoFit/>
          </a:bodyPr>
          <a:lstStyle/>
          <a:p>
            <a:r>
              <a:rPr lang="it-IT" dirty="0" smtClean="0"/>
              <a:t>FC2</a:t>
            </a:r>
            <a:endParaRPr lang="it-IT" dirty="0"/>
          </a:p>
        </p:txBody>
      </p:sp>
      <p:sp>
        <p:nvSpPr>
          <p:cNvPr id="130" name="Rectangle 129"/>
          <p:cNvSpPr/>
          <p:nvPr/>
        </p:nvSpPr>
        <p:spPr>
          <a:xfrm>
            <a:off x="179512" y="2564904"/>
            <a:ext cx="6569299" cy="369332"/>
          </a:xfrm>
          <a:prstGeom prst="rect">
            <a:avLst/>
          </a:prstGeom>
        </p:spPr>
        <p:txBody>
          <a:bodyPr wrap="none">
            <a:spAutoFit/>
          </a:bodyPr>
          <a:lstStyle/>
          <a:p>
            <a:r>
              <a:rPr lang="en-US" b="1" dirty="0" smtClean="0">
                <a:solidFill>
                  <a:srgbClr val="FF0000"/>
                </a:solidFill>
              </a:rPr>
              <a:t>Any change of the input light signal intensity affects the time delay</a:t>
            </a:r>
            <a:endParaRPr lang="en-US" b="1" dirty="0">
              <a:solidFill>
                <a:srgbClr val="FF0000"/>
              </a:solidFill>
            </a:endParaRPr>
          </a:p>
        </p:txBody>
      </p:sp>
      <p:sp>
        <p:nvSpPr>
          <p:cNvPr id="134" name="Rectangle 133"/>
          <p:cNvSpPr/>
          <p:nvPr/>
        </p:nvSpPr>
        <p:spPr>
          <a:xfrm>
            <a:off x="179512" y="3574757"/>
            <a:ext cx="8568952" cy="646331"/>
          </a:xfrm>
          <a:prstGeom prst="rect">
            <a:avLst/>
          </a:prstGeom>
        </p:spPr>
        <p:txBody>
          <a:bodyPr wrap="square">
            <a:spAutoFit/>
          </a:bodyPr>
          <a:lstStyle/>
          <a:p>
            <a:r>
              <a:rPr lang="en-US" dirty="0" smtClean="0"/>
              <a:t>Measurements of the time delay at an early stage of the amplification chain after the photodiode  </a:t>
            </a:r>
            <a:r>
              <a:rPr lang="en-US" dirty="0" smtClean="0">
                <a:sym typeface="Wingdings" pitchFamily="2" charset="2"/>
              </a:rPr>
              <a:t> next slide</a:t>
            </a:r>
            <a:endParaRPr lang="en-US" dirty="0" smtClean="0"/>
          </a:p>
        </p:txBody>
      </p:sp>
      <p:cxnSp>
        <p:nvCxnSpPr>
          <p:cNvPr id="163" name="Connettore 2 162"/>
          <p:cNvCxnSpPr/>
          <p:nvPr/>
        </p:nvCxnSpPr>
        <p:spPr>
          <a:xfrm>
            <a:off x="2872832" y="5248364"/>
            <a:ext cx="6980" cy="484892"/>
          </a:xfrm>
          <a:prstGeom prst="straightConnector1">
            <a:avLst/>
          </a:prstGeom>
          <a:ln w="28575">
            <a:solidFill>
              <a:schemeClr val="tx1"/>
            </a:solidFill>
            <a:prstDash val="sysDot"/>
            <a:headEnd type="oval"/>
            <a:tailEnd type="arrow"/>
          </a:ln>
        </p:spPr>
        <p:style>
          <a:lnRef idx="1">
            <a:schemeClr val="accent1"/>
          </a:lnRef>
          <a:fillRef idx="0">
            <a:schemeClr val="accent1"/>
          </a:fillRef>
          <a:effectRef idx="0">
            <a:schemeClr val="accent1"/>
          </a:effectRef>
          <a:fontRef idx="minor">
            <a:schemeClr val="tx1"/>
          </a:fontRef>
        </p:style>
      </p:cxnSp>
      <p:sp>
        <p:nvSpPr>
          <p:cNvPr id="164" name="CasellaDiTesto 163"/>
          <p:cNvSpPr txBox="1"/>
          <p:nvPr/>
        </p:nvSpPr>
        <p:spPr>
          <a:xfrm>
            <a:off x="2339752" y="5733256"/>
            <a:ext cx="1080119" cy="307777"/>
          </a:xfrm>
          <a:prstGeom prst="rect">
            <a:avLst/>
          </a:prstGeom>
          <a:noFill/>
        </p:spPr>
        <p:txBody>
          <a:bodyPr wrap="square" rtlCol="0">
            <a:spAutoFit/>
          </a:bodyPr>
          <a:lstStyle/>
          <a:p>
            <a:pPr algn="ctr"/>
            <a:r>
              <a:rPr lang="en-US" sz="1400" b="1" dirty="0" smtClean="0"/>
              <a:t>Test Point</a:t>
            </a:r>
            <a:endParaRPr lang="it-IT" sz="1400" b="1" dirty="0" smtClean="0"/>
          </a:p>
        </p:txBody>
      </p:sp>
      <p:grpSp>
        <p:nvGrpSpPr>
          <p:cNvPr id="175" name="Gruppo 174"/>
          <p:cNvGrpSpPr/>
          <p:nvPr/>
        </p:nvGrpSpPr>
        <p:grpSpPr>
          <a:xfrm>
            <a:off x="0" y="4437112"/>
            <a:ext cx="9180512" cy="1429240"/>
            <a:chOff x="-36512" y="1927752"/>
            <a:chExt cx="9180512" cy="1429240"/>
          </a:xfrm>
        </p:grpSpPr>
        <p:sp>
          <p:nvSpPr>
            <p:cNvPr id="91" name="Rectangle 3"/>
            <p:cNvSpPr/>
            <p:nvPr/>
          </p:nvSpPr>
          <p:spPr>
            <a:xfrm>
              <a:off x="827584" y="2001932"/>
              <a:ext cx="936104" cy="765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fr-FR" sz="1400" dirty="0" smtClean="0"/>
                <a:t>Photodiode</a:t>
              </a:r>
            </a:p>
            <a:p>
              <a:pPr algn="ctr"/>
              <a:r>
                <a:rPr lang="fr-FR" sz="1400" dirty="0" smtClean="0"/>
                <a:t>ETX100</a:t>
              </a:r>
              <a:endParaRPr lang="fr-FR" sz="1400" dirty="0"/>
            </a:p>
          </p:txBody>
        </p:sp>
        <p:sp>
          <p:nvSpPr>
            <p:cNvPr id="92" name="Rectangle 5"/>
            <p:cNvSpPr/>
            <p:nvPr/>
          </p:nvSpPr>
          <p:spPr>
            <a:xfrm>
              <a:off x="2123728" y="1988840"/>
              <a:ext cx="15121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fr-FR" sz="1600" dirty="0" err="1" smtClean="0">
                  <a:solidFill>
                    <a:schemeClr val="tx1"/>
                  </a:solidFill>
                </a:rPr>
                <a:t>Pre</a:t>
              </a:r>
              <a:r>
                <a:rPr lang="fr-FR" sz="1600" dirty="0" smtClean="0">
                  <a:solidFill>
                    <a:schemeClr val="tx1"/>
                  </a:solidFill>
                </a:rPr>
                <a:t>-Amplification</a:t>
              </a:r>
              <a:br>
                <a:rPr lang="fr-FR" sz="1600" dirty="0" smtClean="0">
                  <a:solidFill>
                    <a:schemeClr val="tx1"/>
                  </a:solidFill>
                </a:rPr>
              </a:br>
              <a:r>
                <a:rPr lang="fr-FR" sz="1600" dirty="0" err="1" smtClean="0">
                  <a:solidFill>
                    <a:schemeClr val="tx1"/>
                  </a:solidFill>
                </a:rPr>
                <a:t>Amplification</a:t>
              </a:r>
              <a:endParaRPr lang="fr-FR" sz="1600" dirty="0">
                <a:solidFill>
                  <a:schemeClr val="tx1"/>
                </a:solidFill>
              </a:endParaRPr>
            </a:p>
          </p:txBody>
        </p:sp>
        <p:sp>
          <p:nvSpPr>
            <p:cNvPr id="93" name="Rectangle 8"/>
            <p:cNvSpPr/>
            <p:nvPr/>
          </p:nvSpPr>
          <p:spPr>
            <a:xfrm>
              <a:off x="4139953" y="1927752"/>
              <a:ext cx="100811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fr-FR" sz="1600" dirty="0" err="1" smtClean="0">
                  <a:solidFill>
                    <a:schemeClr val="tx1"/>
                  </a:solidFill>
                </a:rPr>
                <a:t>Reference</a:t>
              </a:r>
              <a:endParaRPr lang="fr-FR" sz="1600" dirty="0" smtClean="0">
                <a:solidFill>
                  <a:schemeClr val="tx1"/>
                </a:solidFill>
              </a:endParaRPr>
            </a:p>
            <a:p>
              <a:pPr algn="ctr"/>
              <a:r>
                <a:rPr lang="fr-FR" sz="1600" dirty="0" smtClean="0">
                  <a:solidFill>
                    <a:schemeClr val="tx1"/>
                  </a:solidFill>
                </a:rPr>
                <a:t>Voltage</a:t>
              </a:r>
              <a:endParaRPr lang="fr-FR" sz="1600" dirty="0">
                <a:solidFill>
                  <a:schemeClr val="tx1"/>
                </a:solidFill>
              </a:endParaRPr>
            </a:p>
          </p:txBody>
        </p:sp>
        <p:sp>
          <p:nvSpPr>
            <p:cNvPr id="94" name="Rectangle 10"/>
            <p:cNvSpPr/>
            <p:nvPr/>
          </p:nvSpPr>
          <p:spPr>
            <a:xfrm>
              <a:off x="5652120" y="2852936"/>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fr-FR" sz="1600" dirty="0" err="1" smtClean="0">
                  <a:solidFill>
                    <a:schemeClr val="tx1"/>
                  </a:solidFill>
                </a:rPr>
                <a:t>Comparator</a:t>
              </a:r>
              <a:r>
                <a:rPr lang="fr-FR" sz="1600" dirty="0" smtClean="0">
                  <a:solidFill>
                    <a:schemeClr val="tx1"/>
                  </a:solidFill>
                </a:rPr>
                <a:t> </a:t>
              </a:r>
              <a:br>
                <a:rPr lang="fr-FR" sz="1600" dirty="0" smtClean="0">
                  <a:solidFill>
                    <a:schemeClr val="tx1"/>
                  </a:solidFill>
                </a:rPr>
              </a:br>
              <a:r>
                <a:rPr lang="fr-FR" sz="1600" dirty="0" smtClean="0">
                  <a:solidFill>
                    <a:schemeClr val="tx1"/>
                  </a:solidFill>
                </a:rPr>
                <a:t>5V</a:t>
              </a:r>
              <a:endParaRPr lang="fr-FR" sz="1600" dirty="0">
                <a:solidFill>
                  <a:schemeClr val="tx1"/>
                </a:solidFill>
              </a:endParaRPr>
            </a:p>
          </p:txBody>
        </p:sp>
        <p:cxnSp>
          <p:nvCxnSpPr>
            <p:cNvPr id="95" name="Connecteur droit avec flèche 12"/>
            <p:cNvCxnSpPr>
              <a:stCxn id="91" idx="3"/>
              <a:endCxn id="92" idx="1"/>
            </p:cNvCxnSpPr>
            <p:nvPr/>
          </p:nvCxnSpPr>
          <p:spPr>
            <a:xfrm>
              <a:off x="1763688" y="238488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13"/>
            <p:cNvCxnSpPr/>
            <p:nvPr/>
          </p:nvCxnSpPr>
          <p:spPr>
            <a:xfrm>
              <a:off x="3673325" y="2348880"/>
              <a:ext cx="4506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Forme libre 19"/>
            <p:cNvSpPr/>
            <p:nvPr/>
          </p:nvSpPr>
          <p:spPr>
            <a:xfrm>
              <a:off x="3851920" y="2348880"/>
              <a:ext cx="1800199" cy="875016"/>
            </a:xfrm>
            <a:custGeom>
              <a:avLst/>
              <a:gdLst>
                <a:gd name="connsiteX0" fmla="*/ 0 w 2053653"/>
                <a:gd name="connsiteY0" fmla="*/ 0 h 959371"/>
                <a:gd name="connsiteX1" fmla="*/ 0 w 2053653"/>
                <a:gd name="connsiteY1" fmla="*/ 959371 h 959371"/>
                <a:gd name="connsiteX2" fmla="*/ 2053653 w 2053653"/>
                <a:gd name="connsiteY2" fmla="*/ 959371 h 959371"/>
              </a:gdLst>
              <a:ahLst/>
              <a:cxnLst>
                <a:cxn ang="0">
                  <a:pos x="connsiteX0" y="connsiteY0"/>
                </a:cxn>
                <a:cxn ang="0">
                  <a:pos x="connsiteX1" y="connsiteY1"/>
                </a:cxn>
                <a:cxn ang="0">
                  <a:pos x="connsiteX2" y="connsiteY2"/>
                </a:cxn>
              </a:cxnLst>
              <a:rect l="l" t="t" r="r" b="b"/>
              <a:pathLst>
                <a:path w="2053653" h="959371">
                  <a:moveTo>
                    <a:pt x="0" y="0"/>
                  </a:moveTo>
                  <a:lnTo>
                    <a:pt x="0" y="959371"/>
                  </a:lnTo>
                  <a:lnTo>
                    <a:pt x="2053653" y="959371"/>
                  </a:ln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sp>
          <p:nvSpPr>
            <p:cNvPr id="98" name="Forme libre 24"/>
            <p:cNvSpPr/>
            <p:nvPr/>
          </p:nvSpPr>
          <p:spPr>
            <a:xfrm>
              <a:off x="5185493" y="2359800"/>
              <a:ext cx="466627" cy="648072"/>
            </a:xfrm>
            <a:custGeom>
              <a:avLst/>
              <a:gdLst>
                <a:gd name="connsiteX0" fmla="*/ 0 w 704538"/>
                <a:gd name="connsiteY0" fmla="*/ 0 h 764498"/>
                <a:gd name="connsiteX1" fmla="*/ 194872 w 704538"/>
                <a:gd name="connsiteY1" fmla="*/ 0 h 764498"/>
                <a:gd name="connsiteX2" fmla="*/ 194872 w 704538"/>
                <a:gd name="connsiteY2" fmla="*/ 764498 h 764498"/>
                <a:gd name="connsiteX3" fmla="*/ 704538 w 704538"/>
                <a:gd name="connsiteY3" fmla="*/ 764498 h 764498"/>
              </a:gdLst>
              <a:ahLst/>
              <a:cxnLst>
                <a:cxn ang="0">
                  <a:pos x="connsiteX0" y="connsiteY0"/>
                </a:cxn>
                <a:cxn ang="0">
                  <a:pos x="connsiteX1" y="connsiteY1"/>
                </a:cxn>
                <a:cxn ang="0">
                  <a:pos x="connsiteX2" y="connsiteY2"/>
                </a:cxn>
                <a:cxn ang="0">
                  <a:pos x="connsiteX3" y="connsiteY3"/>
                </a:cxn>
              </a:cxnLst>
              <a:rect l="l" t="t" r="r" b="b"/>
              <a:pathLst>
                <a:path w="704538" h="764498">
                  <a:moveTo>
                    <a:pt x="0" y="0"/>
                  </a:moveTo>
                  <a:lnTo>
                    <a:pt x="194872" y="0"/>
                  </a:lnTo>
                  <a:lnTo>
                    <a:pt x="194872" y="764498"/>
                  </a:lnTo>
                  <a:lnTo>
                    <a:pt x="704538" y="764498"/>
                  </a:ln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sp>
          <p:nvSpPr>
            <p:cNvPr id="99" name="ZoneTexte 25"/>
            <p:cNvSpPr txBox="1"/>
            <p:nvPr/>
          </p:nvSpPr>
          <p:spPr>
            <a:xfrm>
              <a:off x="-36512" y="2060848"/>
              <a:ext cx="933269" cy="523220"/>
            </a:xfrm>
            <a:prstGeom prst="rect">
              <a:avLst/>
            </a:prstGeom>
            <a:noFill/>
          </p:spPr>
          <p:txBody>
            <a:bodyPr wrap="none" rtlCol="0">
              <a:spAutoFit/>
            </a:bodyPr>
            <a:lstStyle/>
            <a:p>
              <a:r>
                <a:rPr lang="en-US" sz="1400" dirty="0" smtClean="0"/>
                <a:t>Optical</a:t>
              </a:r>
            </a:p>
            <a:p>
              <a:r>
                <a:rPr lang="en-US" sz="1400" dirty="0" smtClean="0"/>
                <a:t>GPS signal</a:t>
              </a:r>
              <a:endParaRPr lang="fr-FR" sz="1400" dirty="0"/>
            </a:p>
          </p:txBody>
        </p:sp>
        <p:sp>
          <p:nvSpPr>
            <p:cNvPr id="100" name="ZoneTexte 26"/>
            <p:cNvSpPr txBox="1"/>
            <p:nvPr/>
          </p:nvSpPr>
          <p:spPr>
            <a:xfrm>
              <a:off x="8210731" y="2780928"/>
              <a:ext cx="933269" cy="523220"/>
            </a:xfrm>
            <a:prstGeom prst="rect">
              <a:avLst/>
            </a:prstGeom>
            <a:noFill/>
          </p:spPr>
          <p:txBody>
            <a:bodyPr wrap="none" rtlCol="0">
              <a:spAutoFit/>
            </a:bodyPr>
            <a:lstStyle/>
            <a:p>
              <a:r>
                <a:rPr lang="en-US" sz="1400" dirty="0" smtClean="0"/>
                <a:t>Numerical</a:t>
              </a:r>
            </a:p>
            <a:p>
              <a:r>
                <a:rPr lang="en-US" sz="1400" dirty="0" smtClean="0"/>
                <a:t>GPS signal</a:t>
              </a:r>
              <a:endParaRPr lang="fr-FR" sz="1400" dirty="0"/>
            </a:p>
          </p:txBody>
        </p:sp>
        <p:sp>
          <p:nvSpPr>
            <p:cNvPr id="101" name="Rectangle 71"/>
            <p:cNvSpPr/>
            <p:nvPr/>
          </p:nvSpPr>
          <p:spPr>
            <a:xfrm>
              <a:off x="7164288" y="2852936"/>
              <a:ext cx="791171"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fr-FR" sz="1600" dirty="0" smtClean="0">
                  <a:solidFill>
                    <a:schemeClr val="tx1"/>
                  </a:solidFill>
                </a:rPr>
                <a:t>3.3V </a:t>
              </a:r>
              <a:br>
                <a:rPr lang="fr-FR" sz="1600" dirty="0" smtClean="0">
                  <a:solidFill>
                    <a:schemeClr val="tx1"/>
                  </a:solidFill>
                </a:rPr>
              </a:br>
              <a:r>
                <a:rPr lang="fr-FR" sz="1600" dirty="0" smtClean="0">
                  <a:solidFill>
                    <a:schemeClr val="tx1"/>
                  </a:solidFill>
                </a:rPr>
                <a:t>Buffer</a:t>
              </a:r>
              <a:endParaRPr lang="fr-FR" sz="1600" dirty="0">
                <a:solidFill>
                  <a:schemeClr val="tx1"/>
                </a:solidFill>
              </a:endParaRPr>
            </a:p>
          </p:txBody>
        </p:sp>
        <p:cxnSp>
          <p:nvCxnSpPr>
            <p:cNvPr id="102" name="Connecteur droit avec flèche 12"/>
            <p:cNvCxnSpPr/>
            <p:nvPr/>
          </p:nvCxnSpPr>
          <p:spPr>
            <a:xfrm>
              <a:off x="6804248" y="306896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2"/>
            <p:cNvCxnSpPr/>
            <p:nvPr/>
          </p:nvCxnSpPr>
          <p:spPr>
            <a:xfrm>
              <a:off x="7956376" y="306896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73" name="Connettore 2 72"/>
          <p:cNvCxnSpPr/>
          <p:nvPr/>
        </p:nvCxnSpPr>
        <p:spPr>
          <a:xfrm>
            <a:off x="7668344" y="692696"/>
            <a:ext cx="0"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Connettore 1 23"/>
          <p:cNvCxnSpPr/>
          <p:nvPr/>
        </p:nvCxnSpPr>
        <p:spPr>
          <a:xfrm flipH="1">
            <a:off x="7662629" y="1340768"/>
            <a:ext cx="5715" cy="360040"/>
          </a:xfrm>
          <a:prstGeom prst="line">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8" name="Ovale 77"/>
          <p:cNvSpPr/>
          <p:nvPr/>
        </p:nvSpPr>
        <p:spPr>
          <a:xfrm>
            <a:off x="7590621" y="1916832"/>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en-US" sz="1100" smtClean="0">
              <a:solidFill>
                <a:schemeClr val="tx1"/>
              </a:solidFill>
            </a:endParaRPr>
          </a:p>
        </p:txBody>
      </p:sp>
      <p:sp>
        <p:nvSpPr>
          <p:cNvPr id="79" name="Rettangolo 78"/>
          <p:cNvSpPr/>
          <p:nvPr/>
        </p:nvSpPr>
        <p:spPr>
          <a:xfrm>
            <a:off x="7020272" y="1772816"/>
            <a:ext cx="85838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OPERA</a:t>
            </a:r>
            <a:br>
              <a:rPr lang="en-US" sz="1100" b="1" dirty="0" smtClean="0">
                <a:solidFill>
                  <a:schemeClr val="tx1"/>
                </a:solidFill>
              </a:rPr>
            </a:br>
            <a:r>
              <a:rPr lang="en-US" sz="1100" b="1" dirty="0" smtClean="0">
                <a:solidFill>
                  <a:schemeClr val="tx1"/>
                </a:solidFill>
              </a:rPr>
              <a:t>Master</a:t>
            </a:r>
            <a:br>
              <a:rPr lang="en-US" sz="1100" b="1" dirty="0" smtClean="0">
                <a:solidFill>
                  <a:schemeClr val="tx1"/>
                </a:solidFill>
              </a:rPr>
            </a:br>
            <a:r>
              <a:rPr lang="en-US" sz="1100" b="1" dirty="0" smtClean="0">
                <a:solidFill>
                  <a:schemeClr val="tx1"/>
                </a:solidFill>
              </a:rPr>
              <a:t>Clock</a:t>
            </a:r>
          </a:p>
        </p:txBody>
      </p:sp>
      <p:sp>
        <p:nvSpPr>
          <p:cNvPr id="80" name="Rettangolo 79"/>
          <p:cNvSpPr/>
          <p:nvPr/>
        </p:nvSpPr>
        <p:spPr>
          <a:xfrm>
            <a:off x="7193943" y="1288350"/>
            <a:ext cx="351058" cy="3693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0000"/>
                </a:solidFill>
              </a:rPr>
              <a:t>5 m</a:t>
            </a:r>
            <a:br>
              <a:rPr lang="en-US" sz="1200" dirty="0" smtClean="0">
                <a:solidFill>
                  <a:srgbClr val="FF0000"/>
                </a:solidFill>
              </a:rPr>
            </a:br>
            <a:r>
              <a:rPr lang="en-US" sz="1200" dirty="0" smtClean="0">
                <a:solidFill>
                  <a:srgbClr val="FF0000"/>
                </a:solidFill>
              </a:rPr>
              <a:t> Fiber</a:t>
            </a:r>
            <a:endParaRPr lang="en-US" sz="1200" dirty="0">
              <a:solidFill>
                <a:srgbClr val="FF0000"/>
              </a:solidFill>
            </a:endParaRPr>
          </a:p>
        </p:txBody>
      </p:sp>
      <p:cxnSp>
        <p:nvCxnSpPr>
          <p:cNvPr id="81" name="Forma 288"/>
          <p:cNvCxnSpPr>
            <a:stCxn id="78" idx="6"/>
            <a:endCxn id="83" idx="1"/>
          </p:cNvCxnSpPr>
          <p:nvPr/>
        </p:nvCxnSpPr>
        <p:spPr>
          <a:xfrm>
            <a:off x="7734637" y="1988840"/>
            <a:ext cx="653787" cy="252028"/>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2" name="Gruppo 758"/>
          <p:cNvGrpSpPr/>
          <p:nvPr/>
        </p:nvGrpSpPr>
        <p:grpSpPr>
          <a:xfrm>
            <a:off x="8388424" y="2204864"/>
            <a:ext cx="144016" cy="72008"/>
            <a:chOff x="2771800" y="2708920"/>
            <a:chExt cx="1440160" cy="720080"/>
          </a:xfrm>
        </p:grpSpPr>
        <p:sp>
          <p:nvSpPr>
            <p:cNvPr id="83" name="Elaborazione 82"/>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050" dirty="0" smtClean="0">
                  <a:solidFill>
                    <a:schemeClr val="tx1"/>
                  </a:solidFill>
                </a:rPr>
                <a:t/>
              </a:r>
              <a:br>
                <a:rPr lang="en-US" sz="1050" dirty="0" smtClean="0">
                  <a:solidFill>
                    <a:schemeClr val="tx1"/>
                  </a:solidFill>
                </a:rPr>
              </a:br>
              <a:r>
                <a:rPr lang="en-US" sz="1050" dirty="0" smtClean="0">
                  <a:solidFill>
                    <a:schemeClr val="tx1"/>
                  </a:solidFill>
                </a:rPr>
                <a:t/>
              </a:r>
              <a:br>
                <a:rPr lang="en-US" sz="1050" dirty="0" smtClean="0">
                  <a:solidFill>
                    <a:schemeClr val="tx1"/>
                  </a:solidFill>
                </a:rPr>
              </a:br>
              <a:r>
                <a:rPr lang="en-US" sz="1200" b="1" dirty="0" smtClean="0">
                  <a:solidFill>
                    <a:schemeClr val="tx1"/>
                  </a:solidFill>
                </a:rPr>
                <a:t> </a:t>
              </a:r>
              <a:r>
                <a:rPr lang="en-US" sz="1200" b="1" dirty="0" smtClean="0">
                  <a:solidFill>
                    <a:srgbClr val="FF0000"/>
                  </a:solidFill>
                </a:rPr>
                <a:t>MC </a:t>
              </a:r>
              <a:r>
                <a:rPr lang="en-US" sz="1200" b="1" dirty="0" err="1" smtClean="0">
                  <a:solidFill>
                    <a:srgbClr val="FF0000"/>
                  </a:solidFill>
                </a:rPr>
                <a:t>PPmS</a:t>
              </a:r>
              <a:r>
                <a:rPr lang="en-US" sz="1200" b="1" dirty="0" smtClean="0">
                  <a:solidFill>
                    <a:srgbClr val="FF0000"/>
                  </a:solidFill>
                </a:rPr>
                <a:t> </a:t>
              </a:r>
              <a:endParaRPr lang="en-US" sz="1400" b="1" dirty="0" smtClean="0">
                <a:solidFill>
                  <a:srgbClr val="FF0000"/>
                </a:solidFill>
              </a:endParaRPr>
            </a:p>
          </p:txBody>
        </p:sp>
        <p:sp>
          <p:nvSpPr>
            <p:cNvPr id="84" name="Connettore 83"/>
            <p:cNvSpPr/>
            <p:nvPr/>
          </p:nvSpPr>
          <p:spPr>
            <a:xfrm>
              <a:off x="3131840" y="2708920"/>
              <a:ext cx="720080" cy="720080"/>
            </a:xfrm>
            <a:prstGeom prst="flowChartConnector">
              <a:avLst/>
            </a:prstGeom>
            <a:solidFill>
              <a:srgbClr val="FF0000"/>
            </a:solidFill>
            <a:ln>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grpSp>
      <p:cxnSp>
        <p:nvCxnSpPr>
          <p:cNvPr id="86" name="Connettore 2 85"/>
          <p:cNvCxnSpPr>
            <a:stCxn id="78" idx="4"/>
            <a:endCxn id="87" idx="0"/>
          </p:cNvCxnSpPr>
          <p:nvPr/>
        </p:nvCxnSpPr>
        <p:spPr>
          <a:xfrm>
            <a:off x="7662629" y="2060848"/>
            <a:ext cx="5715" cy="50405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7380312" y="2564904"/>
            <a:ext cx="576064" cy="144016"/>
          </a:xfrm>
          <a:prstGeom prst="rect">
            <a:avLst/>
          </a:prstGeom>
          <a:noFill/>
        </p:spPr>
        <p:txBody>
          <a:bodyPr wrap="square" lIns="0" tIns="0" rIns="0" bIns="0" rtlCol="0">
            <a:spAutoFit/>
          </a:bodyPr>
          <a:lstStyle/>
          <a:p>
            <a:r>
              <a:rPr lang="en-US" sz="900" smtClean="0"/>
              <a:t>To FEBs</a:t>
            </a:r>
            <a:endParaRPr lang="en-US" sz="900"/>
          </a:p>
        </p:txBody>
      </p:sp>
      <p:grpSp>
        <p:nvGrpSpPr>
          <p:cNvPr id="90" name="Gruppo 764"/>
          <p:cNvGrpSpPr/>
          <p:nvPr/>
        </p:nvGrpSpPr>
        <p:grpSpPr>
          <a:xfrm>
            <a:off x="7596336" y="1268760"/>
            <a:ext cx="144016" cy="72008"/>
            <a:chOff x="2771800" y="2708920"/>
            <a:chExt cx="1440160" cy="720080"/>
          </a:xfrm>
        </p:grpSpPr>
        <p:sp>
          <p:nvSpPr>
            <p:cNvPr id="104" name="Connettore 103"/>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105" name="Elaborazione 104"/>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100" smtClean="0">
                  <a:solidFill>
                    <a:schemeClr val="tx1"/>
                  </a:solidFill>
                </a:rPr>
                <a:t>         </a:t>
              </a:r>
            </a:p>
          </p:txBody>
        </p:sp>
      </p:grpSp>
      <p:grpSp>
        <p:nvGrpSpPr>
          <p:cNvPr id="106" name="Gruppo 764"/>
          <p:cNvGrpSpPr/>
          <p:nvPr/>
        </p:nvGrpSpPr>
        <p:grpSpPr>
          <a:xfrm>
            <a:off x="7596336" y="1700808"/>
            <a:ext cx="144016" cy="72008"/>
            <a:chOff x="2771800" y="2708920"/>
            <a:chExt cx="1440160" cy="720080"/>
          </a:xfrm>
        </p:grpSpPr>
        <p:sp>
          <p:nvSpPr>
            <p:cNvPr id="107" name="Connettore 106"/>
            <p:cNvSpPr/>
            <p:nvPr/>
          </p:nvSpPr>
          <p:spPr>
            <a:xfrm>
              <a:off x="3131840" y="2708920"/>
              <a:ext cx="720080" cy="720080"/>
            </a:xfrm>
            <a:prstGeom prst="flowChartConnector">
              <a:avLst/>
            </a:prstGeom>
            <a:solidFill>
              <a:srgbClr val="FF0000"/>
            </a:solidFill>
            <a:ln>
              <a:solidFill>
                <a:srgbClr val="FF00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smtClean="0">
                <a:solidFill>
                  <a:schemeClr val="tx1"/>
                </a:solidFill>
              </a:endParaRPr>
            </a:p>
          </p:txBody>
        </p:sp>
        <p:sp>
          <p:nvSpPr>
            <p:cNvPr id="111" name="Elaborazione 110"/>
            <p:cNvSpPr/>
            <p:nvPr/>
          </p:nvSpPr>
          <p:spPr>
            <a:xfrm>
              <a:off x="2771800" y="2708920"/>
              <a:ext cx="1440160" cy="720080"/>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en-US" sz="1100" smtClean="0">
                  <a:solidFill>
                    <a:schemeClr val="tx1"/>
                  </a:solidFill>
                </a:rPr>
                <a:t>         </a:t>
              </a:r>
            </a:p>
          </p:txBody>
        </p:sp>
      </p:grpSp>
      <p:sp>
        <p:nvSpPr>
          <p:cNvPr id="115" name="CasellaDiTesto 114"/>
          <p:cNvSpPr txBox="1"/>
          <p:nvPr/>
        </p:nvSpPr>
        <p:spPr>
          <a:xfrm>
            <a:off x="7092280" y="476672"/>
            <a:ext cx="1296144" cy="161583"/>
          </a:xfrm>
          <a:prstGeom prst="rect">
            <a:avLst/>
          </a:prstGeom>
          <a:noFill/>
        </p:spPr>
        <p:txBody>
          <a:bodyPr wrap="square" lIns="0" tIns="0" rIns="0" bIns="0" rtlCol="0">
            <a:spAutoFit/>
          </a:bodyPr>
          <a:lstStyle/>
          <a:p>
            <a:pPr algn="ctr"/>
            <a:r>
              <a:rPr lang="it-IT" sz="1050" dirty="0" err="1" smtClean="0"/>
              <a:t>From</a:t>
            </a:r>
            <a:r>
              <a:rPr lang="it-IT" sz="1050" dirty="0" smtClean="0"/>
              <a:t> </a:t>
            </a:r>
            <a:r>
              <a:rPr lang="it-IT" sz="1050" dirty="0" err="1" smtClean="0"/>
              <a:t>External</a:t>
            </a:r>
            <a:r>
              <a:rPr lang="it-IT" sz="1050" dirty="0" smtClean="0"/>
              <a:t> </a:t>
            </a:r>
            <a:r>
              <a:rPr lang="it-IT" sz="1050" dirty="0" err="1" smtClean="0"/>
              <a:t>Lab</a:t>
            </a:r>
            <a:endParaRPr lang="it-IT" sz="1050" dirty="0"/>
          </a:p>
        </p:txBody>
      </p:sp>
      <p:sp>
        <p:nvSpPr>
          <p:cNvPr id="122" name="CasellaDiTesto 121"/>
          <p:cNvSpPr txBox="1"/>
          <p:nvPr/>
        </p:nvSpPr>
        <p:spPr>
          <a:xfrm>
            <a:off x="7308304" y="626204"/>
            <a:ext cx="360040" cy="276999"/>
          </a:xfrm>
          <a:prstGeom prst="rect">
            <a:avLst/>
          </a:prstGeom>
          <a:noFill/>
        </p:spPr>
        <p:txBody>
          <a:bodyPr wrap="square" lIns="0" tIns="0" rIns="0" bIns="0" rtlCol="0">
            <a:spAutoFit/>
          </a:bodyPr>
          <a:lstStyle/>
          <a:p>
            <a:r>
              <a:rPr lang="it-IT" sz="900" dirty="0" smtClean="0"/>
              <a:t>ESAT </a:t>
            </a:r>
            <a:br>
              <a:rPr lang="it-IT" sz="900" dirty="0" smtClean="0"/>
            </a:br>
            <a:r>
              <a:rPr lang="it-IT" sz="900" dirty="0" err="1" smtClean="0"/>
              <a:t>PPmS</a:t>
            </a:r>
            <a:endParaRPr lang="it-IT" sz="900" dirty="0"/>
          </a:p>
        </p:txBody>
      </p:sp>
      <p:cxnSp>
        <p:nvCxnSpPr>
          <p:cNvPr id="132" name="Connettore 1 131"/>
          <p:cNvCxnSpPr>
            <a:stCxn id="78" idx="0"/>
            <a:endCxn id="111" idx="2"/>
          </p:cNvCxnSpPr>
          <p:nvPr/>
        </p:nvCxnSpPr>
        <p:spPr>
          <a:xfrm flipV="1">
            <a:off x="7662629" y="1772816"/>
            <a:ext cx="5715" cy="144016"/>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p:txBody>
          <a:bodyPr>
            <a:normAutofit/>
          </a:bodyPr>
          <a:lstStyle/>
          <a:p>
            <a:pPr marL="457200" indent="-457200" rtl="0" eaLnBrk="1" latinLnBrk="0" hangingPunct="1"/>
            <a:r>
              <a:rPr lang="en-US" sz="2400" b="1" kern="1200" baseline="0" dirty="0" smtClean="0">
                <a:solidFill>
                  <a:schemeClr val="tx2"/>
                </a:solidFill>
                <a:latin typeface="+mj-lt"/>
                <a:ea typeface="+mj-ea"/>
                <a:cs typeface="+mj-cs"/>
              </a:rPr>
              <a:t>Delay measured at </a:t>
            </a:r>
            <a:r>
              <a:rPr lang="en-US" sz="2400" dirty="0" smtClean="0"/>
              <a:t>an </a:t>
            </a:r>
            <a:r>
              <a:rPr lang="en-US" sz="2400" b="1" kern="1200" baseline="0" dirty="0" smtClean="0">
                <a:solidFill>
                  <a:schemeClr val="tx2"/>
                </a:solidFill>
                <a:latin typeface="+mj-lt"/>
                <a:ea typeface="+mj-ea"/>
                <a:cs typeface="+mj-cs"/>
              </a:rPr>
              <a:t>early stage of the amplifier circuit</a:t>
            </a:r>
            <a:endParaRPr lang="it-IT" dirty="0"/>
          </a:p>
        </p:txBody>
      </p:sp>
      <p:pic>
        <p:nvPicPr>
          <p:cNvPr id="36866" name="Picture 2"/>
          <p:cNvPicPr>
            <a:picLocks noChangeAspect="1" noChangeArrowheads="1"/>
          </p:cNvPicPr>
          <p:nvPr/>
        </p:nvPicPr>
        <p:blipFill>
          <a:blip r:embed="rId3" cstate="print"/>
          <a:srcRect b="43496"/>
          <a:stretch>
            <a:fillRect/>
          </a:stretch>
        </p:blipFill>
        <p:spPr bwMode="auto">
          <a:xfrm>
            <a:off x="0" y="809406"/>
            <a:ext cx="9144000" cy="2043530"/>
          </a:xfrm>
          <a:prstGeom prst="rect">
            <a:avLst/>
          </a:prstGeom>
          <a:noFill/>
          <a:ln w="9525">
            <a:noFill/>
            <a:miter lim="800000"/>
            <a:headEnd/>
            <a:tailEnd/>
          </a:ln>
        </p:spPr>
      </p:pic>
      <p:sp>
        <p:nvSpPr>
          <p:cNvPr id="5" name="Rettangolo 4"/>
          <p:cNvSpPr/>
          <p:nvPr/>
        </p:nvSpPr>
        <p:spPr>
          <a:xfrm>
            <a:off x="0" y="4793084"/>
            <a:ext cx="9144000" cy="1754326"/>
          </a:xfrm>
          <a:prstGeom prst="rect">
            <a:avLst/>
          </a:prstGeom>
        </p:spPr>
        <p:txBody>
          <a:bodyPr wrap="square">
            <a:spAutoFit/>
          </a:bodyPr>
          <a:lstStyle/>
          <a:p>
            <a:endParaRPr lang="en-US" dirty="0" smtClean="0"/>
          </a:p>
          <a:p>
            <a:r>
              <a:rPr lang="en-US" u="sng" dirty="0" smtClean="0"/>
              <a:t>The effect is related to the charging up of the photodiode capacitance.</a:t>
            </a:r>
          </a:p>
          <a:p>
            <a:endParaRPr lang="en-US" u="sng" dirty="0" smtClean="0"/>
          </a:p>
          <a:p>
            <a:r>
              <a:rPr lang="en-US" dirty="0" smtClean="0"/>
              <a:t>The Reset signal sent to the sensors is delayed by the same amount as the MC </a:t>
            </a:r>
            <a:r>
              <a:rPr lang="en-US" dirty="0" err="1" smtClean="0"/>
              <a:t>PPmS</a:t>
            </a:r>
            <a:r>
              <a:rPr lang="en-US" dirty="0" smtClean="0"/>
              <a:t>.</a:t>
            </a:r>
            <a:br>
              <a:rPr lang="en-US" dirty="0" smtClean="0"/>
            </a:br>
            <a:endParaRPr lang="en-US" dirty="0" smtClean="0"/>
          </a:p>
          <a:p>
            <a:r>
              <a:rPr lang="en-US" dirty="0" smtClean="0">
                <a:solidFill>
                  <a:srgbClr val="FF0000"/>
                </a:solidFill>
                <a:sym typeface="Wingdings"/>
              </a:rPr>
              <a:t></a:t>
            </a:r>
            <a:r>
              <a:rPr lang="en-US" dirty="0" smtClean="0">
                <a:solidFill>
                  <a:srgbClr val="FF0000"/>
                </a:solidFill>
              </a:rPr>
              <a:t> Underestimation of the neutrinos </a:t>
            </a:r>
            <a:r>
              <a:rPr lang="en-US" dirty="0" err="1" smtClean="0">
                <a:solidFill>
                  <a:srgbClr val="FF0000"/>
                </a:solidFill>
              </a:rPr>
              <a:t>ToF</a:t>
            </a:r>
            <a:r>
              <a:rPr lang="en-US" dirty="0" smtClean="0">
                <a:solidFill>
                  <a:srgbClr val="FF0000"/>
                </a:solidFill>
              </a:rPr>
              <a:t> </a:t>
            </a:r>
            <a:r>
              <a:rPr lang="en-US" dirty="0" smtClean="0"/>
              <a:t> </a:t>
            </a:r>
          </a:p>
        </p:txBody>
      </p:sp>
      <p:sp>
        <p:nvSpPr>
          <p:cNvPr id="6" name="Rettangolo 5"/>
          <p:cNvSpPr/>
          <p:nvPr/>
        </p:nvSpPr>
        <p:spPr>
          <a:xfrm>
            <a:off x="0" y="809406"/>
            <a:ext cx="4380879" cy="369332"/>
          </a:xfrm>
          <a:prstGeom prst="rect">
            <a:avLst/>
          </a:prstGeom>
        </p:spPr>
        <p:txBody>
          <a:bodyPr wrap="none">
            <a:spAutoFit/>
          </a:bodyPr>
          <a:lstStyle/>
          <a:p>
            <a:r>
              <a:rPr lang="en-US" b="1" dirty="0" smtClean="0">
                <a:solidFill>
                  <a:schemeClr val="bg1"/>
                </a:solidFill>
              </a:rPr>
              <a:t>FC connector correctly plugged and screwed</a:t>
            </a:r>
            <a:endParaRPr lang="it-IT" dirty="0">
              <a:solidFill>
                <a:schemeClr val="bg1"/>
              </a:solidFill>
            </a:endParaRPr>
          </a:p>
        </p:txBody>
      </p:sp>
      <p:pic>
        <p:nvPicPr>
          <p:cNvPr id="36867" name="Picture 3"/>
          <p:cNvPicPr>
            <a:picLocks noChangeAspect="1" noChangeArrowheads="1"/>
          </p:cNvPicPr>
          <p:nvPr/>
        </p:nvPicPr>
        <p:blipFill>
          <a:blip r:embed="rId4" cstate="print"/>
          <a:srcRect b="43929"/>
          <a:stretch>
            <a:fillRect/>
          </a:stretch>
        </p:blipFill>
        <p:spPr bwMode="auto">
          <a:xfrm>
            <a:off x="0" y="2897638"/>
            <a:ext cx="9144000" cy="2043530"/>
          </a:xfrm>
          <a:prstGeom prst="rect">
            <a:avLst/>
          </a:prstGeom>
          <a:noFill/>
          <a:ln w="9525">
            <a:noFill/>
            <a:miter lim="800000"/>
            <a:headEnd/>
            <a:tailEnd/>
          </a:ln>
        </p:spPr>
      </p:pic>
      <p:sp>
        <p:nvSpPr>
          <p:cNvPr id="8" name="Rettangolo 7"/>
          <p:cNvSpPr/>
          <p:nvPr/>
        </p:nvSpPr>
        <p:spPr>
          <a:xfrm>
            <a:off x="0" y="2897638"/>
            <a:ext cx="5958408" cy="369332"/>
          </a:xfrm>
          <a:prstGeom prst="rect">
            <a:avLst/>
          </a:prstGeom>
        </p:spPr>
        <p:txBody>
          <a:bodyPr wrap="square">
            <a:spAutoFit/>
          </a:bodyPr>
          <a:lstStyle/>
          <a:p>
            <a:r>
              <a:rPr lang="en-US" b="1" dirty="0" smtClean="0">
                <a:solidFill>
                  <a:schemeClr val="bg1"/>
                </a:solidFill>
              </a:rPr>
              <a:t>FC connector plugged in a "70 ns delay position"</a:t>
            </a:r>
            <a:endParaRPr lang="it-IT" dirty="0">
              <a:solidFill>
                <a:schemeClr val="bg1"/>
              </a:solidFill>
            </a:endParaRPr>
          </a:p>
        </p:txBody>
      </p:sp>
      <p:sp>
        <p:nvSpPr>
          <p:cNvPr id="10" name="CasellaDiTesto 9"/>
          <p:cNvSpPr txBox="1"/>
          <p:nvPr/>
        </p:nvSpPr>
        <p:spPr>
          <a:xfrm>
            <a:off x="6695728" y="2897638"/>
            <a:ext cx="2448272" cy="738664"/>
          </a:xfrm>
          <a:prstGeom prst="rect">
            <a:avLst/>
          </a:prstGeom>
          <a:noFill/>
        </p:spPr>
        <p:txBody>
          <a:bodyPr wrap="square" rtlCol="0">
            <a:spAutoFit/>
          </a:bodyPr>
          <a:lstStyle/>
          <a:p>
            <a:r>
              <a:rPr lang="it-IT" sz="1400" dirty="0" smtClean="0">
                <a:solidFill>
                  <a:schemeClr val="bg1"/>
                </a:solidFill>
              </a:rPr>
              <a:t>Yellow : HERTZ </a:t>
            </a:r>
          </a:p>
          <a:p>
            <a:r>
              <a:rPr lang="it-IT" sz="1400" dirty="0" err="1" smtClean="0">
                <a:solidFill>
                  <a:schemeClr val="bg1"/>
                </a:solidFill>
              </a:rPr>
              <a:t>Blue</a:t>
            </a:r>
            <a:r>
              <a:rPr lang="it-IT" sz="1400" dirty="0" smtClean="0">
                <a:solidFill>
                  <a:schemeClr val="bg1"/>
                </a:solidFill>
              </a:rPr>
              <a:t>     : </a:t>
            </a:r>
            <a:r>
              <a:rPr lang="it-IT" sz="1400" dirty="0" err="1" smtClean="0">
                <a:solidFill>
                  <a:schemeClr val="bg1"/>
                </a:solidFill>
              </a:rPr>
              <a:t>Amplifier</a:t>
            </a:r>
            <a:r>
              <a:rPr lang="it-IT" sz="1400" dirty="0" smtClean="0">
                <a:solidFill>
                  <a:schemeClr val="bg1"/>
                </a:solidFill>
              </a:rPr>
              <a:t> out</a:t>
            </a:r>
          </a:p>
          <a:p>
            <a:r>
              <a:rPr lang="it-IT" sz="1400" dirty="0" err="1" smtClean="0">
                <a:solidFill>
                  <a:schemeClr val="bg1"/>
                </a:solidFill>
              </a:rPr>
              <a:t>Purple</a:t>
            </a:r>
            <a:r>
              <a:rPr lang="it-IT" sz="1400" dirty="0" smtClean="0">
                <a:solidFill>
                  <a:schemeClr val="bg1"/>
                </a:solidFill>
              </a:rPr>
              <a:t> : MC </a:t>
            </a:r>
            <a:r>
              <a:rPr lang="it-IT" sz="1400" dirty="0" err="1" smtClean="0">
                <a:solidFill>
                  <a:schemeClr val="bg1"/>
                </a:solidFill>
              </a:rPr>
              <a:t>PPmS</a:t>
            </a:r>
            <a:r>
              <a:rPr lang="it-IT" sz="1400" dirty="0" smtClean="0">
                <a:solidFill>
                  <a:schemeClr val="bg1"/>
                </a:solidFill>
              </a:rPr>
              <a:t> 	</a:t>
            </a:r>
            <a:endParaRPr lang="it-IT" sz="1400" dirty="0">
              <a:solidFill>
                <a:schemeClr val="bg1"/>
              </a:solidFill>
            </a:endParaRPr>
          </a:p>
        </p:txBody>
      </p:sp>
      <p:cxnSp>
        <p:nvCxnSpPr>
          <p:cNvPr id="12" name="Connettore 1 11"/>
          <p:cNvCxnSpPr/>
          <p:nvPr/>
        </p:nvCxnSpPr>
        <p:spPr>
          <a:xfrm>
            <a:off x="7236296" y="4769846"/>
            <a:ext cx="936104" cy="0"/>
          </a:xfrm>
          <a:prstGeom prst="line">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236296" y="4553822"/>
            <a:ext cx="936104" cy="261610"/>
          </a:xfrm>
          <a:prstGeom prst="rect">
            <a:avLst/>
          </a:prstGeom>
          <a:noFill/>
        </p:spPr>
        <p:txBody>
          <a:bodyPr wrap="square" rtlCol="0">
            <a:spAutoFit/>
          </a:bodyPr>
          <a:lstStyle/>
          <a:p>
            <a:pPr algn="ctr"/>
            <a:r>
              <a:rPr lang="en-US" sz="1100" dirty="0" smtClean="0">
                <a:solidFill>
                  <a:schemeClr val="bg1"/>
                </a:solidFill>
              </a:rPr>
              <a:t>200 ns</a:t>
            </a:r>
            <a:endParaRPr lang="it-IT" sz="1100" dirty="0">
              <a:solidFill>
                <a:schemeClr val="bg1"/>
              </a:solidFill>
            </a:endParaRPr>
          </a:p>
        </p:txBody>
      </p:sp>
      <p:cxnSp>
        <p:nvCxnSpPr>
          <p:cNvPr id="16" name="Connettore 1 15"/>
          <p:cNvCxnSpPr/>
          <p:nvPr/>
        </p:nvCxnSpPr>
        <p:spPr>
          <a:xfrm flipV="1">
            <a:off x="6372200" y="4553822"/>
            <a:ext cx="0" cy="288032"/>
          </a:xfrm>
          <a:prstGeom prst="line">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6372200" y="4553822"/>
            <a:ext cx="504056" cy="261610"/>
          </a:xfrm>
          <a:prstGeom prst="rect">
            <a:avLst/>
          </a:prstGeom>
          <a:noFill/>
        </p:spPr>
        <p:txBody>
          <a:bodyPr wrap="square" rtlCol="0">
            <a:spAutoFit/>
          </a:bodyPr>
          <a:lstStyle/>
          <a:p>
            <a:pPr algn="ctr"/>
            <a:r>
              <a:rPr lang="en-US" sz="1100" dirty="0" smtClean="0">
                <a:solidFill>
                  <a:schemeClr val="bg1"/>
                </a:solidFill>
              </a:rPr>
              <a:t>1 V</a:t>
            </a:r>
            <a:endParaRPr lang="it-IT" sz="1100" dirty="0">
              <a:solidFill>
                <a:schemeClr val="bg1"/>
              </a:solidFill>
            </a:endParaRPr>
          </a:p>
        </p:txBody>
      </p:sp>
      <p:sp>
        <p:nvSpPr>
          <p:cNvPr id="14" name="Segnaposto data 13"/>
          <p:cNvSpPr>
            <a:spLocks noGrp="1"/>
          </p:cNvSpPr>
          <p:nvPr>
            <p:ph type="dt" sz="half" idx="10"/>
          </p:nvPr>
        </p:nvSpPr>
        <p:spPr/>
        <p:txBody>
          <a:bodyPr/>
          <a:lstStyle/>
          <a:p>
            <a:r>
              <a:rPr lang="it-IT" smtClean="0"/>
              <a:t>28/03/2012  LNGS</a:t>
            </a:r>
            <a:endParaRPr lang="it-IT"/>
          </a:p>
        </p:txBody>
      </p:sp>
      <p:sp>
        <p:nvSpPr>
          <p:cNvPr id="15" name="Segnaposto piè di pagina 14"/>
          <p:cNvSpPr>
            <a:spLocks noGrp="1"/>
          </p:cNvSpPr>
          <p:nvPr>
            <p:ph type="ftr" sz="quarter" idx="11"/>
          </p:nvPr>
        </p:nvSpPr>
        <p:spPr/>
        <p:txBody>
          <a:bodyPr/>
          <a:lstStyle/>
          <a:p>
            <a:r>
              <a:rPr lang="en-US" smtClean="0"/>
              <a:t>G.Sirri - INFN BOLOGNA</a:t>
            </a:r>
            <a:endParaRPr lang="it-IT"/>
          </a:p>
        </p:txBody>
      </p:sp>
      <p:sp>
        <p:nvSpPr>
          <p:cNvPr id="17" name="Segnaposto numero diapositiva 16"/>
          <p:cNvSpPr>
            <a:spLocks noGrp="1"/>
          </p:cNvSpPr>
          <p:nvPr>
            <p:ph type="sldNum" sz="quarter" idx="12"/>
          </p:nvPr>
        </p:nvSpPr>
        <p:spPr/>
        <p:txBody>
          <a:bodyPr/>
          <a:lstStyle/>
          <a:p>
            <a:fld id="{98C2991E-20EE-4F05-B291-E6F5D20E4BD1}" type="slidenum">
              <a:rPr lang="it-IT" smtClean="0"/>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0" y="-27384"/>
            <a:ext cx="9144000" cy="68853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35496" y="288033"/>
            <a:ext cx="5040560" cy="2636911"/>
          </a:xfrm>
          <a:prstGeom prst="rect">
            <a:avLst/>
          </a:prstGeom>
        </p:spPr>
        <p:txBody>
          <a:bodyPr wrap="square">
            <a:noAutofit/>
          </a:bodyPr>
          <a:lstStyle/>
          <a:p>
            <a:r>
              <a:rPr lang="en-US" sz="1600" dirty="0">
                <a:solidFill>
                  <a:srgbClr val="FFFF66"/>
                </a:solidFill>
              </a:rPr>
              <a:t>P</a:t>
            </a:r>
            <a:r>
              <a:rPr lang="en-US" sz="1600" dirty="0" smtClean="0">
                <a:solidFill>
                  <a:srgbClr val="FFFF66"/>
                </a:solidFill>
              </a:rPr>
              <a:t>ictures of the Rack hosting the OPERA Master Clock</a:t>
            </a:r>
            <a:endParaRPr lang="en-US" sz="1600" dirty="0" smtClean="0">
              <a:solidFill>
                <a:srgbClr val="FFFFFF"/>
              </a:solidFill>
            </a:endParaRPr>
          </a:p>
          <a:p>
            <a:r>
              <a:rPr lang="en-US" sz="1400" dirty="0" smtClean="0">
                <a:solidFill>
                  <a:srgbClr val="FFFFFF"/>
                </a:solidFill>
              </a:rPr>
              <a:t>(pictures not aimed at checking cable connection) </a:t>
            </a:r>
          </a:p>
          <a:p>
            <a:endParaRPr lang="en-US" sz="1600" dirty="0" smtClean="0">
              <a:solidFill>
                <a:srgbClr val="FFFFFF"/>
              </a:solidFill>
            </a:endParaRPr>
          </a:p>
          <a:p>
            <a:r>
              <a:rPr lang="en-US" sz="1600" dirty="0" smtClean="0">
                <a:solidFill>
                  <a:srgbClr val="FFFFFF"/>
                </a:solidFill>
              </a:rPr>
              <a:t>FC fiber connector incorrectly plugged </a:t>
            </a:r>
            <a:br>
              <a:rPr lang="en-US" sz="1600" dirty="0" smtClean="0">
                <a:solidFill>
                  <a:srgbClr val="FFFFFF"/>
                </a:solidFill>
              </a:rPr>
            </a:br>
            <a:r>
              <a:rPr lang="en-US" sz="1600" dirty="0" smtClean="0">
                <a:solidFill>
                  <a:srgbClr val="FFFFFF"/>
                </a:solidFill>
              </a:rPr>
              <a:t>already by October 2011.</a:t>
            </a:r>
          </a:p>
          <a:p>
            <a:endParaRPr lang="en-US" sz="1600" dirty="0" smtClean="0">
              <a:solidFill>
                <a:srgbClr val="FFFF66"/>
              </a:solidFill>
            </a:endParaRPr>
          </a:p>
          <a:p>
            <a:r>
              <a:rPr lang="en-US" sz="1600" dirty="0" smtClean="0">
                <a:solidFill>
                  <a:srgbClr val="FFFFFF"/>
                </a:solidFill>
              </a:rPr>
              <a:t>No earlier pictures available. </a:t>
            </a:r>
            <a:br>
              <a:rPr lang="en-US" sz="1600" dirty="0" smtClean="0">
                <a:solidFill>
                  <a:srgbClr val="FFFFFF"/>
                </a:solidFill>
              </a:rPr>
            </a:br>
            <a:endParaRPr lang="en-US" sz="1600" dirty="0" smtClean="0">
              <a:solidFill>
                <a:srgbClr val="FFFFFF"/>
              </a:solidFill>
            </a:endParaRPr>
          </a:p>
          <a:p>
            <a:r>
              <a:rPr lang="en-US" sz="1600" dirty="0" smtClean="0">
                <a:solidFill>
                  <a:srgbClr val="FFFFFF"/>
                </a:solidFill>
              </a:rPr>
              <a:t>Since 13 Dec 2011 connector properly plugged</a:t>
            </a:r>
          </a:p>
        </p:txBody>
      </p:sp>
      <p:sp>
        <p:nvSpPr>
          <p:cNvPr id="7" name="Segnaposto data 6"/>
          <p:cNvSpPr>
            <a:spLocks noGrp="1"/>
          </p:cNvSpPr>
          <p:nvPr>
            <p:ph type="dt" sz="half" idx="10"/>
          </p:nvPr>
        </p:nvSpPr>
        <p:spPr/>
        <p:txBody>
          <a:bodyPr/>
          <a:lstStyle/>
          <a:p>
            <a:r>
              <a:rPr lang="it-IT" dirty="0" smtClean="0"/>
              <a:t>28/03/2012  LNGS</a:t>
            </a:r>
            <a:endParaRPr lang="it-IT" dirty="0"/>
          </a:p>
        </p:txBody>
      </p:sp>
      <p:sp>
        <p:nvSpPr>
          <p:cNvPr id="8" name="Segnaposto piè di pagina 7"/>
          <p:cNvSpPr>
            <a:spLocks noGrp="1"/>
          </p:cNvSpPr>
          <p:nvPr>
            <p:ph type="ftr" sz="quarter" idx="11"/>
          </p:nvPr>
        </p:nvSpPr>
        <p:spPr/>
        <p:txBody>
          <a:bodyPr/>
          <a:lstStyle/>
          <a:p>
            <a:r>
              <a:rPr lang="en-US" dirty="0" err="1" smtClean="0"/>
              <a:t>G.Sirri</a:t>
            </a:r>
            <a:r>
              <a:rPr lang="en-US" dirty="0" smtClean="0"/>
              <a:t> - INFN BOLOGNA</a:t>
            </a:r>
            <a:endParaRPr lang="it-IT" dirty="0"/>
          </a:p>
        </p:txBody>
      </p:sp>
      <p:pic>
        <p:nvPicPr>
          <p:cNvPr id="10" name="Immagine 9"/>
          <p:cNvPicPr/>
          <p:nvPr/>
        </p:nvPicPr>
        <p:blipFill>
          <a:blip r:embed="rId3" cstate="print"/>
          <a:srcRect/>
          <a:stretch>
            <a:fillRect/>
          </a:stretch>
        </p:blipFill>
        <p:spPr>
          <a:xfrm>
            <a:off x="0" y="3672408"/>
            <a:ext cx="2700652" cy="2700652"/>
          </a:xfrm>
          <a:prstGeom prst="rect">
            <a:avLst/>
          </a:prstGeom>
          <a:noFill/>
          <a:ln>
            <a:noFill/>
            <a:prstDash/>
          </a:ln>
        </p:spPr>
      </p:pic>
      <p:sp>
        <p:nvSpPr>
          <p:cNvPr id="13" name="Rettangolo 12"/>
          <p:cNvSpPr/>
          <p:nvPr/>
        </p:nvSpPr>
        <p:spPr>
          <a:xfrm>
            <a:off x="650808" y="6423139"/>
            <a:ext cx="1399037" cy="246221"/>
          </a:xfrm>
          <a:prstGeom prst="rect">
            <a:avLst/>
          </a:prstGeom>
          <a:solidFill>
            <a:schemeClr val="tx1"/>
          </a:solidFill>
        </p:spPr>
        <p:txBody>
          <a:bodyPr wrap="none" lIns="0" tIns="0" rIns="0" bIns="0">
            <a:spAutoFit/>
          </a:bodyPr>
          <a:lstStyle/>
          <a:p>
            <a:r>
              <a:rPr lang="en-US" sz="1600" dirty="0" smtClean="0">
                <a:solidFill>
                  <a:schemeClr val="bg1"/>
                </a:solidFill>
              </a:rPr>
              <a:t>13 October 2011</a:t>
            </a:r>
            <a:endParaRPr lang="it-IT" sz="1600" dirty="0">
              <a:solidFill>
                <a:schemeClr val="bg1"/>
              </a:solidFill>
            </a:endParaRPr>
          </a:p>
        </p:txBody>
      </p:sp>
      <p:pic>
        <p:nvPicPr>
          <p:cNvPr id="15" name="Immagine 14"/>
          <p:cNvPicPr/>
          <p:nvPr/>
        </p:nvPicPr>
        <p:blipFill>
          <a:blip r:embed="rId4" cstate="print"/>
          <a:srcRect/>
          <a:stretch>
            <a:fillRect/>
          </a:stretch>
        </p:blipFill>
        <p:spPr>
          <a:xfrm>
            <a:off x="3213279" y="3672408"/>
            <a:ext cx="2700652" cy="2700652"/>
          </a:xfrm>
          <a:prstGeom prst="rect">
            <a:avLst/>
          </a:prstGeom>
          <a:noFill/>
          <a:ln>
            <a:noFill/>
            <a:prstDash/>
          </a:ln>
        </p:spPr>
      </p:pic>
      <p:sp>
        <p:nvSpPr>
          <p:cNvPr id="16" name="Rettangolo 15"/>
          <p:cNvSpPr/>
          <p:nvPr/>
        </p:nvSpPr>
        <p:spPr>
          <a:xfrm>
            <a:off x="3707904" y="6423139"/>
            <a:ext cx="1477969" cy="246221"/>
          </a:xfrm>
          <a:prstGeom prst="rect">
            <a:avLst/>
          </a:prstGeom>
          <a:solidFill>
            <a:schemeClr val="tx1"/>
          </a:solidFill>
        </p:spPr>
        <p:txBody>
          <a:bodyPr wrap="none" lIns="0" tIns="0" rIns="0" bIns="0">
            <a:spAutoFit/>
          </a:bodyPr>
          <a:lstStyle/>
          <a:p>
            <a:r>
              <a:rPr lang="en-US" sz="1600" dirty="0" smtClean="0">
                <a:solidFill>
                  <a:schemeClr val="bg1"/>
                </a:solidFill>
              </a:rPr>
              <a:t>6 December 2011</a:t>
            </a:r>
            <a:endParaRPr lang="it-IT" sz="1600" dirty="0">
              <a:solidFill>
                <a:schemeClr val="bg1"/>
              </a:solidFill>
            </a:endParaRPr>
          </a:p>
        </p:txBody>
      </p:sp>
      <p:pic>
        <p:nvPicPr>
          <p:cNvPr id="17" name="Immagine 16"/>
          <p:cNvPicPr/>
          <p:nvPr/>
        </p:nvPicPr>
        <p:blipFill>
          <a:blip r:embed="rId5" cstate="print"/>
          <a:srcRect/>
          <a:stretch>
            <a:fillRect/>
          </a:stretch>
        </p:blipFill>
        <p:spPr>
          <a:xfrm>
            <a:off x="6426558" y="3672408"/>
            <a:ext cx="2717442" cy="2717442"/>
          </a:xfrm>
          <a:prstGeom prst="rect">
            <a:avLst/>
          </a:prstGeom>
          <a:noFill/>
          <a:ln>
            <a:noFill/>
            <a:prstDash/>
          </a:ln>
        </p:spPr>
      </p:pic>
      <p:sp>
        <p:nvSpPr>
          <p:cNvPr id="18" name="Rettangolo 17"/>
          <p:cNvSpPr/>
          <p:nvPr/>
        </p:nvSpPr>
        <p:spPr>
          <a:xfrm>
            <a:off x="6994197" y="6423139"/>
            <a:ext cx="1582164" cy="246221"/>
          </a:xfrm>
          <a:prstGeom prst="rect">
            <a:avLst/>
          </a:prstGeom>
          <a:solidFill>
            <a:schemeClr val="tx1"/>
          </a:solidFill>
        </p:spPr>
        <p:txBody>
          <a:bodyPr wrap="none" lIns="0" tIns="0" rIns="0" bIns="0">
            <a:spAutoFit/>
          </a:bodyPr>
          <a:lstStyle/>
          <a:p>
            <a:r>
              <a:rPr lang="en-US" sz="1600" dirty="0" smtClean="0">
                <a:solidFill>
                  <a:schemeClr val="bg1"/>
                </a:solidFill>
              </a:rPr>
              <a:t>14 December 2011</a:t>
            </a:r>
            <a:endParaRPr lang="it-IT" sz="1600" dirty="0">
              <a:solidFill>
                <a:schemeClr val="bg1"/>
              </a:solidFill>
            </a:endParaRPr>
          </a:p>
        </p:txBody>
      </p:sp>
      <p:sp>
        <p:nvSpPr>
          <p:cNvPr id="19" name="Segnaposto numero diapositiva 16"/>
          <p:cNvSpPr txBox="1">
            <a:spLocks/>
          </p:cNvSpPr>
          <p:nvPr/>
        </p:nvSpPr>
        <p:spPr>
          <a:xfrm>
            <a:off x="7092280" y="6741368"/>
            <a:ext cx="2051720" cy="116632"/>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8C2991E-20EE-4F05-B291-E6F5D20E4BD1}" type="slidenum">
              <a:rPr kumimoji="0" lang="it-IT" sz="1200" b="1" i="1"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1" i="1"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6" cstate="print"/>
          <a:srcRect/>
          <a:stretch>
            <a:fillRect/>
          </a:stretch>
        </p:blipFill>
        <p:spPr bwMode="auto">
          <a:xfrm>
            <a:off x="5148064" y="64367"/>
            <a:ext cx="3875923" cy="2906942"/>
          </a:xfrm>
          <a:prstGeom prst="rect">
            <a:avLst/>
          </a:prstGeom>
          <a:noFill/>
          <a:ln w="9525">
            <a:noFill/>
            <a:miter lim="800000"/>
            <a:headEnd/>
            <a:tailEnd/>
          </a:ln>
        </p:spPr>
      </p:pic>
      <p:sp>
        <p:nvSpPr>
          <p:cNvPr id="22" name="Ovale 21"/>
          <p:cNvSpPr/>
          <p:nvPr/>
        </p:nvSpPr>
        <p:spPr>
          <a:xfrm>
            <a:off x="6516216" y="1124744"/>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rot="18320293">
            <a:off x="5896199" y="320130"/>
            <a:ext cx="388191" cy="1152128"/>
          </a:xfrm>
          <a:prstGeom prst="downArrow">
            <a:avLst>
              <a:gd name="adj1" fmla="val 34561"/>
              <a:gd name="adj2" fmla="val 67957"/>
            </a:avLst>
          </a:prstGeom>
          <a:solidFill>
            <a:srgbClr val="FF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Segnaposto numero diapositiva 22"/>
          <p:cNvSpPr>
            <a:spLocks noGrp="1"/>
          </p:cNvSpPr>
          <p:nvPr>
            <p:ph type="sldNum" sz="quarter" idx="12"/>
          </p:nvPr>
        </p:nvSpPr>
        <p:spPr/>
        <p:txBody>
          <a:bodyPr/>
          <a:lstStyle/>
          <a:p>
            <a:fld id="{98C2991E-20EE-4F05-B291-E6F5D20E4BD1}" type="slidenum">
              <a:rPr lang="it-IT" smtClean="0">
                <a:solidFill>
                  <a:schemeClr val="tx1">
                    <a:tint val="75000"/>
                  </a:schemeClr>
                </a:solidFill>
              </a:rPr>
              <a:pPr/>
              <a:t>8</a:t>
            </a:fld>
            <a:endParaRPr lang="it-IT" dirty="0">
              <a:solidFill>
                <a:schemeClr val="tx1">
                  <a:tint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Time Delay from the OPERA Master Clock to the TT sensor</a:t>
            </a:r>
            <a:endParaRPr lang="it-IT" dirty="0"/>
          </a:p>
        </p:txBody>
      </p:sp>
      <p:sp>
        <p:nvSpPr>
          <p:cNvPr id="3" name="Segnaposto data 2"/>
          <p:cNvSpPr>
            <a:spLocks noGrp="1"/>
          </p:cNvSpPr>
          <p:nvPr>
            <p:ph type="dt" sz="half" idx="10"/>
          </p:nvPr>
        </p:nvSpPr>
        <p:spPr/>
        <p:txBody>
          <a:bodyPr/>
          <a:lstStyle/>
          <a:p>
            <a:r>
              <a:rPr lang="it-IT" smtClean="0"/>
              <a:t>28/03/2012  LNGS</a:t>
            </a:r>
            <a:endParaRPr lang="it-IT"/>
          </a:p>
        </p:txBody>
      </p:sp>
      <p:sp>
        <p:nvSpPr>
          <p:cNvPr id="4" name="Segnaposto piè di pagina 3"/>
          <p:cNvSpPr>
            <a:spLocks noGrp="1"/>
          </p:cNvSpPr>
          <p:nvPr>
            <p:ph type="ftr" sz="quarter" idx="11"/>
          </p:nvPr>
        </p:nvSpPr>
        <p:spPr/>
        <p:txBody>
          <a:bodyPr/>
          <a:lstStyle/>
          <a:p>
            <a:r>
              <a:rPr lang="en-US" dirty="0" err="1" smtClean="0"/>
              <a:t>G.Sirri</a:t>
            </a:r>
            <a:r>
              <a:rPr lang="en-US" dirty="0" smtClean="0"/>
              <a:t> - INFN BOLOGNA</a:t>
            </a:r>
            <a:endParaRPr lang="it-IT" dirty="0"/>
          </a:p>
        </p:txBody>
      </p:sp>
      <p:sp>
        <p:nvSpPr>
          <p:cNvPr id="5" name="Segnaposto numero diapositiva 4"/>
          <p:cNvSpPr>
            <a:spLocks noGrp="1"/>
          </p:cNvSpPr>
          <p:nvPr>
            <p:ph type="sldNum" sz="quarter" idx="12"/>
          </p:nvPr>
        </p:nvSpPr>
        <p:spPr/>
        <p:txBody>
          <a:bodyPr/>
          <a:lstStyle/>
          <a:p>
            <a:fld id="{98C2991E-20EE-4F05-B291-E6F5D20E4BD1}" type="slidenum">
              <a:rPr lang="it-IT" smtClean="0"/>
              <a:pPr/>
              <a:t>9</a:t>
            </a:fld>
            <a:endParaRPr lang="it-IT"/>
          </a:p>
        </p:txBody>
      </p:sp>
      <p:cxnSp>
        <p:nvCxnSpPr>
          <p:cNvPr id="52" name="Connettore 2 51"/>
          <p:cNvCxnSpPr>
            <a:stCxn id="65" idx="4"/>
            <a:endCxn id="130" idx="0"/>
          </p:cNvCxnSpPr>
          <p:nvPr/>
        </p:nvCxnSpPr>
        <p:spPr>
          <a:xfrm>
            <a:off x="1331640" y="1628800"/>
            <a:ext cx="0"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Connettore 1 23"/>
          <p:cNvCxnSpPr>
            <a:stCxn id="81" idx="2"/>
            <a:endCxn id="65" idx="0"/>
          </p:cNvCxnSpPr>
          <p:nvPr/>
        </p:nvCxnSpPr>
        <p:spPr>
          <a:xfrm>
            <a:off x="1331640" y="782271"/>
            <a:ext cx="0" cy="702513"/>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65" name="Ovale 64"/>
          <p:cNvSpPr/>
          <p:nvPr/>
        </p:nvSpPr>
        <p:spPr>
          <a:xfrm>
            <a:off x="1259632" y="1484784"/>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it-IT" sz="1100" dirty="0" smtClean="0">
              <a:solidFill>
                <a:schemeClr val="tx1"/>
              </a:solidFill>
            </a:endParaRPr>
          </a:p>
        </p:txBody>
      </p:sp>
      <p:sp>
        <p:nvSpPr>
          <p:cNvPr id="66" name="Rettangolo 65"/>
          <p:cNvSpPr/>
          <p:nvPr/>
        </p:nvSpPr>
        <p:spPr>
          <a:xfrm>
            <a:off x="683568" y="1340768"/>
            <a:ext cx="864096"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solidFill>
                  <a:schemeClr val="tx1"/>
                </a:solidFill>
              </a:rPr>
              <a:t>OPERA</a:t>
            </a:r>
            <a:br>
              <a:rPr lang="it-IT" sz="1100" b="1" dirty="0" smtClean="0">
                <a:solidFill>
                  <a:schemeClr val="tx1"/>
                </a:solidFill>
              </a:rPr>
            </a:br>
            <a:r>
              <a:rPr lang="it-IT" sz="1100" b="1" dirty="0" smtClean="0">
                <a:solidFill>
                  <a:schemeClr val="tx1"/>
                </a:solidFill>
              </a:rPr>
              <a:t>Master</a:t>
            </a:r>
            <a:br>
              <a:rPr lang="it-IT" sz="1100" b="1" dirty="0" smtClean="0">
                <a:solidFill>
                  <a:schemeClr val="tx1"/>
                </a:solidFill>
              </a:rPr>
            </a:br>
            <a:r>
              <a:rPr lang="it-IT" sz="1100" b="1" dirty="0" smtClean="0">
                <a:solidFill>
                  <a:schemeClr val="tx1"/>
                </a:solidFill>
              </a:rPr>
              <a:t>Clock</a:t>
            </a:r>
          </a:p>
        </p:txBody>
      </p:sp>
      <p:cxnSp>
        <p:nvCxnSpPr>
          <p:cNvPr id="68" name="Forma 288"/>
          <p:cNvCxnSpPr>
            <a:stCxn id="65" idx="6"/>
            <a:endCxn id="71" idx="2"/>
          </p:cNvCxnSpPr>
          <p:nvPr/>
        </p:nvCxnSpPr>
        <p:spPr>
          <a:xfrm>
            <a:off x="1403648" y="1556792"/>
            <a:ext cx="468052" cy="360040"/>
          </a:xfrm>
          <a:prstGeom prst="bentConnector3">
            <a:avLst>
              <a:gd name="adj1" fmla="val 50000"/>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56" name="Gruppo 355"/>
          <p:cNvGrpSpPr/>
          <p:nvPr/>
        </p:nvGrpSpPr>
        <p:grpSpPr>
          <a:xfrm>
            <a:off x="1835696" y="1844824"/>
            <a:ext cx="144016" cy="144016"/>
            <a:chOff x="1907704" y="1628800"/>
            <a:chExt cx="144016" cy="144016"/>
          </a:xfrm>
        </p:grpSpPr>
        <p:sp>
          <p:nvSpPr>
            <p:cNvPr id="70" name="Elaborazione 69"/>
            <p:cNvSpPr/>
            <p:nvPr/>
          </p:nvSpPr>
          <p:spPr>
            <a:xfrm>
              <a:off x="1907704" y="1628800"/>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71" name="Connettore 70"/>
            <p:cNvSpPr/>
            <p:nvPr/>
          </p:nvSpPr>
          <p:spPr>
            <a:xfrm>
              <a:off x="1943708" y="1664804"/>
              <a:ext cx="72008" cy="72008"/>
            </a:xfrm>
            <a:prstGeom prst="flowChartConnector">
              <a:avLst/>
            </a:prstGeom>
            <a:solidFill>
              <a:schemeClr val="accent1"/>
            </a:solidFill>
            <a:ln>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72" name="Rettangolo 71"/>
          <p:cNvSpPr/>
          <p:nvPr/>
        </p:nvSpPr>
        <p:spPr>
          <a:xfrm>
            <a:off x="1691680" y="1700808"/>
            <a:ext cx="288032"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it-IT" sz="900" dirty="0" smtClean="0">
                <a:solidFill>
                  <a:schemeClr val="tx1"/>
                </a:solidFill>
              </a:rPr>
              <a:t>5.9 </a:t>
            </a:r>
            <a:r>
              <a:rPr lang="it-IT" sz="900" dirty="0" err="1" smtClean="0">
                <a:solidFill>
                  <a:schemeClr val="tx1"/>
                </a:solidFill>
              </a:rPr>
              <a:t>ns</a:t>
            </a:r>
            <a:endParaRPr lang="it-IT" sz="900" dirty="0">
              <a:solidFill>
                <a:schemeClr val="tx1"/>
              </a:solidFill>
            </a:endParaRPr>
          </a:p>
        </p:txBody>
      </p:sp>
      <p:sp>
        <p:nvSpPr>
          <p:cNvPr id="81" name="CasellaDiTesto 80"/>
          <p:cNvSpPr txBox="1"/>
          <p:nvPr/>
        </p:nvSpPr>
        <p:spPr>
          <a:xfrm>
            <a:off x="827584" y="620688"/>
            <a:ext cx="1008112" cy="161583"/>
          </a:xfrm>
          <a:prstGeom prst="rect">
            <a:avLst/>
          </a:prstGeom>
          <a:noFill/>
        </p:spPr>
        <p:txBody>
          <a:bodyPr wrap="square" lIns="0" tIns="0" rIns="0" bIns="0" rtlCol="0">
            <a:spAutoFit/>
          </a:bodyPr>
          <a:lstStyle/>
          <a:p>
            <a:r>
              <a:rPr lang="it-IT" sz="1050" dirty="0" err="1" smtClean="0"/>
              <a:t>From</a:t>
            </a:r>
            <a:r>
              <a:rPr lang="it-IT" sz="1050" dirty="0" smtClean="0"/>
              <a:t> </a:t>
            </a:r>
            <a:r>
              <a:rPr lang="it-IT" sz="1050" dirty="0" err="1" smtClean="0"/>
              <a:t>External</a:t>
            </a:r>
            <a:r>
              <a:rPr lang="it-IT" sz="1050" dirty="0" smtClean="0"/>
              <a:t> </a:t>
            </a:r>
            <a:r>
              <a:rPr lang="it-IT" sz="1050" dirty="0" err="1" smtClean="0"/>
              <a:t>Lab</a:t>
            </a:r>
            <a:endParaRPr lang="it-IT" sz="1050" dirty="0"/>
          </a:p>
        </p:txBody>
      </p:sp>
      <p:sp>
        <p:nvSpPr>
          <p:cNvPr id="84" name="CasellaDiTesto 83"/>
          <p:cNvSpPr txBox="1"/>
          <p:nvPr/>
        </p:nvSpPr>
        <p:spPr>
          <a:xfrm>
            <a:off x="1043608" y="847745"/>
            <a:ext cx="360040" cy="276999"/>
          </a:xfrm>
          <a:prstGeom prst="rect">
            <a:avLst/>
          </a:prstGeom>
          <a:noFill/>
        </p:spPr>
        <p:txBody>
          <a:bodyPr wrap="square" lIns="0" tIns="0" rIns="0" bIns="0" rtlCol="0">
            <a:spAutoFit/>
          </a:bodyPr>
          <a:lstStyle/>
          <a:p>
            <a:r>
              <a:rPr lang="it-IT" sz="900" dirty="0" smtClean="0"/>
              <a:t>ESAT </a:t>
            </a:r>
            <a:br>
              <a:rPr lang="it-IT" sz="900" dirty="0" smtClean="0"/>
            </a:br>
            <a:r>
              <a:rPr lang="it-IT" sz="900" dirty="0" err="1" smtClean="0"/>
              <a:t>PPmS</a:t>
            </a:r>
            <a:endParaRPr lang="it-IT" sz="900" dirty="0"/>
          </a:p>
        </p:txBody>
      </p:sp>
      <p:sp>
        <p:nvSpPr>
          <p:cNvPr id="94" name="Text Box 12"/>
          <p:cNvSpPr txBox="1">
            <a:spLocks noChangeArrowheads="1"/>
          </p:cNvSpPr>
          <p:nvPr/>
        </p:nvSpPr>
        <p:spPr bwMode="auto">
          <a:xfrm>
            <a:off x="1403648" y="3501008"/>
            <a:ext cx="234038"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200" b="1" dirty="0">
                <a:solidFill>
                  <a:srgbClr val="FF0000"/>
                </a:solidFill>
                <a:ea typeface="ＭＳ Ｐゴシック" charset="0"/>
                <a:cs typeface="ＭＳ Ｐゴシック" charset="0"/>
              </a:rPr>
              <a:t>T10</a:t>
            </a:r>
          </a:p>
        </p:txBody>
      </p:sp>
      <p:grpSp>
        <p:nvGrpSpPr>
          <p:cNvPr id="113" name="Gruppo 585"/>
          <p:cNvGrpSpPr/>
          <p:nvPr/>
        </p:nvGrpSpPr>
        <p:grpSpPr>
          <a:xfrm flipH="1">
            <a:off x="1403648" y="2924944"/>
            <a:ext cx="216024" cy="288032"/>
            <a:chOff x="4139952" y="2636912"/>
            <a:chExt cx="288032" cy="144016"/>
          </a:xfrm>
        </p:grpSpPr>
        <p:cxnSp>
          <p:nvCxnSpPr>
            <p:cNvPr id="114" name="Connettore 1 113"/>
            <p:cNvCxnSpPr/>
            <p:nvPr/>
          </p:nvCxnSpPr>
          <p:spPr>
            <a:xfrm flipH="1">
              <a:off x="4139952" y="263691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ttore 2 114"/>
            <p:cNvCxnSpPr/>
            <p:nvPr/>
          </p:nvCxnSpPr>
          <p:spPr>
            <a:xfrm>
              <a:off x="4139952" y="263691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a:off x="4283968" y="263691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4" name="Connettore 2 123"/>
          <p:cNvCxnSpPr>
            <a:stCxn id="130" idx="4"/>
            <a:endCxn id="361" idx="0"/>
          </p:cNvCxnSpPr>
          <p:nvPr/>
        </p:nvCxnSpPr>
        <p:spPr>
          <a:xfrm>
            <a:off x="1331640" y="2996952"/>
            <a:ext cx="0" cy="6840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0" name="Ovale 129"/>
          <p:cNvSpPr/>
          <p:nvPr/>
        </p:nvSpPr>
        <p:spPr>
          <a:xfrm>
            <a:off x="1259632" y="2852936"/>
            <a:ext cx="144016" cy="144016"/>
          </a:xfrm>
          <a:prstGeom prst="ellipse">
            <a:avLst/>
          </a:prstGeom>
          <a:ln>
            <a:solidFill>
              <a:srgbClr val="FF0000"/>
            </a:solidFill>
            <a:tailEnd type="arrow"/>
          </a:ln>
        </p:spPr>
        <p:style>
          <a:lnRef idx="2">
            <a:schemeClr val="accent1"/>
          </a:lnRef>
          <a:fillRef idx="1">
            <a:schemeClr val="lt1"/>
          </a:fillRef>
          <a:effectRef idx="0">
            <a:schemeClr val="accent1"/>
          </a:effectRef>
          <a:fontRef idx="minor">
            <a:schemeClr val="dk1"/>
          </a:fontRef>
        </p:style>
        <p:txBody>
          <a:bodyPr rtlCol="0" anchor="ctr"/>
          <a:lstStyle/>
          <a:p>
            <a:endParaRPr lang="it-IT" sz="1100" dirty="0" smtClean="0">
              <a:solidFill>
                <a:schemeClr val="tx1"/>
              </a:solidFill>
            </a:endParaRPr>
          </a:p>
        </p:txBody>
      </p:sp>
      <p:sp>
        <p:nvSpPr>
          <p:cNvPr id="141" name="Rettangolo 140"/>
          <p:cNvSpPr/>
          <p:nvPr/>
        </p:nvSpPr>
        <p:spPr>
          <a:xfrm>
            <a:off x="755576" y="3501008"/>
            <a:ext cx="1008112"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solidFill>
                  <a:schemeClr val="tx1"/>
                </a:solidFill>
              </a:rPr>
              <a:t>FPGA</a:t>
            </a:r>
          </a:p>
          <a:p>
            <a:endParaRPr lang="it-IT" sz="1100" b="1" dirty="0" smtClean="0">
              <a:solidFill>
                <a:schemeClr val="tx1"/>
              </a:solidFill>
            </a:endParaRPr>
          </a:p>
          <a:p>
            <a:endParaRPr lang="it-IT" sz="1100" b="1" dirty="0" smtClean="0">
              <a:solidFill>
                <a:schemeClr val="tx1"/>
              </a:solidFill>
            </a:endParaRPr>
          </a:p>
        </p:txBody>
      </p:sp>
      <p:sp>
        <p:nvSpPr>
          <p:cNvPr id="142" name="CasellaDiTesto 141"/>
          <p:cNvSpPr txBox="1"/>
          <p:nvPr/>
        </p:nvSpPr>
        <p:spPr>
          <a:xfrm>
            <a:off x="395536" y="2204864"/>
            <a:ext cx="864096" cy="400110"/>
          </a:xfrm>
          <a:prstGeom prst="rect">
            <a:avLst/>
          </a:prstGeom>
          <a:noFill/>
        </p:spPr>
        <p:txBody>
          <a:bodyPr wrap="square" lIns="0" tIns="0" rIns="0" bIns="0" rtlCol="0">
            <a:spAutoFit/>
          </a:bodyPr>
          <a:lstStyle/>
          <a:p>
            <a:pPr algn="r"/>
            <a:r>
              <a:rPr lang="it-IT" sz="1400" b="1" dirty="0" smtClean="0">
                <a:solidFill>
                  <a:srgbClr val="FF0000"/>
                </a:solidFill>
              </a:rPr>
              <a:t> DAQ RESET</a:t>
            </a:r>
          </a:p>
          <a:p>
            <a:pPr algn="r"/>
            <a:r>
              <a:rPr lang="it-IT" sz="1200" b="1" dirty="0" err="1" smtClean="0">
                <a:solidFill>
                  <a:srgbClr val="FF0000"/>
                </a:solidFill>
              </a:rPr>
              <a:t>Every</a:t>
            </a:r>
            <a:r>
              <a:rPr lang="it-IT" sz="1200" b="1" dirty="0" smtClean="0">
                <a:solidFill>
                  <a:srgbClr val="FF0000"/>
                </a:solidFill>
              </a:rPr>
              <a:t> 0.6 s</a:t>
            </a:r>
          </a:p>
        </p:txBody>
      </p:sp>
      <p:sp>
        <p:nvSpPr>
          <p:cNvPr id="143" name="Ovale 142"/>
          <p:cNvSpPr/>
          <p:nvPr/>
        </p:nvSpPr>
        <p:spPr>
          <a:xfrm>
            <a:off x="1259632" y="3789040"/>
            <a:ext cx="144016" cy="144016"/>
          </a:xfrm>
          <a:prstGeom prst="ellipse">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it-IT" sz="1100" dirty="0" smtClean="0">
              <a:solidFill>
                <a:schemeClr val="tx1"/>
              </a:solidFill>
            </a:endParaRPr>
          </a:p>
        </p:txBody>
      </p:sp>
      <p:cxnSp>
        <p:nvCxnSpPr>
          <p:cNvPr id="167" name="Forma 166"/>
          <p:cNvCxnSpPr>
            <a:stCxn id="176" idx="0"/>
            <a:endCxn id="71" idx="6"/>
          </p:cNvCxnSpPr>
          <p:nvPr/>
        </p:nvCxnSpPr>
        <p:spPr>
          <a:xfrm rot="16200000" flipV="1">
            <a:off x="2663788" y="1196752"/>
            <a:ext cx="576064" cy="2016224"/>
          </a:xfrm>
          <a:prstGeom prst="bentConnector2">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8" name="Connettore 1 167"/>
          <p:cNvCxnSpPr>
            <a:stCxn id="181" idx="0"/>
            <a:endCxn id="176" idx="2"/>
          </p:cNvCxnSpPr>
          <p:nvPr/>
        </p:nvCxnSpPr>
        <p:spPr>
          <a:xfrm flipV="1">
            <a:off x="3959932" y="2852936"/>
            <a:ext cx="0" cy="288032"/>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76" name="Rettangolo 175"/>
          <p:cNvSpPr/>
          <p:nvPr/>
        </p:nvSpPr>
        <p:spPr>
          <a:xfrm>
            <a:off x="3563888" y="2492896"/>
            <a:ext cx="792088" cy="36004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it-IT" sz="1100" b="1" dirty="0" err="1" smtClean="0">
                <a:solidFill>
                  <a:schemeClr val="dk1"/>
                </a:solidFill>
              </a:rPr>
              <a:t>Pulse</a:t>
            </a:r>
            <a:r>
              <a:rPr lang="it-IT" sz="1100" b="1" dirty="0" smtClean="0">
                <a:solidFill>
                  <a:schemeClr val="dk1"/>
                </a:solidFill>
              </a:rPr>
              <a:t> </a:t>
            </a:r>
            <a:br>
              <a:rPr lang="it-IT" sz="1100" b="1" dirty="0" smtClean="0">
                <a:solidFill>
                  <a:schemeClr val="dk1"/>
                </a:solidFill>
              </a:rPr>
            </a:br>
            <a:r>
              <a:rPr lang="it-IT" sz="1100" b="1" dirty="0" err="1" smtClean="0">
                <a:solidFill>
                  <a:schemeClr val="dk1"/>
                </a:solidFill>
              </a:rPr>
              <a:t>Generator</a:t>
            </a:r>
            <a:endParaRPr lang="it-IT" sz="1100" b="1" dirty="0" smtClean="0">
              <a:solidFill>
                <a:schemeClr val="dk1"/>
              </a:solidFill>
            </a:endParaRPr>
          </a:p>
        </p:txBody>
      </p:sp>
      <p:sp>
        <p:nvSpPr>
          <p:cNvPr id="181" name="Rettangolo 180"/>
          <p:cNvSpPr/>
          <p:nvPr/>
        </p:nvSpPr>
        <p:spPr>
          <a:xfrm>
            <a:off x="3563888" y="3140968"/>
            <a:ext cx="792088" cy="36004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it-IT" sz="1100" b="1" dirty="0" err="1" smtClean="0">
                <a:solidFill>
                  <a:schemeClr val="dk1"/>
                </a:solidFill>
              </a:rPr>
              <a:t>Adjustable</a:t>
            </a:r>
            <a:r>
              <a:rPr lang="it-IT" sz="1100" b="1" dirty="0" smtClean="0">
                <a:solidFill>
                  <a:schemeClr val="dk1"/>
                </a:solidFill>
              </a:rPr>
              <a:t/>
            </a:r>
            <a:br>
              <a:rPr lang="it-IT" sz="1100" b="1" dirty="0" smtClean="0">
                <a:solidFill>
                  <a:schemeClr val="dk1"/>
                </a:solidFill>
              </a:rPr>
            </a:br>
            <a:r>
              <a:rPr lang="it-IT" sz="1100" b="1" dirty="0" err="1" smtClean="0">
                <a:solidFill>
                  <a:schemeClr val="dk1"/>
                </a:solidFill>
              </a:rPr>
              <a:t>Delay</a:t>
            </a:r>
            <a:r>
              <a:rPr lang="it-IT" sz="1100" b="1" dirty="0" smtClean="0">
                <a:solidFill>
                  <a:schemeClr val="dk1"/>
                </a:solidFill>
              </a:rPr>
              <a:t> </a:t>
            </a:r>
            <a:r>
              <a:rPr lang="it-IT" sz="1100" b="1" dirty="0" err="1" smtClean="0">
                <a:solidFill>
                  <a:schemeClr val="dk1"/>
                </a:solidFill>
              </a:rPr>
              <a:t>Unit</a:t>
            </a:r>
            <a:endParaRPr lang="it-IT" sz="1100" b="1" dirty="0" smtClean="0">
              <a:solidFill>
                <a:schemeClr val="dk1"/>
              </a:solidFill>
            </a:endParaRPr>
          </a:p>
        </p:txBody>
      </p:sp>
      <p:sp>
        <p:nvSpPr>
          <p:cNvPr id="189" name="Rettangolo 188"/>
          <p:cNvSpPr/>
          <p:nvPr/>
        </p:nvSpPr>
        <p:spPr>
          <a:xfrm>
            <a:off x="2411760" y="3573016"/>
            <a:ext cx="648072" cy="28803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b="1" dirty="0" smtClean="0"/>
              <a:t>Scope</a:t>
            </a:r>
            <a:endParaRPr lang="it-IT" sz="1200" b="1" dirty="0"/>
          </a:p>
        </p:txBody>
      </p:sp>
      <p:sp>
        <p:nvSpPr>
          <p:cNvPr id="192" name="Rettangolo 191"/>
          <p:cNvSpPr/>
          <p:nvPr/>
        </p:nvSpPr>
        <p:spPr>
          <a:xfrm>
            <a:off x="1907704" y="3573016"/>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900" dirty="0" smtClean="0">
                <a:solidFill>
                  <a:schemeClr val="tx1"/>
                </a:solidFill>
              </a:rPr>
              <a:t>7.15 </a:t>
            </a:r>
            <a:r>
              <a:rPr lang="it-IT" sz="900" dirty="0" err="1" smtClean="0">
                <a:solidFill>
                  <a:schemeClr val="tx1"/>
                </a:solidFill>
              </a:rPr>
              <a:t>ns</a:t>
            </a:r>
            <a:endParaRPr lang="it-IT" sz="900" dirty="0">
              <a:solidFill>
                <a:schemeClr val="tx1"/>
              </a:solidFill>
            </a:endParaRPr>
          </a:p>
        </p:txBody>
      </p:sp>
      <p:sp>
        <p:nvSpPr>
          <p:cNvPr id="193" name="Rettangolo 192"/>
          <p:cNvSpPr/>
          <p:nvPr/>
        </p:nvSpPr>
        <p:spPr>
          <a:xfrm>
            <a:off x="2519772" y="3645024"/>
            <a:ext cx="288032" cy="1080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700" dirty="0">
              <a:solidFill>
                <a:schemeClr val="tx1"/>
              </a:solidFill>
            </a:endParaRPr>
          </a:p>
        </p:txBody>
      </p:sp>
      <p:sp>
        <p:nvSpPr>
          <p:cNvPr id="195" name="Freccia in giù 194"/>
          <p:cNvSpPr/>
          <p:nvPr/>
        </p:nvSpPr>
        <p:spPr>
          <a:xfrm rot="10800000" flipV="1">
            <a:off x="2627784" y="3933056"/>
            <a:ext cx="252028" cy="28803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215" name="Rettangolo 214"/>
          <p:cNvSpPr/>
          <p:nvPr/>
        </p:nvSpPr>
        <p:spPr>
          <a:xfrm>
            <a:off x="1115616" y="4653136"/>
            <a:ext cx="43204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tx1"/>
                </a:solidFill>
              </a:rPr>
              <a:t>ROC</a:t>
            </a:r>
          </a:p>
        </p:txBody>
      </p:sp>
      <p:sp>
        <p:nvSpPr>
          <p:cNvPr id="216" name="Rettangolo 215"/>
          <p:cNvSpPr/>
          <p:nvPr/>
        </p:nvSpPr>
        <p:spPr>
          <a:xfrm>
            <a:off x="1115616" y="5229200"/>
            <a:ext cx="432048" cy="288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tx1"/>
                </a:solidFill>
              </a:rPr>
              <a:t>PMT</a:t>
            </a:r>
          </a:p>
        </p:txBody>
      </p:sp>
      <p:cxnSp>
        <p:nvCxnSpPr>
          <p:cNvPr id="220" name="Connettore 2 219"/>
          <p:cNvCxnSpPr>
            <a:stCxn id="216" idx="0"/>
            <a:endCxn id="215" idx="2"/>
          </p:cNvCxnSpPr>
          <p:nvPr/>
        </p:nvCxnSpPr>
        <p:spPr>
          <a:xfrm flipV="1">
            <a:off x="1331640" y="4941168"/>
            <a:ext cx="0" cy="28803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22" name="Connettore 2 221"/>
          <p:cNvCxnSpPr>
            <a:stCxn id="215" idx="0"/>
            <a:endCxn id="143" idx="4"/>
          </p:cNvCxnSpPr>
          <p:nvPr/>
        </p:nvCxnSpPr>
        <p:spPr>
          <a:xfrm flipV="1">
            <a:off x="1331640" y="3933056"/>
            <a:ext cx="0" cy="72008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55" name="Forma 254"/>
          <p:cNvCxnSpPr>
            <a:stCxn id="189" idx="3"/>
            <a:endCxn id="181" idx="2"/>
          </p:cNvCxnSpPr>
          <p:nvPr/>
        </p:nvCxnSpPr>
        <p:spPr>
          <a:xfrm flipV="1">
            <a:off x="3059832" y="3501008"/>
            <a:ext cx="900100" cy="216024"/>
          </a:xfrm>
          <a:prstGeom prst="bentConnector2">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9" name="Connettore 2 318"/>
          <p:cNvCxnSpPr/>
          <p:nvPr/>
        </p:nvCxnSpPr>
        <p:spPr>
          <a:xfrm>
            <a:off x="3347864" y="1916832"/>
            <a:ext cx="0" cy="180020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20" name="Rettangolo 319"/>
          <p:cNvSpPr/>
          <p:nvPr/>
        </p:nvSpPr>
        <p:spPr>
          <a:xfrm rot="16200000">
            <a:off x="2627784" y="2711679"/>
            <a:ext cx="1290628" cy="1384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900" dirty="0" smtClean="0">
                <a:solidFill>
                  <a:schemeClr val="tx1"/>
                </a:solidFill>
              </a:rPr>
              <a:t>300.7 </a:t>
            </a:r>
            <a:r>
              <a:rPr lang="it-IT" sz="900" dirty="0" err="1" smtClean="0">
                <a:solidFill>
                  <a:schemeClr val="tx1"/>
                </a:solidFill>
              </a:rPr>
              <a:t>ns</a:t>
            </a:r>
            <a:endParaRPr lang="it-IT" sz="900" dirty="0">
              <a:solidFill>
                <a:schemeClr val="tx1"/>
              </a:solidFill>
            </a:endParaRPr>
          </a:p>
        </p:txBody>
      </p:sp>
      <p:cxnSp>
        <p:nvCxnSpPr>
          <p:cNvPr id="337" name="Connettore 2 336"/>
          <p:cNvCxnSpPr>
            <a:stCxn id="361" idx="4"/>
            <a:endCxn id="143" idx="0"/>
          </p:cNvCxnSpPr>
          <p:nvPr/>
        </p:nvCxnSpPr>
        <p:spPr>
          <a:xfrm>
            <a:off x="1331640" y="3753036"/>
            <a:ext cx="0" cy="36004"/>
          </a:xfrm>
          <a:prstGeom prst="straightConnector1">
            <a:avLst/>
          </a:prstGeom>
          <a:ln w="12700">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350" name="Gruppo 349"/>
          <p:cNvGrpSpPr/>
          <p:nvPr/>
        </p:nvGrpSpPr>
        <p:grpSpPr>
          <a:xfrm>
            <a:off x="1331640" y="1484784"/>
            <a:ext cx="144016" cy="144016"/>
            <a:chOff x="1763688" y="1196752"/>
            <a:chExt cx="144016" cy="144016"/>
          </a:xfrm>
        </p:grpSpPr>
        <p:sp>
          <p:nvSpPr>
            <p:cNvPr id="348" name="Elaborazione 347"/>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49" name="Connettore 348"/>
            <p:cNvSpPr/>
            <p:nvPr/>
          </p:nvSpPr>
          <p:spPr>
            <a:xfrm>
              <a:off x="1799692" y="1232756"/>
              <a:ext cx="72008" cy="72008"/>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grpSp>
        <p:nvGrpSpPr>
          <p:cNvPr id="359" name="Gruppo 358"/>
          <p:cNvGrpSpPr/>
          <p:nvPr/>
        </p:nvGrpSpPr>
        <p:grpSpPr>
          <a:xfrm>
            <a:off x="1259632" y="3645024"/>
            <a:ext cx="144016" cy="144016"/>
            <a:chOff x="1763688" y="1196752"/>
            <a:chExt cx="144016" cy="144016"/>
          </a:xfrm>
        </p:grpSpPr>
        <p:sp>
          <p:nvSpPr>
            <p:cNvPr id="360" name="Elaborazione 359"/>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61" name="Connettore 360"/>
            <p:cNvSpPr/>
            <p:nvPr/>
          </p:nvSpPr>
          <p:spPr>
            <a:xfrm>
              <a:off x="1799692" y="1232756"/>
              <a:ext cx="72008" cy="72008"/>
            </a:xfrm>
            <a:prstGeom prst="flowChartConnector">
              <a:avLst/>
            </a:prstGeom>
            <a:solidFill>
              <a:srgbClr val="FF0000"/>
            </a:solidFill>
            <a:ln w="19050">
              <a:solidFill>
                <a:srgbClr val="FFFF00"/>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386" name="Text Box 12"/>
          <p:cNvSpPr txBox="1">
            <a:spLocks noChangeArrowheads="1"/>
          </p:cNvSpPr>
          <p:nvPr/>
        </p:nvSpPr>
        <p:spPr bwMode="auto">
          <a:xfrm>
            <a:off x="1907704" y="1988840"/>
            <a:ext cx="9297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200" b="1" dirty="0" smtClean="0">
                <a:solidFill>
                  <a:schemeClr val="accent1"/>
                </a:solidFill>
                <a:ea typeface="ＭＳ Ｐゴシック" charset="0"/>
                <a:cs typeface="ＭＳ Ｐゴシック" charset="0"/>
              </a:rPr>
              <a:t>A</a:t>
            </a:r>
            <a:endParaRPr lang="en-US" sz="1200" b="1" dirty="0">
              <a:solidFill>
                <a:schemeClr val="accent1"/>
              </a:solidFill>
              <a:ea typeface="ＭＳ Ｐゴシック" charset="0"/>
              <a:cs typeface="ＭＳ Ｐゴシック" charset="0"/>
            </a:endParaRPr>
          </a:p>
        </p:txBody>
      </p:sp>
      <p:grpSp>
        <p:nvGrpSpPr>
          <p:cNvPr id="82" name="Gruppo 81"/>
          <p:cNvGrpSpPr/>
          <p:nvPr/>
        </p:nvGrpSpPr>
        <p:grpSpPr>
          <a:xfrm>
            <a:off x="1907704" y="4509120"/>
            <a:ext cx="6936828" cy="1584176"/>
            <a:chOff x="1907704" y="4797152"/>
            <a:chExt cx="6936828" cy="1584176"/>
          </a:xfrm>
        </p:grpSpPr>
        <p:pic>
          <p:nvPicPr>
            <p:cNvPr id="387" name="Image 6" descr="lemo_rise_amplitude74.jpg"/>
            <p:cNvPicPr>
              <a:picLocks noChangeAspect="1"/>
            </p:cNvPicPr>
            <p:nvPr/>
          </p:nvPicPr>
          <p:blipFill>
            <a:blip r:embed="rId3" cstate="print"/>
            <a:srcRect t="4688" b="57250"/>
            <a:stretch>
              <a:fillRect/>
            </a:stretch>
          </p:blipFill>
          <p:spPr bwMode="auto">
            <a:xfrm>
              <a:off x="1907704" y="4797152"/>
              <a:ext cx="6936828" cy="1584176"/>
            </a:xfrm>
            <a:prstGeom prst="rect">
              <a:avLst/>
            </a:prstGeom>
            <a:noFill/>
            <a:ln w="9525">
              <a:noFill/>
              <a:miter lim="800000"/>
              <a:headEnd/>
              <a:tailEnd/>
            </a:ln>
          </p:spPr>
        </p:pic>
        <p:cxnSp>
          <p:nvCxnSpPr>
            <p:cNvPr id="388" name="Connecteur droit avec flèche 26690"/>
            <p:cNvCxnSpPr>
              <a:cxnSpLocks noChangeShapeType="1"/>
            </p:cNvCxnSpPr>
            <p:nvPr/>
          </p:nvCxnSpPr>
          <p:spPr bwMode="auto">
            <a:xfrm>
              <a:off x="3037234" y="5584800"/>
              <a:ext cx="262682" cy="148456"/>
            </a:xfrm>
            <a:prstGeom prst="straightConnector1">
              <a:avLst/>
            </a:prstGeom>
            <a:noFill/>
            <a:ln w="25400">
              <a:solidFill>
                <a:srgbClr val="FFFF00"/>
              </a:solidFill>
              <a:round/>
              <a:headEnd/>
              <a:tailEnd type="arrow" w="med" len="med"/>
            </a:ln>
            <a:effectLst>
              <a:outerShdw dist="20000" dir="5400000" rotWithShape="0">
                <a:srgbClr val="808080">
                  <a:alpha val="37999"/>
                </a:srgbClr>
              </a:outerShdw>
            </a:effectLst>
          </p:spPr>
        </p:cxnSp>
        <p:sp>
          <p:nvSpPr>
            <p:cNvPr id="389" name="ZoneTexte 26691"/>
            <p:cNvSpPr txBox="1">
              <a:spLocks noChangeArrowheads="1"/>
            </p:cNvSpPr>
            <p:nvPr/>
          </p:nvSpPr>
          <p:spPr bwMode="auto">
            <a:xfrm>
              <a:off x="2003772" y="5229200"/>
              <a:ext cx="1138453" cy="400110"/>
            </a:xfrm>
            <a:prstGeom prst="rect">
              <a:avLst/>
            </a:prstGeom>
            <a:noFill/>
            <a:ln w="9525">
              <a:noFill/>
              <a:miter lim="800000"/>
              <a:headEnd/>
              <a:tailEnd/>
            </a:ln>
          </p:spPr>
          <p:txBody>
            <a:bodyPr wrap="square">
              <a:spAutoFit/>
            </a:bodyPr>
            <a:lstStyle/>
            <a:p>
              <a:r>
                <a:rPr lang="it-IT" sz="2000" dirty="0" smtClean="0">
                  <a:solidFill>
                    <a:srgbClr val="FFFF00"/>
                  </a:solidFill>
                </a:rPr>
                <a:t>(A) </a:t>
              </a:r>
              <a:r>
                <a:rPr lang="en-GB" sz="2000" dirty="0" err="1" smtClean="0">
                  <a:solidFill>
                    <a:srgbClr val="FFFF00"/>
                  </a:solidFill>
                </a:rPr>
                <a:t>PPmS</a:t>
              </a:r>
              <a:endParaRPr lang="en-GB" sz="2000" dirty="0">
                <a:solidFill>
                  <a:srgbClr val="FFFF00"/>
                </a:solidFill>
              </a:endParaRPr>
            </a:p>
          </p:txBody>
        </p:sp>
        <p:cxnSp>
          <p:nvCxnSpPr>
            <p:cNvPr id="390" name="Connecteur droit avec flèche 159"/>
            <p:cNvCxnSpPr>
              <a:cxnSpLocks noChangeShapeType="1"/>
            </p:cNvCxnSpPr>
            <p:nvPr/>
          </p:nvCxnSpPr>
          <p:spPr bwMode="auto">
            <a:xfrm flipH="1">
              <a:off x="6900316" y="5517232"/>
              <a:ext cx="637234" cy="360040"/>
            </a:xfrm>
            <a:prstGeom prst="straightConnector1">
              <a:avLst/>
            </a:prstGeom>
            <a:noFill/>
            <a:ln w="25400">
              <a:solidFill>
                <a:srgbClr val="FF0080"/>
              </a:solidFill>
              <a:round/>
              <a:headEnd/>
              <a:tailEnd type="arrow" w="med" len="med"/>
            </a:ln>
            <a:effectLst>
              <a:outerShdw dist="20000" dir="5400000" rotWithShape="0">
                <a:srgbClr val="808080">
                  <a:alpha val="37999"/>
                </a:srgbClr>
              </a:outerShdw>
            </a:effectLst>
          </p:spPr>
        </p:cxnSp>
        <p:sp>
          <p:nvSpPr>
            <p:cNvPr id="391" name="ZoneTexte 160"/>
            <p:cNvSpPr txBox="1">
              <a:spLocks noChangeArrowheads="1"/>
            </p:cNvSpPr>
            <p:nvPr/>
          </p:nvSpPr>
          <p:spPr bwMode="auto">
            <a:xfrm>
              <a:off x="7505799" y="5299745"/>
              <a:ext cx="1328312" cy="400110"/>
            </a:xfrm>
            <a:prstGeom prst="rect">
              <a:avLst/>
            </a:prstGeom>
            <a:noFill/>
            <a:ln w="9525">
              <a:noFill/>
              <a:miter lim="800000"/>
              <a:headEnd/>
              <a:tailEnd/>
            </a:ln>
          </p:spPr>
          <p:txBody>
            <a:bodyPr wrap="square">
              <a:spAutoFit/>
            </a:bodyPr>
            <a:lstStyle/>
            <a:p>
              <a:r>
                <a:rPr lang="en-GB" sz="2000" dirty="0" smtClean="0">
                  <a:solidFill>
                    <a:srgbClr val="FF0080"/>
                  </a:solidFill>
                </a:rPr>
                <a:t>RESET (T</a:t>
              </a:r>
              <a:r>
                <a:rPr lang="en-GB" sz="2000" baseline="-25000" dirty="0" smtClean="0">
                  <a:solidFill>
                    <a:srgbClr val="FF0080"/>
                  </a:solidFill>
                </a:rPr>
                <a:t>10</a:t>
              </a:r>
              <a:r>
                <a:rPr lang="en-GB" sz="2000" dirty="0">
                  <a:solidFill>
                    <a:srgbClr val="FF0080"/>
                  </a:solidFill>
                </a:rPr>
                <a:t>)</a:t>
              </a:r>
            </a:p>
          </p:txBody>
        </p:sp>
      </p:grpSp>
      <p:sp>
        <p:nvSpPr>
          <p:cNvPr id="395" name="Rettangolo 394"/>
          <p:cNvSpPr/>
          <p:nvPr/>
        </p:nvSpPr>
        <p:spPr>
          <a:xfrm>
            <a:off x="4572000" y="1052736"/>
            <a:ext cx="4572000" cy="2031325"/>
          </a:xfrm>
          <a:prstGeom prst="rect">
            <a:avLst/>
          </a:prstGeom>
        </p:spPr>
        <p:txBody>
          <a:bodyPr wrap="square">
            <a:spAutoFit/>
          </a:bodyPr>
          <a:lstStyle/>
          <a:p>
            <a:r>
              <a:rPr lang="en-US" b="1" dirty="0" smtClean="0"/>
              <a:t>Oscilloscope measurements</a:t>
            </a:r>
          </a:p>
          <a:p>
            <a:endParaRPr lang="en-US" dirty="0" smtClean="0"/>
          </a:p>
          <a:p>
            <a:r>
              <a:rPr lang="en-US" dirty="0" smtClean="0"/>
              <a:t>Delay between RESET (at T10) and Master Clock reference point:</a:t>
            </a:r>
            <a:br>
              <a:rPr lang="en-US" dirty="0" smtClean="0"/>
            </a:br>
            <a:r>
              <a:rPr lang="en-US" dirty="0" err="1" smtClean="0"/>
              <a:t>Δt</a:t>
            </a:r>
            <a:r>
              <a:rPr lang="en-US" dirty="0" smtClean="0"/>
              <a:t>(scope) + </a:t>
            </a:r>
            <a:r>
              <a:rPr lang="en-US" dirty="0" err="1" smtClean="0"/>
              <a:t>Δt</a:t>
            </a:r>
            <a:r>
              <a:rPr lang="en-US" baseline="-25000" dirty="0" err="1" smtClean="0"/>
              <a:t>lemo</a:t>
            </a:r>
            <a:r>
              <a:rPr lang="en-US" dirty="0" smtClean="0"/>
              <a:t>+ </a:t>
            </a:r>
            <a:r>
              <a:rPr lang="en-US" dirty="0" err="1" smtClean="0"/>
              <a:t>Δt</a:t>
            </a:r>
            <a:r>
              <a:rPr lang="en-US" baseline="-25000" dirty="0" err="1" smtClean="0"/>
              <a:t>AB</a:t>
            </a:r>
            <a:r>
              <a:rPr lang="en-US" dirty="0" smtClean="0"/>
              <a:t>- </a:t>
            </a:r>
            <a:r>
              <a:rPr lang="en-US" dirty="0" err="1" smtClean="0"/>
              <a:t>Δt</a:t>
            </a:r>
            <a:r>
              <a:rPr lang="en-US" baseline="-25000" dirty="0" err="1" smtClean="0"/>
              <a:t>probe</a:t>
            </a:r>
            <a:r>
              <a:rPr lang="en-US" dirty="0" smtClean="0"/>
              <a:t>= </a:t>
            </a:r>
            <a:r>
              <a:rPr lang="en-US" b="1" dirty="0" smtClean="0">
                <a:solidFill>
                  <a:srgbClr val="FF0000"/>
                </a:solidFill>
              </a:rPr>
              <a:t>4260.6 ns</a:t>
            </a:r>
          </a:p>
          <a:p>
            <a:endParaRPr lang="en-US" dirty="0" smtClean="0"/>
          </a:p>
          <a:p>
            <a:r>
              <a:rPr lang="en-US" b="1" dirty="0" smtClean="0">
                <a:solidFill>
                  <a:srgbClr val="FF0000"/>
                </a:solidFill>
              </a:rPr>
              <a:t>Compatible</a:t>
            </a:r>
            <a:r>
              <a:rPr lang="en-US" dirty="0" smtClean="0"/>
              <a:t> with “official” </a:t>
            </a:r>
            <a:r>
              <a:rPr lang="en-US" b="1" dirty="0" smtClean="0">
                <a:solidFill>
                  <a:srgbClr val="FF0000"/>
                </a:solidFill>
              </a:rPr>
              <a:t>4262.9 ns</a:t>
            </a:r>
            <a:endParaRPr lang="en-US" dirty="0" smtClean="0"/>
          </a:p>
        </p:txBody>
      </p:sp>
      <p:grpSp>
        <p:nvGrpSpPr>
          <p:cNvPr id="396" name="Gruppo 395"/>
          <p:cNvGrpSpPr/>
          <p:nvPr/>
        </p:nvGrpSpPr>
        <p:grpSpPr>
          <a:xfrm>
            <a:off x="2987824" y="3645024"/>
            <a:ext cx="144016" cy="144016"/>
            <a:chOff x="1763688" y="1196752"/>
            <a:chExt cx="144016" cy="144016"/>
          </a:xfrm>
        </p:grpSpPr>
        <p:sp>
          <p:nvSpPr>
            <p:cNvPr id="397" name="Elaborazione 396"/>
            <p:cNvSpPr/>
            <p:nvPr/>
          </p:nvSpPr>
          <p:spPr>
            <a:xfrm>
              <a:off x="1763688" y="1196752"/>
              <a:ext cx="144016" cy="144016"/>
            </a:xfrm>
            <a:prstGeom prst="flowChartProcess">
              <a:avLst/>
            </a:prstGeom>
            <a:ln>
              <a:noFill/>
              <a:tailEnd type="arrow"/>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r"/>
              <a:r>
                <a:rPr lang="it-IT" sz="1050" dirty="0" smtClean="0">
                  <a:solidFill>
                    <a:schemeClr val="tx1"/>
                  </a:solidFill>
                </a:rPr>
                <a:t/>
              </a:r>
              <a:br>
                <a:rPr lang="it-IT" sz="1050" dirty="0" smtClean="0">
                  <a:solidFill>
                    <a:schemeClr val="tx1"/>
                  </a:solidFill>
                </a:rPr>
              </a:br>
              <a:r>
                <a:rPr lang="it-IT" sz="1050" dirty="0" smtClean="0">
                  <a:solidFill>
                    <a:schemeClr val="tx1"/>
                  </a:solidFill>
                </a:rPr>
                <a:t/>
              </a:r>
              <a:br>
                <a:rPr lang="it-IT" sz="1050" dirty="0" smtClean="0">
                  <a:solidFill>
                    <a:schemeClr val="tx1"/>
                  </a:solidFill>
                </a:rPr>
              </a:br>
              <a:endParaRPr lang="it-IT" sz="1400" b="1" dirty="0" smtClean="0">
                <a:solidFill>
                  <a:srgbClr val="FF0000"/>
                </a:solidFill>
              </a:endParaRPr>
            </a:p>
          </p:txBody>
        </p:sp>
        <p:sp>
          <p:nvSpPr>
            <p:cNvPr id="398" name="Connettore 397"/>
            <p:cNvSpPr/>
            <p:nvPr/>
          </p:nvSpPr>
          <p:spPr>
            <a:xfrm>
              <a:off x="1799692" y="1232756"/>
              <a:ext cx="72008" cy="72008"/>
            </a:xfrm>
            <a:prstGeom prst="flowChartConnector">
              <a:avLst/>
            </a:prstGeom>
            <a:solidFill>
              <a:schemeClr val="accent1"/>
            </a:solidFill>
            <a:ln w="19050">
              <a:noFill/>
              <a:tailEnd type="arrow"/>
            </a:ln>
          </p:spPr>
          <p:style>
            <a:lnRef idx="1">
              <a:schemeClr val="accent1"/>
            </a:lnRef>
            <a:fillRef idx="3">
              <a:schemeClr val="accent1"/>
            </a:fillRef>
            <a:effectRef idx="2">
              <a:schemeClr val="accent1"/>
            </a:effectRef>
            <a:fontRef idx="minor">
              <a:schemeClr val="lt1"/>
            </a:fontRef>
          </p:style>
          <p:txBody>
            <a:bodyPr rtlCol="0" anchor="ctr"/>
            <a:lstStyle/>
            <a:p>
              <a:endParaRPr lang="it-IT" sz="1100" dirty="0" smtClean="0">
                <a:solidFill>
                  <a:schemeClr val="tx1"/>
                </a:solidFill>
              </a:endParaRPr>
            </a:p>
          </p:txBody>
        </p:sp>
      </p:grpSp>
      <p:sp>
        <p:nvSpPr>
          <p:cNvPr id="399" name="Text Box 12"/>
          <p:cNvSpPr txBox="1">
            <a:spLocks noChangeArrowheads="1"/>
          </p:cNvSpPr>
          <p:nvPr/>
        </p:nvSpPr>
        <p:spPr bwMode="auto">
          <a:xfrm>
            <a:off x="3117286" y="3501008"/>
            <a:ext cx="8656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1200" b="1" dirty="0" smtClean="0">
                <a:solidFill>
                  <a:schemeClr val="accent1"/>
                </a:solidFill>
                <a:ea typeface="ＭＳ Ｐゴシック" charset="0"/>
                <a:cs typeface="ＭＳ Ｐゴシック" charset="0"/>
              </a:rPr>
              <a:t>B</a:t>
            </a:r>
            <a:endParaRPr lang="en-US" sz="1200" b="1" dirty="0">
              <a:solidFill>
                <a:schemeClr val="accent1"/>
              </a:solidFill>
              <a:ea typeface="ＭＳ Ｐゴシック" charset="0"/>
              <a:cs typeface="ＭＳ Ｐゴシック" charset="0"/>
            </a:endParaRPr>
          </a:p>
        </p:txBody>
      </p:sp>
      <p:cxnSp>
        <p:nvCxnSpPr>
          <p:cNvPr id="404" name="Connettore 2 403"/>
          <p:cNvCxnSpPr/>
          <p:nvPr/>
        </p:nvCxnSpPr>
        <p:spPr>
          <a:xfrm flipH="1">
            <a:off x="1475656" y="1124744"/>
            <a:ext cx="576064" cy="36004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09" name="Rettangolo 408"/>
          <p:cNvSpPr/>
          <p:nvPr/>
        </p:nvSpPr>
        <p:spPr>
          <a:xfrm>
            <a:off x="1835696" y="1052736"/>
            <a:ext cx="792088"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100" dirty="0" smtClean="0">
                <a:solidFill>
                  <a:schemeClr val="tx1"/>
                </a:solidFill>
              </a:rPr>
              <a:t>REFERENCE </a:t>
            </a:r>
            <a:br>
              <a:rPr lang="it-IT" sz="1100" dirty="0" smtClean="0">
                <a:solidFill>
                  <a:schemeClr val="tx1"/>
                </a:solidFill>
              </a:rPr>
            </a:br>
            <a:r>
              <a:rPr lang="it-IT" sz="1100" dirty="0" smtClean="0">
                <a:solidFill>
                  <a:schemeClr val="tx1"/>
                </a:solidFill>
              </a:rPr>
              <a:t>POINT</a:t>
            </a:r>
            <a:endParaRPr lang="it-IT" sz="1100" dirty="0">
              <a:solidFill>
                <a:schemeClr val="tx1"/>
              </a:solidFill>
            </a:endParaRPr>
          </a:p>
        </p:txBody>
      </p:sp>
      <p:sp>
        <p:nvSpPr>
          <p:cNvPr id="410" name="Rettangolo 409"/>
          <p:cNvSpPr/>
          <p:nvPr/>
        </p:nvSpPr>
        <p:spPr>
          <a:xfrm>
            <a:off x="2123728" y="4221088"/>
            <a:ext cx="1152128"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err="1" smtClean="0">
                <a:solidFill>
                  <a:schemeClr val="tx1"/>
                </a:solidFill>
              </a:rPr>
              <a:t>Δt</a:t>
            </a:r>
            <a:r>
              <a:rPr lang="en-US" sz="900" dirty="0" smtClean="0">
                <a:solidFill>
                  <a:schemeClr val="tx1"/>
                </a:solidFill>
              </a:rPr>
              <a:t>(scope)  = </a:t>
            </a:r>
            <a:r>
              <a:rPr lang="it-IT" sz="900" dirty="0" smtClean="0">
                <a:solidFill>
                  <a:schemeClr val="tx1"/>
                </a:solidFill>
              </a:rPr>
              <a:t>3961 </a:t>
            </a:r>
            <a:r>
              <a:rPr lang="it-IT" sz="900" dirty="0" err="1" smtClean="0">
                <a:solidFill>
                  <a:schemeClr val="tx1"/>
                </a:solidFill>
              </a:rPr>
              <a:t>ns</a:t>
            </a:r>
            <a:endParaRPr lang="it-IT" sz="900" dirty="0">
              <a:solidFill>
                <a:schemeClr val="tx1"/>
              </a:solidFill>
            </a:endParaRPr>
          </a:p>
        </p:txBody>
      </p:sp>
      <p:cxnSp>
        <p:nvCxnSpPr>
          <p:cNvPr id="83" name="Connettore 2 82"/>
          <p:cNvCxnSpPr>
            <a:stCxn id="360" idx="3"/>
            <a:endCxn id="189" idx="1"/>
          </p:cNvCxnSpPr>
          <p:nvPr/>
        </p:nvCxnSpPr>
        <p:spPr>
          <a:xfrm>
            <a:off x="1403648" y="3717032"/>
            <a:ext cx="10081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6" name="Rettangolo 85"/>
          <p:cNvSpPr/>
          <p:nvPr/>
        </p:nvSpPr>
        <p:spPr>
          <a:xfrm>
            <a:off x="1691680" y="1484784"/>
            <a:ext cx="755015" cy="215444"/>
          </a:xfrm>
          <a:prstGeom prst="rect">
            <a:avLst/>
          </a:prstGeom>
        </p:spPr>
        <p:txBody>
          <a:bodyPr wrap="none" lIns="0" tIns="0" rIns="0" bIns="0">
            <a:spAutoFit/>
          </a:bodyPr>
          <a:lstStyle/>
          <a:p>
            <a:r>
              <a:rPr lang="it-IT" sz="1400" b="1" dirty="0" smtClean="0">
                <a:solidFill>
                  <a:srgbClr val="FF0000"/>
                </a:solidFill>
              </a:rPr>
              <a:t>MC </a:t>
            </a:r>
            <a:r>
              <a:rPr lang="it-IT" sz="1400" b="1" dirty="0" err="1" smtClean="0">
                <a:solidFill>
                  <a:srgbClr val="FF0000"/>
                </a:solidFill>
              </a:rPr>
              <a:t>PPmS</a:t>
            </a:r>
            <a:r>
              <a:rPr lang="it-IT" sz="1400" b="1" dirty="0" smtClean="0">
                <a:solidFill>
                  <a:srgbClr val="FF0000"/>
                </a:solidFill>
              </a:rPr>
              <a:t> </a:t>
            </a:r>
            <a:endParaRPr lang="it-IT" sz="1400" dirty="0"/>
          </a:p>
        </p:txBody>
      </p:sp>
      <p:sp>
        <p:nvSpPr>
          <p:cNvPr id="90" name="Rettangolo 89"/>
          <p:cNvSpPr/>
          <p:nvPr/>
        </p:nvSpPr>
        <p:spPr>
          <a:xfrm>
            <a:off x="755576" y="3501008"/>
            <a:ext cx="1008112"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b="1" dirty="0" smtClean="0">
                <a:solidFill>
                  <a:schemeClr val="tx1"/>
                </a:solidFill>
              </a:rPr>
              <a:t>FPGA</a:t>
            </a:r>
          </a:p>
          <a:p>
            <a:endParaRPr lang="it-IT" sz="1100" b="1" dirty="0" smtClean="0">
              <a:solidFill>
                <a:schemeClr val="tx1"/>
              </a:solidFill>
            </a:endParaRPr>
          </a:p>
          <a:p>
            <a:endParaRPr lang="it-IT" sz="1100" b="1" dirty="0" smtClean="0">
              <a:solidFill>
                <a:schemeClr val="tx1"/>
              </a:solidFill>
            </a:endParaRPr>
          </a:p>
        </p:txBody>
      </p:sp>
      <p:sp>
        <p:nvSpPr>
          <p:cNvPr id="98" name="Rettangolo 97"/>
          <p:cNvSpPr/>
          <p:nvPr/>
        </p:nvSpPr>
        <p:spPr>
          <a:xfrm>
            <a:off x="179512" y="4077072"/>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1000" dirty="0" smtClean="0">
                <a:solidFill>
                  <a:schemeClr val="accent1"/>
                </a:solidFill>
              </a:rPr>
              <a:t>DAQ</a:t>
            </a:r>
            <a:br>
              <a:rPr lang="it-IT" sz="1000" dirty="0" smtClean="0">
                <a:solidFill>
                  <a:schemeClr val="accent1"/>
                </a:solidFill>
              </a:rPr>
            </a:br>
            <a:r>
              <a:rPr lang="it-IT" sz="1000" dirty="0" err="1" smtClean="0">
                <a:solidFill>
                  <a:schemeClr val="accent1"/>
                </a:solidFill>
              </a:rPr>
              <a:t>Time</a:t>
            </a:r>
            <a:r>
              <a:rPr lang="it-IT" sz="1000" dirty="0" smtClean="0">
                <a:solidFill>
                  <a:schemeClr val="accent1"/>
                </a:solidFill>
              </a:rPr>
              <a:t> </a:t>
            </a:r>
            <a:r>
              <a:rPr lang="it-IT" sz="1000" dirty="0" err="1" smtClean="0">
                <a:solidFill>
                  <a:schemeClr val="accent1"/>
                </a:solidFill>
              </a:rPr>
              <a:t>Stamp</a:t>
            </a:r>
            <a:endParaRPr lang="it-IT" sz="1000" dirty="0">
              <a:solidFill>
                <a:schemeClr val="accent1"/>
              </a:solidFill>
            </a:endParaRPr>
          </a:p>
        </p:txBody>
      </p:sp>
      <p:sp>
        <p:nvSpPr>
          <p:cNvPr id="79" name="Rettangolo 78"/>
          <p:cNvSpPr/>
          <p:nvPr/>
        </p:nvSpPr>
        <p:spPr>
          <a:xfrm>
            <a:off x="1475656" y="2708920"/>
            <a:ext cx="288032"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100" dirty="0" smtClean="0">
                <a:solidFill>
                  <a:schemeClr val="tx1"/>
                </a:solidFill>
              </a:rPr>
              <a:t>Reset/Clock </a:t>
            </a:r>
            <a:br>
              <a:rPr lang="it-IT" sz="1100" dirty="0" smtClean="0">
                <a:solidFill>
                  <a:schemeClr val="tx1"/>
                </a:solidFill>
              </a:rPr>
            </a:br>
            <a:r>
              <a:rPr lang="it-IT" sz="1100" dirty="0" err="1" smtClean="0">
                <a:solidFill>
                  <a:schemeClr val="tx1"/>
                </a:solidFill>
              </a:rPr>
              <a:t>fanout</a:t>
            </a:r>
            <a:endParaRPr lang="it-IT" sz="1100" dirty="0">
              <a:solidFill>
                <a:schemeClr val="tx1"/>
              </a:solidFill>
            </a:endParaRPr>
          </a:p>
        </p:txBody>
      </p:sp>
      <p:sp>
        <p:nvSpPr>
          <p:cNvPr id="77" name="Rettangolo 76"/>
          <p:cNvSpPr/>
          <p:nvPr/>
        </p:nvSpPr>
        <p:spPr>
          <a:xfrm>
            <a:off x="179512" y="3717032"/>
            <a:ext cx="288032" cy="27732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700"/>
              </a:lnSpc>
            </a:pPr>
            <a:r>
              <a:rPr lang="it-IT" sz="900" kern="800" dirty="0" smtClean="0">
                <a:solidFill>
                  <a:schemeClr val="accent1"/>
                </a:solidFill>
              </a:rPr>
              <a:t>121 …</a:t>
            </a:r>
          </a:p>
          <a:p>
            <a:pPr>
              <a:lnSpc>
                <a:spcPts val="700"/>
              </a:lnSpc>
            </a:pPr>
            <a:r>
              <a:rPr lang="it-IT" sz="900" kern="800" dirty="0" smtClean="0">
                <a:solidFill>
                  <a:schemeClr val="accent1"/>
                </a:solidFill>
              </a:rPr>
              <a:t>122…</a:t>
            </a:r>
            <a:br>
              <a:rPr lang="it-IT" sz="900" kern="800" dirty="0" smtClean="0">
                <a:solidFill>
                  <a:schemeClr val="accent1"/>
                </a:solidFill>
              </a:rPr>
            </a:br>
            <a:r>
              <a:rPr lang="it-IT" sz="900" kern="800" dirty="0" smtClean="0">
                <a:solidFill>
                  <a:schemeClr val="accent1"/>
                </a:solidFill>
              </a:rPr>
              <a:t>123…</a:t>
            </a:r>
            <a:endParaRPr lang="it-IT" sz="900" kern="800" dirty="0">
              <a:solidFill>
                <a:schemeClr val="accent1"/>
              </a:solidFill>
            </a:endParaRPr>
          </a:p>
        </p:txBody>
      </p:sp>
      <p:cxnSp>
        <p:nvCxnSpPr>
          <p:cNvPr id="80" name="Connettore 2 79"/>
          <p:cNvCxnSpPr>
            <a:stCxn id="143" idx="2"/>
            <a:endCxn id="77" idx="3"/>
          </p:cNvCxnSpPr>
          <p:nvPr/>
        </p:nvCxnSpPr>
        <p:spPr>
          <a:xfrm flipH="1" flipV="1">
            <a:off x="467544" y="3855692"/>
            <a:ext cx="792088" cy="535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1">
      <a:dk1>
        <a:sysClr val="windowText" lastClr="000000"/>
      </a:dk1>
      <a:lt1>
        <a:sysClr val="window" lastClr="FFFFFF"/>
      </a:lt1>
      <a:dk2>
        <a:srgbClr val="0000FF"/>
      </a:dk2>
      <a:lt2>
        <a:srgbClr val="EEECE1"/>
      </a:lt2>
      <a:accent1>
        <a:srgbClr val="0000FF"/>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3785</TotalTime>
  <Words>1108</Words>
  <Application>Microsoft Office PowerPoint</Application>
  <PresentationFormat>Presentazione su schermo (4:3)</PresentationFormat>
  <Paragraphs>364</Paragraphs>
  <Slides>17</Slides>
  <Notes>10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Measurements and cross checks  on OPERA timing equipments</vt:lpstr>
      <vt:lpstr>Contents</vt:lpstr>
      <vt:lpstr>OPERA Event Time Stamping</vt:lpstr>
      <vt:lpstr>Time delay from the external Lab to the OPERA Master Clock</vt:lpstr>
      <vt:lpstr>Time delay from the external LNGS Lab to the OPERA Master Clock</vt:lpstr>
      <vt:lpstr>Study on the fiber optical connectors</vt:lpstr>
      <vt:lpstr>Delay measured at an early stage of the amplifier circuit</vt:lpstr>
      <vt:lpstr>Diapositiva 8</vt:lpstr>
      <vt:lpstr>Time Delay from the OPERA Master Clock to the TT sensor</vt:lpstr>
      <vt:lpstr>Time Delay from the OPERA Master Clock to the TT sensor</vt:lpstr>
      <vt:lpstr>Diapositiva 11</vt:lpstr>
      <vt:lpstr>Diapositiva 12</vt:lpstr>
      <vt:lpstr>OPERA Master Clock: Frequency Measurements</vt:lpstr>
      <vt:lpstr>Conclusions  </vt:lpstr>
      <vt:lpstr>For the measurements reported here we are indebted to</vt:lpstr>
      <vt:lpstr>SPARES</vt:lpstr>
      <vt:lpstr>Statement from OPERA Collab.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Gabriele Sirri</dc:creator>
  <cp:lastModifiedBy>Gabriele Sirri</cp:lastModifiedBy>
  <cp:revision>177</cp:revision>
  <dcterms:created xsi:type="dcterms:W3CDTF">2012-03-27T05:08:00Z</dcterms:created>
  <dcterms:modified xsi:type="dcterms:W3CDTF">2012-03-28T12:35:27Z</dcterms:modified>
</cp:coreProperties>
</file>