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325" r:id="rId4"/>
    <p:sldId id="331" r:id="rId5"/>
    <p:sldId id="301" r:id="rId6"/>
    <p:sldId id="334" r:id="rId7"/>
    <p:sldId id="333" r:id="rId8"/>
    <p:sldId id="335" r:id="rId9"/>
    <p:sldId id="308" r:id="rId10"/>
    <p:sldId id="337" r:id="rId11"/>
    <p:sldId id="343" r:id="rId12"/>
    <p:sldId id="338" r:id="rId13"/>
    <p:sldId id="340" r:id="rId14"/>
    <p:sldId id="341" r:id="rId15"/>
    <p:sldId id="344" r:id="rId16"/>
    <p:sldId id="346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 snapToGrid="0">
      <p:cViewPr>
        <p:scale>
          <a:sx n="75" d="100"/>
          <a:sy n="75" d="100"/>
        </p:scale>
        <p:origin x="-12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3F8D8-656E-4D74-B544-0FDD27D68D9B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9B7C2-EF26-48ED-A81B-A17DE9C0ED9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77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73B7-9748-40D8-A204-B15B55E048F5}" type="datetimeFigureOut">
              <a:rPr lang="it-IT" smtClean="0"/>
              <a:pPr/>
              <a:t>24/09/2015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A118-187C-4237-A5F5-A0629AC9ABA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tags" Target="../tags/tag47.xml"/><Relationship Id="rId16" Type="http://schemas.openxmlformats.org/officeDocument/2006/relationships/image" Target="../media/image51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46.png"/><Relationship Id="rId5" Type="http://schemas.openxmlformats.org/officeDocument/2006/relationships/tags" Target="../tags/tag50.xml"/><Relationship Id="rId15" Type="http://schemas.openxmlformats.org/officeDocument/2006/relationships/image" Target="../media/image50.png"/><Relationship Id="rId10" Type="http://schemas.openxmlformats.org/officeDocument/2006/relationships/image" Target="../media/image1.png"/><Relationship Id="rId4" Type="http://schemas.openxmlformats.org/officeDocument/2006/relationships/tags" Target="../tags/tag4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1.png"/><Relationship Id="rId18" Type="http://schemas.openxmlformats.org/officeDocument/2006/relationships/image" Target="../media/image58.png"/><Relationship Id="rId3" Type="http://schemas.openxmlformats.org/officeDocument/2006/relationships/tags" Target="../tags/tag56.xml"/><Relationship Id="rId21" Type="http://schemas.openxmlformats.org/officeDocument/2006/relationships/image" Target="../media/image61.png"/><Relationship Id="rId7" Type="http://schemas.openxmlformats.org/officeDocument/2006/relationships/tags" Target="../tags/tag60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57.png"/><Relationship Id="rId2" Type="http://schemas.openxmlformats.org/officeDocument/2006/relationships/tags" Target="../tags/tag55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64.png"/><Relationship Id="rId5" Type="http://schemas.openxmlformats.org/officeDocument/2006/relationships/tags" Target="../tags/tag58.xml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tags" Target="../tags/tag63.xml"/><Relationship Id="rId19" Type="http://schemas.openxmlformats.org/officeDocument/2006/relationships/image" Target="../media/image59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9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8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67.png"/><Relationship Id="rId5" Type="http://schemas.openxmlformats.org/officeDocument/2006/relationships/tags" Target="../tags/tag69.xml"/><Relationship Id="rId10" Type="http://schemas.openxmlformats.org/officeDocument/2006/relationships/image" Target="../media/image66.png"/><Relationship Id="rId4" Type="http://schemas.openxmlformats.org/officeDocument/2006/relationships/tags" Target="../tags/tag68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3.xml"/><Relationship Id="rId7" Type="http://schemas.openxmlformats.org/officeDocument/2006/relationships/image" Target="../media/image7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74.png"/><Relationship Id="rId4" Type="http://schemas.openxmlformats.org/officeDocument/2006/relationships/tags" Target="../tags/tag74.xml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12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tags" Target="../tags/tag6.xml"/><Relationship Id="rId16" Type="http://schemas.openxmlformats.org/officeDocument/2006/relationships/image" Target="../media/image13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9.png"/><Relationship Id="rId5" Type="http://schemas.openxmlformats.org/officeDocument/2006/relationships/tags" Target="../tags/tag9.xml"/><Relationship Id="rId1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8.png"/><Relationship Id="rId5" Type="http://schemas.openxmlformats.org/officeDocument/2006/relationships/tags" Target="../tags/tag17.xml"/><Relationship Id="rId10" Type="http://schemas.openxmlformats.org/officeDocument/2006/relationships/image" Target="../media/image17.png"/><Relationship Id="rId4" Type="http://schemas.openxmlformats.org/officeDocument/2006/relationships/tags" Target="../tags/tag16.xml"/><Relationship Id="rId9" Type="http://schemas.openxmlformats.org/officeDocument/2006/relationships/image" Target="../media/image1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7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5.png"/><Relationship Id="rId2" Type="http://schemas.openxmlformats.org/officeDocument/2006/relationships/tags" Target="../tags/tag20.xml"/><Relationship Id="rId16" Type="http://schemas.openxmlformats.org/officeDocument/2006/relationships/image" Target="../media/image26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4.png"/><Relationship Id="rId5" Type="http://schemas.openxmlformats.org/officeDocument/2006/relationships/tags" Target="../tags/tag23.xml"/><Relationship Id="rId15" Type="http://schemas.openxmlformats.org/officeDocument/2006/relationships/image" Target="../media/image1.png"/><Relationship Id="rId10" Type="http://schemas.openxmlformats.org/officeDocument/2006/relationships/image" Target="../media/image23.png"/><Relationship Id="rId4" Type="http://schemas.openxmlformats.org/officeDocument/2006/relationships/tags" Target="../tags/tag22.xml"/><Relationship Id="rId9" Type="http://schemas.openxmlformats.org/officeDocument/2006/relationships/image" Target="../media/image22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8.xml"/><Relationship Id="rId7" Type="http://schemas.openxmlformats.org/officeDocument/2006/relationships/image" Target="../media/image2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0.png"/><Relationship Id="rId4" Type="http://schemas.openxmlformats.org/officeDocument/2006/relationships/tags" Target="../tags/tag29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5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34.png"/><Relationship Id="rId2" Type="http://schemas.openxmlformats.org/officeDocument/2006/relationships/tags" Target="../tags/tag31.xml"/><Relationship Id="rId16" Type="http://schemas.openxmlformats.org/officeDocument/2006/relationships/image" Target="../media/image37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3.png"/><Relationship Id="rId5" Type="http://schemas.openxmlformats.org/officeDocument/2006/relationships/tags" Target="../tags/tag34.xml"/><Relationship Id="rId15" Type="http://schemas.openxmlformats.org/officeDocument/2006/relationships/image" Target="../media/image1.png"/><Relationship Id="rId10" Type="http://schemas.openxmlformats.org/officeDocument/2006/relationships/image" Target="../media/image32.png"/><Relationship Id="rId4" Type="http://schemas.openxmlformats.org/officeDocument/2006/relationships/tags" Target="../tags/tag33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.png"/><Relationship Id="rId18" Type="http://schemas.openxmlformats.org/officeDocument/2006/relationships/image" Target="../media/image44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tags" Target="../tags/tag38.xml"/><Relationship Id="rId16" Type="http://schemas.openxmlformats.org/officeDocument/2006/relationships/image" Target="../media/image42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8.png"/><Relationship Id="rId5" Type="http://schemas.openxmlformats.org/officeDocument/2006/relationships/tags" Target="../tags/tag41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5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4988" y="1089025"/>
            <a:ext cx="7772400" cy="865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UNIVERSITY OF TRIESTE</a:t>
            </a: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400" y="2611438"/>
            <a:ext cx="91440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/>
              <a:t>Recent developments in Collapse Models: </a:t>
            </a:r>
            <a:endParaRPr lang="en-US" sz="3200" dirty="0" smtClean="0"/>
          </a:p>
          <a:p>
            <a:pPr algn="ctr"/>
            <a:r>
              <a:rPr lang="en-US" sz="3200" dirty="0" smtClean="0"/>
              <a:t>dissipative </a:t>
            </a:r>
            <a:r>
              <a:rPr lang="en-US" sz="3200" dirty="0"/>
              <a:t>and non-white noise Collapse Models.</a:t>
            </a:r>
            <a:endParaRPr lang="it-IT" sz="32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2700" y="4564063"/>
            <a:ext cx="9156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200" dirty="0" smtClean="0"/>
              <a:t>Sandro </a:t>
            </a:r>
            <a:r>
              <a:rPr lang="it-IT" sz="2200" dirty="0" err="1" smtClean="0"/>
              <a:t>Donadi</a:t>
            </a:r>
            <a:r>
              <a:rPr lang="it-IT" sz="2200" smtClean="0"/>
              <a:t> ,        </a:t>
            </a:r>
            <a:r>
              <a:rPr lang="it-IT" sz="2200" dirty="0" smtClean="0"/>
              <a:t>Dr</a:t>
            </a:r>
            <a:r>
              <a:rPr lang="it-IT" sz="2200" smtClean="0"/>
              <a:t>.  Angelo </a:t>
            </a:r>
            <a:r>
              <a:rPr lang="it-IT" sz="2200" dirty="0" smtClean="0"/>
              <a:t>Bassi</a:t>
            </a:r>
            <a:endParaRPr lang="it-IT" sz="22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892300" y="1958975"/>
            <a:ext cx="5067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 dirty="0" smtClean="0"/>
              <a:t>DEPARTMENT OF PHYSICS</a:t>
            </a:r>
            <a:endParaRPr lang="it-IT" sz="2000" i="1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629285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200" dirty="0" smtClean="0"/>
              <a:t>FRASCATI, 24/09/2015</a:t>
            </a:r>
            <a:endParaRPr lang="it-IT" sz="2200" dirty="0"/>
          </a:p>
        </p:txBody>
      </p:sp>
      <p:grpSp>
        <p:nvGrpSpPr>
          <p:cNvPr id="12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13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14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ttangolo 14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6"/>
          <p:cNvSpPr txBox="1">
            <a:spLocks noChangeArrowheads="1"/>
          </p:cNvSpPr>
          <p:nvPr/>
        </p:nvSpPr>
        <p:spPr bwMode="auto">
          <a:xfrm>
            <a:off x="266700" y="850900"/>
            <a:ext cx="863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</a:rPr>
              <a:t>ENERGY IN DISSIPATIVE CSL</a:t>
            </a:r>
            <a:endParaRPr lang="it-IT" sz="2200" dirty="0">
              <a:latin typeface="Calibri" pitchFamily="34" charset="0"/>
            </a:endParaRPr>
          </a:p>
        </p:txBody>
      </p:sp>
      <p:sp>
        <p:nvSpPr>
          <p:cNvPr id="22" name="Arco 21"/>
          <p:cNvSpPr/>
          <p:nvPr/>
        </p:nvSpPr>
        <p:spPr>
          <a:xfrm rot="10800000">
            <a:off x="609600" y="4127500"/>
            <a:ext cx="7467600" cy="774700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Arco 28"/>
          <p:cNvSpPr/>
          <p:nvPr/>
        </p:nvSpPr>
        <p:spPr>
          <a:xfrm rot="10800000" flipV="1">
            <a:off x="609600" y="5016500"/>
            <a:ext cx="7442200" cy="774700"/>
          </a:xfrm>
          <a:prstGeom prst="arc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 flipV="1">
            <a:off x="596900" y="4349750"/>
            <a:ext cx="3841918" cy="1009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V="1">
            <a:off x="584200" y="3498850"/>
            <a:ext cx="3841918" cy="1009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/>
          <p:cNvGrpSpPr/>
          <p:nvPr/>
        </p:nvGrpSpPr>
        <p:grpSpPr>
          <a:xfrm>
            <a:off x="6781800" y="4873109"/>
            <a:ext cx="1358900" cy="369332"/>
            <a:chOff x="6731000" y="4682609"/>
            <a:chExt cx="1358900" cy="369332"/>
          </a:xfrm>
        </p:grpSpPr>
        <p:cxnSp>
          <p:nvCxnSpPr>
            <p:cNvPr id="28" name="Connettore 1 27"/>
            <p:cNvCxnSpPr/>
            <p:nvPr/>
          </p:nvCxnSpPr>
          <p:spPr>
            <a:xfrm>
              <a:off x="7393337" y="4867275"/>
              <a:ext cx="6965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/>
            <p:cNvSpPr txBox="1"/>
            <p:nvPr/>
          </p:nvSpPr>
          <p:spPr>
            <a:xfrm>
              <a:off x="6731000" y="4682609"/>
              <a:ext cx="827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CSL</a:t>
              </a:r>
              <a:endParaRPr lang="en-US" dirty="0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5626100" y="3996809"/>
            <a:ext cx="4038600" cy="674132"/>
            <a:chOff x="5575300" y="3806309"/>
            <a:chExt cx="4038600" cy="674132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5575300" y="3964689"/>
              <a:ext cx="231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DISSIPATIVE </a:t>
              </a:r>
              <a:r>
                <a:rPr lang="it-IT" dirty="0" smtClean="0"/>
                <a:t>CSL</a:t>
              </a:r>
              <a:endParaRPr lang="en-US" dirty="0"/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7393337" y="3806309"/>
              <a:ext cx="2220563" cy="674132"/>
              <a:chOff x="6682137" y="3806309"/>
              <a:chExt cx="2220563" cy="674132"/>
            </a:xfrm>
          </p:grpSpPr>
          <p:cxnSp>
            <p:nvCxnSpPr>
              <p:cNvPr id="9" name="Connettore 1 8"/>
              <p:cNvCxnSpPr/>
              <p:nvPr/>
            </p:nvCxnSpPr>
            <p:spPr>
              <a:xfrm>
                <a:off x="6682137" y="4003675"/>
                <a:ext cx="696563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1 24"/>
              <p:cNvCxnSpPr/>
              <p:nvPr/>
            </p:nvCxnSpPr>
            <p:spPr>
              <a:xfrm>
                <a:off x="6694837" y="4308475"/>
                <a:ext cx="696563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asellaDiTesto 30"/>
              <p:cNvSpPr txBox="1"/>
              <p:nvPr/>
            </p:nvSpPr>
            <p:spPr>
              <a:xfrm>
                <a:off x="7416566" y="3806309"/>
                <a:ext cx="12702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sz="1100" dirty="0" smtClean="0"/>
                  <a:t>0</a:t>
                </a:r>
                <a:r>
                  <a:rPr lang="it-IT" dirty="0" smtClean="0"/>
                  <a:t> </a:t>
                </a:r>
                <a:r>
                  <a:rPr lang="en-US" dirty="0" smtClean="0"/>
                  <a:t>&gt; </a:t>
                </a:r>
                <a:r>
                  <a:rPr lang="en-US" dirty="0" err="1" smtClean="0"/>
                  <a:t>E</a:t>
                </a:r>
                <a:r>
                  <a:rPr lang="en-US" sz="1100" dirty="0" err="1" smtClean="0"/>
                  <a:t>as</a:t>
                </a:r>
                <a:endParaRPr lang="en-US" dirty="0"/>
              </a:p>
            </p:txBody>
          </p:sp>
          <p:sp>
            <p:nvSpPr>
              <p:cNvPr id="32" name="CasellaDiTesto 31"/>
              <p:cNvSpPr txBox="1"/>
              <p:nvPr/>
            </p:nvSpPr>
            <p:spPr>
              <a:xfrm>
                <a:off x="7416566" y="4111109"/>
                <a:ext cx="1486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E</a:t>
                </a:r>
                <a:r>
                  <a:rPr lang="it-IT" sz="1100" dirty="0" smtClean="0"/>
                  <a:t>0</a:t>
                </a:r>
                <a:r>
                  <a:rPr lang="it-IT" dirty="0" smtClean="0"/>
                  <a:t> </a:t>
                </a:r>
                <a:r>
                  <a:rPr lang="en-US" dirty="0" smtClean="0"/>
                  <a:t>&lt; </a:t>
                </a:r>
                <a:r>
                  <a:rPr lang="en-US" dirty="0" err="1" smtClean="0"/>
                  <a:t>E</a:t>
                </a:r>
                <a:r>
                  <a:rPr lang="en-US" sz="1100" dirty="0" err="1" smtClean="0"/>
                  <a:t>as</a:t>
                </a:r>
                <a:endParaRPr lang="en-US" dirty="0"/>
              </a:p>
            </p:txBody>
          </p:sp>
        </p:grpSp>
      </p:grpSp>
      <p:grpSp>
        <p:nvGrpSpPr>
          <p:cNvPr id="34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35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39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ttangolo 39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pic>
        <p:nvPicPr>
          <p:cNvPr id="41" name="Immagine 4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06700" y="1536700"/>
            <a:ext cx="3478530" cy="280035"/>
          </a:xfrm>
          <a:prstGeom prst="rect">
            <a:avLst/>
          </a:prstGeom>
        </p:spPr>
      </p:pic>
      <p:pic>
        <p:nvPicPr>
          <p:cNvPr id="42" name="Immagine 4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140201" y="2247900"/>
            <a:ext cx="2318385" cy="295275"/>
          </a:xfrm>
          <a:prstGeom prst="rect">
            <a:avLst/>
          </a:prstGeom>
        </p:spPr>
      </p:pic>
      <p:pic>
        <p:nvPicPr>
          <p:cNvPr id="44" name="Immagine 4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98501" y="2222500"/>
            <a:ext cx="2699385" cy="285750"/>
          </a:xfrm>
          <a:prstGeom prst="rect">
            <a:avLst/>
          </a:prstGeom>
        </p:spPr>
      </p:pic>
      <p:pic>
        <p:nvPicPr>
          <p:cNvPr id="47" name="Immagine 46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47700" y="2971801"/>
            <a:ext cx="1924050" cy="264795"/>
          </a:xfrm>
          <a:prstGeom prst="rect">
            <a:avLst/>
          </a:prstGeom>
        </p:spPr>
      </p:pic>
      <p:pic>
        <p:nvPicPr>
          <p:cNvPr id="46" name="Immagine 4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191000" y="2908300"/>
            <a:ext cx="1796415" cy="264795"/>
          </a:xfrm>
          <a:prstGeom prst="rect">
            <a:avLst/>
          </a:prstGeom>
        </p:spPr>
      </p:pic>
      <p:grpSp>
        <p:nvGrpSpPr>
          <p:cNvPr id="33" name="Gruppo 32"/>
          <p:cNvGrpSpPr/>
          <p:nvPr/>
        </p:nvGrpSpPr>
        <p:grpSpPr>
          <a:xfrm>
            <a:off x="128442" y="3862057"/>
            <a:ext cx="5586558" cy="2477757"/>
            <a:chOff x="128442" y="3862057"/>
            <a:chExt cx="5586558" cy="2477757"/>
          </a:xfrm>
        </p:grpSpPr>
        <p:cxnSp>
          <p:nvCxnSpPr>
            <p:cNvPr id="5" name="Connettore 2 4"/>
            <p:cNvCxnSpPr/>
            <p:nvPr/>
          </p:nvCxnSpPr>
          <p:spPr>
            <a:xfrm flipV="1">
              <a:off x="584200" y="3862057"/>
              <a:ext cx="0" cy="24777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>
              <a:off x="128442" y="5956300"/>
              <a:ext cx="55865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584200" y="4961235"/>
              <a:ext cx="4597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Immagine 52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203200" y="4064001"/>
              <a:ext cx="388620" cy="216980"/>
            </a:xfrm>
            <a:prstGeom prst="rect">
              <a:avLst/>
            </a:prstGeom>
          </p:spPr>
        </p:pic>
        <p:pic>
          <p:nvPicPr>
            <p:cNvPr id="55" name="Immagine 54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203200" y="4876801"/>
              <a:ext cx="315754" cy="181356"/>
            </a:xfrm>
            <a:prstGeom prst="rect">
              <a:avLst/>
            </a:prstGeom>
          </p:spPr>
        </p:pic>
        <p:pic>
          <p:nvPicPr>
            <p:cNvPr id="56" name="Immagine 55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5181600" y="6083302"/>
              <a:ext cx="66389" cy="136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18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6"/>
          <p:cNvSpPr txBox="1">
            <a:spLocks noChangeArrowheads="1"/>
          </p:cNvSpPr>
          <p:nvPr/>
        </p:nvSpPr>
        <p:spPr bwMode="auto">
          <a:xfrm>
            <a:off x="266700" y="850900"/>
            <a:ext cx="863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</a:rPr>
              <a:t>DISSIPATIVE QMUPL MODEL</a:t>
            </a:r>
            <a:endParaRPr lang="it-IT" sz="2200" dirty="0">
              <a:latin typeface="Calibri" pitchFamily="34" charset="0"/>
            </a:endParaRPr>
          </a:p>
        </p:txBody>
      </p:sp>
      <p:grpSp>
        <p:nvGrpSpPr>
          <p:cNvPr id="15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16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17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17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pic>
        <p:nvPicPr>
          <p:cNvPr id="28" name="Immagin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76301" y="1587500"/>
            <a:ext cx="7458075" cy="609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700" y="3261389"/>
            <a:ext cx="928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 </a:t>
            </a:r>
            <a:r>
              <a:rPr lang="it-IT" dirty="0" err="1" smtClean="0"/>
              <a:t>As</a:t>
            </a:r>
            <a:r>
              <a:rPr lang="it-IT" dirty="0" smtClean="0"/>
              <a:t> for CSL model </a:t>
            </a:r>
            <a:r>
              <a:rPr lang="it-IT" dirty="0" err="1" smtClean="0"/>
              <a:t>energy</a:t>
            </a:r>
            <a:r>
              <a:rPr lang="it-IT" dirty="0" smtClean="0"/>
              <a:t> under control !</a:t>
            </a:r>
            <a:endParaRPr lang="en-US" dirty="0"/>
          </a:p>
        </p:txBody>
      </p:sp>
      <p:pic>
        <p:nvPicPr>
          <p:cNvPr id="20" name="Immagin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863600" y="2413000"/>
            <a:ext cx="2202180" cy="521970"/>
          </a:xfrm>
          <a:prstGeom prst="rect">
            <a:avLst/>
          </a:prstGeom>
        </p:spPr>
      </p:pic>
      <p:pic>
        <p:nvPicPr>
          <p:cNvPr id="21" name="Immagine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797300" y="2476500"/>
            <a:ext cx="1365885" cy="459105"/>
          </a:xfrm>
          <a:prstGeom prst="rect">
            <a:avLst/>
          </a:prstGeom>
        </p:spPr>
      </p:pic>
      <p:grpSp>
        <p:nvGrpSpPr>
          <p:cNvPr id="69" name="Gruppo 68"/>
          <p:cNvGrpSpPr/>
          <p:nvPr/>
        </p:nvGrpSpPr>
        <p:grpSpPr>
          <a:xfrm>
            <a:off x="12700" y="3631547"/>
            <a:ext cx="9144000" cy="2899428"/>
            <a:chOff x="12700" y="3631547"/>
            <a:chExt cx="9144000" cy="2899428"/>
          </a:xfrm>
        </p:grpSpPr>
        <p:pic>
          <p:nvPicPr>
            <p:cNvPr id="29" name="Immagine 28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2806700" y="5524500"/>
              <a:ext cx="819150" cy="213360"/>
            </a:xfrm>
            <a:prstGeom prst="rect">
              <a:avLst/>
            </a:prstGeom>
          </p:spPr>
        </p:pic>
        <p:sp>
          <p:nvSpPr>
            <p:cNvPr id="43" name="CasellaDiTesto 42"/>
            <p:cNvSpPr txBox="1"/>
            <p:nvPr/>
          </p:nvSpPr>
          <p:spPr>
            <a:xfrm>
              <a:off x="12700" y="3631547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MASTER EQUATION</a:t>
              </a:r>
            </a:p>
          </p:txBody>
        </p:sp>
        <p:pic>
          <p:nvPicPr>
            <p:cNvPr id="25" name="Immagine 24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406401" y="4025902"/>
              <a:ext cx="8387715" cy="581025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12700" y="4965700"/>
              <a:ext cx="9131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it-IT" dirty="0" smtClean="0"/>
                <a:t>The dissipative CSL master </a:t>
              </a:r>
              <a:r>
                <a:rPr lang="it-IT" dirty="0" err="1" smtClean="0"/>
                <a:t>equation</a:t>
              </a:r>
              <a:r>
                <a:rPr lang="it-IT" dirty="0" smtClean="0"/>
                <a:t> </a:t>
              </a:r>
              <a:r>
                <a:rPr lang="it-IT" dirty="0" err="1" smtClean="0"/>
                <a:t>reduces</a:t>
              </a:r>
              <a:r>
                <a:rPr lang="it-IT" dirty="0" smtClean="0"/>
                <a:t> to </a:t>
              </a:r>
              <a:r>
                <a:rPr lang="it-IT" dirty="0" err="1" smtClean="0"/>
                <a:t>this</a:t>
              </a:r>
              <a:r>
                <a:rPr lang="it-IT" dirty="0" smtClean="0"/>
                <a:t> </a:t>
              </a:r>
              <a:r>
                <a:rPr lang="it-IT" dirty="0" err="1" smtClean="0"/>
                <a:t>one</a:t>
              </a:r>
              <a:r>
                <a:rPr lang="it-IT" dirty="0" smtClean="0"/>
                <a:t> under the </a:t>
              </a:r>
              <a:r>
                <a:rPr lang="it-IT" dirty="0" err="1" smtClean="0"/>
                <a:t>conditions</a:t>
              </a:r>
              <a:r>
                <a:rPr lang="it-IT" dirty="0" smtClean="0"/>
                <a:t>: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it-IT" dirty="0" smtClean="0"/>
            </a:p>
            <a:p>
              <a:pPr marL="285750" indent="-285750">
                <a:buFont typeface="Arial" pitchFamily="34" charset="0"/>
                <a:buChar char="•"/>
              </a:pPr>
              <a:endParaRPr lang="it-IT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err="1" smtClean="0"/>
                <a:t>Same</a:t>
              </a:r>
              <a:r>
                <a:rPr lang="it-IT" dirty="0" smtClean="0"/>
                <a:t> </a:t>
              </a:r>
              <a:r>
                <a:rPr lang="it-IT" dirty="0" err="1" smtClean="0"/>
                <a:t>equation</a:t>
              </a:r>
              <a:r>
                <a:rPr lang="it-IT" dirty="0" smtClean="0"/>
                <a:t> of an </a:t>
              </a:r>
              <a:r>
                <a:rPr lang="it-IT" dirty="0"/>
                <a:t>open quantum </a:t>
              </a:r>
              <a:r>
                <a:rPr lang="it-IT" dirty="0" err="1"/>
                <a:t>system</a:t>
              </a:r>
              <a:r>
                <a:rPr lang="it-IT" dirty="0"/>
                <a:t> </a:t>
              </a:r>
              <a:r>
                <a:rPr lang="it-IT" dirty="0" smtClean="0"/>
                <a:t>with</a:t>
              </a:r>
              <a:endParaRPr lang="en-US" dirty="0"/>
            </a:p>
          </p:txBody>
        </p:sp>
        <p:pic>
          <p:nvPicPr>
            <p:cNvPr id="27" name="Immagine 26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5689600" y="5537200"/>
              <a:ext cx="1017270" cy="219075"/>
            </a:xfrm>
            <a:prstGeom prst="rect">
              <a:avLst/>
            </a:prstGeom>
          </p:spPr>
        </p:pic>
        <p:pic>
          <p:nvPicPr>
            <p:cNvPr id="67" name="Immagine 66" descr="addin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2806700" y="6286500"/>
              <a:ext cx="767715" cy="230505"/>
            </a:xfrm>
            <a:prstGeom prst="rect">
              <a:avLst/>
            </a:prstGeom>
          </p:spPr>
        </p:pic>
        <p:pic>
          <p:nvPicPr>
            <p:cNvPr id="63" name="Immagine 62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5676900" y="6235700"/>
              <a:ext cx="1524000" cy="295275"/>
            </a:xfrm>
            <a:prstGeom prst="rect">
              <a:avLst/>
            </a:prstGeom>
          </p:spPr>
        </p:pic>
      </p:grpSp>
      <p:pic>
        <p:nvPicPr>
          <p:cNvPr id="34" name="Immagine 3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6057900" y="2425700"/>
            <a:ext cx="2266950" cy="512445"/>
          </a:xfrm>
          <a:prstGeom prst="rect">
            <a:avLst/>
          </a:prstGeom>
        </p:spPr>
      </p:pic>
      <p:grpSp>
        <p:nvGrpSpPr>
          <p:cNvPr id="45" name="Gruppo 44"/>
          <p:cNvGrpSpPr/>
          <p:nvPr/>
        </p:nvGrpSpPr>
        <p:grpSpPr>
          <a:xfrm>
            <a:off x="4724400" y="2311400"/>
            <a:ext cx="4432300" cy="953532"/>
            <a:chOff x="4724400" y="2311400"/>
            <a:chExt cx="4432300" cy="953532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5016500" y="2895600"/>
              <a:ext cx="414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New parameter related to dissipation</a:t>
              </a:r>
              <a:endParaRPr lang="it-IT"/>
            </a:p>
          </p:txBody>
        </p:sp>
        <p:grpSp>
          <p:nvGrpSpPr>
            <p:cNvPr id="44" name="Gruppo 43"/>
            <p:cNvGrpSpPr/>
            <p:nvPr/>
          </p:nvGrpSpPr>
          <p:grpSpPr>
            <a:xfrm>
              <a:off x="4724400" y="2311400"/>
              <a:ext cx="596900" cy="673100"/>
              <a:chOff x="4660900" y="2311400"/>
              <a:chExt cx="596900" cy="673100"/>
            </a:xfrm>
          </p:grpSpPr>
          <p:sp>
            <p:nvSpPr>
              <p:cNvPr id="40" name="Ovale 39"/>
              <p:cNvSpPr/>
              <p:nvPr/>
            </p:nvSpPr>
            <p:spPr>
              <a:xfrm>
                <a:off x="4660900" y="2311400"/>
                <a:ext cx="393700" cy="3937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2" name="Connettore 1 41"/>
              <p:cNvCxnSpPr/>
              <p:nvPr/>
            </p:nvCxnSpPr>
            <p:spPr>
              <a:xfrm rot="16200000" flipH="1">
                <a:off x="4965700" y="2692400"/>
                <a:ext cx="304800" cy="279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uppo 57"/>
          <p:cNvGrpSpPr/>
          <p:nvPr/>
        </p:nvGrpSpPr>
        <p:grpSpPr>
          <a:xfrm>
            <a:off x="1239169" y="1244601"/>
            <a:ext cx="6609431" cy="191453"/>
            <a:chOff x="1239169" y="1295401"/>
            <a:chExt cx="6609431" cy="191453"/>
          </a:xfrm>
        </p:grpSpPr>
        <p:pic>
          <p:nvPicPr>
            <p:cNvPr id="56" name="Immagine 55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7302817" y="1295401"/>
              <a:ext cx="545783" cy="191453"/>
            </a:xfrm>
            <a:prstGeom prst="rect">
              <a:avLst/>
            </a:prstGeom>
          </p:spPr>
        </p:pic>
        <p:pic>
          <p:nvPicPr>
            <p:cNvPr id="57" name="Immagine 56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>
              <a:off x="1239169" y="1306291"/>
              <a:ext cx="5996464" cy="172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1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6"/>
          <p:cNvSpPr txBox="1">
            <a:spLocks noChangeArrowheads="1"/>
          </p:cNvSpPr>
          <p:nvPr/>
        </p:nvSpPr>
        <p:spPr bwMode="auto">
          <a:xfrm>
            <a:off x="266700" y="850900"/>
            <a:ext cx="863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</a:rPr>
              <a:t>NON WHITE NOISE CSL MODEL</a:t>
            </a:r>
            <a:endParaRPr lang="it-IT" sz="2200" dirty="0">
              <a:latin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3843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non </a:t>
            </a:r>
            <a:r>
              <a:rPr lang="it-IT" dirty="0" err="1" smtClean="0"/>
              <a:t>white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case </a:t>
            </a:r>
            <a:r>
              <a:rPr lang="it-IT" dirty="0" err="1" smtClean="0"/>
              <a:t>corresponds</a:t>
            </a:r>
            <a:r>
              <a:rPr lang="it-IT" dirty="0" smtClean="0"/>
              <a:t> to </a:t>
            </a:r>
            <a:r>
              <a:rPr lang="it-IT" dirty="0" err="1" smtClean="0"/>
              <a:t>change</a:t>
            </a:r>
            <a:r>
              <a:rPr lang="it-IT" dirty="0" smtClean="0"/>
              <a:t> the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700" y="5613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Relevant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r>
              <a:rPr lang="it-IT" dirty="0" smtClean="0"/>
              <a:t>:    1) </a:t>
            </a:r>
            <a:r>
              <a:rPr lang="it-IT" dirty="0" err="1" smtClean="0"/>
              <a:t>Localization</a:t>
            </a:r>
            <a:r>
              <a:rPr lang="it-IT" dirty="0" smtClean="0"/>
              <a:t> in positions with the </a:t>
            </a:r>
            <a:r>
              <a:rPr lang="it-IT" dirty="0" err="1" smtClean="0"/>
              <a:t>correct</a:t>
            </a:r>
            <a:r>
              <a:rPr lang="it-IT" dirty="0" smtClean="0"/>
              <a:t> </a:t>
            </a:r>
            <a:r>
              <a:rPr lang="it-IT" dirty="0" err="1" smtClean="0"/>
              <a:t>probabilities</a:t>
            </a:r>
            <a:r>
              <a:rPr lang="it-IT" dirty="0" smtClean="0"/>
              <a:t>;</a:t>
            </a:r>
          </a:p>
          <a:p>
            <a:r>
              <a:rPr lang="it-IT" dirty="0"/>
              <a:t>	</a:t>
            </a:r>
            <a:r>
              <a:rPr lang="it-IT" dirty="0" smtClean="0"/>
              <a:t>	     2) </a:t>
            </a:r>
            <a:r>
              <a:rPr lang="it-IT" dirty="0" err="1" smtClean="0"/>
              <a:t>Amplification</a:t>
            </a:r>
            <a:r>
              <a:rPr lang="it-IT" dirty="0" smtClean="0"/>
              <a:t> </a:t>
            </a:r>
            <a:r>
              <a:rPr lang="it-IT" dirty="0" err="1" smtClean="0"/>
              <a:t>mechanism</a:t>
            </a:r>
            <a:r>
              <a:rPr lang="it-IT" dirty="0" smtClean="0"/>
              <a:t> </a:t>
            </a:r>
            <a:r>
              <a:rPr lang="it-IT" dirty="0" err="1" smtClean="0"/>
              <a:t>holds</a:t>
            </a:r>
            <a:r>
              <a:rPr lang="it-IT" dirty="0" smtClean="0"/>
              <a:t>;</a:t>
            </a:r>
          </a:p>
          <a:p>
            <a:r>
              <a:rPr lang="it-IT" dirty="0"/>
              <a:t>	</a:t>
            </a:r>
            <a:r>
              <a:rPr lang="it-IT" dirty="0" smtClean="0"/>
              <a:t>	     3) </a:t>
            </a:r>
            <a:r>
              <a:rPr lang="it-IT" dirty="0" err="1" smtClean="0"/>
              <a:t>Predictions</a:t>
            </a:r>
            <a:r>
              <a:rPr lang="it-IT" dirty="0" smtClean="0"/>
              <a:t> </a:t>
            </a:r>
            <a:r>
              <a:rPr lang="it-IT" dirty="0" err="1" smtClean="0"/>
              <a:t>depend</a:t>
            </a:r>
            <a:r>
              <a:rPr lang="it-IT" dirty="0" smtClean="0"/>
              <a:t> from the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;</a:t>
            </a:r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4076700" y="2044700"/>
            <a:ext cx="8509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16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17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ttangolo 17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pic>
        <p:nvPicPr>
          <p:cNvPr id="19" name="Immagin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1200" y="1930400"/>
            <a:ext cx="2975610" cy="264795"/>
          </a:xfrm>
          <a:prstGeom prst="rect">
            <a:avLst/>
          </a:prstGeom>
        </p:spPr>
      </p:pic>
      <p:pic>
        <p:nvPicPr>
          <p:cNvPr id="21" name="Immagine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95900" y="1930400"/>
            <a:ext cx="2750820" cy="264795"/>
          </a:xfrm>
          <a:prstGeom prst="rect">
            <a:avLst/>
          </a:prstGeom>
        </p:spPr>
      </p:pic>
      <p:pic>
        <p:nvPicPr>
          <p:cNvPr id="25" name="Immagine 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295900" y="1930401"/>
            <a:ext cx="3002280" cy="264795"/>
          </a:xfrm>
          <a:prstGeom prst="rect">
            <a:avLst/>
          </a:prstGeom>
        </p:spPr>
      </p:pic>
      <p:grpSp>
        <p:nvGrpSpPr>
          <p:cNvPr id="42" name="Gruppo 41"/>
          <p:cNvGrpSpPr/>
          <p:nvPr/>
        </p:nvGrpSpPr>
        <p:grpSpPr>
          <a:xfrm>
            <a:off x="0" y="2413000"/>
            <a:ext cx="9144000" cy="1430997"/>
            <a:chOff x="0" y="2413000"/>
            <a:chExt cx="9144000" cy="1430997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0" y="2413000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EQUATION FOR STATE VECTORS</a:t>
              </a:r>
            </a:p>
            <a:p>
              <a:pPr algn="ctr"/>
              <a:r>
                <a:rPr lang="it-IT" sz="1400" dirty="0" smtClean="0"/>
                <a:t>(</a:t>
              </a:r>
              <a:r>
                <a:rPr lang="it-IT" sz="1400" dirty="0" err="1"/>
                <a:t>leading</a:t>
              </a:r>
              <a:r>
                <a:rPr lang="it-IT" sz="1400" dirty="0"/>
                <a:t> </a:t>
              </a:r>
              <a:r>
                <a:rPr lang="it-IT" sz="1400" dirty="0" err="1"/>
                <a:t>order</a:t>
              </a:r>
              <a:r>
                <a:rPr lang="it-IT" sz="1400" dirty="0"/>
                <a:t> in gamma)</a:t>
              </a:r>
            </a:p>
          </p:txBody>
        </p:sp>
        <p:pic>
          <p:nvPicPr>
            <p:cNvPr id="31" name="Immagine 30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889001" y="3024466"/>
              <a:ext cx="7334631" cy="819531"/>
            </a:xfrm>
            <a:prstGeom prst="rect">
              <a:avLst/>
            </a:prstGeom>
          </p:spPr>
        </p:pic>
      </p:grpSp>
      <p:grpSp>
        <p:nvGrpSpPr>
          <p:cNvPr id="43" name="Gruppo 42"/>
          <p:cNvGrpSpPr/>
          <p:nvPr/>
        </p:nvGrpSpPr>
        <p:grpSpPr>
          <a:xfrm>
            <a:off x="0" y="3898900"/>
            <a:ext cx="9144000" cy="1370330"/>
            <a:chOff x="0" y="3898900"/>
            <a:chExt cx="9144000" cy="1370330"/>
          </a:xfrm>
        </p:grpSpPr>
        <p:sp>
          <p:nvSpPr>
            <p:cNvPr id="3" name="CasellaDiTesto 2"/>
            <p:cNvSpPr txBox="1"/>
            <p:nvPr/>
          </p:nvSpPr>
          <p:spPr>
            <a:xfrm>
              <a:off x="0" y="3898900"/>
              <a:ext cx="9144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MASTER EQUATION</a:t>
              </a:r>
            </a:p>
            <a:p>
              <a:pPr algn="ctr"/>
              <a:r>
                <a:rPr lang="it-IT" sz="1400" dirty="0"/>
                <a:t>(</a:t>
              </a:r>
              <a:r>
                <a:rPr lang="it-IT" sz="1400" dirty="0" err="1"/>
                <a:t>leading</a:t>
              </a:r>
              <a:r>
                <a:rPr lang="it-IT" sz="1400" dirty="0"/>
                <a:t> </a:t>
              </a:r>
              <a:r>
                <a:rPr lang="it-IT" sz="1400" dirty="0" err="1"/>
                <a:t>order</a:t>
              </a:r>
              <a:r>
                <a:rPr lang="it-IT" sz="1400" dirty="0"/>
                <a:t> in gamma)</a:t>
              </a:r>
            </a:p>
            <a:p>
              <a:pPr algn="ctr"/>
              <a:endParaRPr lang="it-IT" dirty="0"/>
            </a:p>
          </p:txBody>
        </p:sp>
        <p:pic>
          <p:nvPicPr>
            <p:cNvPr id="32" name="Immagine 31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863600" y="4495800"/>
              <a:ext cx="7296150" cy="773430"/>
            </a:xfrm>
            <a:prstGeom prst="rect">
              <a:avLst/>
            </a:prstGeom>
          </p:spPr>
        </p:pic>
      </p:grpSp>
      <p:grpSp>
        <p:nvGrpSpPr>
          <p:cNvPr id="38" name="Gruppo 37"/>
          <p:cNvGrpSpPr/>
          <p:nvPr/>
        </p:nvGrpSpPr>
        <p:grpSpPr>
          <a:xfrm>
            <a:off x="6515100" y="3810000"/>
            <a:ext cx="2628900" cy="774700"/>
            <a:chOff x="6515100" y="3810000"/>
            <a:chExt cx="2628900" cy="774700"/>
          </a:xfrm>
        </p:grpSpPr>
        <p:cxnSp>
          <p:nvCxnSpPr>
            <p:cNvPr id="34" name="Connettore 2 33"/>
            <p:cNvCxnSpPr/>
            <p:nvPr/>
          </p:nvCxnSpPr>
          <p:spPr>
            <a:xfrm rot="10800000">
              <a:off x="6515100" y="3810000"/>
              <a:ext cx="5588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 rot="10800000" flipV="1">
              <a:off x="6553200" y="4343400"/>
              <a:ext cx="533400" cy="241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/>
            <p:cNvSpPr txBox="1"/>
            <p:nvPr/>
          </p:nvSpPr>
          <p:spPr>
            <a:xfrm>
              <a:off x="7112000" y="4114800"/>
              <a:ext cx="203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smtClean="0"/>
                <a:t>MEMORY EFFECTS!</a:t>
              </a:r>
              <a:endParaRPr lang="it-IT" sz="1600"/>
            </a:p>
          </p:txBody>
        </p:sp>
      </p:grpSp>
      <p:pic>
        <p:nvPicPr>
          <p:cNvPr id="41" name="Immagine 4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2451100" y="1231901"/>
            <a:ext cx="4171950" cy="1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6"/>
          <p:cNvSpPr txBox="1">
            <a:spLocks noChangeArrowheads="1"/>
          </p:cNvSpPr>
          <p:nvPr/>
        </p:nvSpPr>
        <p:spPr bwMode="auto">
          <a:xfrm>
            <a:off x="12700" y="850900"/>
            <a:ext cx="9131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</a:rPr>
              <a:t>PREDICTIONS ON RADIATION EMISSION</a:t>
            </a:r>
            <a:endParaRPr lang="it-IT" sz="2200" dirty="0">
              <a:latin typeface="Calibri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537032" y="2851710"/>
            <a:ext cx="145143" cy="1306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812803" y="2416282"/>
            <a:ext cx="653143" cy="391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596575" y="2546910"/>
            <a:ext cx="522514" cy="3773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 flipV="1">
            <a:off x="1364346" y="3025882"/>
            <a:ext cx="624114" cy="2902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1386117" y="3439539"/>
            <a:ext cx="486229" cy="297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igura a mano libera 15"/>
          <p:cNvSpPr/>
          <p:nvPr/>
        </p:nvSpPr>
        <p:spPr>
          <a:xfrm rot="18900000" flipH="1">
            <a:off x="1475484" y="2196820"/>
            <a:ext cx="547449" cy="66665"/>
          </a:xfrm>
          <a:custGeom>
            <a:avLst/>
            <a:gdLst>
              <a:gd name="connsiteX0" fmla="*/ 0 w 3771900"/>
              <a:gd name="connsiteY0" fmla="*/ 446617 h 459317"/>
              <a:gd name="connsiteX1" fmla="*/ 469900 w 3771900"/>
              <a:gd name="connsiteY1" fmla="*/ 27517 h 459317"/>
              <a:gd name="connsiteX2" fmla="*/ 939800 w 3771900"/>
              <a:gd name="connsiteY2" fmla="*/ 446617 h 459317"/>
              <a:gd name="connsiteX3" fmla="*/ 1397000 w 3771900"/>
              <a:gd name="connsiteY3" fmla="*/ 14817 h 459317"/>
              <a:gd name="connsiteX4" fmla="*/ 1879600 w 3771900"/>
              <a:gd name="connsiteY4" fmla="*/ 459317 h 459317"/>
              <a:gd name="connsiteX5" fmla="*/ 2336800 w 3771900"/>
              <a:gd name="connsiteY5" fmla="*/ 14817 h 459317"/>
              <a:gd name="connsiteX6" fmla="*/ 2819400 w 3771900"/>
              <a:gd name="connsiteY6" fmla="*/ 446617 h 459317"/>
              <a:gd name="connsiteX7" fmla="*/ 3289300 w 3771900"/>
              <a:gd name="connsiteY7" fmla="*/ 2117 h 459317"/>
              <a:gd name="connsiteX8" fmla="*/ 3771900 w 3771900"/>
              <a:gd name="connsiteY8" fmla="*/ 459317 h 45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0" h="459317">
                <a:moveTo>
                  <a:pt x="0" y="446617"/>
                </a:moveTo>
                <a:cubicBezTo>
                  <a:pt x="156633" y="237067"/>
                  <a:pt x="313267" y="27517"/>
                  <a:pt x="469900" y="27517"/>
                </a:cubicBezTo>
                <a:cubicBezTo>
                  <a:pt x="626533" y="27517"/>
                  <a:pt x="785283" y="448734"/>
                  <a:pt x="939800" y="446617"/>
                </a:cubicBezTo>
                <a:cubicBezTo>
                  <a:pt x="1094317" y="444500"/>
                  <a:pt x="1240367" y="12700"/>
                  <a:pt x="1397000" y="14817"/>
                </a:cubicBezTo>
                <a:cubicBezTo>
                  <a:pt x="1553633" y="16934"/>
                  <a:pt x="1722967" y="459317"/>
                  <a:pt x="1879600" y="459317"/>
                </a:cubicBezTo>
                <a:cubicBezTo>
                  <a:pt x="2036233" y="459317"/>
                  <a:pt x="2180167" y="16934"/>
                  <a:pt x="2336800" y="14817"/>
                </a:cubicBezTo>
                <a:cubicBezTo>
                  <a:pt x="2493433" y="12700"/>
                  <a:pt x="2660650" y="448734"/>
                  <a:pt x="2819400" y="446617"/>
                </a:cubicBezTo>
                <a:cubicBezTo>
                  <a:pt x="2978150" y="444500"/>
                  <a:pt x="3130550" y="0"/>
                  <a:pt x="3289300" y="2117"/>
                </a:cubicBezTo>
                <a:cubicBezTo>
                  <a:pt x="3448050" y="4234"/>
                  <a:pt x="3718983" y="309034"/>
                  <a:pt x="3771900" y="45931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 rot="20441077" flipH="1">
            <a:off x="2135883" y="2915277"/>
            <a:ext cx="547449" cy="66665"/>
          </a:xfrm>
          <a:custGeom>
            <a:avLst/>
            <a:gdLst>
              <a:gd name="connsiteX0" fmla="*/ 0 w 3771900"/>
              <a:gd name="connsiteY0" fmla="*/ 446617 h 459317"/>
              <a:gd name="connsiteX1" fmla="*/ 469900 w 3771900"/>
              <a:gd name="connsiteY1" fmla="*/ 27517 h 459317"/>
              <a:gd name="connsiteX2" fmla="*/ 939800 w 3771900"/>
              <a:gd name="connsiteY2" fmla="*/ 446617 h 459317"/>
              <a:gd name="connsiteX3" fmla="*/ 1397000 w 3771900"/>
              <a:gd name="connsiteY3" fmla="*/ 14817 h 459317"/>
              <a:gd name="connsiteX4" fmla="*/ 1879600 w 3771900"/>
              <a:gd name="connsiteY4" fmla="*/ 459317 h 459317"/>
              <a:gd name="connsiteX5" fmla="*/ 2336800 w 3771900"/>
              <a:gd name="connsiteY5" fmla="*/ 14817 h 459317"/>
              <a:gd name="connsiteX6" fmla="*/ 2819400 w 3771900"/>
              <a:gd name="connsiteY6" fmla="*/ 446617 h 459317"/>
              <a:gd name="connsiteX7" fmla="*/ 3289300 w 3771900"/>
              <a:gd name="connsiteY7" fmla="*/ 2117 h 459317"/>
              <a:gd name="connsiteX8" fmla="*/ 3771900 w 3771900"/>
              <a:gd name="connsiteY8" fmla="*/ 459317 h 45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0" h="459317">
                <a:moveTo>
                  <a:pt x="0" y="446617"/>
                </a:moveTo>
                <a:cubicBezTo>
                  <a:pt x="156633" y="237067"/>
                  <a:pt x="313267" y="27517"/>
                  <a:pt x="469900" y="27517"/>
                </a:cubicBezTo>
                <a:cubicBezTo>
                  <a:pt x="626533" y="27517"/>
                  <a:pt x="785283" y="448734"/>
                  <a:pt x="939800" y="446617"/>
                </a:cubicBezTo>
                <a:cubicBezTo>
                  <a:pt x="1094317" y="444500"/>
                  <a:pt x="1240367" y="12700"/>
                  <a:pt x="1397000" y="14817"/>
                </a:cubicBezTo>
                <a:cubicBezTo>
                  <a:pt x="1553633" y="16934"/>
                  <a:pt x="1722967" y="459317"/>
                  <a:pt x="1879600" y="459317"/>
                </a:cubicBezTo>
                <a:cubicBezTo>
                  <a:pt x="2036233" y="459317"/>
                  <a:pt x="2180167" y="16934"/>
                  <a:pt x="2336800" y="14817"/>
                </a:cubicBezTo>
                <a:cubicBezTo>
                  <a:pt x="2493433" y="12700"/>
                  <a:pt x="2660650" y="448734"/>
                  <a:pt x="2819400" y="446617"/>
                </a:cubicBezTo>
                <a:cubicBezTo>
                  <a:pt x="2978150" y="444500"/>
                  <a:pt x="3130550" y="0"/>
                  <a:pt x="3289300" y="2117"/>
                </a:cubicBezTo>
                <a:cubicBezTo>
                  <a:pt x="3448050" y="4234"/>
                  <a:pt x="3718983" y="309034"/>
                  <a:pt x="3771900" y="45931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igura a mano libera 17"/>
          <p:cNvSpPr/>
          <p:nvPr/>
        </p:nvSpPr>
        <p:spPr>
          <a:xfrm rot="17809237" flipH="1">
            <a:off x="894911" y="3575671"/>
            <a:ext cx="547449" cy="66665"/>
          </a:xfrm>
          <a:custGeom>
            <a:avLst/>
            <a:gdLst>
              <a:gd name="connsiteX0" fmla="*/ 0 w 3771900"/>
              <a:gd name="connsiteY0" fmla="*/ 446617 h 459317"/>
              <a:gd name="connsiteX1" fmla="*/ 469900 w 3771900"/>
              <a:gd name="connsiteY1" fmla="*/ 27517 h 459317"/>
              <a:gd name="connsiteX2" fmla="*/ 939800 w 3771900"/>
              <a:gd name="connsiteY2" fmla="*/ 446617 h 459317"/>
              <a:gd name="connsiteX3" fmla="*/ 1397000 w 3771900"/>
              <a:gd name="connsiteY3" fmla="*/ 14817 h 459317"/>
              <a:gd name="connsiteX4" fmla="*/ 1879600 w 3771900"/>
              <a:gd name="connsiteY4" fmla="*/ 459317 h 459317"/>
              <a:gd name="connsiteX5" fmla="*/ 2336800 w 3771900"/>
              <a:gd name="connsiteY5" fmla="*/ 14817 h 459317"/>
              <a:gd name="connsiteX6" fmla="*/ 2819400 w 3771900"/>
              <a:gd name="connsiteY6" fmla="*/ 446617 h 459317"/>
              <a:gd name="connsiteX7" fmla="*/ 3289300 w 3771900"/>
              <a:gd name="connsiteY7" fmla="*/ 2117 h 459317"/>
              <a:gd name="connsiteX8" fmla="*/ 3771900 w 3771900"/>
              <a:gd name="connsiteY8" fmla="*/ 459317 h 45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900" h="459317">
                <a:moveTo>
                  <a:pt x="0" y="446617"/>
                </a:moveTo>
                <a:cubicBezTo>
                  <a:pt x="156633" y="237067"/>
                  <a:pt x="313267" y="27517"/>
                  <a:pt x="469900" y="27517"/>
                </a:cubicBezTo>
                <a:cubicBezTo>
                  <a:pt x="626533" y="27517"/>
                  <a:pt x="785283" y="448734"/>
                  <a:pt x="939800" y="446617"/>
                </a:cubicBezTo>
                <a:cubicBezTo>
                  <a:pt x="1094317" y="444500"/>
                  <a:pt x="1240367" y="12700"/>
                  <a:pt x="1397000" y="14817"/>
                </a:cubicBezTo>
                <a:cubicBezTo>
                  <a:pt x="1553633" y="16934"/>
                  <a:pt x="1722967" y="459317"/>
                  <a:pt x="1879600" y="459317"/>
                </a:cubicBezTo>
                <a:cubicBezTo>
                  <a:pt x="2036233" y="459317"/>
                  <a:pt x="2180167" y="16934"/>
                  <a:pt x="2336800" y="14817"/>
                </a:cubicBezTo>
                <a:cubicBezTo>
                  <a:pt x="2493433" y="12700"/>
                  <a:pt x="2660650" y="448734"/>
                  <a:pt x="2819400" y="446617"/>
                </a:cubicBezTo>
                <a:cubicBezTo>
                  <a:pt x="2978150" y="444500"/>
                  <a:pt x="3130550" y="0"/>
                  <a:pt x="3289300" y="2117"/>
                </a:cubicBezTo>
                <a:cubicBezTo>
                  <a:pt x="3448050" y="4234"/>
                  <a:pt x="3718983" y="309034"/>
                  <a:pt x="3771900" y="45931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937662" y="3758852"/>
            <a:ext cx="145143" cy="1306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" name="Gruppo 41"/>
          <p:cNvGrpSpPr/>
          <p:nvPr/>
        </p:nvGrpSpPr>
        <p:grpSpPr>
          <a:xfrm>
            <a:off x="0" y="1358900"/>
            <a:ext cx="9144000" cy="1188010"/>
            <a:chOff x="0" y="1358900"/>
            <a:chExt cx="9144000" cy="1188010"/>
          </a:xfrm>
        </p:grpSpPr>
        <p:sp>
          <p:nvSpPr>
            <p:cNvPr id="2" name="CasellaDiTesto 1"/>
            <p:cNvSpPr txBox="1"/>
            <p:nvPr/>
          </p:nvSpPr>
          <p:spPr>
            <a:xfrm>
              <a:off x="0" y="13589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				CSL/QMUPL</a:t>
              </a:r>
              <a:endParaRPr lang="it-IT" dirty="0"/>
            </a:p>
          </p:txBody>
        </p:sp>
        <p:pic>
          <p:nvPicPr>
            <p:cNvPr id="33" name="Immagine 32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3748071" y="1923975"/>
              <a:ext cx="2249805" cy="622935"/>
            </a:xfrm>
            <a:prstGeom prst="rect">
              <a:avLst/>
            </a:prstGeom>
          </p:spPr>
        </p:pic>
      </p:grpSp>
      <p:grpSp>
        <p:nvGrpSpPr>
          <p:cNvPr id="43" name="Gruppo 42"/>
          <p:cNvGrpSpPr/>
          <p:nvPr/>
        </p:nvGrpSpPr>
        <p:grpSpPr>
          <a:xfrm>
            <a:off x="0" y="2984500"/>
            <a:ext cx="9144000" cy="1151133"/>
            <a:chOff x="0" y="2984500"/>
            <a:chExt cx="9144000" cy="1151133"/>
          </a:xfrm>
        </p:grpSpPr>
        <p:sp>
          <p:nvSpPr>
            <p:cNvPr id="8" name="CasellaDiTesto 7"/>
            <p:cNvSpPr txBox="1"/>
            <p:nvPr/>
          </p:nvSpPr>
          <p:spPr>
            <a:xfrm>
              <a:off x="0" y="2984500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				NON </a:t>
              </a:r>
              <a:r>
                <a:rPr lang="it-IT" dirty="0" smtClean="0"/>
                <a:t>WHITE NOISE CSL/QMUPL</a:t>
              </a:r>
              <a:endParaRPr lang="it-IT" dirty="0"/>
            </a:p>
          </p:txBody>
        </p:sp>
        <p:pic>
          <p:nvPicPr>
            <p:cNvPr id="21" name="Immagine 20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3748071" y="3512698"/>
              <a:ext cx="2924175" cy="622935"/>
            </a:xfrm>
            <a:prstGeom prst="rect">
              <a:avLst/>
            </a:prstGeom>
          </p:spPr>
        </p:pic>
      </p:grpSp>
      <p:grpSp>
        <p:nvGrpSpPr>
          <p:cNvPr id="44" name="Gruppo 43"/>
          <p:cNvGrpSpPr/>
          <p:nvPr/>
        </p:nvGrpSpPr>
        <p:grpSpPr>
          <a:xfrm>
            <a:off x="5956300" y="3024069"/>
            <a:ext cx="2692400" cy="1116131"/>
            <a:chOff x="5956300" y="3024069"/>
            <a:chExt cx="2692400" cy="1116131"/>
          </a:xfrm>
        </p:grpSpPr>
        <p:sp>
          <p:nvSpPr>
            <p:cNvPr id="3" name="Ovale 2"/>
            <p:cNvSpPr/>
            <p:nvPr/>
          </p:nvSpPr>
          <p:spPr>
            <a:xfrm>
              <a:off x="5956300" y="3533882"/>
              <a:ext cx="825500" cy="6063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Connettore 1 4"/>
            <p:cNvCxnSpPr/>
            <p:nvPr/>
          </p:nvCxnSpPr>
          <p:spPr>
            <a:xfrm flipV="1">
              <a:off x="6667500" y="3380403"/>
              <a:ext cx="304800" cy="2280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/>
            <p:cNvSpPr txBox="1"/>
            <p:nvPr/>
          </p:nvSpPr>
          <p:spPr>
            <a:xfrm>
              <a:off x="6934200" y="3024069"/>
              <a:ext cx="1714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Spectral density</a:t>
              </a:r>
            </a:p>
            <a:p>
              <a:r>
                <a:rPr lang="en-US" dirty="0" smtClean="0"/>
                <a:t>of the noise</a:t>
              </a:r>
              <a:endParaRPr lang="en-US" dirty="0"/>
            </a:p>
          </p:txBody>
        </p:sp>
      </p:grpSp>
      <p:grpSp>
        <p:nvGrpSpPr>
          <p:cNvPr id="46" name="Gruppo 45"/>
          <p:cNvGrpSpPr/>
          <p:nvPr/>
        </p:nvGrpSpPr>
        <p:grpSpPr>
          <a:xfrm>
            <a:off x="6565900" y="4827469"/>
            <a:ext cx="2755900" cy="1420932"/>
            <a:chOff x="6565900" y="4827469"/>
            <a:chExt cx="2755900" cy="1420932"/>
          </a:xfrm>
        </p:grpSpPr>
        <p:grpSp>
          <p:nvGrpSpPr>
            <p:cNvPr id="39" name="Gruppo 38"/>
            <p:cNvGrpSpPr/>
            <p:nvPr/>
          </p:nvGrpSpPr>
          <p:grpSpPr>
            <a:xfrm>
              <a:off x="6565900" y="5181601"/>
              <a:ext cx="1447800" cy="1066800"/>
              <a:chOff x="5803900" y="5387003"/>
              <a:chExt cx="1016000" cy="759797"/>
            </a:xfrm>
          </p:grpSpPr>
          <p:sp>
            <p:nvSpPr>
              <p:cNvPr id="26" name="Ovale 25"/>
              <p:cNvSpPr/>
              <p:nvPr/>
            </p:nvSpPr>
            <p:spPr>
              <a:xfrm>
                <a:off x="5803900" y="5540482"/>
                <a:ext cx="825500" cy="60631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Connettore 1 26"/>
              <p:cNvCxnSpPr/>
              <p:nvPr/>
            </p:nvCxnSpPr>
            <p:spPr>
              <a:xfrm flipV="1">
                <a:off x="6515100" y="5387003"/>
                <a:ext cx="304800" cy="2280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CasellaDiTesto 27"/>
            <p:cNvSpPr txBox="1"/>
            <p:nvPr/>
          </p:nvSpPr>
          <p:spPr>
            <a:xfrm>
              <a:off x="7607300" y="4827469"/>
              <a:ext cx="171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Dissipation</a:t>
              </a:r>
              <a:endParaRPr lang="en-US" dirty="0"/>
            </a:p>
          </p:txBody>
        </p:sp>
      </p:grpSp>
      <p:grpSp>
        <p:nvGrpSpPr>
          <p:cNvPr id="29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30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31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ttangolo 31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37" name="CasellaDiTesto 36"/>
          <p:cNvSpPr txBox="1"/>
          <p:nvPr/>
        </p:nvSpPr>
        <p:spPr>
          <a:xfrm>
            <a:off x="355600" y="4521200"/>
            <a:ext cx="219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Interaction with the noise induces radiation emission!</a:t>
            </a:r>
            <a:endParaRPr lang="it-IT"/>
          </a:p>
        </p:txBody>
      </p:sp>
      <p:grpSp>
        <p:nvGrpSpPr>
          <p:cNvPr id="45" name="Gruppo 44"/>
          <p:cNvGrpSpPr/>
          <p:nvPr/>
        </p:nvGrpSpPr>
        <p:grpSpPr>
          <a:xfrm>
            <a:off x="0" y="4660900"/>
            <a:ext cx="9144000" cy="1982232"/>
            <a:chOff x="0" y="4660900"/>
            <a:chExt cx="9144000" cy="198223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0" y="466090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				DISSIPATIVE NONWHITE NOISE QMUPL</a:t>
              </a:r>
            </a:p>
            <a:p>
              <a:r>
                <a:rPr lang="it-IT" dirty="0" smtClean="0"/>
                <a:t>				              (semi-</a:t>
              </a:r>
              <a:r>
                <a:rPr lang="it-IT" dirty="0" err="1" smtClean="0"/>
                <a:t>classical</a:t>
              </a:r>
              <a:r>
                <a:rPr lang="it-IT" dirty="0" smtClean="0"/>
                <a:t> </a:t>
              </a:r>
              <a:r>
                <a:rPr lang="it-IT" dirty="0" err="1" smtClean="0"/>
                <a:t>approach</a:t>
              </a:r>
              <a:r>
                <a:rPr lang="it-IT" dirty="0" smtClean="0"/>
                <a:t>)</a:t>
              </a:r>
              <a:endParaRPr lang="it-IT" dirty="0"/>
            </a:p>
          </p:txBody>
        </p:sp>
        <p:pic>
          <p:nvPicPr>
            <p:cNvPr id="38" name="Immagine 37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3748071" y="5506596"/>
              <a:ext cx="3945255" cy="632460"/>
            </a:xfrm>
            <a:prstGeom prst="rect">
              <a:avLst/>
            </a:prstGeom>
          </p:spPr>
        </p:pic>
        <p:pic>
          <p:nvPicPr>
            <p:cNvPr id="40" name="Immagine 39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3746500" y="6350000"/>
              <a:ext cx="870585" cy="249555"/>
            </a:xfrm>
            <a:prstGeom prst="rect">
              <a:avLst/>
            </a:prstGeom>
          </p:spPr>
        </p:pic>
        <p:sp>
          <p:nvSpPr>
            <p:cNvPr id="41" name="CasellaDiTesto 40"/>
            <p:cNvSpPr txBox="1"/>
            <p:nvPr/>
          </p:nvSpPr>
          <p:spPr>
            <a:xfrm>
              <a:off x="4686300" y="6273800"/>
              <a:ext cx="2197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/>
                <a:t>friction coefficient</a:t>
              </a: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005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6"/>
          <p:cNvSpPr txBox="1">
            <a:spLocks noChangeArrowheads="1"/>
          </p:cNvSpPr>
          <p:nvPr/>
        </p:nvSpPr>
        <p:spPr bwMode="auto">
          <a:xfrm>
            <a:off x="12700" y="850900"/>
            <a:ext cx="9131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</a:rPr>
              <a:t>CONCLUSIONS</a:t>
            </a:r>
            <a:endParaRPr lang="it-IT" sz="2200" dirty="0">
              <a:latin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3589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CSL/QMUPL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700" y="3505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dissipation</a:t>
            </a:r>
            <a:r>
              <a:rPr lang="it-IT" dirty="0" smtClean="0"/>
              <a:t> and non-</a:t>
            </a:r>
            <a:r>
              <a:rPr lang="it-IT" dirty="0" err="1" smtClean="0"/>
              <a:t>white</a:t>
            </a:r>
            <a:r>
              <a:rPr lang="it-IT" dirty="0" smtClean="0"/>
              <a:t> </a:t>
            </a:r>
            <a:r>
              <a:rPr lang="it-IT" dirty="0" err="1" smtClean="0"/>
              <a:t>noises</a:t>
            </a:r>
            <a:r>
              <a:rPr lang="it-IT" dirty="0" smtClean="0"/>
              <a:t> can be </a:t>
            </a:r>
            <a:r>
              <a:rPr lang="it-IT" dirty="0" err="1" smtClean="0"/>
              <a:t>introduced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affecting</a:t>
            </a:r>
            <a:r>
              <a:rPr lang="it-IT" dirty="0" smtClean="0"/>
              <a:t> the </a:t>
            </a:r>
            <a:r>
              <a:rPr lang="it-IT" dirty="0" err="1" smtClean="0"/>
              <a:t>localization</a:t>
            </a:r>
            <a:r>
              <a:rPr lang="it-IT" dirty="0" smtClean="0"/>
              <a:t> and </a:t>
            </a:r>
            <a:r>
              <a:rPr lang="it-IT" dirty="0" err="1" smtClean="0"/>
              <a:t>amplification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Dissipation</a:t>
            </a:r>
            <a:r>
              <a:rPr lang="it-IT" dirty="0" smtClean="0"/>
              <a:t> </a:t>
            </a:r>
            <a:r>
              <a:rPr lang="it-IT" dirty="0" err="1" smtClean="0"/>
              <a:t>solves</a:t>
            </a:r>
            <a:r>
              <a:rPr lang="it-IT" dirty="0" smtClean="0"/>
              <a:t> the </a:t>
            </a:r>
            <a:r>
              <a:rPr lang="it-IT" dirty="0" err="1" smtClean="0"/>
              <a:t>the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For </a:t>
            </a:r>
            <a:r>
              <a:rPr lang="it-IT" dirty="0" err="1" smtClean="0"/>
              <a:t>radiation</a:t>
            </a:r>
            <a:r>
              <a:rPr lang="it-IT" dirty="0" smtClean="0"/>
              <a:t> </a:t>
            </a:r>
            <a:r>
              <a:rPr lang="it-IT" dirty="0" err="1" smtClean="0"/>
              <a:t>emission</a:t>
            </a:r>
            <a:r>
              <a:rPr lang="it-IT" dirty="0" smtClean="0"/>
              <a:t> non </a:t>
            </a:r>
            <a:r>
              <a:rPr lang="it-IT" dirty="0" err="1" smtClean="0"/>
              <a:t>white</a:t>
            </a:r>
            <a:r>
              <a:rPr lang="it-IT" dirty="0" smtClean="0"/>
              <a:t> </a:t>
            </a:r>
            <a:r>
              <a:rPr lang="it-IT" dirty="0" err="1" smtClean="0"/>
              <a:t>noises</a:t>
            </a:r>
            <a:r>
              <a:rPr lang="it-IT" dirty="0" smtClean="0"/>
              <a:t> introduce a </a:t>
            </a:r>
            <a:r>
              <a:rPr lang="it-IT" dirty="0" err="1" smtClean="0"/>
              <a:t>cut</a:t>
            </a:r>
            <a:r>
              <a:rPr lang="it-IT" dirty="0" smtClean="0"/>
              <a:t>-off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dissipation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relevant</a:t>
            </a:r>
            <a:r>
              <a:rPr lang="it-IT" dirty="0" smtClean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>
                <a:latin typeface="Symbol" pitchFamily="18" charset="2"/>
              </a:rPr>
              <a:t>w</a:t>
            </a:r>
            <a:r>
              <a:rPr lang="it-IT" sz="1200" dirty="0" err="1" smtClean="0"/>
              <a:t>k</a:t>
            </a:r>
            <a:r>
              <a:rPr lang="it-IT" sz="1200" dirty="0" smtClean="0"/>
              <a:t> </a:t>
            </a:r>
            <a:r>
              <a:rPr lang="en-US" dirty="0" smtClean="0"/>
              <a:t>&lt;&lt;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it-IT" dirty="0" smtClean="0"/>
              <a:t>;</a:t>
            </a:r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69904"/>
              </p:ext>
            </p:extLst>
          </p:nvPr>
        </p:nvGraphicFramePr>
        <p:xfrm>
          <a:off x="935759" y="1397000"/>
          <a:ext cx="7162800" cy="1752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84233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NON-WHITE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NON DISSIPATIVE</a:t>
                      </a:r>
                      <a:endParaRPr lang="it-IT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84233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/>
                        <a:t>DISSIPATIVE</a:t>
                      </a:r>
                      <a:endParaRPr lang="it-IT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10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11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12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tangolo 12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7" y="2032000"/>
            <a:ext cx="806632" cy="4901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87" y="2616200"/>
            <a:ext cx="486272" cy="4862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7" y="2616200"/>
            <a:ext cx="806632" cy="4901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07" y="2019300"/>
            <a:ext cx="806632" cy="4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11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12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tangolo 12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" y="171450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TRIESTE GROUP: 	A. Bassi, M. </a:t>
            </a:r>
            <a:r>
              <a:rPr lang="it-IT" dirty="0" err="1" smtClean="0"/>
              <a:t>Bahrami</a:t>
            </a:r>
            <a:r>
              <a:rPr lang="it-IT" dirty="0" smtClean="0"/>
              <a:t>, A. </a:t>
            </a:r>
            <a:r>
              <a:rPr lang="it-IT" dirty="0" err="1" smtClean="0"/>
              <a:t>Grossardt</a:t>
            </a:r>
            <a:r>
              <a:rPr lang="it-IT" dirty="0" smtClean="0"/>
              <a:t>, </a:t>
            </a:r>
            <a:r>
              <a:rPr lang="it-IT" dirty="0" err="1" smtClean="0"/>
              <a:t>M.Bilardello</a:t>
            </a:r>
            <a:r>
              <a:rPr lang="it-IT" dirty="0" smtClean="0"/>
              <a:t>, M. </a:t>
            </a:r>
            <a:r>
              <a:rPr lang="it-IT" dirty="0" err="1" smtClean="0"/>
              <a:t>Toros</a:t>
            </a:r>
            <a:r>
              <a:rPr lang="it-IT" dirty="0" smtClean="0"/>
              <a:t>, M. </a:t>
            </a:r>
            <a:r>
              <a:rPr lang="it-IT" dirty="0" err="1" smtClean="0"/>
              <a:t>Carlesso</a:t>
            </a:r>
            <a:r>
              <a:rPr lang="it-IT" dirty="0" smtClean="0"/>
              <a:t>, 		G. </a:t>
            </a:r>
            <a:r>
              <a:rPr lang="it-IT" dirty="0" err="1" smtClean="0"/>
              <a:t>Gasbarri</a:t>
            </a:r>
            <a:r>
              <a:rPr lang="it-IT" dirty="0" smtClean="0"/>
              <a:t>, M. </a:t>
            </a:r>
            <a:r>
              <a:rPr lang="it-IT" dirty="0" err="1" smtClean="0"/>
              <a:t>Caiaffa</a:t>
            </a:r>
            <a:r>
              <a:rPr lang="it-IT" dirty="0" smtClean="0"/>
              <a:t>, L. </a:t>
            </a:r>
            <a:r>
              <a:rPr lang="it-IT" dirty="0" err="1" smtClean="0"/>
              <a:t>Ferialdi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0" y="26543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EXTERNAL COLLABORATIONS : - S. L. Adler (Princeton). </a:t>
            </a:r>
          </a:p>
          <a:p>
            <a:r>
              <a:rPr lang="it-IT" dirty="0"/>
              <a:t>	</a:t>
            </a:r>
            <a:r>
              <a:rPr lang="it-IT" dirty="0" smtClean="0"/>
              <a:t>		  - C. </a:t>
            </a:r>
            <a:r>
              <a:rPr lang="it-IT" dirty="0" err="1" smtClean="0"/>
              <a:t>Curceanu</a:t>
            </a:r>
            <a:r>
              <a:rPr lang="it-IT" dirty="0" smtClean="0"/>
              <a:t>, K. </a:t>
            </a:r>
            <a:r>
              <a:rPr lang="it-IT" dirty="0" err="1" smtClean="0"/>
              <a:t>Piscicchia</a:t>
            </a:r>
            <a:r>
              <a:rPr lang="it-IT" dirty="0" smtClean="0"/>
              <a:t>, A. </a:t>
            </a:r>
            <a:r>
              <a:rPr lang="it-IT" dirty="0"/>
              <a:t>D</a:t>
            </a:r>
            <a:r>
              <a:rPr lang="it-IT" dirty="0" smtClean="0"/>
              <a:t>i Domenico (Frascati/Rome). </a:t>
            </a:r>
          </a:p>
          <a:p>
            <a:r>
              <a:rPr lang="it-IT" dirty="0"/>
              <a:t>	</a:t>
            </a:r>
            <a:r>
              <a:rPr lang="it-IT" dirty="0" smtClean="0"/>
              <a:t>		  - B</a:t>
            </a:r>
            <a:r>
              <a:rPr lang="it-IT" dirty="0"/>
              <a:t>. </a:t>
            </a:r>
            <a:r>
              <a:rPr lang="en-US" dirty="0" err="1" smtClean="0"/>
              <a:t>Hiesmayr</a:t>
            </a:r>
            <a:r>
              <a:rPr lang="en-US" dirty="0" smtClean="0"/>
              <a:t> (Vienna)</a:t>
            </a:r>
            <a:r>
              <a:rPr lang="it-IT" dirty="0"/>
              <a:t>.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	  - A</a:t>
            </a:r>
            <a:r>
              <a:rPr lang="it-IT" dirty="0"/>
              <a:t>. </a:t>
            </a:r>
            <a:r>
              <a:rPr lang="it-IT" dirty="0" smtClean="0"/>
              <a:t>Smirne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Ulm</a:t>
            </a:r>
            <a:r>
              <a:rPr lang="it-IT" dirty="0" smtClean="0"/>
              <a:t>). </a:t>
            </a:r>
          </a:p>
          <a:p>
            <a:r>
              <a:rPr lang="it-IT" dirty="0"/>
              <a:t>	</a:t>
            </a:r>
            <a:r>
              <a:rPr lang="it-IT" dirty="0" smtClean="0"/>
              <a:t>		  - D.-A. </a:t>
            </a:r>
            <a:r>
              <a:rPr lang="it-IT" dirty="0" err="1" smtClean="0"/>
              <a:t>Deckert</a:t>
            </a:r>
            <a:r>
              <a:rPr lang="it-IT" dirty="0" smtClean="0"/>
              <a:t>,(</a:t>
            </a:r>
            <a:r>
              <a:rPr lang="it-IT" dirty="0" err="1" smtClean="0"/>
              <a:t>Munich</a:t>
            </a:r>
            <a:r>
              <a:rPr lang="it-IT" dirty="0" smtClean="0"/>
              <a:t>). </a:t>
            </a:r>
          </a:p>
          <a:p>
            <a:r>
              <a:rPr lang="it-IT" dirty="0" smtClean="0"/>
              <a:t>			  - T.P</a:t>
            </a:r>
            <a:r>
              <a:rPr lang="it-IT" dirty="0"/>
              <a:t>. </a:t>
            </a:r>
            <a:r>
              <a:rPr lang="it-IT" dirty="0" err="1" smtClean="0"/>
              <a:t>Singh</a:t>
            </a:r>
            <a:r>
              <a:rPr lang="it-IT" dirty="0" smtClean="0"/>
              <a:t> (Mumbai).</a:t>
            </a:r>
            <a:endParaRPr lang="it-IT" dirty="0"/>
          </a:p>
        </p:txBody>
      </p:sp>
      <p:grpSp>
        <p:nvGrpSpPr>
          <p:cNvPr id="16" name="Gruppo 17"/>
          <p:cNvGrpSpPr/>
          <p:nvPr/>
        </p:nvGrpSpPr>
        <p:grpSpPr>
          <a:xfrm>
            <a:off x="263072" y="5369893"/>
            <a:ext cx="8576128" cy="774699"/>
            <a:chOff x="263072" y="5574913"/>
            <a:chExt cx="8576128" cy="774699"/>
          </a:xfrm>
        </p:grpSpPr>
        <p:pic>
          <p:nvPicPr>
            <p:cNvPr id="18" name="Immagine 17" descr="nanoquestfi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4355" y="5589923"/>
              <a:ext cx="1767112" cy="739356"/>
            </a:xfrm>
            <a:prstGeom prst="rect">
              <a:avLst/>
            </a:prstGeom>
          </p:spPr>
        </p:pic>
        <p:pic>
          <p:nvPicPr>
            <p:cNvPr id="19" name="Immagine 18" descr="seventh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072" y="5574913"/>
              <a:ext cx="1524000" cy="774699"/>
            </a:xfrm>
            <a:prstGeom prst="rect">
              <a:avLst/>
            </a:prstGeom>
          </p:spPr>
        </p:pic>
        <p:pic>
          <p:nvPicPr>
            <p:cNvPr id="20" name="Immagine 19" descr="cost2014_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14783" y="5574913"/>
              <a:ext cx="2524417" cy="745382"/>
            </a:xfrm>
            <a:prstGeom prst="rect">
              <a:avLst/>
            </a:prstGeom>
          </p:spPr>
        </p:pic>
      </p:grpSp>
      <p:sp>
        <p:nvSpPr>
          <p:cNvPr id="17" name="CasellaDiTesto 16"/>
          <p:cNvSpPr txBox="1"/>
          <p:nvPr/>
        </p:nvSpPr>
        <p:spPr>
          <a:xfrm>
            <a:off x="1" y="464275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      FINANCIAL SUPPORT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" y="98411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COLLEAGUES AND COLLABORATIONS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91" y="5057861"/>
            <a:ext cx="1450404" cy="11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6"/>
          <p:cNvSpPr txBox="1">
            <a:spLocks noChangeArrowheads="1"/>
          </p:cNvSpPr>
          <p:nvPr/>
        </p:nvSpPr>
        <p:spPr bwMode="auto">
          <a:xfrm>
            <a:off x="12700" y="850900"/>
            <a:ext cx="9131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</a:rPr>
              <a:t>CONCLUSIONS</a:t>
            </a:r>
            <a:endParaRPr lang="it-IT" sz="2200" dirty="0">
              <a:latin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3589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CSL/QMUPL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700" y="35052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dissipation</a:t>
            </a:r>
            <a:r>
              <a:rPr lang="it-IT" dirty="0" smtClean="0"/>
              <a:t> and non-</a:t>
            </a:r>
            <a:r>
              <a:rPr lang="it-IT" dirty="0" err="1" smtClean="0"/>
              <a:t>white</a:t>
            </a:r>
            <a:r>
              <a:rPr lang="it-IT" dirty="0" smtClean="0"/>
              <a:t> </a:t>
            </a:r>
            <a:r>
              <a:rPr lang="it-IT" dirty="0" err="1" smtClean="0"/>
              <a:t>noises</a:t>
            </a:r>
            <a:r>
              <a:rPr lang="it-IT" dirty="0" smtClean="0"/>
              <a:t> can be </a:t>
            </a:r>
            <a:r>
              <a:rPr lang="it-IT" dirty="0" err="1" smtClean="0"/>
              <a:t>introduced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affecting</a:t>
            </a:r>
            <a:r>
              <a:rPr lang="it-IT" dirty="0" smtClean="0"/>
              <a:t> the </a:t>
            </a:r>
            <a:r>
              <a:rPr lang="it-IT" dirty="0" err="1" smtClean="0"/>
              <a:t>localization</a:t>
            </a:r>
            <a:r>
              <a:rPr lang="it-IT" dirty="0" smtClean="0"/>
              <a:t> and </a:t>
            </a:r>
            <a:r>
              <a:rPr lang="it-IT" dirty="0" err="1" smtClean="0"/>
              <a:t>amplification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Dissipation</a:t>
            </a:r>
            <a:r>
              <a:rPr lang="it-IT" dirty="0" smtClean="0"/>
              <a:t> </a:t>
            </a:r>
            <a:r>
              <a:rPr lang="it-IT" dirty="0" err="1" smtClean="0"/>
              <a:t>solves</a:t>
            </a:r>
            <a:r>
              <a:rPr lang="it-IT" dirty="0" smtClean="0"/>
              <a:t> the </a:t>
            </a:r>
            <a:r>
              <a:rPr lang="it-IT" dirty="0" err="1" smtClean="0"/>
              <a:t>the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/>
              <a:t>For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emission</a:t>
            </a:r>
            <a:r>
              <a:rPr lang="it-IT" dirty="0"/>
              <a:t> non </a:t>
            </a:r>
            <a:r>
              <a:rPr lang="it-IT" dirty="0" err="1"/>
              <a:t>white</a:t>
            </a:r>
            <a:r>
              <a:rPr lang="it-IT" dirty="0"/>
              <a:t> </a:t>
            </a:r>
            <a:r>
              <a:rPr lang="it-IT" dirty="0" err="1"/>
              <a:t>noises</a:t>
            </a:r>
            <a:r>
              <a:rPr lang="it-IT" dirty="0"/>
              <a:t> introduce a </a:t>
            </a:r>
            <a:r>
              <a:rPr lang="it-IT" dirty="0" err="1"/>
              <a:t>cut</a:t>
            </a:r>
            <a:r>
              <a:rPr lang="it-IT" dirty="0"/>
              <a:t>-off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dissipation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>
                <a:latin typeface="Symbol" pitchFamily="18" charset="2"/>
              </a:rPr>
              <a:t>w</a:t>
            </a:r>
            <a:r>
              <a:rPr lang="it-IT" sz="1200" dirty="0" err="1"/>
              <a:t>k</a:t>
            </a:r>
            <a:r>
              <a:rPr lang="it-IT" sz="1200" dirty="0"/>
              <a:t> </a:t>
            </a:r>
            <a:r>
              <a:rPr lang="en-US" dirty="0"/>
              <a:t>&lt;&lt; </a:t>
            </a:r>
            <a:r>
              <a:rPr lang="en-US" dirty="0">
                <a:latin typeface="Symbol" pitchFamily="18" charset="2"/>
              </a:rPr>
              <a:t>h</a:t>
            </a:r>
            <a:r>
              <a:rPr lang="it-IT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399846"/>
              </p:ext>
            </p:extLst>
          </p:nvPr>
        </p:nvGraphicFramePr>
        <p:xfrm>
          <a:off x="935759" y="1397000"/>
          <a:ext cx="7162800" cy="1752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/>
                <a:gridCol w="2387600"/>
                <a:gridCol w="2387600"/>
              </a:tblGrid>
              <a:tr h="584233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>
                          <a:solidFill>
                            <a:schemeClr val="tx1"/>
                          </a:solidFill>
                        </a:rPr>
                        <a:t>NON-WHITE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0" dirty="0" smtClean="0"/>
                        <a:t>NON DISSIPATIVE</a:t>
                      </a:r>
                      <a:endParaRPr lang="it-IT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84233">
                <a:tc>
                  <a:txBody>
                    <a:bodyPr/>
                    <a:lstStyle/>
                    <a:p>
                      <a:pPr algn="ctr"/>
                      <a:r>
                        <a:rPr lang="it-IT" b="0" dirty="0" smtClean="0"/>
                        <a:t>DISSIPATIVE</a:t>
                      </a:r>
                      <a:endParaRPr lang="it-IT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10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11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12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tangolo 12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7" y="2032000"/>
            <a:ext cx="806632" cy="4901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87" y="2616200"/>
            <a:ext cx="486272" cy="4862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07" y="2616200"/>
            <a:ext cx="806632" cy="49014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07" y="2019300"/>
            <a:ext cx="806632" cy="490141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0" y="55499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600" dirty="0" smtClean="0"/>
              <a:t>THANKS </a:t>
            </a:r>
            <a:endParaRPr lang="it-IT" sz="5600" dirty="0"/>
          </a:p>
        </p:txBody>
      </p:sp>
    </p:spTree>
    <p:extLst>
      <p:ext uri="{BB962C8B-B14F-4D97-AF65-F5344CB8AC3E}">
        <p14:creationId xmlns:p14="http://schemas.microsoft.com/office/powerpoint/2010/main" val="15120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66700" y="1600200"/>
            <a:ext cx="863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400" dirty="0" smtClean="0"/>
              <a:t> CSL and QMUPL </a:t>
            </a:r>
            <a:r>
              <a:rPr lang="it-IT" sz="2400" dirty="0" err="1" smtClean="0"/>
              <a:t>collapse</a:t>
            </a:r>
            <a:r>
              <a:rPr lang="it-IT" sz="2400" dirty="0" smtClean="0"/>
              <a:t> </a:t>
            </a:r>
            <a:r>
              <a:rPr lang="it-IT" sz="2400" dirty="0" err="1" smtClean="0"/>
              <a:t>models</a:t>
            </a:r>
            <a:r>
              <a:rPr lang="it-IT" sz="2400" dirty="0" smtClean="0"/>
              <a:t>;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400" dirty="0" smtClean="0"/>
              <a:t> Dissipative </a:t>
            </a:r>
            <a:r>
              <a:rPr lang="it-IT" sz="2400" dirty="0" err="1" smtClean="0"/>
              <a:t>models</a:t>
            </a:r>
            <a:r>
              <a:rPr lang="it-IT" sz="2400" dirty="0"/>
              <a:t>;</a:t>
            </a:r>
            <a:endParaRPr lang="it-IT" sz="24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400" dirty="0" smtClean="0"/>
              <a:t> Non-</a:t>
            </a:r>
            <a:r>
              <a:rPr lang="it-IT" sz="2400" dirty="0" err="1" smtClean="0"/>
              <a:t>white</a:t>
            </a:r>
            <a:r>
              <a:rPr lang="it-IT" sz="2400" dirty="0" smtClean="0"/>
              <a:t> </a:t>
            </a:r>
            <a:r>
              <a:rPr lang="it-IT" sz="2400" dirty="0" err="1" smtClean="0"/>
              <a:t>noise</a:t>
            </a:r>
            <a:r>
              <a:rPr lang="it-IT" sz="2400" dirty="0" smtClean="0"/>
              <a:t> </a:t>
            </a:r>
            <a:r>
              <a:rPr lang="it-IT" sz="2400" dirty="0" err="1" smtClean="0"/>
              <a:t>models</a:t>
            </a:r>
            <a:r>
              <a:rPr lang="it-IT" sz="2400" dirty="0"/>
              <a:t>;</a:t>
            </a:r>
            <a:endParaRPr lang="it-IT" sz="24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Predictions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models</a:t>
            </a:r>
            <a:r>
              <a:rPr lang="it-IT" sz="2400" dirty="0" smtClean="0"/>
              <a:t> for </a:t>
            </a:r>
            <a:r>
              <a:rPr lang="it-IT" sz="2400" dirty="0" err="1" smtClean="0"/>
              <a:t>radiation</a:t>
            </a:r>
            <a:r>
              <a:rPr lang="it-IT" sz="2400" dirty="0" smtClean="0"/>
              <a:t> </a:t>
            </a:r>
            <a:r>
              <a:rPr lang="it-IT" sz="2400" dirty="0" err="1" smtClean="0"/>
              <a:t>emission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6700" y="901700"/>
            <a:ext cx="863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smtClean="0"/>
              <a:t> SUMMARY</a:t>
            </a:r>
            <a:endParaRPr lang="it-IT" sz="2200" smtClean="0"/>
          </a:p>
        </p:txBody>
      </p:sp>
      <p:grpSp>
        <p:nvGrpSpPr>
          <p:cNvPr id="8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9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10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266700" y="8255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 </a:t>
            </a:r>
            <a:r>
              <a:rPr lang="it-IT" sz="2200" smtClean="0"/>
              <a:t>THE MEASUREMENT PROBLEM</a:t>
            </a:r>
          </a:p>
        </p:txBody>
      </p:sp>
      <p:grpSp>
        <p:nvGrpSpPr>
          <p:cNvPr id="2" name="Gruppo 27"/>
          <p:cNvGrpSpPr/>
          <p:nvPr/>
        </p:nvGrpSpPr>
        <p:grpSpPr>
          <a:xfrm>
            <a:off x="292100" y="1204691"/>
            <a:ext cx="6281672" cy="968377"/>
            <a:chOff x="292100" y="2870200"/>
            <a:chExt cx="6281672" cy="968377"/>
          </a:xfrm>
        </p:grpSpPr>
        <p:sp>
          <p:nvSpPr>
            <p:cNvPr id="9" name="CasellaDiTesto 8"/>
            <p:cNvSpPr txBox="1"/>
            <p:nvPr/>
          </p:nvSpPr>
          <p:spPr>
            <a:xfrm>
              <a:off x="292100" y="2870200"/>
              <a:ext cx="2842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it-IT" smtClean="0"/>
                <a:t>The Schr</a:t>
              </a:r>
              <a:r>
                <a:rPr lang="it-IT" sz="1300" smtClean="0"/>
                <a:t>Ö</a:t>
              </a:r>
              <a:r>
                <a:rPr lang="it-IT" smtClean="0"/>
                <a:t>dinger equation:</a:t>
              </a:r>
            </a:p>
          </p:txBody>
        </p:sp>
        <p:pic>
          <p:nvPicPr>
            <p:cNvPr id="24" name="Immagine 2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4045837" y="3314702"/>
              <a:ext cx="2527935" cy="523875"/>
            </a:xfrm>
            <a:prstGeom prst="rect">
              <a:avLst/>
            </a:prstGeom>
          </p:spPr>
        </p:pic>
      </p:grpSp>
      <p:sp>
        <p:nvSpPr>
          <p:cNvPr id="51" name="CasellaDiTesto 50"/>
          <p:cNvSpPr txBox="1"/>
          <p:nvPr/>
        </p:nvSpPr>
        <p:spPr>
          <a:xfrm>
            <a:off x="284846" y="1589319"/>
            <a:ext cx="86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mtClean="0"/>
              <a:t>Linear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mtClean="0"/>
              <a:t>Deterministic</a:t>
            </a:r>
          </a:p>
        </p:txBody>
      </p:sp>
      <p:grpSp>
        <p:nvGrpSpPr>
          <p:cNvPr id="4" name="Gruppo 32"/>
          <p:cNvGrpSpPr/>
          <p:nvPr/>
        </p:nvGrpSpPr>
        <p:grpSpPr>
          <a:xfrm>
            <a:off x="920068" y="2452924"/>
            <a:ext cx="7141110" cy="2067503"/>
            <a:chOff x="920068" y="2452924"/>
            <a:chExt cx="7141110" cy="2067503"/>
          </a:xfrm>
        </p:grpSpPr>
        <p:pic>
          <p:nvPicPr>
            <p:cNvPr id="52" name="Immagine 51" descr="ca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1224" y="2452924"/>
              <a:ext cx="2849954" cy="1718930"/>
            </a:xfrm>
            <a:prstGeom prst="rect">
              <a:avLst/>
            </a:prstGeom>
          </p:spPr>
        </p:pic>
        <p:pic>
          <p:nvPicPr>
            <p:cNvPr id="53" name="Immagine 52" descr="two slit def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0068" y="2454056"/>
              <a:ext cx="2868157" cy="1717099"/>
            </a:xfrm>
            <a:prstGeom prst="rect">
              <a:avLst/>
            </a:prstGeom>
          </p:spPr>
        </p:pic>
        <p:sp>
          <p:nvSpPr>
            <p:cNvPr id="54" name="CasellaDiTesto 53"/>
            <p:cNvSpPr txBox="1"/>
            <p:nvPr/>
          </p:nvSpPr>
          <p:spPr>
            <a:xfrm>
              <a:off x="2017484" y="4151095"/>
              <a:ext cx="522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OK</a:t>
              </a:r>
              <a:endParaRPr lang="it-IT" dirty="0"/>
            </a:p>
          </p:txBody>
        </p:sp>
        <p:sp>
          <p:nvSpPr>
            <p:cNvPr id="66" name="CasellaDiTesto 65"/>
            <p:cNvSpPr txBox="1"/>
            <p:nvPr/>
          </p:nvSpPr>
          <p:spPr>
            <a:xfrm>
              <a:off x="6567716" y="4143839"/>
              <a:ext cx="522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KO</a:t>
              </a:r>
              <a:endParaRPr lang="it-IT" dirty="0"/>
            </a:p>
          </p:txBody>
        </p:sp>
      </p:grpSp>
      <p:sp>
        <p:nvSpPr>
          <p:cNvPr id="67" name="CasellaDiTesto 66"/>
          <p:cNvSpPr txBox="1"/>
          <p:nvPr/>
        </p:nvSpPr>
        <p:spPr>
          <a:xfrm>
            <a:off x="284846" y="4535726"/>
            <a:ext cx="3822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mtClean="0"/>
              <a:t>The wave packet reduction postulate: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292106" y="4891325"/>
            <a:ext cx="86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mtClean="0"/>
              <a:t>Non Linear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mtClean="0"/>
              <a:t>Stochastic</a:t>
            </a:r>
          </a:p>
        </p:txBody>
      </p:sp>
      <p:sp>
        <p:nvSpPr>
          <p:cNvPr id="70" name="CasellaDiTesto 69"/>
          <p:cNvSpPr txBox="1"/>
          <p:nvPr/>
        </p:nvSpPr>
        <p:spPr>
          <a:xfrm>
            <a:off x="-63500" y="5849254"/>
            <a:ext cx="888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it-IT" smtClean="0"/>
              <a:t>	There are two different laws for the evolution of the state vectors but it is not clear when to use one or the other one.</a:t>
            </a:r>
          </a:p>
        </p:txBody>
      </p:sp>
      <p:pic>
        <p:nvPicPr>
          <p:cNvPr id="29" name="Immagine 2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094841" y="4904020"/>
            <a:ext cx="1143000" cy="598170"/>
          </a:xfrm>
          <a:prstGeom prst="rect">
            <a:avLst/>
          </a:prstGeom>
        </p:spPr>
      </p:pic>
      <p:cxnSp>
        <p:nvCxnSpPr>
          <p:cNvPr id="81" name="Connettore 2 80"/>
          <p:cNvCxnSpPr/>
          <p:nvPr/>
        </p:nvCxnSpPr>
        <p:spPr>
          <a:xfrm>
            <a:off x="5345584" y="519771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>
            <a:off x="5143493" y="4775661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mtClean="0"/>
              <a:t> </a:t>
            </a:r>
            <a:r>
              <a:rPr lang="it-IT" sz="1500" smtClean="0"/>
              <a:t>measurement</a:t>
            </a:r>
            <a:r>
              <a:rPr lang="it-IT" smtClean="0"/>
              <a:t> </a:t>
            </a:r>
          </a:p>
        </p:txBody>
      </p:sp>
      <p:pic>
        <p:nvPicPr>
          <p:cNvPr id="30" name="Immagine 2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8619483" y="4821961"/>
            <a:ext cx="360045" cy="255270"/>
          </a:xfrm>
          <a:prstGeom prst="rect">
            <a:avLst/>
          </a:prstGeom>
        </p:spPr>
      </p:pic>
      <p:cxnSp>
        <p:nvCxnSpPr>
          <p:cNvPr id="84" name="Connettore 2 83"/>
          <p:cNvCxnSpPr/>
          <p:nvPr/>
        </p:nvCxnSpPr>
        <p:spPr>
          <a:xfrm flipV="1">
            <a:off x="6423495" y="4943940"/>
            <a:ext cx="1919514" cy="2521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sellaDiTesto 84"/>
          <p:cNvSpPr txBox="1"/>
          <p:nvPr/>
        </p:nvSpPr>
        <p:spPr>
          <a:xfrm rot="21152009">
            <a:off x="6611454" y="4739785"/>
            <a:ext cx="166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mtClean="0"/>
              <a:t> </a:t>
            </a:r>
            <a:r>
              <a:rPr lang="it-IT" sz="1500" smtClean="0"/>
              <a:t>half of total cases</a:t>
            </a:r>
            <a:endParaRPr lang="it-IT" smtClean="0"/>
          </a:p>
        </p:txBody>
      </p:sp>
      <p:pic>
        <p:nvPicPr>
          <p:cNvPr id="31" name="Immagine 3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619483" y="5302756"/>
            <a:ext cx="360045" cy="255270"/>
          </a:xfrm>
          <a:prstGeom prst="rect">
            <a:avLst/>
          </a:prstGeom>
        </p:spPr>
      </p:pic>
      <p:sp>
        <p:nvSpPr>
          <p:cNvPr id="88" name="CasellaDiTesto 87"/>
          <p:cNvSpPr txBox="1"/>
          <p:nvPr/>
        </p:nvSpPr>
        <p:spPr>
          <a:xfrm rot="525703">
            <a:off x="6559918" y="5242603"/>
            <a:ext cx="165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mtClean="0"/>
              <a:t> </a:t>
            </a:r>
            <a:r>
              <a:rPr lang="it-IT" sz="1500" smtClean="0"/>
              <a:t>half of total cases</a:t>
            </a:r>
            <a:endParaRPr lang="it-IT" smtClean="0"/>
          </a:p>
        </p:txBody>
      </p:sp>
      <p:cxnSp>
        <p:nvCxnSpPr>
          <p:cNvPr id="92" name="Connettore 2 91"/>
          <p:cNvCxnSpPr/>
          <p:nvPr/>
        </p:nvCxnSpPr>
        <p:spPr>
          <a:xfrm>
            <a:off x="6421679" y="5198163"/>
            <a:ext cx="1919514" cy="2521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o 31"/>
          <p:cNvGrpSpPr/>
          <p:nvPr/>
        </p:nvGrpSpPr>
        <p:grpSpPr>
          <a:xfrm>
            <a:off x="682170" y="2569026"/>
            <a:ext cx="7982857" cy="1491842"/>
            <a:chOff x="2815771" y="2206172"/>
            <a:chExt cx="7982857" cy="1491842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2815771" y="2220686"/>
              <a:ext cx="798285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mtClean="0"/>
                <a:t>What exactly qualifies some physical systems to play the role of “measurer”?</a:t>
              </a:r>
            </a:p>
            <a:p>
              <a:pPr algn="just"/>
              <a:r>
                <a:rPr lang="en-US" smtClean="0"/>
                <a:t>Was the wave function of the world waiting to jump for thousands of millions of years until a single-celled living creature appeared? Or did it have to wait a little longer for some better qualified system...with a PhD?</a:t>
              </a:r>
            </a:p>
            <a:p>
              <a:pPr algn="just"/>
              <a:r>
                <a:rPr lang="en-US" smtClean="0"/>
                <a:t>							J. S. Bell</a:t>
              </a:r>
              <a:endParaRPr lang="it-IT"/>
            </a:p>
          </p:txBody>
        </p:sp>
        <p:sp>
          <p:nvSpPr>
            <p:cNvPr id="28" name="Rettangolo arrotondato 27"/>
            <p:cNvSpPr/>
            <p:nvPr/>
          </p:nvSpPr>
          <p:spPr>
            <a:xfrm>
              <a:off x="2815772" y="2206172"/>
              <a:ext cx="7953829" cy="146594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37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38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ttangolo 38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6"/>
          <p:cNvSpPr txBox="1">
            <a:spLocks noChangeArrowheads="1"/>
          </p:cNvSpPr>
          <p:nvPr/>
        </p:nvSpPr>
        <p:spPr bwMode="auto">
          <a:xfrm>
            <a:off x="266700" y="829130"/>
            <a:ext cx="863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</a:rPr>
              <a:t>THE CSL </a:t>
            </a:r>
            <a:r>
              <a:rPr lang="it-IT" sz="2200" dirty="0">
                <a:latin typeface="Calibri" pitchFamily="34" charset="0"/>
              </a:rPr>
              <a:t>MODEL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286000" y="1143002"/>
            <a:ext cx="46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(</a:t>
            </a:r>
            <a:r>
              <a:rPr lang="it-IT" sz="1400" cap="all" dirty="0" err="1" smtClean="0"/>
              <a:t>Continuous</a:t>
            </a:r>
            <a:r>
              <a:rPr lang="it-IT" sz="1400" cap="all" dirty="0" smtClean="0"/>
              <a:t> </a:t>
            </a:r>
            <a:r>
              <a:rPr lang="it-IT" sz="1400" cap="all" dirty="0" err="1" smtClean="0"/>
              <a:t>Spontaneous</a:t>
            </a:r>
            <a:r>
              <a:rPr lang="it-IT" sz="1400" cap="all" dirty="0" smtClean="0"/>
              <a:t> </a:t>
            </a:r>
            <a:r>
              <a:rPr lang="it-IT" sz="1400" cap="all" dirty="0" err="1" smtClean="0"/>
              <a:t>Localizations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pic>
        <p:nvPicPr>
          <p:cNvPr id="30" name="Immagine 2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39700" y="1944965"/>
            <a:ext cx="8801100" cy="537883"/>
          </a:xfrm>
          <a:prstGeom prst="rect">
            <a:avLst/>
          </a:prstGeom>
        </p:spPr>
      </p:pic>
      <p:pic>
        <p:nvPicPr>
          <p:cNvPr id="47" name="Immagine 4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61271" y="3191242"/>
            <a:ext cx="3160776" cy="451104"/>
          </a:xfrm>
          <a:prstGeom prst="rect">
            <a:avLst/>
          </a:prstGeom>
        </p:spPr>
      </p:pic>
      <p:pic>
        <p:nvPicPr>
          <p:cNvPr id="57" name="Immagine 5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5142437" y="3156860"/>
            <a:ext cx="2882265" cy="641223"/>
          </a:xfrm>
          <a:prstGeom prst="rect">
            <a:avLst/>
          </a:prstGeom>
        </p:spPr>
      </p:pic>
      <p:sp>
        <p:nvSpPr>
          <p:cNvPr id="22" name="Ovale 21"/>
          <p:cNvSpPr/>
          <p:nvPr/>
        </p:nvSpPr>
        <p:spPr>
          <a:xfrm>
            <a:off x="1008750" y="1856002"/>
            <a:ext cx="939800" cy="7493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4668162" y="1941274"/>
            <a:ext cx="749300" cy="546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24" name="Gruppo 56"/>
          <p:cNvGrpSpPr>
            <a:grpSpLocks/>
          </p:cNvGrpSpPr>
          <p:nvPr/>
        </p:nvGrpSpPr>
        <p:grpSpPr bwMode="auto">
          <a:xfrm>
            <a:off x="1300850" y="2560852"/>
            <a:ext cx="1409700" cy="439738"/>
            <a:chOff x="812800" y="2457967"/>
            <a:chExt cx="1409700" cy="438666"/>
          </a:xfrm>
        </p:grpSpPr>
        <p:sp>
          <p:nvSpPr>
            <p:cNvPr id="25" name="CasellaDiTesto 57"/>
            <p:cNvSpPr txBox="1">
              <a:spLocks noChangeArrowheads="1"/>
            </p:cNvSpPr>
            <p:nvPr/>
          </p:nvSpPr>
          <p:spPr bwMode="auto">
            <a:xfrm>
              <a:off x="812800" y="2527301"/>
              <a:ext cx="1409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it-IT">
                  <a:latin typeface="Calibri" pitchFamily="34" charset="0"/>
                </a:rPr>
                <a:t>Schr</a:t>
              </a:r>
              <a:r>
                <a:rPr lang="it-IT" sz="1300" b="1">
                  <a:latin typeface="Calibri" pitchFamily="34" charset="0"/>
                </a:rPr>
                <a:t>Ö</a:t>
              </a:r>
              <a:r>
                <a:rPr lang="it-IT">
                  <a:latin typeface="Calibri" pitchFamily="34" charset="0"/>
                </a:rPr>
                <a:t>dinger</a:t>
              </a:r>
            </a:p>
          </p:txBody>
        </p:sp>
        <p:cxnSp>
          <p:nvCxnSpPr>
            <p:cNvPr id="26" name="Connettore 1 25"/>
            <p:cNvCxnSpPr/>
            <p:nvPr/>
          </p:nvCxnSpPr>
          <p:spPr>
            <a:xfrm flipH="1" flipV="1">
              <a:off x="1193800" y="2457967"/>
              <a:ext cx="203200" cy="15836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59"/>
          <p:cNvGrpSpPr>
            <a:grpSpLocks/>
          </p:cNvGrpSpPr>
          <p:nvPr/>
        </p:nvGrpSpPr>
        <p:grpSpPr bwMode="auto">
          <a:xfrm>
            <a:off x="5007432" y="2455629"/>
            <a:ext cx="1409700" cy="443361"/>
            <a:chOff x="2960914" y="2470667"/>
            <a:chExt cx="1409700" cy="442213"/>
          </a:xfrm>
        </p:grpSpPr>
        <p:sp>
          <p:nvSpPr>
            <p:cNvPr id="31" name="CasellaDiTesto 60"/>
            <p:cNvSpPr txBox="1">
              <a:spLocks noChangeArrowheads="1"/>
            </p:cNvSpPr>
            <p:nvPr/>
          </p:nvSpPr>
          <p:spPr bwMode="auto">
            <a:xfrm>
              <a:off x="2960914" y="2543549"/>
              <a:ext cx="1409700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it-IT" smtClean="0"/>
                <a:t>stochasticity</a:t>
              </a:r>
              <a:endParaRPr lang="it-IT">
                <a:latin typeface="Calibri" pitchFamily="34" charset="0"/>
              </a:endParaRPr>
            </a:p>
          </p:txBody>
        </p:sp>
        <p:cxnSp>
          <p:nvCxnSpPr>
            <p:cNvPr id="32" name="Connettore 1 31"/>
            <p:cNvCxnSpPr/>
            <p:nvPr/>
          </p:nvCxnSpPr>
          <p:spPr>
            <a:xfrm flipH="1" flipV="1">
              <a:off x="3213100" y="2470667"/>
              <a:ext cx="203200" cy="15833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o 33"/>
          <p:cNvGrpSpPr/>
          <p:nvPr/>
        </p:nvGrpSpPr>
        <p:grpSpPr>
          <a:xfrm>
            <a:off x="3884392" y="1966674"/>
            <a:ext cx="4171038" cy="480786"/>
            <a:chOff x="3884392" y="1270002"/>
            <a:chExt cx="3810000" cy="480786"/>
          </a:xfrm>
        </p:grpSpPr>
        <p:sp>
          <p:nvSpPr>
            <p:cNvPr id="35" name="Ovale 34"/>
            <p:cNvSpPr/>
            <p:nvPr/>
          </p:nvSpPr>
          <p:spPr bwMode="auto">
            <a:xfrm>
              <a:off x="3884392" y="1270002"/>
              <a:ext cx="647700" cy="4699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36" name="Ovale 35"/>
            <p:cNvSpPr/>
            <p:nvPr/>
          </p:nvSpPr>
          <p:spPr bwMode="auto">
            <a:xfrm>
              <a:off x="7031493" y="1280888"/>
              <a:ext cx="662899" cy="4699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37" name="Gruppo 136"/>
          <p:cNvGrpSpPr>
            <a:grpSpLocks/>
          </p:cNvGrpSpPr>
          <p:nvPr/>
        </p:nvGrpSpPr>
        <p:grpSpPr bwMode="auto">
          <a:xfrm>
            <a:off x="4238931" y="2436575"/>
            <a:ext cx="3453641" cy="737970"/>
            <a:chOff x="3845231" y="3463940"/>
            <a:chExt cx="3453641" cy="738668"/>
          </a:xfrm>
        </p:grpSpPr>
        <p:sp>
          <p:nvSpPr>
            <p:cNvPr id="38" name="CasellaDiTesto 63"/>
            <p:cNvSpPr txBox="1">
              <a:spLocks noChangeArrowheads="1"/>
            </p:cNvSpPr>
            <p:nvPr/>
          </p:nvSpPr>
          <p:spPr bwMode="auto">
            <a:xfrm>
              <a:off x="5001985" y="3833276"/>
              <a:ext cx="165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just"/>
              <a:r>
                <a:rPr lang="it-IT">
                  <a:latin typeface="Calibri" pitchFamily="34" charset="0"/>
                </a:rPr>
                <a:t>non linearity</a:t>
              </a:r>
            </a:p>
          </p:txBody>
        </p:sp>
        <p:cxnSp>
          <p:nvCxnSpPr>
            <p:cNvPr id="39" name="Connettore 1 38"/>
            <p:cNvCxnSpPr>
              <a:endCxn id="36" idx="4"/>
            </p:cNvCxnSpPr>
            <p:nvPr/>
          </p:nvCxnSpPr>
          <p:spPr>
            <a:xfrm flipV="1">
              <a:off x="6340929" y="3474835"/>
              <a:ext cx="957943" cy="52846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>
              <a:stCxn id="38" idx="1"/>
              <a:endCxn id="35" idx="4"/>
            </p:cNvCxnSpPr>
            <p:nvPr/>
          </p:nvCxnSpPr>
          <p:spPr>
            <a:xfrm rot="10800000">
              <a:off x="3845231" y="3463940"/>
              <a:ext cx="1156755" cy="554003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asellaDiTesto 44"/>
          <p:cNvSpPr txBox="1"/>
          <p:nvPr/>
        </p:nvSpPr>
        <p:spPr>
          <a:xfrm>
            <a:off x="0" y="3962400"/>
            <a:ext cx="881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 </a:t>
            </a:r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0" y="5580739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it-IT" smtClean="0"/>
              <a:t>1) Localization in space;</a:t>
            </a:r>
            <a:endParaRPr lang="it-IT" sz="400" dirty="0" smtClean="0"/>
          </a:p>
        </p:txBody>
      </p:sp>
      <p:sp>
        <p:nvSpPr>
          <p:cNvPr id="49" name="Rettangolo 48"/>
          <p:cNvSpPr/>
          <p:nvPr/>
        </p:nvSpPr>
        <p:spPr>
          <a:xfrm>
            <a:off x="123373" y="1451201"/>
            <a:ext cx="8265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mtClean="0"/>
              <a:t>IDEA: modify the Schr</a:t>
            </a:r>
            <a:r>
              <a:rPr lang="it-IT" sz="1300" b="1" smtClean="0"/>
              <a:t>Ö</a:t>
            </a:r>
            <a:r>
              <a:rPr lang="it-IT" smtClean="0"/>
              <a:t>dinger dynamics with one which describes also the collapse: </a:t>
            </a:r>
            <a:endParaRPr lang="it-IT"/>
          </a:p>
        </p:txBody>
      </p:sp>
      <p:pic>
        <p:nvPicPr>
          <p:cNvPr id="51" name="Immagine 5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122071" y="4163791"/>
            <a:ext cx="4834890" cy="191453"/>
          </a:xfrm>
          <a:prstGeom prst="rect">
            <a:avLst/>
          </a:prstGeom>
        </p:spPr>
      </p:pic>
      <p:pic>
        <p:nvPicPr>
          <p:cNvPr id="42" name="Immagine 4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61270" y="3193796"/>
            <a:ext cx="3512820" cy="451104"/>
          </a:xfrm>
          <a:prstGeom prst="rect">
            <a:avLst/>
          </a:prstGeom>
        </p:spPr>
      </p:pic>
      <p:sp>
        <p:nvSpPr>
          <p:cNvPr id="43" name="CasellaDiTesto 33"/>
          <p:cNvSpPr txBox="1">
            <a:spLocks noChangeArrowheads="1"/>
          </p:cNvSpPr>
          <p:nvPr/>
        </p:nvSpPr>
        <p:spPr bwMode="auto">
          <a:xfrm>
            <a:off x="0" y="5074558"/>
            <a:ext cx="914399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>
                <a:latin typeface="Calibri" pitchFamily="34" charset="0"/>
              </a:rPr>
              <a:t>MOST IMPORTANT FEATURES</a:t>
            </a:r>
            <a:endParaRPr lang="it-IT" dirty="0">
              <a:latin typeface="Calibri" pitchFamily="34" charset="0"/>
            </a:endParaRPr>
          </a:p>
        </p:txBody>
      </p:sp>
      <p:grpSp>
        <p:nvGrpSpPr>
          <p:cNvPr id="52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53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54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ttangolo 54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0" y="4488539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mtClean="0"/>
              <a:t>     	 	: </a:t>
            </a:r>
            <a:r>
              <a:rPr lang="it-IT" dirty="0" err="1" smtClean="0"/>
              <a:t>coupling</a:t>
            </a:r>
            <a:r>
              <a:rPr lang="it-IT" dirty="0" smtClean="0"/>
              <a:t> </a:t>
            </a:r>
            <a:r>
              <a:rPr lang="it-IT" dirty="0" err="1" smtClean="0"/>
              <a:t>constant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matter</a:t>
            </a:r>
            <a:r>
              <a:rPr lang="it-IT" dirty="0" smtClean="0"/>
              <a:t> and </a:t>
            </a:r>
            <a:r>
              <a:rPr lang="it-IT" dirty="0" err="1" smtClean="0"/>
              <a:t>noise</a:t>
            </a:r>
            <a:r>
              <a:rPr lang="it-IT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it-IT" sz="400" dirty="0" smtClean="0"/>
          </a:p>
          <a:p>
            <a:pPr>
              <a:buFont typeface="Arial" pitchFamily="34" charset="0"/>
              <a:buChar char="•"/>
            </a:pPr>
            <a:r>
              <a:rPr lang="it-IT" smtClean="0"/>
              <a:t>     	          : </a:t>
            </a:r>
            <a:r>
              <a:rPr lang="it-IT" dirty="0" err="1" smtClean="0"/>
              <a:t>correlation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r>
              <a:rPr lang="it-IT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it-IT" sz="400" dirty="0" smtClean="0"/>
          </a:p>
        </p:txBody>
      </p:sp>
      <p:pic>
        <p:nvPicPr>
          <p:cNvPr id="66" name="Immagine 6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54000" y="4572000"/>
            <a:ext cx="1641348" cy="208788"/>
          </a:xfrm>
          <a:prstGeom prst="rect">
            <a:avLst/>
          </a:prstGeom>
        </p:spPr>
      </p:pic>
      <p:sp>
        <p:nvSpPr>
          <p:cNvPr id="63" name="CasellaDiTesto 62"/>
          <p:cNvSpPr txBox="1"/>
          <p:nvPr/>
        </p:nvSpPr>
        <p:spPr>
          <a:xfrm>
            <a:off x="0" y="59563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2) Amplification mechanism: the strength of the collapse increases with the size of the system;</a:t>
            </a:r>
          </a:p>
          <a:p>
            <a:endParaRPr lang="it-IT"/>
          </a:p>
        </p:txBody>
      </p:sp>
      <p:pic>
        <p:nvPicPr>
          <p:cNvPr id="65" name="Immagine 64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213100" y="3924301"/>
            <a:ext cx="5742146" cy="191453"/>
          </a:xfrm>
          <a:prstGeom prst="rect">
            <a:avLst/>
          </a:prstGeom>
        </p:spPr>
      </p:pic>
      <p:pic>
        <p:nvPicPr>
          <p:cNvPr id="69" name="Immagine 68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254000" y="4902200"/>
            <a:ext cx="1234440" cy="1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04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8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8801" y="1593850"/>
            <a:ext cx="8010525" cy="579120"/>
          </a:xfrm>
          <a:prstGeom prst="rect">
            <a:avLst/>
          </a:prstGeom>
        </p:spPr>
      </p:pic>
      <p:grpSp>
        <p:nvGrpSpPr>
          <p:cNvPr id="31" name="Gruppo 30"/>
          <p:cNvGrpSpPr/>
          <p:nvPr/>
        </p:nvGrpSpPr>
        <p:grpSpPr>
          <a:xfrm>
            <a:off x="3225800" y="2118356"/>
            <a:ext cx="5343526" cy="860847"/>
            <a:chOff x="3225800" y="2118356"/>
            <a:chExt cx="5343526" cy="860847"/>
          </a:xfrm>
        </p:grpSpPr>
        <p:sp>
          <p:nvSpPr>
            <p:cNvPr id="3" name="Parentesi graffa aperta 2"/>
            <p:cNvSpPr/>
            <p:nvPr/>
          </p:nvSpPr>
          <p:spPr>
            <a:xfrm rot="16200000">
              <a:off x="5659646" y="-315490"/>
              <a:ext cx="475834" cy="5343526"/>
            </a:xfrm>
            <a:prstGeom prst="lef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ln>
                  <a:solidFill>
                    <a:srgbClr val="FFCC00"/>
                  </a:solidFill>
                </a:ln>
              </a:endParaRPr>
            </a:p>
          </p:txBody>
        </p:sp>
        <p:sp>
          <p:nvSpPr>
            <p:cNvPr id="25" name="CasellaDiTesto 57"/>
            <p:cNvSpPr txBox="1">
              <a:spLocks noChangeArrowheads="1"/>
            </p:cNvSpPr>
            <p:nvPr/>
          </p:nvSpPr>
          <p:spPr bwMode="auto">
            <a:xfrm>
              <a:off x="5199750" y="2608968"/>
              <a:ext cx="1409700" cy="370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it-IT" dirty="0" err="1" smtClean="0">
                  <a:latin typeface="Calibri" pitchFamily="34" charset="0"/>
                </a:rPr>
                <a:t>Lindblad</a:t>
              </a:r>
              <a:endParaRPr lang="it-IT" dirty="0">
                <a:latin typeface="Calibri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1333499" y="2118356"/>
            <a:ext cx="1759850" cy="1136943"/>
            <a:chOff x="1333499" y="2118356"/>
            <a:chExt cx="1759850" cy="1136943"/>
          </a:xfrm>
        </p:grpSpPr>
        <p:sp>
          <p:nvSpPr>
            <p:cNvPr id="19" name="CasellaDiTesto 57"/>
            <p:cNvSpPr txBox="1">
              <a:spLocks noChangeArrowheads="1"/>
            </p:cNvSpPr>
            <p:nvPr/>
          </p:nvSpPr>
          <p:spPr bwMode="auto">
            <a:xfrm>
              <a:off x="1333499" y="2608968"/>
              <a:ext cx="17598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/>
              <a:r>
                <a:rPr lang="it-IT" dirty="0" smtClean="0">
                  <a:latin typeface="Calibri" pitchFamily="34" charset="0"/>
                </a:rPr>
                <a:t>Von-</a:t>
              </a:r>
              <a:r>
                <a:rPr lang="it-IT" dirty="0" err="1" smtClean="0">
                  <a:latin typeface="Calibri" pitchFamily="34" charset="0"/>
                </a:rPr>
                <a:t>Neumann</a:t>
              </a:r>
              <a:endParaRPr lang="it-IT" dirty="0">
                <a:latin typeface="Calibri" pitchFamily="34" charset="0"/>
              </a:endParaRPr>
            </a:p>
            <a:p>
              <a:pPr marL="342900" indent="-342900" algn="ctr"/>
              <a:r>
                <a:rPr lang="it-IT" dirty="0" err="1" smtClean="0">
                  <a:latin typeface="Calibri" pitchFamily="34" charset="0"/>
                </a:rPr>
                <a:t>Liouville</a:t>
              </a:r>
              <a:endParaRPr lang="it-IT" dirty="0">
                <a:latin typeface="Calibri" pitchFamily="34" charset="0"/>
              </a:endParaRPr>
            </a:p>
          </p:txBody>
        </p:sp>
        <p:sp>
          <p:nvSpPr>
            <p:cNvPr id="27" name="Parentesi graffa aperta 26"/>
            <p:cNvSpPr/>
            <p:nvPr/>
          </p:nvSpPr>
          <p:spPr>
            <a:xfrm rot="16200000">
              <a:off x="1970070" y="1659585"/>
              <a:ext cx="475834" cy="1393375"/>
            </a:xfrm>
            <a:prstGeom prst="leftBrac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CasellaDiTesto 6"/>
          <p:cNvSpPr txBox="1">
            <a:spLocks noChangeArrowheads="1"/>
          </p:cNvSpPr>
          <p:nvPr/>
        </p:nvSpPr>
        <p:spPr bwMode="auto">
          <a:xfrm>
            <a:off x="266700" y="829130"/>
            <a:ext cx="863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</a:rPr>
              <a:t>CSL MODEL MASTER EQUATION</a:t>
            </a:r>
            <a:endParaRPr lang="it-IT" sz="2200" dirty="0">
              <a:latin typeface="Calibri" pitchFamily="34" charset="0"/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0" y="3394999"/>
            <a:ext cx="9144000" cy="999201"/>
            <a:chOff x="0" y="3394999"/>
            <a:chExt cx="9144000" cy="999201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0" y="3687723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/>
              <a:r>
                <a:rPr lang="it-IT" dirty="0" smtClean="0"/>
                <a:t>IN POSITION REPRESENTATION</a:t>
              </a:r>
            </a:p>
          </p:txBody>
        </p:sp>
        <p:cxnSp>
          <p:nvCxnSpPr>
            <p:cNvPr id="26" name="Connettore 2 25"/>
            <p:cNvCxnSpPr/>
            <p:nvPr/>
          </p:nvCxnSpPr>
          <p:spPr>
            <a:xfrm>
              <a:off x="4610100" y="4051300"/>
              <a:ext cx="0" cy="342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4612231" y="3394999"/>
              <a:ext cx="0" cy="288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32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33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ttangolo 35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53" name="Gruppo 52"/>
          <p:cNvGrpSpPr/>
          <p:nvPr/>
        </p:nvGrpSpPr>
        <p:grpSpPr>
          <a:xfrm>
            <a:off x="808759" y="4749800"/>
            <a:ext cx="7966941" cy="1791732"/>
            <a:chOff x="1177059" y="4749800"/>
            <a:chExt cx="7966941" cy="1791732"/>
          </a:xfrm>
        </p:grpSpPr>
        <p:grpSp>
          <p:nvGrpSpPr>
            <p:cNvPr id="52" name="Gruppo 51"/>
            <p:cNvGrpSpPr/>
            <p:nvPr/>
          </p:nvGrpSpPr>
          <p:grpSpPr>
            <a:xfrm>
              <a:off x="1177059" y="4749800"/>
              <a:ext cx="6966119" cy="1514382"/>
              <a:chOff x="1177059" y="4749800"/>
              <a:chExt cx="6966119" cy="1514382"/>
            </a:xfrm>
          </p:grpSpPr>
          <p:pic>
            <p:nvPicPr>
              <p:cNvPr id="37" name="Immagine 36" descr="addin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574738" y="4749800"/>
                <a:ext cx="6568440" cy="609600"/>
              </a:xfrm>
              <a:prstGeom prst="rect">
                <a:avLst/>
              </a:prstGeom>
            </p:spPr>
          </p:pic>
          <p:pic>
            <p:nvPicPr>
              <p:cNvPr id="28" name="Immagine 27" descr="addin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77059" y="6008912"/>
                <a:ext cx="2137410" cy="255270"/>
              </a:xfrm>
              <a:prstGeom prst="rect">
                <a:avLst/>
              </a:prstGeom>
            </p:spPr>
          </p:pic>
        </p:grpSp>
        <p:grpSp>
          <p:nvGrpSpPr>
            <p:cNvPr id="51" name="Gruppo 50"/>
            <p:cNvGrpSpPr/>
            <p:nvPr/>
          </p:nvGrpSpPr>
          <p:grpSpPr>
            <a:xfrm>
              <a:off x="4294206" y="5676900"/>
              <a:ext cx="4849794" cy="864632"/>
              <a:chOff x="4294206" y="5676900"/>
              <a:chExt cx="4849794" cy="864632"/>
            </a:xfrm>
          </p:grpSpPr>
          <p:pic>
            <p:nvPicPr>
              <p:cNvPr id="24" name="Immagine 23" descr="addin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294206" y="5945411"/>
                <a:ext cx="1619250" cy="525780"/>
              </a:xfrm>
              <a:prstGeom prst="rect">
                <a:avLst/>
              </a:prstGeom>
            </p:spPr>
          </p:pic>
          <p:grpSp>
            <p:nvGrpSpPr>
              <p:cNvPr id="43" name="Gruppo 42"/>
              <p:cNvGrpSpPr/>
              <p:nvPr/>
            </p:nvGrpSpPr>
            <p:grpSpPr>
              <a:xfrm>
                <a:off x="6083300" y="5905500"/>
                <a:ext cx="571500" cy="533400"/>
                <a:chOff x="6083300" y="5905500"/>
                <a:chExt cx="571500" cy="533400"/>
              </a:xfrm>
            </p:grpSpPr>
            <p:cxnSp>
              <p:nvCxnSpPr>
                <p:cNvPr id="40" name="Connettore 1 39"/>
                <p:cNvCxnSpPr/>
                <p:nvPr/>
              </p:nvCxnSpPr>
              <p:spPr>
                <a:xfrm>
                  <a:off x="6083300" y="6172200"/>
                  <a:ext cx="571500" cy="266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ttore 1 41"/>
                <p:cNvCxnSpPr/>
                <p:nvPr/>
              </p:nvCxnSpPr>
              <p:spPr>
                <a:xfrm flipV="1">
                  <a:off x="6083300" y="5905500"/>
                  <a:ext cx="571500" cy="266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7" name="Immagine 46" descr="addin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756400" y="5753100"/>
                <a:ext cx="1263015" cy="224790"/>
              </a:xfrm>
              <a:prstGeom prst="rect">
                <a:avLst/>
              </a:prstGeom>
            </p:spPr>
          </p:pic>
          <p:pic>
            <p:nvPicPr>
              <p:cNvPr id="48" name="Immagine 47" descr="addin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6769100" y="6286500"/>
                <a:ext cx="1162050" cy="224790"/>
              </a:xfrm>
              <a:prstGeom prst="rect">
                <a:avLst/>
              </a:prstGeom>
            </p:spPr>
          </p:pic>
          <p:sp>
            <p:nvSpPr>
              <p:cNvPr id="49" name="CasellaDiTesto 48"/>
              <p:cNvSpPr txBox="1"/>
              <p:nvPr/>
            </p:nvSpPr>
            <p:spPr>
              <a:xfrm>
                <a:off x="8204200" y="5676900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mtClean="0"/>
                  <a:t>GRW</a:t>
                </a:r>
                <a:endParaRPr lang="it-IT"/>
              </a:p>
            </p:txBody>
          </p:sp>
          <p:sp>
            <p:nvSpPr>
              <p:cNvPr id="50" name="CasellaDiTesto 49"/>
              <p:cNvSpPr txBox="1"/>
              <p:nvPr/>
            </p:nvSpPr>
            <p:spPr>
              <a:xfrm>
                <a:off x="8204200" y="6172200"/>
                <a:ext cx="93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mtClean="0"/>
                  <a:t>ADLER</a:t>
                </a:r>
                <a:endParaRPr lang="it-IT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6"/>
          <p:cNvSpPr txBox="1">
            <a:spLocks noChangeArrowheads="1"/>
          </p:cNvSpPr>
          <p:nvPr/>
        </p:nvSpPr>
        <p:spPr bwMode="auto">
          <a:xfrm>
            <a:off x="266700" y="901700"/>
            <a:ext cx="863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smtClean="0">
                <a:latin typeface="Calibri" pitchFamily="34" charset="0"/>
              </a:rPr>
              <a:t>THE QMUPL </a:t>
            </a:r>
            <a:r>
              <a:rPr lang="it-IT" sz="2200">
                <a:latin typeface="Calibri" pitchFamily="34" charset="0"/>
              </a:rPr>
              <a:t>MODEL</a:t>
            </a:r>
          </a:p>
        </p:txBody>
      </p:sp>
      <p:pic>
        <p:nvPicPr>
          <p:cNvPr id="20" name="Immagin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3062" y="1585683"/>
            <a:ext cx="7741920" cy="609600"/>
          </a:xfrm>
          <a:prstGeom prst="rect">
            <a:avLst/>
          </a:prstGeom>
        </p:spPr>
      </p:pic>
      <p:sp>
        <p:nvSpPr>
          <p:cNvPr id="11288" name="CasellaDiTesto 33"/>
          <p:cNvSpPr txBox="1">
            <a:spLocks noChangeArrowheads="1"/>
          </p:cNvSpPr>
          <p:nvPr/>
        </p:nvSpPr>
        <p:spPr bwMode="auto">
          <a:xfrm>
            <a:off x="0" y="2496458"/>
            <a:ext cx="9143999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mtClean="0">
                <a:latin typeface="Calibri" pitchFamily="34" charset="0"/>
              </a:rPr>
              <a:t>WHY QMUPL MODEL?</a:t>
            </a:r>
            <a:endParaRPr lang="it-IT" dirty="0">
              <a:latin typeface="Calibri" pitchFamily="34" charset="0"/>
            </a:endParaRPr>
          </a:p>
        </p:txBody>
      </p:sp>
      <p:grpSp>
        <p:nvGrpSpPr>
          <p:cNvPr id="25" name="Gruppo 24"/>
          <p:cNvGrpSpPr/>
          <p:nvPr/>
        </p:nvGrpSpPr>
        <p:grpSpPr>
          <a:xfrm>
            <a:off x="203200" y="3369126"/>
            <a:ext cx="8699500" cy="2990753"/>
            <a:chOff x="203200" y="3369126"/>
            <a:chExt cx="8699500" cy="2990753"/>
          </a:xfrm>
        </p:grpSpPr>
        <p:sp>
          <p:nvSpPr>
            <p:cNvPr id="11293" name="CasellaDiTesto 33"/>
            <p:cNvSpPr txBox="1">
              <a:spLocks noChangeArrowheads="1"/>
            </p:cNvSpPr>
            <p:nvPr/>
          </p:nvSpPr>
          <p:spPr bwMode="auto">
            <a:xfrm>
              <a:off x="203200" y="5773044"/>
              <a:ext cx="82808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2000" dirty="0">
                  <a:latin typeface="Calibri" pitchFamily="34" charset="0"/>
                </a:rPr>
                <a:t>For </a:t>
              </a:r>
              <a:r>
                <a:rPr lang="it-IT" sz="2000" err="1" smtClean="0">
                  <a:latin typeface="Calibri" pitchFamily="34" charset="0"/>
                </a:rPr>
                <a:t>distances</a:t>
              </a:r>
              <a:r>
                <a:rPr lang="it-IT" sz="2000" smtClean="0">
                  <a:latin typeface="Calibri" pitchFamily="34" charset="0"/>
                </a:rPr>
                <a:t>                                                    same </a:t>
              </a:r>
              <a:r>
                <a:rPr lang="it-IT" sz="2000" err="1">
                  <a:latin typeface="Calibri" pitchFamily="34" charset="0"/>
                </a:rPr>
                <a:t>equation</a:t>
              </a:r>
              <a:r>
                <a:rPr lang="it-IT" sz="2000">
                  <a:latin typeface="Calibri" pitchFamily="34" charset="0"/>
                </a:rPr>
                <a:t> </a:t>
              </a:r>
              <a:r>
                <a:rPr lang="it-IT" sz="2000" smtClean="0">
                  <a:latin typeface="Calibri" pitchFamily="34" charset="0"/>
                </a:rPr>
                <a:t>setting:</a:t>
              </a:r>
              <a:endParaRPr lang="it-IT" sz="2000" dirty="0">
                <a:latin typeface="Calibri" pitchFamily="34" charset="0"/>
              </a:endParaRPr>
            </a:p>
          </p:txBody>
        </p:sp>
        <p:pic>
          <p:nvPicPr>
            <p:cNvPr id="31" name="Immagine 30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7324076" y="5773139"/>
              <a:ext cx="975360" cy="586740"/>
            </a:xfrm>
            <a:prstGeom prst="rect">
              <a:avLst/>
            </a:prstGeom>
          </p:spPr>
        </p:pic>
        <p:pic>
          <p:nvPicPr>
            <p:cNvPr id="11295" name="Immagine 54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52715" y="5931962"/>
              <a:ext cx="2678575" cy="289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Immagine 29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1150199" y="4033153"/>
              <a:ext cx="5684520" cy="537210"/>
            </a:xfrm>
            <a:prstGeom prst="rect">
              <a:avLst/>
            </a:prstGeom>
          </p:spPr>
        </p:pic>
        <p:sp>
          <p:nvSpPr>
            <p:cNvPr id="11292" name="CasellaDiTesto 81"/>
            <p:cNvSpPr txBox="1">
              <a:spLocks noChangeArrowheads="1"/>
            </p:cNvSpPr>
            <p:nvPr/>
          </p:nvSpPr>
          <p:spPr bwMode="auto">
            <a:xfrm>
              <a:off x="215900" y="4109354"/>
              <a:ext cx="939749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Calibri" pitchFamily="34" charset="0"/>
                </a:rPr>
                <a:t>QMUPL</a:t>
              </a:r>
            </a:p>
          </p:txBody>
        </p:sp>
        <p:pic>
          <p:nvPicPr>
            <p:cNvPr id="23" name="Immagine 22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1099400" y="4899473"/>
              <a:ext cx="6568440" cy="609600"/>
            </a:xfrm>
            <a:prstGeom prst="rect">
              <a:avLst/>
            </a:prstGeom>
          </p:spPr>
        </p:pic>
        <p:sp>
          <p:nvSpPr>
            <p:cNvPr id="11290" name="CasellaDiTesto 52"/>
            <p:cNvSpPr txBox="1">
              <a:spLocks noChangeArrowheads="1"/>
            </p:cNvSpPr>
            <p:nvPr/>
          </p:nvSpPr>
          <p:spPr bwMode="auto">
            <a:xfrm>
              <a:off x="215900" y="4982024"/>
              <a:ext cx="9397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Calibri" pitchFamily="34" charset="0"/>
                </a:rPr>
                <a:t>CSL</a:t>
              </a:r>
            </a:p>
          </p:txBody>
        </p:sp>
        <p:pic>
          <p:nvPicPr>
            <p:cNvPr id="38" name="Immagine 37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126990" y="3443512"/>
              <a:ext cx="2137410" cy="255270"/>
            </a:xfrm>
            <a:prstGeom prst="rect">
              <a:avLst/>
            </a:prstGeom>
          </p:spPr>
        </p:pic>
        <p:sp>
          <p:nvSpPr>
            <p:cNvPr id="43" name="CasellaDiTesto 42"/>
            <p:cNvSpPr txBox="1"/>
            <p:nvPr/>
          </p:nvSpPr>
          <p:spPr>
            <a:xfrm>
              <a:off x="228600" y="3369126"/>
              <a:ext cx="8674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smtClean="0">
                  <a:latin typeface="Calibri" pitchFamily="34" charset="0"/>
                </a:rPr>
                <a:t>2) Master </a:t>
              </a:r>
              <a:r>
                <a:rPr lang="it-IT" sz="2000" dirty="0" err="1" smtClean="0">
                  <a:latin typeface="Calibri" pitchFamily="34" charset="0"/>
                </a:rPr>
                <a:t>equation</a:t>
              </a:r>
              <a:r>
                <a:rPr lang="it-IT" sz="2000" dirty="0" smtClean="0">
                  <a:latin typeface="Calibri" pitchFamily="34" charset="0"/>
                </a:rPr>
                <a:t> in </a:t>
              </a:r>
              <a:r>
                <a:rPr lang="it-IT" sz="2000" smtClean="0">
                  <a:latin typeface="Calibri" pitchFamily="34" charset="0"/>
                </a:rPr>
                <a:t>position representation                                        : </a:t>
              </a:r>
              <a:r>
                <a:rPr lang="it-IT" sz="2000" dirty="0" smtClean="0">
                  <a:latin typeface="Calibri" pitchFamily="34" charset="0"/>
                </a:rPr>
                <a:t>	</a:t>
              </a:r>
              <a:endParaRPr lang="it-IT" sz="2000" dirty="0">
                <a:latin typeface="Calibri" pitchFamily="34" charset="0"/>
              </a:endParaRP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2044700" y="1193800"/>
            <a:ext cx="514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smtClean="0"/>
              <a:t>(</a:t>
            </a:r>
            <a:r>
              <a:rPr lang="it-IT" sz="1400" cap="all" smtClean="0"/>
              <a:t>QUANTUM MECHANICS WITH UNIVERSAL POSITION LOCALIZATION</a:t>
            </a:r>
            <a:r>
              <a:rPr lang="it-IT" sz="1400" smtClean="0"/>
              <a:t>)</a:t>
            </a:r>
            <a:endParaRPr lang="it-IT" sz="1400"/>
          </a:p>
        </p:txBody>
      </p:sp>
      <p:grpSp>
        <p:nvGrpSpPr>
          <p:cNvPr id="18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19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21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ttangolo 21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228600" y="2832100"/>
            <a:ext cx="872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mtClean="0">
                <a:latin typeface="Calibri" pitchFamily="34" charset="0"/>
              </a:rPr>
              <a:t>1) Easy calculations;</a:t>
            </a:r>
          </a:p>
        </p:txBody>
      </p:sp>
      <p:pic>
        <p:nvPicPr>
          <p:cNvPr id="26" name="Immagin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241801" y="2209801"/>
            <a:ext cx="4722019" cy="1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sellaDiTesto 54"/>
          <p:cNvSpPr txBox="1"/>
          <p:nvPr/>
        </p:nvSpPr>
        <p:spPr>
          <a:xfrm>
            <a:off x="266700" y="9017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PROBLEM IN CSL AND QMUPL MODELS</a:t>
            </a:r>
          </a:p>
        </p:txBody>
      </p:sp>
      <p:pic>
        <p:nvPicPr>
          <p:cNvPr id="22" name="Immagine 2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90900" y="2171700"/>
            <a:ext cx="2320290" cy="640080"/>
          </a:xfrm>
          <a:prstGeom prst="rect">
            <a:avLst/>
          </a:prstGeom>
        </p:spPr>
      </p:pic>
      <p:sp>
        <p:nvSpPr>
          <p:cNvPr id="90" name="CasellaDiTesto 89"/>
          <p:cNvSpPr txBox="1"/>
          <p:nvPr/>
        </p:nvSpPr>
        <p:spPr>
          <a:xfrm>
            <a:off x="177800" y="292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an electron:</a:t>
            </a:r>
            <a:endParaRPr lang="it-IT" dirty="0"/>
          </a:p>
        </p:txBody>
      </p:sp>
      <p:pic>
        <p:nvPicPr>
          <p:cNvPr id="24" name="Immagine 2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75255" y="2984501"/>
            <a:ext cx="4170045" cy="274320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177800" y="3403600"/>
            <a:ext cx="852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a </a:t>
            </a:r>
            <a:r>
              <a:rPr lang="it-IT" dirty="0" err="1" smtClean="0"/>
              <a:t>monoatomic</a:t>
            </a:r>
            <a:r>
              <a:rPr lang="it-IT" dirty="0" smtClean="0"/>
              <a:t> gas:      </a:t>
            </a:r>
            <a:r>
              <a:rPr lang="it-IT" dirty="0" err="1" smtClean="0"/>
              <a:t>increase</a:t>
            </a:r>
            <a:r>
              <a:rPr lang="it-IT" dirty="0" smtClean="0"/>
              <a:t> of temperature in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35" name="Immagine 3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396355" y="3473386"/>
            <a:ext cx="1598295" cy="224790"/>
          </a:xfrm>
          <a:prstGeom prst="rect">
            <a:avLst/>
          </a:prstGeom>
        </p:spPr>
      </p:pic>
      <p:sp>
        <p:nvSpPr>
          <p:cNvPr id="18" name="CasellaDiTesto 33"/>
          <p:cNvSpPr txBox="1">
            <a:spLocks noChangeArrowheads="1"/>
          </p:cNvSpPr>
          <p:nvPr/>
        </p:nvSpPr>
        <p:spPr bwMode="auto">
          <a:xfrm>
            <a:off x="0" y="1543958"/>
            <a:ext cx="9143999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 smtClean="0">
                <a:latin typeface="Calibri" pitchFamily="34" charset="0"/>
              </a:rPr>
              <a:t>ENERGY INCREASE</a:t>
            </a:r>
            <a:endParaRPr lang="it-IT" dirty="0">
              <a:latin typeface="Calibri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2700" y="3995058"/>
            <a:ext cx="9156699" cy="2041570"/>
            <a:chOff x="-12700" y="3918858"/>
            <a:chExt cx="9156699" cy="2041570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-12700" y="4483100"/>
              <a:ext cx="9144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 </a:t>
              </a:r>
              <a:r>
                <a:rPr lang="it-IT" dirty="0" smtClean="0"/>
                <a:t> </a:t>
              </a:r>
              <a:r>
                <a:rPr lang="it-IT" dirty="0" err="1" smtClean="0"/>
                <a:t>Problem</a:t>
              </a:r>
              <a:r>
                <a:rPr lang="it-IT" dirty="0" smtClean="0"/>
                <a:t>: 	Simple </a:t>
              </a:r>
              <a:r>
                <a:rPr lang="it-IT" dirty="0"/>
                <a:t>for </a:t>
              </a:r>
              <a:r>
                <a:rPr lang="it-IT" dirty="0" err="1" smtClean="0"/>
                <a:t>modelling</a:t>
              </a:r>
              <a:r>
                <a:rPr lang="it-IT" dirty="0" smtClean="0"/>
                <a:t> </a:t>
              </a:r>
              <a:r>
                <a:rPr lang="it-IT" dirty="0" err="1"/>
                <a:t>but</a:t>
              </a:r>
              <a:r>
                <a:rPr lang="it-IT" dirty="0"/>
                <a:t> </a:t>
              </a:r>
              <a:r>
                <a:rPr lang="it-IT" dirty="0" err="1"/>
                <a:t>not</a:t>
              </a:r>
              <a:r>
                <a:rPr lang="it-IT" dirty="0"/>
                <a:t> </a:t>
              </a:r>
              <a:r>
                <a:rPr lang="it-IT" dirty="0" err="1"/>
                <a:t>realistic</a:t>
              </a:r>
              <a:r>
                <a:rPr lang="it-IT" dirty="0"/>
                <a:t>.</a:t>
              </a:r>
            </a:p>
            <a:p>
              <a:endParaRPr lang="it-IT" dirty="0" smtClean="0"/>
            </a:p>
            <a:p>
              <a:r>
                <a:rPr lang="it-IT" dirty="0" smtClean="0"/>
                <a:t>  </a:t>
              </a:r>
              <a:r>
                <a:rPr lang="it-IT" dirty="0" err="1" smtClean="0"/>
                <a:t>Motivations</a:t>
              </a:r>
              <a:r>
                <a:rPr lang="it-IT" dirty="0" smtClean="0"/>
                <a:t>:    	1) How </a:t>
              </a:r>
              <a:r>
                <a:rPr lang="it-IT" dirty="0" err="1" smtClean="0"/>
                <a:t>predictions</a:t>
              </a:r>
              <a:r>
                <a:rPr lang="it-IT" dirty="0" smtClean="0"/>
                <a:t> </a:t>
              </a:r>
              <a:r>
                <a:rPr lang="it-IT" dirty="0" err="1" smtClean="0"/>
                <a:t>depend</a:t>
              </a:r>
              <a:r>
                <a:rPr lang="it-IT" dirty="0" smtClean="0"/>
                <a:t> from the </a:t>
              </a:r>
              <a:r>
                <a:rPr lang="it-IT" dirty="0" err="1" smtClean="0"/>
                <a:t>noise</a:t>
              </a:r>
              <a:r>
                <a:rPr lang="it-IT" dirty="0"/>
                <a:t>?</a:t>
              </a:r>
              <a:endParaRPr lang="it-IT" dirty="0" smtClean="0"/>
            </a:p>
            <a:p>
              <a:endParaRPr lang="it-IT" dirty="0" smtClean="0"/>
            </a:p>
            <a:p>
              <a:r>
                <a:rPr lang="it-IT" dirty="0" smtClean="0"/>
                <a:t>		2) Connection with </a:t>
              </a:r>
              <a:r>
                <a:rPr lang="it-IT" dirty="0" err="1" smtClean="0"/>
                <a:t>realistic</a:t>
              </a:r>
              <a:r>
                <a:rPr lang="it-IT" dirty="0" smtClean="0"/>
                <a:t> </a:t>
              </a:r>
              <a:r>
                <a:rPr lang="it-IT" dirty="0" err="1" smtClean="0"/>
                <a:t>noise</a:t>
              </a:r>
              <a:r>
                <a:rPr lang="it-IT" dirty="0" smtClean="0"/>
                <a:t> </a:t>
              </a:r>
              <a:r>
                <a:rPr lang="it-IT" dirty="0" err="1" smtClean="0"/>
                <a:t>fields</a:t>
              </a:r>
              <a:r>
                <a:rPr lang="it-IT" dirty="0" smtClean="0"/>
                <a:t> of nature (</a:t>
              </a:r>
              <a:r>
                <a:rPr lang="it-IT" dirty="0" err="1" smtClean="0"/>
                <a:t>maybe</a:t>
              </a:r>
              <a:r>
                <a:rPr lang="it-IT" dirty="0" smtClean="0"/>
                <a:t> </a:t>
              </a:r>
              <a:r>
                <a:rPr lang="it-IT" dirty="0" err="1" smtClean="0"/>
                <a:t>cosmological</a:t>
              </a:r>
              <a:r>
                <a:rPr lang="it-IT" dirty="0" smtClean="0"/>
                <a:t>?) </a:t>
              </a:r>
              <a:endParaRPr lang="it-IT" dirty="0"/>
            </a:p>
          </p:txBody>
        </p:sp>
        <p:sp>
          <p:nvSpPr>
            <p:cNvPr id="19" name="CasellaDiTesto 33"/>
            <p:cNvSpPr txBox="1">
              <a:spLocks noChangeArrowheads="1"/>
            </p:cNvSpPr>
            <p:nvPr/>
          </p:nvSpPr>
          <p:spPr bwMode="auto">
            <a:xfrm>
              <a:off x="0" y="3918858"/>
              <a:ext cx="9143999" cy="464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dirty="0" smtClean="0">
                  <a:latin typeface="Calibri" pitchFamily="34" charset="0"/>
                </a:rPr>
                <a:t>WHITE NOISE</a:t>
              </a:r>
              <a:endParaRPr lang="it-IT" dirty="0">
                <a:latin typeface="Calibri" pitchFamily="34" charset="0"/>
              </a:endParaRPr>
            </a:p>
          </p:txBody>
        </p:sp>
      </p:grpSp>
      <p:grpSp>
        <p:nvGrpSpPr>
          <p:cNvPr id="16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17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20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ttangolo 20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6032500" y="2324100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Steady increase of energy!</a:t>
            </a:r>
            <a:endParaRPr lang="it-IT"/>
          </a:p>
        </p:txBody>
      </p:sp>
      <p:pic>
        <p:nvPicPr>
          <p:cNvPr id="26" name="Immagine 2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387602" y="1308100"/>
            <a:ext cx="4451985" cy="1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41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sellaDiTesto 54"/>
          <p:cNvSpPr txBox="1"/>
          <p:nvPr/>
        </p:nvSpPr>
        <p:spPr>
          <a:xfrm>
            <a:off x="266700" y="901700"/>
            <a:ext cx="863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DISSIPATIVE CSL MODEL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0" y="14859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 err="1" smtClean="0"/>
              <a:t>States</a:t>
            </a:r>
            <a:r>
              <a:rPr lang="it-IT" dirty="0" smtClean="0"/>
              <a:t> evolve </a:t>
            </a:r>
            <a:r>
              <a:rPr lang="it-IT" dirty="0" err="1" smtClean="0"/>
              <a:t>following</a:t>
            </a:r>
            <a:r>
              <a:rPr lang="it-IT" dirty="0" smtClean="0"/>
              <a:t> the </a:t>
            </a:r>
            <a:r>
              <a:rPr lang="it-IT" dirty="0" err="1" smtClean="0"/>
              <a:t>equation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16" name="Immagin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65100" y="1957665"/>
            <a:ext cx="5935980" cy="609600"/>
          </a:xfrm>
          <a:prstGeom prst="rect">
            <a:avLst/>
          </a:prstGeom>
        </p:spPr>
      </p:pic>
      <p:pic>
        <p:nvPicPr>
          <p:cNvPr id="18" name="Immagin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79500" y="2656165"/>
            <a:ext cx="6652260" cy="611505"/>
          </a:xfrm>
          <a:prstGeom prst="rect">
            <a:avLst/>
          </a:prstGeom>
        </p:spPr>
      </p:pic>
      <p:grpSp>
        <p:nvGrpSpPr>
          <p:cNvPr id="14" name="Gruppo 13"/>
          <p:cNvGrpSpPr/>
          <p:nvPr/>
        </p:nvGrpSpPr>
        <p:grpSpPr>
          <a:xfrm>
            <a:off x="160655" y="3797300"/>
            <a:ext cx="8742045" cy="1313855"/>
            <a:chOff x="160655" y="3797300"/>
            <a:chExt cx="8742045" cy="1313855"/>
          </a:xfrm>
        </p:grpSpPr>
        <p:pic>
          <p:nvPicPr>
            <p:cNvPr id="19" name="Immagine 18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77801" y="4782859"/>
              <a:ext cx="3739515" cy="320040"/>
            </a:xfrm>
            <a:prstGeom prst="rect">
              <a:avLst/>
            </a:prstGeom>
          </p:spPr>
        </p:pic>
        <p:pic>
          <p:nvPicPr>
            <p:cNvPr id="20" name="Immagine 19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5321300" y="4846360"/>
              <a:ext cx="1992630" cy="264795"/>
            </a:xfrm>
            <a:prstGeom prst="rect">
              <a:avLst/>
            </a:prstGeom>
          </p:spPr>
        </p:pic>
        <p:pic>
          <p:nvPicPr>
            <p:cNvPr id="21" name="Immagine 20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160655" y="3797300"/>
              <a:ext cx="8742045" cy="746760"/>
            </a:xfrm>
            <a:prstGeom prst="rect">
              <a:avLst/>
            </a:prstGeom>
          </p:spPr>
        </p:pic>
      </p:grpSp>
      <p:grpSp>
        <p:nvGrpSpPr>
          <p:cNvPr id="11" name="Gruppo 10"/>
          <p:cNvGrpSpPr/>
          <p:nvPr/>
        </p:nvGrpSpPr>
        <p:grpSpPr>
          <a:xfrm>
            <a:off x="12700" y="5410558"/>
            <a:ext cx="9144000" cy="1261884"/>
            <a:chOff x="12700" y="5004158"/>
            <a:chExt cx="9144000" cy="1261884"/>
          </a:xfrm>
        </p:grpSpPr>
        <p:sp>
          <p:nvSpPr>
            <p:cNvPr id="3" name="CasellaDiTesto 2"/>
            <p:cNvSpPr txBox="1"/>
            <p:nvPr/>
          </p:nvSpPr>
          <p:spPr>
            <a:xfrm>
              <a:off x="12700" y="5004158"/>
              <a:ext cx="91440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/>
                <a:t>IMPORTANT PROPERTIES</a:t>
              </a:r>
              <a:endParaRPr lang="it-IT" dirty="0" smtClean="0"/>
            </a:p>
            <a:p>
              <a:endParaRPr lang="it-IT" sz="400" dirty="0"/>
            </a:p>
            <a:p>
              <a:pPr marL="285750" indent="-285750">
                <a:buFontTx/>
                <a:buChar char="-"/>
              </a:pPr>
              <a:r>
                <a:rPr lang="it-IT" dirty="0" err="1" smtClean="0"/>
                <a:t>Localization</a:t>
              </a:r>
              <a:r>
                <a:rPr lang="it-IT" dirty="0" smtClean="0"/>
                <a:t> </a:t>
              </a:r>
              <a:r>
                <a:rPr lang="it-IT" smtClean="0"/>
                <a:t>in space</a:t>
              </a:r>
              <a:r>
                <a:rPr lang="it-IT" dirty="0" smtClean="0"/>
                <a:t>;			-     for   		</a:t>
              </a:r>
              <a:r>
                <a:rPr lang="it-IT" smtClean="0"/>
                <a:t>  CSL.</a:t>
              </a:r>
              <a:endParaRPr lang="it-IT" dirty="0" smtClean="0"/>
            </a:p>
            <a:p>
              <a:pPr marL="285750" indent="-285750">
                <a:buFontTx/>
                <a:buChar char="-"/>
              </a:pPr>
              <a:r>
                <a:rPr lang="it-IT" dirty="0" err="1" smtClean="0"/>
                <a:t>Amplification</a:t>
              </a:r>
              <a:r>
                <a:rPr lang="it-IT" dirty="0" smtClean="0"/>
                <a:t> </a:t>
              </a:r>
              <a:r>
                <a:rPr lang="it-IT" err="1" smtClean="0"/>
                <a:t>mechanism</a:t>
              </a:r>
              <a:r>
                <a:rPr lang="it-IT" smtClean="0"/>
                <a:t> effective</a:t>
              </a:r>
              <a:r>
                <a:rPr lang="it-IT" dirty="0" smtClean="0"/>
                <a:t>;		</a:t>
              </a:r>
              <a:r>
                <a:rPr lang="it-IT" dirty="0"/>
                <a:t>- </a:t>
              </a:r>
              <a:r>
                <a:rPr lang="it-IT" dirty="0" smtClean="0"/>
                <a:t>    Energy </a:t>
              </a:r>
              <a:r>
                <a:rPr lang="it-IT" dirty="0" err="1"/>
                <a:t>goes</a:t>
              </a:r>
              <a:r>
                <a:rPr lang="it-IT" dirty="0"/>
                <a:t> to an </a:t>
              </a:r>
              <a:r>
                <a:rPr lang="it-IT" err="1"/>
                <a:t>asymptotic</a:t>
              </a:r>
              <a:r>
                <a:rPr lang="it-IT"/>
                <a:t> </a:t>
              </a:r>
              <a:r>
                <a:rPr lang="it-IT" smtClean="0"/>
                <a:t>value.</a:t>
              </a:r>
              <a:endParaRPr lang="it-IT" dirty="0" smtClean="0"/>
            </a:p>
            <a:p>
              <a:endParaRPr lang="it-IT" dirty="0" smtClean="0"/>
            </a:p>
          </p:txBody>
        </p:sp>
        <p:pic>
          <p:nvPicPr>
            <p:cNvPr id="22" name="Immagine 21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359400" y="5422900"/>
              <a:ext cx="678180" cy="251460"/>
            </a:xfrm>
            <a:prstGeom prst="rect">
              <a:avLst/>
            </a:prstGeom>
          </p:spPr>
        </p:pic>
        <p:cxnSp>
          <p:nvCxnSpPr>
            <p:cNvPr id="10" name="Connettore 2 9"/>
            <p:cNvCxnSpPr/>
            <p:nvPr/>
          </p:nvCxnSpPr>
          <p:spPr>
            <a:xfrm>
              <a:off x="6139180" y="5539622"/>
              <a:ext cx="3632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24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25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ttangolo 25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pic>
        <p:nvPicPr>
          <p:cNvPr id="28" name="Immagine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534570" y="1306291"/>
            <a:ext cx="4244816" cy="1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35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6"/>
          <p:cNvSpPr txBox="1">
            <a:spLocks noChangeArrowheads="1"/>
          </p:cNvSpPr>
          <p:nvPr/>
        </p:nvSpPr>
        <p:spPr bwMode="auto">
          <a:xfrm>
            <a:off x="266700" y="850900"/>
            <a:ext cx="8636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dirty="0" smtClean="0">
                <a:latin typeface="Calibri" pitchFamily="34" charset="0"/>
              </a:rPr>
              <a:t>HOW DISSIPATION WORKS</a:t>
            </a:r>
            <a:endParaRPr lang="it-IT" sz="2200" dirty="0">
              <a:latin typeface="Calibri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0" y="1422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convenient</a:t>
            </a:r>
            <a:r>
              <a:rPr lang="it-IT" dirty="0" smtClean="0"/>
              <a:t> to </a:t>
            </a:r>
            <a:r>
              <a:rPr lang="it-IT" dirty="0" err="1" smtClean="0"/>
              <a:t>study</a:t>
            </a:r>
            <a:r>
              <a:rPr lang="it-IT" dirty="0" smtClean="0"/>
              <a:t> the </a:t>
            </a:r>
            <a:r>
              <a:rPr lang="it-IT" dirty="0" err="1" smtClean="0"/>
              <a:t>localization</a:t>
            </a:r>
            <a:r>
              <a:rPr lang="it-IT" dirty="0" smtClean="0"/>
              <a:t> </a:t>
            </a:r>
            <a:r>
              <a:rPr lang="it-IT" dirty="0" err="1" smtClean="0"/>
              <a:t>operators</a:t>
            </a:r>
            <a:r>
              <a:rPr lang="it-IT" dirty="0" smtClean="0"/>
              <a:t> in the </a:t>
            </a:r>
            <a:r>
              <a:rPr lang="it-IT" dirty="0" err="1" smtClean="0"/>
              <a:t>momentum</a:t>
            </a:r>
            <a:r>
              <a:rPr lang="it-IT" dirty="0" smtClean="0"/>
              <a:t> </a:t>
            </a:r>
            <a:r>
              <a:rPr lang="it-IT" dirty="0" err="1" smtClean="0"/>
              <a:t>representation</a:t>
            </a:r>
            <a:r>
              <a:rPr lang="it-IT" dirty="0" smtClean="0"/>
              <a:t>:</a:t>
            </a:r>
            <a:endParaRPr lang="it-IT" dirty="0"/>
          </a:p>
        </p:txBody>
      </p:sp>
      <p:grpSp>
        <p:nvGrpSpPr>
          <p:cNvPr id="16" name="Gruppo 43"/>
          <p:cNvGrpSpPr/>
          <p:nvPr/>
        </p:nvGrpSpPr>
        <p:grpSpPr>
          <a:xfrm>
            <a:off x="4940300" y="5164681"/>
            <a:ext cx="1087145" cy="863600"/>
            <a:chOff x="4076700" y="2842683"/>
            <a:chExt cx="2451100" cy="3354917"/>
          </a:xfrm>
        </p:grpSpPr>
        <p:sp>
          <p:nvSpPr>
            <p:cNvPr id="17" name="Figura a mano libera 16"/>
            <p:cNvSpPr/>
            <p:nvPr/>
          </p:nvSpPr>
          <p:spPr>
            <a:xfrm>
              <a:off x="4076700" y="2842683"/>
              <a:ext cx="1244600" cy="33549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igura a mano libera 17"/>
            <p:cNvSpPr/>
            <p:nvPr/>
          </p:nvSpPr>
          <p:spPr>
            <a:xfrm flipH="1">
              <a:off x="5283200" y="2842683"/>
              <a:ext cx="1244600" cy="33549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44"/>
          <p:cNvGrpSpPr/>
          <p:nvPr/>
        </p:nvGrpSpPr>
        <p:grpSpPr>
          <a:xfrm>
            <a:off x="7327900" y="5164681"/>
            <a:ext cx="1087145" cy="863600"/>
            <a:chOff x="4076700" y="2842683"/>
            <a:chExt cx="2451100" cy="3354917"/>
          </a:xfrm>
        </p:grpSpPr>
        <p:sp>
          <p:nvSpPr>
            <p:cNvPr id="20" name="Figura a mano libera 19"/>
            <p:cNvSpPr/>
            <p:nvPr/>
          </p:nvSpPr>
          <p:spPr>
            <a:xfrm>
              <a:off x="4076700" y="2842683"/>
              <a:ext cx="1244600" cy="33549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21" name="Figura a mano libera 20"/>
            <p:cNvSpPr/>
            <p:nvPr/>
          </p:nvSpPr>
          <p:spPr>
            <a:xfrm flipH="1">
              <a:off x="5283200" y="2842683"/>
              <a:ext cx="1244600" cy="3354917"/>
            </a:xfrm>
            <a:custGeom>
              <a:avLst/>
              <a:gdLst>
                <a:gd name="connsiteX0" fmla="*/ 0 w 1244600"/>
                <a:gd name="connsiteY0" fmla="*/ 3354917 h 3354917"/>
                <a:gd name="connsiteX1" fmla="*/ 762000 w 1244600"/>
                <a:gd name="connsiteY1" fmla="*/ 3075517 h 3354917"/>
                <a:gd name="connsiteX2" fmla="*/ 1003300 w 1244600"/>
                <a:gd name="connsiteY2" fmla="*/ 1996017 h 3354917"/>
                <a:gd name="connsiteX3" fmla="*/ 1117600 w 1244600"/>
                <a:gd name="connsiteY3" fmla="*/ 357717 h 3354917"/>
                <a:gd name="connsiteX4" fmla="*/ 1181100 w 1244600"/>
                <a:gd name="connsiteY4" fmla="*/ 65617 h 3354917"/>
                <a:gd name="connsiteX5" fmla="*/ 1244600 w 1244600"/>
                <a:gd name="connsiteY5" fmla="*/ 27517 h 335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600" h="3354917">
                  <a:moveTo>
                    <a:pt x="0" y="3354917"/>
                  </a:moveTo>
                  <a:cubicBezTo>
                    <a:pt x="297391" y="3328458"/>
                    <a:pt x="594783" y="3302000"/>
                    <a:pt x="762000" y="3075517"/>
                  </a:cubicBezTo>
                  <a:cubicBezTo>
                    <a:pt x="929217" y="2849034"/>
                    <a:pt x="944033" y="2448984"/>
                    <a:pt x="1003300" y="1996017"/>
                  </a:cubicBezTo>
                  <a:cubicBezTo>
                    <a:pt x="1062567" y="1543050"/>
                    <a:pt x="1087967" y="679450"/>
                    <a:pt x="1117600" y="357717"/>
                  </a:cubicBezTo>
                  <a:cubicBezTo>
                    <a:pt x="1147233" y="35984"/>
                    <a:pt x="1159933" y="120650"/>
                    <a:pt x="1181100" y="65617"/>
                  </a:cubicBezTo>
                  <a:cubicBezTo>
                    <a:pt x="1202267" y="10584"/>
                    <a:pt x="1187450" y="0"/>
                    <a:pt x="1244600" y="2751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0" y="3251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CSL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8" name="Immagine 3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52503" y="3733801"/>
            <a:ext cx="7048310" cy="64293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0" y="17653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DISSIPATIVE CSL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37" name="Immagine 3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7802" y="2374900"/>
            <a:ext cx="8656511" cy="642938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3937000" y="3020088"/>
            <a:ext cx="33655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610100" y="4353589"/>
            <a:ext cx="180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o 48"/>
          <p:cNvGrpSpPr>
            <a:grpSpLocks/>
          </p:cNvGrpSpPr>
          <p:nvPr/>
        </p:nvGrpSpPr>
        <p:grpSpPr bwMode="auto">
          <a:xfrm>
            <a:off x="381000" y="63500"/>
            <a:ext cx="8458200" cy="812800"/>
            <a:chOff x="457200" y="927100"/>
            <a:chExt cx="8458200" cy="812800"/>
          </a:xfrm>
        </p:grpSpPr>
        <p:sp>
          <p:nvSpPr>
            <p:cNvPr id="32" name="CasellaDiTesto 49"/>
            <p:cNvSpPr txBox="1">
              <a:spLocks noChangeArrowheads="1"/>
            </p:cNvSpPr>
            <p:nvPr/>
          </p:nvSpPr>
          <p:spPr bwMode="auto">
            <a:xfrm>
              <a:off x="1079500" y="990600"/>
              <a:ext cx="78359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D</a:t>
              </a:r>
              <a:r>
                <a:rPr lang="en-US" sz="1600" dirty="0" smtClean="0">
                  <a:solidFill>
                    <a:srgbClr val="002060"/>
                  </a:solidFill>
                  <a:latin typeface="Calibri" pitchFamily="34" charset="0"/>
                </a:rPr>
                <a:t>issipative </a:t>
              </a:r>
              <a:r>
                <a:rPr lang="en-US" sz="1600" dirty="0">
                  <a:solidFill>
                    <a:srgbClr val="002060"/>
                  </a:solidFill>
                  <a:latin typeface="Calibri" pitchFamily="34" charset="0"/>
                </a:rPr>
                <a:t>and non-white noise Collapse Models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  </a:t>
              </a:r>
              <a:endParaRPr lang="it-IT" sz="1600" dirty="0" smtClean="0">
                <a:solidFill>
                  <a:srgbClr val="002060"/>
                </a:solidFill>
                <a:latin typeface="Calibri" pitchFamily="34" charset="0"/>
              </a:endParaRPr>
            </a:p>
            <a:p>
              <a:pPr algn="ctr"/>
              <a:r>
                <a:rPr lang="it-IT" sz="1600" dirty="0" smtClean="0">
                  <a:solidFill>
                    <a:srgbClr val="002060"/>
                  </a:solidFill>
                  <a:latin typeface="Calibri" pitchFamily="34" charset="0"/>
                </a:rPr>
                <a:t>- Frascati,  </a:t>
              </a:r>
              <a:r>
                <a:rPr lang="it-IT" sz="1600" dirty="0">
                  <a:solidFill>
                    <a:srgbClr val="002060"/>
                  </a:solidFill>
                  <a:latin typeface="Calibri" pitchFamily="34" charset="0"/>
                </a:rPr>
                <a:t>24/09/2015</a:t>
              </a:r>
              <a:r>
                <a:rPr lang="it-IT" sz="1600" i="1" dirty="0" smtClean="0">
                  <a:solidFill>
                    <a:srgbClr val="002060"/>
                  </a:solidFill>
                  <a:latin typeface="Calibri" pitchFamily="34" charset="0"/>
                </a:rPr>
                <a:t>,  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Sandro </a:t>
              </a:r>
              <a:r>
                <a:rPr lang="it-IT" sz="1600" i="1" dirty="0" err="1">
                  <a:solidFill>
                    <a:srgbClr val="002060"/>
                  </a:solidFill>
                  <a:latin typeface="Calibri" pitchFamily="34" charset="0"/>
                </a:rPr>
                <a:t>Donadi</a:t>
              </a:r>
              <a:r>
                <a:rPr lang="it-IT" sz="1600" i="1" dirty="0">
                  <a:solidFill>
                    <a:srgbClr val="002060"/>
                  </a:solidFill>
                  <a:latin typeface="Calibri" pitchFamily="34" charset="0"/>
                </a:rPr>
                <a:t> -</a:t>
              </a:r>
              <a:endParaRPr lang="it-IT" sz="1600" dirty="0">
                <a:latin typeface="Calibri" pitchFamily="34" charset="0"/>
              </a:endParaRPr>
            </a:p>
          </p:txBody>
        </p:sp>
        <p:pic>
          <p:nvPicPr>
            <p:cNvPr id="34" name="Picture 11" descr="http://www.viaggioadriatico.it/ViaggiADR/progetto/immagini-della-sezione/11.gi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5776" y="927100"/>
              <a:ext cx="823766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tangolo 34"/>
            <p:cNvSpPr/>
            <p:nvPr/>
          </p:nvSpPr>
          <p:spPr>
            <a:xfrm>
              <a:off x="457200" y="1681481"/>
              <a:ext cx="8305800" cy="58419"/>
            </a:xfrm>
            <a:prstGeom prst="rect">
              <a:avLst/>
            </a:prstGeom>
            <a:gradFill flip="none" rotWithShape="1">
              <a:gsLst>
                <a:gs pos="15000">
                  <a:srgbClr val="002060">
                    <a:alpha val="79000"/>
                  </a:srgb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176026" y="4794721"/>
            <a:ext cx="3407046" cy="1853032"/>
            <a:chOff x="176026" y="4794721"/>
            <a:chExt cx="3407046" cy="1853032"/>
          </a:xfrm>
        </p:grpSpPr>
        <p:sp>
          <p:nvSpPr>
            <p:cNvPr id="12" name="TextBox 16"/>
            <p:cNvSpPr txBox="1"/>
            <p:nvPr/>
          </p:nvSpPr>
          <p:spPr>
            <a:xfrm>
              <a:off x="176026" y="5724423"/>
              <a:ext cx="33789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>
                  <a:solidFill>
                    <a:srgbClr val="FF0000"/>
                  </a:solidFill>
                </a:rPr>
                <a:t>CSL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Not </a:t>
              </a:r>
              <a:r>
                <a:rPr lang="en-US" dirty="0"/>
                <a:t>a function </a:t>
              </a:r>
              <a:r>
                <a:rPr lang="en-US"/>
                <a:t>of 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Peaked </a:t>
              </a:r>
              <a:r>
                <a:rPr lang="en-US" dirty="0" smtClean="0"/>
                <a:t>at</a:t>
              </a:r>
              <a:endParaRPr lang="en-US" dirty="0"/>
            </a:p>
          </p:txBody>
        </p:sp>
        <p:sp>
          <p:nvSpPr>
            <p:cNvPr id="33" name="TextBox 16"/>
            <p:cNvSpPr txBox="1"/>
            <p:nvPr/>
          </p:nvSpPr>
          <p:spPr>
            <a:xfrm>
              <a:off x="177801" y="4794721"/>
              <a:ext cx="33789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 smtClean="0">
                  <a:solidFill>
                    <a:srgbClr val="00B050"/>
                  </a:solidFill>
                </a:rPr>
                <a:t>DISSIPATIVE CSL</a:t>
              </a:r>
              <a:endParaRPr lang="en-US" dirty="0" smtClean="0">
                <a:solidFill>
                  <a:srgbClr val="00B05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Function </a:t>
              </a:r>
              <a:r>
                <a:rPr lang="en-US"/>
                <a:t>of 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Peaked </a:t>
              </a:r>
              <a:r>
                <a:rPr lang="en-US" dirty="0" smtClean="0"/>
                <a:t>at</a:t>
              </a:r>
              <a:endParaRPr lang="en-US" dirty="0"/>
            </a:p>
          </p:txBody>
        </p:sp>
        <p:pic>
          <p:nvPicPr>
            <p:cNvPr id="46" name="Immagine 45" descr="addin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1534244" y="5431349"/>
              <a:ext cx="2048828" cy="238316"/>
            </a:xfrm>
            <a:prstGeom prst="rect">
              <a:avLst/>
            </a:prstGeom>
          </p:spPr>
        </p:pic>
        <p:pic>
          <p:nvPicPr>
            <p:cNvPr id="48" name="Immagine 47" descr="addin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1686643" y="5177349"/>
              <a:ext cx="156020" cy="157734"/>
            </a:xfrm>
            <a:prstGeom prst="rect">
              <a:avLst/>
            </a:prstGeom>
          </p:spPr>
        </p:pic>
        <p:pic>
          <p:nvPicPr>
            <p:cNvPr id="50" name="Immagine 49" descr="addin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1534243" y="6383849"/>
              <a:ext cx="591503" cy="204026"/>
            </a:xfrm>
            <a:prstGeom prst="rect">
              <a:avLst/>
            </a:prstGeom>
          </p:spPr>
        </p:pic>
        <p:pic>
          <p:nvPicPr>
            <p:cNvPr id="51" name="Immagine 50" descr="addin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2207343" y="6104449"/>
              <a:ext cx="156020" cy="157734"/>
            </a:xfrm>
            <a:prstGeom prst="rect">
              <a:avLst/>
            </a:prstGeom>
          </p:spPr>
        </p:pic>
      </p:grpSp>
      <p:grpSp>
        <p:nvGrpSpPr>
          <p:cNvPr id="57" name="Gruppo 56"/>
          <p:cNvGrpSpPr/>
          <p:nvPr/>
        </p:nvGrpSpPr>
        <p:grpSpPr>
          <a:xfrm>
            <a:off x="4762500" y="4816921"/>
            <a:ext cx="4140200" cy="1561245"/>
            <a:chOff x="4762500" y="4816921"/>
            <a:chExt cx="4140200" cy="1561245"/>
          </a:xfrm>
        </p:grpSpPr>
        <p:grpSp>
          <p:nvGrpSpPr>
            <p:cNvPr id="5" name="Gruppo 4"/>
            <p:cNvGrpSpPr/>
            <p:nvPr/>
          </p:nvGrpSpPr>
          <p:grpSpPr>
            <a:xfrm>
              <a:off x="4762500" y="4816921"/>
              <a:ext cx="4140200" cy="1551433"/>
              <a:chOff x="3708400" y="5105400"/>
              <a:chExt cx="4140200" cy="1551433"/>
            </a:xfrm>
          </p:grpSpPr>
          <p:cxnSp>
            <p:nvCxnSpPr>
              <p:cNvPr id="14" name="Connettore 2 13"/>
              <p:cNvCxnSpPr/>
              <p:nvPr/>
            </p:nvCxnSpPr>
            <p:spPr>
              <a:xfrm>
                <a:off x="3708400" y="6354860"/>
                <a:ext cx="4140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2 14"/>
              <p:cNvCxnSpPr/>
              <p:nvPr/>
            </p:nvCxnSpPr>
            <p:spPr>
              <a:xfrm flipV="1">
                <a:off x="6807200" y="5105400"/>
                <a:ext cx="5922" cy="155143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21"/>
              <p:cNvCxnSpPr/>
              <p:nvPr/>
            </p:nvCxnSpPr>
            <p:spPr>
              <a:xfrm rot="5400000">
                <a:off x="4368800" y="6367560"/>
                <a:ext cx="127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Immagine 44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4950543" y="6206049"/>
              <a:ext cx="1113187" cy="172117"/>
            </a:xfrm>
            <a:prstGeom prst="rect">
              <a:avLst/>
            </a:prstGeom>
          </p:spPr>
        </p:pic>
        <p:pic>
          <p:nvPicPr>
            <p:cNvPr id="44" name="Immagine 43" descr="addin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7706442" y="6180649"/>
              <a:ext cx="85344" cy="137160"/>
            </a:xfrm>
            <a:prstGeom prst="rect">
              <a:avLst/>
            </a:prstGeom>
          </p:spPr>
        </p:pic>
        <p:pic>
          <p:nvPicPr>
            <p:cNvPr id="54" name="Immagine 53" descr="addin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8658944" y="6180649"/>
              <a:ext cx="113919" cy="1473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frac{\left|a_1\right\rangle+\left|a_2\right\rangle}{\sqrt{2}}&#10;\]&#10;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=10^{-30}$ cm$^3$ s$^{-1}$&#10;&#10;\end{document}"/>
  <p:tag name="IGUANATEXSIZE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G.C. Ghirardi, P. Pearle and A. Rimini, Phys. Rev. A {\bf 42}, 78 (1990).&#10;&#10;\end{document}"/>
  <p:tag name="IGUANATEXSIZ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r_C=10^{-5}$ cm&#10;&#10;\end{document}"/>
  <p:tag name="IGUANATEXSIZE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frac{d\rho\left(t\right)}{dt}=-\frac{i}{\hbar}\left[H,\rho\left(t\right)\right]+\gamma\int d\mathbf{x}N\left(\mathbf{x}\right)\rho\left(t\right)N\left(\mathbf{x}\right)-\frac{\gamma}{2}\int d\mathbf{x}\left\{ N^{2}\left(\mathbf{x}\right),\rho\left(t\right)\right\} &#10;\]&#10;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ambda=\frac{\gamma}{8\pi^{3/2}r_{c}^{3}}=&#10;\]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=10^{-16}\,\textrm{s}^{-1}&#10;\]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=10^{-9}\,\textrm{s}^{-1}&#10;\]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frac{d\rho_{t}\left(\mathbf{x},\mathbf{y}\right)}{dt}=-\frac{i}{\hbar}\left[H,\rho_{t}\left(\mathbf{x},\mathbf{y}\right)\right]-\lambda\left[1-e^{-\frac{1}{4r_{c}^{2}}\left(\mathbf{x}-\mathbf{y}\right)^{2}}\right]\rho_{t}\left(\mathbf{x},\mathbf{y}\right)  &#10;\]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rho_{t}\left(\mathbf{x},\mathbf{y}\right)\equiv\left\langle \mathbf{x}\left|\rho_{t}\right|\mathbf{y}\right\rangle &#10;\]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d|\phi_{t}\rangle \; = \; \left[ - \frac{i}{\hbar} \, H \, dt \; +&#10;\; \sqrt{\lambda_q}\, (\mathbf{q} - \langle \mathbf{q}&#10;\rangle_{t})\, \cdot d \mathbf{W}_{t} \; - \; \frac{\lambda_q}{2} (\mathbf{q} - \langle \mathbf{q} \rangle_{t})^2\, dt \right]&#10;|\phi_{t}\rangle  &#10;\]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eft|a_1\right\rangle  &#10;\]&#10;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L. Di\'o{s}i, \textit{Phys. Rev. A} \textbf{40}, 1165 (1989); \textbf{42}, 5086 (1990).&#10;&#10;\end{document}"/>
  <p:tag name="IGUANATEXSIZ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ambda_q = \frac{\lambda}{2r_{c}^{2}}&#10;\]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eft|\mathbf{x}-\mathbf{y}\right|&lt;&lt;2r_{c}\sim 10^{-7}\text{m}  &#10;\]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frac{d\rho_{t}\left(\mathbf{x},\mathbf{y}\right)}{dt}=-\frac{i}{\hbar}\left[H,\rho_{t}\left(\mathbf{x},\mathbf{y}\right)\right]-\frac{\lambda_q}{2}\left(\mathbf{x}-\mathbf{y}\right)^{2}\rho_{t}\left(\mathbf{x},\mathbf{y}\right) &#10;\]&#10;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frac{d\rho_{t}\left(\mathbf{x},\mathbf{y}\right)}{dt}=-\frac{i}{\hbar}\left[H,\rho_{t}\left(\mathbf{x},\mathbf{y}\right)\right]-\lambda\left[1-e^{-\frac{1}{4r_{c}^{2}}\left(\mathbf{x}-\mathbf{y}\right)^{2}}\right]\rho_{t}\left(\mathbf{x},\mathbf{y}\right)  &#10;\]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rho_{t}\left(\mathbf{x},\mathbf{y}\right)\equiv\left\langle \mathbf{x}\left|\rho_{t}\right|\mathbf{y}\right\rangle &#10;\]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left\langle E_{t}\right\rangle = \left\langle E_{0}\right\rangle +\frac{\lambda\hbar^{2}}{4mr_{c}^{2}}t&#10;\]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10^{14}\:\textrm{years to increase the energy 1 eV}&#10;\]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triangle T\simeq10^{-10}\:\textrm{K}&#10;\]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A. Bassi, et al., Rev. Mod. Phys. \textbf{85}, 471-527 (2013).&#10;&#10;&#10;&#10;\end{document}"/>
  <p:tag name="IGUANATEXSIZ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eft|a_2\right\rangle&#10;\]&#10;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d|\phi_{t}\rangle=\left[-\frac{i}{\hbar}Hdt+\frac{\sqrt{\gamma}}{m_{0}}\int d\mathbf{y}\,\left(N_{D}(\mathbf{y})-r_{t}(\mathbf{y})\right)dW_{t}(\mathbf{y})\right. &#10;\]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left.-\frac{\gamma}{2m_{0}^{2}}\int d\mathbf{y}\,\left(N_{D}^{\dagger}(\mathbf{y})N_{D}(\mathbf{y})+r_{t}^{2}(\mathbf{y})-2r_{t}(\mathbf{y})N_{D}(\mathbf{y})\right)dt\right]|\phi_{t}\rangle&#10;\]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A. Smirne and A. Bassi, Sci. Rep. \textbf{5}, 12518 (2015).&#10;&#10;&#10;\end{document}"/>
  <p:tag name="IGUANATEXSIZ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k_{j}=0&#10;\]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r_{t}(\mathbf{y})=\langle\phi_{t}|N_{D}(\mathbf{y})+N_{D}^{\dagger}(\mathbf{y})|\phi_{t}\rangle/2&#10;\]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k_{j}=\hbar/(2m_{j}v_{\eta}r_{C})&#10;\]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N_{D}(\mathbf{y}):=\sum_{j}\frac{m_{j}}{(1+k_{j})^{3}}\int\frac{d\mathbf{x}}{(\sqrt{2\pi}r_{C})^{3}}e^{-\frac{|\mathbf{x}-\mathbf{y}|^{2}}{2r_{C}^{2}(1+k_{j})^{2}}}\psi_{j}^{\dagger}(\mathbf{x})\psi_{j}\left(\frac{1-k_{j}}{1+k_{j}}\mathbf{x}+\frac{2k_{j}}{1+k_{j}}\mathbf{y}\right)&#10;\]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N(\mathbf{y}):=\sum_{j}\frac{m_{j}}{(2\pi\hbar)^{3}}\int d\mathbf{P}d\mathbf{Q}\,e^{-\frac{i}{\hbar}\mathbf{Q}\cdot\mathbf{y}}\exp\left(-\frac{r_{C}^{2}}{2\hbar^{2}}|\mathbf{Q}|^{2}\right)a_{j}^{\dagger}(\mathbf{P}+\mathbf{Q})a_{j}(\mathbf{P})\]&#10;&#10;&#10;\end{document}"/>
  <p:tag name="IGUANATEXSIZE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N_{D}(\mathbf{y}):=\sum_{j}\frac{m_{j}}{(2\pi\hbar)^{3}}\int d\mathbf{P}d\mathbf{Q}\,e^{-\frac{i}{\hbar}\mathbf{Q}\cdot\mathbf{y}}\exp\left(-\frac{r_{C}^{2}}{2\hbar^{2}}|(1+k_{j})\mathbf{Q}+2k_{j}\mathbf{P}|^{2}\right)a_{j}^{\dagger}(\mathbf{P}+\mathbf{Q})a_{j}(\mathbf{P})&#10;\]&#10;&#10;&#10;\end{document}"/>
  <p:tag name="IGUANATEXSIZE" val="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-2Pk_{j}/(1+k_{j})&#10;\]&#10;&#10;&#10;\end{document}"/>
  <p:tag name="IGUANATEXSIZE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i\hbar\frac{d}{dt}\left|\Psi\left(t\right)\right\rangle =H\left|\Psi\left(t\right)\right\rangle &#10;\]&#10;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0&#10;\]&#10;&#10;&#10;\end{document}"/>
  <p:tag name="IGUANATEXSIZE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Q&#10;\]&#10;&#10;&#10;\end{document}"/>
  <p:tag name="IGUANATEXSIZE" val="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athbf{Q}=-2\mathbf{P}k_{j}/(1+k_{j})&#10;\]&#10;&#10;&#10;\end{document}"/>
  <p:tag name="IGUANATEXSIZE" val="1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athbf{P}&#10;\]&#10;&#10;&#10;\end{document}"/>
  <p:tag name="IGUANATEXSIZE" val="1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athbf{Q}=0&#10;\]&#10;&#10;&#10;\end{document}"/>
  <p:tag name="IGUANATEXSIZE" val="1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mathbf{P}&#10;\]&#10;&#10;&#10;\end{document}"/>
  <p:tag name="IGUANATEXSIZE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E(t)=e^{-\chi t}\left(E(0)-E_{as}\right)+E_{as}&#10;\]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E_{as}= 3\hbar^2/(16kmr^2_C)&#10;\]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chi= 4k\lambda m^2/[(1+k)^{5}m^2_0]&#10;\]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T = \hbar v_{\eta}/(4k_B r_C)&#10;\]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d|\phi_{t}\rangle=\left[-\frac{i}{\hbar}Hdt+\sqrt{\gamma}\int d\mathbf{x}\,\left(N(\mathbf{x})-\left\langle N(\mathbf{x})\right\rangle \right)dW_{t}(\mathbf{x})-\frac{\gamma}{2}\int d\mathbf{x}\,\left(N(\mathbf{x})-\left\langle N(\mathbf{x})\right\rangle \right)^{2}dt\right]|\phi_{t}\rangle &#10;\]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v_{\eta}=\hbar/(2mkr_C)&#10;\]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E(t)&#10;\]&#10;&#10;&#10;\end{document}"/>
  <p:tag name="IGUANATEXSIZE" val="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E_{as}&#10;\]&#10;&#10;&#10;\end{document}"/>
  <p:tag name="IGUANATEXSIZE" val="1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t&#10;\]&#10;&#10;&#10;\end{document}"/>
  <p:tag name="IGUANATEXSIZE" val="1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d\left|\phi_{t}\right\rangle =\left[-\frac{i}{\hbar}Hdt+\sqrt{\lambda}\left(L-r_t\right)\,dW_{t}-\frac{\lambda}{2}\left(L^{\dagger}L-2r_tL+r^2_t\right)dt\right]\left|\phi_{t}\right\rangle &#10;\]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H=H_{0}+\frac{\lambda\alpha}{2}\left\{ q,p\right\}  &#10;\]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L=q+i\frac{\alpha}{\hbar}p  &#10;\]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r_t=\frac{1}{2}\langle \phi_t|L+L^{\dagger}|\phi_i\rangle &#10;\]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(2005).&#10;&#10;\end{document}"/>
  <p:tag name="IGUANATEXSIZE" val="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A. Bassi, E. Ippoliti, and B. Vacchini, J. Phys. A: Math. Gen. \textbf{38}, 8017 &#10;&#10;&#10;\end{document}"/>
  <p:tag name="IGUANATEXSIZ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N\left(\mathbf{x}\right)=\int d\mathbf{y}g\left(\mathbf{y-x}\right)\psi^{\dagger}\left(\mathbf{y}\right)\psi\left(\mathbf{y}\right),&#10;\]&#10;&#10;&#10;\end{document}"/>
  <p:tag name="IGUANATEXSIZE" val="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L \ll r_C&#10;\]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frac{d\rho\left(t\right)}{dt}=-\frac{i}{\hbar}\left[H_{0},\rho\left(t\right)\right]-i\frac{\lambda\alpha}{\hbar}\left[q,\left\{ p,\rho\left(t\right)\right\} \right]-\frac{\lambda}{2}\left[q,\left[q,\rho\left(t\right)\right]\right]-\frac{\alpha^{2}\lambda}{2\hbar^{2}}\left[p,\left[p,\rho\left(t\right)\right]\right]&#10;\]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p\ll m\,v_{\eta}&#10;\]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eta=\lambda\alpha&#10;\]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beta/M={4\alpha}/{\hbar^{2}}&#10;\]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E\left[w_{i}(t)w_{j}(s)\right]=\delta_{ij}\delta(t-s)&#10;\]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E\left[w_{i}(t)w_{j}(s)\right]=D_{ij}(t,s)&#10;\]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E\left[w_{i}(t)w_{j}(s)\right]=\delta_{ij}f(t-s)&#10;\]&#10;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S.L. Adler, A. Bassi, {\it J. Phys. A} {\bf 40}, 15083 (2007). &#10;&#10;&#10;&#10;\end{document}"/>
  <p:tag name="IGUANATEXSIZE" val="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frac{d\rho\left(t\right)}{dt}=-\frac{i}{\hbar}\left[H,\rho\left(t\right)\right]-\gamma\sum_{i,j=1}^{N}\int_{0}^{t}dsD_{ij}\left(t,s\right)\left[A_{i},\left[A_{j}\left(s-t\right),\rho\left(t\right)\right]\right] &#10;\]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g\left(\mathbf{y-x}\right)=\frac{1}{\left(\sqrt{2\pi}r_{C}\right)^{3}}e^{-\frac{\left(\mathbf{y-x}\right)^{2}}{2r_{C}^{2}}}&#10;\]&#10;&#10;&#10;\end{document}"/>
  <p:tag name="IGUANATEXSIZE" val="1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\frac{d|\phi_{t}\rangle}{dt}=\left[-\frac{i}{\hbar}H+\sqrt{\gamma}\sum_{i}A_{i}w_{i}(t)-2\gamma\sum_{i,j}\int_{0}^{t}ds\,A_{i}A_{j}(s-t)D_{ij}(t,s)\right]|\phi_{t}\rangle &#10;\]&#10;&#10;&#10;\end{document}"/>
  <p:tag name="IGUANATEXSIZE" val="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frac{d\Gamma}{dk}=\frac{e^{2}\lambda_q\hbar}{2\pi^{2}\epsilon_{0}m^{2}c^{2}\omega_{k}}\tilde{f}(\omega_{k})\left[\frac{\omega_{k}^{2}}{\omega_{k}^{2}+\eta^{2}}\right]&#10;\]&#10;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eta=\alpha\lambda_q&#10;\]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frac{d\Gamma}{dk}=\frac{\lambda\hbar e^{2}}{4\pi^{2}\varepsilon_{0}c^{3}m_{0}^{2}r_&#10;{c}^{2}k}\tilde{f}\left(\omega_{k}\right)&#10;\]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frac{d\Gamma}{dk}=\frac{\lambda\hbar e^{2}}{4\pi^{2}\varepsilon_{0}c^{3}m_{0}^{2}r_&#10;{c}^{2}k}\]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A. Bassi and G.C. Ghirardi, Phys. Rept. \textbf{379}, 257 (2003).&#10;&#10;&#10;\end{document}"/>
  <p:tag name="IGUANATEXSIZ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&#10;N\left(\mathbf{x}\right)=\frac{m}{m_0}\int d\mathbf{y}g\left(\mathbf{y-x}\right)\psi^{\dagger}\left(\mathbf{y}\right)\psi\left(\mathbf{y}\right),&#10;\]&#10;&#10;&#10;\end{document}"/>
  <p:tag name="IGUANATEXSIZE" val="1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18089</TotalTime>
  <Words>800</Words>
  <Application>Microsoft Office PowerPoint</Application>
  <PresentationFormat>Presentazione su schermo (4:3)</PresentationFormat>
  <Paragraphs>179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cuozzi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kurt85</dc:creator>
  <cp:lastModifiedBy>Sandro Donadi</cp:lastModifiedBy>
  <cp:revision>957</cp:revision>
  <dcterms:created xsi:type="dcterms:W3CDTF">2009-10-01T10:31:25Z</dcterms:created>
  <dcterms:modified xsi:type="dcterms:W3CDTF">2015-09-25T10:17:49Z</dcterms:modified>
</cp:coreProperties>
</file>