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733" r:id="rId2"/>
    <p:sldId id="1683" r:id="rId3"/>
    <p:sldId id="1825" r:id="rId4"/>
    <p:sldId id="1826" r:id="rId5"/>
    <p:sldId id="1827" r:id="rId6"/>
    <p:sldId id="1873" r:id="rId7"/>
    <p:sldId id="1828" r:id="rId8"/>
    <p:sldId id="1821" r:id="rId9"/>
    <p:sldId id="1918" r:id="rId10"/>
    <p:sldId id="1830" r:id="rId11"/>
    <p:sldId id="1838" r:id="rId12"/>
    <p:sldId id="1839" r:id="rId13"/>
    <p:sldId id="1841" r:id="rId14"/>
    <p:sldId id="1842" r:id="rId15"/>
    <p:sldId id="1843" r:id="rId16"/>
    <p:sldId id="1852" r:id="rId17"/>
    <p:sldId id="1919" r:id="rId18"/>
    <p:sldId id="1877" r:id="rId19"/>
    <p:sldId id="1854" r:id="rId20"/>
    <p:sldId id="1855" r:id="rId21"/>
    <p:sldId id="1858" r:id="rId22"/>
    <p:sldId id="1890" r:id="rId23"/>
    <p:sldId id="1895" r:id="rId24"/>
    <p:sldId id="1900" r:id="rId25"/>
    <p:sldId id="1920" r:id="rId26"/>
    <p:sldId id="1905" r:id="rId27"/>
    <p:sldId id="1903" r:id="rId28"/>
    <p:sldId id="1921" r:id="rId29"/>
    <p:sldId id="1908" r:id="rId30"/>
    <p:sldId id="1912" r:id="rId31"/>
    <p:sldId id="1914" r:id="rId32"/>
    <p:sldId id="1910" r:id="rId33"/>
    <p:sldId id="1924" r:id="rId34"/>
    <p:sldId id="1923" r:id="rId35"/>
    <p:sldId id="1916" r:id="rId36"/>
    <p:sldId id="1915" r:id="rId3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CC"/>
    <a:srgbClr val="FFFF99"/>
    <a:srgbClr val="660066"/>
    <a:srgbClr val="FF3300"/>
    <a:srgbClr val="FF0000"/>
    <a:srgbClr val="00CC66"/>
    <a:srgbClr val="FFFF00"/>
    <a:srgbClr val="00956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49" autoAdjust="0"/>
    <p:restoredTop sz="88707" autoAdjust="0"/>
  </p:normalViewPr>
  <p:slideViewPr>
    <p:cSldViewPr>
      <p:cViewPr>
        <p:scale>
          <a:sx n="100" d="100"/>
          <a:sy n="100" d="100"/>
        </p:scale>
        <p:origin x="-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557445A-2C47-482E-ADA2-9249349FD7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5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66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 napisać dużymi literami   ¾  ORTHO….   ¼ para…..</a:t>
            </a:r>
          </a:p>
          <a:p>
            <a:r>
              <a:rPr lang="pl-PL" dirty="0" smtClean="0"/>
              <a:t>Dorobić przypadki żeby się rozpadało na 3 fotony    i </a:t>
            </a:r>
            <a:r>
              <a:rPr lang="pl-PL" baseline="0" dirty="0" smtClean="0"/>
              <a:t> dorobić </a:t>
            </a:r>
            <a:r>
              <a:rPr lang="pl-PL" baseline="0" dirty="0" err="1" smtClean="0"/>
              <a:t>przemiane</a:t>
            </a:r>
            <a:r>
              <a:rPr lang="pl-PL" baseline="0" dirty="0" smtClean="0"/>
              <a:t> !!!  (na przykład napis p-</a:t>
            </a:r>
            <a:r>
              <a:rPr lang="pl-PL" baseline="0" dirty="0" err="1" smtClean="0"/>
              <a:t>Ps</a:t>
            </a:r>
            <a:r>
              <a:rPr lang="pl-PL" baseline="0" dirty="0" smtClean="0"/>
              <a:t> na o-</a:t>
            </a:r>
            <a:r>
              <a:rPr lang="pl-PL" baseline="0" dirty="0" err="1" smtClean="0"/>
              <a:t>Ps</a:t>
            </a:r>
            <a:r>
              <a:rPr lang="pl-PL" baseline="0" dirty="0" smtClean="0"/>
              <a:t> ) się zmienia 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40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Dlaczego jest taka duża różnica …? (</a:t>
            </a:r>
            <a:r>
              <a:rPr lang="pl-PL" dirty="0" err="1" smtClean="0"/>
              <a:t>phase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space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complication</a:t>
            </a:r>
            <a:r>
              <a:rPr lang="pl-PL" baseline="0" dirty="0" smtClean="0"/>
              <a:t> -&gt;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coupling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constants</a:t>
            </a:r>
            <a:r>
              <a:rPr lang="pl-PL" baseline="0" dirty="0" smtClean="0"/>
              <a:t>)</a:t>
            </a:r>
          </a:p>
          <a:p>
            <a:r>
              <a:rPr lang="pl-PL" dirty="0" smtClean="0"/>
              <a:t>I dlaczego jedno na trzy a drugie na dwa…</a:t>
            </a:r>
          </a:p>
          <a:p>
            <a:r>
              <a:rPr lang="pl-PL" dirty="0" smtClean="0"/>
              <a:t>Przy przechodzeniu do C </a:t>
            </a:r>
            <a:r>
              <a:rPr lang="pl-PL" dirty="0" err="1" smtClean="0"/>
              <a:t>wytłumczyć</a:t>
            </a:r>
            <a:r>
              <a:rPr lang="pl-PL" baseline="0" dirty="0" smtClean="0"/>
              <a:t>   </a:t>
            </a:r>
            <a:r>
              <a:rPr lang="pl-PL" baseline="0" dirty="0" err="1" smtClean="0"/>
              <a:t>Frmions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described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antisymmetric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</a:t>
            </a:r>
            <a:endParaRPr lang="pl-PL" baseline="0" dirty="0" smtClean="0"/>
          </a:p>
          <a:p>
            <a:r>
              <a:rPr lang="pl-PL" baseline="0" dirty="0" smtClean="0"/>
              <a:t>S=1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 , L=0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 C -1  (C odpowiada za </a:t>
            </a:r>
            <a:r>
              <a:rPr lang="pl-PL" baseline="0" dirty="0" err="1" smtClean="0">
                <a:sym typeface="Wingdings" panose="05000000000000000000" pitchFamily="2" charset="2"/>
              </a:rPr>
              <a:t>przeztrzen</a:t>
            </a:r>
            <a:r>
              <a:rPr lang="pl-PL" baseline="0" dirty="0" smtClean="0">
                <a:sym typeface="Wingdings" panose="05000000000000000000" pitchFamily="2" charset="2"/>
              </a:rPr>
              <a:t> </a:t>
            </a:r>
            <a:r>
              <a:rPr lang="pl-PL" baseline="0" dirty="0" err="1" smtClean="0">
                <a:sym typeface="Wingdings" panose="05000000000000000000" pitchFamily="2" charset="2"/>
              </a:rPr>
              <a:t>ladunków</a:t>
            </a:r>
            <a:r>
              <a:rPr lang="pl-PL" baseline="0" dirty="0" smtClean="0">
                <a:sym typeface="Wingdings" panose="05000000000000000000" pitchFamily="2" charset="2"/>
              </a:rPr>
              <a:t> jeśli </a:t>
            </a:r>
            <a:r>
              <a:rPr lang="pl-PL" baseline="0" dirty="0" err="1" smtClean="0">
                <a:sym typeface="Wingdings" panose="05000000000000000000" pitchFamily="2" charset="2"/>
              </a:rPr>
              <a:t>uwazamy</a:t>
            </a:r>
            <a:r>
              <a:rPr lang="pl-PL" baseline="0" dirty="0" smtClean="0">
                <a:sym typeface="Wingdings" panose="05000000000000000000" pitchFamily="2" charset="2"/>
              </a:rPr>
              <a:t> ze elektron i </a:t>
            </a:r>
            <a:r>
              <a:rPr lang="pl-PL" baseline="0" dirty="0" err="1" smtClean="0">
                <a:sym typeface="Wingdings" panose="05000000000000000000" pitchFamily="2" charset="2"/>
              </a:rPr>
              <a:t>pozytpn</a:t>
            </a:r>
            <a:r>
              <a:rPr lang="pl-PL" baseline="0" dirty="0" smtClean="0">
                <a:sym typeface="Wingdings" panose="05000000000000000000" pitchFamily="2" charset="2"/>
              </a:rPr>
              <a:t> to to samo.  </a:t>
            </a:r>
            <a:r>
              <a:rPr lang="pl-PL" baseline="0" dirty="0" err="1" smtClean="0">
                <a:sym typeface="Wingdings" panose="05000000000000000000" pitchFamily="2" charset="2"/>
              </a:rPr>
              <a:t>Etc</a:t>
            </a:r>
            <a:r>
              <a:rPr lang="pl-PL" baseline="0" dirty="0" smtClean="0">
                <a:sym typeface="Wingdings" panose="05000000000000000000" pitchFamily="2" charset="2"/>
              </a:rPr>
              <a:t>…  Just </a:t>
            </a:r>
            <a:r>
              <a:rPr lang="pl-PL" baseline="0" dirty="0" err="1" smtClean="0">
                <a:sym typeface="Wingdings" panose="05000000000000000000" pitchFamily="2" charset="2"/>
              </a:rPr>
              <a:t>easer</a:t>
            </a:r>
            <a:r>
              <a:rPr lang="pl-PL" baseline="0" dirty="0" smtClean="0">
                <a:sym typeface="Wingdings" panose="05000000000000000000" pitchFamily="2" charset="2"/>
              </a:rPr>
              <a:t> to </a:t>
            </a:r>
            <a:r>
              <a:rPr lang="pl-PL" baseline="0" dirty="0" err="1" smtClean="0">
                <a:sym typeface="Wingdings" panose="05000000000000000000" pitchFamily="2" charset="2"/>
              </a:rPr>
              <a:t>remember</a:t>
            </a:r>
            <a:r>
              <a:rPr lang="pl-PL" baseline="0" dirty="0" smtClean="0">
                <a:sym typeface="Wingdings" panose="05000000000000000000" pitchFamily="2" charset="2"/>
              </a:rPr>
              <a:t>  para </a:t>
            </a:r>
            <a:r>
              <a:rPr lang="pl-PL" baseline="0" dirty="0" err="1" smtClean="0">
                <a:sym typeface="Wingdings" panose="05000000000000000000" pitchFamily="2" charset="2"/>
              </a:rPr>
              <a:t>sounds</a:t>
            </a:r>
            <a:r>
              <a:rPr lang="pl-PL" baseline="0" dirty="0" smtClean="0">
                <a:sym typeface="Wingdings" panose="05000000000000000000" pitchFamily="2" charset="2"/>
              </a:rPr>
              <a:t> as 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…  O porównaniu do KAONÓW  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tylko </a:t>
            </a:r>
            <a:r>
              <a:rPr lang="pl-PL" baseline="0" dirty="0" err="1" smtClean="0">
                <a:sym typeface="Wingdings" panose="05000000000000000000" pitchFamily="2" charset="2"/>
              </a:rPr>
              <a:t>powiedziec</a:t>
            </a:r>
            <a:endParaRPr lang="pl-PL" dirty="0" smtClean="0"/>
          </a:p>
          <a:p>
            <a:r>
              <a:rPr lang="pl-PL" dirty="0" smtClean="0"/>
              <a:t>Dołożyć </a:t>
            </a:r>
            <a:r>
              <a:rPr lang="pl-PL" baseline="0" dirty="0" smtClean="0"/>
              <a:t> DIAGRAM FEYNMANA DO ANIHILACJI   Z WYKLADU   </a:t>
            </a:r>
            <a:r>
              <a:rPr lang="pl-PL" baseline="0" dirty="0" err="1" smtClean="0"/>
              <a:t>Vettera</a:t>
            </a:r>
            <a:r>
              <a:rPr lang="pl-PL" baseline="0" dirty="0" smtClean="0"/>
              <a:t> !!!!</a:t>
            </a:r>
          </a:p>
          <a:p>
            <a:r>
              <a:rPr lang="pl-PL" baseline="0" dirty="0" err="1" smtClean="0"/>
              <a:t>Please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note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</a:t>
            </a:r>
            <a:r>
              <a:rPr lang="pl-PL" baseline="0" dirty="0" smtClean="0"/>
              <a:t>   piko and </a:t>
            </a:r>
            <a:r>
              <a:rPr lang="pl-PL" baseline="0" dirty="0" err="1" smtClean="0"/>
              <a:t>nano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factor</a:t>
            </a:r>
            <a:r>
              <a:rPr lang="pl-PL" baseline="0" dirty="0" smtClean="0"/>
              <a:t> 1000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1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przechodzeniu do C </a:t>
            </a:r>
            <a:r>
              <a:rPr lang="pl-PL" dirty="0" err="1" smtClean="0"/>
              <a:t>wytłumczyć</a:t>
            </a:r>
            <a:r>
              <a:rPr lang="pl-PL" baseline="0" dirty="0" smtClean="0"/>
              <a:t>   </a:t>
            </a:r>
            <a:r>
              <a:rPr lang="pl-PL" baseline="0" dirty="0" err="1" smtClean="0"/>
              <a:t>Frmions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described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antisymmetric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</a:t>
            </a:r>
            <a:endParaRPr lang="pl-PL" baseline="0" dirty="0" smtClean="0"/>
          </a:p>
          <a:p>
            <a:r>
              <a:rPr lang="pl-PL" baseline="0" dirty="0" smtClean="0"/>
              <a:t>S=1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 , L=0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 C -1  (C odpowiada za </a:t>
            </a:r>
            <a:r>
              <a:rPr lang="pl-PL" baseline="0" dirty="0" err="1" smtClean="0">
                <a:sym typeface="Wingdings" panose="05000000000000000000" pitchFamily="2" charset="2"/>
              </a:rPr>
              <a:t>przeztrzen</a:t>
            </a:r>
            <a:r>
              <a:rPr lang="pl-PL" baseline="0" dirty="0" smtClean="0">
                <a:sym typeface="Wingdings" panose="05000000000000000000" pitchFamily="2" charset="2"/>
              </a:rPr>
              <a:t> </a:t>
            </a:r>
            <a:r>
              <a:rPr lang="pl-PL" baseline="0" dirty="0" err="1" smtClean="0">
                <a:sym typeface="Wingdings" panose="05000000000000000000" pitchFamily="2" charset="2"/>
              </a:rPr>
              <a:t>ladunków</a:t>
            </a:r>
            <a:r>
              <a:rPr lang="pl-PL" baseline="0" dirty="0" smtClean="0">
                <a:sym typeface="Wingdings" panose="05000000000000000000" pitchFamily="2" charset="2"/>
              </a:rPr>
              <a:t> jeśli </a:t>
            </a:r>
            <a:r>
              <a:rPr lang="pl-PL" baseline="0" dirty="0" err="1" smtClean="0">
                <a:sym typeface="Wingdings" panose="05000000000000000000" pitchFamily="2" charset="2"/>
              </a:rPr>
              <a:t>uwazamy</a:t>
            </a:r>
            <a:r>
              <a:rPr lang="pl-PL" baseline="0" dirty="0" smtClean="0">
                <a:sym typeface="Wingdings" panose="05000000000000000000" pitchFamily="2" charset="2"/>
              </a:rPr>
              <a:t> ze elektron i </a:t>
            </a:r>
            <a:r>
              <a:rPr lang="pl-PL" baseline="0" dirty="0" err="1" smtClean="0">
                <a:sym typeface="Wingdings" panose="05000000000000000000" pitchFamily="2" charset="2"/>
              </a:rPr>
              <a:t>pozytpn</a:t>
            </a:r>
            <a:r>
              <a:rPr lang="pl-PL" baseline="0" dirty="0" smtClean="0">
                <a:sym typeface="Wingdings" panose="05000000000000000000" pitchFamily="2" charset="2"/>
              </a:rPr>
              <a:t> to to samo.  </a:t>
            </a:r>
            <a:r>
              <a:rPr lang="pl-PL" baseline="0" dirty="0" err="1" smtClean="0">
                <a:sym typeface="Wingdings" panose="05000000000000000000" pitchFamily="2" charset="2"/>
              </a:rPr>
              <a:t>Etc</a:t>
            </a:r>
            <a:r>
              <a:rPr lang="pl-PL" baseline="0" dirty="0" smtClean="0">
                <a:sym typeface="Wingdings" panose="05000000000000000000" pitchFamily="2" charset="2"/>
              </a:rPr>
              <a:t>…  Just </a:t>
            </a:r>
            <a:r>
              <a:rPr lang="pl-PL" baseline="0" dirty="0" err="1" smtClean="0">
                <a:sym typeface="Wingdings" panose="05000000000000000000" pitchFamily="2" charset="2"/>
              </a:rPr>
              <a:t>easer</a:t>
            </a:r>
            <a:r>
              <a:rPr lang="pl-PL" baseline="0" dirty="0" smtClean="0">
                <a:sym typeface="Wingdings" panose="05000000000000000000" pitchFamily="2" charset="2"/>
              </a:rPr>
              <a:t> to </a:t>
            </a:r>
            <a:r>
              <a:rPr lang="pl-PL" baseline="0" dirty="0" err="1" smtClean="0">
                <a:sym typeface="Wingdings" panose="05000000000000000000" pitchFamily="2" charset="2"/>
              </a:rPr>
              <a:t>remember</a:t>
            </a:r>
            <a:r>
              <a:rPr lang="pl-PL" baseline="0" dirty="0" smtClean="0">
                <a:sym typeface="Wingdings" panose="05000000000000000000" pitchFamily="2" charset="2"/>
              </a:rPr>
              <a:t>  para </a:t>
            </a:r>
            <a:r>
              <a:rPr lang="pl-PL" baseline="0" dirty="0" err="1" smtClean="0">
                <a:sym typeface="Wingdings" panose="05000000000000000000" pitchFamily="2" charset="2"/>
              </a:rPr>
              <a:t>sounds</a:t>
            </a:r>
            <a:r>
              <a:rPr lang="pl-PL" baseline="0" dirty="0" smtClean="0">
                <a:sym typeface="Wingdings" panose="05000000000000000000" pitchFamily="2" charset="2"/>
              </a:rPr>
              <a:t> as 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… (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 of gamma quanta)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O porównaniu do KAONÓW  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tylko </a:t>
            </a:r>
            <a:r>
              <a:rPr lang="pl-PL" baseline="0" dirty="0" err="1" smtClean="0">
                <a:sym typeface="Wingdings" panose="05000000000000000000" pitchFamily="2" charset="2"/>
              </a:rPr>
              <a:t>powiedziec</a:t>
            </a:r>
            <a:endParaRPr lang="pl-PL" dirty="0" smtClean="0"/>
          </a:p>
          <a:p>
            <a:r>
              <a:rPr lang="pl-PL" dirty="0" smtClean="0"/>
              <a:t>Dołożyć </a:t>
            </a:r>
            <a:r>
              <a:rPr lang="pl-PL" baseline="0" dirty="0" smtClean="0"/>
              <a:t> DIAGRAM FEYNMANA DO ANIHILACJI   Z WYKLADU   </a:t>
            </a:r>
            <a:r>
              <a:rPr lang="pl-PL" baseline="0" dirty="0" err="1" smtClean="0"/>
              <a:t>Vettera</a:t>
            </a:r>
            <a:r>
              <a:rPr lang="pl-PL" baseline="0" dirty="0" smtClean="0"/>
              <a:t> !!!!</a:t>
            </a:r>
          </a:p>
          <a:p>
            <a:r>
              <a:rPr lang="pl-PL" baseline="0" dirty="0" err="1" smtClean="0"/>
              <a:t>Please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note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</a:t>
            </a:r>
            <a:r>
              <a:rPr lang="pl-PL" baseline="0" dirty="0" smtClean="0"/>
              <a:t>   piko and </a:t>
            </a:r>
            <a:r>
              <a:rPr lang="pl-PL" baseline="0" dirty="0" err="1" smtClean="0"/>
              <a:t>nano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factor</a:t>
            </a:r>
            <a:r>
              <a:rPr lang="pl-PL" baseline="0" dirty="0" smtClean="0"/>
              <a:t> 1000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1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przechodzeniu do C </a:t>
            </a:r>
            <a:r>
              <a:rPr lang="pl-PL" dirty="0" err="1" smtClean="0"/>
              <a:t>wytłumczyć</a:t>
            </a:r>
            <a:r>
              <a:rPr lang="pl-PL" baseline="0" dirty="0" smtClean="0"/>
              <a:t>   </a:t>
            </a:r>
            <a:r>
              <a:rPr lang="pl-PL" baseline="0" dirty="0" err="1" smtClean="0"/>
              <a:t>Frmions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described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antisymmetric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</a:t>
            </a:r>
            <a:endParaRPr lang="pl-PL" baseline="0" dirty="0" smtClean="0"/>
          </a:p>
          <a:p>
            <a:r>
              <a:rPr lang="pl-PL" baseline="0" dirty="0" smtClean="0"/>
              <a:t>S=1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 , L=0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 C -1  (C odpowiada za </a:t>
            </a:r>
            <a:r>
              <a:rPr lang="pl-PL" baseline="0" dirty="0" err="1" smtClean="0">
                <a:sym typeface="Wingdings" panose="05000000000000000000" pitchFamily="2" charset="2"/>
              </a:rPr>
              <a:t>przeztrzen</a:t>
            </a:r>
            <a:r>
              <a:rPr lang="pl-PL" baseline="0" dirty="0" smtClean="0">
                <a:sym typeface="Wingdings" panose="05000000000000000000" pitchFamily="2" charset="2"/>
              </a:rPr>
              <a:t> </a:t>
            </a:r>
            <a:r>
              <a:rPr lang="pl-PL" baseline="0" dirty="0" err="1" smtClean="0">
                <a:sym typeface="Wingdings" panose="05000000000000000000" pitchFamily="2" charset="2"/>
              </a:rPr>
              <a:t>ladunków</a:t>
            </a:r>
            <a:r>
              <a:rPr lang="pl-PL" baseline="0" dirty="0" smtClean="0">
                <a:sym typeface="Wingdings" panose="05000000000000000000" pitchFamily="2" charset="2"/>
              </a:rPr>
              <a:t> jeśli </a:t>
            </a:r>
            <a:r>
              <a:rPr lang="pl-PL" baseline="0" dirty="0" err="1" smtClean="0">
                <a:sym typeface="Wingdings" panose="05000000000000000000" pitchFamily="2" charset="2"/>
              </a:rPr>
              <a:t>uwazamy</a:t>
            </a:r>
            <a:r>
              <a:rPr lang="pl-PL" baseline="0" dirty="0" smtClean="0">
                <a:sym typeface="Wingdings" panose="05000000000000000000" pitchFamily="2" charset="2"/>
              </a:rPr>
              <a:t> ze elektron i </a:t>
            </a:r>
            <a:r>
              <a:rPr lang="pl-PL" baseline="0" dirty="0" err="1" smtClean="0">
                <a:sym typeface="Wingdings" panose="05000000000000000000" pitchFamily="2" charset="2"/>
              </a:rPr>
              <a:t>pozytpn</a:t>
            </a:r>
            <a:r>
              <a:rPr lang="pl-PL" baseline="0" dirty="0" smtClean="0">
                <a:sym typeface="Wingdings" panose="05000000000000000000" pitchFamily="2" charset="2"/>
              </a:rPr>
              <a:t> to to samo.  </a:t>
            </a:r>
            <a:r>
              <a:rPr lang="pl-PL" baseline="0" dirty="0" err="1" smtClean="0">
                <a:sym typeface="Wingdings" panose="05000000000000000000" pitchFamily="2" charset="2"/>
              </a:rPr>
              <a:t>Etc</a:t>
            </a:r>
            <a:r>
              <a:rPr lang="pl-PL" baseline="0" dirty="0" smtClean="0">
                <a:sym typeface="Wingdings" panose="05000000000000000000" pitchFamily="2" charset="2"/>
              </a:rPr>
              <a:t>…  Just </a:t>
            </a:r>
            <a:r>
              <a:rPr lang="pl-PL" baseline="0" dirty="0" err="1" smtClean="0">
                <a:sym typeface="Wingdings" panose="05000000000000000000" pitchFamily="2" charset="2"/>
              </a:rPr>
              <a:t>easer</a:t>
            </a:r>
            <a:r>
              <a:rPr lang="pl-PL" baseline="0" dirty="0" smtClean="0">
                <a:sym typeface="Wingdings" panose="05000000000000000000" pitchFamily="2" charset="2"/>
              </a:rPr>
              <a:t> to </a:t>
            </a:r>
            <a:r>
              <a:rPr lang="pl-PL" baseline="0" dirty="0" err="1" smtClean="0">
                <a:sym typeface="Wingdings" panose="05000000000000000000" pitchFamily="2" charset="2"/>
              </a:rPr>
              <a:t>remember</a:t>
            </a:r>
            <a:r>
              <a:rPr lang="pl-PL" baseline="0" dirty="0" smtClean="0">
                <a:sym typeface="Wingdings" panose="05000000000000000000" pitchFamily="2" charset="2"/>
              </a:rPr>
              <a:t>  para </a:t>
            </a:r>
            <a:r>
              <a:rPr lang="pl-PL" baseline="0" dirty="0" err="1" smtClean="0">
                <a:sym typeface="Wingdings" panose="05000000000000000000" pitchFamily="2" charset="2"/>
              </a:rPr>
              <a:t>sounds</a:t>
            </a:r>
            <a:r>
              <a:rPr lang="pl-PL" baseline="0" dirty="0" smtClean="0">
                <a:sym typeface="Wingdings" panose="05000000000000000000" pitchFamily="2" charset="2"/>
              </a:rPr>
              <a:t> as 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… (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 of gamma quanta)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O porównaniu do KAONÓW  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tylko </a:t>
            </a:r>
            <a:r>
              <a:rPr lang="pl-PL" baseline="0" dirty="0" err="1" smtClean="0">
                <a:sym typeface="Wingdings" panose="05000000000000000000" pitchFamily="2" charset="2"/>
              </a:rPr>
              <a:t>powiedziec</a:t>
            </a:r>
            <a:endParaRPr lang="pl-PL" dirty="0" smtClean="0"/>
          </a:p>
          <a:p>
            <a:r>
              <a:rPr lang="pl-PL" dirty="0" smtClean="0"/>
              <a:t>Dołożyć </a:t>
            </a:r>
            <a:r>
              <a:rPr lang="pl-PL" baseline="0" dirty="0" smtClean="0"/>
              <a:t> DIAGRAM FEYNMANA DO ANIHILACJI   Z WYKLADU   </a:t>
            </a:r>
            <a:r>
              <a:rPr lang="pl-PL" baseline="0" dirty="0" err="1" smtClean="0"/>
              <a:t>Vettera</a:t>
            </a:r>
            <a:r>
              <a:rPr lang="pl-PL" baseline="0" dirty="0" smtClean="0"/>
              <a:t> !!!!</a:t>
            </a:r>
          </a:p>
          <a:p>
            <a:r>
              <a:rPr lang="pl-PL" baseline="0" dirty="0" err="1" smtClean="0"/>
              <a:t>Please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note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</a:t>
            </a:r>
            <a:r>
              <a:rPr lang="pl-PL" baseline="0" dirty="0" smtClean="0"/>
              <a:t>   piko and </a:t>
            </a:r>
            <a:r>
              <a:rPr lang="pl-PL" baseline="0" dirty="0" err="1" smtClean="0"/>
              <a:t>nano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factor</a:t>
            </a:r>
            <a:r>
              <a:rPr lang="pl-PL" baseline="0" dirty="0" smtClean="0"/>
              <a:t> 1000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1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przechodzeniu do C </a:t>
            </a:r>
            <a:r>
              <a:rPr lang="pl-PL" dirty="0" err="1" smtClean="0"/>
              <a:t>wytłumczyć</a:t>
            </a:r>
            <a:r>
              <a:rPr lang="pl-PL" baseline="0" dirty="0" smtClean="0"/>
              <a:t>   </a:t>
            </a:r>
            <a:r>
              <a:rPr lang="pl-PL" baseline="0" dirty="0" err="1" smtClean="0"/>
              <a:t>Frmions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described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antisymmetric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</a:t>
            </a:r>
            <a:endParaRPr lang="pl-PL" baseline="0" dirty="0" smtClean="0"/>
          </a:p>
          <a:p>
            <a:r>
              <a:rPr lang="pl-PL" baseline="0" dirty="0" smtClean="0"/>
              <a:t>S=1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 , L=0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 C -1  (C odpowiada za </a:t>
            </a:r>
            <a:r>
              <a:rPr lang="pl-PL" baseline="0" dirty="0" err="1" smtClean="0">
                <a:sym typeface="Wingdings" panose="05000000000000000000" pitchFamily="2" charset="2"/>
              </a:rPr>
              <a:t>przeztrzen</a:t>
            </a:r>
            <a:r>
              <a:rPr lang="pl-PL" baseline="0" dirty="0" smtClean="0">
                <a:sym typeface="Wingdings" panose="05000000000000000000" pitchFamily="2" charset="2"/>
              </a:rPr>
              <a:t> </a:t>
            </a:r>
            <a:r>
              <a:rPr lang="pl-PL" baseline="0" dirty="0" err="1" smtClean="0">
                <a:sym typeface="Wingdings" panose="05000000000000000000" pitchFamily="2" charset="2"/>
              </a:rPr>
              <a:t>ladunków</a:t>
            </a:r>
            <a:r>
              <a:rPr lang="pl-PL" baseline="0" dirty="0" smtClean="0">
                <a:sym typeface="Wingdings" panose="05000000000000000000" pitchFamily="2" charset="2"/>
              </a:rPr>
              <a:t> jeśli </a:t>
            </a:r>
            <a:r>
              <a:rPr lang="pl-PL" baseline="0" dirty="0" err="1" smtClean="0">
                <a:sym typeface="Wingdings" panose="05000000000000000000" pitchFamily="2" charset="2"/>
              </a:rPr>
              <a:t>uwazamy</a:t>
            </a:r>
            <a:r>
              <a:rPr lang="pl-PL" baseline="0" dirty="0" smtClean="0">
                <a:sym typeface="Wingdings" panose="05000000000000000000" pitchFamily="2" charset="2"/>
              </a:rPr>
              <a:t> ze elektron i </a:t>
            </a:r>
            <a:r>
              <a:rPr lang="pl-PL" baseline="0" dirty="0" err="1" smtClean="0">
                <a:sym typeface="Wingdings" panose="05000000000000000000" pitchFamily="2" charset="2"/>
              </a:rPr>
              <a:t>pozytpn</a:t>
            </a:r>
            <a:r>
              <a:rPr lang="pl-PL" baseline="0" dirty="0" smtClean="0">
                <a:sym typeface="Wingdings" panose="05000000000000000000" pitchFamily="2" charset="2"/>
              </a:rPr>
              <a:t> to to samo.  </a:t>
            </a:r>
            <a:r>
              <a:rPr lang="pl-PL" baseline="0" dirty="0" err="1" smtClean="0">
                <a:sym typeface="Wingdings" panose="05000000000000000000" pitchFamily="2" charset="2"/>
              </a:rPr>
              <a:t>Etc</a:t>
            </a:r>
            <a:r>
              <a:rPr lang="pl-PL" baseline="0" dirty="0" smtClean="0">
                <a:sym typeface="Wingdings" panose="05000000000000000000" pitchFamily="2" charset="2"/>
              </a:rPr>
              <a:t>…  Just </a:t>
            </a:r>
            <a:r>
              <a:rPr lang="pl-PL" baseline="0" dirty="0" err="1" smtClean="0">
                <a:sym typeface="Wingdings" panose="05000000000000000000" pitchFamily="2" charset="2"/>
              </a:rPr>
              <a:t>easer</a:t>
            </a:r>
            <a:r>
              <a:rPr lang="pl-PL" baseline="0" dirty="0" smtClean="0">
                <a:sym typeface="Wingdings" panose="05000000000000000000" pitchFamily="2" charset="2"/>
              </a:rPr>
              <a:t> to </a:t>
            </a:r>
            <a:r>
              <a:rPr lang="pl-PL" baseline="0" dirty="0" err="1" smtClean="0">
                <a:sym typeface="Wingdings" panose="05000000000000000000" pitchFamily="2" charset="2"/>
              </a:rPr>
              <a:t>remember</a:t>
            </a:r>
            <a:r>
              <a:rPr lang="pl-PL" baseline="0" dirty="0" smtClean="0">
                <a:sym typeface="Wingdings" panose="05000000000000000000" pitchFamily="2" charset="2"/>
              </a:rPr>
              <a:t>  para </a:t>
            </a:r>
            <a:r>
              <a:rPr lang="pl-PL" baseline="0" dirty="0" err="1" smtClean="0">
                <a:sym typeface="Wingdings" panose="05000000000000000000" pitchFamily="2" charset="2"/>
              </a:rPr>
              <a:t>sounds</a:t>
            </a:r>
            <a:r>
              <a:rPr lang="pl-PL" baseline="0" dirty="0" smtClean="0">
                <a:sym typeface="Wingdings" panose="05000000000000000000" pitchFamily="2" charset="2"/>
              </a:rPr>
              <a:t> as 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… (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 of gamma quanta)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O porównaniu do KAONÓW  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tylko </a:t>
            </a:r>
            <a:r>
              <a:rPr lang="pl-PL" baseline="0" dirty="0" err="1" smtClean="0">
                <a:sym typeface="Wingdings" panose="05000000000000000000" pitchFamily="2" charset="2"/>
              </a:rPr>
              <a:t>powiedziec</a:t>
            </a:r>
            <a:endParaRPr lang="pl-PL" dirty="0" smtClean="0"/>
          </a:p>
          <a:p>
            <a:r>
              <a:rPr lang="pl-PL" dirty="0" smtClean="0"/>
              <a:t>Dołożyć </a:t>
            </a:r>
            <a:r>
              <a:rPr lang="pl-PL" baseline="0" dirty="0" smtClean="0"/>
              <a:t> DIAGRAM FEYNMANA DO ANIHILACJI   Z WYKLADU   </a:t>
            </a:r>
            <a:r>
              <a:rPr lang="pl-PL" baseline="0" dirty="0" err="1" smtClean="0"/>
              <a:t>Vettera</a:t>
            </a:r>
            <a:r>
              <a:rPr lang="pl-PL" baseline="0" dirty="0" smtClean="0"/>
              <a:t> !!!!</a:t>
            </a:r>
          </a:p>
          <a:p>
            <a:r>
              <a:rPr lang="pl-PL" baseline="0" dirty="0" err="1" smtClean="0"/>
              <a:t>Please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note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</a:t>
            </a:r>
            <a:r>
              <a:rPr lang="pl-PL" baseline="0" dirty="0" smtClean="0"/>
              <a:t>   piko and </a:t>
            </a:r>
            <a:r>
              <a:rPr lang="pl-PL" baseline="0" dirty="0" err="1" smtClean="0"/>
              <a:t>nano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factor</a:t>
            </a:r>
            <a:r>
              <a:rPr lang="pl-PL" baseline="0" dirty="0" smtClean="0"/>
              <a:t> 1000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1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przechodzeniu do C </a:t>
            </a:r>
            <a:r>
              <a:rPr lang="pl-PL" dirty="0" err="1" smtClean="0"/>
              <a:t>wytłumczyć</a:t>
            </a:r>
            <a:r>
              <a:rPr lang="pl-PL" baseline="0" dirty="0" smtClean="0"/>
              <a:t>   </a:t>
            </a:r>
            <a:r>
              <a:rPr lang="pl-PL" baseline="0" dirty="0" err="1" smtClean="0"/>
              <a:t>Frmions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described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antisymmetric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</a:t>
            </a:r>
            <a:endParaRPr lang="pl-PL" baseline="0" dirty="0" smtClean="0"/>
          </a:p>
          <a:p>
            <a:r>
              <a:rPr lang="pl-PL" baseline="0" dirty="0" smtClean="0"/>
              <a:t>S=1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 , L=0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symmetric</a:t>
            </a:r>
            <a:r>
              <a:rPr lang="pl-PL" baseline="0" dirty="0" smtClean="0"/>
              <a:t> </a:t>
            </a:r>
            <a:r>
              <a:rPr lang="pl-PL" baseline="0" dirty="0" smtClean="0">
                <a:sym typeface="Wingdings" panose="05000000000000000000" pitchFamily="2" charset="2"/>
              </a:rPr>
              <a:t> C -1  (C odpowiada za </a:t>
            </a:r>
            <a:r>
              <a:rPr lang="pl-PL" baseline="0" dirty="0" err="1" smtClean="0">
                <a:sym typeface="Wingdings" panose="05000000000000000000" pitchFamily="2" charset="2"/>
              </a:rPr>
              <a:t>przeztrzen</a:t>
            </a:r>
            <a:r>
              <a:rPr lang="pl-PL" baseline="0" dirty="0" smtClean="0">
                <a:sym typeface="Wingdings" panose="05000000000000000000" pitchFamily="2" charset="2"/>
              </a:rPr>
              <a:t> </a:t>
            </a:r>
            <a:r>
              <a:rPr lang="pl-PL" baseline="0" dirty="0" err="1" smtClean="0">
                <a:sym typeface="Wingdings" panose="05000000000000000000" pitchFamily="2" charset="2"/>
              </a:rPr>
              <a:t>ladunków</a:t>
            </a:r>
            <a:r>
              <a:rPr lang="pl-PL" baseline="0" dirty="0" smtClean="0">
                <a:sym typeface="Wingdings" panose="05000000000000000000" pitchFamily="2" charset="2"/>
              </a:rPr>
              <a:t> jeśli </a:t>
            </a:r>
            <a:r>
              <a:rPr lang="pl-PL" baseline="0" dirty="0" err="1" smtClean="0">
                <a:sym typeface="Wingdings" panose="05000000000000000000" pitchFamily="2" charset="2"/>
              </a:rPr>
              <a:t>uwazamy</a:t>
            </a:r>
            <a:r>
              <a:rPr lang="pl-PL" baseline="0" dirty="0" smtClean="0">
                <a:sym typeface="Wingdings" panose="05000000000000000000" pitchFamily="2" charset="2"/>
              </a:rPr>
              <a:t> ze elektron i </a:t>
            </a:r>
            <a:r>
              <a:rPr lang="pl-PL" baseline="0" dirty="0" err="1" smtClean="0">
                <a:sym typeface="Wingdings" panose="05000000000000000000" pitchFamily="2" charset="2"/>
              </a:rPr>
              <a:t>pozytpn</a:t>
            </a:r>
            <a:r>
              <a:rPr lang="pl-PL" baseline="0" dirty="0" smtClean="0">
                <a:sym typeface="Wingdings" panose="05000000000000000000" pitchFamily="2" charset="2"/>
              </a:rPr>
              <a:t> to to samo.  </a:t>
            </a:r>
            <a:r>
              <a:rPr lang="pl-PL" baseline="0" dirty="0" err="1" smtClean="0">
                <a:sym typeface="Wingdings" panose="05000000000000000000" pitchFamily="2" charset="2"/>
              </a:rPr>
              <a:t>Etc</a:t>
            </a:r>
            <a:r>
              <a:rPr lang="pl-PL" baseline="0" dirty="0" smtClean="0">
                <a:sym typeface="Wingdings" panose="05000000000000000000" pitchFamily="2" charset="2"/>
              </a:rPr>
              <a:t>…  Just </a:t>
            </a:r>
            <a:r>
              <a:rPr lang="pl-PL" baseline="0" dirty="0" err="1" smtClean="0">
                <a:sym typeface="Wingdings" panose="05000000000000000000" pitchFamily="2" charset="2"/>
              </a:rPr>
              <a:t>easer</a:t>
            </a:r>
            <a:r>
              <a:rPr lang="pl-PL" baseline="0" dirty="0" smtClean="0">
                <a:sym typeface="Wingdings" panose="05000000000000000000" pitchFamily="2" charset="2"/>
              </a:rPr>
              <a:t> to </a:t>
            </a:r>
            <a:r>
              <a:rPr lang="pl-PL" baseline="0" dirty="0" err="1" smtClean="0">
                <a:sym typeface="Wingdings" panose="05000000000000000000" pitchFamily="2" charset="2"/>
              </a:rPr>
              <a:t>remember</a:t>
            </a:r>
            <a:r>
              <a:rPr lang="pl-PL" baseline="0" dirty="0" smtClean="0">
                <a:sym typeface="Wingdings" panose="05000000000000000000" pitchFamily="2" charset="2"/>
              </a:rPr>
              <a:t>  para </a:t>
            </a:r>
            <a:r>
              <a:rPr lang="pl-PL" baseline="0" dirty="0" err="1" smtClean="0">
                <a:sym typeface="Wingdings" panose="05000000000000000000" pitchFamily="2" charset="2"/>
              </a:rPr>
              <a:t>sounds</a:t>
            </a:r>
            <a:r>
              <a:rPr lang="pl-PL" baseline="0" dirty="0" smtClean="0">
                <a:sym typeface="Wingdings" panose="05000000000000000000" pitchFamily="2" charset="2"/>
              </a:rPr>
              <a:t> as 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… (</a:t>
            </a:r>
            <a:r>
              <a:rPr lang="pl-PL" baseline="0" dirty="0" err="1" smtClean="0">
                <a:sym typeface="Wingdings" panose="05000000000000000000" pitchFamily="2" charset="2"/>
              </a:rPr>
              <a:t>pair</a:t>
            </a:r>
            <a:r>
              <a:rPr lang="pl-PL" baseline="0" dirty="0" smtClean="0">
                <a:sym typeface="Wingdings" panose="05000000000000000000" pitchFamily="2" charset="2"/>
              </a:rPr>
              <a:t> of gamma quanta)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O porównaniu do KAONÓW  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Piony  C=+  P=-;   fotony C=-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tylko </a:t>
            </a:r>
            <a:r>
              <a:rPr lang="pl-PL" baseline="0" dirty="0" err="1" smtClean="0">
                <a:sym typeface="Wingdings" panose="05000000000000000000" pitchFamily="2" charset="2"/>
              </a:rPr>
              <a:t>powiedziec</a:t>
            </a:r>
            <a:endParaRPr lang="pl-PL" dirty="0" smtClean="0"/>
          </a:p>
          <a:p>
            <a:r>
              <a:rPr lang="pl-PL" dirty="0" smtClean="0"/>
              <a:t>Dołożyć </a:t>
            </a:r>
            <a:r>
              <a:rPr lang="pl-PL" baseline="0" dirty="0" smtClean="0"/>
              <a:t> DIAGRAM FEYNMANA DO ANIHILACJI   Z WYKLADU   </a:t>
            </a:r>
            <a:r>
              <a:rPr lang="pl-PL" baseline="0" dirty="0" err="1" smtClean="0"/>
              <a:t>Vettera</a:t>
            </a:r>
            <a:r>
              <a:rPr lang="pl-PL" baseline="0" dirty="0" smtClean="0"/>
              <a:t> !!!!</a:t>
            </a:r>
          </a:p>
          <a:p>
            <a:r>
              <a:rPr lang="pl-PL" baseline="0" dirty="0" err="1" smtClean="0"/>
              <a:t>Please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note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</a:t>
            </a:r>
            <a:r>
              <a:rPr lang="pl-PL" baseline="0" dirty="0" smtClean="0"/>
              <a:t>   piko and </a:t>
            </a:r>
            <a:r>
              <a:rPr lang="pl-PL" baseline="0" dirty="0" err="1" smtClean="0"/>
              <a:t>nano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factor</a:t>
            </a:r>
            <a:r>
              <a:rPr lang="pl-PL" baseline="0" dirty="0" smtClean="0"/>
              <a:t> 1000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1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Few</a:t>
            </a:r>
            <a:r>
              <a:rPr lang="pl-PL" dirty="0" smtClean="0"/>
              <a:t>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facts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POSITRONIUM….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1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Correlations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posiible</a:t>
            </a:r>
            <a:r>
              <a:rPr lang="pl-PL" baseline="0" dirty="0" smtClean="0"/>
              <a:t> with para-</a:t>
            </a:r>
            <a:r>
              <a:rPr lang="pl-PL" baseline="0" dirty="0" err="1" smtClean="0"/>
              <a:t>positronium</a:t>
            </a:r>
            <a:r>
              <a:rPr lang="pl-PL" baseline="0" dirty="0" smtClean="0"/>
              <a:t> !!!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41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err="1" smtClean="0"/>
              <a:t>Vetter</a:t>
            </a:r>
            <a:r>
              <a:rPr lang="pl-PL" sz="1200" dirty="0" smtClean="0"/>
              <a:t>      </a:t>
            </a:r>
            <a:r>
              <a:rPr lang="pl-PL" sz="1200" dirty="0" err="1" smtClean="0"/>
              <a:t>oPs</a:t>
            </a:r>
            <a:r>
              <a:rPr lang="pl-PL" sz="1200" dirty="0" smtClean="0"/>
              <a:t> </a:t>
            </a:r>
            <a:r>
              <a:rPr lang="pl-PL" sz="1200" dirty="0" smtClean="0">
                <a:sym typeface="Wingdings" panose="05000000000000000000" pitchFamily="2" charset="2"/>
              </a:rPr>
              <a:t> 4g/oPs3g) &lt; 3.7 10^-6 </a:t>
            </a:r>
            <a:r>
              <a:rPr lang="pl-PL" sz="1200" dirty="0" err="1" smtClean="0">
                <a:sym typeface="Wingdings" panose="05000000000000000000" pitchFamily="2" charset="2"/>
              </a:rPr>
              <a:t>at</a:t>
            </a:r>
            <a:r>
              <a:rPr lang="pl-PL" sz="1200" dirty="0" smtClean="0">
                <a:sym typeface="Wingdings" panose="05000000000000000000" pitchFamily="2" charset="2"/>
              </a:rPr>
              <a:t> 90%CL</a:t>
            </a:r>
          </a:p>
          <a:p>
            <a:r>
              <a:rPr lang="pl-PL" sz="1200" dirty="0" smtClean="0">
                <a:sym typeface="Wingdings" panose="05000000000000000000" pitchFamily="2" charset="2"/>
              </a:rPr>
              <a:t>Ale </a:t>
            </a:r>
            <a:r>
              <a:rPr lang="pl-PL" sz="1200" dirty="0" err="1" smtClean="0">
                <a:sym typeface="Wingdings" panose="05000000000000000000" pitchFamily="2" charset="2"/>
              </a:rPr>
              <a:t>wczesniejszy</a:t>
            </a:r>
            <a:r>
              <a:rPr lang="pl-PL" sz="1200" dirty="0" smtClean="0">
                <a:sym typeface="Wingdings" panose="05000000000000000000" pitchFamily="2" charset="2"/>
              </a:rPr>
              <a:t> jest lepszy:</a:t>
            </a:r>
          </a:p>
          <a:p>
            <a:r>
              <a:rPr lang="pl-PL" sz="1200" dirty="0" err="1" smtClean="0">
                <a:sym typeface="Wingdings" panose="05000000000000000000" pitchFamily="2" charset="2"/>
              </a:rPr>
              <a:t>oPs</a:t>
            </a:r>
            <a:r>
              <a:rPr lang="pl-PL" sz="1200" dirty="0" smtClean="0">
                <a:sym typeface="Wingdings" panose="05000000000000000000" pitchFamily="2" charset="2"/>
              </a:rPr>
              <a:t>-&gt;4g / </a:t>
            </a:r>
            <a:r>
              <a:rPr lang="pl-PL" sz="1200" dirty="0" err="1" smtClean="0">
                <a:sym typeface="Wingdings" panose="05000000000000000000" pitchFamily="2" charset="2"/>
              </a:rPr>
              <a:t>oPs</a:t>
            </a:r>
            <a:r>
              <a:rPr lang="pl-PL" sz="1200" dirty="0" smtClean="0">
                <a:sym typeface="Wingdings" panose="05000000000000000000" pitchFamily="2" charset="2"/>
              </a:rPr>
              <a:t>-&gt;3g &lt; 2.6  10^-6 </a:t>
            </a:r>
            <a:r>
              <a:rPr lang="pl-PL" sz="1200" dirty="0" err="1" smtClean="0">
                <a:sym typeface="Wingdings" panose="05000000000000000000" pitchFamily="2" charset="2"/>
              </a:rPr>
              <a:t>at</a:t>
            </a:r>
            <a:r>
              <a:rPr lang="pl-PL" sz="1200" dirty="0" smtClean="0">
                <a:sym typeface="Wingdings" panose="05000000000000000000" pitchFamily="2" charset="2"/>
              </a:rPr>
              <a:t> 90%CL</a:t>
            </a:r>
          </a:p>
          <a:p>
            <a:r>
              <a:rPr lang="pl-PL" sz="1200" dirty="0" smtClean="0">
                <a:sym typeface="Wingdings" panose="05000000000000000000" pitchFamily="2" charset="2"/>
              </a:rPr>
              <a:t>J. Yang et al., </a:t>
            </a:r>
            <a:r>
              <a:rPr lang="pl-PL" sz="1200" dirty="0" err="1" smtClean="0">
                <a:sym typeface="Wingdings" panose="05000000000000000000" pitchFamily="2" charset="2"/>
              </a:rPr>
              <a:t>Phys</a:t>
            </a:r>
            <a:r>
              <a:rPr lang="pl-PL" sz="1200" dirty="0" smtClean="0">
                <a:sym typeface="Wingdings" panose="05000000000000000000" pitchFamily="2" charset="2"/>
              </a:rPr>
              <a:t>. </a:t>
            </a:r>
            <a:r>
              <a:rPr lang="pl-PL" sz="1200" dirty="0" err="1" smtClean="0">
                <a:sym typeface="Wingdings" panose="05000000000000000000" pitchFamily="2" charset="2"/>
              </a:rPr>
              <a:t>Rev</a:t>
            </a:r>
            <a:r>
              <a:rPr lang="pl-PL" sz="1200" dirty="0" smtClean="0">
                <a:sym typeface="Wingdings" panose="05000000000000000000" pitchFamily="2" charset="2"/>
              </a:rPr>
              <a:t>. A54 (1996) 1952</a:t>
            </a:r>
          </a:p>
          <a:p>
            <a:r>
              <a:rPr lang="pl-PL" sz="1200" dirty="0" smtClean="0"/>
              <a:t> </a:t>
            </a:r>
            <a:r>
              <a:rPr lang="pl-PL" sz="1200" dirty="0" err="1" smtClean="0"/>
              <a:t>pPs</a:t>
            </a:r>
            <a:r>
              <a:rPr lang="pl-PL" sz="1200" dirty="0" smtClean="0"/>
              <a:t> </a:t>
            </a:r>
            <a:r>
              <a:rPr lang="pl-PL" sz="1200" dirty="0" smtClean="0">
                <a:sym typeface="Wingdings" panose="05000000000000000000" pitchFamily="2" charset="2"/>
              </a:rPr>
              <a:t> 3g/pPs2g &lt; 2.810^-6 </a:t>
            </a:r>
            <a:r>
              <a:rPr lang="pl-PL" sz="1200" dirty="0" err="1" smtClean="0">
                <a:sym typeface="Wingdings" panose="05000000000000000000" pitchFamily="2" charset="2"/>
              </a:rPr>
              <a:t>at</a:t>
            </a:r>
            <a:r>
              <a:rPr lang="pl-PL" sz="1200" dirty="0" smtClean="0">
                <a:sym typeface="Wingdings" panose="05000000000000000000" pitchFamily="2" charset="2"/>
              </a:rPr>
              <a:t> 68%CL (opisane w </a:t>
            </a:r>
            <a:r>
              <a:rPr lang="pl-PL" sz="1200" dirty="0" err="1" smtClean="0">
                <a:sym typeface="Wingdings" panose="05000000000000000000" pitchFamily="2" charset="2"/>
              </a:rPr>
              <a:t>sozzi</a:t>
            </a:r>
            <a:r>
              <a:rPr lang="pl-PL" sz="1200" dirty="0" smtClean="0">
                <a:sym typeface="Wingdings" panose="05000000000000000000" pitchFamily="2" charset="2"/>
              </a:rPr>
              <a:t> 114)</a:t>
            </a:r>
            <a:br>
              <a:rPr lang="pl-PL" sz="1200" dirty="0" smtClean="0">
                <a:sym typeface="Wingdings" panose="05000000000000000000" pitchFamily="2" charset="2"/>
              </a:rPr>
            </a:br>
            <a:r>
              <a:rPr lang="pl-PL" sz="1200" dirty="0" smtClean="0">
                <a:sym typeface="Wingdings" panose="05000000000000000000" pitchFamily="2" charset="2"/>
              </a:rPr>
              <a:t>A. P. </a:t>
            </a:r>
            <a:r>
              <a:rPr lang="pl-PL" sz="1200" dirty="0" err="1" smtClean="0">
                <a:sym typeface="Wingdings" panose="05000000000000000000" pitchFamily="2" charset="2"/>
              </a:rPr>
              <a:t>Mills</a:t>
            </a:r>
            <a:r>
              <a:rPr lang="pl-PL" sz="1200" dirty="0" smtClean="0">
                <a:sym typeface="Wingdings" panose="05000000000000000000" pitchFamily="2" charset="2"/>
              </a:rPr>
              <a:t> and S. </a:t>
            </a:r>
            <a:r>
              <a:rPr lang="pl-PL" sz="1200" dirty="0" err="1" smtClean="0">
                <a:sym typeface="Wingdings" panose="05000000000000000000" pitchFamily="2" charset="2"/>
              </a:rPr>
              <a:t>Berko</a:t>
            </a:r>
            <a:r>
              <a:rPr lang="pl-PL" sz="1200" dirty="0" smtClean="0">
                <a:sym typeface="Wingdings" panose="05000000000000000000" pitchFamily="2" charset="2"/>
              </a:rPr>
              <a:t>, </a:t>
            </a:r>
            <a:r>
              <a:rPr lang="pl-PL" sz="1200" dirty="0" err="1" smtClean="0">
                <a:sym typeface="Wingdings" panose="05000000000000000000" pitchFamily="2" charset="2"/>
              </a:rPr>
              <a:t>Phys</a:t>
            </a:r>
            <a:r>
              <a:rPr lang="pl-PL" sz="1200" dirty="0" smtClean="0">
                <a:sym typeface="Wingdings" panose="05000000000000000000" pitchFamily="2" charset="2"/>
              </a:rPr>
              <a:t>. </a:t>
            </a:r>
            <a:r>
              <a:rPr lang="pl-PL" sz="1200" dirty="0" err="1" smtClean="0">
                <a:sym typeface="Wingdings" panose="05000000000000000000" pitchFamily="2" charset="2"/>
              </a:rPr>
              <a:t>Rev</a:t>
            </a:r>
            <a:r>
              <a:rPr lang="pl-PL" sz="1200" dirty="0" smtClean="0">
                <a:sym typeface="Wingdings" panose="05000000000000000000" pitchFamily="2" charset="2"/>
              </a:rPr>
              <a:t>. </a:t>
            </a:r>
            <a:r>
              <a:rPr lang="pl-PL" sz="1200" dirty="0" err="1" smtClean="0">
                <a:sym typeface="Wingdings" panose="05000000000000000000" pitchFamily="2" charset="2"/>
              </a:rPr>
              <a:t>Lett</a:t>
            </a:r>
            <a:r>
              <a:rPr lang="pl-PL" sz="1200" dirty="0" smtClean="0">
                <a:sym typeface="Wingdings" panose="05000000000000000000" pitchFamily="2" charset="2"/>
              </a:rPr>
              <a:t>. 18 (1967) 420</a:t>
            </a:r>
          </a:p>
          <a:p>
            <a:r>
              <a:rPr lang="pl-PL" sz="1200" dirty="0" smtClean="0">
                <a:sym typeface="Wingdings" panose="05000000000000000000" pitchFamily="2" charset="2"/>
              </a:rPr>
              <a:t>(osiągnęli </a:t>
            </a:r>
            <a:r>
              <a:rPr lang="pl-PL" sz="1200" dirty="0" err="1" smtClean="0">
                <a:sym typeface="Wingdings" panose="05000000000000000000" pitchFamily="2" charset="2"/>
              </a:rPr>
              <a:t>porónując</a:t>
            </a:r>
            <a:r>
              <a:rPr lang="pl-PL" sz="1200" dirty="0" smtClean="0">
                <a:sym typeface="Wingdings" panose="05000000000000000000" pitchFamily="2" charset="2"/>
              </a:rPr>
              <a:t> konfiguracje  symetryczna i niesymetryczna… </a:t>
            </a:r>
            <a:r>
              <a:rPr lang="pl-PL" sz="1200" dirty="0" err="1" smtClean="0">
                <a:sym typeface="Wingdings" panose="05000000000000000000" pitchFamily="2" charset="2"/>
              </a:rPr>
              <a:t>etc</a:t>
            </a:r>
            <a:endParaRPr lang="pl-PL" sz="1200" dirty="0" smtClean="0">
              <a:sym typeface="Wingdings" panose="05000000000000000000" pitchFamily="2" charset="2"/>
            </a:endParaRPr>
          </a:p>
          <a:p>
            <a:r>
              <a:rPr lang="pl-PL" sz="1200" dirty="0" smtClean="0">
                <a:sym typeface="Wingdings" panose="05000000000000000000" pitchFamily="2" charset="2"/>
              </a:rPr>
              <a:t>3 kwanty w stanie </a:t>
            </a:r>
            <a:r>
              <a:rPr lang="pl-PL" sz="1200" dirty="0" err="1" smtClean="0">
                <a:sym typeface="Wingdings" panose="05000000000000000000" pitchFamily="2" charset="2"/>
              </a:rPr>
              <a:t>konscowym</a:t>
            </a:r>
            <a:r>
              <a:rPr lang="pl-PL" sz="1200" dirty="0" smtClean="0">
                <a:sym typeface="Wingdings" panose="05000000000000000000" pitchFamily="2" charset="2"/>
              </a:rPr>
              <a:t> nie mogą być</a:t>
            </a:r>
            <a:r>
              <a:rPr lang="pl-PL" sz="1200" baseline="0" dirty="0" smtClean="0">
                <a:sym typeface="Wingdings" panose="05000000000000000000" pitchFamily="2" charset="2"/>
              </a:rPr>
              <a:t> zupełnie symetryczne ponieważ początkowa funkcja jest antysymetryczna…</a:t>
            </a:r>
            <a:r>
              <a:rPr lang="pl-PL" sz="1200" dirty="0" smtClean="0">
                <a:sym typeface="Wingdings" panose="05000000000000000000" pitchFamily="2" charset="2"/>
              </a:rPr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027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was achieved in the Lawrence Berkeley National Laboratory in USA by means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Gammasphere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detector, one of the most powerful spectrometer for nuclear structure research 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??</a:t>
            </a:r>
            <a:r>
              <a:rPr lang="pl-PL" dirty="0" smtClean="0"/>
              <a:t>ARAGONE</a:t>
            </a:r>
            <a:r>
              <a:rPr lang="pl-PL" baseline="0" dirty="0" smtClean="0"/>
              <a:t> NATIONAL LABORATORY</a:t>
            </a:r>
            <a:endParaRPr lang="pl-PL" dirty="0" smtClean="0"/>
          </a:p>
          <a:p>
            <a:r>
              <a:rPr lang="pl-PL" dirty="0" smtClean="0"/>
              <a:t>Tu przy okazji tego rysunku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powiedziec</a:t>
            </a:r>
            <a:r>
              <a:rPr lang="pl-PL" baseline="0" dirty="0" smtClean="0"/>
              <a:t> jaki </a:t>
            </a:r>
            <a:r>
              <a:rPr lang="pl-PL" baseline="0" dirty="0" err="1" smtClean="0"/>
              <a:t>ebyłyby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głowne</a:t>
            </a:r>
            <a:r>
              <a:rPr lang="pl-PL" baseline="0" dirty="0" smtClean="0"/>
              <a:t> zalety   J-PET   (</a:t>
            </a:r>
            <a:r>
              <a:rPr lang="pl-PL" baseline="0" dirty="0" err="1" smtClean="0"/>
              <a:t>having</a:t>
            </a:r>
            <a:r>
              <a:rPr lang="pl-PL" baseline="0" dirty="0" smtClean="0"/>
              <a:t> 100ps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better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full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</a:t>
            </a:r>
            <a:r>
              <a:rPr lang="pl-PL" baseline="0" dirty="0" smtClean="0"/>
              <a:t>…)</a:t>
            </a:r>
          </a:p>
          <a:p>
            <a:r>
              <a:rPr lang="en-US" dirty="0" err="1" smtClean="0"/>
              <a:t>Gammasphere</a:t>
            </a:r>
            <a:r>
              <a:rPr lang="en-US" dirty="0" smtClean="0"/>
              <a:t> is the world's most powerful spectrometer for nuclear structure research and is especially good at collecting gamma ray data following the fusion of heavy ions.</a:t>
            </a:r>
            <a:endParaRPr lang="pl-PL" dirty="0" smtClean="0"/>
          </a:p>
          <a:p>
            <a:r>
              <a:rPr lang="pl-PL" dirty="0" smtClean="0"/>
              <a:t>ARAGONE</a:t>
            </a:r>
            <a:r>
              <a:rPr lang="pl-PL" baseline="0" dirty="0" smtClean="0"/>
              <a:t> NATIONAL LABORATORY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4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Correlations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posiible</a:t>
            </a:r>
            <a:r>
              <a:rPr lang="pl-PL" baseline="0" dirty="0" smtClean="0"/>
              <a:t> with para-</a:t>
            </a:r>
            <a:r>
              <a:rPr lang="pl-PL" baseline="0" dirty="0" err="1" smtClean="0"/>
              <a:t>positronium</a:t>
            </a:r>
            <a:r>
              <a:rPr lang="pl-PL" baseline="0" dirty="0" smtClean="0"/>
              <a:t> !!!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4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19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Pokazac</a:t>
            </a:r>
            <a:r>
              <a:rPr lang="pl-PL" dirty="0" smtClean="0"/>
              <a:t> </a:t>
            </a:r>
            <a:r>
              <a:rPr lang="pl-PL" dirty="0" err="1" smtClean="0"/>
              <a:t>wskaznikiem</a:t>
            </a:r>
            <a:r>
              <a:rPr lang="pl-PL" dirty="0" smtClean="0"/>
              <a:t> albo jak </a:t>
            </a:r>
            <a:r>
              <a:rPr lang="pl-PL" dirty="0" err="1" smtClean="0"/>
              <a:t>zdąże</a:t>
            </a:r>
            <a:r>
              <a:rPr lang="pl-PL" dirty="0" smtClean="0"/>
              <a:t> zacieniować</a:t>
            </a:r>
            <a:r>
              <a:rPr lang="pl-PL" baseline="0" dirty="0" smtClean="0"/>
              <a:t> pierwszą korelacje</a:t>
            </a:r>
          </a:p>
          <a:p>
            <a:r>
              <a:rPr lang="pl-PL" baseline="0" dirty="0" err="1" smtClean="0"/>
              <a:t>Dopisac</a:t>
            </a:r>
            <a:r>
              <a:rPr lang="pl-PL" baseline="0" dirty="0" smtClean="0"/>
              <a:t> w uwagach gdzie jest ta </a:t>
            </a:r>
            <a:r>
              <a:rPr lang="pl-PL" baseline="0" dirty="0" err="1" smtClean="0"/>
              <a:t>gammashere</a:t>
            </a:r>
            <a:endParaRPr lang="pl-PL" baseline="0" dirty="0" smtClean="0"/>
          </a:p>
          <a:p>
            <a:r>
              <a:rPr lang="en-US" dirty="0" err="1" smtClean="0"/>
              <a:t>Gammasphere</a:t>
            </a:r>
            <a:r>
              <a:rPr lang="en-US" dirty="0" smtClean="0"/>
              <a:t> is the world's most powerful spectrometer for nuclear structure research and is especially good at collecting gamma ray data following the fusion of heavy ions.</a:t>
            </a:r>
            <a:endParaRPr lang="pl-PL" dirty="0" smtClean="0"/>
          </a:p>
          <a:p>
            <a:r>
              <a:rPr lang="pl-PL" dirty="0" smtClean="0"/>
              <a:t>ARAGONE</a:t>
            </a:r>
            <a:r>
              <a:rPr lang="pl-PL" baseline="0" dirty="0" smtClean="0"/>
              <a:t> NATIONAL LABORATORY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09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Consider</a:t>
            </a:r>
            <a:r>
              <a:rPr lang="pl-PL" dirty="0" smtClean="0"/>
              <a:t> </a:t>
            </a:r>
            <a:r>
              <a:rPr lang="pl-PL" dirty="0" err="1" smtClean="0"/>
              <a:t>Ortho-positronium</a:t>
            </a:r>
            <a:r>
              <a:rPr lang="pl-PL" baseline="0" dirty="0" smtClean="0"/>
              <a:t>  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was in </a:t>
            </a:r>
            <a:r>
              <a:rPr lang="pl-PL" baseline="0" dirty="0" err="1" smtClean="0"/>
              <a:t>fact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mostly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explored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beacuse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easy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identify</a:t>
            </a:r>
            <a:r>
              <a:rPr lang="pl-PL" baseline="0" dirty="0" smtClean="0"/>
              <a:t> ….) (</a:t>
            </a:r>
            <a:r>
              <a:rPr lang="pl-PL" baseline="0" dirty="0" err="1" smtClean="0"/>
              <a:t>time</a:t>
            </a:r>
            <a:r>
              <a:rPr lang="pl-PL" baseline="0" dirty="0" smtClean="0"/>
              <a:t> </a:t>
            </a:r>
            <a:endParaRPr lang="pl-PL" dirty="0" smtClean="0"/>
          </a:p>
          <a:p>
            <a:r>
              <a:rPr lang="pl-PL" dirty="0" err="1" smtClean="0"/>
              <a:t>So</a:t>
            </a:r>
            <a:r>
              <a:rPr lang="pl-PL" dirty="0" smtClean="0"/>
              <a:t> we </a:t>
            </a:r>
            <a:r>
              <a:rPr lang="pl-PL" dirty="0" err="1" smtClean="0"/>
              <a:t>wait</a:t>
            </a:r>
            <a:r>
              <a:rPr lang="pl-PL" dirty="0" smtClean="0"/>
              <a:t> </a:t>
            </a:r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enough</a:t>
            </a:r>
            <a:r>
              <a:rPr lang="pl-PL" baseline="0" dirty="0" smtClean="0"/>
              <a:t> to be </a:t>
            </a:r>
            <a:r>
              <a:rPr lang="pl-PL" baseline="0" dirty="0" err="1" smtClean="0"/>
              <a:t>sure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decay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from </a:t>
            </a:r>
            <a:r>
              <a:rPr lang="pl-PL" baseline="0" dirty="0" err="1" smtClean="0"/>
              <a:t>ortho-positronium</a:t>
            </a:r>
            <a:endParaRPr lang="pl-PL" dirty="0" smtClean="0"/>
          </a:p>
          <a:p>
            <a:r>
              <a:rPr lang="pl-PL" dirty="0" smtClean="0"/>
              <a:t>To most ofen explored correlations….</a:t>
            </a:r>
          </a:p>
          <a:p>
            <a:r>
              <a:rPr lang="pl-PL" dirty="0" smtClean="0"/>
              <a:t>Tu wytłumaczyć dlaczego to okno …</a:t>
            </a:r>
          </a:p>
          <a:p>
            <a:r>
              <a:rPr lang="pl-PL" dirty="0" smtClean="0"/>
              <a:t>W polu magnetycznym   czas zycia 3S1</a:t>
            </a:r>
            <a:r>
              <a:rPr lang="pl-PL" baseline="0" dirty="0" smtClean="0"/>
              <a:t> z m=0 maleje do około 20 w zaleznosci od pola</a:t>
            </a:r>
          </a:p>
          <a:p>
            <a:r>
              <a:rPr lang="pl-PL" baseline="0" dirty="0" smtClean="0"/>
              <a:t>A m=1 i m=-1 się nie zmieniaja</a:t>
            </a:r>
            <a:r>
              <a:rPr lang="pl-PL" dirty="0" smtClean="0"/>
              <a:t> do tego </a:t>
            </a:r>
          </a:p>
          <a:p>
            <a:r>
              <a:rPr lang="pl-PL" dirty="0" smtClean="0"/>
              <a:t>będzie potrzeby wzór na P2…   i wpisać wzór na asymetrie w środku rysunku !!!</a:t>
            </a:r>
          </a:p>
          <a:p>
            <a:r>
              <a:rPr lang="pl-PL" dirty="0" smtClean="0"/>
              <a:t>Pokreślić różnice 10^-2   i 10^-10  !! i</a:t>
            </a:r>
            <a:r>
              <a:rPr lang="pl-PL" baseline="0" dirty="0" smtClean="0"/>
              <a:t> ze  warto zatem próbować….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187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Correlations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posiible</a:t>
            </a:r>
            <a:r>
              <a:rPr lang="pl-PL" baseline="0" dirty="0" smtClean="0"/>
              <a:t> with para-</a:t>
            </a:r>
            <a:r>
              <a:rPr lang="pl-PL" baseline="0" dirty="0" err="1" smtClean="0"/>
              <a:t>positronium</a:t>
            </a:r>
            <a:r>
              <a:rPr lang="pl-PL" baseline="0" dirty="0" smtClean="0"/>
              <a:t> !!!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41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 napisać dużymi literami   ¾  ORTHO….   ¼ para…..</a:t>
            </a:r>
          </a:p>
          <a:p>
            <a:r>
              <a:rPr lang="pl-PL" dirty="0" smtClean="0"/>
              <a:t>Dorobić przypadki żeby się rozpadało na 3 fotony    i </a:t>
            </a:r>
            <a:r>
              <a:rPr lang="pl-PL" baseline="0" dirty="0" smtClean="0"/>
              <a:t> dorobić </a:t>
            </a:r>
            <a:r>
              <a:rPr lang="pl-PL" baseline="0" dirty="0" err="1" smtClean="0"/>
              <a:t>przemiane</a:t>
            </a:r>
            <a:r>
              <a:rPr lang="pl-PL" baseline="0" dirty="0" smtClean="0"/>
              <a:t> !!!  (na przykład napis p-</a:t>
            </a:r>
            <a:r>
              <a:rPr lang="pl-PL" baseline="0" dirty="0" err="1" smtClean="0"/>
              <a:t>Ps</a:t>
            </a:r>
            <a:r>
              <a:rPr lang="pl-PL" baseline="0" dirty="0" smtClean="0"/>
              <a:t> na o-</a:t>
            </a:r>
            <a:r>
              <a:rPr lang="pl-PL" baseline="0" dirty="0" err="1" smtClean="0"/>
              <a:t>Ps</a:t>
            </a:r>
            <a:r>
              <a:rPr lang="pl-PL" baseline="0" dirty="0" smtClean="0"/>
              <a:t> ) się zmienia ….</a:t>
            </a:r>
          </a:p>
          <a:p>
            <a:r>
              <a:rPr lang="pl-PL" baseline="0" dirty="0" err="1" smtClean="0"/>
              <a:t>Morphometric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imaging</a:t>
            </a:r>
            <a:r>
              <a:rPr lang="pl-PL" baseline="0" dirty="0" smtClean="0"/>
              <a:t>   P.M. Patent </a:t>
            </a:r>
            <a:r>
              <a:rPr lang="pl-PL" baseline="0" dirty="0" err="1" smtClean="0"/>
              <a:t>application</a:t>
            </a:r>
            <a:r>
              <a:rPr lang="pl-PL" baseline="0" dirty="0" smtClean="0"/>
              <a:t> No. … (2013)…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406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 napisać dużymi literami   ¾  ORTHO….   ¼ para…..</a:t>
            </a:r>
          </a:p>
          <a:p>
            <a:r>
              <a:rPr lang="pl-PL" dirty="0" smtClean="0"/>
              <a:t>Dorobić przypadki żeby się rozpadało na 3 fotony    i </a:t>
            </a:r>
            <a:r>
              <a:rPr lang="pl-PL" baseline="0" dirty="0" smtClean="0"/>
              <a:t> dorobić </a:t>
            </a:r>
            <a:r>
              <a:rPr lang="pl-PL" baseline="0" dirty="0" err="1" smtClean="0"/>
              <a:t>przemiane</a:t>
            </a:r>
            <a:r>
              <a:rPr lang="pl-PL" baseline="0" dirty="0" smtClean="0"/>
              <a:t> !!!  (na przykład napis p-</a:t>
            </a:r>
            <a:r>
              <a:rPr lang="pl-PL" baseline="0" dirty="0" err="1" smtClean="0"/>
              <a:t>Ps</a:t>
            </a:r>
            <a:r>
              <a:rPr lang="pl-PL" baseline="0" dirty="0" smtClean="0"/>
              <a:t> na o-</a:t>
            </a:r>
            <a:r>
              <a:rPr lang="pl-PL" baseline="0" dirty="0" err="1" smtClean="0"/>
              <a:t>Ps</a:t>
            </a:r>
            <a:r>
              <a:rPr lang="pl-PL" baseline="0" dirty="0" smtClean="0"/>
              <a:t> ) się zmienia ….</a:t>
            </a:r>
          </a:p>
          <a:p>
            <a:r>
              <a:rPr lang="pl-PL" baseline="0" dirty="0" err="1" smtClean="0"/>
              <a:t>Morphometric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imaging</a:t>
            </a:r>
            <a:r>
              <a:rPr lang="pl-PL" baseline="0" dirty="0" smtClean="0"/>
              <a:t>   P.M. Patent </a:t>
            </a:r>
            <a:r>
              <a:rPr lang="pl-PL" baseline="0" dirty="0" err="1" smtClean="0"/>
              <a:t>application</a:t>
            </a:r>
            <a:r>
              <a:rPr lang="pl-PL" baseline="0" dirty="0" smtClean="0"/>
              <a:t> No. … (2013)…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406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Figure 9. (Left)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Simulated distributions of differences between detectors ID (ΔID) and differences of hit-times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Δt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for events with three hits registered from the annihilation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e+e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→ 2γ (gold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and o-Ps → 3γ (green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).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(Middle)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Disribution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of relative angles between reconstructed directions of  gamma quanta. The numbering of quanta was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assinged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such that θ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&lt; θ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&lt;  θ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Shown distributions were obtained requiring three hits each with energy deposition larger than  Eth = 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Gold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scale shows results for simulations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e+e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→ 2γ and green scale corresponds to o-Ps → 3γ. Typical topology of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o-Ps → 3γ and two kinds of background events is indicated. 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It is important to stress that in the analysis of  previous experiments on CP and CPT symmetries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positronium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[PS5,PS7]  this kind of background was implicitly neglected and was even not mentioned in the articles [PS5,PS7]. But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priciple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sample of events recognized as originating from o-Ps decay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-Ps) include events from the following processes: true decays of o-Ps → 3γ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-Ps-&gt;3γ); pick-off with subsequent prompt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annihillation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to 3γ (N_3γ _pick-off); pick-off with subsequent prompt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annihillation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to 2γ misidentified as 3γ due to secondary scatterings (N_2γ_pick-off); conversion of o-Ps to p-Ps with subsequent C symmetry violating decay to 3γ (N_3γ_conv); and conversion of o-Ps to p-Ps with subsequent annihilation to 2γ misidentified as 3γ due to the secondary scatterings (N_2γ_conv). The conservative upper limit of these background contributions may be estimated as: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N_3γ_conv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-Ps &lt; 0.2 * 2.7 10^-7 ~= 5 * 10^-6 [PS3];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N_2γ_pick-off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-Ps  &lt;  0.2 *  10^-9 / (4 * 10^-5) = 5 * 10^-6;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N_2γ_conv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-Ps &lt;  0.2 *  10^-9 / (4 * 10^-5) = 5 * 10^-6;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N_3γ_pick-off 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N_o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-Ps  &lt; 0.2/370 ~= 5 * 10^-4  [G17];</a:t>
            </a:r>
            <a:endParaRPr lang="pl-PL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34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Beztlenowa</a:t>
            </a:r>
            <a:r>
              <a:rPr lang="pl-PL" baseline="0" dirty="0" smtClean="0"/>
              <a:t> GLIKOLIZA    </a:t>
            </a:r>
            <a:r>
              <a:rPr lang="pl-PL" baseline="0" dirty="0" smtClean="0">
                <a:sym typeface="Wingdings" pitchFamily="2" charset="2"/>
              </a:rPr>
              <a:t> FDG-P wychwyt i gromadzenie w komorkach</a:t>
            </a:r>
          </a:p>
          <a:p>
            <a:r>
              <a:rPr lang="pl-PL" baseline="0" dirty="0" smtClean="0">
                <a:sym typeface="Wingdings" pitchFamily="2" charset="2"/>
              </a:rPr>
              <a:t>„</a:t>
            </a:r>
            <a:r>
              <a:rPr lang="pl-PL" dirty="0" smtClean="0"/>
              <a:t>Aby zobrazować komórkę nowotworową konieczny jest tutaj mechanizm "pułapki molekularnej" pojawiającej się już na następnym etapie: fosforan deoksyglukozy, a więc rózwnież FDG-P, nie jest przeprowadzany do kolejnych etapów glikolizy, nie może również dyfundować na zewnątrz komórki ani ulegać defosforylacji do FDG. W szybkim czasie gromadzi się więc w komórkach nowotworowych w znacznie większej ilości niż w otaczających zdrowych komórkach, co ujawnia się na obrazie PET. „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49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Greenberger-Horn-</a:t>
            </a:r>
            <a:r>
              <a:rPr lang="en-US" sz="1200" dirty="0" err="1" smtClean="0"/>
              <a:t>Zeilinger</a:t>
            </a:r>
            <a:r>
              <a:rPr lang="en-US" sz="1200" dirty="0" smtClean="0"/>
              <a:t> (GHZ)</a:t>
            </a:r>
            <a:br>
              <a:rPr lang="en-US" sz="1200" dirty="0" smtClean="0"/>
            </a:b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718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8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Pozytnium</a:t>
            </a:r>
            <a:r>
              <a:rPr lang="pl-PL" dirty="0" smtClean="0"/>
              <a:t>,  </a:t>
            </a:r>
            <a:r>
              <a:rPr lang="pl-PL" dirty="0" err="1" smtClean="0"/>
              <a:t>spin</a:t>
            </a:r>
            <a:r>
              <a:rPr lang="pl-PL" dirty="0" smtClean="0"/>
              <a:t> 0,</a:t>
            </a:r>
            <a:r>
              <a:rPr lang="pl-PL" baseline="0" dirty="0" smtClean="0"/>
              <a:t> albo </a:t>
            </a:r>
            <a:r>
              <a:rPr lang="pl-PL" baseline="0" dirty="0" err="1" smtClean="0"/>
              <a:t>spin</a:t>
            </a:r>
            <a:r>
              <a:rPr lang="pl-PL" baseline="0" dirty="0" smtClean="0"/>
              <a:t> 1, symetria C?...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6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7msV a naturalne w </a:t>
            </a:r>
            <a:r>
              <a:rPr lang="pl-PL" dirty="0" err="1" smtClean="0"/>
              <a:t>polsce</a:t>
            </a:r>
            <a:r>
              <a:rPr lang="pl-PL" baseline="0" dirty="0" smtClean="0"/>
              <a:t> jest 2.5msV (10% </a:t>
            </a:r>
            <a:r>
              <a:rPr lang="pl-PL" baseline="0" dirty="0" err="1" smtClean="0"/>
              <a:t>cosmic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ray</a:t>
            </a:r>
            <a:r>
              <a:rPr lang="pl-PL" baseline="0" dirty="0" smtClean="0"/>
              <a:t>) a w Norwegii 7-20?   A w </a:t>
            </a:r>
            <a:r>
              <a:rPr lang="pl-PL" baseline="0" dirty="0" err="1" smtClean="0"/>
              <a:t>Colombia</a:t>
            </a:r>
            <a:r>
              <a:rPr lang="pl-PL" baseline="0" dirty="0" smtClean="0"/>
              <a:t>  2.4 </a:t>
            </a:r>
            <a:r>
              <a:rPr lang="pl-PL" baseline="0" dirty="0" err="1" smtClean="0"/>
              <a:t>msV</a:t>
            </a:r>
            <a:r>
              <a:rPr lang="pl-PL" baseline="0" dirty="0" smtClean="0"/>
              <a:t> (16% </a:t>
            </a:r>
            <a:r>
              <a:rPr lang="pl-PL" baseline="0" dirty="0" err="1" smtClean="0"/>
              <a:t>cosmic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rays</a:t>
            </a:r>
            <a:r>
              <a:rPr lang="pl-PL" baseline="0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4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Catalina --&gt; provoce</a:t>
            </a:r>
            <a:r>
              <a:rPr lang="pl-PL" baseline="0" dirty="0" smtClean="0"/>
              <a:t> -&gt; so thaough I have no result </a:t>
            </a:r>
          </a:p>
          <a:p>
            <a:r>
              <a:rPr lang="pl-PL" baseline="0" dirty="0" smtClean="0"/>
              <a:t>As regards the brain studies the only  I did so far is a check whether  </a:t>
            </a:r>
            <a:r>
              <a:rPr lang="pl-PL" baseline="0" dirty="0" smtClean="0"/>
              <a:t>I have </a:t>
            </a:r>
            <a:r>
              <a:rPr lang="pl-PL" baseline="0" dirty="0" smtClean="0"/>
              <a:t>a brain..</a:t>
            </a:r>
          </a:p>
          <a:p>
            <a:r>
              <a:rPr lang="pl-PL" baseline="0" dirty="0" smtClean="0"/>
              <a:t>And this is a prove ....I have a prove .... </a:t>
            </a:r>
            <a:r>
              <a:rPr lang="pl-PL" dirty="0" smtClean="0"/>
              <a:t>Do you recognise, maybe I should turn</a:t>
            </a:r>
            <a:r>
              <a:rPr lang="pl-PL" baseline="0" dirty="0" smtClean="0"/>
              <a:t> to the side 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33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50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Moze dopisac (GRUPA BADAWCZA JAGIELLONIAN PET)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8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Correlations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posiible</a:t>
            </a:r>
            <a:r>
              <a:rPr lang="pl-PL" baseline="0" dirty="0" smtClean="0"/>
              <a:t> with para-</a:t>
            </a:r>
            <a:r>
              <a:rPr lang="pl-PL" baseline="0" dirty="0" err="1" smtClean="0"/>
              <a:t>positronium</a:t>
            </a:r>
            <a:r>
              <a:rPr lang="pl-PL" baseline="0" dirty="0" smtClean="0"/>
              <a:t> !!!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7445A-2C47-482E-ADA2-9249349FD7D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4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9AC6-79F1-429D-ADEA-098240831F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3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137E-3A33-4874-A686-E5CB10C52A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FBA2-1A8C-4C73-A1F5-83D2060975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9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43F87-E0E6-4261-A4D0-9E62301CAD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17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0156-8998-4763-8457-8C7B7C77D1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29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A5E9-3C53-4FD3-BB99-B39EA0D05F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91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2372-E8B8-4A4F-8ECF-7A2AF1E25C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34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0684-7983-4A34-9079-5F98335001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39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71C6-D0C3-4AD3-8121-50C2EB79ED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88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9225-CF66-44F5-B502-0797A549A5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9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7858-8FD1-41C5-A771-0A99ADFD13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95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63892AE-D235-478C-865F-1E2C85501F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NADH" TargetMode="External"/><Relationship Id="rId5" Type="http://schemas.openxmlformats.org/officeDocument/2006/relationships/hyperlink" Target="http://en.wikipedia.org/wiki/Glycolysis" TargetMode="External"/><Relationship Id="rId4" Type="http://schemas.openxmlformats.org/officeDocument/2006/relationships/hyperlink" Target="http://en.wikipedia.org/wiki/Glucos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oskal\Downloads\tof_pet_v6_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495"/>
            <a:ext cx="9295790" cy="69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44624"/>
            <a:ext cx="10945216" cy="11430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otential of the J-PET technology </a:t>
            </a:r>
            <a:br>
              <a:rPr lang="pl-PL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for tests of discrete symmetries </a:t>
            </a:r>
            <a:br>
              <a:rPr lang="pl-PL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and quantum mechanics</a:t>
            </a:r>
            <a:r>
              <a:rPr lang="pl-PL" sz="2800" dirty="0"/>
              <a:t/>
            </a:r>
            <a:br>
              <a:rPr lang="pl-PL" sz="2800" dirty="0"/>
            </a:br>
            <a:endParaRPr lang="el-GR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507" y="5551026"/>
            <a:ext cx="9224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rgbClr val="660066"/>
                </a:solidFill>
              </a:rPr>
              <a:t>FQT2015</a:t>
            </a:r>
            <a:r>
              <a:rPr lang="pl-PL" sz="1800" b="1" dirty="0" smtClean="0">
                <a:solidFill>
                  <a:srgbClr val="660066"/>
                </a:solidFill>
              </a:rPr>
              <a:t>, LNF Frascati, </a:t>
            </a:r>
            <a:r>
              <a:rPr lang="pl-PL" sz="1800" b="1" dirty="0" smtClean="0">
                <a:solidFill>
                  <a:srgbClr val="660066"/>
                </a:solidFill>
                <a:cs typeface="Arial" charset="0"/>
              </a:rPr>
              <a:t>23-25 September 2015</a:t>
            </a:r>
            <a:endParaRPr lang="pl-PL" sz="1800" b="1" dirty="0">
              <a:solidFill>
                <a:srgbClr val="660066"/>
              </a:solidFill>
              <a:cs typeface="Arial" charset="0"/>
            </a:endParaRPr>
          </a:p>
        </p:txBody>
      </p:sp>
      <p:pic>
        <p:nvPicPr>
          <p:cNvPr id="7" name="Picture 7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626170"/>
            <a:ext cx="1080120" cy="12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780" y="5626169"/>
            <a:ext cx="1078732" cy="125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86954" y="5949280"/>
            <a:ext cx="712946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dirty="0">
                <a:solidFill>
                  <a:srgbClr val="666699"/>
                </a:solidFill>
                <a:latin typeface="Times New Roman" pitchFamily="18" charset="0"/>
              </a:rPr>
              <a:t>                </a:t>
            </a:r>
            <a:r>
              <a:rPr lang="pl-PL" sz="2000" dirty="0" smtClean="0">
                <a:solidFill>
                  <a:srgbClr val="666699"/>
                </a:solidFill>
                <a:latin typeface="Times New Roman" pitchFamily="18" charset="0"/>
              </a:rPr>
              <a:t>     </a:t>
            </a:r>
            <a:r>
              <a:rPr lang="pl-PL" sz="1800" dirty="0" smtClean="0">
                <a:solidFill>
                  <a:srgbClr val="002060"/>
                </a:solidFill>
              </a:rPr>
              <a:t>Pawe</a:t>
            </a:r>
            <a:r>
              <a:rPr lang="pl-PL" sz="1800" dirty="0" smtClean="0">
                <a:solidFill>
                  <a:srgbClr val="002060"/>
                </a:solidFill>
                <a:cs typeface="Times New Roman" pitchFamily="18" charset="0"/>
              </a:rPr>
              <a:t>ł</a:t>
            </a:r>
            <a:r>
              <a:rPr lang="pl-PL" sz="1800" dirty="0" smtClean="0">
                <a:solidFill>
                  <a:srgbClr val="002060"/>
                </a:solidFill>
              </a:rPr>
              <a:t> Moskal, Jagiellonian University</a:t>
            </a:r>
          </a:p>
          <a:p>
            <a:pPr eaLnBrk="1" hangingPunct="1"/>
            <a:r>
              <a:rPr lang="pl-PL" sz="1800" dirty="0" smtClean="0">
                <a:solidFill>
                  <a:srgbClr val="002060"/>
                </a:solidFill>
              </a:rPr>
              <a:t>                 on behalf and for the J-PET Collaboration</a:t>
            </a:r>
          </a:p>
          <a:p>
            <a:pPr eaLnBrk="1" hangingPunct="1"/>
            <a:r>
              <a:rPr lang="pl-PL" sz="1800" b="1" dirty="0" smtClean="0">
                <a:solidFill>
                  <a:srgbClr val="002060"/>
                </a:solidFill>
                <a:latin typeface="Calibri"/>
              </a:rPr>
              <a:t>                                              http</a:t>
            </a:r>
            <a:r>
              <a:rPr lang="pl-PL" sz="1800" b="1" dirty="0">
                <a:solidFill>
                  <a:srgbClr val="002060"/>
                </a:solidFill>
                <a:latin typeface="Calibri"/>
              </a:rPr>
              <a:t>://koza.if.uj.edu.pl</a:t>
            </a:r>
          </a:p>
          <a:p>
            <a:pPr eaLnBrk="1" hangingPunct="1"/>
            <a:endParaRPr lang="pl-PL" sz="1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sz="1800" dirty="0" smtClean="0">
                <a:solidFill>
                  <a:srgbClr val="002060"/>
                </a:solidFill>
              </a:rPr>
              <a:t>                 </a:t>
            </a:r>
            <a:endParaRPr lang="pl-PL" sz="2000" dirty="0" smtClean="0">
              <a:solidFill>
                <a:srgbClr val="002060"/>
              </a:solidFill>
            </a:endParaRPr>
          </a:p>
          <a:p>
            <a:pPr eaLnBrk="1" hangingPunct="1"/>
            <a:endParaRPr lang="pl-PL" sz="2000" dirty="0">
              <a:solidFill>
                <a:srgbClr val="002060"/>
              </a:solidFill>
            </a:endParaRPr>
          </a:p>
          <a:p>
            <a:pPr eaLnBrk="1" hangingPunct="1"/>
            <a:endParaRPr lang="pl-PL" sz="2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sz="2400" b="1" dirty="0" smtClean="0">
                <a:solidFill>
                  <a:srgbClr val="002060"/>
                </a:solidFill>
              </a:rPr>
              <a:t>for and on </a:t>
            </a:r>
            <a:r>
              <a:rPr lang="pl-PL" sz="2400" b="1" dirty="0" err="1" smtClean="0">
                <a:solidFill>
                  <a:srgbClr val="002060"/>
                </a:solidFill>
              </a:rPr>
              <a:t>behalf</a:t>
            </a:r>
            <a:r>
              <a:rPr lang="pl-PL" sz="2400" b="1" dirty="0" smtClean="0">
                <a:solidFill>
                  <a:srgbClr val="002060"/>
                </a:solidFill>
              </a:rPr>
              <a:t> of the J-PET </a:t>
            </a:r>
            <a:r>
              <a:rPr lang="pl-PL" sz="2400" b="1" dirty="0" err="1" smtClean="0">
                <a:solidFill>
                  <a:srgbClr val="002060"/>
                </a:solidFill>
              </a:rPr>
              <a:t>collaboration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43608" y="7205935"/>
            <a:ext cx="88924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Supported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pl-PL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Center for Development and </a:t>
            </a:r>
            <a:r>
              <a:rPr lang="pl-PL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and Foundation for </a:t>
            </a:r>
            <a:r>
              <a:rPr lang="pl-PL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Science </a:t>
            </a: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800" dirty="0"/>
          </a:p>
        </p:txBody>
      </p:sp>
      <p:pic>
        <p:nvPicPr>
          <p:cNvPr id="11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40" y="4385"/>
            <a:ext cx="1617601" cy="606778"/>
          </a:xfrm>
          <a:prstGeom prst="rect">
            <a:avLst/>
          </a:prstGeom>
        </p:spPr>
      </p:pic>
      <p:pic>
        <p:nvPicPr>
          <p:cNvPr id="1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" y="4385"/>
            <a:ext cx="1617601" cy="6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oskal\Desktop\Testes_Histolog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058848" y="-12870"/>
            <a:ext cx="15181502" cy="113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76375" y="7029400"/>
            <a:ext cx="68849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400" dirty="0">
                <a:latin typeface="Times New Roman" pitchFamily="18" charset="0"/>
              </a:rPr>
              <a:t>Rozmiary, pokaz przenikania </a:t>
            </a:r>
          </a:p>
          <a:p>
            <a:pPr eaLnBrk="1" hangingPunct="1"/>
            <a:r>
              <a:rPr lang="pl-PL" sz="4400" dirty="0">
                <a:latin typeface="Times New Roman" pitchFamily="18" charset="0"/>
              </a:rPr>
              <a:t> na modelu skarpetkowym</a:t>
            </a:r>
          </a:p>
        </p:txBody>
      </p:sp>
      <p:pic>
        <p:nvPicPr>
          <p:cNvPr id="565257" name="Picture 9" descr="Scan_gamm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08288"/>
            <a:ext cx="25923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58" name="Picture 10" descr="Scan_gamm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28797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5274" name="Group 26"/>
          <p:cNvGrpSpPr>
            <a:grpSpLocks/>
          </p:cNvGrpSpPr>
          <p:nvPr/>
        </p:nvGrpSpPr>
        <p:grpSpPr bwMode="auto">
          <a:xfrm>
            <a:off x="6011863" y="2838450"/>
            <a:ext cx="287337" cy="519113"/>
            <a:chOff x="2971" y="19"/>
            <a:chExt cx="181" cy="327"/>
          </a:xfrm>
        </p:grpSpPr>
        <p:sp>
          <p:nvSpPr>
            <p:cNvPr id="1231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31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565280" name="Group 32"/>
          <p:cNvGrpSpPr>
            <a:grpSpLocks/>
          </p:cNvGrpSpPr>
          <p:nvPr/>
        </p:nvGrpSpPr>
        <p:grpSpPr bwMode="auto">
          <a:xfrm>
            <a:off x="9467850" y="333375"/>
            <a:ext cx="360363" cy="519113"/>
            <a:chOff x="4105" y="3611"/>
            <a:chExt cx="227" cy="327"/>
          </a:xfrm>
        </p:grpSpPr>
        <p:sp>
          <p:nvSpPr>
            <p:cNvPr id="565281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307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5940425" y="2565400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3" name="Picture 6" descr="37257_1186502288_e671_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27384"/>
            <a:ext cx="7115176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3.33333E-6 L -0.34652 0.32546 " pathEditMode="relative" ptsTypes="AA">
                                      <p:cBhvr>
                                        <p:cTn id="6" dur="2000" fill="hold"/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5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65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16 -0.01042 L 0.58698 -0.017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3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99 1.11111E-6 L -1.00417 0.01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7220445"/>
            <a:ext cx="99565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Positronium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is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similar</a:t>
            </a:r>
            <a:r>
              <a:rPr lang="pl-PL" sz="2400" dirty="0" smtClean="0">
                <a:sym typeface="Wingdings" panose="05000000000000000000" pitchFamily="2" charset="2"/>
              </a:rPr>
              <a:t> to the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of the </a:t>
            </a:r>
            <a:r>
              <a:rPr lang="pl-PL" sz="2400" dirty="0" err="1" smtClean="0">
                <a:sym typeface="Wingdings" panose="05000000000000000000" pitchFamily="2" charset="2"/>
              </a:rPr>
              <a:t>hydrogen</a:t>
            </a:r>
            <a:r>
              <a:rPr lang="pl-PL" sz="2400" dirty="0" smtClean="0">
                <a:sym typeface="Wingdings" panose="05000000000000000000" pitchFamily="2" charset="2"/>
              </a:rPr>
              <a:t> atom</a:t>
            </a:r>
            <a:endParaRPr lang="pl-PL" sz="2400" dirty="0"/>
          </a:p>
          <a:p>
            <a:r>
              <a:rPr lang="pl-PL" sz="2400" dirty="0" err="1" smtClean="0"/>
              <a:t>Production</a:t>
            </a:r>
            <a:r>
              <a:rPr lang="pl-PL" sz="2400" dirty="0" smtClean="0"/>
              <a:t> 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and life-</a:t>
            </a:r>
            <a:r>
              <a:rPr lang="pl-PL" sz="2400" dirty="0" err="1" smtClean="0"/>
              <a:t>time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</a:p>
          <a:p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molecules</a:t>
            </a:r>
            <a:r>
              <a:rPr lang="pl-PL" sz="2400" dirty="0" smtClean="0"/>
              <a:t>…</a:t>
            </a:r>
            <a:br>
              <a:rPr lang="pl-PL" sz="2400" dirty="0" smtClean="0"/>
            </a:br>
            <a:r>
              <a:rPr lang="pl-PL" sz="2400" dirty="0" smtClean="0"/>
              <a:t>p-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ggg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P(o-</a:t>
            </a:r>
            <a:r>
              <a:rPr lang="pl-PL" sz="2400" dirty="0" err="1" smtClean="0"/>
              <a:t>Ps</a:t>
            </a:r>
            <a:r>
              <a:rPr lang="pl-PL" sz="2400" dirty="0" smtClean="0"/>
              <a:t>) = 3 P(p-</a:t>
            </a:r>
            <a:r>
              <a:rPr lang="pl-PL" sz="2400" dirty="0" err="1" smtClean="0"/>
              <a:t>Ps</a:t>
            </a:r>
            <a:r>
              <a:rPr lang="pl-PL" sz="2400" dirty="0" smtClean="0"/>
              <a:t>)</a:t>
            </a:r>
          </a:p>
          <a:p>
            <a:r>
              <a:rPr lang="pl-PL" sz="2400" dirty="0" err="1" smtClean="0"/>
              <a:t>Process</a:t>
            </a:r>
            <a:r>
              <a:rPr lang="pl-PL" sz="2400" dirty="0" smtClean="0"/>
              <a:t> kick-off   and  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p-</a:t>
            </a:r>
            <a:r>
              <a:rPr lang="pl-PL" sz="2400" dirty="0" err="1" smtClean="0"/>
              <a:t>Ps</a:t>
            </a:r>
            <a:r>
              <a:rPr lang="pl-PL" sz="2400" dirty="0" smtClean="0"/>
              <a:t>    </a:t>
            </a:r>
          </a:p>
          <a:p>
            <a:r>
              <a:rPr lang="pl-PL" sz="2400" dirty="0" smtClean="0"/>
              <a:t>(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for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processes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/>
              <a:buChar char="à"/>
            </a:pPr>
            <a:r>
              <a:rPr lang="pl-PL" sz="2400" dirty="0" smtClean="0"/>
              <a:t>Most of o-</a:t>
            </a:r>
            <a:r>
              <a:rPr lang="pl-PL" sz="2400" dirty="0" err="1" smtClean="0"/>
              <a:t>Ps</a:t>
            </a:r>
            <a:r>
              <a:rPr lang="pl-PL" sz="2400" dirty="0" smtClean="0"/>
              <a:t> </a:t>
            </a:r>
            <a:r>
              <a:rPr lang="pl-PL" sz="2400" dirty="0" err="1" smtClean="0"/>
              <a:t>anyhow</a:t>
            </a:r>
            <a:r>
              <a:rPr lang="pl-PL" sz="2400" dirty="0" smtClean="0"/>
              <a:t> </a:t>
            </a:r>
            <a:r>
              <a:rPr lang="pl-PL" sz="2400" dirty="0" err="1" smtClean="0"/>
              <a:t>will</a:t>
            </a:r>
            <a:r>
              <a:rPr lang="pl-PL" sz="2400" dirty="0" smtClean="0"/>
              <a:t> </a:t>
            </a:r>
            <a:r>
              <a:rPr lang="pl-PL" sz="2400" dirty="0" err="1" smtClean="0"/>
              <a:t>decay</a:t>
            </a:r>
            <a:r>
              <a:rPr lang="pl-PL" sz="2400" dirty="0" smtClean="0"/>
              <a:t> to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Tu TEZ POWIEDZIEC O BEZPOSREDNIEJ PRODUKCJI </a:t>
            </a:r>
          </a:p>
          <a:p>
            <a:r>
              <a:rPr lang="pl-PL" sz="2400" dirty="0" smtClean="0"/>
              <a:t>I CZASIE około 300-400ps</a:t>
            </a:r>
          </a:p>
          <a:p>
            <a:r>
              <a:rPr lang="pl-PL" sz="2400" dirty="0"/>
              <a:t>Direct </a:t>
            </a:r>
            <a:r>
              <a:rPr lang="pl-PL" sz="2400" dirty="0" err="1"/>
              <a:t>annihilation</a:t>
            </a:r>
            <a:r>
              <a:rPr lang="pl-PL" sz="2400" dirty="0"/>
              <a:t> P(</a:t>
            </a:r>
            <a:r>
              <a:rPr lang="pl-PL" sz="2400" dirty="0" err="1"/>
              <a:t>gg</a:t>
            </a:r>
            <a:r>
              <a:rPr lang="pl-PL" sz="2400" dirty="0"/>
              <a:t>) = 370 P(</a:t>
            </a:r>
            <a:r>
              <a:rPr lang="pl-PL" sz="2400" dirty="0" err="1"/>
              <a:t>ggg</a:t>
            </a:r>
            <a:r>
              <a:rPr lang="pl-PL" sz="2400" dirty="0"/>
              <a:t>) = 10^6 P(</a:t>
            </a:r>
            <a:r>
              <a:rPr lang="pl-PL" sz="2400" dirty="0" err="1"/>
              <a:t>gggg</a:t>
            </a:r>
            <a:r>
              <a:rPr lang="pl-PL" sz="2400" dirty="0"/>
              <a:t>) </a:t>
            </a:r>
            <a:r>
              <a:rPr lang="pl-PL" sz="2400" dirty="0" err="1"/>
              <a:t>etc</a:t>
            </a:r>
            <a:r>
              <a:rPr lang="pl-PL" sz="2400" dirty="0"/>
              <a:t>…</a:t>
            </a:r>
          </a:p>
          <a:p>
            <a:r>
              <a:rPr lang="pl-PL" sz="2400" dirty="0"/>
              <a:t>But in medium </a:t>
            </a:r>
            <a:r>
              <a:rPr lang="pl-PL" sz="2400" dirty="0" err="1"/>
              <a:t>this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not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251520" y="181319"/>
            <a:ext cx="3179033" cy="2383585"/>
            <a:chOff x="4705335" y="476672"/>
            <a:chExt cx="4366657" cy="3274045"/>
          </a:xfrm>
        </p:grpSpPr>
        <p:pic>
          <p:nvPicPr>
            <p:cNvPr id="3" name="Obraz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699792" y="-27384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-252536" y="37303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324544" y="1084980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79757" y="2852936"/>
            <a:ext cx="49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 </a:t>
            </a:r>
            <a:r>
              <a:rPr lang="pl-PL" sz="4800" dirty="0" smtClean="0"/>
              <a:t> </a:t>
            </a:r>
            <a:endParaRPr lang="pl-PL" sz="4000" baseline="30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2818671"/>
            <a:ext cx="35782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1</a:t>
            </a:r>
          </a:p>
          <a:p>
            <a:r>
              <a:rPr lang="pl-PL" sz="3200" dirty="0" smtClean="0"/>
              <a:t>             L    0     0</a:t>
            </a:r>
          </a:p>
        </p:txBody>
      </p:sp>
    </p:spTree>
    <p:extLst>
      <p:ext uri="{BB962C8B-B14F-4D97-AF65-F5344CB8AC3E}">
        <p14:creationId xmlns:p14="http://schemas.microsoft.com/office/powerpoint/2010/main" val="16690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7220445"/>
            <a:ext cx="99565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Positronium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is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similar</a:t>
            </a:r>
            <a:r>
              <a:rPr lang="pl-PL" sz="2400" dirty="0" smtClean="0">
                <a:sym typeface="Wingdings" panose="05000000000000000000" pitchFamily="2" charset="2"/>
              </a:rPr>
              <a:t> to the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of the </a:t>
            </a:r>
            <a:r>
              <a:rPr lang="pl-PL" sz="2400" dirty="0" err="1" smtClean="0">
                <a:sym typeface="Wingdings" panose="05000000000000000000" pitchFamily="2" charset="2"/>
              </a:rPr>
              <a:t>hydrogen</a:t>
            </a:r>
            <a:r>
              <a:rPr lang="pl-PL" sz="2400" dirty="0" smtClean="0">
                <a:sym typeface="Wingdings" panose="05000000000000000000" pitchFamily="2" charset="2"/>
              </a:rPr>
              <a:t> atom</a:t>
            </a:r>
            <a:endParaRPr lang="pl-PL" sz="2400" dirty="0"/>
          </a:p>
          <a:p>
            <a:r>
              <a:rPr lang="pl-PL" sz="2400" dirty="0" err="1" smtClean="0"/>
              <a:t>Production</a:t>
            </a:r>
            <a:r>
              <a:rPr lang="pl-PL" sz="2400" dirty="0" smtClean="0"/>
              <a:t> 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and life-</a:t>
            </a:r>
            <a:r>
              <a:rPr lang="pl-PL" sz="2400" dirty="0" err="1" smtClean="0"/>
              <a:t>time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</a:p>
          <a:p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molecules</a:t>
            </a:r>
            <a:r>
              <a:rPr lang="pl-PL" sz="2400" dirty="0" smtClean="0"/>
              <a:t>…</a:t>
            </a:r>
            <a:br>
              <a:rPr lang="pl-PL" sz="2400" dirty="0" smtClean="0"/>
            </a:br>
            <a:r>
              <a:rPr lang="pl-PL" sz="2400" dirty="0" smtClean="0"/>
              <a:t>p-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ggg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P(o-</a:t>
            </a:r>
            <a:r>
              <a:rPr lang="pl-PL" sz="2400" dirty="0" err="1" smtClean="0"/>
              <a:t>Ps</a:t>
            </a:r>
            <a:r>
              <a:rPr lang="pl-PL" sz="2400" dirty="0" smtClean="0"/>
              <a:t>) = 3 P(p-</a:t>
            </a:r>
            <a:r>
              <a:rPr lang="pl-PL" sz="2400" dirty="0" err="1" smtClean="0"/>
              <a:t>Ps</a:t>
            </a:r>
            <a:r>
              <a:rPr lang="pl-PL" sz="2400" dirty="0" smtClean="0"/>
              <a:t>)</a:t>
            </a:r>
          </a:p>
          <a:p>
            <a:r>
              <a:rPr lang="pl-PL" sz="2400" dirty="0" err="1" smtClean="0"/>
              <a:t>Process</a:t>
            </a:r>
            <a:r>
              <a:rPr lang="pl-PL" sz="2400" dirty="0" smtClean="0"/>
              <a:t> kick-off   and  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p-</a:t>
            </a:r>
            <a:r>
              <a:rPr lang="pl-PL" sz="2400" dirty="0" err="1" smtClean="0"/>
              <a:t>Ps</a:t>
            </a:r>
            <a:r>
              <a:rPr lang="pl-PL" sz="2400" dirty="0" smtClean="0"/>
              <a:t>    </a:t>
            </a:r>
          </a:p>
          <a:p>
            <a:r>
              <a:rPr lang="pl-PL" sz="2400" dirty="0" smtClean="0"/>
              <a:t>(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for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processes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/>
              <a:buChar char="à"/>
            </a:pPr>
            <a:r>
              <a:rPr lang="pl-PL" sz="2400" dirty="0" smtClean="0"/>
              <a:t>Most of o-</a:t>
            </a:r>
            <a:r>
              <a:rPr lang="pl-PL" sz="2400" dirty="0" err="1" smtClean="0"/>
              <a:t>Ps</a:t>
            </a:r>
            <a:r>
              <a:rPr lang="pl-PL" sz="2400" dirty="0" smtClean="0"/>
              <a:t> </a:t>
            </a:r>
            <a:r>
              <a:rPr lang="pl-PL" sz="2400" dirty="0" err="1" smtClean="0"/>
              <a:t>anyhow</a:t>
            </a:r>
            <a:r>
              <a:rPr lang="pl-PL" sz="2400" dirty="0" smtClean="0"/>
              <a:t> </a:t>
            </a:r>
            <a:r>
              <a:rPr lang="pl-PL" sz="2400" dirty="0" err="1" smtClean="0"/>
              <a:t>will</a:t>
            </a:r>
            <a:r>
              <a:rPr lang="pl-PL" sz="2400" dirty="0" smtClean="0"/>
              <a:t> </a:t>
            </a:r>
            <a:r>
              <a:rPr lang="pl-PL" sz="2400" dirty="0" err="1" smtClean="0"/>
              <a:t>decay</a:t>
            </a:r>
            <a:r>
              <a:rPr lang="pl-PL" sz="2400" dirty="0" smtClean="0"/>
              <a:t> to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Tu TEZ POWIEDZIEC O BEZPOSREDNIEJ PRODUKCJI </a:t>
            </a:r>
          </a:p>
          <a:p>
            <a:r>
              <a:rPr lang="pl-PL" sz="2400" dirty="0" smtClean="0"/>
              <a:t>I CZASIE około 300-400ps</a:t>
            </a:r>
          </a:p>
          <a:p>
            <a:r>
              <a:rPr lang="pl-PL" sz="2400" dirty="0"/>
              <a:t>Direct </a:t>
            </a:r>
            <a:r>
              <a:rPr lang="pl-PL" sz="2400" dirty="0" err="1"/>
              <a:t>annihilation</a:t>
            </a:r>
            <a:r>
              <a:rPr lang="pl-PL" sz="2400" dirty="0"/>
              <a:t> P(</a:t>
            </a:r>
            <a:r>
              <a:rPr lang="pl-PL" sz="2400" dirty="0" err="1"/>
              <a:t>gg</a:t>
            </a:r>
            <a:r>
              <a:rPr lang="pl-PL" sz="2400" dirty="0"/>
              <a:t>) = 370 P(</a:t>
            </a:r>
            <a:r>
              <a:rPr lang="pl-PL" sz="2400" dirty="0" err="1"/>
              <a:t>ggg</a:t>
            </a:r>
            <a:r>
              <a:rPr lang="pl-PL" sz="2400" dirty="0"/>
              <a:t>) = 10^6 P(</a:t>
            </a:r>
            <a:r>
              <a:rPr lang="pl-PL" sz="2400" dirty="0" err="1"/>
              <a:t>gggg</a:t>
            </a:r>
            <a:r>
              <a:rPr lang="pl-PL" sz="2400" dirty="0"/>
              <a:t>) </a:t>
            </a:r>
            <a:r>
              <a:rPr lang="pl-PL" sz="2400" dirty="0" err="1"/>
              <a:t>etc</a:t>
            </a:r>
            <a:r>
              <a:rPr lang="pl-PL" sz="2400" dirty="0"/>
              <a:t>…</a:t>
            </a:r>
          </a:p>
          <a:p>
            <a:r>
              <a:rPr lang="pl-PL" sz="2400" dirty="0"/>
              <a:t>But in medium </a:t>
            </a:r>
            <a:r>
              <a:rPr lang="pl-PL" sz="2400" dirty="0" err="1"/>
              <a:t>this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not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251520" y="181319"/>
            <a:ext cx="3179033" cy="2383585"/>
            <a:chOff x="4705335" y="476672"/>
            <a:chExt cx="4366657" cy="3274045"/>
          </a:xfrm>
        </p:grpSpPr>
        <p:pic>
          <p:nvPicPr>
            <p:cNvPr id="3" name="Obraz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699792" y="-27384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-252536" y="37303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324544" y="1084980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79757" y="2852936"/>
            <a:ext cx="49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 </a:t>
            </a:r>
            <a:r>
              <a:rPr lang="pl-PL" sz="4800" dirty="0" smtClean="0"/>
              <a:t> </a:t>
            </a:r>
            <a:endParaRPr lang="pl-PL" sz="4000" baseline="30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2830284"/>
            <a:ext cx="357822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1</a:t>
            </a:r>
          </a:p>
          <a:p>
            <a:r>
              <a:rPr lang="pl-PL" sz="3200" dirty="0" smtClean="0"/>
              <a:t>             L    0     0</a:t>
            </a:r>
            <a:endParaRPr lang="pl-PL" sz="3200" b="1" dirty="0">
              <a:sym typeface="Wingdings" panose="05000000000000000000" pitchFamily="2" charset="2"/>
            </a:endParaRPr>
          </a:p>
          <a:p>
            <a:r>
              <a:rPr lang="pl-PL" sz="3200" dirty="0" smtClean="0"/>
              <a:t>             S    0     1</a:t>
            </a:r>
            <a:endParaRPr lang="pl-PL" sz="3200" b="1" dirty="0" smtClean="0"/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 smtClean="0"/>
          </a:p>
          <a:p>
            <a:endParaRPr lang="pl-PL" sz="3200" dirty="0"/>
          </a:p>
          <a:p>
            <a:r>
              <a:rPr lang="pl-PL" sz="3200" dirty="0" smtClean="0"/>
              <a:t>             </a:t>
            </a:r>
          </a:p>
          <a:p>
            <a:r>
              <a:rPr lang="pl-PL" sz="3200" dirty="0" smtClean="0"/>
              <a:t>             J     </a:t>
            </a:r>
            <a:r>
              <a:rPr lang="pl-PL" sz="3200" dirty="0"/>
              <a:t>0     1</a:t>
            </a:r>
          </a:p>
          <a:p>
            <a:endParaRPr lang="pl-PL" sz="3200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6804248" y="3265934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6956648" y="3212976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7812360" y="3246884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7596336" y="3193926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7036822" y="2852936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smtClean="0"/>
              <a:t>-</a:t>
            </a:r>
            <a:endParaRPr lang="pl-PL" sz="5400" dirty="0"/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7596336" y="3914006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6956648" y="3861048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812360" y="3894956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6732240" y="3841998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7020272" y="369972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+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5508104" y="3140968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 = 0</a:t>
            </a:r>
            <a:endParaRPr lang="pl-PL" sz="2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508104" y="378904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 = 1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31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7220445"/>
            <a:ext cx="99565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Positronium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is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similar</a:t>
            </a:r>
            <a:r>
              <a:rPr lang="pl-PL" sz="2400" dirty="0" smtClean="0">
                <a:sym typeface="Wingdings" panose="05000000000000000000" pitchFamily="2" charset="2"/>
              </a:rPr>
              <a:t> to the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of the </a:t>
            </a:r>
            <a:r>
              <a:rPr lang="pl-PL" sz="2400" dirty="0" err="1" smtClean="0">
                <a:sym typeface="Wingdings" panose="05000000000000000000" pitchFamily="2" charset="2"/>
              </a:rPr>
              <a:t>hydrogen</a:t>
            </a:r>
            <a:r>
              <a:rPr lang="pl-PL" sz="2400" dirty="0" smtClean="0">
                <a:sym typeface="Wingdings" panose="05000000000000000000" pitchFamily="2" charset="2"/>
              </a:rPr>
              <a:t> atom</a:t>
            </a:r>
            <a:endParaRPr lang="pl-PL" sz="2400" dirty="0"/>
          </a:p>
          <a:p>
            <a:r>
              <a:rPr lang="pl-PL" sz="2400" dirty="0" err="1" smtClean="0"/>
              <a:t>Production</a:t>
            </a:r>
            <a:r>
              <a:rPr lang="pl-PL" sz="2400" dirty="0" smtClean="0"/>
              <a:t> 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and life-</a:t>
            </a:r>
            <a:r>
              <a:rPr lang="pl-PL" sz="2400" dirty="0" err="1" smtClean="0"/>
              <a:t>time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</a:p>
          <a:p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molecules</a:t>
            </a:r>
            <a:r>
              <a:rPr lang="pl-PL" sz="2400" dirty="0" smtClean="0"/>
              <a:t>…</a:t>
            </a:r>
            <a:br>
              <a:rPr lang="pl-PL" sz="2400" dirty="0" smtClean="0"/>
            </a:br>
            <a:r>
              <a:rPr lang="pl-PL" sz="2400" dirty="0" smtClean="0"/>
              <a:t>p-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ggg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P(o-</a:t>
            </a:r>
            <a:r>
              <a:rPr lang="pl-PL" sz="2400" dirty="0" err="1" smtClean="0"/>
              <a:t>Ps</a:t>
            </a:r>
            <a:r>
              <a:rPr lang="pl-PL" sz="2400" dirty="0" smtClean="0"/>
              <a:t>) = 3 P(p-</a:t>
            </a:r>
            <a:r>
              <a:rPr lang="pl-PL" sz="2400" dirty="0" err="1" smtClean="0"/>
              <a:t>Ps</a:t>
            </a:r>
            <a:r>
              <a:rPr lang="pl-PL" sz="2400" dirty="0" smtClean="0"/>
              <a:t>)</a:t>
            </a:r>
          </a:p>
          <a:p>
            <a:r>
              <a:rPr lang="pl-PL" sz="2400" dirty="0" err="1" smtClean="0"/>
              <a:t>Process</a:t>
            </a:r>
            <a:r>
              <a:rPr lang="pl-PL" sz="2400" dirty="0" smtClean="0"/>
              <a:t> kick-off   and  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p-</a:t>
            </a:r>
            <a:r>
              <a:rPr lang="pl-PL" sz="2400" dirty="0" err="1" smtClean="0"/>
              <a:t>Ps</a:t>
            </a:r>
            <a:r>
              <a:rPr lang="pl-PL" sz="2400" dirty="0" smtClean="0"/>
              <a:t>    </a:t>
            </a:r>
          </a:p>
          <a:p>
            <a:r>
              <a:rPr lang="pl-PL" sz="2400" dirty="0" smtClean="0"/>
              <a:t>(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for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processes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/>
              <a:buChar char="à"/>
            </a:pPr>
            <a:r>
              <a:rPr lang="pl-PL" sz="2400" dirty="0" smtClean="0"/>
              <a:t>Most of o-</a:t>
            </a:r>
            <a:r>
              <a:rPr lang="pl-PL" sz="2400" dirty="0" err="1" smtClean="0"/>
              <a:t>Ps</a:t>
            </a:r>
            <a:r>
              <a:rPr lang="pl-PL" sz="2400" dirty="0" smtClean="0"/>
              <a:t> </a:t>
            </a:r>
            <a:r>
              <a:rPr lang="pl-PL" sz="2400" dirty="0" err="1" smtClean="0"/>
              <a:t>anyhow</a:t>
            </a:r>
            <a:r>
              <a:rPr lang="pl-PL" sz="2400" dirty="0" smtClean="0"/>
              <a:t> </a:t>
            </a:r>
            <a:r>
              <a:rPr lang="pl-PL" sz="2400" dirty="0" err="1" smtClean="0"/>
              <a:t>will</a:t>
            </a:r>
            <a:r>
              <a:rPr lang="pl-PL" sz="2400" dirty="0" smtClean="0"/>
              <a:t> </a:t>
            </a:r>
            <a:r>
              <a:rPr lang="pl-PL" sz="2400" dirty="0" err="1" smtClean="0"/>
              <a:t>decay</a:t>
            </a:r>
            <a:r>
              <a:rPr lang="pl-PL" sz="2400" dirty="0" smtClean="0"/>
              <a:t> to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Tu TEZ POWIEDZIEC O BEZPOSREDNIEJ PRODUKCJI </a:t>
            </a:r>
          </a:p>
          <a:p>
            <a:r>
              <a:rPr lang="pl-PL" sz="2400" dirty="0" smtClean="0"/>
              <a:t>I CZASIE około 300-400ps</a:t>
            </a:r>
          </a:p>
          <a:p>
            <a:r>
              <a:rPr lang="pl-PL" sz="2400" dirty="0"/>
              <a:t>Direct </a:t>
            </a:r>
            <a:r>
              <a:rPr lang="pl-PL" sz="2400" dirty="0" err="1"/>
              <a:t>annihilation</a:t>
            </a:r>
            <a:r>
              <a:rPr lang="pl-PL" sz="2400" dirty="0"/>
              <a:t> P(</a:t>
            </a:r>
            <a:r>
              <a:rPr lang="pl-PL" sz="2400" dirty="0" err="1"/>
              <a:t>gg</a:t>
            </a:r>
            <a:r>
              <a:rPr lang="pl-PL" sz="2400" dirty="0"/>
              <a:t>) = 370 P(</a:t>
            </a:r>
            <a:r>
              <a:rPr lang="pl-PL" sz="2400" dirty="0" err="1"/>
              <a:t>ggg</a:t>
            </a:r>
            <a:r>
              <a:rPr lang="pl-PL" sz="2400" dirty="0"/>
              <a:t>) = 10^6 P(</a:t>
            </a:r>
            <a:r>
              <a:rPr lang="pl-PL" sz="2400" dirty="0" err="1"/>
              <a:t>gggg</a:t>
            </a:r>
            <a:r>
              <a:rPr lang="pl-PL" sz="2400" dirty="0"/>
              <a:t>) </a:t>
            </a:r>
            <a:r>
              <a:rPr lang="pl-PL" sz="2400" dirty="0" err="1"/>
              <a:t>etc</a:t>
            </a:r>
            <a:r>
              <a:rPr lang="pl-PL" sz="2400" dirty="0"/>
              <a:t>…</a:t>
            </a:r>
          </a:p>
          <a:p>
            <a:r>
              <a:rPr lang="pl-PL" sz="2400" dirty="0"/>
              <a:t>But in medium </a:t>
            </a:r>
            <a:r>
              <a:rPr lang="pl-PL" sz="2400" dirty="0" err="1"/>
              <a:t>this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not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251520" y="181319"/>
            <a:ext cx="3179033" cy="2383585"/>
            <a:chOff x="4705335" y="476672"/>
            <a:chExt cx="4366657" cy="3274045"/>
          </a:xfrm>
        </p:grpSpPr>
        <p:pic>
          <p:nvPicPr>
            <p:cNvPr id="3" name="Obraz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699792" y="-27384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-252536" y="37303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324544" y="1084980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447032" y="6720457"/>
            <a:ext cx="444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 |</a:t>
            </a:r>
            <a:r>
              <a:rPr lang="pl-PL" sz="2800" dirty="0" err="1" smtClean="0"/>
              <a:t>Ps</a:t>
            </a:r>
            <a:r>
              <a:rPr lang="pl-PL" sz="2800" dirty="0" smtClean="0"/>
              <a:t> </a:t>
            </a:r>
            <a:r>
              <a:rPr lang="pl-PL" sz="3600" dirty="0" smtClean="0"/>
              <a:t>&gt; = (-1)</a:t>
            </a:r>
            <a:r>
              <a:rPr lang="pl-PL" sz="3600" baseline="30000" dirty="0" smtClean="0"/>
              <a:t>L+S </a:t>
            </a:r>
            <a:r>
              <a:rPr lang="pl-PL" sz="2800" dirty="0"/>
              <a:t>|</a:t>
            </a:r>
            <a:r>
              <a:rPr lang="pl-PL" sz="2800" dirty="0" err="1"/>
              <a:t>Ps</a:t>
            </a:r>
            <a:r>
              <a:rPr lang="pl-PL" sz="2800" dirty="0"/>
              <a:t> </a:t>
            </a:r>
            <a:r>
              <a:rPr lang="pl-PL" sz="3600" dirty="0"/>
              <a:t>&gt; </a:t>
            </a:r>
            <a:r>
              <a:rPr lang="pl-PL" sz="3600" dirty="0" smtClean="0"/>
              <a:t> </a:t>
            </a:r>
            <a:endParaRPr lang="pl-PL" sz="2800" baseline="30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79757" y="2852936"/>
            <a:ext cx="49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 </a:t>
            </a:r>
            <a:r>
              <a:rPr lang="pl-PL" sz="4800" dirty="0" smtClean="0"/>
              <a:t> </a:t>
            </a:r>
            <a:endParaRPr lang="pl-PL" sz="4000" baseline="30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2830284"/>
            <a:ext cx="357822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1</a:t>
            </a:r>
          </a:p>
          <a:p>
            <a:r>
              <a:rPr lang="pl-PL" sz="3200" dirty="0" smtClean="0"/>
              <a:t>             L    0     0</a:t>
            </a:r>
            <a:endParaRPr lang="pl-PL" sz="3200" b="1" dirty="0">
              <a:sym typeface="Wingdings" panose="05000000000000000000" pitchFamily="2" charset="2"/>
            </a:endParaRPr>
          </a:p>
          <a:p>
            <a:r>
              <a:rPr lang="pl-PL" sz="3200" dirty="0" smtClean="0"/>
              <a:t>             S    0     1</a:t>
            </a:r>
          </a:p>
          <a:p>
            <a:r>
              <a:rPr lang="pl-PL" sz="3200" dirty="0" smtClean="0"/>
              <a:t>             C    </a:t>
            </a:r>
            <a:r>
              <a:rPr lang="pl-PL" sz="3200" b="1" dirty="0" smtClean="0"/>
              <a:t>+     -</a:t>
            </a:r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/>
          </a:p>
          <a:p>
            <a:r>
              <a:rPr lang="pl-PL" sz="3200" dirty="0" smtClean="0"/>
              <a:t>             </a:t>
            </a:r>
          </a:p>
          <a:p>
            <a:r>
              <a:rPr lang="pl-PL" sz="3200" dirty="0" smtClean="0"/>
              <a:t>             J     </a:t>
            </a:r>
            <a:r>
              <a:rPr lang="pl-PL" sz="3200" dirty="0"/>
              <a:t>0     1</a:t>
            </a:r>
          </a:p>
          <a:p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53571" y="7607205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 |</a:t>
            </a:r>
            <a:r>
              <a:rPr lang="pl-PL" sz="2400" dirty="0" smtClean="0"/>
              <a:t>n</a:t>
            </a:r>
            <a:r>
              <a:rPr lang="el-GR" sz="2800" dirty="0" smtClean="0">
                <a:latin typeface="Calibri"/>
              </a:rPr>
              <a:t>γ</a:t>
            </a:r>
            <a:r>
              <a:rPr lang="pl-PL" sz="2800" dirty="0" smtClean="0"/>
              <a:t> </a:t>
            </a:r>
            <a:r>
              <a:rPr lang="pl-PL" sz="3600" dirty="0" smtClean="0"/>
              <a:t>&gt; = (-1)</a:t>
            </a:r>
            <a:r>
              <a:rPr lang="pl-PL" sz="3600" baseline="30000" dirty="0"/>
              <a:t>n</a:t>
            </a:r>
            <a:r>
              <a:rPr lang="pl-PL" sz="3600" baseline="30000" dirty="0" smtClean="0"/>
              <a:t>     </a:t>
            </a:r>
            <a:r>
              <a:rPr lang="pl-PL" sz="2800" dirty="0" smtClean="0"/>
              <a:t>| </a:t>
            </a:r>
            <a:r>
              <a:rPr lang="pl-PL" sz="2800" dirty="0"/>
              <a:t>n</a:t>
            </a:r>
            <a:r>
              <a:rPr lang="el-GR" sz="2800" dirty="0" smtClean="0">
                <a:latin typeface="Calibri"/>
              </a:rPr>
              <a:t>γ</a:t>
            </a:r>
            <a:r>
              <a:rPr lang="pl-PL" sz="2800" dirty="0" smtClean="0">
                <a:latin typeface="Calibri"/>
              </a:rPr>
              <a:t> </a:t>
            </a:r>
            <a:r>
              <a:rPr lang="pl-PL" sz="3600" dirty="0" smtClean="0"/>
              <a:t>&gt;  </a:t>
            </a:r>
            <a:endParaRPr lang="pl-PL" sz="2800" baseline="30000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6804248" y="3265934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6956648" y="3212976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7812360" y="3246884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7596336" y="3193926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7036822" y="2852936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smtClean="0"/>
              <a:t>-</a:t>
            </a:r>
            <a:endParaRPr lang="pl-PL" sz="5400" dirty="0"/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7596336" y="3914006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6956648" y="3861048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812360" y="3894956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6732240" y="3841998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7020272" y="369972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+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5508104" y="3140968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 = 0</a:t>
            </a:r>
            <a:endParaRPr lang="pl-PL" sz="2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508104" y="378904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 = 1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81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7220445"/>
            <a:ext cx="99565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Positronium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is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similar</a:t>
            </a:r>
            <a:r>
              <a:rPr lang="pl-PL" sz="2400" dirty="0" smtClean="0">
                <a:sym typeface="Wingdings" panose="05000000000000000000" pitchFamily="2" charset="2"/>
              </a:rPr>
              <a:t> to the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of the </a:t>
            </a:r>
            <a:r>
              <a:rPr lang="pl-PL" sz="2400" dirty="0" err="1" smtClean="0">
                <a:sym typeface="Wingdings" panose="05000000000000000000" pitchFamily="2" charset="2"/>
              </a:rPr>
              <a:t>hydrogen</a:t>
            </a:r>
            <a:r>
              <a:rPr lang="pl-PL" sz="2400" dirty="0" smtClean="0">
                <a:sym typeface="Wingdings" panose="05000000000000000000" pitchFamily="2" charset="2"/>
              </a:rPr>
              <a:t> atom</a:t>
            </a:r>
            <a:endParaRPr lang="pl-PL" sz="2400" dirty="0"/>
          </a:p>
          <a:p>
            <a:r>
              <a:rPr lang="pl-PL" sz="2400" dirty="0" err="1" smtClean="0"/>
              <a:t>Production</a:t>
            </a:r>
            <a:r>
              <a:rPr lang="pl-PL" sz="2400" dirty="0" smtClean="0"/>
              <a:t> 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and life-</a:t>
            </a:r>
            <a:r>
              <a:rPr lang="pl-PL" sz="2400" dirty="0" err="1" smtClean="0"/>
              <a:t>time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</a:p>
          <a:p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molecules</a:t>
            </a:r>
            <a:r>
              <a:rPr lang="pl-PL" sz="2400" dirty="0" smtClean="0"/>
              <a:t>…</a:t>
            </a:r>
            <a:br>
              <a:rPr lang="pl-PL" sz="2400" dirty="0" smtClean="0"/>
            </a:br>
            <a:r>
              <a:rPr lang="pl-PL" sz="2400" dirty="0" smtClean="0"/>
              <a:t>p-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ggg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P(o-</a:t>
            </a:r>
            <a:r>
              <a:rPr lang="pl-PL" sz="2400" dirty="0" err="1" smtClean="0"/>
              <a:t>Ps</a:t>
            </a:r>
            <a:r>
              <a:rPr lang="pl-PL" sz="2400" dirty="0" smtClean="0"/>
              <a:t>) = 3 P(p-</a:t>
            </a:r>
            <a:r>
              <a:rPr lang="pl-PL" sz="2400" dirty="0" err="1" smtClean="0"/>
              <a:t>Ps</a:t>
            </a:r>
            <a:r>
              <a:rPr lang="pl-PL" sz="2400" dirty="0" smtClean="0"/>
              <a:t>)</a:t>
            </a:r>
          </a:p>
          <a:p>
            <a:r>
              <a:rPr lang="pl-PL" sz="2400" dirty="0" err="1" smtClean="0"/>
              <a:t>Process</a:t>
            </a:r>
            <a:r>
              <a:rPr lang="pl-PL" sz="2400" dirty="0" smtClean="0"/>
              <a:t> kick-off   and  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p-</a:t>
            </a:r>
            <a:r>
              <a:rPr lang="pl-PL" sz="2400" dirty="0" err="1" smtClean="0"/>
              <a:t>Ps</a:t>
            </a:r>
            <a:r>
              <a:rPr lang="pl-PL" sz="2400" dirty="0" smtClean="0"/>
              <a:t>    </a:t>
            </a:r>
          </a:p>
          <a:p>
            <a:r>
              <a:rPr lang="pl-PL" sz="2400" dirty="0" smtClean="0"/>
              <a:t>(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for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processes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/>
              <a:buChar char="à"/>
            </a:pPr>
            <a:r>
              <a:rPr lang="pl-PL" sz="2400" dirty="0" smtClean="0"/>
              <a:t>Most of o-</a:t>
            </a:r>
            <a:r>
              <a:rPr lang="pl-PL" sz="2400" dirty="0" err="1" smtClean="0"/>
              <a:t>Ps</a:t>
            </a:r>
            <a:r>
              <a:rPr lang="pl-PL" sz="2400" dirty="0" smtClean="0"/>
              <a:t> </a:t>
            </a:r>
            <a:r>
              <a:rPr lang="pl-PL" sz="2400" dirty="0" err="1" smtClean="0"/>
              <a:t>anyhow</a:t>
            </a:r>
            <a:r>
              <a:rPr lang="pl-PL" sz="2400" dirty="0" smtClean="0"/>
              <a:t> </a:t>
            </a:r>
            <a:r>
              <a:rPr lang="pl-PL" sz="2400" dirty="0" err="1" smtClean="0"/>
              <a:t>will</a:t>
            </a:r>
            <a:r>
              <a:rPr lang="pl-PL" sz="2400" dirty="0" smtClean="0"/>
              <a:t> </a:t>
            </a:r>
            <a:r>
              <a:rPr lang="pl-PL" sz="2400" dirty="0" err="1" smtClean="0"/>
              <a:t>decay</a:t>
            </a:r>
            <a:r>
              <a:rPr lang="pl-PL" sz="2400" dirty="0" smtClean="0"/>
              <a:t> to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Tu TEZ POWIEDZIEC O BEZPOSREDNIEJ PRODUKCJI </a:t>
            </a:r>
          </a:p>
          <a:p>
            <a:r>
              <a:rPr lang="pl-PL" sz="2400" dirty="0" smtClean="0"/>
              <a:t>I CZASIE około 300-400ps</a:t>
            </a:r>
          </a:p>
          <a:p>
            <a:r>
              <a:rPr lang="pl-PL" sz="2400" dirty="0"/>
              <a:t>Direct </a:t>
            </a:r>
            <a:r>
              <a:rPr lang="pl-PL" sz="2400" dirty="0" err="1"/>
              <a:t>annihilation</a:t>
            </a:r>
            <a:r>
              <a:rPr lang="pl-PL" sz="2400" dirty="0"/>
              <a:t> P(</a:t>
            </a:r>
            <a:r>
              <a:rPr lang="pl-PL" sz="2400" dirty="0" err="1"/>
              <a:t>gg</a:t>
            </a:r>
            <a:r>
              <a:rPr lang="pl-PL" sz="2400" dirty="0"/>
              <a:t>) = 370 P(</a:t>
            </a:r>
            <a:r>
              <a:rPr lang="pl-PL" sz="2400" dirty="0" err="1"/>
              <a:t>ggg</a:t>
            </a:r>
            <a:r>
              <a:rPr lang="pl-PL" sz="2400" dirty="0"/>
              <a:t>) = 10^6 P(</a:t>
            </a:r>
            <a:r>
              <a:rPr lang="pl-PL" sz="2400" dirty="0" err="1"/>
              <a:t>gggg</a:t>
            </a:r>
            <a:r>
              <a:rPr lang="pl-PL" sz="2400" dirty="0"/>
              <a:t>) </a:t>
            </a:r>
            <a:r>
              <a:rPr lang="pl-PL" sz="2400" dirty="0" err="1"/>
              <a:t>etc</a:t>
            </a:r>
            <a:r>
              <a:rPr lang="pl-PL" sz="2400" dirty="0"/>
              <a:t>…</a:t>
            </a:r>
          </a:p>
          <a:p>
            <a:r>
              <a:rPr lang="pl-PL" sz="2400" dirty="0"/>
              <a:t>But in medium </a:t>
            </a:r>
            <a:r>
              <a:rPr lang="pl-PL" sz="2400" dirty="0" err="1"/>
              <a:t>this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not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251520" y="181319"/>
            <a:ext cx="3179033" cy="2383585"/>
            <a:chOff x="4705335" y="476672"/>
            <a:chExt cx="4366657" cy="3274045"/>
          </a:xfrm>
        </p:grpSpPr>
        <p:pic>
          <p:nvPicPr>
            <p:cNvPr id="3" name="Obraz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699792" y="-27384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-252536" y="37303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324544" y="1084980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239120" y="8253536"/>
            <a:ext cx="444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 |</a:t>
            </a:r>
            <a:r>
              <a:rPr lang="pl-PL" sz="2800" dirty="0" err="1" smtClean="0"/>
              <a:t>Ps</a:t>
            </a:r>
            <a:r>
              <a:rPr lang="pl-PL" sz="2800" dirty="0" smtClean="0"/>
              <a:t> </a:t>
            </a:r>
            <a:r>
              <a:rPr lang="pl-PL" sz="3600" dirty="0" smtClean="0"/>
              <a:t>&gt; = (-1)</a:t>
            </a:r>
            <a:r>
              <a:rPr lang="pl-PL" sz="3600" baseline="30000" dirty="0" smtClean="0"/>
              <a:t>L+S </a:t>
            </a:r>
            <a:r>
              <a:rPr lang="pl-PL" sz="2800" dirty="0"/>
              <a:t>|</a:t>
            </a:r>
            <a:r>
              <a:rPr lang="pl-PL" sz="2800" dirty="0" err="1"/>
              <a:t>Ps</a:t>
            </a:r>
            <a:r>
              <a:rPr lang="pl-PL" sz="2800" dirty="0"/>
              <a:t> </a:t>
            </a:r>
            <a:r>
              <a:rPr lang="pl-PL" sz="3600" dirty="0"/>
              <a:t>&gt; </a:t>
            </a:r>
            <a:r>
              <a:rPr lang="pl-PL" sz="3600" dirty="0" smtClean="0"/>
              <a:t> </a:t>
            </a:r>
            <a:endParaRPr lang="pl-PL" sz="2800" baseline="30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79757" y="2852936"/>
            <a:ext cx="49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 </a:t>
            </a:r>
            <a:r>
              <a:rPr lang="pl-PL" sz="4800" dirty="0" smtClean="0"/>
              <a:t> </a:t>
            </a:r>
            <a:endParaRPr lang="pl-PL" sz="4000" baseline="30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2830284"/>
            <a:ext cx="357822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1</a:t>
            </a:r>
          </a:p>
          <a:p>
            <a:r>
              <a:rPr lang="pl-PL" sz="3200" dirty="0" smtClean="0"/>
              <a:t>             L    0     0</a:t>
            </a:r>
            <a:endParaRPr lang="pl-PL" sz="3200" b="1" dirty="0">
              <a:sym typeface="Wingdings" panose="05000000000000000000" pitchFamily="2" charset="2"/>
            </a:endParaRPr>
          </a:p>
          <a:p>
            <a:r>
              <a:rPr lang="pl-PL" sz="3200" dirty="0" smtClean="0"/>
              <a:t>             S    0     1</a:t>
            </a:r>
          </a:p>
          <a:p>
            <a:r>
              <a:rPr lang="pl-PL" sz="3200" dirty="0" smtClean="0"/>
              <a:t>             C    </a:t>
            </a:r>
            <a:r>
              <a:rPr lang="pl-PL" sz="3200" b="1" dirty="0" smtClean="0"/>
              <a:t>+     -</a:t>
            </a:r>
          </a:p>
          <a:p>
            <a:r>
              <a:rPr lang="pl-PL" sz="3200" dirty="0"/>
              <a:t>L=0  -&gt;  P    </a:t>
            </a:r>
            <a:r>
              <a:rPr lang="pl-PL" sz="3200" b="1" dirty="0" smtClean="0"/>
              <a:t>-     </a:t>
            </a:r>
            <a:r>
              <a:rPr lang="pl-PL" sz="3200" b="1" dirty="0"/>
              <a:t>-</a:t>
            </a:r>
            <a:endParaRPr lang="pl-PL" sz="3200" b="1" dirty="0" smtClean="0"/>
          </a:p>
          <a:p>
            <a:r>
              <a:rPr lang="pl-PL" sz="3200" dirty="0"/>
              <a:t> </a:t>
            </a:r>
            <a:r>
              <a:rPr lang="pl-PL" sz="3200" dirty="0" smtClean="0"/>
              <a:t>          CP    </a:t>
            </a:r>
            <a:r>
              <a:rPr lang="pl-PL" sz="3200" b="1" dirty="0" smtClean="0"/>
              <a:t>-     +</a:t>
            </a:r>
          </a:p>
          <a:p>
            <a:endParaRPr lang="pl-PL" sz="3200" dirty="0"/>
          </a:p>
          <a:p>
            <a:r>
              <a:rPr lang="pl-PL" sz="3200" dirty="0" smtClean="0"/>
              <a:t>             </a:t>
            </a:r>
          </a:p>
          <a:p>
            <a:r>
              <a:rPr lang="pl-PL" sz="3200" dirty="0" smtClean="0"/>
              <a:t>             J     </a:t>
            </a:r>
            <a:r>
              <a:rPr lang="pl-PL" sz="3200" dirty="0"/>
              <a:t>0     1</a:t>
            </a:r>
          </a:p>
          <a:p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245659" y="9140284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C |</a:t>
            </a:r>
            <a:r>
              <a:rPr lang="pl-PL" sz="2400" dirty="0" smtClean="0"/>
              <a:t>n</a:t>
            </a:r>
            <a:r>
              <a:rPr lang="el-GR" sz="2800" dirty="0" smtClean="0">
                <a:latin typeface="Calibri"/>
              </a:rPr>
              <a:t>γ</a:t>
            </a:r>
            <a:r>
              <a:rPr lang="pl-PL" sz="2800" dirty="0" smtClean="0"/>
              <a:t> </a:t>
            </a:r>
            <a:r>
              <a:rPr lang="pl-PL" sz="3600" dirty="0" smtClean="0"/>
              <a:t>&gt; = (-1)</a:t>
            </a:r>
            <a:r>
              <a:rPr lang="pl-PL" sz="3600" baseline="30000" dirty="0"/>
              <a:t>n</a:t>
            </a:r>
            <a:r>
              <a:rPr lang="pl-PL" sz="3600" baseline="30000" dirty="0" smtClean="0"/>
              <a:t>     </a:t>
            </a:r>
            <a:r>
              <a:rPr lang="pl-PL" sz="2800" dirty="0" smtClean="0"/>
              <a:t>| </a:t>
            </a:r>
            <a:r>
              <a:rPr lang="pl-PL" sz="2800" dirty="0"/>
              <a:t>n</a:t>
            </a:r>
            <a:r>
              <a:rPr lang="el-GR" sz="2800" dirty="0" smtClean="0">
                <a:latin typeface="Calibri"/>
              </a:rPr>
              <a:t>γ</a:t>
            </a:r>
            <a:r>
              <a:rPr lang="pl-PL" sz="2800" dirty="0" smtClean="0">
                <a:latin typeface="Calibri"/>
              </a:rPr>
              <a:t> </a:t>
            </a:r>
            <a:r>
              <a:rPr lang="pl-PL" sz="3600" dirty="0" smtClean="0"/>
              <a:t>&gt;  </a:t>
            </a:r>
            <a:endParaRPr lang="pl-PL" sz="2800" baseline="30000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6804248" y="3265934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6956648" y="3212976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7812360" y="3246884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7596336" y="3193926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7036822" y="2852936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smtClean="0"/>
              <a:t>-</a:t>
            </a:r>
            <a:endParaRPr lang="pl-PL" sz="5400" dirty="0"/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7596336" y="3914006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6956648" y="3861048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812360" y="3894956"/>
            <a:ext cx="0" cy="31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6732240" y="3841998"/>
            <a:ext cx="0" cy="296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7020272" y="369972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+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5508104" y="3140968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 = 0</a:t>
            </a:r>
            <a:endParaRPr lang="pl-PL" sz="2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508104" y="378904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S = 1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21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7220445"/>
            <a:ext cx="99565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Positronium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is</a:t>
            </a:r>
            <a:r>
              <a:rPr lang="pl-PL" sz="2400" dirty="0" smtClean="0">
                <a:sym typeface="Wingdings" panose="05000000000000000000" pitchFamily="2" charset="2"/>
              </a:rPr>
              <a:t> </a:t>
            </a:r>
            <a:r>
              <a:rPr lang="pl-PL" sz="2400" dirty="0" err="1" smtClean="0">
                <a:sym typeface="Wingdings" panose="05000000000000000000" pitchFamily="2" charset="2"/>
              </a:rPr>
              <a:t>similar</a:t>
            </a:r>
            <a:r>
              <a:rPr lang="pl-PL" sz="2400" dirty="0" smtClean="0">
                <a:sym typeface="Wingdings" panose="05000000000000000000" pitchFamily="2" charset="2"/>
              </a:rPr>
              <a:t> to the </a:t>
            </a:r>
            <a:r>
              <a:rPr lang="pl-PL" sz="2400" dirty="0" err="1" smtClean="0">
                <a:sym typeface="Wingdings" panose="05000000000000000000" pitchFamily="2" charset="2"/>
              </a:rPr>
              <a:t>size</a:t>
            </a:r>
            <a:r>
              <a:rPr lang="pl-PL" sz="2400" dirty="0" smtClean="0">
                <a:sym typeface="Wingdings" panose="05000000000000000000" pitchFamily="2" charset="2"/>
              </a:rPr>
              <a:t> of the </a:t>
            </a:r>
            <a:r>
              <a:rPr lang="pl-PL" sz="2400" dirty="0" err="1" smtClean="0">
                <a:sym typeface="Wingdings" panose="05000000000000000000" pitchFamily="2" charset="2"/>
              </a:rPr>
              <a:t>hydrogen</a:t>
            </a:r>
            <a:r>
              <a:rPr lang="pl-PL" sz="2400" dirty="0" smtClean="0">
                <a:sym typeface="Wingdings" panose="05000000000000000000" pitchFamily="2" charset="2"/>
              </a:rPr>
              <a:t> atom</a:t>
            </a:r>
            <a:endParaRPr lang="pl-PL" sz="2400" dirty="0"/>
          </a:p>
          <a:p>
            <a:r>
              <a:rPr lang="pl-PL" sz="2400" dirty="0" err="1" smtClean="0"/>
              <a:t>Production</a:t>
            </a:r>
            <a:r>
              <a:rPr lang="pl-PL" sz="2400" dirty="0" smtClean="0"/>
              <a:t> 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and life-</a:t>
            </a:r>
            <a:r>
              <a:rPr lang="pl-PL" sz="2400" dirty="0" err="1" smtClean="0"/>
              <a:t>time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</a:p>
          <a:p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</a:t>
            </a:r>
            <a:r>
              <a:rPr lang="pl-PL" sz="2400" dirty="0" err="1" smtClean="0"/>
              <a:t>molecules</a:t>
            </a:r>
            <a:r>
              <a:rPr lang="pl-PL" sz="2400" dirty="0" smtClean="0"/>
              <a:t>…</a:t>
            </a:r>
            <a:br>
              <a:rPr lang="pl-PL" sz="2400" dirty="0" smtClean="0"/>
            </a:br>
            <a:r>
              <a:rPr lang="pl-PL" sz="2400" dirty="0" smtClean="0"/>
              <a:t>p-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</a:t>
            </a:r>
            <a:r>
              <a:rPr lang="pl-PL" sz="2400" dirty="0" err="1" smtClean="0"/>
              <a:t>ggg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P(o-</a:t>
            </a:r>
            <a:r>
              <a:rPr lang="pl-PL" sz="2400" dirty="0" err="1" smtClean="0"/>
              <a:t>Ps</a:t>
            </a:r>
            <a:r>
              <a:rPr lang="pl-PL" sz="2400" dirty="0" smtClean="0"/>
              <a:t>) = 3 P(p-</a:t>
            </a:r>
            <a:r>
              <a:rPr lang="pl-PL" sz="2400" dirty="0" err="1" smtClean="0"/>
              <a:t>Ps</a:t>
            </a:r>
            <a:r>
              <a:rPr lang="pl-PL" sz="2400" dirty="0" smtClean="0"/>
              <a:t>)</a:t>
            </a:r>
          </a:p>
          <a:p>
            <a:r>
              <a:rPr lang="pl-PL" sz="2400" dirty="0" err="1" smtClean="0"/>
              <a:t>Process</a:t>
            </a:r>
            <a:r>
              <a:rPr lang="pl-PL" sz="2400" dirty="0" smtClean="0"/>
              <a:t> kick-off   and  o-</a:t>
            </a:r>
            <a:r>
              <a:rPr lang="pl-PL" sz="2400" dirty="0" err="1" smtClean="0"/>
              <a:t>Ps</a:t>
            </a:r>
            <a:r>
              <a:rPr lang="pl-PL" sz="2400" dirty="0" smtClean="0"/>
              <a:t> -&gt; p-</a:t>
            </a:r>
            <a:r>
              <a:rPr lang="pl-PL" sz="2400" dirty="0" err="1" smtClean="0"/>
              <a:t>Ps</a:t>
            </a:r>
            <a:r>
              <a:rPr lang="pl-PL" sz="2400" dirty="0" smtClean="0"/>
              <a:t>    </a:t>
            </a:r>
          </a:p>
          <a:p>
            <a:r>
              <a:rPr lang="pl-PL" sz="2400" dirty="0" smtClean="0"/>
              <a:t>(</a:t>
            </a:r>
            <a:r>
              <a:rPr lang="pl-PL" sz="2400" dirty="0" err="1" smtClean="0"/>
              <a:t>Probability</a:t>
            </a:r>
            <a:r>
              <a:rPr lang="pl-PL" sz="2400" dirty="0" smtClean="0"/>
              <a:t> for </a:t>
            </a:r>
            <a:r>
              <a:rPr lang="pl-PL" sz="2400" dirty="0" err="1" smtClean="0"/>
              <a:t>this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processes</a:t>
            </a:r>
            <a:r>
              <a:rPr lang="pl-PL" sz="2400" dirty="0" smtClean="0"/>
              <a:t> </a:t>
            </a:r>
            <a:r>
              <a:rPr lang="pl-PL" sz="2400" dirty="0" err="1" smtClean="0"/>
              <a:t>depends</a:t>
            </a:r>
            <a:r>
              <a:rPr lang="pl-PL" sz="2400" dirty="0" smtClean="0"/>
              <a:t>  on the </a:t>
            </a:r>
            <a:r>
              <a:rPr lang="pl-PL" sz="2400" dirty="0" err="1" smtClean="0"/>
              <a:t>size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volumes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/>
              <a:buChar char="à"/>
            </a:pPr>
            <a:r>
              <a:rPr lang="pl-PL" sz="2400" dirty="0" smtClean="0"/>
              <a:t>Most of o-</a:t>
            </a:r>
            <a:r>
              <a:rPr lang="pl-PL" sz="2400" dirty="0" err="1" smtClean="0"/>
              <a:t>Ps</a:t>
            </a:r>
            <a:r>
              <a:rPr lang="pl-PL" sz="2400" dirty="0" smtClean="0"/>
              <a:t> </a:t>
            </a:r>
            <a:r>
              <a:rPr lang="pl-PL" sz="2400" dirty="0" err="1" smtClean="0"/>
              <a:t>anyhow</a:t>
            </a:r>
            <a:r>
              <a:rPr lang="pl-PL" sz="2400" dirty="0" smtClean="0"/>
              <a:t> </a:t>
            </a:r>
            <a:r>
              <a:rPr lang="pl-PL" sz="2400" dirty="0" err="1" smtClean="0"/>
              <a:t>will</a:t>
            </a:r>
            <a:r>
              <a:rPr lang="pl-PL" sz="2400" dirty="0" smtClean="0"/>
              <a:t> </a:t>
            </a:r>
            <a:r>
              <a:rPr lang="pl-PL" sz="2400" dirty="0" err="1" smtClean="0"/>
              <a:t>decay</a:t>
            </a:r>
            <a:r>
              <a:rPr lang="pl-PL" sz="2400" dirty="0" smtClean="0"/>
              <a:t> to </a:t>
            </a:r>
            <a:r>
              <a:rPr lang="pl-PL" sz="2400" dirty="0" err="1" smtClean="0"/>
              <a:t>gg</a:t>
            </a:r>
            <a:endParaRPr lang="pl-PL" sz="2400" dirty="0" smtClean="0"/>
          </a:p>
          <a:p>
            <a:r>
              <a:rPr lang="pl-PL" sz="2400" dirty="0" smtClean="0"/>
              <a:t>Tu TEZ POWIEDZIEC O BEZPOSREDNIEJ PRODUKCJI </a:t>
            </a:r>
          </a:p>
          <a:p>
            <a:r>
              <a:rPr lang="pl-PL" sz="2400" dirty="0" smtClean="0"/>
              <a:t>I CZASIE około 300-400ps</a:t>
            </a:r>
          </a:p>
          <a:p>
            <a:r>
              <a:rPr lang="pl-PL" sz="2400" dirty="0"/>
              <a:t>Direct </a:t>
            </a:r>
            <a:r>
              <a:rPr lang="pl-PL" sz="2400" dirty="0" err="1"/>
              <a:t>annihilation</a:t>
            </a:r>
            <a:r>
              <a:rPr lang="pl-PL" sz="2400" dirty="0"/>
              <a:t> P(</a:t>
            </a:r>
            <a:r>
              <a:rPr lang="pl-PL" sz="2400" dirty="0" err="1"/>
              <a:t>gg</a:t>
            </a:r>
            <a:r>
              <a:rPr lang="pl-PL" sz="2400" dirty="0"/>
              <a:t>) = 370 P(</a:t>
            </a:r>
            <a:r>
              <a:rPr lang="pl-PL" sz="2400" dirty="0" err="1"/>
              <a:t>ggg</a:t>
            </a:r>
            <a:r>
              <a:rPr lang="pl-PL" sz="2400" dirty="0"/>
              <a:t>) = 10^6 P(</a:t>
            </a:r>
            <a:r>
              <a:rPr lang="pl-PL" sz="2400" dirty="0" err="1"/>
              <a:t>gggg</a:t>
            </a:r>
            <a:r>
              <a:rPr lang="pl-PL" sz="2400" dirty="0"/>
              <a:t>) </a:t>
            </a:r>
            <a:r>
              <a:rPr lang="pl-PL" sz="2400" dirty="0" err="1"/>
              <a:t>etc</a:t>
            </a:r>
            <a:r>
              <a:rPr lang="pl-PL" sz="2400" dirty="0"/>
              <a:t>…</a:t>
            </a:r>
          </a:p>
          <a:p>
            <a:r>
              <a:rPr lang="pl-PL" sz="2400" dirty="0"/>
              <a:t>But in medium </a:t>
            </a:r>
            <a:r>
              <a:rPr lang="pl-PL" sz="2400" dirty="0" err="1"/>
              <a:t>this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not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grpSp>
        <p:nvGrpSpPr>
          <p:cNvPr id="2" name="Grupa 1"/>
          <p:cNvGrpSpPr/>
          <p:nvPr/>
        </p:nvGrpSpPr>
        <p:grpSpPr>
          <a:xfrm>
            <a:off x="251520" y="469351"/>
            <a:ext cx="3179033" cy="2383585"/>
            <a:chOff x="4705335" y="476672"/>
            <a:chExt cx="4366657" cy="3274045"/>
          </a:xfrm>
        </p:grpSpPr>
        <p:pic>
          <p:nvPicPr>
            <p:cNvPr id="3" name="Obraz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3332147" y="836712"/>
            <a:ext cx="5854680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CP = + Para-positronium   tau(</a:t>
            </a:r>
            <a:r>
              <a:rPr lang="pl-PL" sz="2000" b="1" dirty="0" smtClean="0"/>
              <a:t>p-Ps</a:t>
            </a:r>
            <a:r>
              <a:rPr lang="pl-PL" sz="2000" b="1" dirty="0"/>
              <a:t>)  </a:t>
            </a:r>
            <a:r>
              <a:rPr lang="pl-PL" sz="2000" b="1" dirty="0" smtClean="0"/>
              <a:t>≈   125 </a:t>
            </a:r>
            <a:r>
              <a:rPr lang="pl-PL" sz="2000" b="1" dirty="0"/>
              <a:t>p</a:t>
            </a:r>
            <a:r>
              <a:rPr lang="pl-PL" sz="2000" b="1" dirty="0" smtClean="0"/>
              <a:t>s</a:t>
            </a:r>
            <a:endParaRPr lang="pl-PL" sz="2000" b="1" dirty="0"/>
          </a:p>
          <a:p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000" b="1" baseline="30000" dirty="0" smtClean="0">
                <a:sym typeface="Wingdings" panose="05000000000000000000" pitchFamily="2" charset="2"/>
              </a:rPr>
              <a:t> </a:t>
            </a:r>
            <a:r>
              <a:rPr lang="pl-PL" sz="2000" b="1" dirty="0" smtClean="0">
                <a:sym typeface="Wingdings" panose="05000000000000000000" pitchFamily="2" charset="2"/>
              </a:rPr>
              <a:t>CP = - </a:t>
            </a:r>
            <a:r>
              <a:rPr lang="pl-PL" sz="2000" b="1" dirty="0" smtClean="0"/>
              <a:t>Ortho-positronium  tau(o-Ps)  ≈   142 </a:t>
            </a:r>
            <a:r>
              <a:rPr lang="pl-PL" sz="2000" b="1" dirty="0"/>
              <a:t>ns</a:t>
            </a:r>
          </a:p>
        </p:txBody>
      </p:sp>
      <p:sp>
        <p:nvSpPr>
          <p:cNvPr id="9" name="Prostokąt 8"/>
          <p:cNvSpPr/>
          <p:nvPr/>
        </p:nvSpPr>
        <p:spPr>
          <a:xfrm>
            <a:off x="-252536" y="325335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324544" y="1373012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79757" y="2852936"/>
            <a:ext cx="49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 </a:t>
            </a:r>
            <a:r>
              <a:rPr lang="pl-PL" sz="4800" dirty="0" smtClean="0"/>
              <a:t> </a:t>
            </a:r>
            <a:endParaRPr lang="pl-PL" sz="4000" baseline="30000" dirty="0"/>
          </a:p>
        </p:txBody>
      </p:sp>
      <p:grpSp>
        <p:nvGrpSpPr>
          <p:cNvPr id="32" name="Grupa 1"/>
          <p:cNvGrpSpPr/>
          <p:nvPr/>
        </p:nvGrpSpPr>
        <p:grpSpPr>
          <a:xfrm>
            <a:off x="107504" y="4357783"/>
            <a:ext cx="3179033" cy="2383585"/>
            <a:chOff x="4705335" y="476672"/>
            <a:chExt cx="4366657" cy="3274045"/>
          </a:xfrm>
        </p:grpSpPr>
        <p:pic>
          <p:nvPicPr>
            <p:cNvPr id="33" name="Obraz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6372199" y="117176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6" name="Prostokąt 8"/>
          <p:cNvSpPr/>
          <p:nvPr/>
        </p:nvSpPr>
        <p:spPr>
          <a:xfrm>
            <a:off x="-252536" y="4278454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9"/>
          <p:cNvSpPr/>
          <p:nvPr/>
        </p:nvSpPr>
        <p:spPr>
          <a:xfrm>
            <a:off x="-324544" y="5326131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oup 14"/>
          <p:cNvGrpSpPr/>
          <p:nvPr/>
        </p:nvGrpSpPr>
        <p:grpSpPr>
          <a:xfrm>
            <a:off x="3779888" y="3501010"/>
            <a:ext cx="1450852" cy="1296142"/>
            <a:chOff x="3779887" y="2924944"/>
            <a:chExt cx="1800225" cy="1657350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3851325" y="3471044"/>
              <a:ext cx="642937" cy="6080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4787950" y="3471044"/>
              <a:ext cx="647700" cy="60801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3779887" y="2924944"/>
              <a:ext cx="1800225" cy="1657350"/>
            </a:xfrm>
            <a:prstGeom prst="ellipse">
              <a:avLst/>
            </a:prstGeom>
            <a:gradFill rotWithShape="0">
              <a:gsLst>
                <a:gs pos="0">
                  <a:srgbClr val="66FFFF">
                    <a:alpha val="67000"/>
                  </a:srgbClr>
                </a:gs>
                <a:gs pos="100000">
                  <a:srgbClr val="0E2222">
                    <a:alpha val="4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9933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sz="2000" u="sng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779887" y="3314910"/>
              <a:ext cx="1727200" cy="70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pl-PL" sz="2000" b="1" dirty="0"/>
                <a:t>   </a:t>
              </a:r>
              <a:r>
                <a:rPr lang="pl-PL" sz="2800" b="1" dirty="0"/>
                <a:t>s</a:t>
              </a:r>
              <a:r>
                <a:rPr lang="pl-PL" sz="2000" b="1" dirty="0"/>
                <a:t>    </a:t>
              </a:r>
              <a:r>
                <a:rPr lang="pl-PL" sz="1400" b="1" dirty="0" smtClean="0"/>
                <a:t>anty-</a:t>
              </a:r>
              <a:r>
                <a:rPr lang="pl-PL" sz="2000" b="1" dirty="0" smtClean="0"/>
                <a:t>d</a:t>
              </a:r>
              <a:endParaRPr lang="pl-PL" sz="2000" b="1" dirty="0"/>
            </a:p>
          </p:txBody>
        </p:sp>
      </p:grpSp>
      <p:grpSp>
        <p:nvGrpSpPr>
          <p:cNvPr id="43" name="Group 32"/>
          <p:cNvGrpSpPr>
            <a:grpSpLocks/>
          </p:cNvGrpSpPr>
          <p:nvPr/>
        </p:nvGrpSpPr>
        <p:grpSpPr bwMode="auto">
          <a:xfrm>
            <a:off x="4211637" y="404664"/>
            <a:ext cx="360363" cy="519113"/>
            <a:chOff x="4105" y="3611"/>
            <a:chExt cx="227" cy="327"/>
          </a:xfrm>
        </p:grpSpPr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94844" y="116557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4283968" y="44624"/>
            <a:ext cx="288926" cy="671513"/>
            <a:chOff x="2971" y="19"/>
            <a:chExt cx="182" cy="423"/>
          </a:xfrm>
        </p:grpSpPr>
        <p:sp>
          <p:nvSpPr>
            <p:cNvPr id="48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41204" y="225747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POSITRONIUM</a:t>
            </a:r>
            <a:endParaRPr lang="pl-PL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413173" y="4925481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K</a:t>
            </a:r>
            <a:r>
              <a:rPr lang="pl-PL" sz="2000" baseline="-25000" dirty="0" smtClean="0"/>
              <a:t>S</a:t>
            </a:r>
            <a:endParaRPr lang="pl-PL" sz="20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1413173" y="5939755"/>
            <a:ext cx="4507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K</a:t>
            </a:r>
            <a:r>
              <a:rPr lang="pl-PL" sz="2000" baseline="-25000" dirty="0"/>
              <a:t>L</a:t>
            </a:r>
          </a:p>
        </p:txBody>
      </p:sp>
      <p:sp>
        <p:nvSpPr>
          <p:cNvPr id="54" name="pole tekstowe 7"/>
          <p:cNvSpPr txBox="1"/>
          <p:nvPr/>
        </p:nvSpPr>
        <p:spPr>
          <a:xfrm>
            <a:off x="3542464" y="4581128"/>
            <a:ext cx="3693832" cy="183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CP ~= +       tau(K</a:t>
            </a:r>
            <a:r>
              <a:rPr lang="pl-PL" sz="2000" b="1" baseline="-25000" dirty="0" smtClean="0">
                <a:sym typeface="Wingdings" panose="05000000000000000000" pitchFamily="2" charset="2"/>
              </a:rPr>
              <a:t>S</a:t>
            </a:r>
            <a:r>
              <a:rPr lang="pl-PL" sz="2000" b="1" dirty="0" smtClean="0"/>
              <a:t>)  ≈   90 </a:t>
            </a:r>
            <a:r>
              <a:rPr lang="pl-PL" sz="2000" b="1" dirty="0"/>
              <a:t>p</a:t>
            </a:r>
            <a:r>
              <a:rPr lang="pl-PL" sz="2000" b="1" dirty="0" smtClean="0"/>
              <a:t>s</a:t>
            </a:r>
            <a:endParaRPr lang="pl-PL" sz="2000" b="1" dirty="0"/>
          </a:p>
          <a:p>
            <a:endParaRPr lang="pl-PL" sz="2000" b="1" dirty="0" smtClean="0"/>
          </a:p>
          <a:p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000" b="1" baseline="30000" dirty="0" smtClean="0">
                <a:sym typeface="Wingdings" panose="05000000000000000000" pitchFamily="2" charset="2"/>
              </a:rPr>
              <a:t> </a:t>
            </a:r>
            <a:r>
              <a:rPr lang="pl-PL" sz="2000" b="1" dirty="0" smtClean="0">
                <a:sym typeface="Wingdings" panose="05000000000000000000" pitchFamily="2" charset="2"/>
              </a:rPr>
              <a:t>CP ~= - </a:t>
            </a:r>
            <a:r>
              <a:rPr lang="pl-PL" sz="2000" b="1" dirty="0">
                <a:sym typeface="Wingdings" panose="05000000000000000000" pitchFamily="2" charset="2"/>
              </a:rPr>
              <a:t> </a:t>
            </a:r>
            <a:r>
              <a:rPr lang="pl-PL" sz="2000" b="1" dirty="0" smtClean="0">
                <a:sym typeface="Wingdings" panose="05000000000000000000" pitchFamily="2" charset="2"/>
              </a:rPr>
              <a:t>      </a:t>
            </a:r>
            <a:r>
              <a:rPr lang="pl-PL" sz="2000" b="1" dirty="0" smtClean="0"/>
              <a:t>tau(K</a:t>
            </a:r>
            <a:r>
              <a:rPr lang="pl-PL" sz="2000" b="1" baseline="-25000" dirty="0" smtClean="0"/>
              <a:t>L</a:t>
            </a:r>
            <a:r>
              <a:rPr lang="pl-PL" sz="2000" b="1" dirty="0" smtClean="0"/>
              <a:t>)  ≈   52 </a:t>
            </a:r>
            <a:r>
              <a:rPr lang="pl-PL" sz="2000" b="1" dirty="0"/>
              <a:t>ns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36096" y="3975447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MESON K</a:t>
            </a:r>
            <a:endParaRPr lang="pl-PL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771800" y="4685074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251520" y="4613066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202892" y="5301208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3202892" y="6341258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35496" y="5661248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4005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100736"/>
            <a:ext cx="8738290" cy="95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Eigen-state </a:t>
            </a:r>
            <a:r>
              <a:rPr lang="pl-PL" sz="1600" dirty="0"/>
              <a:t>of </a:t>
            </a:r>
            <a:r>
              <a:rPr lang="pl-PL" sz="1600" dirty="0" smtClean="0"/>
              <a:t>Hamiltonian </a:t>
            </a:r>
            <a:r>
              <a:rPr lang="pl-PL" sz="1600" dirty="0"/>
              <a:t>and </a:t>
            </a:r>
            <a:r>
              <a:rPr lang="pl-PL" sz="1600" dirty="0" smtClean="0"/>
              <a:t>P, C, CP operators</a:t>
            </a:r>
            <a:endParaRPr lang="pl-PL" sz="1600" dirty="0"/>
          </a:p>
          <a:p>
            <a:endParaRPr lang="pl-PL" sz="1600" b="1" dirty="0" smtClean="0"/>
          </a:p>
          <a:p>
            <a:r>
              <a:rPr lang="en-US" sz="1600" b="1" dirty="0" smtClean="0"/>
              <a:t>The </a:t>
            </a:r>
            <a:r>
              <a:rPr lang="en-US" sz="1600" b="1" dirty="0"/>
              <a:t>lightest known atom </a:t>
            </a:r>
            <a:r>
              <a:rPr lang="pl-PL" sz="1600" dirty="0"/>
              <a:t> </a:t>
            </a:r>
            <a:r>
              <a:rPr lang="en-US" sz="1600" b="1" dirty="0" smtClean="0"/>
              <a:t>and </a:t>
            </a:r>
            <a:r>
              <a:rPr lang="en-US" sz="1600" b="1" dirty="0"/>
              <a:t>at the same time anti-atom </a:t>
            </a:r>
            <a:endParaRPr lang="pl-PL" sz="1600" dirty="0"/>
          </a:p>
          <a:p>
            <a:r>
              <a:rPr lang="en-US" sz="1600" b="1" dirty="0"/>
              <a:t>which undergoes self-annihilation  as flavor neutral mesons </a:t>
            </a:r>
            <a:endParaRPr lang="pl-PL" sz="1600" b="1" dirty="0" smtClean="0"/>
          </a:p>
          <a:p>
            <a:r>
              <a:rPr lang="en-US" sz="1600" b="1" dirty="0" smtClean="0"/>
              <a:t> </a:t>
            </a:r>
            <a:endParaRPr lang="pl-PL" sz="1600" b="1" dirty="0" smtClean="0"/>
          </a:p>
          <a:p>
            <a:r>
              <a:rPr lang="pl-PL" sz="1600" b="1" dirty="0" smtClean="0"/>
              <a:t>The </a:t>
            </a:r>
            <a:r>
              <a:rPr lang="pl-PL" sz="1600" b="1" dirty="0" err="1" smtClean="0"/>
              <a:t>simplest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atomic</a:t>
            </a:r>
            <a:r>
              <a:rPr lang="pl-PL" sz="1600" b="1" dirty="0" smtClean="0"/>
              <a:t> system with </a:t>
            </a:r>
            <a:r>
              <a:rPr lang="pl-PL" sz="1600" b="1" dirty="0" err="1" smtClean="0"/>
              <a:t>charge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conjugation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aigenstates</a:t>
            </a:r>
            <a:r>
              <a:rPr lang="pl-PL" sz="1600" b="1" dirty="0" smtClean="0"/>
              <a:t>.</a:t>
            </a:r>
            <a:endParaRPr lang="pl-PL" sz="1600" b="1" dirty="0"/>
          </a:p>
          <a:p>
            <a:endParaRPr lang="pl-PL" sz="1600" b="1" dirty="0"/>
          </a:p>
          <a:p>
            <a:r>
              <a:rPr lang="pl-PL" sz="1600" b="1" dirty="0" smtClean="0"/>
              <a:t>Electrons and positron are the lightest leptons so they can not decay </a:t>
            </a:r>
            <a:endParaRPr lang="pl-PL" sz="1600" b="1" dirty="0"/>
          </a:p>
          <a:p>
            <a:r>
              <a:rPr lang="pl-PL" sz="1600" b="1" dirty="0" smtClean="0"/>
              <a:t>into lighter partilces via weak interactiom ...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en-US" sz="1600" dirty="0" smtClean="0"/>
              <a:t>effects </a:t>
            </a:r>
            <a:r>
              <a:rPr lang="en-US" sz="1600" dirty="0"/>
              <a:t>due the weak interaction can lead to the violation at the order of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-14</a:t>
            </a:r>
            <a:r>
              <a:rPr lang="en-US" sz="1600" dirty="0" smtClean="0"/>
              <a:t>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200" b="1" dirty="0"/>
              <a:t>M. </a:t>
            </a:r>
            <a:r>
              <a:rPr lang="en-US" sz="1200" b="1" dirty="0" err="1"/>
              <a:t>Sozzi</a:t>
            </a:r>
            <a:r>
              <a:rPr lang="en-US" sz="1200" b="1" dirty="0"/>
              <a:t>, Discrete Symmetries and CP Violation, Oxford </a:t>
            </a:r>
            <a:r>
              <a:rPr lang="en-US" sz="1200" b="1" dirty="0" err="1"/>
              <a:t>Uviversity</a:t>
            </a:r>
            <a:r>
              <a:rPr lang="en-US" sz="1200" b="1" dirty="0"/>
              <a:t> Press (2008)</a:t>
            </a:r>
            <a:endParaRPr lang="pl-PL" sz="1200" b="1" dirty="0" smtClean="0"/>
          </a:p>
          <a:p>
            <a:endParaRPr lang="pl-PL" sz="1200" b="1" dirty="0"/>
          </a:p>
          <a:p>
            <a:r>
              <a:rPr lang="en-US" sz="1600" b="1" dirty="0"/>
              <a:t>No charged particles in the final state  (radiative corrections very small  2 * 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-10</a:t>
            </a:r>
            <a:r>
              <a:rPr lang="pl-PL" sz="1600" b="1" dirty="0" smtClean="0"/>
              <a:t>)</a:t>
            </a:r>
          </a:p>
          <a:p>
            <a:r>
              <a:rPr lang="en-US" sz="1600" b="1" dirty="0"/>
              <a:t>Light by light contributions to various correlations are small</a:t>
            </a:r>
            <a:endParaRPr lang="pl-PL" sz="1200" b="1" dirty="0" smtClean="0"/>
          </a:p>
          <a:p>
            <a:r>
              <a:rPr lang="en-US" sz="1100" b="1" dirty="0" smtClean="0"/>
              <a:t>B</a:t>
            </a:r>
            <a:r>
              <a:rPr lang="en-US" sz="1100" b="1" dirty="0"/>
              <a:t>. K. </a:t>
            </a:r>
            <a:r>
              <a:rPr lang="en-US" sz="1100" b="1" dirty="0" err="1" smtClean="0"/>
              <a:t>Arbic</a:t>
            </a:r>
            <a:r>
              <a:rPr lang="pl-PL" sz="1100" b="1" dirty="0" smtClean="0"/>
              <a:t> et al., </a:t>
            </a:r>
            <a:r>
              <a:rPr lang="en-US" sz="1100" b="1" dirty="0" smtClean="0"/>
              <a:t>Phys</a:t>
            </a:r>
            <a:r>
              <a:rPr lang="en-US" sz="1100" b="1" dirty="0"/>
              <a:t>. Rev. A 37, 3189 (1988).</a:t>
            </a:r>
            <a:r>
              <a:rPr lang="pl-PL" sz="1100" b="1" dirty="0"/>
              <a:t> </a:t>
            </a:r>
            <a:endParaRPr lang="en-US" sz="1100" b="1" dirty="0"/>
          </a:p>
          <a:p>
            <a:r>
              <a:rPr lang="pl-PL" sz="1100" b="1" dirty="0" smtClean="0"/>
              <a:t>W</a:t>
            </a:r>
            <a:r>
              <a:rPr lang="pl-PL" sz="1100" b="1" dirty="0"/>
              <a:t>. </a:t>
            </a:r>
            <a:r>
              <a:rPr lang="pl-PL" sz="1100" b="1" dirty="0" err="1" smtClean="0"/>
              <a:t>Bernreuther</a:t>
            </a:r>
            <a:r>
              <a:rPr lang="pl-PL" sz="1100" b="1" dirty="0" smtClean="0"/>
              <a:t> et al., Z</a:t>
            </a:r>
            <a:r>
              <a:rPr lang="pl-PL" sz="1100" b="1" dirty="0"/>
              <a:t>. </a:t>
            </a:r>
            <a:r>
              <a:rPr lang="pl-PL" sz="1100" b="1" dirty="0" err="1"/>
              <a:t>Phys</a:t>
            </a:r>
            <a:r>
              <a:rPr lang="pl-PL" sz="1100" b="1" dirty="0"/>
              <a:t>. C 41, 143 (1988).  </a:t>
            </a:r>
          </a:p>
          <a:p>
            <a:endParaRPr lang="pl-PL" sz="1200" b="1" dirty="0"/>
          </a:p>
          <a:p>
            <a:endParaRPr lang="pl-PL" sz="1200" dirty="0"/>
          </a:p>
          <a:p>
            <a:r>
              <a:rPr lang="pl-PL" sz="2400" b="1" dirty="0" err="1"/>
              <a:t>Purely</a:t>
            </a:r>
            <a:r>
              <a:rPr lang="pl-PL" sz="2400" b="1" dirty="0"/>
              <a:t> </a:t>
            </a:r>
            <a:r>
              <a:rPr lang="pl-PL" sz="2400" b="1" dirty="0" err="1"/>
              <a:t>Leptonic</a:t>
            </a:r>
            <a:r>
              <a:rPr lang="pl-PL" sz="2400" b="1" dirty="0"/>
              <a:t> </a:t>
            </a:r>
            <a:r>
              <a:rPr lang="pl-PL" sz="2400" b="1" dirty="0" err="1"/>
              <a:t>state</a:t>
            </a:r>
            <a:r>
              <a:rPr lang="pl-PL" sz="2400" b="1" dirty="0"/>
              <a:t>  </a:t>
            </a:r>
            <a:r>
              <a:rPr lang="pl-PL" sz="2400" b="1" dirty="0" smtClean="0"/>
              <a:t>!</a:t>
            </a:r>
            <a:br>
              <a:rPr lang="pl-PL" sz="2400" b="1" dirty="0" smtClean="0"/>
            </a:br>
            <a:endParaRPr lang="pl-PL" sz="2400" dirty="0" smtClean="0"/>
          </a:p>
          <a:p>
            <a:r>
              <a:rPr lang="pl-PL" sz="1800" dirty="0" smtClean="0"/>
              <a:t>Breaking of T and CP</a:t>
            </a:r>
            <a:r>
              <a:rPr lang="pl-PL" sz="1800" dirty="0"/>
              <a:t> </a:t>
            </a:r>
            <a:r>
              <a:rPr lang="pl-PL" sz="1800" dirty="0" smtClean="0"/>
              <a:t>was observed </a:t>
            </a:r>
            <a:r>
              <a:rPr lang="pl-PL" sz="1800" dirty="0"/>
              <a:t>but only for processes  involving </a:t>
            </a:r>
            <a:r>
              <a:rPr lang="pl-PL" sz="1800" dirty="0" smtClean="0"/>
              <a:t>quarks.</a:t>
            </a:r>
            <a:endParaRPr lang="pl-PL" sz="1800" dirty="0"/>
          </a:p>
          <a:p>
            <a:r>
              <a:rPr lang="pl-PL" sz="1800" dirty="0" smtClean="0"/>
              <a:t>So </a:t>
            </a:r>
            <a:r>
              <a:rPr lang="pl-PL" sz="1800" dirty="0"/>
              <a:t>far breaking of these symmetries  was not observed for purely leptonic systems. </a:t>
            </a:r>
            <a:br>
              <a:rPr lang="pl-PL" sz="1800" dirty="0"/>
            </a:br>
            <a:endParaRPr lang="pl-PL" sz="1800" dirty="0"/>
          </a:p>
          <a:p>
            <a:endParaRPr lang="pl-PL" sz="1800" dirty="0" smtClean="0"/>
          </a:p>
          <a:p>
            <a:r>
              <a:rPr lang="pl-PL" sz="2800" b="1" dirty="0" smtClean="0"/>
              <a:t>10</a:t>
            </a:r>
            <a:r>
              <a:rPr lang="pl-PL" sz="2800" b="1" baseline="30000" dirty="0" smtClean="0"/>
              <a:t>-9    </a:t>
            </a:r>
            <a:r>
              <a:rPr lang="pl-PL" sz="2800" b="1" dirty="0" smtClean="0"/>
              <a:t>vs    upper limits of 3 10</a:t>
            </a:r>
            <a:r>
              <a:rPr lang="pl-PL" sz="2800" b="1" baseline="30000" dirty="0" smtClean="0"/>
              <a:t>-3  </a:t>
            </a:r>
            <a:r>
              <a:rPr lang="pl-PL" sz="2800" b="1" dirty="0" smtClean="0"/>
              <a:t>for</a:t>
            </a:r>
            <a:r>
              <a:rPr lang="pl-PL" sz="2800" b="1" baseline="30000" dirty="0" smtClean="0"/>
              <a:t> </a:t>
            </a:r>
            <a:r>
              <a:rPr lang="pl-PL" sz="2800" b="1" dirty="0" smtClean="0"/>
              <a:t> T, CP, CPT</a:t>
            </a:r>
          </a:p>
          <a:p>
            <a:r>
              <a:rPr lang="pl-PL" sz="2800" b="1" dirty="0"/>
              <a:t>10</a:t>
            </a:r>
            <a:r>
              <a:rPr lang="pl-PL" sz="2800" b="1" baseline="30000" dirty="0"/>
              <a:t>-9    </a:t>
            </a:r>
            <a:r>
              <a:rPr lang="pl-PL" sz="2800" b="1" dirty="0" smtClean="0"/>
              <a:t>vs    upper limits of </a:t>
            </a:r>
            <a:r>
              <a:rPr lang="pl-PL" sz="2800" b="1" dirty="0"/>
              <a:t>3 </a:t>
            </a:r>
            <a:r>
              <a:rPr lang="pl-PL" sz="2800" b="1" dirty="0" smtClean="0"/>
              <a:t>10</a:t>
            </a:r>
            <a:r>
              <a:rPr lang="pl-PL" sz="2800" b="1" baseline="30000" dirty="0" smtClean="0"/>
              <a:t>-7  </a:t>
            </a:r>
            <a:r>
              <a:rPr lang="pl-PL" sz="2800" b="1" dirty="0" smtClean="0"/>
              <a:t>for  C</a:t>
            </a:r>
          </a:p>
          <a:p>
            <a:r>
              <a:rPr lang="pl-PL" sz="2800" b="1" dirty="0"/>
              <a:t> </a:t>
            </a:r>
            <a:endParaRPr lang="pl-PL" sz="2800" b="1" baseline="30000" dirty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sz="1800" dirty="0" smtClean="0"/>
          </a:p>
          <a:p>
            <a:r>
              <a:rPr lang="pl-PL" sz="1800" dirty="0" smtClean="0"/>
              <a:t>For </a:t>
            </a:r>
            <a:r>
              <a:rPr lang="pl-PL" sz="1800" dirty="0" err="1"/>
              <a:t>neutrinos</a:t>
            </a:r>
            <a:r>
              <a:rPr lang="pl-PL" sz="1800" dirty="0"/>
              <a:t> 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indication</a:t>
            </a:r>
            <a:r>
              <a:rPr lang="pl-PL" sz="1800" dirty="0"/>
              <a:t> to </a:t>
            </a:r>
            <a:r>
              <a:rPr lang="pl-PL" sz="1800" dirty="0" err="1"/>
              <a:t>maybe</a:t>
            </a:r>
            <a:r>
              <a:rPr lang="pl-PL" sz="1800" dirty="0"/>
              <a:t> </a:t>
            </a:r>
            <a:r>
              <a:rPr lang="pl-PL" sz="1800" dirty="0" err="1"/>
              <a:t>see</a:t>
            </a:r>
            <a:r>
              <a:rPr lang="pl-PL" sz="1800" dirty="0"/>
              <a:t> </a:t>
            </a:r>
            <a:r>
              <a:rPr lang="pl-PL" sz="1800" dirty="0" err="1"/>
              <a:t>something</a:t>
            </a:r>
            <a:r>
              <a:rPr lang="pl-PL" sz="1800" dirty="0"/>
              <a:t> </a:t>
            </a:r>
            <a:r>
              <a:rPr lang="pl-PL" sz="1800" dirty="0" smtClean="0"/>
              <a:t>for CP ???</a:t>
            </a:r>
            <a:endParaRPr lang="pl-PL" sz="1800" dirty="0"/>
          </a:p>
          <a:p>
            <a:r>
              <a:rPr lang="pl-PL" sz="1800" b="1" dirty="0"/>
              <a:t>On the </a:t>
            </a:r>
            <a:r>
              <a:rPr lang="pl-PL" sz="1800" b="1" dirty="0" err="1"/>
              <a:t>level</a:t>
            </a:r>
            <a:r>
              <a:rPr lang="pl-PL" sz="1800" b="1" dirty="0"/>
              <a:t> of 2sigma for </a:t>
            </a:r>
            <a:r>
              <a:rPr lang="pl-PL" sz="1800" b="1" dirty="0" err="1"/>
              <a:t>delta_cp</a:t>
            </a:r>
            <a:r>
              <a:rPr lang="pl-PL" sz="1800" b="1" dirty="0"/>
              <a:t> </a:t>
            </a:r>
            <a:r>
              <a:rPr lang="pl-PL" sz="1800" b="1" dirty="0" err="1"/>
              <a:t>phase</a:t>
            </a:r>
            <a:r>
              <a:rPr lang="pl-PL" sz="1800" b="1" dirty="0"/>
              <a:t> </a:t>
            </a:r>
            <a:r>
              <a:rPr lang="pl-PL" sz="1800" b="1" dirty="0" err="1"/>
              <a:t>connected</a:t>
            </a:r>
            <a:r>
              <a:rPr lang="pl-PL" sz="1800" b="1" dirty="0"/>
              <a:t> to </a:t>
            </a:r>
            <a:r>
              <a:rPr lang="pl-PL" sz="1800" b="1" dirty="0" smtClean="0"/>
              <a:t>Theta13 </a:t>
            </a:r>
            <a:endParaRPr lang="pl-PL" sz="1800" b="1" dirty="0"/>
          </a:p>
          <a:p>
            <a:r>
              <a:rPr lang="en-US" sz="1800" b="1" dirty="0"/>
              <a:t>M. Gosh et al., PR D89 (2014) 011302(R)</a:t>
            </a:r>
            <a:endParaRPr lang="pl-PL" sz="1800" dirty="0"/>
          </a:p>
          <a:p>
            <a:endParaRPr lang="pl-PL" sz="2400" dirty="0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370785" y="608606"/>
            <a:ext cx="360363" cy="519113"/>
            <a:chOff x="4105" y="3611"/>
            <a:chExt cx="227" cy="327"/>
          </a:xfrm>
        </p:grpSpPr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6155084" y="260648"/>
            <a:ext cx="1009204" cy="924022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6587132" y="297133"/>
            <a:ext cx="288926" cy="671513"/>
            <a:chOff x="2971" y="19"/>
            <a:chExt cx="182" cy="423"/>
          </a:xfrm>
        </p:grpSpPr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5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oskal\Desktop\wa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2650"/>
            <a:ext cx="2811632" cy="3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29096" y="4060229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      Operator             C    P   T  CP  CPT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sz="2800" dirty="0" smtClean="0">
                <a:solidFill>
                  <a:srgbClr val="FF0000"/>
                </a:solidFill>
              </a:rPr>
              <a:t> S • 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 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</a:t>
            </a:r>
            <a:r>
              <a:rPr lang="pl-PL" sz="2800" dirty="0" smtClean="0">
                <a:solidFill>
                  <a:srgbClr val="FF0000"/>
                </a:solidFill>
              </a:rPr>
              <a:t>                 +     +   -    +      -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</a:t>
            </a:r>
            <a:r>
              <a:rPr lang="pl-PL" sz="2800" dirty="0" smtClean="0">
                <a:solidFill>
                  <a:srgbClr val="FF0000"/>
                </a:solidFill>
              </a:rPr>
              <a:t>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)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k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 </a:t>
            </a:r>
            <a:r>
              <a:rPr lang="pl-PL" sz="2800" dirty="0" smtClean="0">
                <a:solidFill>
                  <a:srgbClr val="FF0000"/>
                </a:solidFill>
              </a:rPr>
              <a:t>)   +     -    -    -      +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179512" y="109311"/>
            <a:ext cx="3179033" cy="2383585"/>
            <a:chOff x="4705335" y="476672"/>
            <a:chExt cx="4366657" cy="3274045"/>
          </a:xfrm>
        </p:grpSpPr>
        <p:pic>
          <p:nvPicPr>
            <p:cNvPr id="21" name="Obraz 2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627784" y="-34705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2" name="Prostokąt 1"/>
          <p:cNvSpPr/>
          <p:nvPr/>
        </p:nvSpPr>
        <p:spPr>
          <a:xfrm>
            <a:off x="-641151" y="-139480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641151" y="980205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2698996" y="5504458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Operator             C    P   T  CP  CPT</a:t>
            </a:r>
            <a:endParaRPr lang="pl-PL" sz="2400" dirty="0" smtClean="0"/>
          </a:p>
          <a:p>
            <a:r>
              <a:rPr lang="pl-PL" sz="2800" dirty="0" smtClean="0"/>
              <a:t> S • E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 x E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               +     +   -    +       </a:t>
            </a:r>
            <a:r>
              <a:rPr lang="pl-PL" sz="2800" dirty="0"/>
              <a:t>-</a:t>
            </a:r>
          </a:p>
          <a:p>
            <a:r>
              <a:rPr lang="pl-PL" sz="2800" dirty="0"/>
              <a:t> S • </a:t>
            </a:r>
            <a:r>
              <a:rPr lang="pl-PL" sz="2800" dirty="0" smtClean="0"/>
              <a:t>E</a:t>
            </a:r>
            <a:r>
              <a:rPr lang="pl-PL" sz="2800" baseline="-25000" dirty="0" smtClean="0"/>
              <a:t>1                                    </a:t>
            </a:r>
            <a:r>
              <a:rPr lang="pl-PL" sz="2800" dirty="0" smtClean="0"/>
              <a:t>+     -   -     -       +</a:t>
            </a:r>
            <a:endParaRPr lang="pl-PL" sz="28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2915020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419076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2915020" y="6411525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476570" y="6440553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4139156" y="5980041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-2628800" y="4581128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smtClean="0">
                <a:latin typeface="+mn-lt"/>
              </a:rPr>
              <a:t>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-2628800" y="6084585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pic>
        <p:nvPicPr>
          <p:cNvPr id="35" name="Picture 2" descr="C:\Users\Moskal\Downloads\tof_pet_v6_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31" y="-243408"/>
            <a:ext cx="10112334" cy="75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937" y="-42292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J-PET  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Jagiellonian  PET </a:t>
            </a:r>
            <a:endParaRPr lang="it-IT" sz="4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375487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Jagiellonian PET</a:t>
            </a: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Positronium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Upper limits of C, CP, CPT</a:t>
            </a:r>
          </a:p>
          <a:p>
            <a:pPr marL="571500" indent="-571500">
              <a:buFont typeface="Arial" pitchFamily="34" charset="0"/>
              <a:buChar char="•"/>
            </a:pP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Potential of J-PET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8"/>
          <p:cNvSpPr/>
          <p:nvPr/>
        </p:nvSpPr>
        <p:spPr>
          <a:xfrm flipV="1">
            <a:off x="1619672" y="227687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" y="-24428"/>
            <a:ext cx="1728192" cy="557386"/>
          </a:xfrm>
          <a:prstGeom prst="rect">
            <a:avLst/>
          </a:prstGeom>
        </p:spPr>
      </p:pic>
      <p:pic>
        <p:nvPicPr>
          <p:cNvPr id="28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45" y="-31576"/>
            <a:ext cx="1728192" cy="557386"/>
          </a:xfrm>
          <a:prstGeom prst="rect">
            <a:avLst/>
          </a:prstGeom>
        </p:spPr>
      </p:pic>
      <p:sp>
        <p:nvSpPr>
          <p:cNvPr id="36" name="Prostokąt 8"/>
          <p:cNvSpPr/>
          <p:nvPr/>
        </p:nvSpPr>
        <p:spPr>
          <a:xfrm flipV="1">
            <a:off x="1619672" y="3174930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8"/>
          <p:cNvSpPr/>
          <p:nvPr/>
        </p:nvSpPr>
        <p:spPr>
          <a:xfrm flipV="1">
            <a:off x="1619672" y="418304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7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4" y="2355998"/>
            <a:ext cx="27686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22" y="2996952"/>
            <a:ext cx="5114610" cy="2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87352" y="-27384"/>
            <a:ext cx="6553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altLang="en-US" sz="2000" b="1" dirty="0" smtClean="0">
                <a:solidFill>
                  <a:srgbClr val="000000"/>
                </a:solidFill>
              </a:rPr>
              <a:t>V.L.Fitch, R.Turlay, J.W.Cronin , J.H.Christenson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altLang="en-US" sz="2000" b="1" dirty="0" smtClean="0">
                <a:solidFill>
                  <a:srgbClr val="000000"/>
                </a:solidFill>
              </a:rPr>
              <a:t>                      </a:t>
            </a:r>
            <a:r>
              <a:rPr lang="pl-PL" altLang="en-US" sz="2000" b="1" dirty="0" smtClean="0"/>
              <a:t>Phys. Rev. Lett. </a:t>
            </a:r>
            <a:r>
              <a:rPr lang="en-US" altLang="en-US" sz="2000" b="1" dirty="0" smtClean="0"/>
              <a:t>1</a:t>
            </a:r>
            <a:r>
              <a:rPr lang="pl-PL" altLang="en-US" sz="2000" b="1" dirty="0" smtClean="0"/>
              <a:t>3 (1964) 138.</a:t>
            </a:r>
            <a:endParaRPr lang="en-GB" altLang="en-US" sz="2000" b="1" dirty="0" smtClean="0"/>
          </a:p>
        </p:txBody>
      </p:sp>
      <p:grpSp>
        <p:nvGrpSpPr>
          <p:cNvPr id="9" name="Grupa 1"/>
          <p:cNvGrpSpPr/>
          <p:nvPr/>
        </p:nvGrpSpPr>
        <p:grpSpPr>
          <a:xfrm>
            <a:off x="3615890" y="5668569"/>
            <a:ext cx="3179033" cy="2383585"/>
            <a:chOff x="4705335" y="476672"/>
            <a:chExt cx="4366657" cy="3274045"/>
          </a:xfrm>
        </p:grpSpPr>
        <p:pic>
          <p:nvPicPr>
            <p:cNvPr id="10" name="Obraz 2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6372199" y="117176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3" name="Prostokąt 8"/>
          <p:cNvSpPr/>
          <p:nvPr/>
        </p:nvSpPr>
        <p:spPr>
          <a:xfrm>
            <a:off x="3255850" y="5589240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9"/>
          <p:cNvSpPr/>
          <p:nvPr/>
        </p:nvSpPr>
        <p:spPr>
          <a:xfrm>
            <a:off x="3183842" y="6636917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/>
          <p:cNvSpPr txBox="1"/>
          <p:nvPr/>
        </p:nvSpPr>
        <p:spPr>
          <a:xfrm>
            <a:off x="4921559" y="6236267"/>
            <a:ext cx="4507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K</a:t>
            </a:r>
            <a:r>
              <a:rPr lang="pl-PL" sz="2000" baseline="-25000" dirty="0"/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1559" y="7250541"/>
            <a:ext cx="4507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 smtClean="0"/>
              <a:t>K</a:t>
            </a:r>
            <a:r>
              <a:rPr lang="pl-PL" sz="2000" baseline="-25000" dirty="0"/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0186" y="5995860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59906" y="5923852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11278" y="7145350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11278" y="7652044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3882" y="6972034"/>
            <a:ext cx="360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π</a:t>
            </a:r>
            <a:endParaRPr lang="pl-PL" sz="2000" baseline="-25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21614"/>
              </p:ext>
            </p:extLst>
          </p:nvPr>
        </p:nvGraphicFramePr>
        <p:xfrm>
          <a:off x="3563888" y="748035"/>
          <a:ext cx="487680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Obraz - mapa bitowa" r:id="rId6" imgW="18104762" imgH="8621328" progId="PBrush">
                  <p:embed/>
                </p:oleObj>
              </mc:Choice>
              <mc:Fallback>
                <p:oleObj name="Obraz - mapa bitowa" r:id="rId6" imgW="18104762" imgH="862132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748035"/>
                        <a:ext cx="4876800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2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211960" y="3349441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bound </a:t>
            </a:r>
            <a:r>
              <a:rPr lang="en-US" sz="1400" dirty="0"/>
              <a:t>state </a:t>
            </a:r>
            <a:r>
              <a:rPr lang="en-US" sz="1400" dirty="0" smtClean="0"/>
              <a:t>mixing</a:t>
            </a:r>
            <a:r>
              <a:rPr lang="pl-PL" sz="1400" dirty="0"/>
              <a:t> </a:t>
            </a:r>
            <a:r>
              <a:rPr lang="pl-PL" sz="1400" dirty="0" err="1" smtClean="0"/>
              <a:t>is</a:t>
            </a:r>
            <a:r>
              <a:rPr lang="pl-PL" sz="1400" dirty="0" smtClean="0"/>
              <a:t> not </a:t>
            </a:r>
            <a:r>
              <a:rPr lang="pl-PL" sz="1400" dirty="0" err="1" smtClean="0"/>
              <a:t>possible</a:t>
            </a:r>
            <a:r>
              <a:rPr lang="pl-PL" sz="1400" dirty="0" smtClean="0"/>
              <a:t> </a:t>
            </a:r>
            <a:r>
              <a:rPr lang="pl-PL" sz="1400" dirty="0" err="1" smtClean="0"/>
              <a:t>because</a:t>
            </a:r>
            <a:r>
              <a:rPr lang="pl-PL" sz="1400" dirty="0" smtClean="0"/>
              <a:t> </a:t>
            </a:r>
            <a:r>
              <a:rPr lang="en-US" sz="1400" dirty="0" smtClean="0"/>
              <a:t>there are </a:t>
            </a:r>
            <a:endParaRPr lang="pl-PL" sz="1400" dirty="0" smtClean="0"/>
          </a:p>
          <a:p>
            <a:r>
              <a:rPr lang="en-US" sz="1400" dirty="0" smtClean="0"/>
              <a:t>no </a:t>
            </a:r>
            <a:r>
              <a:rPr lang="en-US" sz="1400" dirty="0" err="1" smtClean="0"/>
              <a:t>positronium</a:t>
            </a:r>
            <a:r>
              <a:rPr lang="en-US" sz="1400" dirty="0" smtClean="0"/>
              <a:t> </a:t>
            </a:r>
            <a:r>
              <a:rPr lang="en-US" sz="1400" dirty="0"/>
              <a:t>states with opposite </a:t>
            </a:r>
            <a:r>
              <a:rPr lang="en-US" sz="1400" i="1" dirty="0"/>
              <a:t>C</a:t>
            </a:r>
            <a:r>
              <a:rPr lang="en-US" sz="1400" dirty="0"/>
              <a:t>-parity and the same </a:t>
            </a:r>
            <a:r>
              <a:rPr lang="en-US" sz="1400" i="1" dirty="0" smtClean="0"/>
              <a:t>J</a:t>
            </a:r>
            <a:r>
              <a:rPr lang="en-US" sz="1400" i="1" baseline="30000" dirty="0" smtClean="0"/>
              <a:t>P</a:t>
            </a:r>
            <a:r>
              <a:rPr lang="en-US" sz="1400" dirty="0"/>
              <a:t>. </a:t>
            </a:r>
            <a:endParaRPr lang="pl-PL" sz="1400" dirty="0"/>
          </a:p>
          <a:p>
            <a:endParaRPr lang="pl-PL" sz="1600" dirty="0"/>
          </a:p>
          <a:p>
            <a:r>
              <a:rPr lang="en-US" sz="1600" b="1" dirty="0"/>
              <a:t> </a:t>
            </a:r>
            <a:endParaRPr lang="pl-PL" sz="1600" b="1" dirty="0"/>
          </a:p>
        </p:txBody>
      </p:sp>
      <p:grpSp>
        <p:nvGrpSpPr>
          <p:cNvPr id="6" name="Grupa 5"/>
          <p:cNvGrpSpPr/>
          <p:nvPr/>
        </p:nvGrpSpPr>
        <p:grpSpPr>
          <a:xfrm>
            <a:off x="179512" y="-171400"/>
            <a:ext cx="3179033" cy="2383585"/>
            <a:chOff x="4705335" y="476672"/>
            <a:chExt cx="4366657" cy="3274045"/>
          </a:xfrm>
        </p:grpSpPr>
        <p:pic>
          <p:nvPicPr>
            <p:cNvPr id="7" name="Obraz 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627784" y="-315416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11" name="Prostokąt 10"/>
          <p:cNvSpPr/>
          <p:nvPr/>
        </p:nvSpPr>
        <p:spPr>
          <a:xfrm>
            <a:off x="-468560" y="936104"/>
            <a:ext cx="1080120" cy="36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-1404664" y="2495798"/>
            <a:ext cx="6833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   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    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dirty="0" smtClean="0"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</a:t>
            </a:r>
            <a:r>
              <a:rPr lang="pl-PL" sz="3200" b="1" dirty="0" smtClean="0">
                <a:latin typeface="+mn-lt"/>
              </a:rPr>
              <a:t>4</a:t>
            </a:r>
            <a:r>
              <a:rPr lang="el-GR" sz="3200" b="1" dirty="0" smtClean="0"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…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C    +     -      +   -    +    -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-5979522" y="3211838"/>
            <a:ext cx="5979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 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 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  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  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dirty="0" smtClean="0">
                <a:latin typeface="+mn-lt"/>
              </a:rPr>
              <a:t>     </a:t>
            </a:r>
            <a:r>
              <a:rPr lang="pl-PL" sz="3200" b="1" dirty="0" smtClean="0">
                <a:latin typeface="+mn-lt"/>
              </a:rPr>
              <a:t>4</a:t>
            </a:r>
            <a:r>
              <a:rPr lang="el-GR" sz="3200" b="1" dirty="0" smtClean="0"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C    </a:t>
            </a:r>
            <a:r>
              <a:rPr lang="pl-PL" sz="3200" dirty="0"/>
              <a:t> </a:t>
            </a:r>
            <a:r>
              <a:rPr lang="pl-PL" sz="3200" dirty="0" smtClean="0"/>
              <a:t>       -               +    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2237838" y="4295998"/>
            <a:ext cx="11525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 BR (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latin typeface="+mn-lt"/>
              </a:rPr>
              <a:t>4</a:t>
            </a:r>
            <a:r>
              <a:rPr lang="el-GR" sz="3200" b="1" dirty="0" smtClean="0"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/</a:t>
            </a:r>
            <a:r>
              <a:rPr lang="pl-PL" sz="3200" b="1" baseline="30000" dirty="0">
                <a:sym typeface="Wingdings" panose="05000000000000000000" pitchFamily="2" charset="2"/>
              </a:rPr>
              <a:t> </a:t>
            </a:r>
            <a:r>
              <a:rPr lang="pl-PL" sz="3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) &lt; </a:t>
            </a:r>
            <a:r>
              <a:rPr lang="pl-PL" sz="3200" dirty="0">
                <a:sym typeface="Wingdings" panose="05000000000000000000" pitchFamily="2" charset="2"/>
              </a:rPr>
              <a:t>2.6 </a:t>
            </a:r>
            <a:r>
              <a:rPr lang="pl-PL" sz="3200" dirty="0" smtClean="0">
                <a:sym typeface="Wingdings" panose="05000000000000000000" pitchFamily="2" charset="2"/>
              </a:rPr>
              <a:t>10</a:t>
            </a:r>
            <a:r>
              <a:rPr lang="pl-PL" sz="3200" baseline="30000" dirty="0" smtClean="0">
                <a:sym typeface="Wingdings" panose="05000000000000000000" pitchFamily="2" charset="2"/>
              </a:rPr>
              <a:t>-6</a:t>
            </a:r>
            <a:r>
              <a:rPr lang="pl-PL" sz="3200" dirty="0" smtClean="0">
                <a:sym typeface="Wingdings" panose="05000000000000000000" pitchFamily="2" charset="2"/>
              </a:rPr>
              <a:t> </a:t>
            </a:r>
            <a:r>
              <a:rPr lang="pl-PL" sz="3200" dirty="0" err="1">
                <a:sym typeface="Wingdings" panose="05000000000000000000" pitchFamily="2" charset="2"/>
              </a:rPr>
              <a:t>at</a:t>
            </a:r>
            <a:r>
              <a:rPr lang="pl-PL" sz="3200" dirty="0">
                <a:sym typeface="Wingdings" panose="05000000000000000000" pitchFamily="2" charset="2"/>
              </a:rPr>
              <a:t> 90%CL</a:t>
            </a:r>
            <a:r>
              <a:rPr lang="pl-PL" sz="3200" dirty="0" smtClean="0">
                <a:latin typeface="+mn-lt"/>
              </a:rPr>
              <a:t>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</a:t>
            </a:r>
            <a:r>
              <a:rPr lang="pl-PL" sz="2000" dirty="0">
                <a:sym typeface="Wingdings" panose="05000000000000000000" pitchFamily="2" charset="2"/>
              </a:rPr>
              <a:t>J. Yang et al., </a:t>
            </a:r>
            <a:r>
              <a:rPr lang="pl-PL" sz="2000" dirty="0" err="1">
                <a:sym typeface="Wingdings" panose="05000000000000000000" pitchFamily="2" charset="2"/>
              </a:rPr>
              <a:t>Phys</a:t>
            </a:r>
            <a:r>
              <a:rPr lang="pl-PL" sz="2000" dirty="0">
                <a:sym typeface="Wingdings" panose="05000000000000000000" pitchFamily="2" charset="2"/>
              </a:rPr>
              <a:t>. </a:t>
            </a:r>
            <a:r>
              <a:rPr lang="pl-PL" sz="2000" dirty="0" err="1">
                <a:sym typeface="Wingdings" panose="05000000000000000000" pitchFamily="2" charset="2"/>
              </a:rPr>
              <a:t>Rev</a:t>
            </a:r>
            <a:r>
              <a:rPr lang="pl-PL" sz="2000" dirty="0">
                <a:sym typeface="Wingdings" panose="05000000000000000000" pitchFamily="2" charset="2"/>
              </a:rPr>
              <a:t>. A54 (1996) </a:t>
            </a:r>
            <a:r>
              <a:rPr lang="pl-PL" sz="2000" dirty="0" smtClean="0">
                <a:sym typeface="Wingdings" panose="05000000000000000000" pitchFamily="2" charset="2"/>
              </a:rPr>
              <a:t>1952</a:t>
            </a: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-2273392" y="5520134"/>
            <a:ext cx="11434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 BR (</a:t>
            </a:r>
            <a:r>
              <a:rPr lang="pl-PL" sz="3200" b="1" baseline="30000" dirty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/</a:t>
            </a:r>
            <a:r>
              <a:rPr lang="pl-PL" sz="3200" b="1" baseline="30000" dirty="0">
                <a:sym typeface="Wingdings" panose="05000000000000000000" pitchFamily="2" charset="2"/>
              </a:rPr>
              <a:t>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>
                <a:sym typeface="Wingdings" panose="05000000000000000000" pitchFamily="2" charset="2"/>
              </a:rPr>
              <a:t>0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b="1" dirty="0" smtClean="0"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) &lt; </a:t>
            </a:r>
            <a:r>
              <a:rPr lang="pl-PL" sz="3200" dirty="0" smtClean="0">
                <a:sym typeface="Wingdings" panose="05000000000000000000" pitchFamily="2" charset="2"/>
              </a:rPr>
              <a:t>2.8 10</a:t>
            </a:r>
            <a:r>
              <a:rPr lang="pl-PL" sz="3200" baseline="30000" dirty="0" smtClean="0">
                <a:sym typeface="Wingdings" panose="05000000000000000000" pitchFamily="2" charset="2"/>
              </a:rPr>
              <a:t>-6</a:t>
            </a:r>
            <a:r>
              <a:rPr lang="pl-PL" sz="3200" dirty="0" smtClean="0">
                <a:sym typeface="Wingdings" panose="05000000000000000000" pitchFamily="2" charset="2"/>
              </a:rPr>
              <a:t> </a:t>
            </a:r>
            <a:r>
              <a:rPr lang="pl-PL" sz="3200" dirty="0" err="1">
                <a:sym typeface="Wingdings" panose="05000000000000000000" pitchFamily="2" charset="2"/>
              </a:rPr>
              <a:t>at</a:t>
            </a:r>
            <a:r>
              <a:rPr lang="pl-PL" sz="3200" dirty="0">
                <a:sym typeface="Wingdings" panose="05000000000000000000" pitchFamily="2" charset="2"/>
              </a:rPr>
              <a:t> </a:t>
            </a:r>
            <a:r>
              <a:rPr lang="pl-PL" sz="3200" dirty="0" smtClean="0">
                <a:sym typeface="Wingdings" panose="05000000000000000000" pitchFamily="2" charset="2"/>
              </a:rPr>
              <a:t>68%CL</a:t>
            </a:r>
            <a:r>
              <a:rPr lang="pl-PL" sz="3200" dirty="0" smtClean="0">
                <a:latin typeface="+mn-lt"/>
              </a:rPr>
              <a:t>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</a:t>
            </a:r>
            <a:r>
              <a:rPr lang="pl-PL" sz="2000" dirty="0">
                <a:sym typeface="Wingdings" panose="05000000000000000000" pitchFamily="2" charset="2"/>
              </a:rPr>
              <a:t>A. P. </a:t>
            </a:r>
            <a:r>
              <a:rPr lang="pl-PL" sz="2000" dirty="0" err="1">
                <a:sym typeface="Wingdings" panose="05000000000000000000" pitchFamily="2" charset="2"/>
              </a:rPr>
              <a:t>Mills</a:t>
            </a:r>
            <a:r>
              <a:rPr lang="pl-PL" sz="2000" dirty="0">
                <a:sym typeface="Wingdings" panose="05000000000000000000" pitchFamily="2" charset="2"/>
              </a:rPr>
              <a:t> and S. </a:t>
            </a:r>
            <a:r>
              <a:rPr lang="pl-PL" sz="2000" dirty="0" err="1">
                <a:sym typeface="Wingdings" panose="05000000000000000000" pitchFamily="2" charset="2"/>
              </a:rPr>
              <a:t>Berko</a:t>
            </a:r>
            <a:r>
              <a:rPr lang="pl-PL" sz="2000" dirty="0">
                <a:sym typeface="Wingdings" panose="05000000000000000000" pitchFamily="2" charset="2"/>
              </a:rPr>
              <a:t>, </a:t>
            </a:r>
            <a:r>
              <a:rPr lang="pl-PL" sz="2000" dirty="0" err="1">
                <a:sym typeface="Wingdings" panose="05000000000000000000" pitchFamily="2" charset="2"/>
              </a:rPr>
              <a:t>Phys</a:t>
            </a:r>
            <a:r>
              <a:rPr lang="pl-PL" sz="2000" dirty="0">
                <a:sym typeface="Wingdings" panose="05000000000000000000" pitchFamily="2" charset="2"/>
              </a:rPr>
              <a:t>. </a:t>
            </a:r>
            <a:r>
              <a:rPr lang="pl-PL" sz="2000" dirty="0" err="1">
                <a:sym typeface="Wingdings" panose="05000000000000000000" pitchFamily="2" charset="2"/>
              </a:rPr>
              <a:t>Rev</a:t>
            </a:r>
            <a:r>
              <a:rPr lang="pl-PL" sz="2000" dirty="0">
                <a:sym typeface="Wingdings" panose="05000000000000000000" pitchFamily="2" charset="2"/>
              </a:rPr>
              <a:t>. </a:t>
            </a:r>
            <a:r>
              <a:rPr lang="pl-PL" sz="2000" dirty="0" err="1">
                <a:sym typeface="Wingdings" panose="05000000000000000000" pitchFamily="2" charset="2"/>
              </a:rPr>
              <a:t>Lett</a:t>
            </a:r>
            <a:r>
              <a:rPr lang="pl-PL" sz="2000" dirty="0">
                <a:sym typeface="Wingdings" panose="05000000000000000000" pitchFamily="2" charset="2"/>
              </a:rPr>
              <a:t>. 18 (1967) </a:t>
            </a:r>
            <a:r>
              <a:rPr lang="pl-PL" sz="2000" dirty="0" smtClean="0">
                <a:sym typeface="Wingdings" panose="05000000000000000000" pitchFamily="2" charset="2"/>
              </a:rPr>
              <a:t>420</a:t>
            </a: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-316160" y="-236087"/>
            <a:ext cx="1080120" cy="36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0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oskal\Desktop\wa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2650"/>
            <a:ext cx="2811632" cy="3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29096" y="4060229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      Operator             C    P   T  CP  CPT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sz="2800" dirty="0" smtClean="0">
                <a:solidFill>
                  <a:srgbClr val="FF0000"/>
                </a:solidFill>
              </a:rPr>
              <a:t> S • 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 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</a:t>
            </a:r>
            <a:r>
              <a:rPr lang="pl-PL" sz="2800" dirty="0" smtClean="0">
                <a:solidFill>
                  <a:srgbClr val="FF0000"/>
                </a:solidFill>
              </a:rPr>
              <a:t>                 +     +   -    +      -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</a:t>
            </a:r>
            <a:r>
              <a:rPr lang="pl-PL" sz="2800" dirty="0" smtClean="0">
                <a:solidFill>
                  <a:srgbClr val="FF0000"/>
                </a:solidFill>
              </a:rPr>
              <a:t>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)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k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 </a:t>
            </a:r>
            <a:r>
              <a:rPr lang="pl-PL" sz="2800" dirty="0" smtClean="0">
                <a:solidFill>
                  <a:srgbClr val="FF0000"/>
                </a:solidFill>
              </a:rPr>
              <a:t>)   +     -    -    -      +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179512" y="109311"/>
            <a:ext cx="3179033" cy="2383585"/>
            <a:chOff x="4705335" y="476672"/>
            <a:chExt cx="4366657" cy="3274045"/>
          </a:xfrm>
        </p:grpSpPr>
        <p:pic>
          <p:nvPicPr>
            <p:cNvPr id="21" name="Obraz 2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627784" y="-34705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2" name="Prostokąt 1"/>
          <p:cNvSpPr/>
          <p:nvPr/>
        </p:nvSpPr>
        <p:spPr>
          <a:xfrm>
            <a:off x="-641151" y="-139480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641151" y="980205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2698996" y="5504458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Operator             C    P   T  CP  CPT</a:t>
            </a:r>
            <a:endParaRPr lang="pl-PL" sz="2400" dirty="0" smtClean="0"/>
          </a:p>
          <a:p>
            <a:r>
              <a:rPr lang="pl-PL" sz="2800" dirty="0" smtClean="0"/>
              <a:t> S • E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 x E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               +     +   -    +       </a:t>
            </a:r>
            <a:r>
              <a:rPr lang="pl-PL" sz="2800" dirty="0"/>
              <a:t>-</a:t>
            </a:r>
          </a:p>
          <a:p>
            <a:r>
              <a:rPr lang="pl-PL" sz="2800" dirty="0"/>
              <a:t> S • </a:t>
            </a:r>
            <a:r>
              <a:rPr lang="pl-PL" sz="2800" dirty="0" smtClean="0"/>
              <a:t>E</a:t>
            </a:r>
            <a:r>
              <a:rPr lang="pl-PL" sz="2800" baseline="-25000" dirty="0" smtClean="0"/>
              <a:t>1                                    </a:t>
            </a:r>
            <a:r>
              <a:rPr lang="pl-PL" sz="2800" dirty="0" smtClean="0"/>
              <a:t>+     -   -     -       +</a:t>
            </a:r>
            <a:endParaRPr lang="pl-PL" sz="28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2915020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419076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2915020" y="6411525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476570" y="6440553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4139156" y="5980041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-2628800" y="4581128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smtClean="0">
                <a:latin typeface="+mn-lt"/>
              </a:rPr>
              <a:t>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-2628800" y="6084585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pic>
        <p:nvPicPr>
          <p:cNvPr id="35" name="Picture 2" descr="C:\Users\Moskal\Downloads\tof_pet_v6_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31" y="-243408"/>
            <a:ext cx="10112334" cy="75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937" y="-42292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J-PET  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Jagiellonian  PET </a:t>
            </a:r>
            <a:endParaRPr lang="it-IT" sz="4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375487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Jagiellonian PET</a:t>
            </a: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Positronium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Upper limits of C, CP, CPT</a:t>
            </a:r>
          </a:p>
          <a:p>
            <a:pPr marL="571500" indent="-571500">
              <a:buFont typeface="Arial" pitchFamily="34" charset="0"/>
              <a:buChar char="•"/>
            </a:pP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Potential of J-PET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8"/>
          <p:cNvSpPr/>
          <p:nvPr/>
        </p:nvSpPr>
        <p:spPr>
          <a:xfrm flipV="1">
            <a:off x="1619672" y="227687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" y="-24428"/>
            <a:ext cx="1728192" cy="557386"/>
          </a:xfrm>
          <a:prstGeom prst="rect">
            <a:avLst/>
          </a:prstGeom>
        </p:spPr>
      </p:pic>
      <p:pic>
        <p:nvPicPr>
          <p:cNvPr id="28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45" y="-31576"/>
            <a:ext cx="1728192" cy="5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32" y="3356992"/>
            <a:ext cx="5358940" cy="300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5496" y="6300609"/>
            <a:ext cx="894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Result</a:t>
            </a:r>
            <a:r>
              <a:rPr lang="pl-PL" sz="1600" dirty="0" smtClean="0"/>
              <a:t> </a:t>
            </a:r>
            <a:r>
              <a:rPr lang="pl-PL" sz="1600" dirty="0" err="1" smtClean="0"/>
              <a:t>from:</a:t>
            </a:r>
            <a:r>
              <a:rPr lang="pl-PL" sz="1200" dirty="0" err="1"/>
              <a:t>P</a:t>
            </a:r>
            <a:r>
              <a:rPr lang="pl-PL" sz="1200" dirty="0"/>
              <a:t>. A. </a:t>
            </a:r>
            <a:r>
              <a:rPr lang="pl-PL" sz="1200" dirty="0" err="1"/>
              <a:t>Vetter</a:t>
            </a:r>
            <a:r>
              <a:rPr lang="pl-PL" sz="1200" dirty="0"/>
              <a:t> and S. J. </a:t>
            </a:r>
            <a:r>
              <a:rPr lang="pl-PL" sz="1200" dirty="0" err="1"/>
              <a:t>Freedman</a:t>
            </a:r>
            <a:r>
              <a:rPr lang="pl-PL" sz="1200" dirty="0"/>
              <a:t> </a:t>
            </a:r>
            <a:r>
              <a:rPr lang="pl-PL" sz="1200" dirty="0" smtClean="0"/>
              <a:t> </a:t>
            </a:r>
            <a:r>
              <a:rPr lang="pl-PL" sz="1200" dirty="0" err="1" smtClean="0"/>
              <a:t>Phys</a:t>
            </a:r>
            <a:r>
              <a:rPr lang="pl-PL" sz="1200" dirty="0"/>
              <a:t>. </a:t>
            </a:r>
            <a:r>
              <a:rPr lang="pl-PL" sz="1200" dirty="0" err="1"/>
              <a:t>Rev</a:t>
            </a:r>
            <a:r>
              <a:rPr lang="pl-PL" sz="1200" dirty="0"/>
              <a:t>. A 66 (2002) </a:t>
            </a:r>
            <a:r>
              <a:rPr lang="pl-PL" sz="1200" dirty="0" smtClean="0"/>
              <a:t>052505</a:t>
            </a:r>
          </a:p>
          <a:p>
            <a:r>
              <a:rPr lang="pl-PL" sz="1600" dirty="0" err="1" smtClean="0"/>
              <a:t>Figure</a:t>
            </a:r>
            <a:r>
              <a:rPr lang="pl-PL" sz="1600" dirty="0" smtClean="0"/>
              <a:t> </a:t>
            </a:r>
            <a:r>
              <a:rPr lang="pl-PL" sz="1600" dirty="0" err="1" smtClean="0"/>
              <a:t>taken</a:t>
            </a:r>
            <a:r>
              <a:rPr lang="pl-PL" sz="1600" dirty="0" smtClean="0"/>
              <a:t> form the </a:t>
            </a:r>
            <a:r>
              <a:rPr lang="pl-PL" sz="1600" dirty="0" err="1" smtClean="0"/>
              <a:t>presentation</a:t>
            </a:r>
            <a:r>
              <a:rPr lang="pl-PL" sz="1600" dirty="0" smtClean="0"/>
              <a:t> of  A. O. </a:t>
            </a:r>
            <a:r>
              <a:rPr lang="pl-PL" sz="1600" dirty="0" err="1" smtClean="0"/>
              <a:t>Macchiavelli</a:t>
            </a:r>
            <a:r>
              <a:rPr lang="pl-PL" sz="1600" dirty="0" smtClean="0"/>
              <a:t>, </a:t>
            </a:r>
            <a:r>
              <a:rPr lang="pl-PL" sz="1600" dirty="0" err="1" smtClean="0"/>
              <a:t>Nuclear</a:t>
            </a:r>
            <a:r>
              <a:rPr lang="pl-PL" sz="1600" dirty="0" smtClean="0"/>
              <a:t> </a:t>
            </a:r>
            <a:r>
              <a:rPr lang="pl-PL" sz="1600" dirty="0" err="1" smtClean="0"/>
              <a:t>Structure</a:t>
            </a:r>
            <a:r>
              <a:rPr lang="pl-PL" sz="1600" dirty="0" smtClean="0"/>
              <a:t>, </a:t>
            </a:r>
            <a:r>
              <a:rPr lang="pl-PL" sz="1600" dirty="0" err="1" smtClean="0"/>
              <a:t>Oak</a:t>
            </a:r>
            <a:r>
              <a:rPr lang="pl-PL" sz="1600" dirty="0" smtClean="0"/>
              <a:t> </a:t>
            </a:r>
            <a:r>
              <a:rPr lang="pl-PL" sz="1600" dirty="0" err="1" smtClean="0"/>
              <a:t>Ridge</a:t>
            </a:r>
            <a:r>
              <a:rPr lang="pl-PL" sz="1600" dirty="0" smtClean="0"/>
              <a:t>, 2006</a:t>
            </a:r>
            <a:endParaRPr lang="pl-PL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82610"/>
            <a:ext cx="3816424" cy="252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-2273392" y="2276872"/>
            <a:ext cx="11434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 BR (</a:t>
            </a:r>
            <a:r>
              <a:rPr lang="pl-PL" sz="3200" b="1" baseline="30000" dirty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0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5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/</a:t>
            </a:r>
            <a:r>
              <a:rPr lang="pl-PL" sz="3200" b="1" baseline="30000" dirty="0">
                <a:sym typeface="Wingdings" panose="05000000000000000000" pitchFamily="2" charset="2"/>
              </a:rPr>
              <a:t> </a:t>
            </a:r>
            <a:r>
              <a:rPr lang="pl-PL" sz="32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ym typeface="Wingdings" panose="05000000000000000000" pitchFamily="2" charset="2"/>
              </a:rPr>
              <a:t>S</a:t>
            </a:r>
            <a:r>
              <a:rPr lang="pl-PL" sz="3200" b="1" baseline="-25000" dirty="0">
                <a:sym typeface="Wingdings" panose="05000000000000000000" pitchFamily="2" charset="2"/>
              </a:rPr>
              <a:t>0</a:t>
            </a:r>
            <a:r>
              <a:rPr lang="pl-PL" sz="3200" b="1" baseline="-25000" dirty="0" smtClean="0"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b="1" dirty="0" smtClean="0"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) &lt; </a:t>
            </a:r>
            <a:r>
              <a:rPr lang="pl-PL" sz="3200" dirty="0" smtClean="0">
                <a:sym typeface="Wingdings" panose="05000000000000000000" pitchFamily="2" charset="2"/>
              </a:rPr>
              <a:t>2.7 10</a:t>
            </a:r>
            <a:r>
              <a:rPr lang="pl-PL" sz="3200" baseline="30000" dirty="0" smtClean="0">
                <a:sym typeface="Wingdings" panose="05000000000000000000" pitchFamily="2" charset="2"/>
              </a:rPr>
              <a:t>-7</a:t>
            </a:r>
            <a:r>
              <a:rPr lang="pl-PL" sz="3200" dirty="0" smtClean="0">
                <a:sym typeface="Wingdings" panose="05000000000000000000" pitchFamily="2" charset="2"/>
              </a:rPr>
              <a:t> </a:t>
            </a:r>
            <a:r>
              <a:rPr lang="pl-PL" sz="3200" dirty="0" err="1">
                <a:sym typeface="Wingdings" panose="05000000000000000000" pitchFamily="2" charset="2"/>
              </a:rPr>
              <a:t>at</a:t>
            </a:r>
            <a:r>
              <a:rPr lang="pl-PL" sz="3200" dirty="0">
                <a:sym typeface="Wingdings" panose="05000000000000000000" pitchFamily="2" charset="2"/>
              </a:rPr>
              <a:t> 90%CL</a:t>
            </a:r>
            <a:r>
              <a:rPr lang="pl-PL" sz="3200" dirty="0" smtClean="0">
                <a:latin typeface="+mn-lt"/>
              </a:rPr>
              <a:t>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</a:t>
            </a:r>
            <a:r>
              <a:rPr lang="pl-PL" sz="2000" dirty="0"/>
              <a:t>P. A. </a:t>
            </a:r>
            <a:r>
              <a:rPr lang="pl-PL" sz="2000" dirty="0" err="1"/>
              <a:t>Vetter</a:t>
            </a:r>
            <a:r>
              <a:rPr lang="pl-PL" sz="2000" dirty="0"/>
              <a:t> and S. J. </a:t>
            </a:r>
            <a:r>
              <a:rPr lang="pl-PL" sz="2000" dirty="0" err="1"/>
              <a:t>Freedman</a:t>
            </a:r>
            <a:r>
              <a:rPr lang="pl-PL" sz="2000" dirty="0"/>
              <a:t> </a:t>
            </a:r>
            <a:r>
              <a:rPr lang="pl-PL" sz="2000" dirty="0" smtClean="0"/>
              <a:t> </a:t>
            </a:r>
            <a:r>
              <a:rPr lang="pl-PL" sz="2000" dirty="0" err="1" smtClean="0"/>
              <a:t>Phys</a:t>
            </a:r>
            <a:r>
              <a:rPr lang="pl-PL" sz="2000" dirty="0"/>
              <a:t>. </a:t>
            </a:r>
            <a:r>
              <a:rPr lang="pl-PL" sz="2000" dirty="0" err="1"/>
              <a:t>Rev</a:t>
            </a:r>
            <a:r>
              <a:rPr lang="pl-PL" sz="2000" dirty="0"/>
              <a:t>. A 66 (2002) </a:t>
            </a:r>
            <a:r>
              <a:rPr lang="pl-PL" sz="2000" dirty="0" smtClean="0"/>
              <a:t>052505</a:t>
            </a:r>
            <a:endParaRPr lang="pl-PL" sz="2000" dirty="0">
              <a:sym typeface="Wingdings" panose="05000000000000000000" pitchFamily="2" charset="2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79512" y="-171400"/>
            <a:ext cx="3179033" cy="2383585"/>
            <a:chOff x="4705335" y="476672"/>
            <a:chExt cx="4366657" cy="3274045"/>
          </a:xfrm>
        </p:grpSpPr>
        <p:pic>
          <p:nvPicPr>
            <p:cNvPr id="8" name="Obraz 7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627784" y="-315416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12" name="Prostokąt 11"/>
          <p:cNvSpPr/>
          <p:nvPr/>
        </p:nvSpPr>
        <p:spPr>
          <a:xfrm>
            <a:off x="-468560" y="936104"/>
            <a:ext cx="1080120" cy="36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316160" y="-236087"/>
            <a:ext cx="1080120" cy="36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1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8307142"/>
                  </p:ext>
                </p:extLst>
              </p:nvPr>
            </p:nvGraphicFramePr>
            <p:xfrm>
              <a:off x="35496" y="980728"/>
              <a:ext cx="4456707" cy="32008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3275"/>
                    <a:gridCol w="381491"/>
                    <a:gridCol w="382388"/>
                    <a:gridCol w="381491"/>
                    <a:gridCol w="511646"/>
                    <a:gridCol w="636416"/>
                  </a:tblGrid>
                  <a:tr h="4343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43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75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pl-PL" sz="16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53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l-PL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6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6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pl-PL" sz="16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×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6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43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l-PL" sz="16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43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75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pl-PL" sz="16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𝜺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8307142"/>
                  </p:ext>
                </p:extLst>
              </p:nvPr>
            </p:nvGraphicFramePr>
            <p:xfrm>
              <a:off x="35496" y="980728"/>
              <a:ext cx="4456707" cy="32008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63275"/>
                    <a:gridCol w="381491"/>
                    <a:gridCol w="382388"/>
                    <a:gridCol w="381491"/>
                    <a:gridCol w="511646"/>
                    <a:gridCol w="636416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436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82" t="-107042" r="-105915" b="-540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756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82" t="-198649" r="-105915" b="-4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53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82" t="-248315" r="-105915" b="-248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436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82" t="-436620" r="-105915" b="-211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436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82" t="-529167" r="-105915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4756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82" t="-620548" r="-105915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-396552" y="2852937"/>
            <a:ext cx="54006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48503"/>
            <a:ext cx="8712968" cy="390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9"/>
          <p:cNvSpPr txBox="1"/>
          <p:nvPr/>
        </p:nvSpPr>
        <p:spPr>
          <a:xfrm>
            <a:off x="5514784" y="2204864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|</a:t>
            </a:r>
            <a:r>
              <a:rPr lang="pl-PL" sz="3200" dirty="0" smtClean="0"/>
              <a:t>k</a:t>
            </a:r>
            <a:r>
              <a:rPr lang="pl-PL" sz="3200" baseline="-25000" dirty="0" smtClean="0"/>
              <a:t>1</a:t>
            </a:r>
            <a:r>
              <a:rPr lang="pl-PL" sz="3200" dirty="0" smtClean="0"/>
              <a:t>| &gt; |k</a:t>
            </a:r>
            <a:r>
              <a:rPr lang="pl-PL" sz="3200" baseline="-25000" dirty="0" smtClean="0"/>
              <a:t>2</a:t>
            </a:r>
            <a:r>
              <a:rPr lang="pl-PL" sz="3200" dirty="0" smtClean="0"/>
              <a:t>| &gt; |k</a:t>
            </a:r>
            <a:r>
              <a:rPr lang="pl-PL" sz="3200" baseline="-25000" dirty="0"/>
              <a:t>3</a:t>
            </a:r>
            <a:r>
              <a:rPr lang="pl-PL" sz="3200" dirty="0" smtClean="0"/>
              <a:t>|</a:t>
            </a:r>
            <a:endParaRPr lang="pl-PL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111352"/>
            <a:ext cx="3581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Operators for the o-Ps→3γ process,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their properties with respect to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C, P, T, CP and CPT symmetries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20544" y="3573016"/>
                <a:ext cx="639688" cy="445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l-PL" sz="20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44" y="3573016"/>
                <a:ext cx="639688" cy="445635"/>
              </a:xfrm>
              <a:prstGeom prst="rect">
                <a:avLst/>
              </a:prstGeom>
              <a:blipFill rotWithShape="1"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2040" y="4999589"/>
                <a:ext cx="639688" cy="445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l-PL" sz="20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999589"/>
                <a:ext cx="639688" cy="445635"/>
              </a:xfrm>
              <a:prstGeom prst="rect">
                <a:avLst/>
              </a:prstGeom>
              <a:blipFill rotWithShape="1">
                <a:blip r:embed="rId6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92352" y="4855573"/>
                <a:ext cx="639688" cy="445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pl-PL" sz="20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52" y="4855573"/>
                <a:ext cx="639688" cy="445635"/>
              </a:xfrm>
              <a:prstGeom prst="rect">
                <a:avLst/>
              </a:prstGeom>
              <a:blipFill rotWithShape="1">
                <a:blip r:embed="rId7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60232" y="4002828"/>
                <a:ext cx="560345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i="1">
                              <a:latin typeface="Cambria Math"/>
                            </a:rPr>
                            <m:t>𝑆</m:t>
                          </m:r>
                          <m:r>
                            <a:rPr lang="pl-PL" sz="2800" i="1"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002828"/>
                <a:ext cx="560345" cy="578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3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79512" y="-1107504"/>
            <a:ext cx="3179033" cy="2383585"/>
            <a:chOff x="4705335" y="476672"/>
            <a:chExt cx="4366657" cy="3274045"/>
          </a:xfrm>
        </p:grpSpPr>
        <p:pic>
          <p:nvPicPr>
            <p:cNvPr id="9" name="Obraz 8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2627784" y="-1251520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13" name="Prostokąt 12"/>
          <p:cNvSpPr/>
          <p:nvPr/>
        </p:nvSpPr>
        <p:spPr>
          <a:xfrm>
            <a:off x="-396552" y="-139156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68" y="2728928"/>
            <a:ext cx="5745928" cy="37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604527" y="6546830"/>
            <a:ext cx="757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Figure</a:t>
            </a:r>
            <a:r>
              <a:rPr lang="pl-PL" sz="1600" dirty="0" smtClean="0"/>
              <a:t> </a:t>
            </a:r>
            <a:r>
              <a:rPr lang="pl-PL" sz="1600" dirty="0" err="1" smtClean="0"/>
              <a:t>taken</a:t>
            </a:r>
            <a:r>
              <a:rPr lang="pl-PL" sz="1600" dirty="0" smtClean="0"/>
              <a:t> form the </a:t>
            </a:r>
            <a:r>
              <a:rPr lang="pl-PL" sz="1600" dirty="0" err="1" smtClean="0"/>
              <a:t>presentation</a:t>
            </a:r>
            <a:r>
              <a:rPr lang="pl-PL" sz="1600" dirty="0" smtClean="0"/>
              <a:t> of  P. </a:t>
            </a:r>
            <a:r>
              <a:rPr lang="pl-PL" sz="1600" dirty="0" err="1" smtClean="0"/>
              <a:t>Vetter</a:t>
            </a:r>
            <a:r>
              <a:rPr lang="pl-PL" sz="1600" dirty="0" smtClean="0"/>
              <a:t>, INT UW Seattle, </a:t>
            </a:r>
            <a:r>
              <a:rPr lang="pl-PL" sz="1600" dirty="0" err="1" smtClean="0"/>
              <a:t>November</a:t>
            </a:r>
            <a:r>
              <a:rPr lang="pl-PL" sz="1600" dirty="0" smtClean="0"/>
              <a:t>, 2002</a:t>
            </a:r>
            <a:endParaRPr lang="pl-PL" sz="16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-108520" y="1124744"/>
            <a:ext cx="6495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Operator             C    P   T  CP  CPT</a:t>
            </a:r>
          </a:p>
          <a:p>
            <a:r>
              <a:rPr lang="pl-PL" sz="2800" dirty="0" smtClean="0"/>
              <a:t> S • k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 x k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                +     +   -    +      -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107504" y="161428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611560" y="161428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1303174" y="161428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116384" y="5256160"/>
            <a:ext cx="29161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SM  </a:t>
            </a:r>
            <a:r>
              <a:rPr lang="pl-PL" sz="2800" b="1" dirty="0" smtClean="0"/>
              <a:t>10</a:t>
            </a:r>
            <a:r>
              <a:rPr lang="pl-PL" sz="2800" b="1" baseline="30000" dirty="0" smtClean="0"/>
              <a:t>-10</a:t>
            </a:r>
            <a:r>
              <a:rPr lang="pl-PL" sz="2400" b="1" dirty="0" smtClean="0"/>
              <a:t> </a:t>
            </a:r>
            <a:r>
              <a:rPr lang="pl-PL" sz="2800" b="1" dirty="0" smtClean="0"/>
              <a:t>– 10</a:t>
            </a:r>
            <a:r>
              <a:rPr lang="pl-PL" sz="2800" b="1" baseline="30000" dirty="0" smtClean="0"/>
              <a:t>-9</a:t>
            </a:r>
            <a:r>
              <a:rPr lang="pl-PL" sz="2800" b="1" dirty="0" smtClean="0"/>
              <a:t> </a:t>
            </a:r>
          </a:p>
          <a:p>
            <a:r>
              <a:rPr lang="en-US" sz="1800" dirty="0" smtClean="0"/>
              <a:t>photon-photon interactions</a:t>
            </a:r>
            <a:endParaRPr lang="pl-PL" sz="1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-29657" y="2924944"/>
            <a:ext cx="34122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P.A. </a:t>
            </a:r>
            <a:r>
              <a:rPr lang="pl-PL" sz="1600" dirty="0" err="1"/>
              <a:t>Vetter</a:t>
            </a:r>
            <a:r>
              <a:rPr lang="pl-PL" sz="1600" dirty="0"/>
              <a:t> and S.J. </a:t>
            </a:r>
            <a:r>
              <a:rPr lang="pl-PL" sz="1600" dirty="0" err="1"/>
              <a:t>Freedman</a:t>
            </a:r>
            <a:r>
              <a:rPr lang="pl-PL" sz="1600" dirty="0"/>
              <a:t>, </a:t>
            </a:r>
            <a:endParaRPr lang="pl-PL" sz="1600" dirty="0" smtClean="0"/>
          </a:p>
          <a:p>
            <a:r>
              <a:rPr lang="pl-PL" sz="1600" dirty="0" err="1" smtClean="0"/>
              <a:t>Phys</a:t>
            </a:r>
            <a:r>
              <a:rPr lang="pl-PL" sz="1600" dirty="0"/>
              <a:t>. </a:t>
            </a:r>
            <a:r>
              <a:rPr lang="pl-PL" sz="1600" dirty="0" err="1"/>
              <a:t>Rev</a:t>
            </a:r>
            <a:r>
              <a:rPr lang="pl-PL" sz="1600" dirty="0"/>
              <a:t>. </a:t>
            </a:r>
            <a:r>
              <a:rPr lang="pl-PL" sz="1600" dirty="0" err="1"/>
              <a:t>Lett</a:t>
            </a:r>
            <a:r>
              <a:rPr lang="pl-PL" sz="1600" dirty="0"/>
              <a:t>. 91, 263401 (2003</a:t>
            </a:r>
            <a:r>
              <a:rPr lang="pl-PL" sz="1600" dirty="0" smtClean="0"/>
              <a:t>).</a:t>
            </a:r>
          </a:p>
          <a:p>
            <a:r>
              <a:rPr lang="pl-PL" sz="2000" b="1" dirty="0" smtClean="0"/>
              <a:t>C_CPT </a:t>
            </a:r>
            <a:r>
              <a:rPr lang="pl-PL" sz="2000" b="1" dirty="0"/>
              <a:t>= 0.0071 ± 0.0062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-180528" y="1571308"/>
            <a:ext cx="9505056" cy="489540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8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-36512" y="1139260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Operator             C    P   T  CP  CPT</a:t>
            </a:r>
          </a:p>
          <a:p>
            <a:endParaRPr lang="pl-PL" sz="2800" dirty="0" smtClean="0"/>
          </a:p>
          <a:p>
            <a:r>
              <a:rPr lang="pl-PL" sz="2800" dirty="0" smtClean="0"/>
              <a:t>(S </a:t>
            </a:r>
            <a:r>
              <a:rPr lang="pl-PL" sz="2800" dirty="0"/>
              <a:t>• </a:t>
            </a:r>
            <a:r>
              <a:rPr lang="pl-PL" sz="2800" dirty="0" smtClean="0"/>
              <a:t>k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)</a:t>
            </a:r>
            <a:r>
              <a:rPr lang="pl-PL" sz="2800" dirty="0"/>
              <a:t> </a:t>
            </a:r>
            <a:r>
              <a:rPr lang="pl-PL" sz="2800" dirty="0" smtClean="0"/>
              <a:t>(S </a:t>
            </a:r>
            <a:r>
              <a:rPr lang="pl-PL" sz="2800" dirty="0"/>
              <a:t>• k</a:t>
            </a:r>
            <a:r>
              <a:rPr lang="pl-PL" sz="2800" baseline="-25000" dirty="0"/>
              <a:t>1</a:t>
            </a:r>
            <a:r>
              <a:rPr lang="pl-PL" sz="2800" dirty="0"/>
              <a:t> </a:t>
            </a:r>
            <a:r>
              <a:rPr lang="pl-PL" sz="2800" dirty="0" smtClean="0"/>
              <a:t>x k</a:t>
            </a:r>
            <a:r>
              <a:rPr lang="pl-PL" sz="2800" baseline="-25000" dirty="0" smtClean="0"/>
              <a:t>2 </a:t>
            </a:r>
            <a:r>
              <a:rPr lang="pl-PL" sz="2800" dirty="0" smtClean="0"/>
              <a:t>)   +     -    -    -      +</a:t>
            </a:r>
            <a:endParaRPr lang="pl-PL" sz="28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179512" y="-1107504"/>
            <a:ext cx="3179033" cy="2383585"/>
            <a:chOff x="4705335" y="476672"/>
            <a:chExt cx="4366657" cy="3274045"/>
          </a:xfrm>
        </p:grpSpPr>
        <p:pic>
          <p:nvPicPr>
            <p:cNvPr id="12" name="Obraz 11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2627784" y="-1251520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16" name="Prostokąt 15"/>
          <p:cNvSpPr/>
          <p:nvPr/>
        </p:nvSpPr>
        <p:spPr>
          <a:xfrm>
            <a:off x="-324544" y="-1186833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-396552" y="-139156"/>
            <a:ext cx="93610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179512" y="194529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741062" y="197432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1403648" y="197432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1907704" y="198884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2599318" y="198884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-180528" y="1844824"/>
            <a:ext cx="9505056" cy="648072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4"/>
          <p:cNvSpPr txBox="1"/>
          <p:nvPr/>
        </p:nvSpPr>
        <p:spPr>
          <a:xfrm>
            <a:off x="78108" y="3359314"/>
            <a:ext cx="38834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/>
              <a:t>So far best accuracy for </a:t>
            </a:r>
          </a:p>
          <a:p>
            <a:r>
              <a:rPr lang="pl-PL" sz="2000" b="1" dirty="0" smtClean="0"/>
              <a:t>CP violation </a:t>
            </a:r>
            <a:r>
              <a:rPr lang="pl-PL" sz="1800" dirty="0" smtClean="0"/>
              <a:t>was reported by</a:t>
            </a:r>
          </a:p>
          <a:p>
            <a:r>
              <a:rPr lang="pl-PL" sz="1200" dirty="0" smtClean="0"/>
              <a:t>T. </a:t>
            </a:r>
            <a:r>
              <a:rPr lang="pl-PL" sz="1200" dirty="0" err="1" smtClean="0"/>
              <a:t>Yamazaki</a:t>
            </a:r>
            <a:r>
              <a:rPr lang="pl-PL" sz="1200" dirty="0" smtClean="0"/>
              <a:t> et al., </a:t>
            </a:r>
            <a:r>
              <a:rPr lang="pl-PL" sz="1200" dirty="0" err="1" smtClean="0"/>
              <a:t>Phys</a:t>
            </a:r>
            <a:r>
              <a:rPr lang="pl-PL" sz="1200" dirty="0" smtClean="0"/>
              <a:t>. </a:t>
            </a:r>
            <a:r>
              <a:rPr lang="pl-PL" sz="1200" dirty="0" err="1" smtClean="0"/>
              <a:t>Rev</a:t>
            </a:r>
            <a:r>
              <a:rPr lang="pl-PL" sz="1200" dirty="0" smtClean="0"/>
              <a:t>. </a:t>
            </a:r>
            <a:r>
              <a:rPr lang="pl-PL" sz="1200" dirty="0" err="1" smtClean="0"/>
              <a:t>Lett</a:t>
            </a:r>
            <a:r>
              <a:rPr lang="pl-PL" sz="1200" dirty="0" smtClean="0"/>
              <a:t>. 104 (2010) 083401</a:t>
            </a:r>
            <a:endParaRPr lang="pl-PL" sz="12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42834"/>
            <a:ext cx="4926390" cy="25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81" y="5042475"/>
            <a:ext cx="2416739" cy="18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20" y="5076290"/>
            <a:ext cx="2568304" cy="178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1" y="6056812"/>
            <a:ext cx="2513583" cy="75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ole tekstowe 3"/>
          <p:cNvSpPr txBox="1"/>
          <p:nvPr/>
        </p:nvSpPr>
        <p:spPr>
          <a:xfrm>
            <a:off x="107504" y="4293096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/>
              <a:t>-0.0023  &lt; C_CP &lt; 0.0049  </a:t>
            </a:r>
            <a:r>
              <a:rPr lang="pl-PL" sz="1800" b="1" dirty="0" err="1"/>
              <a:t>at</a:t>
            </a:r>
            <a:r>
              <a:rPr lang="pl-PL" sz="1800" b="1" dirty="0"/>
              <a:t> 90% </a:t>
            </a:r>
            <a:r>
              <a:rPr lang="pl-PL" sz="1800" b="1" dirty="0" smtClean="0"/>
              <a:t>CL</a:t>
            </a:r>
            <a:endParaRPr lang="pl-PL" sz="1800" dirty="0"/>
          </a:p>
        </p:txBody>
      </p:sp>
      <p:sp>
        <p:nvSpPr>
          <p:cNvPr id="35" name="pole tekstowe 2"/>
          <p:cNvSpPr txBox="1"/>
          <p:nvPr/>
        </p:nvSpPr>
        <p:spPr>
          <a:xfrm>
            <a:off x="179512" y="4641810"/>
            <a:ext cx="379302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vs</a:t>
            </a:r>
            <a:br>
              <a:rPr lang="pl-PL" sz="2000" b="1" dirty="0" smtClean="0"/>
            </a:br>
            <a:r>
              <a:rPr lang="pl-PL" sz="800" b="1" dirty="0" smtClean="0"/>
              <a:t> </a:t>
            </a:r>
          </a:p>
          <a:p>
            <a:r>
              <a:rPr lang="pl-PL" sz="2000" b="1" dirty="0" smtClean="0"/>
              <a:t>SM  10</a:t>
            </a:r>
            <a:r>
              <a:rPr lang="pl-PL" sz="2000" b="1" baseline="30000" dirty="0" smtClean="0"/>
              <a:t>-10</a:t>
            </a:r>
            <a:r>
              <a:rPr lang="pl-PL" sz="1800" b="1" dirty="0" smtClean="0"/>
              <a:t> </a:t>
            </a:r>
            <a:r>
              <a:rPr lang="pl-PL" sz="2000" b="1" dirty="0" smtClean="0"/>
              <a:t>– 10</a:t>
            </a:r>
            <a:r>
              <a:rPr lang="pl-PL" sz="2000" b="1" baseline="30000" dirty="0" smtClean="0"/>
              <a:t>-9</a:t>
            </a:r>
            <a:r>
              <a:rPr lang="pl-PL" sz="2000" b="1" dirty="0" smtClean="0"/>
              <a:t>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1100" dirty="0" smtClean="0"/>
              <a:t>W</a:t>
            </a:r>
            <a:r>
              <a:rPr lang="pl-PL" sz="1100" dirty="0"/>
              <a:t>. </a:t>
            </a:r>
            <a:r>
              <a:rPr lang="pl-PL" sz="1100" dirty="0" err="1"/>
              <a:t>Bernreuther</a:t>
            </a:r>
            <a:r>
              <a:rPr lang="pl-PL" sz="1100" dirty="0"/>
              <a:t> et al., Z. </a:t>
            </a:r>
            <a:r>
              <a:rPr lang="pl-PL" sz="1100" dirty="0" err="1"/>
              <a:t>Phys</a:t>
            </a:r>
            <a:r>
              <a:rPr lang="pl-PL" sz="1100" dirty="0"/>
              <a:t>. C 41, 143 (1988)</a:t>
            </a:r>
          </a:p>
          <a:p>
            <a:r>
              <a:rPr lang="en-US" sz="1100" dirty="0"/>
              <a:t>This is due to photon-photon interactions in the</a:t>
            </a:r>
            <a:r>
              <a:rPr lang="pl-PL" sz="1100" dirty="0"/>
              <a:t> </a:t>
            </a:r>
            <a:r>
              <a:rPr lang="pl-PL" sz="1100" dirty="0" err="1"/>
              <a:t>final</a:t>
            </a:r>
            <a:r>
              <a:rPr lang="pl-PL" sz="1100" dirty="0"/>
              <a:t> </a:t>
            </a:r>
            <a:r>
              <a:rPr lang="pl-PL" sz="1100" dirty="0" err="1" smtClean="0"/>
              <a:t>state</a:t>
            </a:r>
            <a:r>
              <a:rPr lang="pl-PL" sz="1100" dirty="0"/>
              <a:t> </a:t>
            </a:r>
            <a:endParaRPr lang="pl-PL" sz="1100" dirty="0" smtClean="0"/>
          </a:p>
          <a:p>
            <a:r>
              <a:rPr lang="pl-PL" sz="1100" dirty="0" err="1" smtClean="0"/>
              <a:t>caused</a:t>
            </a:r>
            <a:r>
              <a:rPr lang="en-US" sz="1100" dirty="0" smtClean="0"/>
              <a:t> </a:t>
            </a:r>
            <a:r>
              <a:rPr lang="pl-PL" sz="1100" dirty="0" smtClean="0"/>
              <a:t>by </a:t>
            </a:r>
            <a:r>
              <a:rPr lang="en-US" sz="1100" dirty="0" smtClean="0"/>
              <a:t>the </a:t>
            </a:r>
            <a:r>
              <a:rPr lang="en-US" sz="1100" dirty="0"/>
              <a:t>creation of virtual charged particle pairs)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21457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rysunek_gra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320"/>
            <a:ext cx="8496944" cy="63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3"/>
          <p:cNvSpPr txBox="1"/>
          <p:nvPr/>
        </p:nvSpPr>
        <p:spPr>
          <a:xfrm>
            <a:off x="-1332656" y="-603448"/>
            <a:ext cx="1153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2800" b="1" dirty="0" smtClean="0"/>
              <a:t>Ortho-positronium life-time tomography</a:t>
            </a:r>
            <a:endParaRPr lang="pl-PL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1355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oskal\Desktop\wa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2650"/>
            <a:ext cx="2811632" cy="3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29096" y="4060229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      Operator             C    P   T  CP  CPT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sz="2800" dirty="0" smtClean="0">
                <a:solidFill>
                  <a:srgbClr val="FF0000"/>
                </a:solidFill>
              </a:rPr>
              <a:t> S • 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 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</a:t>
            </a:r>
            <a:r>
              <a:rPr lang="pl-PL" sz="2800" dirty="0" smtClean="0">
                <a:solidFill>
                  <a:srgbClr val="FF0000"/>
                </a:solidFill>
              </a:rPr>
              <a:t>                 +     +   -    +      -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</a:t>
            </a:r>
            <a:r>
              <a:rPr lang="pl-PL" sz="2800" dirty="0" smtClean="0">
                <a:solidFill>
                  <a:srgbClr val="FF0000"/>
                </a:solidFill>
              </a:rPr>
              <a:t>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)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k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 </a:t>
            </a:r>
            <a:r>
              <a:rPr lang="pl-PL" sz="2800" dirty="0" smtClean="0">
                <a:solidFill>
                  <a:srgbClr val="FF0000"/>
                </a:solidFill>
              </a:rPr>
              <a:t>)   +     -    -    -      +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179512" y="109311"/>
            <a:ext cx="3179033" cy="2383585"/>
            <a:chOff x="4705335" y="476672"/>
            <a:chExt cx="4366657" cy="3274045"/>
          </a:xfrm>
        </p:grpSpPr>
        <p:pic>
          <p:nvPicPr>
            <p:cNvPr id="21" name="Obraz 2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627784" y="-34705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2" name="Prostokąt 1"/>
          <p:cNvSpPr/>
          <p:nvPr/>
        </p:nvSpPr>
        <p:spPr>
          <a:xfrm>
            <a:off x="-641151" y="-139480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641151" y="980205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2698996" y="5504458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Operator             C    P   T  CP  CPT</a:t>
            </a:r>
            <a:endParaRPr lang="pl-PL" sz="2400" dirty="0" smtClean="0"/>
          </a:p>
          <a:p>
            <a:r>
              <a:rPr lang="pl-PL" sz="2800" dirty="0" smtClean="0"/>
              <a:t> S • E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 x E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               +     +   -    +       </a:t>
            </a:r>
            <a:r>
              <a:rPr lang="pl-PL" sz="2800" dirty="0"/>
              <a:t>-</a:t>
            </a:r>
          </a:p>
          <a:p>
            <a:r>
              <a:rPr lang="pl-PL" sz="2800" dirty="0"/>
              <a:t> S • </a:t>
            </a:r>
            <a:r>
              <a:rPr lang="pl-PL" sz="2800" dirty="0" smtClean="0"/>
              <a:t>E</a:t>
            </a:r>
            <a:r>
              <a:rPr lang="pl-PL" sz="2800" baseline="-25000" dirty="0" smtClean="0"/>
              <a:t>1                                    </a:t>
            </a:r>
            <a:r>
              <a:rPr lang="pl-PL" sz="2800" dirty="0" smtClean="0"/>
              <a:t>+     -   -     -       +</a:t>
            </a:r>
            <a:endParaRPr lang="pl-PL" sz="28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2915020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419076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2915020" y="6411525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476570" y="6440553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4139156" y="5980041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-2628800" y="4581128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smtClean="0">
                <a:latin typeface="+mn-lt"/>
              </a:rPr>
              <a:t>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-2628800" y="6084585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pic>
        <p:nvPicPr>
          <p:cNvPr id="35" name="Picture 2" descr="C:\Users\Moskal\Downloads\tof_pet_v6_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31" y="-243408"/>
            <a:ext cx="10112334" cy="75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937" y="-42292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J-PET  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Jagiellonian  PET </a:t>
            </a:r>
            <a:endParaRPr lang="it-IT" sz="4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375487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Jagiellonian PET</a:t>
            </a: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Positronium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Upper limits of C, CP, CPT</a:t>
            </a:r>
          </a:p>
          <a:p>
            <a:pPr marL="571500" indent="-571500">
              <a:buFont typeface="Arial" pitchFamily="34" charset="0"/>
              <a:buChar char="•"/>
            </a:pP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Potential of J-PET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8"/>
          <p:cNvSpPr/>
          <p:nvPr/>
        </p:nvSpPr>
        <p:spPr>
          <a:xfrm flipV="1">
            <a:off x="1619672" y="227687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" y="-24428"/>
            <a:ext cx="1728192" cy="557386"/>
          </a:xfrm>
          <a:prstGeom prst="rect">
            <a:avLst/>
          </a:prstGeom>
        </p:spPr>
      </p:pic>
      <p:pic>
        <p:nvPicPr>
          <p:cNvPr id="28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45" y="-31576"/>
            <a:ext cx="1728192" cy="557386"/>
          </a:xfrm>
          <a:prstGeom prst="rect">
            <a:avLst/>
          </a:prstGeom>
        </p:spPr>
      </p:pic>
      <p:sp>
        <p:nvSpPr>
          <p:cNvPr id="36" name="Prostokąt 8"/>
          <p:cNvSpPr/>
          <p:nvPr/>
        </p:nvSpPr>
        <p:spPr>
          <a:xfrm flipV="1">
            <a:off x="1619672" y="3174930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8"/>
          <p:cNvSpPr/>
          <p:nvPr/>
        </p:nvSpPr>
        <p:spPr>
          <a:xfrm flipV="1">
            <a:off x="1619672" y="418304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8"/>
          <p:cNvSpPr/>
          <p:nvPr/>
        </p:nvSpPr>
        <p:spPr>
          <a:xfrm flipV="1">
            <a:off x="1619672" y="515719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0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oskal\Desktop\Testes_Histolog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058848" y="-12870"/>
            <a:ext cx="15181502" cy="113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76375" y="7029400"/>
            <a:ext cx="68849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400" dirty="0">
                <a:latin typeface="Times New Roman" pitchFamily="18" charset="0"/>
              </a:rPr>
              <a:t>Rozmiary, pokaz przenikania </a:t>
            </a:r>
          </a:p>
          <a:p>
            <a:pPr eaLnBrk="1" hangingPunct="1"/>
            <a:r>
              <a:rPr lang="pl-PL" sz="4400" dirty="0">
                <a:latin typeface="Times New Roman" pitchFamily="18" charset="0"/>
              </a:rPr>
              <a:t> na modelu skarpetkowym</a:t>
            </a:r>
          </a:p>
        </p:txBody>
      </p:sp>
      <p:grpSp>
        <p:nvGrpSpPr>
          <p:cNvPr id="565274" name="Group 26"/>
          <p:cNvGrpSpPr>
            <a:grpSpLocks/>
          </p:cNvGrpSpPr>
          <p:nvPr/>
        </p:nvGrpSpPr>
        <p:grpSpPr bwMode="auto">
          <a:xfrm>
            <a:off x="6011887" y="2838450"/>
            <a:ext cx="288926" cy="671513"/>
            <a:chOff x="2971" y="19"/>
            <a:chExt cx="182" cy="423"/>
          </a:xfrm>
        </p:grpSpPr>
        <p:sp>
          <p:nvSpPr>
            <p:cNvPr id="1231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31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565280" name="Group 32"/>
          <p:cNvGrpSpPr>
            <a:grpSpLocks/>
          </p:cNvGrpSpPr>
          <p:nvPr/>
        </p:nvGrpSpPr>
        <p:grpSpPr bwMode="auto">
          <a:xfrm>
            <a:off x="6371877" y="2420888"/>
            <a:ext cx="360363" cy="519113"/>
            <a:chOff x="4105" y="3611"/>
            <a:chExt cx="227" cy="327"/>
          </a:xfrm>
        </p:grpSpPr>
        <p:sp>
          <p:nvSpPr>
            <p:cNvPr id="565281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307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6155084" y="2132781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6443314" y="3261543"/>
            <a:ext cx="288926" cy="671513"/>
            <a:chOff x="2971" y="19"/>
            <a:chExt cx="182" cy="423"/>
          </a:xfrm>
        </p:grpSpPr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7019378" y="3068960"/>
            <a:ext cx="288926" cy="671513"/>
            <a:chOff x="2971" y="19"/>
            <a:chExt cx="182" cy="423"/>
          </a:xfrm>
        </p:grpSpPr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7380312" y="2636912"/>
            <a:ext cx="288926" cy="671513"/>
            <a:chOff x="2971" y="19"/>
            <a:chExt cx="182" cy="423"/>
          </a:xfrm>
        </p:grpSpPr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309813" y="2253431"/>
            <a:ext cx="788990" cy="1054100"/>
            <a:chOff x="2655" y="19"/>
            <a:chExt cx="497" cy="664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655" y="353"/>
              <a:ext cx="1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5220072" y="2037407"/>
            <a:ext cx="288926" cy="671513"/>
            <a:chOff x="2971" y="19"/>
            <a:chExt cx="182" cy="423"/>
          </a:xfrm>
        </p:grpSpPr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5579218" y="2469455"/>
            <a:ext cx="288926" cy="671513"/>
            <a:chOff x="2971" y="19"/>
            <a:chExt cx="182" cy="423"/>
          </a:xfrm>
        </p:grpSpPr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6588224" y="2109415"/>
            <a:ext cx="288926" cy="671513"/>
            <a:chOff x="2971" y="19"/>
            <a:chExt cx="182" cy="423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Picture 6" descr="37257_1186502288_e671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27384"/>
            <a:ext cx="7115176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" y="5097494"/>
            <a:ext cx="2058746" cy="116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oskal\Desktop\Testes_Histolog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68942" y="-12870"/>
            <a:ext cx="15181502" cy="113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76375" y="7029400"/>
            <a:ext cx="68849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400" dirty="0">
                <a:latin typeface="Times New Roman" pitchFamily="18" charset="0"/>
              </a:rPr>
              <a:t>Rozmiary, pokaz przenikania </a:t>
            </a:r>
          </a:p>
          <a:p>
            <a:pPr eaLnBrk="1" hangingPunct="1"/>
            <a:r>
              <a:rPr lang="pl-PL" sz="4400" dirty="0">
                <a:latin typeface="Times New Roman" pitchFamily="18" charset="0"/>
              </a:rPr>
              <a:t> na modelu skarpetkowym</a:t>
            </a:r>
          </a:p>
        </p:txBody>
      </p:sp>
      <p:grpSp>
        <p:nvGrpSpPr>
          <p:cNvPr id="565274" name="Group 26"/>
          <p:cNvGrpSpPr>
            <a:grpSpLocks/>
          </p:cNvGrpSpPr>
          <p:nvPr/>
        </p:nvGrpSpPr>
        <p:grpSpPr bwMode="auto">
          <a:xfrm>
            <a:off x="6501793" y="2838450"/>
            <a:ext cx="288926" cy="671513"/>
            <a:chOff x="2971" y="19"/>
            <a:chExt cx="182" cy="423"/>
          </a:xfrm>
        </p:grpSpPr>
        <p:sp>
          <p:nvSpPr>
            <p:cNvPr id="1231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31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565280" name="Group 32"/>
          <p:cNvGrpSpPr>
            <a:grpSpLocks/>
          </p:cNvGrpSpPr>
          <p:nvPr/>
        </p:nvGrpSpPr>
        <p:grpSpPr bwMode="auto">
          <a:xfrm>
            <a:off x="6861783" y="2420888"/>
            <a:ext cx="360363" cy="519113"/>
            <a:chOff x="4105" y="3611"/>
            <a:chExt cx="227" cy="327"/>
          </a:xfrm>
        </p:grpSpPr>
        <p:sp>
          <p:nvSpPr>
            <p:cNvPr id="565281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307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6644990" y="2132781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6933220" y="3261543"/>
            <a:ext cx="288926" cy="671513"/>
            <a:chOff x="2971" y="19"/>
            <a:chExt cx="182" cy="423"/>
          </a:xfrm>
        </p:grpSpPr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7509284" y="3068960"/>
            <a:ext cx="288926" cy="671513"/>
            <a:chOff x="2971" y="19"/>
            <a:chExt cx="182" cy="423"/>
          </a:xfrm>
        </p:grpSpPr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7870218" y="2636912"/>
            <a:ext cx="288926" cy="671513"/>
            <a:chOff x="2971" y="19"/>
            <a:chExt cx="182" cy="423"/>
          </a:xfrm>
        </p:grpSpPr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799719" y="2253431"/>
            <a:ext cx="788990" cy="1054100"/>
            <a:chOff x="2655" y="19"/>
            <a:chExt cx="497" cy="664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655" y="353"/>
              <a:ext cx="1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5709978" y="2037407"/>
            <a:ext cx="288926" cy="671513"/>
            <a:chOff x="2971" y="19"/>
            <a:chExt cx="182" cy="423"/>
          </a:xfrm>
        </p:grpSpPr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6069124" y="2469455"/>
            <a:ext cx="288926" cy="671513"/>
            <a:chOff x="2971" y="19"/>
            <a:chExt cx="182" cy="423"/>
          </a:xfrm>
        </p:grpSpPr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7078130" y="2109415"/>
            <a:ext cx="288926" cy="671513"/>
            <a:chOff x="2971" y="19"/>
            <a:chExt cx="182" cy="423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467544" y="2368971"/>
            <a:ext cx="216024" cy="309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467544" y="3407122"/>
            <a:ext cx="216024" cy="309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2" name="Picture 51" descr="C:\Users\admin\Dropbox\SYMFONIA\RYSUNKI\JPET_oPs_ver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7" y="3562077"/>
            <a:ext cx="3154751" cy="288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72328"/>
            <a:ext cx="5760317" cy="2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-36512" y="6433591"/>
            <a:ext cx="106571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smtClean="0"/>
              <a:t>Patent applications: P. M., </a:t>
            </a:r>
            <a:r>
              <a:rPr lang="pl-PL" sz="1400" b="1" dirty="0" smtClean="0"/>
              <a:t>PCT/EP2014/068374</a:t>
            </a:r>
            <a:r>
              <a:rPr lang="pl-PL" sz="1400" dirty="0" smtClean="0"/>
              <a:t>;  A</a:t>
            </a:r>
            <a:r>
              <a:rPr lang="pl-PL" sz="1400" dirty="0"/>
              <a:t>. Gajos, </a:t>
            </a:r>
            <a:r>
              <a:rPr lang="pl-PL" sz="1400" dirty="0" smtClean="0"/>
              <a:t>E</a:t>
            </a:r>
            <a:r>
              <a:rPr lang="pl-PL" sz="1400" dirty="0"/>
              <a:t>. </a:t>
            </a:r>
            <a:r>
              <a:rPr lang="pl-PL" sz="1400" dirty="0" smtClean="0"/>
              <a:t>Czerwiński, D</a:t>
            </a:r>
            <a:r>
              <a:rPr lang="pl-PL" sz="1400" dirty="0"/>
              <a:t>. Kamińska, </a:t>
            </a:r>
            <a:r>
              <a:rPr lang="pl-PL" sz="1400" dirty="0" smtClean="0"/>
              <a:t>P. M.,</a:t>
            </a:r>
            <a:r>
              <a:rPr lang="pl-PL" sz="1400" b="1" dirty="0" smtClean="0"/>
              <a:t>PCT/PL2015/050038 </a:t>
            </a:r>
            <a:endParaRPr lang="pl-PL" sz="1400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2077"/>
            <a:ext cx="3327370" cy="289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pole tekstowe 3"/>
          <p:cNvSpPr txBox="1"/>
          <p:nvPr/>
        </p:nvSpPr>
        <p:spPr>
          <a:xfrm>
            <a:off x="-1332656" y="-171400"/>
            <a:ext cx="1153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2800" b="1" dirty="0" smtClean="0"/>
              <a:t>Ortho-positronium life-time tomography</a:t>
            </a:r>
            <a:endParaRPr lang="pl-PL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2385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92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5860" y="6453336"/>
            <a:ext cx="723625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AFOV: 17 cm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 cm ;    σ(t) =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ps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961564"/>
            <a:ext cx="69665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KING SIZE PET FOR LARGE ANIMALS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648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92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7704" y="6362164"/>
            <a:ext cx="482453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(t-hit)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= 80 ps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admin\Desktop\GRANTY\WNIOSKI\15_MAESTRO\WYKRESY\pet-op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1896"/>
            <a:ext cx="4824536" cy="48461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7705" y="6364590"/>
                <a:ext cx="2016224" cy="5164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𝜺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  <m:r>
                            <a:rPr lang="en-US" sz="2400" b="1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b="1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5" y="6364590"/>
                <a:ext cx="2016224" cy="5164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820150" y="2564904"/>
            <a:ext cx="4537075" cy="306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227763" y="-3340100"/>
            <a:ext cx="4284662" cy="3544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4341" name="Picture 6" descr="37257_1186502288_e671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27384"/>
            <a:ext cx="7115176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pole tekstowe 7"/>
          <p:cNvSpPr txBox="1">
            <a:spLocks noChangeArrowheads="1"/>
          </p:cNvSpPr>
          <p:nvPr/>
        </p:nvSpPr>
        <p:spPr bwMode="auto">
          <a:xfrm>
            <a:off x="9226436" y="3860800"/>
            <a:ext cx="91711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by </a:t>
            </a:r>
            <a:r>
              <a:rPr lang="en-US" sz="2000" dirty="0" err="1"/>
              <a:t>nonoxidative</a:t>
            </a:r>
            <a:r>
              <a:rPr lang="en-US" sz="2000" dirty="0"/>
              <a:t> breakdown of </a:t>
            </a:r>
            <a:r>
              <a:rPr lang="en-US" sz="2000" dirty="0">
                <a:hlinkClick r:id="rId4" tooltip="Glucose"/>
              </a:rPr>
              <a:t>glucose</a:t>
            </a:r>
            <a:r>
              <a:rPr lang="en-US" sz="2000" dirty="0"/>
              <a:t> (a process called </a:t>
            </a:r>
            <a:r>
              <a:rPr lang="en-US" sz="2000" dirty="0">
                <a:hlinkClick r:id="rId5" tooltip="Glycolysis"/>
              </a:rPr>
              <a:t>glycolysis</a:t>
            </a:r>
            <a:r>
              <a:rPr lang="en-US" sz="2000" dirty="0" smtClean="0"/>
              <a:t>)</a:t>
            </a:r>
            <a:endParaRPr lang="pl-PL" sz="2000" dirty="0" smtClean="0"/>
          </a:p>
          <a:p>
            <a:pPr eaLnBrk="1" hangingPunct="1"/>
            <a:r>
              <a:rPr lang="en-US" sz="2000" dirty="0"/>
              <a:t>and the subsequent recycling of the metabolite </a:t>
            </a:r>
            <a:r>
              <a:rPr lang="en-US" sz="2000" dirty="0">
                <a:hlinkClick r:id="rId6" tooltip="NADH"/>
              </a:rPr>
              <a:t>NADH</a:t>
            </a:r>
            <a:r>
              <a:rPr lang="en-US" sz="2000" dirty="0"/>
              <a:t> back to its oxidized form </a:t>
            </a:r>
            <a:endParaRPr lang="pl-PL" sz="2000" b="1" dirty="0" smtClean="0"/>
          </a:p>
          <a:p>
            <a:pPr eaLnBrk="1" hangingPunct="1"/>
            <a:r>
              <a:rPr lang="pl-PL" sz="2000" b="1" dirty="0" smtClean="0"/>
              <a:t>OBRAZ </a:t>
            </a:r>
            <a:r>
              <a:rPr lang="pl-PL" sz="2000" b="1" dirty="0"/>
              <a:t>TOMOGRAFICZNY</a:t>
            </a:r>
          </a:p>
        </p:txBody>
      </p:sp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8964613" y="990600"/>
            <a:ext cx="536575" cy="566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3928" y="5223103"/>
            <a:ext cx="1681147" cy="15902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1300" y="4725144"/>
            <a:ext cx="4033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800" b="1" dirty="0" smtClean="0">
                <a:solidFill>
                  <a:schemeClr val="accent2"/>
                </a:solidFill>
              </a:rPr>
              <a:t>RADIOACTIVE SUGER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5229200"/>
            <a:ext cx="3215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b="1" dirty="0" err="1" smtClean="0"/>
              <a:t>Fluoro</a:t>
            </a:r>
            <a:r>
              <a:rPr lang="pl-PL" sz="2000" b="1" dirty="0" smtClean="0"/>
              <a:t>–</a:t>
            </a:r>
            <a:r>
              <a:rPr lang="pl-PL" sz="2000" b="1" dirty="0" err="1" smtClean="0"/>
              <a:t>deoxy-glucose</a:t>
            </a:r>
            <a:r>
              <a:rPr lang="pl-PL" sz="2000" b="1" dirty="0" smtClean="0"/>
              <a:t> </a:t>
            </a:r>
            <a:r>
              <a:rPr lang="pl-PL" sz="2000" b="1" dirty="0"/>
              <a:t>(F-18 FDG)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914914" y="2149405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err="1" smtClean="0"/>
              <a:t>Increased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glycolysis</a:t>
            </a:r>
            <a:r>
              <a:rPr lang="pl-PL" sz="1600" b="1" dirty="0" smtClean="0"/>
              <a:t> in tumor </a:t>
            </a:r>
            <a:r>
              <a:rPr lang="pl-PL" sz="1600" b="1" dirty="0" err="1" smtClean="0"/>
              <a:t>cells</a:t>
            </a:r>
            <a:endParaRPr lang="pl-PL" sz="1600" b="1" dirty="0" smtClean="0"/>
          </a:p>
          <a:p>
            <a:r>
              <a:rPr lang="pl-PL" sz="1600" b="1" dirty="0" smtClean="0"/>
              <a:t>-</a:t>
            </a:r>
            <a:r>
              <a:rPr lang="pl-PL" sz="1600" b="1" dirty="0" err="1" smtClean="0"/>
              <a:t>Warburg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phenomenon</a:t>
            </a:r>
            <a:r>
              <a:rPr lang="pl-PL" sz="1600" b="1" dirty="0" smtClean="0"/>
              <a:t>-</a:t>
            </a:r>
          </a:p>
          <a:p>
            <a:r>
              <a:rPr lang="pl-PL" sz="1600" b="1" dirty="0" smtClean="0"/>
              <a:t>20-30 </a:t>
            </a:r>
            <a:r>
              <a:rPr lang="pl-PL" sz="1600" b="1" dirty="0" err="1" smtClean="0"/>
              <a:t>time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higher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glucose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metabolism</a:t>
            </a:r>
            <a:endParaRPr lang="pl-PL" sz="1600" b="1" dirty="0" smtClean="0"/>
          </a:p>
          <a:p>
            <a:r>
              <a:rPr lang="pl-PL" sz="1600" b="1" dirty="0"/>
              <a:t>a</a:t>
            </a:r>
            <a:r>
              <a:rPr lang="pl-PL" sz="1600" b="1" dirty="0" smtClean="0"/>
              <a:t>nd FDG is trapped</a:t>
            </a:r>
            <a:r>
              <a:rPr lang="pl-PL" sz="1600" b="1" dirty="0"/>
              <a:t> </a:t>
            </a:r>
            <a:r>
              <a:rPr lang="pl-PL" sz="1600" b="1" dirty="0" smtClean="0"/>
              <a:t>in malignant cells.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176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92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7704" y="6362164"/>
            <a:ext cx="482453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(t-hit)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= 80 ps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admin\Desktop\GRANTY\WNIOSKI\15_MAESTRO\WYKRESY\pet-op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1896"/>
            <a:ext cx="4824536" cy="48461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7705" y="6364590"/>
                <a:ext cx="2016224" cy="5164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𝜺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  <m:r>
                            <a:rPr lang="en-US" sz="2400" b="1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b="1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5" y="6364590"/>
                <a:ext cx="2016224" cy="5164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700939"/>
                  </p:ext>
                </p:extLst>
              </p:nvPr>
            </p:nvGraphicFramePr>
            <p:xfrm>
              <a:off x="1588" y="3438525"/>
              <a:ext cx="3609403" cy="26431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1995"/>
                    <a:gridCol w="308964"/>
                    <a:gridCol w="309689"/>
                    <a:gridCol w="308964"/>
                    <a:gridCol w="414371"/>
                    <a:gridCol w="515420"/>
                  </a:tblGrid>
                  <a:tr h="3702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3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624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3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4416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pl-PL" sz="13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×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20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20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20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20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l-PL" sz="20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pl-PL" sz="20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20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20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20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20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1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624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pl-PL" sz="1600" b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𝜺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700939"/>
                  </p:ext>
                </p:extLst>
              </p:nvPr>
            </p:nvGraphicFramePr>
            <p:xfrm>
              <a:off x="1588" y="3438525"/>
              <a:ext cx="3609403" cy="26431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1995"/>
                    <a:gridCol w="308964"/>
                    <a:gridCol w="309689"/>
                    <a:gridCol w="308964"/>
                    <a:gridCol w="414371"/>
                    <a:gridCol w="515420"/>
                  </a:tblGrid>
                  <a:tr h="3702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1786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 anchor="ctr">
                        <a:blipFill rotWithShape="1">
                          <a:blip r:embed="rId7"/>
                          <a:stretch>
                            <a:fillRect t="-105172" r="-106620" b="-57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6247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7"/>
                          <a:stretch>
                            <a:fillRect t="-201695" r="-106620" b="-4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44169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7"/>
                          <a:stretch>
                            <a:fillRect t="-243836" r="-106620" b="-276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40265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7"/>
                          <a:stretch>
                            <a:fillRect t="-380303" r="-106620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1786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7"/>
                          <a:stretch>
                            <a:fillRect t="-556140" r="-106620" b="-1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6247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7"/>
                          <a:stretch>
                            <a:fillRect t="-623333" r="-106620" b="-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36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d_vs_Dt_50keV_blurred_cut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0853"/>
            <a:ext cx="4119446" cy="302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admin\AppData\Local\Microsoft\Windows\Temporary Internet Files\Content.Word\theta_12_23_50keV_blurred_cut0_with_decay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15" y="3789040"/>
            <a:ext cx="4112389" cy="308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beczka_new_201109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4023"/>
            <a:ext cx="3676402" cy="35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3"/>
          <p:cNvSpPr/>
          <p:nvPr/>
        </p:nvSpPr>
        <p:spPr>
          <a:xfrm>
            <a:off x="4287962" y="445688"/>
            <a:ext cx="432048" cy="2579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równoramienny 4"/>
          <p:cNvSpPr/>
          <p:nvPr/>
        </p:nvSpPr>
        <p:spPr>
          <a:xfrm>
            <a:off x="4340918" y="361234"/>
            <a:ext cx="216024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/>
          <p:cNvSpPr/>
          <p:nvPr/>
        </p:nvSpPr>
        <p:spPr>
          <a:xfrm flipV="1">
            <a:off x="4343716" y="3025530"/>
            <a:ext cx="228284" cy="31683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23"/>
          <p:cNvSpPr/>
          <p:nvPr/>
        </p:nvSpPr>
        <p:spPr>
          <a:xfrm rot="592264">
            <a:off x="4716484" y="257059"/>
            <a:ext cx="79209" cy="1152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26"/>
          <p:cNvSpPr/>
          <p:nvPr/>
        </p:nvSpPr>
        <p:spPr>
          <a:xfrm rot="4081245">
            <a:off x="6031194" y="1089266"/>
            <a:ext cx="79209" cy="1152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18"/>
          <p:cNvCxnSpPr/>
          <p:nvPr/>
        </p:nvCxnSpPr>
        <p:spPr>
          <a:xfrm>
            <a:off x="4770547" y="302854"/>
            <a:ext cx="1313621" cy="845126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8"/>
          <p:cNvCxnSpPr>
            <a:stCxn id="13" idx="4"/>
          </p:cNvCxnSpPr>
          <p:nvPr/>
        </p:nvCxnSpPr>
        <p:spPr>
          <a:xfrm flipV="1">
            <a:off x="4494967" y="260651"/>
            <a:ext cx="266245" cy="1774658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8"/>
          <p:cNvCxnSpPr>
            <a:endCxn id="14" idx="2"/>
          </p:cNvCxnSpPr>
          <p:nvPr/>
        </p:nvCxnSpPr>
        <p:spPr>
          <a:xfrm flipH="1">
            <a:off x="4193961" y="1900312"/>
            <a:ext cx="310026" cy="1697177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5"/>
          <p:cNvSpPr/>
          <p:nvPr/>
        </p:nvSpPr>
        <p:spPr>
          <a:xfrm>
            <a:off x="4359970" y="1765316"/>
            <a:ext cx="269993" cy="26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4" name="Prostokąt 23"/>
          <p:cNvSpPr/>
          <p:nvPr/>
        </p:nvSpPr>
        <p:spPr>
          <a:xfrm rot="592264">
            <a:off x="4164232" y="3483129"/>
            <a:ext cx="79209" cy="1152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/>
          <p:cNvSpPr txBox="1"/>
          <p:nvPr/>
        </p:nvSpPr>
        <p:spPr>
          <a:xfrm>
            <a:off x="6357938" y="2968496"/>
            <a:ext cx="24625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Reduction by factor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10</a:t>
            </a:r>
            <a:r>
              <a:rPr lang="pl-PL" sz="3200" baseline="30000" dirty="0" smtClean="0"/>
              <a:t>9</a:t>
            </a:r>
            <a:endParaRPr lang="pl-PL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0181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39851"/>
              </p:ext>
            </p:extLst>
          </p:nvPr>
        </p:nvGraphicFramePr>
        <p:xfrm>
          <a:off x="899592" y="1340771"/>
          <a:ext cx="6509393" cy="475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647"/>
                <a:gridCol w="1126061"/>
                <a:gridCol w="1384652"/>
                <a:gridCol w="1384652"/>
                <a:gridCol w="1300289"/>
                <a:gridCol w="102092"/>
              </a:tblGrid>
              <a:tr h="4416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TABLE 2.</a:t>
                      </a:r>
                      <a:endParaRPr lang="pl-PL" sz="1000" dirty="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JPET + START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+ NEW LAYER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Gammasphere [47]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CP-Tokyo [35]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/>
                </a:tc>
              </a:tr>
              <a:tr h="2546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Detector material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EJ-230 / BaF2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HPGe and BGO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LYSO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 resolution (sigma)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</a:rPr>
                        <a:t>    80 ps / </a:t>
                      </a:r>
                      <a:r>
                        <a:rPr lang="pl-PL" sz="1100" b="1" smtClean="0">
                          <a:effectLst/>
                        </a:rPr>
                        <a:t>80 ps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4.6 ns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0.9 </a:t>
                      </a:r>
                      <a:r>
                        <a:rPr lang="pl-PL" sz="1100" b="1" dirty="0">
                          <a:effectLst/>
                        </a:rPr>
                        <a:t>ns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Reconstruction efficiency including registration of </a:t>
                      </a:r>
                      <a:r>
                        <a:rPr lang="en-US" sz="900" dirty="0" err="1">
                          <a:effectLst/>
                        </a:rPr>
                        <a:t>deexcitation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pl-PL" sz="900" dirty="0">
                          <a:effectLst/>
                        </a:rPr>
                        <a:t>γ</a:t>
                      </a:r>
                      <a:r>
                        <a:rPr lang="en-US" sz="900" dirty="0">
                          <a:effectLst/>
                        </a:rPr>
                        <a:t>(start)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p-Ps→2γ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1.5٠10</a:t>
                      </a:r>
                      <a:r>
                        <a:rPr lang="pl-PL" sz="900" baseline="30000">
                          <a:effectLst/>
                        </a:rPr>
                        <a:t>-3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r>
                        <a:rPr lang="pl-PL" sz="900">
                          <a:effectLst/>
                        </a:rPr>
                        <a:t>4٠10</a:t>
                      </a:r>
                      <a:r>
                        <a:rPr lang="pl-PL" sz="900" baseline="30000">
                          <a:effectLst/>
                        </a:rPr>
                        <a:t>-2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o-Ps→γγγ</a:t>
                      </a:r>
                      <a:r>
                        <a:rPr lang="pl-PL" sz="900" baseline="-250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3٠10</a:t>
                      </a:r>
                      <a:r>
                        <a:rPr lang="pl-PL" sz="900" baseline="30000">
                          <a:effectLst/>
                        </a:rPr>
                        <a:t>-4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r>
                        <a:rPr lang="pl-PL" sz="900">
                          <a:effectLst/>
                        </a:rPr>
                        <a:t>4٠10</a:t>
                      </a:r>
                      <a:r>
                        <a:rPr lang="pl-PL" sz="900" baseline="30000">
                          <a:effectLst/>
                        </a:rPr>
                        <a:t>-2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 4٠10</a:t>
                      </a:r>
                      <a:r>
                        <a:rPr lang="pl-PL" sz="900" baseline="30000">
                          <a:effectLst/>
                        </a:rPr>
                        <a:t>-4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3061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o-Ps→3γ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6٠10</a:t>
                      </a:r>
                      <a:r>
                        <a:rPr lang="pl-PL" sz="900" baseline="30000">
                          <a:effectLst/>
                        </a:rPr>
                        <a:t>-6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5.7٠10</a:t>
                      </a:r>
                      <a:r>
                        <a:rPr lang="pl-PL" sz="900" baseline="30000">
                          <a:effectLst/>
                        </a:rPr>
                        <a:t>-3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Reconstruction efficiency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p-Ps→γγ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</a:t>
                      </a:r>
                      <a:r>
                        <a:rPr lang="pl-PL" sz="900" baseline="30000">
                          <a:effectLst/>
                        </a:rPr>
                        <a:t>-2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~4٠10</a:t>
                      </a:r>
                      <a:r>
                        <a:rPr lang="pl-PL" sz="900" baseline="30000">
                          <a:effectLst/>
                        </a:rPr>
                        <a:t>-2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o-Ps→3γ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 4٠10</a:t>
                      </a:r>
                      <a:r>
                        <a:rPr lang="pl-PL" sz="900" baseline="30000">
                          <a:effectLst/>
                        </a:rPr>
                        <a:t>-5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     ~5.7٠10</a:t>
                      </a:r>
                      <a:r>
                        <a:rPr lang="pl-PL" sz="900" baseline="30000">
                          <a:effectLst/>
                        </a:rPr>
                        <a:t>-3</a:t>
                      </a:r>
                      <a:r>
                        <a:rPr lang="pl-PL" sz="900">
                          <a:effectLst/>
                        </a:rPr>
                        <a:t>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Statistics of events (days of run)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p-Ps→2γ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1.2</a:t>
                      </a:r>
                      <a:r>
                        <a:rPr lang="pl-PL" sz="900">
                          <a:effectLst/>
                        </a:rPr>
                        <a:t>٠</a:t>
                      </a: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12</a:t>
                      </a:r>
                      <a:r>
                        <a:rPr lang="en-US" sz="900">
                          <a:effectLst/>
                        </a:rPr>
                        <a:t> (~1000)*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o-Ps→</a:t>
                      </a:r>
                      <a:r>
                        <a:rPr lang="pl-PL" sz="900">
                          <a:effectLst/>
                        </a:rPr>
                        <a:t>γγγ</a:t>
                      </a:r>
                      <a:r>
                        <a:rPr lang="en-US" sz="900" baseline="-250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2.4 10</a:t>
                      </a:r>
                      <a:r>
                        <a:rPr lang="en-US" sz="900" baseline="30000">
                          <a:effectLst/>
                        </a:rPr>
                        <a:t>11</a:t>
                      </a:r>
                      <a:r>
                        <a:rPr lang="en-US" sz="900">
                          <a:effectLst/>
                        </a:rPr>
                        <a:t> (~1000)*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~10</a:t>
                      </a:r>
                      <a:r>
                        <a:rPr lang="en-US" sz="900" baseline="30000">
                          <a:effectLst/>
                        </a:rPr>
                        <a:t>7 </a:t>
                      </a:r>
                      <a:r>
                        <a:rPr lang="en-US" sz="900">
                          <a:effectLst/>
                        </a:rPr>
                        <a:t>(~180) 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o-Ps→3</a:t>
                      </a:r>
                      <a:r>
                        <a:rPr lang="pl-PL" sz="900">
                          <a:effectLst/>
                        </a:rPr>
                        <a:t>γ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5.0 10</a:t>
                      </a:r>
                      <a:r>
                        <a:rPr lang="en-US" sz="900" baseline="30000">
                          <a:effectLst/>
                        </a:rPr>
                        <a:t>9</a:t>
                      </a:r>
                      <a:r>
                        <a:rPr lang="en-US" sz="900">
                          <a:effectLst/>
                        </a:rPr>
                        <a:t>  (~1000)*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2.65</a:t>
                      </a:r>
                      <a:r>
                        <a:rPr lang="pl-PL" sz="900">
                          <a:effectLst/>
                        </a:rPr>
                        <a:t>٠</a:t>
                      </a: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7</a:t>
                      </a:r>
                      <a:r>
                        <a:rPr lang="en-US" sz="900">
                          <a:effectLst/>
                        </a:rPr>
                        <a:t> (~36)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Angular resolution (sigma)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polar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pl-PL" sz="1100" b="1" dirty="0">
                          <a:effectLst/>
                        </a:rPr>
                        <a:t>~</a:t>
                      </a:r>
                      <a:r>
                        <a:rPr lang="en-US" sz="1100" b="1" dirty="0">
                          <a:effectLst/>
                        </a:rPr>
                        <a:t>1</a:t>
                      </a:r>
                      <a:r>
                        <a:rPr lang="pl-PL" sz="1100" b="1" dirty="0">
                          <a:effectLst/>
                        </a:rPr>
                        <a:t>° 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~4°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~3.5°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azimuthal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 0.5°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~4°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~3.5°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900">
                        <a:effectLst/>
                        <a:latin typeface="Calib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Polarization degree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tensor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~87%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~87%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linear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~40%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less than  40%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―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</a:tr>
              <a:tr h="4416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Source activity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10 MBq  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0.04 </a:t>
                      </a:r>
                      <a:r>
                        <a:rPr lang="en-US" sz="1000" b="1" dirty="0" err="1">
                          <a:effectLst/>
                        </a:rPr>
                        <a:t>MBq</a:t>
                      </a:r>
                      <a:r>
                        <a:rPr lang="en-US" sz="1000" b="1" dirty="0">
                          <a:effectLst/>
                        </a:rPr>
                        <a:t>   </a:t>
                      </a:r>
                      <a:r>
                        <a:rPr lang="en-US" sz="1000" b="1" baseline="30000" dirty="0">
                          <a:effectLst/>
                        </a:rPr>
                        <a:t>22</a:t>
                      </a:r>
                      <a:r>
                        <a:rPr lang="en-US" sz="1000" b="1" dirty="0">
                          <a:effectLst/>
                        </a:rPr>
                        <a:t>Na or </a:t>
                      </a:r>
                      <a:r>
                        <a:rPr lang="en-US" sz="1000" b="1" baseline="30000" dirty="0">
                          <a:effectLst/>
                        </a:rPr>
                        <a:t>68</a:t>
                      </a:r>
                      <a:r>
                        <a:rPr lang="en-US" sz="1000" b="1" dirty="0">
                          <a:effectLst/>
                        </a:rPr>
                        <a:t>Ge (limited by pile-ups)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 </a:t>
                      </a:r>
                      <a:r>
                        <a:rPr lang="en-US" sz="1000" b="1" dirty="0" err="1">
                          <a:effectLst/>
                        </a:rPr>
                        <a:t>MBq</a:t>
                      </a:r>
                      <a:r>
                        <a:rPr lang="en-US" sz="1000" b="1" dirty="0">
                          <a:effectLst/>
                        </a:rPr>
                        <a:t> / </a:t>
                      </a:r>
                      <a:r>
                        <a:rPr lang="en-US" sz="1000" b="1" baseline="30000" dirty="0">
                          <a:effectLst/>
                        </a:rPr>
                        <a:t>22</a:t>
                      </a:r>
                      <a:r>
                        <a:rPr lang="en-US" sz="1000" b="1" dirty="0">
                          <a:effectLst/>
                        </a:rPr>
                        <a:t>Na (limited by pile-ups)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</a:tr>
              <a:tr h="2546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Available angular range 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full range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full range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few fixed angles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75" marR="29308" marT="29308" marB="293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Times New Roman"/>
                        <a:ea typeface="WenQuanYi Zen Hei Sharp"/>
                        <a:cs typeface="Lohit Devanagari"/>
                      </a:endParaRPr>
                    </a:p>
                  </a:txBody>
                  <a:tcPr marL="28775" marR="29308" marT="29308" marB="29308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62373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γ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denotes not registered photon ;  * conservative estimation with 50% duty 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cicle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included in the calculations of the statistics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67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283645" y="4077072"/>
            <a:ext cx="360363" cy="519113"/>
            <a:chOff x="4105" y="3611"/>
            <a:chExt cx="227" cy="327"/>
          </a:xfrm>
        </p:grpSpPr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4066852" y="3788965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4355976" y="3717032"/>
            <a:ext cx="288926" cy="671513"/>
            <a:chOff x="2971" y="19"/>
            <a:chExt cx="182" cy="423"/>
          </a:xfrm>
        </p:grpSpPr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067944" y="2552421"/>
            <a:ext cx="418202" cy="1636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19872" y="4188514"/>
            <a:ext cx="1066273" cy="7401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86145" y="4188514"/>
            <a:ext cx="1367135" cy="107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123728" y="6362164"/>
            <a:ext cx="482453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(t-hit)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= 80 ps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3728" y="6364590"/>
                <a:ext cx="2016224" cy="5164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𝜺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  <m:r>
                            <a:rPr lang="en-US" sz="2400" b="1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b="1" i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364590"/>
                <a:ext cx="2016224" cy="5164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19672" y="-52755611"/>
            <a:ext cx="5238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It is an open question whether or not the three-photon entanglement can be reduced to the two-photon </a:t>
            </a:r>
            <a:r>
              <a:rPr lang="pl-PL" sz="900" dirty="0" smtClean="0"/>
              <a:t> </a:t>
            </a:r>
            <a:r>
              <a:rPr lang="en-US" sz="900" dirty="0" smtClean="0"/>
              <a:t>entanglement </a:t>
            </a:r>
            <a:r>
              <a:rPr lang="en-US" sz="900" dirty="0"/>
              <a:t>and </a:t>
            </a:r>
            <a:r>
              <a:rPr lang="en-US" sz="900" dirty="0" err="1"/>
              <a:t>decoherence</a:t>
            </a:r>
            <a:r>
              <a:rPr lang="en-US" sz="900" dirty="0"/>
              <a:t> of the two-photon states does imply </a:t>
            </a:r>
            <a:r>
              <a:rPr lang="en-US" sz="900" dirty="0" err="1"/>
              <a:t>decoherence</a:t>
            </a:r>
            <a:r>
              <a:rPr lang="en-US" sz="900" dirty="0"/>
              <a:t> </a:t>
            </a:r>
            <a:endParaRPr lang="pl-PL" sz="900" dirty="0" smtClean="0"/>
          </a:p>
          <a:p>
            <a:r>
              <a:rPr lang="en-US" sz="900" dirty="0" smtClean="0"/>
              <a:t>in </a:t>
            </a:r>
            <a:r>
              <a:rPr lang="en-US" sz="900" dirty="0"/>
              <a:t>photon triplets. </a:t>
            </a:r>
            <a:r>
              <a:rPr lang="en-US" sz="900" dirty="0" smtClean="0"/>
              <a:t>This</a:t>
            </a:r>
            <a:r>
              <a:rPr lang="pl-PL" sz="900" dirty="0" smtClean="0"/>
              <a:t> </a:t>
            </a:r>
            <a:r>
              <a:rPr lang="en-US" sz="900" dirty="0" smtClean="0"/>
              <a:t>hypothesis </a:t>
            </a:r>
            <a:r>
              <a:rPr lang="en-US" sz="900" dirty="0"/>
              <a:t>can be tested by comparison of measured two- and three-photon correlation functions. </a:t>
            </a:r>
            <a:r>
              <a:rPr lang="pl-PL" sz="900" dirty="0" smtClean="0"/>
              <a:t> </a:t>
            </a:r>
            <a:r>
              <a:rPr lang="en-US" sz="900" dirty="0" smtClean="0"/>
              <a:t>There </a:t>
            </a:r>
            <a:r>
              <a:rPr lang="en-US" sz="900" dirty="0"/>
              <a:t>exist three-photon states maximizing the GHZ entanglement and they can be used to test </a:t>
            </a:r>
            <a:r>
              <a:rPr lang="en-US" sz="900" dirty="0" smtClean="0"/>
              <a:t>quantum</a:t>
            </a:r>
            <a:r>
              <a:rPr lang="pl-PL" sz="900" dirty="0" smtClean="0"/>
              <a:t> </a:t>
            </a:r>
            <a:r>
              <a:rPr lang="en-US" sz="900" dirty="0" smtClean="0"/>
              <a:t>local </a:t>
            </a:r>
            <a:r>
              <a:rPr lang="en-US" sz="900" dirty="0"/>
              <a:t>realism versus quantum mechanics. 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7627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67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283645" y="4077072"/>
            <a:ext cx="360363" cy="519113"/>
            <a:chOff x="4105" y="3611"/>
            <a:chExt cx="227" cy="327"/>
          </a:xfrm>
        </p:grpSpPr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4066852" y="3788965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4355976" y="3717032"/>
            <a:ext cx="288926" cy="671513"/>
            <a:chOff x="2971" y="19"/>
            <a:chExt cx="182" cy="423"/>
          </a:xfrm>
        </p:grpSpPr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067944" y="2552421"/>
            <a:ext cx="418202" cy="1636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19872" y="4188514"/>
            <a:ext cx="1066273" cy="7401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86145" y="4188514"/>
            <a:ext cx="1367135" cy="107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123728" y="6362164"/>
            <a:ext cx="482453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(t-hit)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= 80 ps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3728" y="6364590"/>
                <a:ext cx="2016224" cy="5164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𝜺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400" b="1" i="1"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  <m:r>
                            <a:rPr lang="en-US" sz="2400" b="1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pl-PL" sz="2400" b="1" i="1">
                              <a:latin typeface="Cambria Math"/>
                            </a:rPr>
                            <m:t>𝒊</m:t>
                          </m:r>
                          <m:r>
                            <a:rPr lang="pl-PL" sz="2400" b="1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l-PL" b="1" i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364590"/>
                <a:ext cx="2016224" cy="5164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83568" y="-5050499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It is an open question whether or not the three-photon entanglement can be reduced to the two-photon </a:t>
            </a:r>
            <a:r>
              <a:rPr lang="en-US" sz="1000" dirty="0" smtClean="0"/>
              <a:t>entanglement </a:t>
            </a:r>
            <a:r>
              <a:rPr lang="en-US" sz="1000" dirty="0"/>
              <a:t>and </a:t>
            </a:r>
            <a:r>
              <a:rPr lang="en-US" sz="1000" dirty="0" err="1"/>
              <a:t>decoherence</a:t>
            </a:r>
            <a:r>
              <a:rPr lang="en-US" sz="1000" dirty="0"/>
              <a:t> of the two-photon states does imply </a:t>
            </a:r>
            <a:r>
              <a:rPr lang="en-US" sz="1000" dirty="0" err="1"/>
              <a:t>decoherence</a:t>
            </a:r>
            <a:r>
              <a:rPr lang="en-US" sz="1000" dirty="0"/>
              <a:t> in photon triplets. </a:t>
            </a:r>
            <a:r>
              <a:rPr lang="en-US" sz="1000" dirty="0" smtClean="0"/>
              <a:t>This</a:t>
            </a:r>
            <a:r>
              <a:rPr lang="pl-PL" sz="1000" dirty="0" smtClean="0"/>
              <a:t> </a:t>
            </a:r>
            <a:r>
              <a:rPr lang="en-US" sz="1000" dirty="0" smtClean="0"/>
              <a:t>hypothesis </a:t>
            </a:r>
            <a:r>
              <a:rPr lang="en-US" sz="1000" dirty="0"/>
              <a:t>can be tested by comparison of measured two- and three-photon correlation functions. </a:t>
            </a:r>
            <a:r>
              <a:rPr lang="en-US" sz="1000" dirty="0" smtClean="0"/>
              <a:t>There </a:t>
            </a:r>
            <a:r>
              <a:rPr lang="en-US" sz="1000" dirty="0"/>
              <a:t>exist three-photon states maximizing the Greenberger-Horn-</a:t>
            </a:r>
            <a:r>
              <a:rPr lang="en-US" sz="1000" dirty="0" err="1"/>
              <a:t>Zeilinger</a:t>
            </a:r>
            <a:r>
              <a:rPr lang="pl-PL" sz="1000" dirty="0"/>
              <a:t> (</a:t>
            </a:r>
            <a:r>
              <a:rPr lang="en-US" sz="1000" dirty="0"/>
              <a:t>GHZ</a:t>
            </a:r>
            <a:r>
              <a:rPr lang="pl-PL" sz="1000" dirty="0"/>
              <a:t>)</a:t>
            </a:r>
            <a:r>
              <a:rPr lang="en-US" sz="1000" dirty="0"/>
              <a:t> entanglement and they can be used to test </a:t>
            </a:r>
            <a:r>
              <a:rPr lang="en-US" sz="1000" dirty="0" smtClean="0"/>
              <a:t>quantum</a:t>
            </a:r>
            <a:r>
              <a:rPr lang="pl-PL" sz="1000" dirty="0" smtClean="0"/>
              <a:t> </a:t>
            </a:r>
            <a:r>
              <a:rPr lang="en-US" sz="1000" dirty="0" smtClean="0"/>
              <a:t>local </a:t>
            </a:r>
            <a:r>
              <a:rPr lang="en-US" sz="1000" dirty="0"/>
              <a:t>realism versus quantum mechanics</a:t>
            </a:r>
            <a:r>
              <a:rPr lang="pl-PL" sz="1000" dirty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6249" y="764704"/>
            <a:ext cx="8480207" cy="20621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algn="just"/>
            <a:r>
              <a:rPr lang="en-US" sz="1600" dirty="0"/>
              <a:t>It is an open question whether or not the three-photon entanglement can be reduced </a:t>
            </a:r>
            <a:endParaRPr lang="pl-PL" sz="1600" dirty="0"/>
          </a:p>
          <a:p>
            <a:pPr algn="just"/>
            <a:r>
              <a:rPr lang="en-US" sz="1600" dirty="0" smtClean="0"/>
              <a:t>to </a:t>
            </a:r>
            <a:r>
              <a:rPr lang="en-US" sz="1600" dirty="0"/>
              <a:t>the two-photon </a:t>
            </a:r>
            <a:r>
              <a:rPr lang="en-US" sz="1600" dirty="0" smtClean="0"/>
              <a:t>entanglement </a:t>
            </a:r>
            <a:r>
              <a:rPr lang="en-US" sz="1600" dirty="0"/>
              <a:t>and </a:t>
            </a:r>
            <a:r>
              <a:rPr lang="en-US" sz="1600" dirty="0" err="1"/>
              <a:t>decoherence</a:t>
            </a:r>
            <a:r>
              <a:rPr lang="en-US" sz="1600" dirty="0"/>
              <a:t> of the two-photon states does imply </a:t>
            </a:r>
            <a:endParaRPr lang="pl-PL" sz="1600" dirty="0" smtClean="0"/>
          </a:p>
          <a:p>
            <a:pPr algn="just"/>
            <a:r>
              <a:rPr lang="en-US" sz="1600" dirty="0" err="1" smtClean="0"/>
              <a:t>decoherence</a:t>
            </a:r>
            <a:r>
              <a:rPr lang="en-US" sz="1600" dirty="0" smtClean="0"/>
              <a:t> </a:t>
            </a:r>
            <a:r>
              <a:rPr lang="en-US" sz="1600" dirty="0"/>
              <a:t>in photon triplets. </a:t>
            </a:r>
            <a:r>
              <a:rPr lang="en-US" sz="1600" dirty="0" smtClean="0"/>
              <a:t>This</a:t>
            </a:r>
            <a:r>
              <a:rPr lang="pl-PL" sz="1600" dirty="0" smtClean="0"/>
              <a:t> </a:t>
            </a:r>
            <a:r>
              <a:rPr lang="en-US" sz="1600" dirty="0" smtClean="0"/>
              <a:t>hypothesis </a:t>
            </a:r>
            <a:r>
              <a:rPr lang="en-US" sz="1600" dirty="0"/>
              <a:t>can be tested by comparison of measured </a:t>
            </a:r>
            <a:endParaRPr lang="pl-PL" sz="1600" dirty="0" smtClean="0"/>
          </a:p>
          <a:p>
            <a:pPr algn="just"/>
            <a:r>
              <a:rPr lang="en-US" sz="1600" dirty="0" smtClean="0"/>
              <a:t>two- </a:t>
            </a:r>
            <a:r>
              <a:rPr lang="en-US" sz="1600" dirty="0"/>
              <a:t>and three-photon correlation functions. </a:t>
            </a:r>
            <a:r>
              <a:rPr lang="en-US" sz="1600" dirty="0" smtClean="0"/>
              <a:t>There </a:t>
            </a:r>
            <a:r>
              <a:rPr lang="en-US" sz="1600" dirty="0"/>
              <a:t>exist three-photon states maximizing </a:t>
            </a:r>
            <a:endParaRPr lang="pl-PL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Greenberger-Horn-</a:t>
            </a:r>
            <a:r>
              <a:rPr lang="en-US" sz="1600" dirty="0" err="1"/>
              <a:t>Zeilinger</a:t>
            </a:r>
            <a:r>
              <a:rPr lang="pl-PL" sz="1600" dirty="0"/>
              <a:t> (</a:t>
            </a:r>
            <a:r>
              <a:rPr lang="en-US" sz="1600" dirty="0"/>
              <a:t>GHZ</a:t>
            </a:r>
            <a:r>
              <a:rPr lang="pl-PL" sz="1600" dirty="0"/>
              <a:t>)</a:t>
            </a:r>
            <a:r>
              <a:rPr lang="en-US" sz="1600" dirty="0"/>
              <a:t> entanglement and they can be used to test quantum</a:t>
            </a:r>
            <a:br>
              <a:rPr lang="en-US" sz="1600" dirty="0"/>
            </a:br>
            <a:r>
              <a:rPr lang="en-US" sz="1600" dirty="0" smtClean="0"/>
              <a:t>local </a:t>
            </a:r>
            <a:r>
              <a:rPr lang="en-US" sz="1600" dirty="0"/>
              <a:t>realism versus quantum mechanics</a:t>
            </a:r>
            <a:r>
              <a:rPr lang="pl-PL" sz="1600" dirty="0" smtClean="0"/>
              <a:t>.</a:t>
            </a:r>
          </a:p>
          <a:p>
            <a:r>
              <a:rPr lang="en-US" sz="1600" dirty="0"/>
              <a:t>D.M. Greenberger et al., Am. J. Phys. 58(1990)1131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A. </a:t>
            </a:r>
            <a:r>
              <a:rPr lang="en-US" sz="1600" dirty="0" err="1"/>
              <a:t>Acin</a:t>
            </a:r>
            <a:r>
              <a:rPr lang="en-US" sz="1600" dirty="0"/>
              <a:t> et al., Phys. Rev. A63(2001</a:t>
            </a:r>
            <a:r>
              <a:rPr lang="en-US" sz="1600" dirty="0" smtClean="0"/>
              <a:t>)</a:t>
            </a:r>
            <a:r>
              <a:rPr lang="pl-PL" sz="1600" dirty="0" smtClean="0"/>
              <a:t> </a:t>
            </a:r>
            <a:r>
              <a:rPr lang="en-US" sz="1600" dirty="0" smtClean="0"/>
              <a:t>042107</a:t>
            </a:r>
            <a:r>
              <a:rPr lang="pl-PL" sz="1600" dirty="0" smtClean="0"/>
              <a:t>; </a:t>
            </a:r>
            <a:r>
              <a:rPr lang="en-US" sz="1600" dirty="0"/>
              <a:t>N.D. </a:t>
            </a:r>
            <a:r>
              <a:rPr lang="en-US" sz="1600" dirty="0" err="1"/>
              <a:t>Mermin</a:t>
            </a:r>
            <a:r>
              <a:rPr lang="en-US" sz="1600" dirty="0"/>
              <a:t>, Phys. Rev.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dirty="0" smtClean="0"/>
              <a:t>65</a:t>
            </a:r>
            <a:r>
              <a:rPr lang="pl-PL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1990)1838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078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67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pic>
        <p:nvPicPr>
          <p:cNvPr id="10" name="Picture 9" descr="C:\Users\admin\Desktop\GRANTY\WNIOSKI\15_MAESTRO\WYKRESY\pet-op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7773"/>
            <a:ext cx="2123728" cy="21332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585369"/>
                  </p:ext>
                </p:extLst>
              </p:nvPr>
            </p:nvGraphicFramePr>
            <p:xfrm>
              <a:off x="1" y="754249"/>
              <a:ext cx="3491879" cy="23190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75925"/>
                    <a:gridCol w="217928"/>
                    <a:gridCol w="299606"/>
                    <a:gridCol w="298904"/>
                    <a:gridCol w="400879"/>
                    <a:gridCol w="498637"/>
                  </a:tblGrid>
                  <a:tr h="353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71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3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71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3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297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pl-PL" sz="13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×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pl-PL" sz="1600" b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𝜺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585369"/>
                  </p:ext>
                </p:extLst>
              </p:nvPr>
            </p:nvGraphicFramePr>
            <p:xfrm>
              <a:off x="1" y="754249"/>
              <a:ext cx="3491879" cy="23190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75925"/>
                    <a:gridCol w="217928"/>
                    <a:gridCol w="299606"/>
                    <a:gridCol w="298904"/>
                    <a:gridCol w="400879"/>
                    <a:gridCol w="498637"/>
                  </a:tblGrid>
                  <a:tr h="365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 anchor="ctr">
                        <a:blipFill rotWithShape="1">
                          <a:blip r:embed="rId6"/>
                          <a:stretch>
                            <a:fillRect t="-132609" r="-96907" b="-64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232609" r="-96907" b="-54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4093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273214" r="-96907" b="-344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366667" r="-96907" b="-2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458621" r="-96907" b="-1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568421" r="-96907" b="-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1547664" y="6309320"/>
            <a:ext cx="5860579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1600" b="1" dirty="0" smtClean="0"/>
              <a:t>SM 10</a:t>
            </a:r>
            <a:r>
              <a:rPr lang="pl-PL" sz="1600" b="1" baseline="30000" dirty="0" smtClean="0"/>
              <a:t>-9    </a:t>
            </a:r>
            <a:r>
              <a:rPr lang="pl-PL" sz="1600" b="1" dirty="0"/>
              <a:t>vs    upper limits of 3 10</a:t>
            </a:r>
            <a:r>
              <a:rPr lang="pl-PL" sz="1600" b="1" baseline="30000" dirty="0"/>
              <a:t>-3  </a:t>
            </a:r>
            <a:r>
              <a:rPr lang="pl-PL" sz="1600" b="1" dirty="0"/>
              <a:t>for</a:t>
            </a:r>
            <a:r>
              <a:rPr lang="pl-PL" sz="1600" b="1" baseline="30000" dirty="0"/>
              <a:t> </a:t>
            </a:r>
            <a:r>
              <a:rPr lang="pl-PL" sz="1600" b="1" dirty="0"/>
              <a:t> T, CP, CPT</a:t>
            </a:r>
          </a:p>
          <a:p>
            <a:r>
              <a:rPr lang="pl-PL" sz="1600" b="1" dirty="0" smtClean="0"/>
              <a:t>SM 10</a:t>
            </a:r>
            <a:r>
              <a:rPr lang="pl-PL" sz="1600" b="1" baseline="30000" dirty="0" smtClean="0"/>
              <a:t>-9    </a:t>
            </a:r>
            <a:r>
              <a:rPr lang="pl-PL" sz="1600" b="1" dirty="0"/>
              <a:t>vs    upper limits of 3 10</a:t>
            </a:r>
            <a:r>
              <a:rPr lang="pl-PL" sz="1600" b="1" baseline="30000" dirty="0"/>
              <a:t>-7  </a:t>
            </a:r>
            <a:r>
              <a:rPr lang="pl-PL" sz="1600" b="1" dirty="0"/>
              <a:t>for  C</a:t>
            </a: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283645" y="4077072"/>
            <a:ext cx="360363" cy="519113"/>
            <a:chOff x="4105" y="3611"/>
            <a:chExt cx="227" cy="327"/>
          </a:xfrm>
        </p:grpSpPr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4066852" y="3788965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4355976" y="3717032"/>
            <a:ext cx="288926" cy="671513"/>
            <a:chOff x="2971" y="19"/>
            <a:chExt cx="182" cy="423"/>
          </a:xfrm>
        </p:grpSpPr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 flipV="1">
            <a:off x="4067944" y="2552421"/>
            <a:ext cx="418202" cy="1636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19872" y="4188514"/>
            <a:ext cx="1066273" cy="7401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86145" y="4188514"/>
            <a:ext cx="1367135" cy="107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90103" y="4725144"/>
            <a:ext cx="41792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</a:t>
            </a:r>
            <a:r>
              <a:rPr lang="en-US" sz="1600" dirty="0" err="1" smtClean="0"/>
              <a:t>Moskal</a:t>
            </a:r>
            <a:r>
              <a:rPr lang="en-US" sz="1600" dirty="0" smtClean="0"/>
              <a:t> et al., N</a:t>
            </a:r>
            <a:r>
              <a:rPr lang="pl-PL" sz="1600" dirty="0" smtClean="0"/>
              <a:t>IM</a:t>
            </a:r>
            <a:r>
              <a:rPr lang="en-US" sz="1600" dirty="0" smtClean="0"/>
              <a:t> A 764 (2014) 317.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/>
              <a:t>P. </a:t>
            </a:r>
            <a:r>
              <a:rPr lang="en-US" sz="1600" dirty="0" err="1"/>
              <a:t>Moskal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775 (2015) 54.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 </a:t>
            </a:r>
            <a:r>
              <a:rPr lang="en-US" sz="1600" dirty="0" smtClean="0"/>
              <a:t>A </a:t>
            </a:r>
            <a:r>
              <a:rPr lang="en-US" sz="1600" dirty="0"/>
              <a:t>764 (2014) 186. </a:t>
            </a:r>
            <a:br>
              <a:rPr lang="en-US" sz="1600" dirty="0"/>
            </a:br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Raczynski</a:t>
            </a:r>
            <a:r>
              <a:rPr lang="en-US" sz="1600" dirty="0"/>
              <a:t> et al., </a:t>
            </a:r>
            <a:r>
              <a:rPr lang="en-US" sz="1600" dirty="0" smtClean="0"/>
              <a:t>N</a:t>
            </a:r>
            <a:r>
              <a:rPr lang="pl-PL" sz="1600" dirty="0" smtClean="0"/>
              <a:t>IM</a:t>
            </a:r>
            <a:r>
              <a:rPr lang="en-US" sz="1600" dirty="0" smtClean="0"/>
              <a:t>A </a:t>
            </a:r>
            <a:r>
              <a:rPr lang="en-US" sz="1600" dirty="0"/>
              <a:t>786 (2015) 105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67" y="764704"/>
            <a:ext cx="9371479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49236"/>
                  </p:ext>
                </p:extLst>
              </p:nvPr>
            </p:nvGraphicFramePr>
            <p:xfrm>
              <a:off x="1" y="754249"/>
              <a:ext cx="3491879" cy="23190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75925"/>
                    <a:gridCol w="217928"/>
                    <a:gridCol w="299606"/>
                    <a:gridCol w="298904"/>
                    <a:gridCol w="400879"/>
                    <a:gridCol w="498637"/>
                  </a:tblGrid>
                  <a:tr h="353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71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3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71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3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297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l-PL" sz="13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pl-PL" sz="1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</m:acc>
                                    <m:r>
                                      <a:rPr lang="pl-PL" sz="13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pl-PL" sz="13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pl-PL" sz="13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×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3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3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𝜺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l-PL" sz="1600" b="1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acc>
                                <m:r>
                                  <a:rPr lang="pl-PL" sz="1600" b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pl-PL" sz="1600" b="1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pl-PL" sz="1600" b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600" b="1" i="1"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𝜺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600" b="1" i="1"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49236"/>
                  </p:ext>
                </p:extLst>
              </p:nvPr>
            </p:nvGraphicFramePr>
            <p:xfrm>
              <a:off x="1" y="754249"/>
              <a:ext cx="3491879" cy="22684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75925"/>
                    <a:gridCol w="217928"/>
                    <a:gridCol w="299606"/>
                    <a:gridCol w="298904"/>
                    <a:gridCol w="400879"/>
                    <a:gridCol w="498637"/>
                  </a:tblGrid>
                  <a:tr h="353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Operator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CPT</a:t>
                          </a:r>
                          <a:endParaRPr lang="pl-PL" sz="16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7118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 anchor="ctr">
                        <a:blipFill rotWithShape="1">
                          <a:blip r:embed="rId6"/>
                          <a:stretch>
                            <a:fillRect t="-134091" r="-96907" b="-6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2799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223913" r="-96907" b="-5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4093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266071" r="-96907" b="-3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–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600" b="1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pl-PL" sz="13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366071" r="-96907" b="-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38975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474545" r="-96907" b="-14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  <a:tr h="34467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5542" marR="55542" marT="0" marB="0">
                        <a:blipFill rotWithShape="1">
                          <a:blip r:embed="rId6"/>
                          <a:stretch>
                            <a:fillRect t="-554386" r="-96907" b="-38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+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b="1" dirty="0">
                              <a:solidFill>
                                <a:srgbClr val="C00000"/>
                              </a:solidFill>
                              <a:effectLst/>
                            </a:rPr>
                            <a:t>–</a:t>
                          </a:r>
                          <a:endParaRPr lang="pl-PL" sz="1600" b="1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5542" marR="55542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1519733" y="4869160"/>
            <a:ext cx="5860579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pl-PL" sz="4000" dirty="0" smtClean="0"/>
              <a:t>         THANK YOU </a:t>
            </a:r>
          </a:p>
          <a:p>
            <a:r>
              <a:rPr lang="pl-PL" sz="4000" dirty="0" smtClean="0"/>
              <a:t>FOR YOUR ATTENTION</a:t>
            </a:r>
            <a:endParaRPr lang="pl-PL" sz="4000" dirty="0"/>
          </a:p>
        </p:txBody>
      </p:sp>
      <p:sp>
        <p:nvSpPr>
          <p:cNvPr id="2" name="Rectangle 1"/>
          <p:cNvSpPr/>
          <p:nvPr/>
        </p:nvSpPr>
        <p:spPr>
          <a:xfrm>
            <a:off x="1547664" y="6309320"/>
            <a:ext cx="5860579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1600" b="1" dirty="0" smtClean="0"/>
              <a:t>SM 10</a:t>
            </a:r>
            <a:r>
              <a:rPr lang="pl-PL" sz="1600" b="1" baseline="30000" dirty="0" smtClean="0"/>
              <a:t>-9    </a:t>
            </a:r>
            <a:r>
              <a:rPr lang="pl-PL" sz="1600" b="1" dirty="0"/>
              <a:t>vs    upper limits of 3 10</a:t>
            </a:r>
            <a:r>
              <a:rPr lang="pl-PL" sz="1600" b="1" baseline="30000" dirty="0"/>
              <a:t>-3  </a:t>
            </a:r>
            <a:r>
              <a:rPr lang="pl-PL" sz="1600" b="1" dirty="0"/>
              <a:t>for</a:t>
            </a:r>
            <a:r>
              <a:rPr lang="pl-PL" sz="1600" b="1" baseline="30000" dirty="0"/>
              <a:t> </a:t>
            </a:r>
            <a:r>
              <a:rPr lang="pl-PL" sz="1600" b="1" dirty="0"/>
              <a:t> T, CP, CPT</a:t>
            </a:r>
          </a:p>
          <a:p>
            <a:r>
              <a:rPr lang="pl-PL" sz="1600" b="1" dirty="0" smtClean="0"/>
              <a:t>SM 10</a:t>
            </a:r>
            <a:r>
              <a:rPr lang="pl-PL" sz="1600" b="1" baseline="30000" dirty="0" smtClean="0"/>
              <a:t>-9    </a:t>
            </a:r>
            <a:r>
              <a:rPr lang="pl-PL" sz="1600" b="1" dirty="0"/>
              <a:t>vs    upper limits of 3 10</a:t>
            </a:r>
            <a:r>
              <a:rPr lang="pl-PL" sz="1600" b="1" baseline="30000" dirty="0"/>
              <a:t>-7  </a:t>
            </a:r>
            <a:r>
              <a:rPr lang="pl-PL" sz="1600" b="1" dirty="0"/>
              <a:t>for  C</a:t>
            </a:r>
          </a:p>
        </p:txBody>
      </p:sp>
      <p:pic>
        <p:nvPicPr>
          <p:cNvPr id="11" name="Picture 10" descr="C:\Users\admin\Desktop\GRANTY\WNIOSKI\15_MAESTRO\WYKRESY\pet-op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7773"/>
            <a:ext cx="2123728" cy="2133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4283645" y="4077072"/>
            <a:ext cx="360363" cy="519113"/>
            <a:chOff x="4105" y="3611"/>
            <a:chExt cx="227" cy="327"/>
          </a:xfrm>
        </p:grpSpPr>
        <p:sp>
          <p:nvSpPr>
            <p:cNvPr id="15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066852" y="3788965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4355976" y="3717032"/>
            <a:ext cx="288926" cy="671513"/>
            <a:chOff x="2971" y="19"/>
            <a:chExt cx="182" cy="423"/>
          </a:xfrm>
        </p:grpSpPr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017" y="115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4067944" y="2552421"/>
            <a:ext cx="418202" cy="1636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419872" y="4188514"/>
            <a:ext cx="1066273" cy="7401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86145" y="4188514"/>
            <a:ext cx="1367135" cy="107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 rot="306568">
            <a:off x="204617" y="1292225"/>
            <a:ext cx="6202363" cy="3494088"/>
          </a:xfrm>
          <a:prstGeom prst="ellips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8323" name="Oval 3"/>
          <p:cNvSpPr>
            <a:spLocks noChangeArrowheads="1"/>
          </p:cNvSpPr>
          <p:nvPr/>
        </p:nvSpPr>
        <p:spPr bwMode="auto">
          <a:xfrm rot="-1329760">
            <a:off x="-146220" y="2432050"/>
            <a:ext cx="6423025" cy="1439863"/>
          </a:xfrm>
          <a:prstGeom prst="ellips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 rot="-4782129">
            <a:off x="84761" y="2375694"/>
            <a:ext cx="5961063" cy="1552575"/>
          </a:xfrm>
          <a:prstGeom prst="ellips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 rot="-6172674">
            <a:off x="195886" y="2874169"/>
            <a:ext cx="5961063" cy="1774825"/>
          </a:xfrm>
          <a:prstGeom prst="ellipse">
            <a:avLst/>
          </a:prstGeom>
          <a:noFill/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741192" y="1770063"/>
            <a:ext cx="220663" cy="206375"/>
          </a:xfrm>
          <a:prstGeom prst="ellipse">
            <a:avLst/>
          </a:prstGeom>
          <a:gradFill rotWithShape="0">
            <a:gsLst>
              <a:gs pos="0">
                <a:srgbClr val="6600FF"/>
              </a:gs>
              <a:gs pos="100000">
                <a:srgbClr val="2F0076"/>
              </a:gs>
            </a:gsLst>
            <a:path path="rect">
              <a:fillToRect r="100000" b="100000"/>
            </a:path>
          </a:gradFill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170192" y="5722938"/>
            <a:ext cx="220663" cy="203200"/>
          </a:xfrm>
          <a:prstGeom prst="ellipse">
            <a:avLst/>
          </a:prstGeom>
          <a:gradFill rotWithShape="0">
            <a:gsLst>
              <a:gs pos="0">
                <a:srgbClr val="6600FF"/>
              </a:gs>
              <a:gs pos="100000">
                <a:srgbClr val="2F0076"/>
              </a:gs>
            </a:gsLst>
            <a:path path="rect">
              <a:fillToRect r="100000" b="100000"/>
            </a:path>
          </a:gradFill>
          <a:ln w="28575">
            <a:solidFill>
              <a:srgbClr val="99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476375" y="8910638"/>
            <a:ext cx="68849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400">
                <a:latin typeface="Times New Roman" pitchFamily="18" charset="0"/>
              </a:rPr>
              <a:t>Rozmiary, pokaz przenikania </a:t>
            </a:r>
          </a:p>
          <a:p>
            <a:pPr eaLnBrk="1" hangingPunct="1"/>
            <a:r>
              <a:rPr lang="pl-PL" sz="4400">
                <a:latin typeface="Times New Roman" pitchFamily="18" charset="0"/>
              </a:rPr>
              <a:t> na modelu skarpetkowym</a:t>
            </a:r>
          </a:p>
        </p:txBody>
      </p:sp>
      <p:pic>
        <p:nvPicPr>
          <p:cNvPr id="568329" name="Picture 9" descr="Scan_gamm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92" y="2808288"/>
            <a:ext cx="25923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330" name="Picture 10" descr="Scan_gamm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92" y="2708275"/>
            <a:ext cx="28797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2733505" y="2708275"/>
            <a:ext cx="793750" cy="819150"/>
            <a:chOff x="567" y="3338"/>
            <a:chExt cx="1451" cy="1498"/>
          </a:xfrm>
        </p:grpSpPr>
        <p:sp>
          <p:nvSpPr>
            <p:cNvPr id="13340" name="Oval 12"/>
            <p:cNvSpPr>
              <a:spLocks noChangeArrowheads="1"/>
            </p:cNvSpPr>
            <p:nvPr/>
          </p:nvSpPr>
          <p:spPr bwMode="auto">
            <a:xfrm>
              <a:off x="1066" y="4246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8333" name="Oval 13"/>
            <p:cNvSpPr>
              <a:spLocks noChangeArrowheads="1"/>
            </p:cNvSpPr>
            <p:nvPr/>
          </p:nvSpPr>
          <p:spPr bwMode="auto">
            <a:xfrm>
              <a:off x="1382" y="4064"/>
              <a:ext cx="589" cy="5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342" name="Oval 14"/>
            <p:cNvSpPr>
              <a:spLocks noChangeArrowheads="1"/>
            </p:cNvSpPr>
            <p:nvPr/>
          </p:nvSpPr>
          <p:spPr bwMode="auto">
            <a:xfrm>
              <a:off x="567" y="392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8335" name="Oval 15"/>
            <p:cNvSpPr>
              <a:spLocks noChangeArrowheads="1"/>
            </p:cNvSpPr>
            <p:nvPr/>
          </p:nvSpPr>
          <p:spPr bwMode="auto">
            <a:xfrm>
              <a:off x="613" y="3474"/>
              <a:ext cx="589" cy="58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8336" name="Oval 16"/>
            <p:cNvSpPr>
              <a:spLocks noChangeArrowheads="1"/>
            </p:cNvSpPr>
            <p:nvPr/>
          </p:nvSpPr>
          <p:spPr bwMode="auto">
            <a:xfrm>
              <a:off x="1110" y="3338"/>
              <a:ext cx="592" cy="58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345" name="Oval 17"/>
            <p:cNvSpPr>
              <a:spLocks noChangeArrowheads="1"/>
            </p:cNvSpPr>
            <p:nvPr/>
          </p:nvSpPr>
          <p:spPr bwMode="auto">
            <a:xfrm>
              <a:off x="1428" y="3611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8338" name="Oval 18"/>
            <p:cNvSpPr>
              <a:spLocks noChangeArrowheads="1"/>
            </p:cNvSpPr>
            <p:nvPr/>
          </p:nvSpPr>
          <p:spPr bwMode="auto">
            <a:xfrm rot="12539880">
              <a:off x="747" y="4157"/>
              <a:ext cx="592" cy="58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347" name="Oval 19"/>
            <p:cNvSpPr>
              <a:spLocks noChangeArrowheads="1"/>
            </p:cNvSpPr>
            <p:nvPr/>
          </p:nvSpPr>
          <p:spPr bwMode="auto">
            <a:xfrm rot="-9060120">
              <a:off x="930" y="3748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324" name="Group 20"/>
          <p:cNvGrpSpPr>
            <a:grpSpLocks/>
          </p:cNvGrpSpPr>
          <p:nvPr/>
        </p:nvGrpSpPr>
        <p:grpSpPr bwMode="auto">
          <a:xfrm>
            <a:off x="3311355" y="30163"/>
            <a:ext cx="287337" cy="519112"/>
            <a:chOff x="2971" y="19"/>
            <a:chExt cx="181" cy="327"/>
          </a:xfrm>
        </p:grpSpPr>
        <p:sp>
          <p:nvSpPr>
            <p:cNvPr id="13338" name="Oval 21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13325" name="Group 23"/>
          <p:cNvGrpSpPr>
            <a:grpSpLocks/>
          </p:cNvGrpSpPr>
          <p:nvPr/>
        </p:nvGrpSpPr>
        <p:grpSpPr bwMode="auto">
          <a:xfrm>
            <a:off x="718967" y="1557338"/>
            <a:ext cx="287338" cy="519112"/>
            <a:chOff x="2971" y="19"/>
            <a:chExt cx="181" cy="327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568346" name="Group 26"/>
          <p:cNvGrpSpPr>
            <a:grpSpLocks/>
          </p:cNvGrpSpPr>
          <p:nvPr/>
        </p:nvGrpSpPr>
        <p:grpSpPr bwMode="auto">
          <a:xfrm>
            <a:off x="4606755" y="2838450"/>
            <a:ext cx="287337" cy="519113"/>
            <a:chOff x="2971" y="19"/>
            <a:chExt cx="181" cy="327"/>
          </a:xfrm>
        </p:grpSpPr>
        <p:sp>
          <p:nvSpPr>
            <p:cNvPr id="13334" name="Oval 27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13327" name="Group 29"/>
          <p:cNvGrpSpPr>
            <a:grpSpLocks/>
          </p:cNvGrpSpPr>
          <p:nvPr/>
        </p:nvGrpSpPr>
        <p:grpSpPr bwMode="auto">
          <a:xfrm>
            <a:off x="4103517" y="5516563"/>
            <a:ext cx="287338" cy="519112"/>
            <a:chOff x="2971" y="19"/>
            <a:chExt cx="181" cy="327"/>
          </a:xfrm>
        </p:grpSpPr>
        <p:sp>
          <p:nvSpPr>
            <p:cNvPr id="13332" name="Oval 30"/>
            <p:cNvSpPr>
              <a:spLocks noChangeArrowheads="1"/>
            </p:cNvSpPr>
            <p:nvPr/>
          </p:nvSpPr>
          <p:spPr bwMode="auto">
            <a:xfrm>
              <a:off x="2971" y="119"/>
              <a:ext cx="181" cy="1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2971" y="19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568355" name="Oval 35"/>
          <p:cNvSpPr>
            <a:spLocks noChangeArrowheads="1"/>
          </p:cNvSpPr>
          <p:nvPr/>
        </p:nvSpPr>
        <p:spPr bwMode="auto">
          <a:xfrm>
            <a:off x="4535317" y="2565400"/>
            <a:ext cx="865188" cy="792163"/>
          </a:xfrm>
          <a:prstGeom prst="ellipse">
            <a:avLst/>
          </a:prstGeom>
          <a:gradFill rotWithShape="1">
            <a:gsLst>
              <a:gs pos="0">
                <a:schemeClr val="accent1">
                  <a:alpha val="53998"/>
                </a:schemeClr>
              </a:gs>
              <a:gs pos="100000">
                <a:schemeClr val="accent2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586263" y="5628271"/>
            <a:ext cx="9366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660232" y="2348880"/>
            <a:ext cx="26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baseline="30000" dirty="0" smtClean="0"/>
              <a:t>18</a:t>
            </a:r>
            <a:r>
              <a:rPr lang="pl-PL" sz="2000" dirty="0" smtClean="0"/>
              <a:t>F </a:t>
            </a:r>
            <a:r>
              <a:rPr lang="pl-PL" sz="2800" b="1" dirty="0">
                <a:sym typeface="Wingdings" pitchFamily="2" charset="2"/>
              </a:rPr>
              <a:t>→</a:t>
            </a:r>
            <a:r>
              <a:rPr lang="pl-PL" sz="2000" dirty="0">
                <a:sym typeface="Wingdings" pitchFamily="2" charset="2"/>
              </a:rPr>
              <a:t> </a:t>
            </a:r>
            <a:r>
              <a:rPr lang="pl-PL" sz="2000" baseline="30000" dirty="0"/>
              <a:t>18</a:t>
            </a:r>
            <a:r>
              <a:rPr lang="pl-PL" sz="2000" dirty="0"/>
              <a:t>O + e</a:t>
            </a:r>
            <a:r>
              <a:rPr lang="pl-PL" sz="2000" baseline="30000" dirty="0"/>
              <a:t>+</a:t>
            </a:r>
            <a:r>
              <a:rPr lang="pl-PL" sz="2000" dirty="0"/>
              <a:t>  + </a:t>
            </a:r>
            <a:r>
              <a:rPr lang="pl-PL" sz="2000" dirty="0" err="1"/>
              <a:t>v</a:t>
            </a:r>
            <a:r>
              <a:rPr lang="pl-PL" sz="2000" baseline="-25000" dirty="0" err="1"/>
              <a:t>e</a:t>
            </a:r>
            <a:r>
              <a:rPr lang="pl-PL" sz="2000" dirty="0"/>
              <a:t> </a:t>
            </a: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6999138" y="5739396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300763" y="5113921"/>
            <a:ext cx="1116013" cy="11191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6054576" y="5140908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6141888" y="4278896"/>
            <a:ext cx="1116013" cy="1114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7081688" y="4020133"/>
            <a:ext cx="1120775" cy="11160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7927826" y="4537658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 rot="12539880">
            <a:off x="6395888" y="5569533"/>
            <a:ext cx="1119188" cy="1114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5" name="Oval 11"/>
          <p:cNvSpPr>
            <a:spLocks noChangeArrowheads="1"/>
          </p:cNvSpPr>
          <p:nvPr/>
        </p:nvSpPr>
        <p:spPr bwMode="auto">
          <a:xfrm rot="-9060120">
            <a:off x="6741963" y="4794833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6449863" y="3685171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7496026" y="3620083"/>
            <a:ext cx="1114425" cy="11207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 rot="-9060120">
            <a:off x="7962751" y="4045533"/>
            <a:ext cx="1116012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5873601" y="4404308"/>
            <a:ext cx="1114425" cy="11191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8034188" y="5340933"/>
            <a:ext cx="1114425" cy="11207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7097563" y="4548771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7097563" y="3685171"/>
            <a:ext cx="1114425" cy="11191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026126" y="4836108"/>
            <a:ext cx="1114425" cy="11191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 rot="12539880">
            <a:off x="6162526" y="5125033"/>
            <a:ext cx="1119187" cy="1114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 rot="-9060120">
            <a:off x="7818288" y="3685171"/>
            <a:ext cx="1116013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 rot="12539880">
            <a:off x="6522888" y="4980571"/>
            <a:ext cx="1119188" cy="1114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auto">
          <a:xfrm>
            <a:off x="7315051" y="5628271"/>
            <a:ext cx="1114425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Oval 24"/>
          <p:cNvSpPr>
            <a:spLocks noChangeArrowheads="1"/>
          </p:cNvSpPr>
          <p:nvPr/>
        </p:nvSpPr>
        <p:spPr bwMode="auto">
          <a:xfrm rot="-9060120">
            <a:off x="8107213" y="4836108"/>
            <a:ext cx="1119188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 rot="-9060120">
            <a:off x="6810226" y="4548771"/>
            <a:ext cx="1116012" cy="111442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 rot="-9060120">
            <a:off x="7527776" y="5158371"/>
            <a:ext cx="217487" cy="2159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68352" name="Group 32"/>
          <p:cNvGrpSpPr>
            <a:grpSpLocks/>
          </p:cNvGrpSpPr>
          <p:nvPr/>
        </p:nvGrpSpPr>
        <p:grpSpPr bwMode="auto">
          <a:xfrm>
            <a:off x="7164288" y="4653136"/>
            <a:ext cx="360363" cy="519113"/>
            <a:chOff x="4105" y="3611"/>
            <a:chExt cx="227" cy="327"/>
          </a:xfrm>
        </p:grpSpPr>
        <p:sp>
          <p:nvSpPr>
            <p:cNvPr id="568353" name="Oval 33"/>
            <p:cNvSpPr>
              <a:spLocks noChangeArrowheads="1"/>
            </p:cNvSpPr>
            <p:nvPr/>
          </p:nvSpPr>
          <p:spPr bwMode="auto">
            <a:xfrm>
              <a:off x="4151" y="3711"/>
              <a:ext cx="181" cy="16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99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331" name="Text Box 34"/>
            <p:cNvSpPr txBox="1">
              <a:spLocks noChangeArrowheads="1"/>
            </p:cNvSpPr>
            <p:nvPr/>
          </p:nvSpPr>
          <p:spPr bwMode="auto">
            <a:xfrm>
              <a:off x="4105" y="3611"/>
              <a:ext cx="1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sz="28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0" name="Oval 26"/>
          <p:cNvSpPr>
            <a:spLocks noChangeArrowheads="1"/>
          </p:cNvSpPr>
          <p:nvPr/>
        </p:nvSpPr>
        <p:spPr bwMode="auto">
          <a:xfrm rot="12539880">
            <a:off x="6810226" y="4548771"/>
            <a:ext cx="1119187" cy="1114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022E-16 4.04624E-7 L 0.57865 0.193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96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2.22222E-6 L -0.25573 -0.307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8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568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68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416 -0.01042 L 0.58698 -0.017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37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399 1.11111E-6 L -1.00417 0.012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animBg="1"/>
      <p:bldP spid="568355" grpId="0" animBg="1"/>
      <p:bldP spid="62" grpId="0" animBg="1"/>
      <p:bldP spid="62" grpId="1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820150" y="2564904"/>
            <a:ext cx="4537075" cy="306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227763" y="-3340100"/>
            <a:ext cx="4284662" cy="3544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4341" name="Picture 6" descr="37257_1186502288_e671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27384"/>
            <a:ext cx="7115176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az 1" descr="PETmodelV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6988"/>
            <a:ext cx="6729412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pole tekstowe 7"/>
          <p:cNvSpPr txBox="1">
            <a:spLocks noChangeArrowheads="1"/>
          </p:cNvSpPr>
          <p:nvPr/>
        </p:nvSpPr>
        <p:spPr bwMode="auto">
          <a:xfrm>
            <a:off x="9134475" y="3860800"/>
            <a:ext cx="34305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b="1"/>
              <a:t>OBRAZ TOMOGRAFICZNY</a:t>
            </a:r>
          </a:p>
        </p:txBody>
      </p:sp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8964613" y="990600"/>
            <a:ext cx="536575" cy="566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3928" y="5223103"/>
            <a:ext cx="1681147" cy="15902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1300" y="4725144"/>
            <a:ext cx="4033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800" b="1" dirty="0" smtClean="0">
                <a:solidFill>
                  <a:schemeClr val="accent2"/>
                </a:solidFill>
              </a:rPr>
              <a:t>RADIOACTIVE SUGER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5229200"/>
            <a:ext cx="3215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b="1" dirty="0" err="1" smtClean="0"/>
              <a:t>Fluoro</a:t>
            </a:r>
            <a:r>
              <a:rPr lang="pl-PL" sz="2000" b="1" dirty="0" smtClean="0"/>
              <a:t>–</a:t>
            </a:r>
            <a:r>
              <a:rPr lang="pl-PL" sz="2000" b="1" dirty="0" err="1" smtClean="0"/>
              <a:t>deoxy-glucose</a:t>
            </a:r>
            <a:r>
              <a:rPr lang="pl-PL" sz="2000" b="1" dirty="0" smtClean="0"/>
              <a:t> </a:t>
            </a:r>
            <a:r>
              <a:rPr lang="pl-PL" sz="2000" b="1" dirty="0"/>
              <a:t>(F-18 FDG)</a:t>
            </a:r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383455" y="5877272"/>
            <a:ext cx="3540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800" dirty="0" smtClean="0"/>
              <a:t>~200 </a:t>
            </a:r>
            <a:r>
              <a:rPr lang="pl-PL" sz="2800" dirty="0"/>
              <a:t>000 </a:t>
            </a:r>
            <a:r>
              <a:rPr lang="pl-PL" sz="2800" dirty="0" smtClean="0"/>
              <a:t>000 </a:t>
            </a:r>
          </a:p>
          <a:p>
            <a:r>
              <a:rPr lang="pl-PL" sz="2800" dirty="0" smtClean="0"/>
              <a:t>gamma per second</a:t>
            </a:r>
            <a:endParaRPr lang="pl-PL" sz="2800" dirty="0"/>
          </a:p>
        </p:txBody>
      </p:sp>
      <p:pic>
        <p:nvPicPr>
          <p:cNvPr id="15" name="Obraz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20" y="7005405"/>
            <a:ext cx="7891772" cy="22562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ostokąt 13"/>
          <p:cNvSpPr>
            <a:spLocks noChangeArrowheads="1"/>
          </p:cNvSpPr>
          <p:nvPr/>
        </p:nvSpPr>
        <p:spPr bwMode="auto">
          <a:xfrm>
            <a:off x="5796136" y="5445224"/>
            <a:ext cx="354047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800" dirty="0"/>
              <a:t>7 </a:t>
            </a:r>
            <a:r>
              <a:rPr lang="pl-PL" sz="2800" dirty="0" smtClean="0"/>
              <a:t>mSv </a:t>
            </a:r>
          </a:p>
          <a:p>
            <a:r>
              <a:rPr lang="pl-PL" sz="2400" dirty="0" smtClean="0"/>
              <a:t>~3 mSv natural </a:t>
            </a:r>
            <a:r>
              <a:rPr lang="pl-PL" sz="2400" dirty="0"/>
              <a:t>background  </a:t>
            </a:r>
            <a:r>
              <a:rPr lang="pl-PL" sz="2400" dirty="0" smtClean="0"/>
              <a:t>in Poland </a:t>
            </a:r>
            <a:endParaRPr lang="pl-PL" sz="2400" dirty="0"/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9805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skal\Desktop\PET\PETobrazki\mo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41" y="980728"/>
            <a:ext cx="2217871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36512" y="5697711"/>
            <a:ext cx="427758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/>
              <a:t>J-PET: </a:t>
            </a:r>
            <a:r>
              <a:rPr lang="en-US" sz="1400" b="1" dirty="0" smtClean="0"/>
              <a:t>P. M</a:t>
            </a:r>
            <a:r>
              <a:rPr lang="pl-PL" sz="1400" b="1" dirty="0" smtClean="0"/>
              <a:t>.</a:t>
            </a:r>
            <a:r>
              <a:rPr lang="en-US" sz="1400" b="1" dirty="0" smtClean="0"/>
              <a:t> et al., N</a:t>
            </a:r>
            <a:r>
              <a:rPr lang="pl-PL" sz="1400" b="1" dirty="0" smtClean="0"/>
              <a:t>IM</a:t>
            </a:r>
            <a:r>
              <a:rPr lang="en-US" sz="1400" b="1" dirty="0" smtClean="0"/>
              <a:t> A 764 (2014) 317.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J-PET: P. M.</a:t>
            </a:r>
            <a:r>
              <a:rPr lang="en-US" sz="1400" b="1" dirty="0" smtClean="0"/>
              <a:t> </a:t>
            </a:r>
            <a:r>
              <a:rPr lang="en-US" sz="1400" b="1" dirty="0"/>
              <a:t>et al., </a:t>
            </a:r>
            <a:r>
              <a:rPr lang="en-US" sz="1400" b="1" dirty="0" smtClean="0"/>
              <a:t>N</a:t>
            </a:r>
            <a:r>
              <a:rPr lang="pl-PL" sz="1400" b="1" dirty="0" smtClean="0"/>
              <a:t>IM </a:t>
            </a:r>
            <a:r>
              <a:rPr lang="en-US" sz="1400" b="1" dirty="0" smtClean="0"/>
              <a:t>A </a:t>
            </a:r>
            <a:r>
              <a:rPr lang="en-US" sz="1400" b="1" dirty="0"/>
              <a:t>775 (2015) 54.</a:t>
            </a:r>
            <a:br>
              <a:rPr lang="en-US" sz="1400" b="1" dirty="0"/>
            </a:br>
            <a:r>
              <a:rPr lang="pl-PL" sz="1400" b="1" dirty="0" smtClean="0"/>
              <a:t>J-PET: </a:t>
            </a:r>
            <a:r>
              <a:rPr lang="en-US" sz="1400" b="1" dirty="0" smtClean="0"/>
              <a:t>L</a:t>
            </a:r>
            <a:r>
              <a:rPr lang="en-US" sz="1400" b="1" dirty="0"/>
              <a:t>. </a:t>
            </a:r>
            <a:r>
              <a:rPr lang="en-US" sz="1400" b="1" dirty="0" err="1"/>
              <a:t>Raczynski</a:t>
            </a:r>
            <a:r>
              <a:rPr lang="en-US" sz="1400" b="1" dirty="0"/>
              <a:t> et al., </a:t>
            </a:r>
            <a:r>
              <a:rPr lang="en-US" sz="1400" b="1" dirty="0" smtClean="0"/>
              <a:t>N</a:t>
            </a:r>
            <a:r>
              <a:rPr lang="pl-PL" sz="1400" b="1" dirty="0" smtClean="0"/>
              <a:t>IM </a:t>
            </a:r>
            <a:r>
              <a:rPr lang="en-US" sz="1400" b="1" dirty="0" smtClean="0"/>
              <a:t>A </a:t>
            </a:r>
            <a:r>
              <a:rPr lang="en-US" sz="1400" b="1" dirty="0"/>
              <a:t>764 (2014) 186. </a:t>
            </a:r>
            <a:br>
              <a:rPr lang="en-US" sz="1400" b="1" dirty="0"/>
            </a:br>
            <a:r>
              <a:rPr lang="pl-PL" sz="1400" b="1" dirty="0" smtClean="0"/>
              <a:t>J-PET: </a:t>
            </a:r>
            <a:r>
              <a:rPr lang="en-US" sz="1400" b="1" dirty="0" smtClean="0"/>
              <a:t>L</a:t>
            </a:r>
            <a:r>
              <a:rPr lang="en-US" sz="1400" b="1" dirty="0"/>
              <a:t>. </a:t>
            </a:r>
            <a:r>
              <a:rPr lang="en-US" sz="1400" b="1" dirty="0" err="1"/>
              <a:t>Raczynski</a:t>
            </a:r>
            <a:r>
              <a:rPr lang="en-US" sz="1400" b="1" dirty="0"/>
              <a:t> et al., </a:t>
            </a:r>
            <a:r>
              <a:rPr lang="en-US" sz="1400" b="1" dirty="0" smtClean="0"/>
              <a:t>N</a:t>
            </a:r>
            <a:r>
              <a:rPr lang="pl-PL" sz="1400" b="1" dirty="0" smtClean="0"/>
              <a:t>IM </a:t>
            </a:r>
            <a:r>
              <a:rPr lang="en-US" sz="1400" b="1" dirty="0" smtClean="0"/>
              <a:t>A </a:t>
            </a:r>
            <a:r>
              <a:rPr lang="en-US" sz="1400" b="1" dirty="0"/>
              <a:t>786 (2015) 105</a:t>
            </a:r>
            <a:r>
              <a:rPr lang="en-US" sz="1400" b="1" dirty="0" smtClean="0"/>
              <a:t>.</a:t>
            </a:r>
            <a:endParaRPr lang="pl-PL" sz="1400" b="1" dirty="0" smtClean="0"/>
          </a:p>
          <a:p>
            <a:r>
              <a:rPr lang="pl-PL" sz="1800" b="1" dirty="0" smtClean="0"/>
              <a:t>16 International Patent Applications </a:t>
            </a:r>
            <a:endParaRPr lang="pl-PL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7254552" y="3789040"/>
            <a:ext cx="7614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crystals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13460"/>
            <a:ext cx="3996823" cy="17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02424" y="5426060"/>
            <a:ext cx="7614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J-PET / MRI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3"/>
          <p:cNvSpPr txBox="1"/>
          <p:nvPr/>
        </p:nvSpPr>
        <p:spPr>
          <a:xfrm>
            <a:off x="-216024" y="-76745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17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51892"/>
            <a:ext cx="2123688" cy="796616"/>
          </a:xfrm>
          <a:prstGeom prst="rect">
            <a:avLst/>
          </a:prstGeom>
        </p:spPr>
      </p:pic>
      <p:pic>
        <p:nvPicPr>
          <p:cNvPr id="18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8256" y="5158933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AFOV:  17 cm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 cm;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(t-hit)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80 ps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admin\Downloads\DSC_00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7056784" cy="466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0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admin\Downloads\konf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664"/>
            <a:ext cx="9169399" cy="51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3"/>
          <p:cNvSpPr txBox="1"/>
          <p:nvPr/>
        </p:nvSpPr>
        <p:spPr>
          <a:xfrm>
            <a:off x="-216024" y="-4737"/>
            <a:ext cx="9252520" cy="76944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3600" b="1" dirty="0"/>
              <a:t> </a:t>
            </a:r>
            <a:r>
              <a:rPr lang="pl-PL" sz="4400" b="1" dirty="0" smtClean="0"/>
              <a:t>Jagiellonian PET</a:t>
            </a: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" y="-42367"/>
            <a:ext cx="2123688" cy="796616"/>
          </a:xfrm>
          <a:prstGeom prst="rect">
            <a:avLst/>
          </a:prstGeom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41992"/>
            <a:ext cx="2123688" cy="7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oskal\Desktop\wal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2650"/>
            <a:ext cx="2811632" cy="39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29096" y="4060229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      Operator             C    P   T  CP  CPT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sz="2800" dirty="0" smtClean="0">
                <a:solidFill>
                  <a:srgbClr val="FF0000"/>
                </a:solidFill>
              </a:rPr>
              <a:t> S • 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 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</a:t>
            </a:r>
            <a:r>
              <a:rPr lang="pl-PL" sz="2800" dirty="0" smtClean="0">
                <a:solidFill>
                  <a:srgbClr val="FF0000"/>
                </a:solidFill>
              </a:rPr>
              <a:t>                 +     +   -    +      -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</a:t>
            </a:r>
            <a:r>
              <a:rPr lang="pl-PL" sz="2800" dirty="0" smtClean="0">
                <a:solidFill>
                  <a:srgbClr val="FF0000"/>
                </a:solidFill>
              </a:rPr>
              <a:t>k</a:t>
            </a:r>
            <a:r>
              <a:rPr lang="pl-PL" sz="2800" baseline="-25000" dirty="0" smtClean="0">
                <a:solidFill>
                  <a:srgbClr val="FF0000"/>
                </a:solidFill>
              </a:rPr>
              <a:t>1</a:t>
            </a:r>
            <a:r>
              <a:rPr lang="pl-PL" sz="2800" dirty="0" smtClean="0">
                <a:solidFill>
                  <a:srgbClr val="FF0000"/>
                </a:solidFill>
              </a:rPr>
              <a:t>)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(S </a:t>
            </a:r>
            <a:r>
              <a:rPr lang="pl-PL" sz="2800" dirty="0">
                <a:solidFill>
                  <a:srgbClr val="FF0000"/>
                </a:solidFill>
              </a:rPr>
              <a:t>• k</a:t>
            </a:r>
            <a:r>
              <a:rPr lang="pl-PL" sz="2800" baseline="-25000" dirty="0">
                <a:solidFill>
                  <a:srgbClr val="FF0000"/>
                </a:solidFill>
              </a:rPr>
              <a:t>1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x k</a:t>
            </a:r>
            <a:r>
              <a:rPr lang="pl-PL" sz="2800" baseline="-25000" dirty="0" smtClean="0">
                <a:solidFill>
                  <a:srgbClr val="FF0000"/>
                </a:solidFill>
              </a:rPr>
              <a:t>2 </a:t>
            </a:r>
            <a:r>
              <a:rPr lang="pl-PL" sz="2800" dirty="0" smtClean="0">
                <a:solidFill>
                  <a:srgbClr val="FF0000"/>
                </a:solidFill>
              </a:rPr>
              <a:t>)   +     -    -    -      +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179512" y="109311"/>
            <a:ext cx="3179033" cy="2383585"/>
            <a:chOff x="4705335" y="476672"/>
            <a:chExt cx="4366657" cy="3274045"/>
          </a:xfrm>
        </p:grpSpPr>
        <p:pic>
          <p:nvPicPr>
            <p:cNvPr id="21" name="Obraz 20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5335" y="476672"/>
              <a:ext cx="4366657" cy="327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6372200" y="1124744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6372200" y="2492821"/>
              <a:ext cx="865188" cy="7921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3998"/>
                  </a:schemeClr>
                </a:gs>
                <a:gs pos="100000">
                  <a:schemeClr val="accent2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2627784" y="-34705"/>
            <a:ext cx="6545382" cy="2205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 smtClean="0">
              <a:sym typeface="Wingdings" panose="05000000000000000000" pitchFamily="2" charset="2"/>
            </a:endParaRPr>
          </a:p>
          <a:p>
            <a:r>
              <a:rPr lang="pl-PL" sz="2000" b="1" dirty="0" smtClean="0">
                <a:sym typeface="Wingdings" panose="05000000000000000000" pitchFamily="2" charset="2"/>
              </a:rPr>
              <a:t> </a:t>
            </a:r>
            <a:r>
              <a:rPr lang="pl-PL" sz="2800" b="1" baseline="30000" dirty="0" smtClean="0">
                <a:sym typeface="Wingdings" panose="05000000000000000000" pitchFamily="2" charset="2"/>
              </a:rPr>
              <a:t>1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>
                <a:sym typeface="Wingdings" panose="05000000000000000000" pitchFamily="2" charset="2"/>
              </a:rPr>
              <a:t>0</a:t>
            </a:r>
            <a:r>
              <a:rPr lang="pl-PL" sz="2000" b="1" dirty="0" smtClean="0">
                <a:sym typeface="Wingdings" panose="05000000000000000000" pitchFamily="2" charset="2"/>
              </a:rPr>
              <a:t>    Para-</a:t>
            </a:r>
            <a:r>
              <a:rPr lang="pl-PL" sz="2000" b="1" dirty="0" err="1" smtClean="0">
                <a:sym typeface="Wingdings" panose="05000000000000000000" pitchFamily="2" charset="2"/>
              </a:rPr>
              <a:t>positronium</a:t>
            </a:r>
            <a:r>
              <a:rPr lang="pl-PL" sz="2000" b="1" dirty="0" smtClean="0">
                <a:sym typeface="Wingdings" panose="05000000000000000000" pitchFamily="2" charset="2"/>
              </a:rPr>
              <a:t>   tau(</a:t>
            </a:r>
            <a:r>
              <a:rPr lang="pl-PL" sz="3200" b="1" dirty="0" smtClean="0"/>
              <a:t>p-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125 </a:t>
            </a:r>
            <a:r>
              <a:rPr lang="pl-PL" sz="2800" b="1" dirty="0" err="1"/>
              <a:t>p</a:t>
            </a:r>
            <a:r>
              <a:rPr lang="pl-PL" sz="2800" b="1" dirty="0" err="1" smtClean="0"/>
              <a:t>s</a:t>
            </a:r>
            <a:endParaRPr lang="pl-PL" sz="2800" b="1" dirty="0"/>
          </a:p>
          <a:p>
            <a:endParaRPr lang="pl-PL" sz="2000" b="1" dirty="0" smtClean="0"/>
          </a:p>
          <a:p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baseline="30000" dirty="0" smtClean="0">
              <a:sym typeface="Wingdings" panose="05000000000000000000" pitchFamily="2" charset="2"/>
            </a:endParaRPr>
          </a:p>
          <a:p>
            <a:r>
              <a:rPr lang="pl-PL" sz="2800" b="1" baseline="30000" dirty="0" smtClean="0">
                <a:sym typeface="Wingdings" panose="05000000000000000000" pitchFamily="2" charset="2"/>
              </a:rPr>
              <a:t>  </a:t>
            </a:r>
            <a:r>
              <a:rPr lang="pl-PL" sz="2800" b="1" baseline="30000" dirty="0">
                <a:sym typeface="Wingdings" panose="05000000000000000000" pitchFamily="2" charset="2"/>
              </a:rPr>
              <a:t>3</a:t>
            </a:r>
            <a:r>
              <a:rPr lang="pl-PL" sz="2800" b="1" dirty="0" smtClean="0">
                <a:sym typeface="Wingdings" panose="05000000000000000000" pitchFamily="2" charset="2"/>
              </a:rPr>
              <a:t>S</a:t>
            </a:r>
            <a:r>
              <a:rPr lang="pl-PL" sz="2800" b="1" baseline="-25000" dirty="0" smtClean="0">
                <a:sym typeface="Wingdings" panose="05000000000000000000" pitchFamily="2" charset="2"/>
              </a:rPr>
              <a:t>1    </a:t>
            </a:r>
            <a:r>
              <a:rPr lang="pl-PL" sz="2000" b="1" dirty="0" err="1"/>
              <a:t>Ortho-positronium</a:t>
            </a:r>
            <a:r>
              <a:rPr lang="pl-PL" sz="2000" b="1" dirty="0"/>
              <a:t> </a:t>
            </a:r>
            <a:r>
              <a:rPr lang="pl-PL" sz="2000" b="1" dirty="0" smtClean="0"/>
              <a:t> tau(</a:t>
            </a:r>
            <a:r>
              <a:rPr lang="pl-PL" sz="3200" b="1" dirty="0" smtClean="0"/>
              <a:t>o-</a:t>
            </a:r>
            <a:r>
              <a:rPr lang="pl-PL" sz="3200" b="1" dirty="0" err="1" smtClean="0"/>
              <a:t>Ps</a:t>
            </a:r>
            <a:r>
              <a:rPr lang="pl-PL" sz="2000" b="1" dirty="0"/>
              <a:t>)  </a:t>
            </a:r>
            <a:r>
              <a:rPr lang="pl-PL" sz="2000" b="1" dirty="0" smtClean="0"/>
              <a:t>≈   </a:t>
            </a:r>
            <a:r>
              <a:rPr lang="pl-PL" sz="2800" b="1" dirty="0" smtClean="0"/>
              <a:t>142 </a:t>
            </a:r>
            <a:r>
              <a:rPr lang="pl-PL" sz="2800" b="1" dirty="0" err="1"/>
              <a:t>ns</a:t>
            </a:r>
            <a:endParaRPr lang="pl-PL" sz="2000" b="1" dirty="0"/>
          </a:p>
        </p:txBody>
      </p:sp>
      <p:sp>
        <p:nvSpPr>
          <p:cNvPr id="2" name="Prostokąt 1"/>
          <p:cNvSpPr/>
          <p:nvPr/>
        </p:nvSpPr>
        <p:spPr>
          <a:xfrm>
            <a:off x="-641151" y="-139480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641151" y="980205"/>
            <a:ext cx="1296144" cy="6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2698996" y="5504458"/>
            <a:ext cx="6495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Operator             C    P   T  CP  CPT</a:t>
            </a:r>
            <a:endParaRPr lang="pl-PL" sz="2400" dirty="0" smtClean="0"/>
          </a:p>
          <a:p>
            <a:r>
              <a:rPr lang="pl-PL" sz="2800" dirty="0" smtClean="0"/>
              <a:t> S • E</a:t>
            </a:r>
            <a:r>
              <a:rPr lang="pl-PL" sz="2800" baseline="-25000" dirty="0" smtClean="0"/>
              <a:t>1</a:t>
            </a:r>
            <a:r>
              <a:rPr lang="pl-PL" sz="2800" dirty="0" smtClean="0"/>
              <a:t> x E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               +     +   -    +       </a:t>
            </a:r>
            <a:r>
              <a:rPr lang="pl-PL" sz="2800" dirty="0"/>
              <a:t>-</a:t>
            </a:r>
          </a:p>
          <a:p>
            <a:r>
              <a:rPr lang="pl-PL" sz="2800" dirty="0"/>
              <a:t> S • </a:t>
            </a:r>
            <a:r>
              <a:rPr lang="pl-PL" sz="2800" dirty="0" smtClean="0"/>
              <a:t>E</a:t>
            </a:r>
            <a:r>
              <a:rPr lang="pl-PL" sz="2800" baseline="-25000" dirty="0" smtClean="0"/>
              <a:t>1                                    </a:t>
            </a:r>
            <a:r>
              <a:rPr lang="pl-PL" sz="2800" dirty="0" smtClean="0"/>
              <a:t>+     -   -     -       +</a:t>
            </a:r>
            <a:endParaRPr lang="pl-PL" sz="28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2915020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419076" y="597947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2915020" y="6411525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476570" y="6440553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4139156" y="5980041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-2628800" y="4581128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3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>
                <a:latin typeface="+mn-lt"/>
              </a:rPr>
              <a:t> </a:t>
            </a:r>
            <a:r>
              <a:rPr lang="pl-PL" sz="3200" dirty="0" smtClean="0">
                <a:latin typeface="+mn-lt"/>
              </a:rPr>
              <a:t>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-2628800" y="6084585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                        </a:t>
            </a:r>
            <a:r>
              <a:rPr lang="pl-PL" sz="3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pl-PL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pl-PL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--&gt;</a:t>
            </a:r>
            <a:r>
              <a:rPr lang="pl-PL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γ</a:t>
            </a:r>
            <a:r>
              <a:rPr lang="pl-PL" sz="3200" dirty="0" smtClean="0">
                <a:latin typeface="+mn-lt"/>
              </a:rPr>
              <a:t>  --&gt;</a:t>
            </a:r>
            <a:endParaRPr lang="pl-PL" sz="2000" dirty="0">
              <a:sym typeface="Wingdings" panose="05000000000000000000" pitchFamily="2" charset="2"/>
            </a:endParaRPr>
          </a:p>
        </p:txBody>
      </p:sp>
      <p:pic>
        <p:nvPicPr>
          <p:cNvPr id="35" name="Picture 2" descr="C:\Users\Moskal\Downloads\tof_pet_v6_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31" y="-243408"/>
            <a:ext cx="10112334" cy="75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7937" y="-42292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J-PET  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Jagiellonian  PET </a:t>
            </a:r>
            <a:endParaRPr lang="it-IT" sz="4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375487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Jagiellonian PET</a:t>
            </a:r>
          </a:p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Positronium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Upper limits of C, CP, CPT</a:t>
            </a:r>
          </a:p>
          <a:p>
            <a:pPr marL="571500" indent="-571500">
              <a:buFont typeface="Arial" pitchFamily="34" charset="0"/>
              <a:buChar char="•"/>
            </a:pP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Potential of J-PET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8"/>
          <p:cNvSpPr/>
          <p:nvPr/>
        </p:nvSpPr>
        <p:spPr>
          <a:xfrm flipV="1">
            <a:off x="1619672" y="2276872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" y="-24428"/>
            <a:ext cx="1728192" cy="557386"/>
          </a:xfrm>
          <a:prstGeom prst="rect">
            <a:avLst/>
          </a:prstGeom>
        </p:spPr>
      </p:pic>
      <p:pic>
        <p:nvPicPr>
          <p:cNvPr id="28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45" y="-31576"/>
            <a:ext cx="1728192" cy="557386"/>
          </a:xfrm>
          <a:prstGeom prst="rect">
            <a:avLst/>
          </a:prstGeom>
        </p:spPr>
      </p:pic>
      <p:sp>
        <p:nvSpPr>
          <p:cNvPr id="36" name="Prostokąt 8"/>
          <p:cNvSpPr/>
          <p:nvPr/>
        </p:nvSpPr>
        <p:spPr>
          <a:xfrm flipV="1">
            <a:off x="1619672" y="3174930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5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13116</TotalTime>
  <Words>4009</Words>
  <Application>Microsoft Office PowerPoint</Application>
  <PresentationFormat>On-screen Show (4:3)</PresentationFormat>
  <Paragraphs>853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Standarddesign</vt:lpstr>
      <vt:lpstr>Obraz - mapa bitowa</vt:lpstr>
      <vt:lpstr>Potential of the J-PET technology  for tests of discrete symmetries  and quantum mechanics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admin</cp:lastModifiedBy>
  <cp:revision>1721</cp:revision>
  <cp:lastPrinted>2011-09-23T07:38:38Z</cp:lastPrinted>
  <dcterms:created xsi:type="dcterms:W3CDTF">1601-01-01T00:00:00Z</dcterms:created>
  <dcterms:modified xsi:type="dcterms:W3CDTF">2015-09-24T09:22:31Z</dcterms:modified>
</cp:coreProperties>
</file>