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158" r:id="rId2"/>
  </p:sldMasterIdLst>
  <p:notesMasterIdLst>
    <p:notesMasterId r:id="rId32"/>
  </p:notesMasterIdLst>
  <p:handoutMasterIdLst>
    <p:handoutMasterId r:id="rId33"/>
  </p:handoutMasterIdLst>
  <p:sldIdLst>
    <p:sldId id="262" r:id="rId3"/>
    <p:sldId id="343" r:id="rId4"/>
    <p:sldId id="335" r:id="rId5"/>
    <p:sldId id="312" r:id="rId6"/>
    <p:sldId id="313" r:id="rId7"/>
    <p:sldId id="341" r:id="rId8"/>
    <p:sldId id="329" r:id="rId9"/>
    <p:sldId id="315" r:id="rId10"/>
    <p:sldId id="331" r:id="rId11"/>
    <p:sldId id="342" r:id="rId12"/>
    <p:sldId id="316" r:id="rId13"/>
    <p:sldId id="333" r:id="rId14"/>
    <p:sldId id="327" r:id="rId15"/>
    <p:sldId id="328" r:id="rId16"/>
    <p:sldId id="318" r:id="rId17"/>
    <p:sldId id="319" r:id="rId18"/>
    <p:sldId id="320" r:id="rId19"/>
    <p:sldId id="338" r:id="rId20"/>
    <p:sldId id="321" r:id="rId21"/>
    <p:sldId id="323" r:id="rId22"/>
    <p:sldId id="322" r:id="rId23"/>
    <p:sldId id="339" r:id="rId24"/>
    <p:sldId id="344" r:id="rId25"/>
    <p:sldId id="340" r:id="rId26"/>
    <p:sldId id="326" r:id="rId27"/>
    <p:sldId id="291" r:id="rId28"/>
    <p:sldId id="294" r:id="rId29"/>
    <p:sldId id="298" r:id="rId30"/>
    <p:sldId id="264" r:id="rId31"/>
  </p:sldIdLst>
  <p:sldSz cx="9906000" cy="6858000" type="A4"/>
  <p:notesSz cx="7099300" cy="10234613"/>
  <p:defaultTextStyle>
    <a:defPPr>
      <a:defRPr lang="en-US"/>
    </a:defPPr>
    <a:lvl1pPr algn="ctr" rtl="0" eaLnBrk="0" fontAlgn="base" hangingPunct="0">
      <a:spcBef>
        <a:spcPct val="0"/>
      </a:spcBef>
      <a:spcAft>
        <a:spcPct val="0"/>
      </a:spcAft>
      <a:defRPr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505FF"/>
    <a:srgbClr val="0B0BA1"/>
    <a:srgbClr val="4D4D4D"/>
    <a:srgbClr val="808080"/>
    <a:srgbClr val="0099FF"/>
    <a:srgbClr val="3333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91" autoAdjust="0"/>
    <p:restoredTop sz="93020" autoAdjust="0"/>
  </p:normalViewPr>
  <p:slideViewPr>
    <p:cSldViewPr>
      <p:cViewPr>
        <p:scale>
          <a:sx n="78" d="100"/>
          <a:sy n="78" d="100"/>
        </p:scale>
        <p:origin x="-1248" y="-163"/>
      </p:cViewPr>
      <p:guideLst>
        <p:guide orient="horz" pos="2640"/>
        <p:guide pos="5564"/>
      </p:guideLst>
    </p:cSldViewPr>
  </p:slideViewPr>
  <p:outlineViewPr>
    <p:cViewPr>
      <p:scale>
        <a:sx n="33" d="100"/>
        <a:sy n="33" d="100"/>
      </p:scale>
      <p:origin x="0" y="144"/>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61" d="100"/>
          <a:sy n="61" d="100"/>
        </p:scale>
        <p:origin x="-3067" y="-82"/>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l" eaLnBrk="1" hangingPunct="1">
              <a:defRPr sz="1200" smtClean="0">
                <a:latin typeface="Arial" charset="0"/>
              </a:defRPr>
            </a:lvl1pPr>
          </a:lstStyle>
          <a:p>
            <a:pPr>
              <a:defRPr/>
            </a:pPr>
            <a:endParaRPr lang="it-IT" altLang="it-IT"/>
          </a:p>
        </p:txBody>
      </p:sp>
      <p:sp>
        <p:nvSpPr>
          <p:cNvPr id="73731" name="Rectangle 3"/>
          <p:cNvSpPr>
            <a:spLocks noGrp="1" noChangeArrowheads="1"/>
          </p:cNvSpPr>
          <p:nvPr>
            <p:ph type="dt" sz="quarter" idx="1"/>
          </p:nvPr>
        </p:nvSpPr>
        <p:spPr bwMode="auto">
          <a:xfrm>
            <a:off x="4022725" y="0"/>
            <a:ext cx="3074988" cy="51276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eaLnBrk="1" hangingPunct="1">
              <a:defRPr sz="1200" smtClean="0">
                <a:latin typeface="Arial" charset="0"/>
              </a:defRPr>
            </a:lvl1pPr>
          </a:lstStyle>
          <a:p>
            <a:pPr>
              <a:defRPr/>
            </a:pPr>
            <a:fld id="{0F8A930B-C6BE-4070-AE18-A54942D3C4D9}" type="datetimeFigureOut">
              <a:rPr lang="it-IT" altLang="it-IT"/>
              <a:pPr>
                <a:defRPr/>
              </a:pPr>
              <a:t>22/09/2015</a:t>
            </a:fld>
            <a:endParaRPr lang="it-IT" altLang="it-IT"/>
          </a:p>
        </p:txBody>
      </p:sp>
      <p:sp>
        <p:nvSpPr>
          <p:cNvPr id="73732" name="Rectangle 4"/>
          <p:cNvSpPr>
            <a:spLocks noGrp="1" noChangeArrowheads="1"/>
          </p:cNvSpPr>
          <p:nvPr>
            <p:ph type="ftr" sz="quarter" idx="2"/>
          </p:nvPr>
        </p:nvSpPr>
        <p:spPr bwMode="auto">
          <a:xfrm>
            <a:off x="0" y="9720263"/>
            <a:ext cx="3074988" cy="512762"/>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l" eaLnBrk="1" hangingPunct="1">
              <a:defRPr sz="1200" smtClean="0">
                <a:latin typeface="Arial" charset="0"/>
              </a:defRPr>
            </a:lvl1pPr>
          </a:lstStyle>
          <a:p>
            <a:pPr>
              <a:defRPr/>
            </a:pPr>
            <a:endParaRPr lang="it-IT" altLang="it-IT"/>
          </a:p>
        </p:txBody>
      </p:sp>
      <p:sp>
        <p:nvSpPr>
          <p:cNvPr id="73733" name="Rectangle 5"/>
          <p:cNvSpPr>
            <a:spLocks noGrp="1" noChangeArrowheads="1"/>
          </p:cNvSpPr>
          <p:nvPr>
            <p:ph type="sldNum" sz="quarter" idx="3"/>
          </p:nvPr>
        </p:nvSpPr>
        <p:spPr bwMode="auto">
          <a:xfrm>
            <a:off x="4024313" y="9721850"/>
            <a:ext cx="3074987" cy="512763"/>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eaLnBrk="1" hangingPunct="1">
              <a:defRPr sz="1200">
                <a:latin typeface="Arial" charset="0"/>
              </a:defRPr>
            </a:lvl1pPr>
          </a:lstStyle>
          <a:p>
            <a:pPr>
              <a:defRPr/>
            </a:pPr>
            <a:fld id="{4F14F327-FCA6-41FC-AB65-CCCD37FFA58C}" type="slidenum">
              <a:rPr lang="en-US"/>
              <a:pPr>
                <a:defRPr/>
              </a:pPr>
              <a:t>‹N›</a:t>
            </a:fld>
            <a:endParaRPr lang="en-US"/>
          </a:p>
        </p:txBody>
      </p:sp>
    </p:spTree>
    <p:extLst>
      <p:ext uri="{BB962C8B-B14F-4D97-AF65-F5344CB8AC3E}">
        <p14:creationId xmlns:p14="http://schemas.microsoft.com/office/powerpoint/2010/main" val="46398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l" eaLnBrk="1" hangingPunct="1">
              <a:defRPr sz="1200" smtClean="0">
                <a:latin typeface="Arial" charset="0"/>
              </a:defRPr>
            </a:lvl1pPr>
          </a:lstStyle>
          <a:p>
            <a:pPr>
              <a:defRPr/>
            </a:pPr>
            <a:endParaRPr lang="it-IT" altLang="it-IT"/>
          </a:p>
        </p:txBody>
      </p:sp>
      <p:sp>
        <p:nvSpPr>
          <p:cNvPr id="3075" name="Rectangle 3"/>
          <p:cNvSpPr>
            <a:spLocks noGrp="1" noChangeArrowheads="1"/>
          </p:cNvSpPr>
          <p:nvPr>
            <p:ph type="dt" idx="1"/>
          </p:nvPr>
        </p:nvSpPr>
        <p:spPr bwMode="auto">
          <a:xfrm>
            <a:off x="4022725" y="0"/>
            <a:ext cx="3074988" cy="51276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eaLnBrk="1" hangingPunct="1">
              <a:defRPr sz="1200" smtClean="0">
                <a:latin typeface="Arial" charset="0"/>
              </a:defRPr>
            </a:lvl1pPr>
          </a:lstStyle>
          <a:p>
            <a:pPr>
              <a:defRPr/>
            </a:pPr>
            <a:fld id="{61F264F5-9695-4F3D-8D1B-FF56F4941CE1}" type="datetimeFigureOut">
              <a:rPr lang="it-IT" altLang="it-IT"/>
              <a:pPr>
                <a:defRPr/>
              </a:pPr>
              <a:t>22/09/2015</a:t>
            </a:fld>
            <a:endParaRPr lang="it-IT" altLang="it-IT"/>
          </a:p>
        </p:txBody>
      </p:sp>
      <p:sp>
        <p:nvSpPr>
          <p:cNvPr id="38916" name="Rectangle 4"/>
          <p:cNvSpPr>
            <a:spLocks noGrp="1" noRot="1" noChangeAspect="1" noChangeArrowheads="1" noTextEdit="1"/>
          </p:cNvSpPr>
          <p:nvPr>
            <p:ph type="sldImg" idx="2"/>
          </p:nvPr>
        </p:nvSpPr>
        <p:spPr bwMode="auto">
          <a:xfrm>
            <a:off x="777875" y="766763"/>
            <a:ext cx="554355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8025" y="4862513"/>
            <a:ext cx="5683250" cy="4605337"/>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720263"/>
            <a:ext cx="3074988" cy="512762"/>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l" eaLnBrk="1" hangingPunct="1">
              <a:defRPr sz="1200" smtClean="0">
                <a:latin typeface="Arial" charset="0"/>
              </a:defRPr>
            </a:lvl1pPr>
          </a:lstStyle>
          <a:p>
            <a:pPr>
              <a:defRPr/>
            </a:pPr>
            <a:endParaRPr lang="it-IT" altLang="it-IT"/>
          </a:p>
        </p:txBody>
      </p:sp>
      <p:sp>
        <p:nvSpPr>
          <p:cNvPr id="3079" name="Rectangle 7"/>
          <p:cNvSpPr>
            <a:spLocks noGrp="1" noChangeArrowheads="1"/>
          </p:cNvSpPr>
          <p:nvPr>
            <p:ph type="sldNum" sz="quarter" idx="5"/>
          </p:nvPr>
        </p:nvSpPr>
        <p:spPr bwMode="auto">
          <a:xfrm>
            <a:off x="4022725" y="9720263"/>
            <a:ext cx="3074988" cy="512762"/>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eaLnBrk="1" hangingPunct="1">
              <a:defRPr sz="1200">
                <a:latin typeface="Arial" charset="0"/>
              </a:defRPr>
            </a:lvl1pPr>
          </a:lstStyle>
          <a:p>
            <a:pPr>
              <a:defRPr/>
            </a:pPr>
            <a:fld id="{FD4FAF84-F50E-41F2-B016-8944A2A99AB4}" type="slidenum">
              <a:rPr lang="en-US"/>
              <a:pPr>
                <a:defRPr/>
              </a:pPr>
              <a:t>‹N›</a:t>
            </a:fld>
            <a:endParaRPr lang="en-US"/>
          </a:p>
        </p:txBody>
      </p:sp>
    </p:spTree>
    <p:extLst>
      <p:ext uri="{BB962C8B-B14F-4D97-AF65-F5344CB8AC3E}">
        <p14:creationId xmlns:p14="http://schemas.microsoft.com/office/powerpoint/2010/main" val="3544488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smtClean="0">
                <a:latin typeface="Arial" pitchFamily="34" charset="0"/>
              </a:rPr>
              <a:t>           </a:t>
            </a:r>
            <a:endParaRPr lang="it-IT" altLang="it-IT"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smtClean="0">
                <a:latin typeface="Arial" pitchFamily="34" charset="0"/>
              </a:rPr>
              <a:t>In particular, for mechanical resonators, the decoherence may be induced by mechanical losses, by gas scattering, in both cases the decoeherence rate is roughly proportional to the ratio between temperature T and quality factor Q, which are defined by the coupling to the environment.</a:t>
            </a:r>
          </a:p>
          <a:p>
            <a:r>
              <a:rPr lang="en-US" altLang="it-IT" smtClean="0">
                <a:latin typeface="Arial" pitchFamily="34" charset="0"/>
              </a:rPr>
              <a:t>Then you have scattering from blackbody radiation, Another fundamental decoherence source, which is strongly dependent on temperature.</a:t>
            </a:r>
          </a:p>
          <a:p>
            <a:r>
              <a:rPr lang="en-US" altLang="it-IT" smtClean="0">
                <a:latin typeface="Arial" pitchFamily="34" charset="0"/>
              </a:rPr>
              <a:t>So -what you want, to suppress decoherence, in general is just to reduce as much as you can the temperature T, and increase as much as you can the quality factor Q, which means reduce the losses to the thermal bath.</a:t>
            </a:r>
            <a:endParaRPr lang="it-IT" altLang="it-IT" smtClean="0">
              <a:latin typeface="Arial" pitchFamily="34" charset="0"/>
            </a:endParaRPr>
          </a:p>
          <a:p>
            <a:endParaRPr lang="en-US" altLang="it-IT"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33584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5250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7944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fld id="{8841B6BA-9B9C-46F0-8004-503474E01F6A}" type="datetimeFigureOut">
              <a:rPr lang="en-US"/>
              <a:pPr>
                <a:defRPr/>
              </a:pPr>
              <a:t>9/22/2015</a:t>
            </a:fld>
            <a:endParaRPr lang="en-US"/>
          </a:p>
        </p:txBody>
      </p:sp>
      <p:sp>
        <p:nvSpPr>
          <p:cNvPr id="5" name="Footer Placeholder 4"/>
          <p:cNvSpPr>
            <a:spLocks noGrp="1"/>
          </p:cNvSpPr>
          <p:nvPr>
            <p:ph type="ftr" sz="quarter" idx="11"/>
          </p:nvPr>
        </p:nvSpPr>
        <p:spPr/>
        <p:txBody>
          <a:bodyPr/>
          <a:lstStyle>
            <a:lvl1pPr>
              <a:defRPr smtClean="0">
                <a:latin typeface="Arial" charset="0"/>
              </a:defRPr>
            </a:lvl1pPr>
          </a:lstStyle>
          <a:p>
            <a:pPr>
              <a:defRPr/>
            </a:pPr>
            <a:endParaRPr lang="it-IT" altLang="it-IT"/>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B5EC7F13-AAE9-4223-85CB-78CC09BBC63E}" type="slidenum">
              <a:rPr lang="en-US"/>
              <a:pPr>
                <a:defRPr/>
              </a:pPr>
              <a:t>‹N›</a:t>
            </a:fld>
            <a:endParaRPr lang="en-US"/>
          </a:p>
        </p:txBody>
      </p:sp>
    </p:spTree>
    <p:extLst>
      <p:ext uri="{BB962C8B-B14F-4D97-AF65-F5344CB8AC3E}">
        <p14:creationId xmlns:p14="http://schemas.microsoft.com/office/powerpoint/2010/main" val="872222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fld id="{FF8CFAD7-B14C-46A2-B727-B5C55B0D40E5}" type="datetimeFigureOut">
              <a:rPr lang="en-US"/>
              <a:pPr>
                <a:defRPr/>
              </a:pPr>
              <a:t>9/22/2015</a:t>
            </a:fld>
            <a:endParaRPr lang="en-US"/>
          </a:p>
        </p:txBody>
      </p:sp>
      <p:sp>
        <p:nvSpPr>
          <p:cNvPr id="5" name="Footer Placeholder 4"/>
          <p:cNvSpPr>
            <a:spLocks noGrp="1"/>
          </p:cNvSpPr>
          <p:nvPr>
            <p:ph type="ftr" sz="quarter" idx="11"/>
          </p:nvPr>
        </p:nvSpPr>
        <p:spPr/>
        <p:txBody>
          <a:bodyPr/>
          <a:lstStyle>
            <a:lvl1pPr>
              <a:defRPr smtClean="0">
                <a:latin typeface="Arial" charset="0"/>
              </a:defRPr>
            </a:lvl1pPr>
          </a:lstStyle>
          <a:p>
            <a:pPr>
              <a:defRPr/>
            </a:pPr>
            <a:endParaRPr lang="it-IT" altLang="it-IT"/>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5844C85B-09A1-4B09-B2EC-9B7D361B3773}" type="slidenum">
              <a:rPr lang="en-US"/>
              <a:pPr>
                <a:defRPr/>
              </a:pPr>
              <a:t>‹N›</a:t>
            </a:fld>
            <a:endParaRPr lang="en-US"/>
          </a:p>
        </p:txBody>
      </p:sp>
    </p:spTree>
    <p:extLst>
      <p:ext uri="{BB962C8B-B14F-4D97-AF65-F5344CB8AC3E}">
        <p14:creationId xmlns:p14="http://schemas.microsoft.com/office/powerpoint/2010/main" val="2585449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charset="0"/>
              </a:defRPr>
            </a:lvl1pPr>
          </a:lstStyle>
          <a:p>
            <a:pPr>
              <a:defRPr/>
            </a:pPr>
            <a:fld id="{6D6E0530-2413-48CE-BF70-48AB2C1F61CD}" type="datetimeFigureOut">
              <a:rPr lang="en-US"/>
              <a:pPr>
                <a:defRPr/>
              </a:pPr>
              <a:t>9/22/2015</a:t>
            </a:fld>
            <a:endParaRPr lang="en-US"/>
          </a:p>
        </p:txBody>
      </p:sp>
      <p:sp>
        <p:nvSpPr>
          <p:cNvPr id="5" name="Footer Placeholder 4"/>
          <p:cNvSpPr>
            <a:spLocks noGrp="1"/>
          </p:cNvSpPr>
          <p:nvPr>
            <p:ph type="ftr" sz="quarter" idx="11"/>
          </p:nvPr>
        </p:nvSpPr>
        <p:spPr/>
        <p:txBody>
          <a:bodyPr/>
          <a:lstStyle>
            <a:lvl1pPr>
              <a:defRPr smtClean="0">
                <a:latin typeface="Arial" charset="0"/>
              </a:defRPr>
            </a:lvl1pPr>
          </a:lstStyle>
          <a:p>
            <a:pPr>
              <a:defRPr/>
            </a:pPr>
            <a:endParaRPr lang="it-IT" altLang="it-IT"/>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0114FE30-0217-4322-9A30-B1B5780E7BB5}" type="slidenum">
              <a:rPr lang="en-US"/>
              <a:pPr>
                <a:defRPr/>
              </a:pPr>
              <a:t>‹N›</a:t>
            </a:fld>
            <a:endParaRPr lang="en-US"/>
          </a:p>
        </p:txBody>
      </p:sp>
    </p:spTree>
    <p:extLst>
      <p:ext uri="{BB962C8B-B14F-4D97-AF65-F5344CB8AC3E}">
        <p14:creationId xmlns:p14="http://schemas.microsoft.com/office/powerpoint/2010/main" val="1545881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charset="0"/>
              </a:defRPr>
            </a:lvl1pPr>
          </a:lstStyle>
          <a:p>
            <a:pPr>
              <a:defRPr/>
            </a:pPr>
            <a:fld id="{3D0E79AE-3B08-47DA-8A36-4C46FC2619D6}" type="datetimeFigureOut">
              <a:rPr lang="en-US"/>
              <a:pPr>
                <a:defRPr/>
              </a:pPr>
              <a:t>9/22/2015</a:t>
            </a:fld>
            <a:endParaRPr lang="en-US"/>
          </a:p>
        </p:txBody>
      </p:sp>
      <p:sp>
        <p:nvSpPr>
          <p:cNvPr id="6" name="Footer Placeholder 5"/>
          <p:cNvSpPr>
            <a:spLocks noGrp="1"/>
          </p:cNvSpPr>
          <p:nvPr>
            <p:ph type="ftr" sz="quarter" idx="11"/>
          </p:nvPr>
        </p:nvSpPr>
        <p:spPr/>
        <p:txBody>
          <a:bodyPr/>
          <a:lstStyle>
            <a:lvl1pPr>
              <a:defRPr smtClean="0">
                <a:latin typeface="Arial" charset="0"/>
              </a:defRPr>
            </a:lvl1pPr>
          </a:lstStyle>
          <a:p>
            <a:pPr>
              <a:defRPr/>
            </a:pPr>
            <a:endParaRPr lang="it-IT" altLang="it-IT"/>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36D85874-22F6-434E-832E-DFE40E624E54}" type="slidenum">
              <a:rPr lang="en-US"/>
              <a:pPr>
                <a:defRPr/>
              </a:pPr>
              <a:t>‹N›</a:t>
            </a:fld>
            <a:endParaRPr lang="en-US"/>
          </a:p>
        </p:txBody>
      </p:sp>
    </p:spTree>
    <p:extLst>
      <p:ext uri="{BB962C8B-B14F-4D97-AF65-F5344CB8AC3E}">
        <p14:creationId xmlns:p14="http://schemas.microsoft.com/office/powerpoint/2010/main" val="3546949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charset="0"/>
              </a:defRPr>
            </a:lvl1pPr>
          </a:lstStyle>
          <a:p>
            <a:pPr>
              <a:defRPr/>
            </a:pPr>
            <a:fld id="{D4BE1C6C-A6EA-4232-A222-F7A256B965FD}" type="datetimeFigureOut">
              <a:rPr lang="en-US"/>
              <a:pPr>
                <a:defRPr/>
              </a:pPr>
              <a:t>9/22/2015</a:t>
            </a:fld>
            <a:endParaRPr lang="en-US"/>
          </a:p>
        </p:txBody>
      </p:sp>
      <p:sp>
        <p:nvSpPr>
          <p:cNvPr id="8" name="Footer Placeholder 7"/>
          <p:cNvSpPr>
            <a:spLocks noGrp="1"/>
          </p:cNvSpPr>
          <p:nvPr>
            <p:ph type="ftr" sz="quarter" idx="11"/>
          </p:nvPr>
        </p:nvSpPr>
        <p:spPr/>
        <p:txBody>
          <a:bodyPr/>
          <a:lstStyle>
            <a:lvl1pPr>
              <a:defRPr smtClean="0">
                <a:latin typeface="Arial" charset="0"/>
              </a:defRPr>
            </a:lvl1pPr>
          </a:lstStyle>
          <a:p>
            <a:pPr>
              <a:defRPr/>
            </a:pPr>
            <a:endParaRPr lang="it-IT" altLang="it-IT"/>
          </a:p>
        </p:txBody>
      </p:sp>
      <p:sp>
        <p:nvSpPr>
          <p:cNvPr id="9" name="Slide Number Placeholder 8"/>
          <p:cNvSpPr>
            <a:spLocks noGrp="1"/>
          </p:cNvSpPr>
          <p:nvPr>
            <p:ph type="sldNum" sz="quarter" idx="12"/>
          </p:nvPr>
        </p:nvSpPr>
        <p:spPr/>
        <p:txBody>
          <a:bodyPr/>
          <a:lstStyle>
            <a:lvl1pPr>
              <a:defRPr>
                <a:latin typeface="Arial" charset="0"/>
              </a:defRPr>
            </a:lvl1pPr>
          </a:lstStyle>
          <a:p>
            <a:pPr>
              <a:defRPr/>
            </a:pPr>
            <a:fld id="{B037E272-4831-432E-B158-6AB55204E2FB}" type="slidenum">
              <a:rPr lang="en-US"/>
              <a:pPr>
                <a:defRPr/>
              </a:pPr>
              <a:t>‹N›</a:t>
            </a:fld>
            <a:endParaRPr lang="en-US"/>
          </a:p>
        </p:txBody>
      </p:sp>
    </p:spTree>
    <p:extLst>
      <p:ext uri="{BB962C8B-B14F-4D97-AF65-F5344CB8AC3E}">
        <p14:creationId xmlns:p14="http://schemas.microsoft.com/office/powerpoint/2010/main" val="2933643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defRPr>
            </a:lvl1pPr>
          </a:lstStyle>
          <a:p>
            <a:pPr>
              <a:defRPr/>
            </a:pPr>
            <a:fld id="{2AB35CC3-3306-4876-9C1A-592DEBA9BFD2}" type="datetimeFigureOut">
              <a:rPr lang="en-US"/>
              <a:pPr>
                <a:defRPr/>
              </a:pPr>
              <a:t>9/22/2015</a:t>
            </a:fld>
            <a:endParaRPr lang="en-US"/>
          </a:p>
        </p:txBody>
      </p:sp>
      <p:sp>
        <p:nvSpPr>
          <p:cNvPr id="3" name="Footer Placeholder 2"/>
          <p:cNvSpPr>
            <a:spLocks noGrp="1"/>
          </p:cNvSpPr>
          <p:nvPr>
            <p:ph type="ftr" sz="quarter" idx="11"/>
          </p:nvPr>
        </p:nvSpPr>
        <p:spPr/>
        <p:txBody>
          <a:bodyPr/>
          <a:lstStyle>
            <a:lvl1pPr>
              <a:defRPr smtClean="0">
                <a:latin typeface="Arial" charset="0"/>
              </a:defRPr>
            </a:lvl1pPr>
          </a:lstStyle>
          <a:p>
            <a:pPr>
              <a:defRPr/>
            </a:pPr>
            <a:endParaRPr lang="it-IT" altLang="it-IT"/>
          </a:p>
        </p:txBody>
      </p:sp>
      <p:sp>
        <p:nvSpPr>
          <p:cNvPr id="4" name="Slide Number Placeholder 3"/>
          <p:cNvSpPr>
            <a:spLocks noGrp="1"/>
          </p:cNvSpPr>
          <p:nvPr>
            <p:ph type="sldNum" sz="quarter" idx="12"/>
          </p:nvPr>
        </p:nvSpPr>
        <p:spPr/>
        <p:txBody>
          <a:bodyPr/>
          <a:lstStyle>
            <a:lvl1pPr>
              <a:defRPr>
                <a:latin typeface="Arial" charset="0"/>
              </a:defRPr>
            </a:lvl1pPr>
          </a:lstStyle>
          <a:p>
            <a:pPr>
              <a:defRPr/>
            </a:pPr>
            <a:fld id="{FB5A70E9-A5C8-48DA-92A9-E64304A820F1}" type="slidenum">
              <a:rPr lang="en-US"/>
              <a:pPr>
                <a:defRPr/>
              </a:pPr>
              <a:t>‹N›</a:t>
            </a:fld>
            <a:endParaRPr lang="en-US"/>
          </a:p>
        </p:txBody>
      </p:sp>
    </p:spTree>
    <p:extLst>
      <p:ext uri="{BB962C8B-B14F-4D97-AF65-F5344CB8AC3E}">
        <p14:creationId xmlns:p14="http://schemas.microsoft.com/office/powerpoint/2010/main" val="3089510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fld id="{12F9A75F-592A-4576-A64C-81291DA8C442}" type="datetimeFigureOut">
              <a:rPr lang="en-US"/>
              <a:pPr>
                <a:defRPr/>
              </a:pPr>
              <a:t>9/22/2015</a:t>
            </a:fld>
            <a:endParaRPr lang="en-US"/>
          </a:p>
        </p:txBody>
      </p:sp>
      <p:sp>
        <p:nvSpPr>
          <p:cNvPr id="6" name="Footer Placeholder 5"/>
          <p:cNvSpPr>
            <a:spLocks noGrp="1"/>
          </p:cNvSpPr>
          <p:nvPr>
            <p:ph type="ftr" sz="quarter" idx="11"/>
          </p:nvPr>
        </p:nvSpPr>
        <p:spPr/>
        <p:txBody>
          <a:bodyPr/>
          <a:lstStyle>
            <a:lvl1pPr>
              <a:defRPr smtClean="0">
                <a:latin typeface="Arial" charset="0"/>
              </a:defRPr>
            </a:lvl1pPr>
          </a:lstStyle>
          <a:p>
            <a:pPr>
              <a:defRPr/>
            </a:pPr>
            <a:endParaRPr lang="it-IT" altLang="it-IT"/>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662A0D88-BF71-4B1F-8831-CF4C927E91F0}" type="slidenum">
              <a:rPr lang="en-US"/>
              <a:pPr>
                <a:defRPr/>
              </a:pPr>
              <a:t>‹N›</a:t>
            </a:fld>
            <a:endParaRPr lang="en-US"/>
          </a:p>
        </p:txBody>
      </p:sp>
    </p:spTree>
    <p:extLst>
      <p:ext uri="{BB962C8B-B14F-4D97-AF65-F5344CB8AC3E}">
        <p14:creationId xmlns:p14="http://schemas.microsoft.com/office/powerpoint/2010/main" val="603895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fld id="{5727FA92-2824-4918-87A4-26410F8985FD}" type="datetimeFigureOut">
              <a:rPr lang="en-US"/>
              <a:pPr>
                <a:defRPr/>
              </a:pPr>
              <a:t>9/22/2015</a:t>
            </a:fld>
            <a:endParaRPr lang="en-US"/>
          </a:p>
        </p:txBody>
      </p:sp>
      <p:sp>
        <p:nvSpPr>
          <p:cNvPr id="6" name="Footer Placeholder 5"/>
          <p:cNvSpPr>
            <a:spLocks noGrp="1"/>
          </p:cNvSpPr>
          <p:nvPr>
            <p:ph type="ftr" sz="quarter" idx="11"/>
          </p:nvPr>
        </p:nvSpPr>
        <p:spPr/>
        <p:txBody>
          <a:bodyPr/>
          <a:lstStyle>
            <a:lvl1pPr>
              <a:defRPr smtClean="0">
                <a:latin typeface="Arial" charset="0"/>
              </a:defRPr>
            </a:lvl1pPr>
          </a:lstStyle>
          <a:p>
            <a:pPr>
              <a:defRPr/>
            </a:pPr>
            <a:endParaRPr lang="it-IT" altLang="it-IT"/>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59C4948F-707C-40BC-8AAE-625FAA691E71}" type="slidenum">
              <a:rPr lang="en-US"/>
              <a:pPr>
                <a:defRPr/>
              </a:pPr>
              <a:t>‹N›</a:t>
            </a:fld>
            <a:endParaRPr lang="en-US"/>
          </a:p>
        </p:txBody>
      </p:sp>
    </p:spTree>
    <p:extLst>
      <p:ext uri="{BB962C8B-B14F-4D97-AF65-F5344CB8AC3E}">
        <p14:creationId xmlns:p14="http://schemas.microsoft.com/office/powerpoint/2010/main" val="3950101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6696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fld id="{604BCC0F-8EDF-470C-AB52-5321A089CAF0}" type="datetimeFigureOut">
              <a:rPr lang="en-US"/>
              <a:pPr>
                <a:defRPr/>
              </a:pPr>
              <a:t>9/22/2015</a:t>
            </a:fld>
            <a:endParaRPr lang="en-US"/>
          </a:p>
        </p:txBody>
      </p:sp>
      <p:sp>
        <p:nvSpPr>
          <p:cNvPr id="5" name="Footer Placeholder 4"/>
          <p:cNvSpPr>
            <a:spLocks noGrp="1"/>
          </p:cNvSpPr>
          <p:nvPr>
            <p:ph type="ftr" sz="quarter" idx="11"/>
          </p:nvPr>
        </p:nvSpPr>
        <p:spPr/>
        <p:txBody>
          <a:bodyPr/>
          <a:lstStyle>
            <a:lvl1pPr>
              <a:defRPr smtClean="0">
                <a:latin typeface="Arial" charset="0"/>
              </a:defRPr>
            </a:lvl1pPr>
          </a:lstStyle>
          <a:p>
            <a:pPr>
              <a:defRPr/>
            </a:pPr>
            <a:endParaRPr lang="it-IT" altLang="it-IT"/>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F0581B0E-9373-4381-8E48-0E5DD20A633A}" type="slidenum">
              <a:rPr lang="en-US"/>
              <a:pPr>
                <a:defRPr/>
              </a:pPr>
              <a:t>‹N›</a:t>
            </a:fld>
            <a:endParaRPr lang="en-US"/>
          </a:p>
        </p:txBody>
      </p:sp>
    </p:spTree>
    <p:extLst>
      <p:ext uri="{BB962C8B-B14F-4D97-AF65-F5344CB8AC3E}">
        <p14:creationId xmlns:p14="http://schemas.microsoft.com/office/powerpoint/2010/main" val="3519685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fld id="{90D15A4D-1293-49DF-A5CB-188ED7C98209}" type="datetimeFigureOut">
              <a:rPr lang="en-US"/>
              <a:pPr>
                <a:defRPr/>
              </a:pPr>
              <a:t>9/22/2015</a:t>
            </a:fld>
            <a:endParaRPr lang="en-US"/>
          </a:p>
        </p:txBody>
      </p:sp>
      <p:sp>
        <p:nvSpPr>
          <p:cNvPr id="5" name="Footer Placeholder 4"/>
          <p:cNvSpPr>
            <a:spLocks noGrp="1"/>
          </p:cNvSpPr>
          <p:nvPr>
            <p:ph type="ftr" sz="quarter" idx="11"/>
          </p:nvPr>
        </p:nvSpPr>
        <p:spPr/>
        <p:txBody>
          <a:bodyPr/>
          <a:lstStyle>
            <a:lvl1pPr>
              <a:defRPr smtClean="0">
                <a:latin typeface="Arial" charset="0"/>
              </a:defRPr>
            </a:lvl1pPr>
          </a:lstStyle>
          <a:p>
            <a:pPr>
              <a:defRPr/>
            </a:pPr>
            <a:endParaRPr lang="it-IT" altLang="it-IT"/>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9DB92DDF-E9D8-44F3-A78E-199393EBD059}" type="slidenum">
              <a:rPr lang="en-US"/>
              <a:pPr>
                <a:defRPr/>
              </a:pPr>
              <a:t>‹N›</a:t>
            </a:fld>
            <a:endParaRPr lang="en-US"/>
          </a:p>
        </p:txBody>
      </p:sp>
    </p:spTree>
    <p:extLst>
      <p:ext uri="{BB962C8B-B14F-4D97-AF65-F5344CB8AC3E}">
        <p14:creationId xmlns:p14="http://schemas.microsoft.com/office/powerpoint/2010/main" val="1346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8416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9459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806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8931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58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9220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2362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E5BC0"/>
            </a:gs>
            <a:gs pos="100000">
              <a:srgbClr val="0B0BA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rere</a:t>
            </a:r>
          </a:p>
        </p:txBody>
      </p:sp>
    </p:spTree>
  </p:cSld>
  <p:clrMap bg1="lt1" tx1="dk1" bg2="lt2" tx2="dk2" accent1="accent1" accent2="accent2" accent3="accent3" accent4="accent4" accent5="accent5" accent6="accent6" hlink="hlink" folHlink="folHlink"/>
  <p:sldLayoutIdLst>
    <p:sldLayoutId id="2147488038" r:id="rId1"/>
    <p:sldLayoutId id="2147488039" r:id="rId2"/>
    <p:sldLayoutId id="2147488040" r:id="rId3"/>
    <p:sldLayoutId id="2147488041" r:id="rId4"/>
    <p:sldLayoutId id="2147488042" r:id="rId5"/>
    <p:sldLayoutId id="2147488043" r:id="rId6"/>
    <p:sldLayoutId id="2147488044" r:id="rId7"/>
    <p:sldLayoutId id="2147488045" r:id="rId8"/>
    <p:sldLayoutId id="2147488046" r:id="rId9"/>
    <p:sldLayoutId id="2147488047" r:id="rId10"/>
    <p:sldLayoutId id="2147488048" r:id="rId11"/>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Click to edit Master title style</a:t>
            </a:r>
          </a:p>
        </p:txBody>
      </p:sp>
      <p:sp>
        <p:nvSpPr>
          <p:cNvPr id="2051" name="Text Placeholder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4" name="Date Placeholder 3"/>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898989"/>
                </a:solidFill>
                <a:latin typeface="Calibri" pitchFamily="34" charset="0"/>
              </a:defRPr>
            </a:lvl1pPr>
          </a:lstStyle>
          <a:p>
            <a:pPr>
              <a:defRPr/>
            </a:pPr>
            <a:fld id="{D3D66723-9C27-4864-B928-2F22DDFC8646}" type="datetimeFigureOut">
              <a:rPr lang="en-US"/>
              <a:pPr>
                <a:defRPr/>
              </a:pPr>
              <a:t>9/22/2015</a:t>
            </a:fld>
            <a:endParaRPr lang="en-US"/>
          </a:p>
        </p:txBody>
      </p:sp>
      <p:sp>
        <p:nvSpPr>
          <p:cNvPr id="5" name="Footer Placeholder 4"/>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itchFamily="34" charset="0"/>
              </a:defRPr>
            </a:lvl1pPr>
          </a:lstStyle>
          <a:p>
            <a:pPr>
              <a:defRPr/>
            </a:pPr>
            <a:endParaRPr lang="it-IT" altLang="it-IT"/>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97A894B-B909-453D-B655-A522C11E24B5}"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8049" r:id="rId1"/>
    <p:sldLayoutId id="2147488050" r:id="rId2"/>
    <p:sldLayoutId id="2147488051" r:id="rId3"/>
    <p:sldLayoutId id="2147488052" r:id="rId4"/>
    <p:sldLayoutId id="2147488053" r:id="rId5"/>
    <p:sldLayoutId id="2147488054" r:id="rId6"/>
    <p:sldLayoutId id="2147488055" r:id="rId7"/>
    <p:sldLayoutId id="2147488056" r:id="rId8"/>
    <p:sldLayoutId id="2147488057" r:id="rId9"/>
    <p:sldLayoutId id="2147488058"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2.bin"/><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2.wmf"/><Relationship Id="rId5" Type="http://schemas.openxmlformats.org/officeDocument/2006/relationships/oleObject" Target="../embeddings/oleObject3.bin"/><Relationship Id="rId4" Type="http://schemas.openxmlformats.org/officeDocument/2006/relationships/image" Target="../media/image21.wmf"/><Relationship Id="rId9" Type="http://schemas.openxmlformats.org/officeDocument/2006/relationships/image" Target="../media/image23.wmf"/></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5.wmf"/><Relationship Id="rId5" Type="http://schemas.openxmlformats.org/officeDocument/2006/relationships/oleObject" Target="../embeddings/oleObject5.bin"/><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4.jpeg"/><Relationship Id="rId4" Type="http://schemas.openxmlformats.org/officeDocument/2006/relationships/image" Target="../media/image33.wmf"/></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7.wmf"/><Relationship Id="rId5" Type="http://schemas.openxmlformats.org/officeDocument/2006/relationships/oleObject" Target="../embeddings/oleObject8.bin"/><Relationship Id="rId4" Type="http://schemas.openxmlformats.org/officeDocument/2006/relationships/image" Target="../media/image36.wmf"/></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41.gif"/><Relationship Id="rId4" Type="http://schemas.openxmlformats.org/officeDocument/2006/relationships/image" Target="../media/image40.gif"/></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95300" y="2514600"/>
            <a:ext cx="8089900" cy="1143000"/>
          </a:xfrm>
        </p:spPr>
        <p:txBody>
          <a:bodyPr/>
          <a:lstStyle/>
          <a:p>
            <a:r>
              <a:rPr lang="en-US" altLang="it-IT" sz="4000" b="1" dirty="0" smtClean="0"/>
              <a:t>Andrea </a:t>
            </a:r>
            <a:r>
              <a:rPr lang="en-US" altLang="it-IT" sz="4000" b="1" dirty="0" err="1" smtClean="0"/>
              <a:t>Vinante</a:t>
            </a:r>
            <a:r>
              <a:rPr lang="en-US" altLang="it-IT" sz="4000" dirty="0" smtClean="0"/>
              <a:t/>
            </a:r>
            <a:br>
              <a:rPr lang="en-US" altLang="it-IT" sz="4000" dirty="0" smtClean="0"/>
            </a:br>
            <a:r>
              <a:rPr lang="en-US" altLang="it-IT" sz="4000" dirty="0" smtClean="0"/>
              <a:t/>
            </a:r>
            <a:br>
              <a:rPr lang="en-US" altLang="it-IT" sz="4000" dirty="0" smtClean="0"/>
            </a:br>
            <a:r>
              <a:rPr lang="en-US" altLang="it-IT" sz="3200" dirty="0" smtClean="0"/>
              <a:t/>
            </a:r>
            <a:br>
              <a:rPr lang="en-US" altLang="it-IT" sz="3200" dirty="0" smtClean="0"/>
            </a:br>
            <a:r>
              <a:rPr lang="en-US" altLang="it-IT" sz="3200" dirty="0" smtClean="0"/>
              <a:t>Testing collapse models using </a:t>
            </a:r>
            <a:r>
              <a:rPr lang="en-US" altLang="it-IT" sz="3200" dirty="0" err="1" smtClean="0"/>
              <a:t>ultracold</a:t>
            </a:r>
            <a:r>
              <a:rPr lang="en-US" altLang="it-IT" sz="3200" dirty="0" smtClean="0"/>
              <a:t> mechanical resonators</a:t>
            </a:r>
            <a:br>
              <a:rPr lang="en-US" altLang="it-IT" sz="3200" dirty="0" smtClean="0"/>
            </a:br>
            <a:r>
              <a:rPr lang="en-US" altLang="it-IT" sz="3200" dirty="0" smtClean="0"/>
              <a:t/>
            </a:r>
            <a:br>
              <a:rPr lang="en-US" altLang="it-IT" sz="3200" dirty="0" smtClean="0"/>
            </a:br>
            <a:r>
              <a:rPr lang="en-US" altLang="it-IT" sz="3200" dirty="0" smtClean="0"/>
              <a:t/>
            </a:r>
            <a:br>
              <a:rPr lang="en-US" altLang="it-IT" sz="3200" dirty="0" smtClean="0"/>
            </a:br>
            <a:r>
              <a:rPr lang="en-US" altLang="it-IT" sz="3200" dirty="0" smtClean="0"/>
              <a:t>INFN – </a:t>
            </a:r>
            <a:r>
              <a:rPr lang="en-US" altLang="it-IT" sz="3200" dirty="0" err="1" smtClean="0"/>
              <a:t>Tifpa</a:t>
            </a:r>
            <a:r>
              <a:rPr lang="en-US" altLang="it-IT" sz="3200" dirty="0" smtClean="0"/>
              <a:t>, Trento </a:t>
            </a:r>
            <a:br>
              <a:rPr lang="en-US" altLang="it-IT" sz="3200" dirty="0" smtClean="0"/>
            </a:br>
            <a:endParaRPr lang="it-IT" altLang="it-IT" sz="3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37732" y="43774"/>
            <a:ext cx="9525000" cy="769441"/>
          </a:xfrm>
          <a:prstGeom prst="rect">
            <a:avLst/>
          </a:prstGeom>
          <a:noFill/>
        </p:spPr>
        <p:txBody>
          <a:bodyPr wrap="square" rtlCol="0">
            <a:spAutoFit/>
          </a:bodyPr>
          <a:lstStyle/>
          <a:p>
            <a:r>
              <a:rPr lang="en-US" sz="4400" dirty="0" smtClean="0">
                <a:solidFill>
                  <a:srgbClr val="FFFF00"/>
                </a:solidFill>
              </a:rPr>
              <a:t>The challenge</a:t>
            </a:r>
            <a:endParaRPr lang="it-IT" sz="4400" dirty="0">
              <a:solidFill>
                <a:srgbClr val="FFFF00"/>
              </a:solidFill>
            </a:endParaRPr>
          </a:p>
        </p:txBody>
      </p:sp>
      <p:sp>
        <p:nvSpPr>
          <p:cNvPr id="3" name="Title 1"/>
          <p:cNvSpPr txBox="1">
            <a:spLocks/>
          </p:cNvSpPr>
          <p:nvPr/>
        </p:nvSpPr>
        <p:spPr>
          <a:xfrm>
            <a:off x="340975" y="1371600"/>
            <a:ext cx="8915400" cy="1143000"/>
          </a:xfrm>
          <a:prstGeom prst="rect">
            <a:avLst/>
          </a:prstGeom>
        </p:spPr>
        <p:txBody>
          <a:bodyPr/>
          <a:lst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altLang="it-IT" sz="3200" kern="0" dirty="0" smtClean="0">
              <a:solidFill>
                <a:schemeClr val="bg1"/>
              </a:solidFill>
            </a:endParaRPr>
          </a:p>
        </p:txBody>
      </p:sp>
      <mc:AlternateContent xmlns:mc="http://schemas.openxmlformats.org/markup-compatibility/2006" xmlns:a14="http://schemas.microsoft.com/office/drawing/2010/main">
        <mc:Choice Requires="a14">
          <p:sp>
            <p:nvSpPr>
              <p:cNvPr id="4" name="TextBox 2"/>
              <p:cNvSpPr txBox="1">
                <a:spLocks noChangeArrowheads="1"/>
              </p:cNvSpPr>
              <p:nvPr/>
            </p:nvSpPr>
            <p:spPr bwMode="auto">
              <a:xfrm>
                <a:off x="305425" y="789852"/>
                <a:ext cx="9589613" cy="26040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algn="l" eaLnBrk="1" hangingPunct="1">
                  <a:buFont typeface="Arial" panose="020B0604020202020204" pitchFamily="34" charset="0"/>
                  <a:buChar char="•"/>
                </a:pPr>
                <a:r>
                  <a:rPr lang="en-US" altLang="it-IT" sz="2400" dirty="0" smtClean="0">
                    <a:solidFill>
                      <a:schemeClr val="bg1"/>
                    </a:solidFill>
                  </a:rPr>
                  <a:t>Very weak forces (&lt;10</a:t>
                </a:r>
                <a:r>
                  <a:rPr lang="en-US" altLang="it-IT" sz="2400" baseline="30000" dirty="0" smtClean="0">
                    <a:solidFill>
                      <a:schemeClr val="bg1"/>
                    </a:solidFill>
                  </a:rPr>
                  <a:t>-18</a:t>
                </a:r>
                <a:r>
                  <a:rPr lang="en-US" altLang="it-IT" sz="2400" dirty="0" smtClean="0">
                    <a:solidFill>
                      <a:schemeClr val="bg1"/>
                    </a:solidFill>
                  </a:rPr>
                  <a:t> N)</a:t>
                </a:r>
              </a:p>
              <a:p>
                <a:pPr algn="l" eaLnBrk="1" hangingPunct="1"/>
                <a:endParaRPr lang="en-US" altLang="it-IT" sz="2400" dirty="0">
                  <a:solidFill>
                    <a:schemeClr val="bg1"/>
                  </a:solidFill>
                </a:endParaRPr>
              </a:p>
              <a:p>
                <a:pPr marL="342900" indent="-342900" algn="l" eaLnBrk="1" hangingPunct="1">
                  <a:buFont typeface="Arial" panose="020B0604020202020204" pitchFamily="34" charset="0"/>
                  <a:buChar char="•"/>
                </a:pPr>
                <a:r>
                  <a:rPr lang="en-US" altLang="it-IT" sz="2400" dirty="0" smtClean="0">
                    <a:solidFill>
                      <a:schemeClr val="bg1"/>
                    </a:solidFill>
                  </a:rPr>
                  <a:t>Force resolution limited by thermal force noise:</a:t>
                </a:r>
                <a14:m>
                  <m:oMath xmlns:m="http://schemas.openxmlformats.org/officeDocument/2006/math">
                    <m:r>
                      <a:rPr lang="en-US" altLang="it-IT" sz="2800" b="0" i="0" smtClean="0">
                        <a:solidFill>
                          <a:schemeClr val="bg1"/>
                        </a:solidFill>
                        <a:latin typeface="Cambria Math"/>
                      </a:rPr>
                      <m:t>      </m:t>
                    </m:r>
                    <m:sSub>
                      <m:sSubPr>
                        <m:ctrlPr>
                          <a:rPr lang="en-US" altLang="it-IT" sz="2800" i="1" smtClean="0">
                            <a:solidFill>
                              <a:schemeClr val="bg1"/>
                            </a:solidFill>
                            <a:latin typeface="Cambria Math"/>
                          </a:rPr>
                        </m:ctrlPr>
                      </m:sSubPr>
                      <m:e>
                        <m:r>
                          <a:rPr lang="en-US" altLang="it-IT" sz="2800" b="0" i="1" smtClean="0">
                            <a:solidFill>
                              <a:schemeClr val="bg1"/>
                            </a:solidFill>
                            <a:latin typeface="Cambria Math"/>
                          </a:rPr>
                          <m:t>𝑆</m:t>
                        </m:r>
                      </m:e>
                      <m:sub>
                        <m:r>
                          <a:rPr lang="en-US" altLang="it-IT" sz="2800" b="0" i="1" smtClean="0">
                            <a:solidFill>
                              <a:schemeClr val="bg1"/>
                            </a:solidFill>
                            <a:latin typeface="Cambria Math"/>
                          </a:rPr>
                          <m:t>𝑓𝑓</m:t>
                        </m:r>
                      </m:sub>
                    </m:sSub>
                    <m:r>
                      <a:rPr lang="en-US" altLang="it-IT" sz="2800" b="0" i="1" smtClean="0">
                        <a:solidFill>
                          <a:schemeClr val="bg1"/>
                        </a:solidFill>
                        <a:latin typeface="Cambria Math"/>
                      </a:rPr>
                      <m:t>=</m:t>
                    </m:r>
                    <m:f>
                      <m:fPr>
                        <m:ctrlPr>
                          <a:rPr lang="en-US" altLang="it-IT" sz="2800" b="0" i="1" smtClean="0">
                            <a:solidFill>
                              <a:schemeClr val="bg1"/>
                            </a:solidFill>
                            <a:latin typeface="Cambria Math"/>
                          </a:rPr>
                        </m:ctrlPr>
                      </m:fPr>
                      <m:num>
                        <m:r>
                          <a:rPr lang="en-US" altLang="it-IT" sz="2800" b="0" i="1" smtClean="0">
                            <a:solidFill>
                              <a:schemeClr val="bg1"/>
                            </a:solidFill>
                            <a:latin typeface="Cambria Math"/>
                          </a:rPr>
                          <m:t>4</m:t>
                        </m:r>
                        <m:sSub>
                          <m:sSubPr>
                            <m:ctrlPr>
                              <a:rPr lang="en-US" altLang="it-IT" sz="2800" b="0" i="1" smtClean="0">
                                <a:solidFill>
                                  <a:schemeClr val="bg1"/>
                                </a:solidFill>
                                <a:latin typeface="Cambria Math"/>
                              </a:rPr>
                            </m:ctrlPr>
                          </m:sSubPr>
                          <m:e>
                            <m:r>
                              <a:rPr lang="en-US" altLang="it-IT" sz="2800" b="0" i="1" smtClean="0">
                                <a:solidFill>
                                  <a:schemeClr val="bg1"/>
                                </a:solidFill>
                                <a:latin typeface="Cambria Math"/>
                              </a:rPr>
                              <m:t>𝑘</m:t>
                            </m:r>
                          </m:e>
                          <m:sub>
                            <m:r>
                              <a:rPr lang="en-US" altLang="it-IT" sz="2800" b="0" i="1" smtClean="0">
                                <a:solidFill>
                                  <a:schemeClr val="bg1"/>
                                </a:solidFill>
                                <a:latin typeface="Cambria Math"/>
                              </a:rPr>
                              <m:t>𝐵</m:t>
                            </m:r>
                          </m:sub>
                        </m:sSub>
                        <m:r>
                          <a:rPr lang="en-US" altLang="it-IT" sz="2800" b="0" i="1" smtClean="0">
                            <a:solidFill>
                              <a:schemeClr val="bg1"/>
                            </a:solidFill>
                            <a:latin typeface="Cambria Math"/>
                          </a:rPr>
                          <m:t>𝑇𝑚</m:t>
                        </m:r>
                        <m:sSub>
                          <m:sSubPr>
                            <m:ctrlPr>
                              <a:rPr lang="en-US" altLang="it-IT" sz="2800" b="0" i="1" smtClean="0">
                                <a:solidFill>
                                  <a:schemeClr val="bg1"/>
                                </a:solidFill>
                                <a:latin typeface="Cambria Math"/>
                              </a:rPr>
                            </m:ctrlPr>
                          </m:sSubPr>
                          <m:e>
                            <m:r>
                              <a:rPr lang="en-US" altLang="it-IT" sz="2800" b="0" i="1" smtClean="0">
                                <a:solidFill>
                                  <a:schemeClr val="bg1"/>
                                </a:solidFill>
                                <a:latin typeface="Cambria Math"/>
                                <a:ea typeface="Cambria Math"/>
                              </a:rPr>
                              <m:t>𝜔</m:t>
                            </m:r>
                          </m:e>
                          <m:sub>
                            <m:r>
                              <a:rPr lang="en-US" altLang="it-IT" sz="2800" b="0" i="1" smtClean="0">
                                <a:solidFill>
                                  <a:schemeClr val="bg1"/>
                                </a:solidFill>
                                <a:latin typeface="Cambria Math"/>
                              </a:rPr>
                              <m:t>0</m:t>
                            </m:r>
                          </m:sub>
                        </m:sSub>
                      </m:num>
                      <m:den>
                        <m:r>
                          <a:rPr lang="en-US" altLang="it-IT" sz="2800" b="0" i="1" smtClean="0">
                            <a:solidFill>
                              <a:schemeClr val="bg1"/>
                            </a:solidFill>
                            <a:latin typeface="Cambria Math"/>
                          </a:rPr>
                          <m:t>𝑄</m:t>
                        </m:r>
                      </m:den>
                    </m:f>
                  </m:oMath>
                </a14:m>
                <a:endParaRPr lang="en-US" altLang="it-IT" sz="2800" dirty="0" smtClean="0">
                  <a:solidFill>
                    <a:schemeClr val="bg1"/>
                  </a:solidFill>
                </a:endParaRPr>
              </a:p>
              <a:p>
                <a:pPr marL="342900" indent="-342900" algn="l" eaLnBrk="1" hangingPunct="1">
                  <a:buFont typeface="Arial" panose="020B0604020202020204" pitchFamily="34" charset="0"/>
                  <a:buChar char="•"/>
                </a:pPr>
                <a:endParaRPr lang="en-US" altLang="it-IT" sz="2400" dirty="0">
                  <a:solidFill>
                    <a:schemeClr val="bg1"/>
                  </a:solidFill>
                </a:endParaRPr>
              </a:p>
              <a:p>
                <a:pPr algn="l" eaLnBrk="1" hangingPunct="1"/>
                <a:endParaRPr lang="en-US" altLang="it-IT" sz="2400" dirty="0">
                  <a:solidFill>
                    <a:srgbClr val="FFFF00"/>
                  </a:solidFill>
                </a:endParaRPr>
              </a:p>
              <a:p>
                <a:pPr algn="l" eaLnBrk="1" hangingPunct="1"/>
                <a:r>
                  <a:rPr lang="en-US" altLang="it-IT" sz="2400" dirty="0" smtClean="0">
                    <a:solidFill>
                      <a:srgbClr val="FFFF00"/>
                    </a:solidFill>
                  </a:rPr>
                  <a:t>	Try to cool to lowest possible temperature ( </a:t>
                </a:r>
                <a:r>
                  <a:rPr lang="en-US" altLang="it-IT" sz="2400" dirty="0" smtClean="0">
                    <a:solidFill>
                      <a:srgbClr val="FFFF00"/>
                    </a:solidFill>
                    <a:sym typeface="Symbol"/>
                  </a:rPr>
                  <a:t> </a:t>
                </a:r>
                <a:r>
                  <a:rPr lang="en-US" altLang="it-IT" sz="2400" dirty="0" err="1" smtClean="0">
                    <a:solidFill>
                      <a:srgbClr val="FFFF00"/>
                    </a:solidFill>
                    <a:sym typeface="Symbol"/>
                  </a:rPr>
                  <a:t>mK</a:t>
                </a:r>
                <a:r>
                  <a:rPr lang="en-US" altLang="it-IT" sz="2400" dirty="0" smtClean="0">
                    <a:solidFill>
                      <a:srgbClr val="FFFF00"/>
                    </a:solidFill>
                    <a:sym typeface="Symbol"/>
                  </a:rPr>
                  <a:t>  range)</a:t>
                </a:r>
                <a:endParaRPr lang="en-US" altLang="it-IT" sz="2400" dirty="0" smtClean="0">
                  <a:solidFill>
                    <a:schemeClr val="bg1"/>
                  </a:solidFill>
                </a:endParaRPr>
              </a:p>
            </p:txBody>
          </p:sp>
        </mc:Choice>
        <mc:Fallback xmlns="">
          <p:sp>
            <p:nvSpPr>
              <p:cNvPr id="4" name="TextBox 2"/>
              <p:cNvSpPr txBox="1">
                <a:spLocks noRot="1" noChangeAspect="1" noMove="1" noResize="1" noEditPoints="1" noAdjustHandles="1" noChangeArrowheads="1" noChangeShapeType="1" noTextEdit="1"/>
              </p:cNvSpPr>
              <p:nvPr/>
            </p:nvSpPr>
            <p:spPr bwMode="auto">
              <a:xfrm>
                <a:off x="305425" y="789852"/>
                <a:ext cx="9589613" cy="2604046"/>
              </a:xfrm>
              <a:prstGeom prst="rect">
                <a:avLst/>
              </a:prstGeom>
              <a:blipFill rotWithShape="1">
                <a:blip r:embed="rId2"/>
                <a:stretch>
                  <a:fillRect l="-826" t="-1639" b="-468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5" name="Rettangolo 4"/>
          <p:cNvSpPr/>
          <p:nvPr/>
        </p:nvSpPr>
        <p:spPr>
          <a:xfrm>
            <a:off x="228600" y="4114800"/>
            <a:ext cx="9412625" cy="2677656"/>
          </a:xfrm>
          <a:prstGeom prst="rect">
            <a:avLst/>
          </a:prstGeom>
        </p:spPr>
        <p:txBody>
          <a:bodyPr wrap="square">
            <a:spAutoFit/>
          </a:bodyPr>
          <a:lstStyle/>
          <a:p>
            <a:pPr algn="l" eaLnBrk="1" hangingPunct="1"/>
            <a:r>
              <a:rPr lang="en-US" altLang="it-IT" sz="2400" dirty="0" smtClean="0">
                <a:solidFill>
                  <a:schemeClr val="bg1"/>
                </a:solidFill>
              </a:rPr>
              <a:t>PROBLEM: </a:t>
            </a:r>
          </a:p>
          <a:p>
            <a:pPr algn="l" eaLnBrk="1" hangingPunct="1"/>
            <a:r>
              <a:rPr lang="en-US" altLang="it-IT" sz="2400" dirty="0" smtClean="0">
                <a:solidFill>
                  <a:schemeClr val="bg1"/>
                </a:solidFill>
              </a:rPr>
              <a:t>Standard  </a:t>
            </a:r>
            <a:r>
              <a:rPr lang="en-US" altLang="it-IT" sz="2400" dirty="0" err="1" smtClean="0">
                <a:solidFill>
                  <a:srgbClr val="FFFF00"/>
                </a:solidFill>
              </a:rPr>
              <a:t>optomechanical</a:t>
            </a:r>
            <a:r>
              <a:rPr lang="en-US" altLang="it-IT" sz="2400" dirty="0" smtClean="0">
                <a:solidFill>
                  <a:srgbClr val="FFFF00"/>
                </a:solidFill>
              </a:rPr>
              <a:t> techniques not very suitable </a:t>
            </a:r>
          </a:p>
          <a:p>
            <a:pPr algn="l" eaLnBrk="1" hangingPunct="1"/>
            <a:r>
              <a:rPr lang="en-US" altLang="it-IT" sz="2000" dirty="0" smtClean="0">
                <a:solidFill>
                  <a:schemeClr val="bg1"/>
                </a:solidFill>
              </a:rPr>
              <a:t>( mechanical resonators can be hardly cooled below 1 K because of heat absorption )</a:t>
            </a:r>
          </a:p>
          <a:p>
            <a:pPr algn="l" eaLnBrk="1" hangingPunct="1"/>
            <a:endParaRPr lang="en-US" altLang="it-IT" sz="2000" dirty="0">
              <a:solidFill>
                <a:schemeClr val="bg1"/>
              </a:solidFill>
            </a:endParaRPr>
          </a:p>
          <a:p>
            <a:pPr algn="l" eaLnBrk="1" hangingPunct="1"/>
            <a:endParaRPr lang="en-US" altLang="it-IT" dirty="0" smtClean="0">
              <a:solidFill>
                <a:schemeClr val="bg1"/>
              </a:solidFill>
            </a:endParaRPr>
          </a:p>
          <a:p>
            <a:pPr algn="l" eaLnBrk="1" hangingPunct="1"/>
            <a:r>
              <a:rPr lang="en-US" altLang="it-IT" sz="2400" dirty="0" smtClean="0">
                <a:solidFill>
                  <a:schemeClr val="bg1"/>
                </a:solidFill>
              </a:rPr>
              <a:t>Look for a detection technique compatible with </a:t>
            </a:r>
            <a:r>
              <a:rPr lang="en-US" altLang="it-IT" sz="2400" dirty="0" err="1" smtClean="0">
                <a:solidFill>
                  <a:schemeClr val="bg1"/>
                </a:solidFill>
              </a:rPr>
              <a:t>mK</a:t>
            </a:r>
            <a:r>
              <a:rPr lang="en-US" altLang="it-IT" sz="2400" dirty="0" smtClean="0">
                <a:solidFill>
                  <a:schemeClr val="bg1"/>
                </a:solidFill>
              </a:rPr>
              <a:t>  temperature</a:t>
            </a:r>
            <a:endParaRPr lang="en-US" altLang="it-IT" sz="2400" dirty="0">
              <a:solidFill>
                <a:schemeClr val="bg1"/>
              </a:solidFill>
            </a:endParaRPr>
          </a:p>
          <a:p>
            <a:pPr marL="342900" indent="-342900" algn="l" eaLnBrk="1" hangingPunct="1">
              <a:buFont typeface="Arial" panose="020B0604020202020204" pitchFamily="34" charset="0"/>
              <a:buChar char="•"/>
            </a:pPr>
            <a:endParaRPr lang="en-US" altLang="it-IT" dirty="0">
              <a:solidFill>
                <a:schemeClr val="bg1"/>
              </a:solidFill>
            </a:endParaRPr>
          </a:p>
        </p:txBody>
      </p:sp>
      <p:sp>
        <p:nvSpPr>
          <p:cNvPr id="6" name="Freccia in giù 5"/>
          <p:cNvSpPr/>
          <p:nvPr/>
        </p:nvSpPr>
        <p:spPr>
          <a:xfrm>
            <a:off x="4495800" y="2209800"/>
            <a:ext cx="302875"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giù 6"/>
          <p:cNvSpPr/>
          <p:nvPr/>
        </p:nvSpPr>
        <p:spPr>
          <a:xfrm>
            <a:off x="4494837" y="5453628"/>
            <a:ext cx="302875"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4687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828800" y="113490"/>
            <a:ext cx="5745484" cy="707886"/>
          </a:xfrm>
          <a:prstGeom prst="rect">
            <a:avLst/>
          </a:prstGeom>
          <a:noFill/>
        </p:spPr>
        <p:txBody>
          <a:bodyPr wrap="none" rtlCol="0">
            <a:spAutoFit/>
          </a:bodyPr>
          <a:lstStyle/>
          <a:p>
            <a:r>
              <a:rPr lang="en-US" sz="4000" dirty="0" smtClean="0">
                <a:solidFill>
                  <a:srgbClr val="FFFF00"/>
                </a:solidFill>
              </a:rPr>
              <a:t>SQUID-based detection </a:t>
            </a:r>
            <a:endParaRPr lang="it-IT" sz="4000" dirty="0">
              <a:solidFill>
                <a:srgbClr val="FFFF0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r="-4311"/>
          <a:stretch>
            <a:fillRect/>
          </a:stretch>
        </p:blipFill>
        <p:spPr bwMode="auto">
          <a:xfrm>
            <a:off x="76200" y="914400"/>
            <a:ext cx="10210465" cy="387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471958" y="5068191"/>
            <a:ext cx="659988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it-IT" altLang="it-IT" sz="2400" dirty="0">
                <a:solidFill>
                  <a:srgbClr val="FFFF00"/>
                </a:solidFill>
              </a:rPr>
              <a:t>dc </a:t>
            </a:r>
            <a:r>
              <a:rPr lang="it-IT" altLang="it-IT" sz="2400" dirty="0" smtClean="0">
                <a:solidFill>
                  <a:srgbClr val="FFFF00"/>
                </a:solidFill>
              </a:rPr>
              <a:t>SQUID: Most </a:t>
            </a:r>
            <a:r>
              <a:rPr lang="it-IT" altLang="it-IT" sz="2400" dirty="0">
                <a:solidFill>
                  <a:srgbClr val="FFFF00"/>
                </a:solidFill>
              </a:rPr>
              <a:t>sensitive magnetic flux </a:t>
            </a:r>
            <a:r>
              <a:rPr lang="it-IT" altLang="it-IT" sz="2400" dirty="0" smtClean="0">
                <a:solidFill>
                  <a:srgbClr val="FFFF00"/>
                </a:solidFill>
              </a:rPr>
              <a:t>sensor</a:t>
            </a:r>
          </a:p>
          <a:p>
            <a:pPr algn="l" eaLnBrk="1" hangingPunct="1"/>
            <a:endParaRPr lang="en-US" altLang="it-IT" sz="2400" dirty="0" smtClean="0">
              <a:solidFill>
                <a:srgbClr val="FFFF00"/>
              </a:solidFill>
            </a:endParaRPr>
          </a:p>
          <a:p>
            <a:pPr algn="l" eaLnBrk="1" hangingPunct="1"/>
            <a:r>
              <a:rPr lang="en-US" altLang="it-IT" sz="2400" dirty="0" smtClean="0">
                <a:solidFill>
                  <a:srgbClr val="FFFF00"/>
                </a:solidFill>
              </a:rPr>
              <a:t>Displacement sensitivity </a:t>
            </a:r>
            <a:r>
              <a:rPr lang="en-US" altLang="it-IT" sz="2400" dirty="0" smtClean="0">
                <a:solidFill>
                  <a:srgbClr val="FFFF00"/>
                </a:solidFill>
                <a:sym typeface="Symbol"/>
              </a:rPr>
              <a:t> 1 pm/√Hz</a:t>
            </a:r>
            <a:endParaRPr lang="en-US" altLang="it-IT" sz="2400" dirty="0">
              <a:solidFill>
                <a:srgbClr val="FFFF00"/>
              </a:solidFill>
            </a:endParaRPr>
          </a:p>
          <a:p>
            <a:pPr algn="l" eaLnBrk="1" hangingPunct="1"/>
            <a:endParaRPr lang="it-IT" altLang="it-IT" sz="2400" dirty="0" smtClean="0">
              <a:solidFill>
                <a:srgbClr val="FFFF00"/>
              </a:solidFill>
            </a:endParaRPr>
          </a:p>
          <a:p>
            <a:pPr algn="l" eaLnBrk="1" hangingPunct="1"/>
            <a:endParaRPr lang="en-US" altLang="it-IT" sz="2400" dirty="0">
              <a:solidFill>
                <a:srgbClr val="FFFF00"/>
              </a:solidFill>
            </a:endParaRPr>
          </a:p>
          <a:p>
            <a:pPr algn="l" eaLnBrk="1" hangingPunct="1"/>
            <a:endParaRPr lang="it-IT" altLang="it-IT" sz="2400" dirty="0">
              <a:solidFill>
                <a:srgbClr val="FFFF00"/>
              </a:solidFill>
            </a:endParaRPr>
          </a:p>
        </p:txBody>
      </p:sp>
      <p:sp>
        <p:nvSpPr>
          <p:cNvPr id="5" name="Rectangle 4"/>
          <p:cNvSpPr>
            <a:spLocks noChangeArrowheads="1"/>
          </p:cNvSpPr>
          <p:nvPr/>
        </p:nvSpPr>
        <p:spPr bwMode="auto">
          <a:xfrm>
            <a:off x="502762" y="6422912"/>
            <a:ext cx="6324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l-NL" altLang="it-IT" sz="1600" dirty="0">
                <a:solidFill>
                  <a:schemeClr val="bg1"/>
                </a:solidFill>
              </a:rPr>
              <a:t>O. Usenko et al., </a:t>
            </a:r>
            <a:r>
              <a:rPr lang="fr-FR" altLang="it-IT" sz="1600" dirty="0" err="1">
                <a:solidFill>
                  <a:schemeClr val="bg1"/>
                </a:solidFill>
              </a:rPr>
              <a:t>Appl</a:t>
            </a:r>
            <a:r>
              <a:rPr lang="fr-FR" altLang="it-IT" sz="1600" dirty="0">
                <a:solidFill>
                  <a:schemeClr val="bg1"/>
                </a:solidFill>
              </a:rPr>
              <a:t>. Phys. </a:t>
            </a:r>
            <a:r>
              <a:rPr lang="fr-FR" altLang="it-IT" sz="1600" dirty="0" err="1">
                <a:solidFill>
                  <a:schemeClr val="bg1"/>
                </a:solidFill>
              </a:rPr>
              <a:t>Lett</a:t>
            </a:r>
            <a:r>
              <a:rPr lang="fr-FR" altLang="it-IT" sz="1600" dirty="0">
                <a:solidFill>
                  <a:schemeClr val="bg1"/>
                </a:solidFill>
              </a:rPr>
              <a:t>. 98, 133105 (2011)</a:t>
            </a:r>
            <a:endParaRPr lang="en-US" altLang="it-IT" sz="1600" dirty="0">
              <a:solidFill>
                <a:schemeClr val="bg1"/>
              </a:solidFill>
            </a:endParaRPr>
          </a:p>
        </p:txBody>
      </p:sp>
      <p:graphicFrame>
        <p:nvGraphicFramePr>
          <p:cNvPr id="7" name="Oggetto 6"/>
          <p:cNvGraphicFramePr>
            <a:graphicFrameLocks noChangeAspect="1"/>
          </p:cNvGraphicFramePr>
          <p:nvPr>
            <p:extLst>
              <p:ext uri="{D42A27DB-BD31-4B8C-83A1-F6EECF244321}">
                <p14:modId xmlns:p14="http://schemas.microsoft.com/office/powerpoint/2010/main" val="3044307647"/>
              </p:ext>
            </p:extLst>
          </p:nvPr>
        </p:nvGraphicFramePr>
        <p:xfrm>
          <a:off x="381000" y="4114800"/>
          <a:ext cx="1844675" cy="549275"/>
        </p:xfrm>
        <a:graphic>
          <a:graphicData uri="http://schemas.openxmlformats.org/presentationml/2006/ole">
            <mc:AlternateContent xmlns:mc="http://schemas.openxmlformats.org/markup-compatibility/2006">
              <mc:Choice xmlns:v="urn:schemas-microsoft-com:vml" Requires="v">
                <p:oleObj spid="_x0000_s76821" name="Equation" r:id="rId4" imgW="596641" imgH="177723" progId="Equation.3">
                  <p:embed/>
                </p:oleObj>
              </mc:Choice>
              <mc:Fallback>
                <p:oleObj name="Equation" r:id="rId4" imgW="596641" imgH="177723"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114800"/>
                        <a:ext cx="1844675" cy="549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37455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7" name="Group 8"/>
          <p:cNvGrpSpPr>
            <a:grpSpLocks/>
          </p:cNvGrpSpPr>
          <p:nvPr/>
        </p:nvGrpSpPr>
        <p:grpSpPr bwMode="auto">
          <a:xfrm>
            <a:off x="898269" y="811212"/>
            <a:ext cx="7512050" cy="5302250"/>
            <a:chOff x="838200" y="1208442"/>
            <a:chExt cx="6934200" cy="5301896"/>
          </a:xfrm>
        </p:grpSpPr>
        <p:grpSp>
          <p:nvGrpSpPr>
            <p:cNvPr id="67590" name="Group 6"/>
            <p:cNvGrpSpPr>
              <a:grpSpLocks/>
            </p:cNvGrpSpPr>
            <p:nvPr/>
          </p:nvGrpSpPr>
          <p:grpSpPr bwMode="auto">
            <a:xfrm>
              <a:off x="838200" y="1219200"/>
              <a:ext cx="6934200" cy="5291138"/>
              <a:chOff x="838200" y="1219200"/>
              <a:chExt cx="6934200" cy="5291138"/>
            </a:xfrm>
          </p:grpSpPr>
          <p:pic>
            <p:nvPicPr>
              <p:cNvPr id="67592" name="Picture 5" descr="TnoiseMode1.png"/>
              <p:cNvPicPr>
                <a:picLocks noChangeAspect="1"/>
              </p:cNvPicPr>
              <p:nvPr/>
            </p:nvPicPr>
            <p:blipFill>
              <a:blip r:embed="rId2">
                <a:extLst>
                  <a:ext uri="{28A0092B-C50C-407E-A947-70E740481C1C}">
                    <a14:useLocalDpi xmlns:a14="http://schemas.microsoft.com/office/drawing/2010/main" val="0"/>
                  </a:ext>
                </a:extLst>
              </a:blip>
              <a:srcRect l="60417" t="49030" b="12016"/>
              <a:stretch>
                <a:fillRect/>
              </a:stretch>
            </p:blipFill>
            <p:spPr bwMode="auto">
              <a:xfrm>
                <a:off x="838200" y="1219200"/>
                <a:ext cx="6934200" cy="529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49313" y="1219553"/>
                <a:ext cx="6846887" cy="228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8" name="Rectangle 7"/>
            <p:cNvSpPr/>
            <p:nvPr/>
          </p:nvSpPr>
          <p:spPr>
            <a:xfrm>
              <a:off x="7696200" y="1208442"/>
              <a:ext cx="76200" cy="526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Title 9"/>
          <p:cNvSpPr>
            <a:spLocks noGrp="1"/>
          </p:cNvSpPr>
          <p:nvPr>
            <p:ph type="title" idx="4294967295"/>
          </p:nvPr>
        </p:nvSpPr>
        <p:spPr>
          <a:xfrm>
            <a:off x="76200" y="-228600"/>
            <a:ext cx="9753600" cy="1143000"/>
          </a:xfrm>
        </p:spPr>
        <p:txBody>
          <a:bodyPr/>
          <a:lstStyle/>
          <a:p>
            <a:pPr>
              <a:defRPr/>
            </a:pPr>
            <a:r>
              <a:rPr lang="nl-NL" sz="2800" kern="1200" dirty="0" smtClean="0">
                <a:ea typeface="+mn-ea"/>
                <a:cs typeface="+mn-cs"/>
              </a:rPr>
              <a:t>Noise spectrum at SQUID output (</a:t>
            </a:r>
            <a:r>
              <a:rPr lang="nl-NL" sz="2800" kern="1200" dirty="0" smtClean="0">
                <a:ea typeface="+mn-ea"/>
                <a:cs typeface="+mn-cs"/>
                <a:sym typeface="Symbol"/>
              </a:rPr>
              <a:t> 10 minutes averaging)</a:t>
            </a:r>
            <a:endParaRPr lang="en-US" dirty="0"/>
          </a:p>
        </p:txBody>
      </p:sp>
      <p:sp>
        <p:nvSpPr>
          <p:cNvPr id="2" name="CasellaDiTesto 1"/>
          <p:cNvSpPr txBox="1"/>
          <p:nvPr/>
        </p:nvSpPr>
        <p:spPr>
          <a:xfrm>
            <a:off x="1521048" y="6297038"/>
            <a:ext cx="6242415" cy="430887"/>
          </a:xfrm>
          <a:prstGeom prst="rect">
            <a:avLst/>
          </a:prstGeom>
          <a:noFill/>
        </p:spPr>
        <p:txBody>
          <a:bodyPr wrap="none" rtlCol="0">
            <a:spAutoFit/>
          </a:bodyPr>
          <a:lstStyle/>
          <a:p>
            <a:r>
              <a:rPr lang="en-US" sz="2200" dirty="0" smtClean="0">
                <a:solidFill>
                  <a:schemeClr val="accent3"/>
                </a:solidFill>
              </a:rPr>
              <a:t>Area under peak </a:t>
            </a:r>
            <a:r>
              <a:rPr lang="en-US" sz="2200" dirty="0">
                <a:solidFill>
                  <a:schemeClr val="accent3"/>
                </a:solidFill>
              </a:rPr>
              <a:t> </a:t>
            </a:r>
            <a:r>
              <a:rPr lang="en-US" sz="2200" dirty="0" smtClean="0">
                <a:solidFill>
                  <a:schemeClr val="accent3"/>
                </a:solidFill>
              </a:rPr>
              <a:t> </a:t>
            </a:r>
            <a:r>
              <a:rPr lang="en-US" sz="2200" dirty="0" smtClean="0">
                <a:solidFill>
                  <a:schemeClr val="accent3"/>
                </a:solidFill>
                <a:sym typeface="Symbol"/>
              </a:rPr>
              <a:t>    Mean Resonator Energy</a:t>
            </a:r>
            <a:r>
              <a:rPr lang="en-US" sz="2200" dirty="0" smtClean="0">
                <a:solidFill>
                  <a:schemeClr val="accent3"/>
                </a:solidFill>
              </a:rPr>
              <a:t>  </a:t>
            </a:r>
            <a:endParaRPr lang="it-IT" sz="2200" dirty="0">
              <a:solidFill>
                <a:schemeClr val="accent3"/>
              </a:solidFill>
            </a:endParaRPr>
          </a:p>
        </p:txBody>
      </p:sp>
    </p:spTree>
    <p:extLst>
      <p:ext uri="{BB962C8B-B14F-4D97-AF65-F5344CB8AC3E}">
        <p14:creationId xmlns:p14="http://schemas.microsoft.com/office/powerpoint/2010/main" val="2044920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400" y="3886200"/>
            <a:ext cx="89154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8" name="Title 1"/>
          <p:cNvSpPr>
            <a:spLocks noGrp="1"/>
          </p:cNvSpPr>
          <p:nvPr>
            <p:ph type="title"/>
          </p:nvPr>
        </p:nvSpPr>
        <p:spPr>
          <a:xfrm>
            <a:off x="-571500" y="-152399"/>
            <a:ext cx="11049000" cy="1143000"/>
          </a:xfrm>
        </p:spPr>
        <p:txBody>
          <a:bodyPr/>
          <a:lstStyle/>
          <a:p>
            <a:r>
              <a:rPr lang="en-US" altLang="it-IT" sz="3600" dirty="0" smtClean="0"/>
              <a:t>Independent calibration of mechanical energy</a:t>
            </a:r>
          </a:p>
        </p:txBody>
      </p:sp>
      <p:graphicFrame>
        <p:nvGraphicFramePr>
          <p:cNvPr id="3074" name="Object 2"/>
          <p:cNvGraphicFramePr>
            <a:graphicFrameLocks noChangeAspect="1"/>
          </p:cNvGraphicFramePr>
          <p:nvPr/>
        </p:nvGraphicFramePr>
        <p:xfrm>
          <a:off x="808302" y="4800600"/>
          <a:ext cx="3097345" cy="788988"/>
        </p:xfrm>
        <a:graphic>
          <a:graphicData uri="http://schemas.openxmlformats.org/presentationml/2006/ole">
            <mc:AlternateContent xmlns:mc="http://schemas.openxmlformats.org/markup-compatibility/2006">
              <mc:Choice xmlns:v="urn:schemas-microsoft-com:vml" Requires="v">
                <p:oleObj spid="_x0000_s70718" name="Equation" r:id="rId3" imgW="1155600" imgH="304560" progId="Equation.3">
                  <p:embed/>
                </p:oleObj>
              </mc:Choice>
              <mc:Fallback>
                <p:oleObj name="Equation" r:id="rId3" imgW="1155600" imgH="304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302" y="4800600"/>
                        <a:ext cx="3097345" cy="7889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4953000" y="4114800"/>
          <a:ext cx="3879850" cy="1422400"/>
        </p:xfrm>
        <a:graphic>
          <a:graphicData uri="http://schemas.openxmlformats.org/presentationml/2006/ole">
            <mc:AlternateContent xmlns:mc="http://schemas.openxmlformats.org/markup-compatibility/2006">
              <mc:Choice xmlns:v="urn:schemas-microsoft-com:vml" Requires="v">
                <p:oleObj spid="_x0000_s70719" name="Equation" r:id="rId5" imgW="1790640" imgH="711000" progId="Equation.3">
                  <p:embed/>
                </p:oleObj>
              </mc:Choice>
              <mc:Fallback>
                <p:oleObj name="Equation" r:id="rId5" imgW="1790640" imgH="711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4114800"/>
                        <a:ext cx="3879850" cy="142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79" name="Picture 2"/>
          <p:cNvPicPr>
            <a:picLocks noChangeAspect="1" noChangeArrowheads="1"/>
          </p:cNvPicPr>
          <p:nvPr/>
        </p:nvPicPr>
        <p:blipFill>
          <a:blip r:embed="rId7">
            <a:extLst>
              <a:ext uri="{28A0092B-C50C-407E-A947-70E740481C1C}">
                <a14:useLocalDpi xmlns:a14="http://schemas.microsoft.com/office/drawing/2010/main" val="0"/>
              </a:ext>
            </a:extLst>
          </a:blip>
          <a:srcRect r="-4311"/>
          <a:stretch>
            <a:fillRect/>
          </a:stretch>
        </p:blipFill>
        <p:spPr bwMode="auto">
          <a:xfrm>
            <a:off x="990600" y="990601"/>
            <a:ext cx="7924800" cy="281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2672556" y="4876800"/>
            <a:ext cx="4953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2" name="TextBox 9"/>
          <p:cNvSpPr txBox="1">
            <a:spLocks noChangeArrowheads="1"/>
          </p:cNvSpPr>
          <p:nvPr/>
        </p:nvSpPr>
        <p:spPr bwMode="auto">
          <a:xfrm>
            <a:off x="7429500" y="4724401"/>
            <a:ext cx="2063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it-IT" sz="2400">
                <a:solidFill>
                  <a:schemeClr val="tx2"/>
                </a:solidFill>
                <a:latin typeface="Times New Roman" pitchFamily="18" charset="0"/>
                <a:cs typeface="Times New Roman" pitchFamily="18" charset="0"/>
              </a:rPr>
              <a:t>adimensional coupling</a:t>
            </a:r>
          </a:p>
        </p:txBody>
      </p:sp>
      <p:graphicFrame>
        <p:nvGraphicFramePr>
          <p:cNvPr id="3076" name="Object 10"/>
          <p:cNvGraphicFramePr>
            <a:graphicFrameLocks noChangeAspect="1"/>
          </p:cNvGraphicFramePr>
          <p:nvPr/>
        </p:nvGraphicFramePr>
        <p:xfrm>
          <a:off x="4953000" y="5638800"/>
          <a:ext cx="1568450" cy="882650"/>
        </p:xfrm>
        <a:graphic>
          <a:graphicData uri="http://schemas.openxmlformats.org/presentationml/2006/ole">
            <mc:AlternateContent xmlns:mc="http://schemas.openxmlformats.org/markup-compatibility/2006">
              <mc:Choice xmlns:v="urn:schemas-microsoft-com:vml" Requires="v">
                <p:oleObj spid="_x0000_s70720" name="Equation" r:id="rId8" imgW="749160" imgH="457200" progId="Equation.3">
                  <p:embed/>
                </p:oleObj>
              </mc:Choice>
              <mc:Fallback>
                <p:oleObj name="Equation" r:id="rId8" imgW="74916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5638800"/>
                        <a:ext cx="1568450"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3" name="TextBox 10"/>
          <p:cNvSpPr txBox="1">
            <a:spLocks noChangeArrowheads="1"/>
          </p:cNvSpPr>
          <p:nvPr/>
        </p:nvSpPr>
        <p:spPr bwMode="auto">
          <a:xfrm>
            <a:off x="6867027" y="5791200"/>
            <a:ext cx="26693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it-IT" sz="2200">
                <a:latin typeface="Times New Roman" pitchFamily="18" charset="0"/>
                <a:cs typeface="Times New Roman" pitchFamily="18" charset="0"/>
              </a:rPr>
              <a:t>SQUID gain +</a:t>
            </a:r>
          </a:p>
          <a:p>
            <a:pPr eaLnBrk="1" hangingPunct="1"/>
            <a:r>
              <a:rPr lang="en-US" altLang="it-IT" sz="2200">
                <a:latin typeface="Times New Roman" pitchFamily="18" charset="0"/>
                <a:cs typeface="Times New Roman" pitchFamily="18" charset="0"/>
              </a:rPr>
              <a:t>Superconducting loop</a:t>
            </a:r>
          </a:p>
        </p:txBody>
      </p:sp>
      <p:sp>
        <p:nvSpPr>
          <p:cNvPr id="2" name="Rettangolo 1"/>
          <p:cNvSpPr/>
          <p:nvPr/>
        </p:nvSpPr>
        <p:spPr>
          <a:xfrm>
            <a:off x="4800600" y="4572000"/>
            <a:ext cx="45720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7700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9" name="Rectangle 11"/>
          <p:cNvSpPr>
            <a:spLocks noChangeArrowheads="1"/>
          </p:cNvSpPr>
          <p:nvPr/>
        </p:nvSpPr>
        <p:spPr bwMode="auto">
          <a:xfrm>
            <a:off x="6026150" y="2133600"/>
            <a:ext cx="3879850" cy="441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2133600"/>
            <a:ext cx="6230806"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2"/>
          <p:cNvPicPr>
            <a:picLocks noChangeAspect="1" noChangeArrowheads="1"/>
          </p:cNvPicPr>
          <p:nvPr/>
        </p:nvPicPr>
        <p:blipFill>
          <a:blip r:embed="rId4">
            <a:extLst>
              <a:ext uri="{28A0092B-C50C-407E-A947-70E740481C1C}">
                <a14:useLocalDpi xmlns:a14="http://schemas.microsoft.com/office/drawing/2010/main" val="0"/>
              </a:ext>
            </a:extLst>
          </a:blip>
          <a:srcRect r="-4311"/>
          <a:stretch>
            <a:fillRect/>
          </a:stretch>
        </p:blipFill>
        <p:spPr bwMode="auto">
          <a:xfrm>
            <a:off x="4210051" y="0"/>
            <a:ext cx="5892006"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idx="4294967295"/>
          </p:nvPr>
        </p:nvSpPr>
        <p:spPr>
          <a:xfrm>
            <a:off x="-82550" y="-228600"/>
            <a:ext cx="3879850" cy="1905000"/>
          </a:xfrm>
        </p:spPr>
        <p:txBody>
          <a:bodyPr/>
          <a:lstStyle/>
          <a:p>
            <a:pPr>
              <a:defRPr/>
            </a:pPr>
            <a:r>
              <a:rPr lang="nl-NL" sz="4000" kern="1200" dirty="0" err="1" smtClean="0">
                <a:solidFill>
                  <a:srgbClr val="FFFFFF"/>
                </a:solidFill>
              </a:rPr>
              <a:t>Measuring</a:t>
            </a:r>
            <a:r>
              <a:rPr lang="nl-NL" sz="4000" kern="1200" dirty="0" smtClean="0">
                <a:solidFill>
                  <a:srgbClr val="FFFFFF"/>
                </a:solidFill>
              </a:rPr>
              <a:t> </a:t>
            </a:r>
            <a:r>
              <a:rPr lang="nl-NL" sz="4000" kern="1200" dirty="0" smtClean="0">
                <a:solidFill>
                  <a:srgbClr val="FFFFFF"/>
                </a:solidFill>
                <a:latin typeface="Symbol" pitchFamily="18" charset="2"/>
              </a:rPr>
              <a:t>b</a:t>
            </a:r>
            <a:r>
              <a:rPr lang="nl-NL" sz="4000" kern="1200" baseline="30000" dirty="0" smtClean="0">
                <a:solidFill>
                  <a:srgbClr val="FFFFFF"/>
                </a:solidFill>
              </a:rPr>
              <a:t>2</a:t>
            </a:r>
            <a:endParaRPr lang="en-US" sz="4000" baseline="30000" dirty="0"/>
          </a:p>
        </p:txBody>
      </p:sp>
      <p:sp>
        <p:nvSpPr>
          <p:cNvPr id="68614" name="TextBox 7"/>
          <p:cNvSpPr txBox="1">
            <a:spLocks noChangeArrowheads="1"/>
          </p:cNvSpPr>
          <p:nvPr/>
        </p:nvSpPr>
        <p:spPr bwMode="auto">
          <a:xfrm>
            <a:off x="151371" y="1676401"/>
            <a:ext cx="36407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it-IT" sz="2400">
                <a:solidFill>
                  <a:srgbClr val="FFFF00"/>
                </a:solidFill>
              </a:rPr>
              <a:t>Inject calibration flux </a:t>
            </a:r>
            <a:r>
              <a:rPr lang="en-US" altLang="it-IT" sz="2400" b="1" i="1">
                <a:solidFill>
                  <a:srgbClr val="92D050"/>
                </a:solidFill>
                <a:latin typeface="Symbol" pitchFamily="18" charset="2"/>
              </a:rPr>
              <a:t>f</a:t>
            </a:r>
            <a:r>
              <a:rPr lang="en-US" altLang="it-IT" sz="2400" b="1" baseline="-25000">
                <a:solidFill>
                  <a:srgbClr val="92D050"/>
                </a:solidFill>
              </a:rPr>
              <a:t>CAL</a:t>
            </a:r>
          </a:p>
        </p:txBody>
      </p:sp>
      <p:sp>
        <p:nvSpPr>
          <p:cNvPr id="68616" name="TextBox 12"/>
          <p:cNvSpPr txBox="1">
            <a:spLocks noChangeArrowheads="1"/>
          </p:cNvSpPr>
          <p:nvPr/>
        </p:nvSpPr>
        <p:spPr bwMode="auto">
          <a:xfrm>
            <a:off x="7950301" y="5715001"/>
            <a:ext cx="6575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it-IT" sz="4000">
                <a:solidFill>
                  <a:srgbClr val="0B0BA1"/>
                </a:solidFill>
                <a:latin typeface="Symbol" pitchFamily="18" charset="2"/>
              </a:rPr>
              <a:t>b</a:t>
            </a:r>
            <a:r>
              <a:rPr lang="en-US" altLang="it-IT" sz="4000" baseline="30000">
                <a:solidFill>
                  <a:srgbClr val="0B0BA1"/>
                </a:solidFill>
              </a:rPr>
              <a:t>2</a:t>
            </a:r>
          </a:p>
        </p:txBody>
      </p:sp>
      <p:graphicFrame>
        <p:nvGraphicFramePr>
          <p:cNvPr id="68618" name="Object 10"/>
          <p:cNvGraphicFramePr>
            <a:graphicFrameLocks noChangeAspect="1"/>
          </p:cNvGraphicFramePr>
          <p:nvPr/>
        </p:nvGraphicFramePr>
        <p:xfrm>
          <a:off x="6521450" y="2209801"/>
          <a:ext cx="3384550" cy="2487613"/>
        </p:xfrm>
        <a:graphic>
          <a:graphicData uri="http://schemas.openxmlformats.org/presentationml/2006/ole">
            <mc:AlternateContent xmlns:mc="http://schemas.openxmlformats.org/markup-compatibility/2006">
              <mc:Choice xmlns:v="urn:schemas-microsoft-com:vml" Requires="v">
                <p:oleObj spid="_x0000_s71702" name="Equation" r:id="rId5" imgW="1371600" imgH="1091880" progId="Equation.3">
                  <p:embed/>
                </p:oleObj>
              </mc:Choice>
              <mc:Fallback>
                <p:oleObj name="Equation" r:id="rId5" imgW="1371600" imgH="1091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1450" y="2209801"/>
                        <a:ext cx="3384550" cy="2487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20" name="AutoShape 12"/>
          <p:cNvSpPr>
            <a:spLocks noChangeArrowheads="1"/>
          </p:cNvSpPr>
          <p:nvPr/>
        </p:nvSpPr>
        <p:spPr bwMode="auto">
          <a:xfrm>
            <a:off x="8089900" y="4876800"/>
            <a:ext cx="165100" cy="838200"/>
          </a:xfrm>
          <a:prstGeom prst="downArrow">
            <a:avLst>
              <a:gd name="adj1" fmla="val 50000"/>
              <a:gd name="adj2" fmla="val 137500"/>
            </a:avLst>
          </a:prstGeom>
          <a:solidFill>
            <a:srgbClr val="0B0B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p14="http://schemas.microsoft.com/office/powerpoint/2010/main" val="170534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asellaDiTesto 1"/>
              <p:cNvSpPr txBox="1"/>
              <p:nvPr/>
            </p:nvSpPr>
            <p:spPr>
              <a:xfrm>
                <a:off x="932067" y="76200"/>
                <a:ext cx="7212552" cy="981551"/>
              </a:xfrm>
              <a:prstGeom prst="rect">
                <a:avLst/>
              </a:prstGeom>
              <a:noFill/>
            </p:spPr>
            <p:txBody>
              <a:bodyPr wrap="none" rtlCol="0">
                <a:spAutoFit/>
              </a:bodyPr>
              <a:lstStyle/>
              <a:p>
                <a:r>
                  <a:rPr lang="en-US" sz="3600" dirty="0" smtClean="0">
                    <a:solidFill>
                      <a:srgbClr val="FFFF00"/>
                    </a:solidFill>
                  </a:rPr>
                  <a:t>Mean Energy  </a:t>
                </a:r>
                <a14:m>
                  <m:oMath xmlns:m="http://schemas.openxmlformats.org/officeDocument/2006/math">
                    <m:f>
                      <m:fPr>
                        <m:ctrlPr>
                          <a:rPr lang="en-US" sz="3600" i="1" smtClean="0">
                            <a:solidFill>
                              <a:srgbClr val="FFFF00"/>
                            </a:solidFill>
                            <a:latin typeface="Cambria Math"/>
                          </a:rPr>
                        </m:ctrlPr>
                      </m:fPr>
                      <m:num>
                        <m:d>
                          <m:dPr>
                            <m:begChr m:val="⟨"/>
                            <m:endChr m:val="⟩"/>
                            <m:ctrlPr>
                              <a:rPr lang="en-US" sz="3600" i="1" smtClean="0">
                                <a:solidFill>
                                  <a:srgbClr val="FFFF00"/>
                                </a:solidFill>
                                <a:latin typeface="Cambria Math"/>
                              </a:rPr>
                            </m:ctrlPr>
                          </m:dPr>
                          <m:e>
                            <m:r>
                              <a:rPr lang="en-US" sz="3600" b="0" i="1" smtClean="0">
                                <a:solidFill>
                                  <a:srgbClr val="FFFF00"/>
                                </a:solidFill>
                                <a:latin typeface="Cambria Math"/>
                              </a:rPr>
                              <m:t>𝐸</m:t>
                            </m:r>
                          </m:e>
                        </m:d>
                      </m:num>
                      <m:den>
                        <m:sSub>
                          <m:sSubPr>
                            <m:ctrlPr>
                              <a:rPr lang="en-US" sz="3600" i="1" smtClean="0">
                                <a:solidFill>
                                  <a:srgbClr val="FFFF00"/>
                                </a:solidFill>
                                <a:latin typeface="Cambria Math"/>
                              </a:rPr>
                            </m:ctrlPr>
                          </m:sSubPr>
                          <m:e>
                            <m:r>
                              <a:rPr lang="en-US" sz="3600" b="0" i="1" smtClean="0">
                                <a:solidFill>
                                  <a:srgbClr val="FFFF00"/>
                                </a:solidFill>
                                <a:latin typeface="Cambria Math"/>
                              </a:rPr>
                              <m:t>𝑘</m:t>
                            </m:r>
                          </m:e>
                          <m:sub>
                            <m:r>
                              <a:rPr lang="en-US" sz="3600" b="0" i="1" smtClean="0">
                                <a:solidFill>
                                  <a:srgbClr val="FFFF00"/>
                                </a:solidFill>
                                <a:latin typeface="Cambria Math"/>
                              </a:rPr>
                              <m:t>𝐵</m:t>
                            </m:r>
                          </m:sub>
                        </m:sSub>
                      </m:den>
                    </m:f>
                  </m:oMath>
                </a14:m>
                <a:r>
                  <a:rPr lang="en-US" sz="3600" dirty="0" smtClean="0">
                    <a:solidFill>
                      <a:srgbClr val="FFFF00"/>
                    </a:solidFill>
                  </a:rPr>
                  <a:t>  vs  Temperature</a:t>
                </a:r>
                <a:endParaRPr lang="it-IT" sz="3600" dirty="0">
                  <a:solidFill>
                    <a:srgbClr val="FFFF00"/>
                  </a:solidFill>
                </a:endParaRPr>
              </a:p>
            </p:txBody>
          </p:sp>
        </mc:Choice>
        <mc:Fallback xmlns="">
          <p:sp>
            <p:nvSpPr>
              <p:cNvPr id="2" name="CasellaDiTesto 1"/>
              <p:cNvSpPr txBox="1">
                <a:spLocks noRot="1" noChangeAspect="1" noMove="1" noResize="1" noEditPoints="1" noAdjustHandles="1" noChangeArrowheads="1" noChangeShapeType="1" noTextEdit="1"/>
              </p:cNvSpPr>
              <p:nvPr/>
            </p:nvSpPr>
            <p:spPr>
              <a:xfrm>
                <a:off x="932067" y="76200"/>
                <a:ext cx="7212552" cy="981551"/>
              </a:xfrm>
              <a:prstGeom prst="rect">
                <a:avLst/>
              </a:prstGeom>
              <a:blipFill rotWithShape="1">
                <a:blip r:embed="rId2"/>
                <a:stretch>
                  <a:fillRect l="-2198" r="-2113" b="-2484"/>
                </a:stretch>
              </a:blipFill>
            </p:spPr>
            <p:txBody>
              <a:bodyPr/>
              <a:lstStyle/>
              <a:p>
                <a:r>
                  <a:rPr lang="it-IT">
                    <a:noFill/>
                  </a:rPr>
                  <a:t> </a:t>
                </a:r>
              </a:p>
            </p:txBody>
          </p:sp>
        </mc:Fallback>
      </mc:AlternateContent>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522" y="1065856"/>
            <a:ext cx="6897078" cy="5212712"/>
          </a:xfrm>
          <a:prstGeom prst="rect">
            <a:avLst/>
          </a:prstGeom>
        </p:spPr>
      </p:pic>
      <p:sp>
        <p:nvSpPr>
          <p:cNvPr id="3" name="CasellaDiTesto 2"/>
          <p:cNvSpPr txBox="1"/>
          <p:nvPr/>
        </p:nvSpPr>
        <p:spPr>
          <a:xfrm>
            <a:off x="900007" y="6378422"/>
            <a:ext cx="7276672" cy="461665"/>
          </a:xfrm>
          <a:prstGeom prst="rect">
            <a:avLst/>
          </a:prstGeom>
          <a:noFill/>
          <a:ln w="15875">
            <a:solidFill>
              <a:srgbClr val="FF0000"/>
            </a:solidFill>
          </a:ln>
        </p:spPr>
        <p:txBody>
          <a:bodyPr wrap="none" rtlCol="0">
            <a:spAutoFit/>
          </a:bodyPr>
          <a:lstStyle/>
          <a:p>
            <a:r>
              <a:rPr lang="en-US" sz="2400" dirty="0">
                <a:solidFill>
                  <a:srgbClr val="FFFF00"/>
                </a:solidFill>
              </a:rPr>
              <a:t>F</a:t>
            </a:r>
            <a:r>
              <a:rPr lang="en-US" sz="2400" dirty="0" smtClean="0">
                <a:solidFill>
                  <a:srgbClr val="FFFF00"/>
                </a:solidFill>
              </a:rPr>
              <a:t>orce noise         </a:t>
            </a:r>
            <a:r>
              <a:rPr lang="en-US" sz="2400" dirty="0" err="1" smtClean="0">
                <a:solidFill>
                  <a:srgbClr val="FFFF00"/>
                </a:solidFill>
                <a:sym typeface="Symbol"/>
              </a:rPr>
              <a:t>S</a:t>
            </a:r>
            <a:r>
              <a:rPr lang="en-US" sz="2400" baseline="-25000" dirty="0" err="1" smtClean="0">
                <a:solidFill>
                  <a:srgbClr val="FFFF00"/>
                </a:solidFill>
                <a:sym typeface="Symbol"/>
              </a:rPr>
              <a:t>ff</a:t>
            </a:r>
            <a:r>
              <a:rPr lang="en-US" sz="2400" dirty="0" smtClean="0">
                <a:solidFill>
                  <a:srgbClr val="FFFF00"/>
                </a:solidFill>
                <a:sym typeface="Symbol"/>
              </a:rPr>
              <a:t>=5x10</a:t>
            </a:r>
            <a:r>
              <a:rPr lang="en-US" sz="2400" baseline="30000" dirty="0" smtClean="0">
                <a:solidFill>
                  <a:srgbClr val="FFFF00"/>
                </a:solidFill>
                <a:sym typeface="Symbol"/>
              </a:rPr>
              <a:t>-19</a:t>
            </a:r>
            <a:r>
              <a:rPr lang="en-US" sz="2400" dirty="0" smtClean="0">
                <a:solidFill>
                  <a:srgbClr val="FFFF00"/>
                </a:solidFill>
                <a:sym typeface="Symbol"/>
              </a:rPr>
              <a:t> N/√Hz     @</a:t>
            </a:r>
            <a:r>
              <a:rPr lang="en-US" sz="2400" dirty="0">
                <a:solidFill>
                  <a:srgbClr val="FFFF00"/>
                </a:solidFill>
              </a:rPr>
              <a:t> </a:t>
            </a:r>
            <a:r>
              <a:rPr lang="en-US" sz="2400" dirty="0" smtClean="0">
                <a:solidFill>
                  <a:srgbClr val="FFFF00"/>
                </a:solidFill>
              </a:rPr>
              <a:t>T</a:t>
            </a:r>
            <a:r>
              <a:rPr lang="en-US" sz="2400" baseline="-25000" dirty="0" smtClean="0">
                <a:solidFill>
                  <a:srgbClr val="FFFF00"/>
                </a:solidFill>
              </a:rPr>
              <a:t>m</a:t>
            </a:r>
            <a:r>
              <a:rPr lang="en-US" sz="2400" dirty="0">
                <a:solidFill>
                  <a:srgbClr val="FFFF00"/>
                </a:solidFill>
                <a:sym typeface="Symbol"/>
              </a:rPr>
              <a:t>25 </a:t>
            </a:r>
            <a:r>
              <a:rPr lang="en-US" sz="2400" dirty="0" err="1">
                <a:solidFill>
                  <a:srgbClr val="FFFF00"/>
                </a:solidFill>
                <a:sym typeface="Symbol"/>
              </a:rPr>
              <a:t>mK</a:t>
            </a:r>
            <a:r>
              <a:rPr lang="en-US" sz="2400" dirty="0">
                <a:solidFill>
                  <a:srgbClr val="FFFF00"/>
                </a:solidFill>
                <a:sym typeface="Symbol"/>
              </a:rPr>
              <a:t> </a:t>
            </a:r>
            <a:endParaRPr lang="it-IT" sz="2400" dirty="0">
              <a:solidFill>
                <a:srgbClr val="FFFF00"/>
              </a:solidFill>
            </a:endParaRPr>
          </a:p>
        </p:txBody>
      </p:sp>
    </p:spTree>
    <p:extLst>
      <p:ext uri="{BB962C8B-B14F-4D97-AF65-F5344CB8AC3E}">
        <p14:creationId xmlns:p14="http://schemas.microsoft.com/office/powerpoint/2010/main" val="3470319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95400" y="152400"/>
            <a:ext cx="6126998" cy="584775"/>
          </a:xfrm>
          <a:prstGeom prst="rect">
            <a:avLst/>
          </a:prstGeom>
          <a:noFill/>
        </p:spPr>
        <p:txBody>
          <a:bodyPr wrap="none" rtlCol="0">
            <a:spAutoFit/>
          </a:bodyPr>
          <a:lstStyle/>
          <a:p>
            <a:r>
              <a:rPr lang="en-US" sz="3200" dirty="0" smtClean="0">
                <a:solidFill>
                  <a:srgbClr val="FFFF00"/>
                </a:solidFill>
              </a:rPr>
              <a:t>Non-thermal energy: how much?</a:t>
            </a:r>
            <a:endParaRPr lang="it-IT" sz="3200" dirty="0">
              <a:solidFill>
                <a:srgbClr val="FFFF00"/>
              </a:solidFill>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544651"/>
            <a:ext cx="5215434" cy="3941749"/>
          </a:xfrm>
          <a:prstGeom prst="rect">
            <a:avLst/>
          </a:prstGeom>
        </p:spPr>
      </p:pic>
      <p:sp>
        <p:nvSpPr>
          <p:cNvPr id="4" name="CasellaDiTesto 3"/>
          <p:cNvSpPr txBox="1"/>
          <p:nvPr/>
        </p:nvSpPr>
        <p:spPr>
          <a:xfrm>
            <a:off x="5343212" y="1640812"/>
            <a:ext cx="2327047" cy="810478"/>
          </a:xfrm>
          <a:prstGeom prst="rect">
            <a:avLst/>
          </a:prstGeom>
          <a:noFill/>
        </p:spPr>
        <p:txBody>
          <a:bodyPr wrap="none" rtlCol="0">
            <a:spAutoFit/>
          </a:bodyPr>
          <a:lstStyle/>
          <a:p>
            <a:r>
              <a:rPr lang="en-US" sz="2800" dirty="0" smtClean="0">
                <a:solidFill>
                  <a:srgbClr val="FFFF00"/>
                </a:solidFill>
              </a:rPr>
              <a:t>T</a:t>
            </a:r>
            <a:r>
              <a:rPr lang="en-US" sz="2800" baseline="-25000" dirty="0" smtClean="0">
                <a:solidFill>
                  <a:srgbClr val="FFFF00"/>
                </a:solidFill>
              </a:rPr>
              <a:t>m</a:t>
            </a:r>
            <a:r>
              <a:rPr lang="en-US" sz="2800" dirty="0" smtClean="0">
                <a:solidFill>
                  <a:srgbClr val="FFFF00"/>
                </a:solidFill>
              </a:rPr>
              <a:t>=T+</a:t>
            </a:r>
            <a:r>
              <a:rPr lang="en-US" sz="2800" dirty="0" smtClean="0">
                <a:solidFill>
                  <a:srgbClr val="FFFF00"/>
                </a:solidFill>
                <a:latin typeface="Symbol" panose="05050102010706020507" pitchFamily="18" charset="2"/>
              </a:rPr>
              <a:t>D</a:t>
            </a:r>
            <a:r>
              <a:rPr lang="en-US" sz="2800" dirty="0" smtClean="0">
                <a:solidFill>
                  <a:srgbClr val="FFFF00"/>
                </a:solidFill>
              </a:rPr>
              <a:t>T</a:t>
            </a:r>
            <a:r>
              <a:rPr lang="en-US" sz="2800" baseline="-25000" dirty="0" smtClean="0">
                <a:solidFill>
                  <a:srgbClr val="FFFF00"/>
                </a:solidFill>
              </a:rPr>
              <a:t>CSL</a:t>
            </a:r>
          </a:p>
          <a:p>
            <a:pPr algn="l"/>
            <a:endParaRPr lang="en-US" sz="2800" baseline="-25000" dirty="0">
              <a:solidFill>
                <a:schemeClr val="bg1"/>
              </a:solidFill>
            </a:endParaRPr>
          </a:p>
        </p:txBody>
      </p:sp>
      <p:sp>
        <p:nvSpPr>
          <p:cNvPr id="6" name="CasellaDiTesto 5"/>
          <p:cNvSpPr txBox="1"/>
          <p:nvPr/>
        </p:nvSpPr>
        <p:spPr>
          <a:xfrm>
            <a:off x="243191" y="1100023"/>
            <a:ext cx="7188506" cy="400110"/>
          </a:xfrm>
          <a:prstGeom prst="rect">
            <a:avLst/>
          </a:prstGeom>
          <a:noFill/>
        </p:spPr>
        <p:txBody>
          <a:bodyPr wrap="none" rtlCol="0">
            <a:spAutoFit/>
          </a:bodyPr>
          <a:lstStyle/>
          <a:p>
            <a:pPr algn="l"/>
            <a:r>
              <a:rPr lang="en-US" sz="2000" dirty="0" smtClean="0">
                <a:solidFill>
                  <a:schemeClr val="bg1"/>
                </a:solidFill>
              </a:rPr>
              <a:t>CSL (as other effects...) would cause a </a:t>
            </a:r>
            <a:r>
              <a:rPr lang="en-US" sz="2000" dirty="0" smtClean="0">
                <a:solidFill>
                  <a:srgbClr val="FFFF00"/>
                </a:solidFill>
              </a:rPr>
              <a:t>finite positive intercept</a:t>
            </a:r>
            <a:endParaRPr lang="it-IT" sz="2000" dirty="0">
              <a:solidFill>
                <a:srgbClr val="FFFF00"/>
              </a:solidFill>
            </a:endParaRPr>
          </a:p>
        </p:txBody>
      </p:sp>
      <p:sp>
        <p:nvSpPr>
          <p:cNvPr id="7" name="CasellaDiTesto 6"/>
          <p:cNvSpPr txBox="1"/>
          <p:nvPr/>
        </p:nvSpPr>
        <p:spPr>
          <a:xfrm>
            <a:off x="5316167" y="2743200"/>
            <a:ext cx="4571999" cy="2215991"/>
          </a:xfrm>
          <a:prstGeom prst="rect">
            <a:avLst/>
          </a:prstGeom>
          <a:noFill/>
        </p:spPr>
        <p:txBody>
          <a:bodyPr wrap="square" rtlCol="0">
            <a:spAutoFit/>
          </a:bodyPr>
          <a:lstStyle/>
          <a:p>
            <a:pPr algn="l"/>
            <a:r>
              <a:rPr lang="en-US" sz="2400" dirty="0" smtClean="0">
                <a:solidFill>
                  <a:schemeClr val="bg1"/>
                </a:solidFill>
              </a:rPr>
              <a:t>Upper limit on  </a:t>
            </a:r>
            <a:r>
              <a:rPr lang="en-US" sz="2400" dirty="0" smtClean="0">
                <a:solidFill>
                  <a:srgbClr val="FFFF00"/>
                </a:solidFill>
                <a:latin typeface="Symbol" panose="05050102010706020507" pitchFamily="18" charset="2"/>
              </a:rPr>
              <a:t>D</a:t>
            </a:r>
            <a:r>
              <a:rPr lang="en-US" sz="2400" dirty="0" smtClean="0">
                <a:solidFill>
                  <a:srgbClr val="FFFF00"/>
                </a:solidFill>
              </a:rPr>
              <a:t>T</a:t>
            </a:r>
            <a:r>
              <a:rPr lang="en-US" sz="2400" baseline="-25000" dirty="0" smtClean="0">
                <a:solidFill>
                  <a:srgbClr val="FFFF00"/>
                </a:solidFill>
              </a:rPr>
              <a:t>CSL</a:t>
            </a:r>
            <a:r>
              <a:rPr lang="en-US" sz="2400" dirty="0" smtClean="0">
                <a:solidFill>
                  <a:srgbClr val="FFFF00"/>
                </a:solidFill>
              </a:rPr>
              <a:t>  </a:t>
            </a:r>
            <a:r>
              <a:rPr lang="en-US" sz="2400" dirty="0" smtClean="0">
                <a:solidFill>
                  <a:schemeClr val="bg1"/>
                </a:solidFill>
              </a:rPr>
              <a:t>can be obtained by Feldman-Cousins method</a:t>
            </a:r>
          </a:p>
          <a:p>
            <a:pPr algn="l"/>
            <a:r>
              <a:rPr lang="en-US" sz="2400" dirty="0" smtClean="0">
                <a:solidFill>
                  <a:schemeClr val="bg1"/>
                </a:solidFill>
              </a:rPr>
              <a:t>(standard for high energy </a:t>
            </a:r>
            <a:r>
              <a:rPr lang="en-US" sz="2400" dirty="0" err="1" smtClean="0">
                <a:solidFill>
                  <a:schemeClr val="bg1"/>
                </a:solidFill>
              </a:rPr>
              <a:t>expts</a:t>
            </a:r>
            <a:r>
              <a:rPr lang="en-US" sz="2400" dirty="0" smtClean="0">
                <a:solidFill>
                  <a:schemeClr val="bg1"/>
                </a:solidFill>
              </a:rPr>
              <a:t>)</a:t>
            </a:r>
          </a:p>
          <a:p>
            <a:pPr algn="l"/>
            <a:endParaRPr lang="en-US" sz="2400" dirty="0">
              <a:solidFill>
                <a:schemeClr val="bg1"/>
              </a:solidFill>
            </a:endParaRPr>
          </a:p>
          <a:p>
            <a:pPr algn="l"/>
            <a:endParaRPr lang="en-US" dirty="0" smtClean="0">
              <a:solidFill>
                <a:schemeClr val="bg1"/>
              </a:solidFill>
            </a:endParaRPr>
          </a:p>
        </p:txBody>
      </p:sp>
      <p:sp>
        <p:nvSpPr>
          <p:cNvPr id="8" name="Freccia in giù 7"/>
          <p:cNvSpPr/>
          <p:nvPr/>
        </p:nvSpPr>
        <p:spPr>
          <a:xfrm>
            <a:off x="7198468" y="4419600"/>
            <a:ext cx="384008" cy="76200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5594503" y="5410200"/>
            <a:ext cx="3207930" cy="1200329"/>
          </a:xfrm>
          <a:prstGeom prst="rect">
            <a:avLst/>
          </a:prstGeom>
          <a:ln w="22225">
            <a:solidFill>
              <a:srgbClr val="FF0000"/>
            </a:solidFill>
          </a:ln>
        </p:spPr>
        <p:txBody>
          <a:bodyPr wrap="none">
            <a:spAutoFit/>
          </a:bodyPr>
          <a:lstStyle/>
          <a:p>
            <a:r>
              <a:rPr lang="en-US" sz="3600" dirty="0" smtClean="0">
                <a:solidFill>
                  <a:srgbClr val="FFFF00"/>
                </a:solidFill>
                <a:latin typeface="Symbol" panose="05050102010706020507" pitchFamily="18" charset="2"/>
              </a:rPr>
              <a:t>D</a:t>
            </a:r>
            <a:r>
              <a:rPr lang="en-US" sz="3600" dirty="0" smtClean="0">
                <a:solidFill>
                  <a:srgbClr val="FFFF00"/>
                </a:solidFill>
              </a:rPr>
              <a:t>T</a:t>
            </a:r>
            <a:r>
              <a:rPr lang="en-US" sz="3600" baseline="-25000" dirty="0" smtClean="0">
                <a:solidFill>
                  <a:srgbClr val="FFFF00"/>
                </a:solidFill>
              </a:rPr>
              <a:t>CSL</a:t>
            </a:r>
            <a:r>
              <a:rPr lang="en-US" sz="3600" dirty="0" smtClean="0">
                <a:solidFill>
                  <a:srgbClr val="FFFF00"/>
                </a:solidFill>
              </a:rPr>
              <a:t>&lt; 2.5 </a:t>
            </a:r>
            <a:r>
              <a:rPr lang="en-US" sz="3600" dirty="0" err="1" smtClean="0">
                <a:solidFill>
                  <a:srgbClr val="FFFF00"/>
                </a:solidFill>
              </a:rPr>
              <a:t>mK</a:t>
            </a:r>
            <a:endParaRPr lang="en-US" sz="3600" dirty="0">
              <a:solidFill>
                <a:srgbClr val="FFFF00"/>
              </a:solidFill>
            </a:endParaRPr>
          </a:p>
          <a:p>
            <a:r>
              <a:rPr lang="en-US" sz="3600" dirty="0" smtClean="0">
                <a:solidFill>
                  <a:srgbClr val="FFFF00"/>
                </a:solidFill>
              </a:rPr>
              <a:t>( 95% C.L. )</a:t>
            </a:r>
            <a:endParaRPr lang="it-IT" sz="3600" dirty="0"/>
          </a:p>
        </p:txBody>
      </p:sp>
    </p:spTree>
    <p:extLst>
      <p:ext uri="{BB962C8B-B14F-4D97-AF65-F5344CB8AC3E}">
        <p14:creationId xmlns:p14="http://schemas.microsoft.com/office/powerpoint/2010/main" val="3470319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51256" y="152400"/>
            <a:ext cx="6015300" cy="646331"/>
          </a:xfrm>
          <a:prstGeom prst="rect">
            <a:avLst/>
          </a:prstGeom>
          <a:noFill/>
        </p:spPr>
        <p:txBody>
          <a:bodyPr wrap="none" rtlCol="0">
            <a:spAutoFit/>
          </a:bodyPr>
          <a:lstStyle/>
          <a:p>
            <a:r>
              <a:rPr lang="en-US" sz="3600" dirty="0" smtClean="0">
                <a:solidFill>
                  <a:srgbClr val="FFFF00"/>
                </a:solidFill>
              </a:rPr>
              <a:t>Connect to CSL parameters</a:t>
            </a:r>
            <a:endParaRPr lang="it-IT" sz="3600" dirty="0">
              <a:solidFill>
                <a:srgbClr val="FFFF00"/>
              </a:solidFill>
            </a:endParaRPr>
          </a:p>
        </p:txBody>
      </p:sp>
      <p:sp>
        <p:nvSpPr>
          <p:cNvPr id="8" name="Rettangolo 7"/>
          <p:cNvSpPr/>
          <p:nvPr/>
        </p:nvSpPr>
        <p:spPr>
          <a:xfrm>
            <a:off x="76200" y="2209800"/>
            <a:ext cx="5334000" cy="457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99" y="2401112"/>
            <a:ext cx="4343401" cy="4219881"/>
          </a:xfrm>
          <a:prstGeom prst="rect">
            <a:avLst/>
          </a:prstGeom>
          <a:solidFill>
            <a:schemeClr val="bg1"/>
          </a:solidFill>
        </p:spPr>
      </p:pic>
      <p:sp>
        <p:nvSpPr>
          <p:cNvPr id="9" name="CasellaDiTesto 8"/>
          <p:cNvSpPr txBox="1"/>
          <p:nvPr/>
        </p:nvSpPr>
        <p:spPr>
          <a:xfrm>
            <a:off x="272741" y="849868"/>
            <a:ext cx="8191088" cy="2031325"/>
          </a:xfrm>
          <a:prstGeom prst="rect">
            <a:avLst/>
          </a:prstGeom>
          <a:noFill/>
        </p:spPr>
        <p:txBody>
          <a:bodyPr wrap="none" rtlCol="0">
            <a:spAutoFit/>
          </a:bodyPr>
          <a:lstStyle/>
          <a:p>
            <a:pPr algn="l">
              <a:lnSpc>
                <a:spcPct val="150000"/>
              </a:lnSpc>
            </a:pPr>
            <a:r>
              <a:rPr lang="en-US" u="sng" dirty="0" smtClean="0">
                <a:solidFill>
                  <a:schemeClr val="bg1"/>
                </a:solidFill>
              </a:rPr>
              <a:t>Technical issues</a:t>
            </a:r>
            <a:r>
              <a:rPr lang="en-US" dirty="0" smtClean="0">
                <a:solidFill>
                  <a:schemeClr val="bg1"/>
                </a:solidFill>
              </a:rPr>
              <a:t>:</a:t>
            </a:r>
          </a:p>
          <a:p>
            <a:pPr marL="285750" indent="-285750" algn="l">
              <a:lnSpc>
                <a:spcPct val="150000"/>
              </a:lnSpc>
              <a:buFont typeface="Arial" panose="020B0604020202020204" pitchFamily="34" charset="0"/>
              <a:buChar char="•"/>
            </a:pPr>
            <a:r>
              <a:rPr lang="en-US" dirty="0" smtClean="0">
                <a:solidFill>
                  <a:srgbClr val="FFFF00"/>
                </a:solidFill>
              </a:rPr>
              <a:t>Composite  object</a:t>
            </a:r>
            <a:r>
              <a:rPr lang="en-US" dirty="0" smtClean="0">
                <a:solidFill>
                  <a:schemeClr val="bg1"/>
                </a:solidFill>
              </a:rPr>
              <a:t> : CSL force noise acts sphere + cantilever   (correlations)</a:t>
            </a:r>
          </a:p>
          <a:p>
            <a:pPr marL="285750" indent="-285750" algn="l">
              <a:lnSpc>
                <a:spcPct val="150000"/>
              </a:lnSpc>
              <a:buFont typeface="Arial" panose="020B0604020202020204" pitchFamily="34" charset="0"/>
              <a:buChar char="•"/>
            </a:pPr>
            <a:r>
              <a:rPr lang="en-US" dirty="0" smtClean="0">
                <a:solidFill>
                  <a:srgbClr val="FFFF00"/>
                </a:solidFill>
              </a:rPr>
              <a:t>Bending  mode</a:t>
            </a:r>
            <a:r>
              <a:rPr lang="en-US" dirty="0" smtClean="0">
                <a:solidFill>
                  <a:schemeClr val="bg1"/>
                </a:solidFill>
              </a:rPr>
              <a:t> (flexural). Standard CSL formulas hold for rigid motion</a:t>
            </a:r>
          </a:p>
          <a:p>
            <a:pPr algn="l">
              <a:lnSpc>
                <a:spcPct val="150000"/>
              </a:lnSpc>
            </a:pPr>
            <a:endParaRPr lang="en-US" dirty="0" smtClean="0">
              <a:solidFill>
                <a:schemeClr val="bg1"/>
              </a:solidFill>
            </a:endParaRPr>
          </a:p>
          <a:p>
            <a:pPr algn="l"/>
            <a:endParaRPr lang="it-IT" dirty="0"/>
          </a:p>
        </p:txBody>
      </p:sp>
      <mc:AlternateContent xmlns:mc="http://schemas.openxmlformats.org/markup-compatibility/2006" xmlns:a14="http://schemas.microsoft.com/office/drawing/2010/main">
        <mc:Choice Requires="a14">
          <p:sp>
            <p:nvSpPr>
              <p:cNvPr id="10" name="CasellaDiTesto 9"/>
              <p:cNvSpPr txBox="1"/>
              <p:nvPr/>
            </p:nvSpPr>
            <p:spPr>
              <a:xfrm>
                <a:off x="5562600" y="2573953"/>
                <a:ext cx="4314217" cy="4893647"/>
              </a:xfrm>
              <a:prstGeom prst="rect">
                <a:avLst/>
              </a:prstGeom>
              <a:noFill/>
            </p:spPr>
            <p:txBody>
              <a:bodyPr wrap="square" rtlCol="0">
                <a:spAutoFit/>
              </a:bodyPr>
              <a:lstStyle/>
              <a:p>
                <a:pPr algn="l"/>
                <a:r>
                  <a:rPr lang="en-US" dirty="0" smtClean="0">
                    <a:solidFill>
                      <a:schemeClr val="bg1"/>
                    </a:solidFill>
                  </a:rPr>
                  <a:t>Solution:</a:t>
                </a:r>
              </a:p>
              <a:p>
                <a:pPr algn="l"/>
                <a:r>
                  <a:rPr lang="en-US" dirty="0" smtClean="0">
                    <a:solidFill>
                      <a:schemeClr val="bg1"/>
                    </a:solidFill>
                  </a:rPr>
                  <a:t> </a:t>
                </a:r>
                <a:endParaRPr lang="en-US" dirty="0">
                  <a:solidFill>
                    <a:schemeClr val="bg1"/>
                  </a:solidFill>
                </a:endParaRPr>
              </a:p>
              <a:p>
                <a:pPr marL="285750" indent="-285750" algn="l">
                  <a:buFont typeface="Arial" panose="020B0604020202020204" pitchFamily="34" charset="0"/>
                  <a:buChar char="•"/>
                </a:pPr>
                <a:r>
                  <a:rPr lang="en-US" dirty="0" smtClean="0">
                    <a:solidFill>
                      <a:schemeClr val="bg1"/>
                    </a:solidFill>
                  </a:rPr>
                  <a:t>Approximate cantilever bending motion with a rigid translation of a slab with effective mass/length:</a:t>
                </a:r>
              </a:p>
              <a:p>
                <a:pPr marL="285750" indent="-285750" algn="l">
                  <a:buFont typeface="Arial" panose="020B0604020202020204" pitchFamily="34" charset="0"/>
                  <a:buChar char="•"/>
                </a:pPr>
                <a:endParaRPr lang="en-US" dirty="0">
                  <a:solidFill>
                    <a:schemeClr val="bg1"/>
                  </a:solidFill>
                </a:endParaRPr>
              </a:p>
              <a:p>
                <a:pPr algn="l"/>
                <a14:m>
                  <m:oMathPara xmlns:m="http://schemas.openxmlformats.org/officeDocument/2006/math">
                    <m:oMathParaPr>
                      <m:jc m:val="centerGroup"/>
                    </m:oMathParaPr>
                    <m:oMath xmlns:m="http://schemas.openxmlformats.org/officeDocument/2006/math">
                      <m:sSup>
                        <m:sSupPr>
                          <m:ctrlPr>
                            <a:rPr lang="en-US" sz="2400" i="1" smtClean="0">
                              <a:solidFill>
                                <a:schemeClr val="bg1"/>
                              </a:solidFill>
                              <a:latin typeface="Cambria Math"/>
                            </a:rPr>
                          </m:ctrlPr>
                        </m:sSupPr>
                        <m:e>
                          <m:r>
                            <a:rPr lang="en-US" sz="2400" b="0" i="1" smtClean="0">
                              <a:solidFill>
                                <a:schemeClr val="bg1"/>
                              </a:solidFill>
                              <a:latin typeface="Cambria Math"/>
                            </a:rPr>
                            <m:t>𝐿</m:t>
                          </m:r>
                        </m:e>
                        <m:sup>
                          <m:r>
                            <a:rPr lang="en-US" sz="2400" b="0" i="1" smtClean="0">
                              <a:solidFill>
                                <a:schemeClr val="bg1"/>
                              </a:solidFill>
                              <a:latin typeface="Cambria Math"/>
                            </a:rPr>
                            <m:t>′</m:t>
                          </m:r>
                        </m:sup>
                      </m:sSup>
                      <m:r>
                        <a:rPr lang="en-US" sz="2400" i="1">
                          <a:solidFill>
                            <a:schemeClr val="bg1"/>
                          </a:solidFill>
                          <a:latin typeface="Cambria Math"/>
                          <a:ea typeface="Cambria Math"/>
                        </a:rPr>
                        <m:t>≈</m:t>
                      </m:r>
                      <m:r>
                        <a:rPr lang="en-US" sz="2400" b="0" i="1" smtClean="0">
                          <a:solidFill>
                            <a:schemeClr val="bg1"/>
                          </a:solidFill>
                          <a:latin typeface="Cambria Math"/>
                          <a:ea typeface="Cambria Math"/>
                        </a:rPr>
                        <m:t>0.236 </m:t>
                      </m:r>
                      <m:r>
                        <a:rPr lang="en-US" sz="2400" b="0" i="1" smtClean="0">
                          <a:solidFill>
                            <a:schemeClr val="bg1"/>
                          </a:solidFill>
                          <a:latin typeface="Cambria Math"/>
                          <a:ea typeface="Cambria Math"/>
                        </a:rPr>
                        <m:t>𝐿</m:t>
                      </m:r>
                    </m:oMath>
                  </m:oMathPara>
                </a14:m>
                <a:endParaRPr lang="en-US" sz="2400" dirty="0" smtClean="0">
                  <a:solidFill>
                    <a:schemeClr val="bg1"/>
                  </a:solidFill>
                </a:endParaRPr>
              </a:p>
              <a:p>
                <a:pPr marL="285750" indent="-285750" algn="l">
                  <a:buFont typeface="Arial" panose="020B0604020202020204" pitchFamily="34" charset="0"/>
                  <a:buChar char="•"/>
                </a:pPr>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smtClean="0">
                  <a:solidFill>
                    <a:schemeClr val="bg1"/>
                  </a:solidFill>
                </a:endParaRPr>
              </a:p>
              <a:p>
                <a:pPr algn="l"/>
                <a:r>
                  <a:rPr lang="en-US" dirty="0" smtClean="0">
                    <a:solidFill>
                      <a:schemeClr val="bg1"/>
                    </a:solidFill>
                  </a:rPr>
                  <a:t>Collaboration  with Trieste theorists</a:t>
                </a:r>
              </a:p>
              <a:p>
                <a:pPr algn="l"/>
                <a:r>
                  <a:rPr lang="en-US" dirty="0" smtClean="0">
                    <a:solidFill>
                      <a:schemeClr val="bg1"/>
                    </a:solidFill>
                  </a:rPr>
                  <a:t> ( </a:t>
                </a:r>
                <a:r>
                  <a:rPr lang="en-US" dirty="0" err="1" smtClean="0">
                    <a:solidFill>
                      <a:schemeClr val="bg1"/>
                    </a:solidFill>
                  </a:rPr>
                  <a:t>M.Bahrami</a:t>
                </a:r>
                <a:r>
                  <a:rPr lang="en-US" dirty="0" smtClean="0">
                    <a:solidFill>
                      <a:schemeClr val="bg1"/>
                    </a:solidFill>
                  </a:rPr>
                  <a:t> , A. </a:t>
                </a:r>
                <a:r>
                  <a:rPr lang="en-US" dirty="0" err="1" smtClean="0">
                    <a:solidFill>
                      <a:schemeClr val="bg1"/>
                    </a:solidFill>
                  </a:rPr>
                  <a:t>Bassi</a:t>
                </a:r>
                <a:r>
                  <a:rPr lang="en-US" dirty="0" smtClean="0">
                    <a:solidFill>
                      <a:schemeClr val="bg1"/>
                    </a:solidFill>
                  </a:rPr>
                  <a:t> )</a:t>
                </a:r>
              </a:p>
              <a:p>
                <a:pPr algn="l"/>
                <a:r>
                  <a:rPr lang="en-US" u="sng" dirty="0" smtClean="0">
                    <a:solidFill>
                      <a:srgbClr val="FFFF00"/>
                    </a:solidFill>
                  </a:rPr>
                  <a:t>Work still in progress !</a:t>
                </a:r>
                <a:r>
                  <a:rPr lang="en-US" dirty="0" smtClean="0">
                    <a:solidFill>
                      <a:schemeClr val="bg1"/>
                    </a:solidFill>
                  </a:rPr>
                  <a:t> </a:t>
                </a:r>
              </a:p>
              <a:p>
                <a:pPr algn="l"/>
                <a:endParaRPr lang="en-US" dirty="0">
                  <a:solidFill>
                    <a:schemeClr val="bg1"/>
                  </a:solidFill>
                </a:endParaRPr>
              </a:p>
              <a:p>
                <a:pPr algn="l"/>
                <a:r>
                  <a:rPr lang="en-US" dirty="0">
                    <a:solidFill>
                      <a:schemeClr val="bg1"/>
                    </a:solidFill>
                  </a:rPr>
                  <a:t>	</a:t>
                </a:r>
              </a:p>
              <a:p>
                <a:pPr algn="l"/>
                <a:r>
                  <a:rPr lang="en-US" dirty="0" smtClean="0">
                    <a:solidFill>
                      <a:schemeClr val="bg1"/>
                    </a:solidFill>
                  </a:rPr>
                  <a:t> </a:t>
                </a:r>
                <a:endParaRPr lang="it-IT" dirty="0">
                  <a:solidFill>
                    <a:schemeClr val="bg1"/>
                  </a:solidFill>
                </a:endParaRPr>
              </a:p>
            </p:txBody>
          </p:sp>
        </mc:Choice>
        <mc:Fallback xmlns="">
          <p:sp>
            <p:nvSpPr>
              <p:cNvPr id="10" name="CasellaDiTesto 9"/>
              <p:cNvSpPr txBox="1">
                <a:spLocks noRot="1" noChangeAspect="1" noMove="1" noResize="1" noEditPoints="1" noAdjustHandles="1" noChangeArrowheads="1" noChangeShapeType="1" noTextEdit="1"/>
              </p:cNvSpPr>
              <p:nvPr/>
            </p:nvSpPr>
            <p:spPr>
              <a:xfrm>
                <a:off x="5562600" y="2573953"/>
                <a:ext cx="4314217" cy="4893647"/>
              </a:xfrm>
              <a:prstGeom prst="rect">
                <a:avLst/>
              </a:prstGeom>
              <a:blipFill rotWithShape="1">
                <a:blip r:embed="rId3"/>
                <a:stretch>
                  <a:fillRect l="-1273" t="-623"/>
                </a:stretch>
              </a:blipFill>
            </p:spPr>
            <p:txBody>
              <a:bodyPr/>
              <a:lstStyle/>
              <a:p>
                <a:r>
                  <a:rPr lang="it-IT">
                    <a:noFill/>
                  </a:rPr>
                  <a:t> </a:t>
                </a:r>
              </a:p>
            </p:txBody>
          </p:sp>
        </mc:Fallback>
      </mc:AlternateContent>
      <p:sp>
        <p:nvSpPr>
          <p:cNvPr id="11" name="CasellaDiTesto 10"/>
          <p:cNvSpPr txBox="1"/>
          <p:nvPr/>
        </p:nvSpPr>
        <p:spPr>
          <a:xfrm>
            <a:off x="120341" y="4468730"/>
            <a:ext cx="1866217" cy="2031325"/>
          </a:xfrm>
          <a:prstGeom prst="rect">
            <a:avLst/>
          </a:prstGeom>
          <a:noFill/>
          <a:ln>
            <a:solidFill>
              <a:srgbClr val="0505FF"/>
            </a:solidFill>
          </a:ln>
        </p:spPr>
        <p:txBody>
          <a:bodyPr wrap="none" rtlCol="0">
            <a:spAutoFit/>
          </a:bodyPr>
          <a:lstStyle/>
          <a:p>
            <a:pPr algn="l"/>
            <a:r>
              <a:rPr lang="en-US" dirty="0" err="1" smtClean="0">
                <a:latin typeface="Symbol" panose="05050102010706020507" pitchFamily="18" charset="2"/>
              </a:rPr>
              <a:t>r</a:t>
            </a:r>
            <a:r>
              <a:rPr lang="en-US" baseline="-25000" dirty="0" err="1" smtClean="0">
                <a:latin typeface="Times New Roman" panose="02020603050405020304" pitchFamily="18" charset="0"/>
                <a:cs typeface="Times New Roman" panose="02020603050405020304" pitchFamily="18" charset="0"/>
              </a:rPr>
              <a:t>cant</a:t>
            </a:r>
            <a:r>
              <a:rPr lang="en-US" dirty="0" smtClean="0"/>
              <a:t>=2330 kg/m</a:t>
            </a:r>
            <a:r>
              <a:rPr lang="en-US" baseline="30000" dirty="0" smtClean="0"/>
              <a:t>3</a:t>
            </a:r>
          </a:p>
          <a:p>
            <a:pPr algn="l"/>
            <a:r>
              <a:rPr lang="en-US" dirty="0" smtClean="0">
                <a:latin typeface="Times New Roman" panose="02020603050405020304" pitchFamily="18" charset="0"/>
                <a:cs typeface="Times New Roman" panose="02020603050405020304" pitchFamily="18" charset="0"/>
              </a:rPr>
              <a:t>L</a:t>
            </a:r>
            <a:r>
              <a:rPr lang="en-US" dirty="0" smtClean="0"/>
              <a:t>=100 </a:t>
            </a:r>
            <a:r>
              <a:rPr lang="en-US" dirty="0" smtClean="0">
                <a:latin typeface="Symbol" panose="05050102010706020507" pitchFamily="18" charset="2"/>
              </a:rPr>
              <a:t>m</a:t>
            </a:r>
            <a:r>
              <a:rPr lang="en-US" dirty="0" smtClean="0"/>
              <a:t>m</a:t>
            </a:r>
          </a:p>
          <a:p>
            <a:pPr algn="l"/>
            <a:r>
              <a:rPr lang="en-US" dirty="0" smtClean="0">
                <a:latin typeface="Times New Roman" panose="02020603050405020304" pitchFamily="18" charset="0"/>
                <a:cs typeface="Times New Roman" panose="02020603050405020304" pitchFamily="18" charset="0"/>
              </a:rPr>
              <a:t>t</a:t>
            </a:r>
            <a:r>
              <a:rPr lang="en-US" dirty="0" smtClean="0"/>
              <a:t>=0.1 </a:t>
            </a:r>
            <a:r>
              <a:rPr lang="en-US" dirty="0" smtClean="0">
                <a:latin typeface="Symbol" panose="05050102010706020507" pitchFamily="18" charset="2"/>
              </a:rPr>
              <a:t>m</a:t>
            </a:r>
            <a:r>
              <a:rPr lang="en-US" dirty="0" smtClean="0"/>
              <a:t>m</a:t>
            </a:r>
          </a:p>
          <a:p>
            <a:pPr algn="l"/>
            <a:r>
              <a:rPr lang="en-US" dirty="0" smtClean="0">
                <a:latin typeface="Times New Roman" panose="02020603050405020304" pitchFamily="18" charset="0"/>
                <a:cs typeface="Times New Roman" panose="02020603050405020304" pitchFamily="18" charset="0"/>
              </a:rPr>
              <a:t>w</a:t>
            </a:r>
            <a:r>
              <a:rPr lang="en-US" dirty="0" smtClean="0"/>
              <a:t>=5 mm</a:t>
            </a:r>
          </a:p>
          <a:p>
            <a:pPr algn="l"/>
            <a:endParaRPr lang="en-US" dirty="0" smtClean="0"/>
          </a:p>
          <a:p>
            <a:pPr algn="l"/>
            <a:r>
              <a:rPr lang="en-US" dirty="0" err="1" smtClean="0">
                <a:latin typeface="Symbol" panose="05050102010706020507" pitchFamily="18" charset="2"/>
              </a:rPr>
              <a:t>r</a:t>
            </a:r>
            <a:r>
              <a:rPr lang="en-US" baseline="-25000" dirty="0" err="1" smtClean="0">
                <a:latin typeface="Times New Roman" panose="02020603050405020304" pitchFamily="18" charset="0"/>
                <a:cs typeface="Times New Roman" panose="02020603050405020304" pitchFamily="18" charset="0"/>
              </a:rPr>
              <a:t>sph</a:t>
            </a:r>
            <a:r>
              <a:rPr lang="en-US" dirty="0" smtClean="0"/>
              <a:t>=7430 </a:t>
            </a:r>
            <a:r>
              <a:rPr lang="en-US" dirty="0"/>
              <a:t>kg/m</a:t>
            </a:r>
            <a:r>
              <a:rPr lang="en-US" baseline="30000" dirty="0"/>
              <a:t>3</a:t>
            </a:r>
          </a:p>
          <a:p>
            <a:pPr algn="l"/>
            <a:r>
              <a:rPr lang="en-US" dirty="0" smtClean="0">
                <a:latin typeface="Times New Roman" panose="02020603050405020304" pitchFamily="18" charset="0"/>
                <a:cs typeface="Times New Roman" panose="02020603050405020304" pitchFamily="18" charset="0"/>
              </a:rPr>
              <a:t>R</a:t>
            </a:r>
            <a:r>
              <a:rPr lang="en-US" dirty="0" smtClean="0"/>
              <a:t>=2.2 </a:t>
            </a:r>
            <a:r>
              <a:rPr lang="en-US" dirty="0" smtClean="0">
                <a:latin typeface="Symbol" panose="05050102010706020507" pitchFamily="18" charset="2"/>
              </a:rPr>
              <a:t>m</a:t>
            </a:r>
            <a:r>
              <a:rPr lang="en-US" dirty="0" smtClean="0"/>
              <a:t>m</a:t>
            </a:r>
          </a:p>
        </p:txBody>
      </p:sp>
    </p:spTree>
    <p:extLst>
      <p:ext uri="{BB962C8B-B14F-4D97-AF65-F5344CB8AC3E}">
        <p14:creationId xmlns:p14="http://schemas.microsoft.com/office/powerpoint/2010/main" val="1239119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 y="-76200"/>
            <a:ext cx="8915400" cy="1143000"/>
          </a:xfrm>
        </p:spPr>
        <p:txBody>
          <a:bodyPr/>
          <a:lstStyle/>
          <a:p>
            <a:r>
              <a:rPr lang="en-US" sz="3600" dirty="0" smtClean="0"/>
              <a:t>Computed CSL-induced heating vs </a:t>
            </a:r>
            <a:r>
              <a:rPr lang="en-US" sz="3600" dirty="0" err="1" smtClean="0"/>
              <a:t>r</a:t>
            </a:r>
            <a:r>
              <a:rPr lang="en-US" sz="3600" baseline="-25000" dirty="0" err="1" smtClean="0"/>
              <a:t>C</a:t>
            </a:r>
            <a:endParaRPr lang="it-IT" sz="3600" baseline="-25000" dirty="0"/>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006812"/>
            <a:ext cx="6781800" cy="4921899"/>
          </a:xfrm>
          <a:prstGeom prst="rect">
            <a:avLst/>
          </a:prstGeom>
        </p:spPr>
      </p:pic>
      <p:sp>
        <p:nvSpPr>
          <p:cNvPr id="4" name="CasellaDiTesto 3"/>
          <p:cNvSpPr txBox="1"/>
          <p:nvPr/>
        </p:nvSpPr>
        <p:spPr>
          <a:xfrm>
            <a:off x="430911" y="6172200"/>
            <a:ext cx="8358378" cy="461665"/>
          </a:xfrm>
          <a:prstGeom prst="rect">
            <a:avLst/>
          </a:prstGeom>
          <a:noFill/>
        </p:spPr>
        <p:txBody>
          <a:bodyPr wrap="none" rtlCol="0">
            <a:spAutoFit/>
          </a:bodyPr>
          <a:lstStyle/>
          <a:p>
            <a:r>
              <a:rPr lang="en-US" sz="2400" dirty="0" smtClean="0">
                <a:solidFill>
                  <a:schemeClr val="bg1"/>
                </a:solidFill>
              </a:rPr>
              <a:t>Assuming Collapse rate from </a:t>
            </a:r>
            <a:r>
              <a:rPr lang="en-US" sz="2400" dirty="0" err="1" smtClean="0">
                <a:solidFill>
                  <a:schemeClr val="bg1"/>
                </a:solidFill>
              </a:rPr>
              <a:t>Ghirardi</a:t>
            </a:r>
            <a:r>
              <a:rPr lang="en-US" sz="2400" dirty="0" smtClean="0">
                <a:solidFill>
                  <a:schemeClr val="bg1"/>
                </a:solidFill>
              </a:rPr>
              <a:t> et al:   </a:t>
            </a:r>
            <a:r>
              <a:rPr lang="en-US" sz="2400" dirty="0" smtClean="0">
                <a:solidFill>
                  <a:schemeClr val="bg1"/>
                </a:solidFill>
                <a:latin typeface="Symbol" panose="05050102010706020507" pitchFamily="18" charset="2"/>
              </a:rPr>
              <a:t>l</a:t>
            </a:r>
            <a:r>
              <a:rPr lang="en-US" sz="2400" dirty="0" smtClean="0">
                <a:solidFill>
                  <a:schemeClr val="bg1"/>
                </a:solidFill>
              </a:rPr>
              <a:t>=2.2x10</a:t>
            </a:r>
            <a:r>
              <a:rPr lang="en-US" sz="2400" baseline="30000" dirty="0" smtClean="0">
                <a:solidFill>
                  <a:schemeClr val="bg1"/>
                </a:solidFill>
              </a:rPr>
              <a:t>-17</a:t>
            </a:r>
            <a:r>
              <a:rPr lang="en-US" sz="2400" dirty="0" smtClean="0">
                <a:solidFill>
                  <a:schemeClr val="bg1"/>
                </a:solidFill>
              </a:rPr>
              <a:t> Hz</a:t>
            </a:r>
            <a:endParaRPr lang="it-IT" sz="2400" dirty="0">
              <a:solidFill>
                <a:schemeClr val="bg1"/>
              </a:solidFill>
            </a:endParaRPr>
          </a:p>
        </p:txBody>
      </p:sp>
    </p:spTree>
    <p:extLst>
      <p:ext uri="{BB962C8B-B14F-4D97-AF65-F5344CB8AC3E}">
        <p14:creationId xmlns:p14="http://schemas.microsoft.com/office/powerpoint/2010/main" val="437259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33800" y="0"/>
            <a:ext cx="2279791" cy="584775"/>
          </a:xfrm>
          <a:prstGeom prst="rect">
            <a:avLst/>
          </a:prstGeom>
          <a:noFill/>
        </p:spPr>
        <p:txBody>
          <a:bodyPr wrap="none" rtlCol="0">
            <a:spAutoFit/>
          </a:bodyPr>
          <a:lstStyle/>
          <a:p>
            <a:r>
              <a:rPr lang="en-US" sz="3200" dirty="0" smtClean="0">
                <a:solidFill>
                  <a:srgbClr val="FFFF00"/>
                </a:solidFill>
              </a:rPr>
              <a:t>Upper Limit</a:t>
            </a:r>
            <a:endParaRPr lang="it-IT" sz="3200" dirty="0">
              <a:solidFill>
                <a:srgbClr val="FFFF00"/>
              </a:solidFill>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558835"/>
            <a:ext cx="8763000" cy="6316610"/>
          </a:xfrm>
          <a:prstGeom prst="rect">
            <a:avLst/>
          </a:prstGeom>
        </p:spPr>
      </p:pic>
    </p:spTree>
    <p:extLst>
      <p:ext uri="{BB962C8B-B14F-4D97-AF65-F5344CB8AC3E}">
        <p14:creationId xmlns:p14="http://schemas.microsoft.com/office/powerpoint/2010/main" val="1239119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834" y="-152400"/>
            <a:ext cx="10058400" cy="1143000"/>
          </a:xfrm>
        </p:spPr>
        <p:txBody>
          <a:bodyPr/>
          <a:lstStyle/>
          <a:p>
            <a:r>
              <a:rPr lang="en-US" sz="3600" dirty="0" smtClean="0"/>
              <a:t>Spontaneous </a:t>
            </a:r>
            <a:r>
              <a:rPr lang="en-US" sz="3600" dirty="0" err="1" smtClean="0"/>
              <a:t>wavefunction</a:t>
            </a:r>
            <a:r>
              <a:rPr lang="en-US" sz="3600" dirty="0" smtClean="0"/>
              <a:t> collapse models</a:t>
            </a:r>
            <a:endParaRPr lang="it-IT" sz="3600" dirty="0"/>
          </a:p>
        </p:txBody>
      </p:sp>
      <p:sp>
        <p:nvSpPr>
          <p:cNvPr id="3" name="Sottotitolo 2"/>
          <p:cNvSpPr txBox="1">
            <a:spLocks/>
          </p:cNvSpPr>
          <p:nvPr/>
        </p:nvSpPr>
        <p:spPr bwMode="auto">
          <a:xfrm>
            <a:off x="304800" y="914400"/>
            <a:ext cx="9753600" cy="175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r>
              <a:rPr lang="en-US" altLang="it-IT" sz="2200" u="sng" kern="0" dirty="0" smtClean="0">
                <a:solidFill>
                  <a:schemeClr val="bg1"/>
                </a:solidFill>
              </a:rPr>
              <a:t>Quantum and Classical are micro-macroscopic limits of a more general theory.</a:t>
            </a:r>
          </a:p>
          <a:p>
            <a:pPr marL="457200" indent="-457200"/>
            <a:endParaRPr lang="en-US" altLang="it-IT" sz="2200" kern="0" dirty="0" smtClean="0">
              <a:solidFill>
                <a:schemeClr val="bg1"/>
              </a:solidFill>
            </a:endParaRPr>
          </a:p>
          <a:p>
            <a:pPr marL="457200" indent="-457200"/>
            <a:r>
              <a:rPr lang="en-US" altLang="it-IT" sz="2200" kern="0" dirty="0" smtClean="0">
                <a:solidFill>
                  <a:srgbClr val="FFFF00"/>
                </a:solidFill>
              </a:rPr>
              <a:t>Random collapses are intrinsic to quantum evolution </a:t>
            </a:r>
            <a:br>
              <a:rPr lang="en-US" altLang="it-IT" sz="2200" kern="0" dirty="0" smtClean="0">
                <a:solidFill>
                  <a:srgbClr val="FFFF00"/>
                </a:solidFill>
              </a:rPr>
            </a:br>
            <a:r>
              <a:rPr lang="en-US" altLang="it-IT" sz="2200" kern="0" dirty="0" smtClean="0">
                <a:solidFill>
                  <a:schemeClr val="bg1"/>
                </a:solidFill>
              </a:rPr>
              <a:t>= dynamical reduction</a:t>
            </a:r>
          </a:p>
        </p:txBody>
      </p:sp>
      <p:sp>
        <p:nvSpPr>
          <p:cNvPr id="4" name="CasellaDiTesto 3"/>
          <p:cNvSpPr txBox="1"/>
          <p:nvPr/>
        </p:nvSpPr>
        <p:spPr>
          <a:xfrm>
            <a:off x="304800" y="3124200"/>
            <a:ext cx="6894836" cy="1951303"/>
          </a:xfrm>
          <a:prstGeom prst="rect">
            <a:avLst/>
          </a:prstGeom>
          <a:noFill/>
        </p:spPr>
        <p:txBody>
          <a:bodyPr wrap="none" rtlCol="0">
            <a:spAutoFit/>
          </a:bodyPr>
          <a:lstStyle/>
          <a:p>
            <a:pPr marL="457200" lvl="0" indent="-457200" algn="l">
              <a:spcBef>
                <a:spcPct val="20000"/>
              </a:spcBef>
              <a:buFontTx/>
              <a:buChar char="•"/>
            </a:pPr>
            <a:r>
              <a:rPr lang="en-US" altLang="it-IT" sz="2200" kern="0" dirty="0" smtClean="0">
                <a:solidFill>
                  <a:srgbClr val="FFFF00"/>
                </a:solidFill>
                <a:latin typeface="Arial"/>
                <a:sym typeface="Symbol" pitchFamily="18" charset="2"/>
              </a:rPr>
              <a:t>Mass-proportional   </a:t>
            </a:r>
            <a:r>
              <a:rPr lang="en-US" altLang="it-IT" sz="2200" kern="0" dirty="0" smtClean="0">
                <a:solidFill>
                  <a:schemeClr val="bg1"/>
                </a:solidFill>
                <a:latin typeface="Arial"/>
                <a:sym typeface="Symbol" pitchFamily="18" charset="2"/>
              </a:rPr>
              <a:t>(larger size </a:t>
            </a:r>
            <a:r>
              <a:rPr lang="en-US" altLang="it-IT" sz="2200" kern="0" dirty="0" smtClean="0">
                <a:solidFill>
                  <a:schemeClr val="bg1"/>
                </a:solidFill>
                <a:latin typeface="Arial"/>
                <a:sym typeface="Symbol"/>
              </a:rPr>
              <a:t> faster collapse)</a:t>
            </a:r>
            <a:r>
              <a:rPr lang="en-US" altLang="it-IT" sz="2200" kern="0" dirty="0">
                <a:solidFill>
                  <a:srgbClr val="FFFFFF"/>
                </a:solidFill>
                <a:latin typeface="Arial"/>
                <a:sym typeface="Symbol" pitchFamily="18" charset="2"/>
              </a:rPr>
              <a:t/>
            </a:r>
            <a:br>
              <a:rPr lang="en-US" altLang="it-IT" sz="2200" kern="0" dirty="0">
                <a:solidFill>
                  <a:srgbClr val="FFFFFF"/>
                </a:solidFill>
                <a:latin typeface="Arial"/>
                <a:sym typeface="Symbol" pitchFamily="18" charset="2"/>
              </a:rPr>
            </a:br>
            <a:r>
              <a:rPr lang="en-US" altLang="it-IT" sz="2200" kern="0" dirty="0">
                <a:solidFill>
                  <a:srgbClr val="FFFFFF"/>
                </a:solidFill>
                <a:latin typeface="Arial"/>
                <a:sym typeface="Symbol" pitchFamily="18" charset="2"/>
              </a:rPr>
              <a:t>May be related with gravity (</a:t>
            </a:r>
            <a:r>
              <a:rPr lang="en-US" altLang="it-IT" sz="2200" kern="0" dirty="0" err="1">
                <a:solidFill>
                  <a:srgbClr val="FFFFFF"/>
                </a:solidFill>
                <a:latin typeface="Arial"/>
                <a:sym typeface="Symbol" pitchFamily="18" charset="2"/>
              </a:rPr>
              <a:t>Diosi</a:t>
            </a:r>
            <a:r>
              <a:rPr lang="en-US" altLang="it-IT" sz="2200" kern="0" dirty="0">
                <a:solidFill>
                  <a:srgbClr val="FFFFFF"/>
                </a:solidFill>
                <a:latin typeface="Arial"/>
                <a:sym typeface="Symbol" pitchFamily="18" charset="2"/>
              </a:rPr>
              <a:t>-Penrose model)</a:t>
            </a:r>
          </a:p>
          <a:p>
            <a:endParaRPr lang="it-IT" sz="2400" dirty="0"/>
          </a:p>
          <a:p>
            <a:pPr marL="457200" indent="-457200" algn="l">
              <a:spcBef>
                <a:spcPct val="20000"/>
              </a:spcBef>
              <a:buFontTx/>
              <a:buChar char="•"/>
            </a:pPr>
            <a:r>
              <a:rPr lang="en-US" altLang="it-IT" sz="2200" kern="0" dirty="0" smtClean="0">
                <a:solidFill>
                  <a:srgbClr val="FFFF00"/>
                </a:solidFill>
                <a:latin typeface="Arial"/>
              </a:rPr>
              <a:t>Natural Micro-Macro transition   @ </a:t>
            </a:r>
            <a:r>
              <a:rPr lang="en-US" altLang="it-IT" sz="2200" kern="0" dirty="0" smtClean="0">
                <a:solidFill>
                  <a:srgbClr val="FFFF00"/>
                </a:solidFill>
                <a:latin typeface="Arial"/>
                <a:sym typeface="Symbol"/>
              </a:rPr>
              <a:t> </a:t>
            </a:r>
            <a:r>
              <a:rPr lang="en-US" altLang="it-IT" sz="2200" kern="0" dirty="0" smtClean="0">
                <a:solidFill>
                  <a:srgbClr val="FFFF00"/>
                </a:solidFill>
                <a:latin typeface="Arial"/>
                <a:sym typeface="Symbol" pitchFamily="18" charset="2"/>
              </a:rPr>
              <a:t>10</a:t>
            </a:r>
            <a:r>
              <a:rPr lang="en-US" altLang="it-IT" sz="2200" kern="0" baseline="30000" dirty="0" smtClean="0">
                <a:solidFill>
                  <a:srgbClr val="FFFF00"/>
                </a:solidFill>
                <a:latin typeface="Arial"/>
                <a:sym typeface="Symbol" pitchFamily="18" charset="2"/>
              </a:rPr>
              <a:t>-7</a:t>
            </a:r>
            <a:r>
              <a:rPr lang="en-US" altLang="it-IT" sz="2200" kern="0" dirty="0" smtClean="0">
                <a:solidFill>
                  <a:srgbClr val="FFFF00"/>
                </a:solidFill>
                <a:latin typeface="Arial"/>
                <a:sym typeface="Symbol" pitchFamily="18" charset="2"/>
              </a:rPr>
              <a:t> m</a:t>
            </a:r>
          </a:p>
          <a:p>
            <a:pPr lvl="0" algn="l">
              <a:spcBef>
                <a:spcPct val="20000"/>
              </a:spcBef>
            </a:pPr>
            <a:endParaRPr lang="en-US" altLang="it-IT" sz="2200" kern="0" dirty="0">
              <a:solidFill>
                <a:srgbClr val="FFFF00"/>
              </a:solidFill>
              <a:latin typeface="Arial"/>
              <a:sym typeface="Symbol" pitchFamily="18" charset="2"/>
            </a:endParaRPr>
          </a:p>
        </p:txBody>
      </p:sp>
      <p:sp>
        <p:nvSpPr>
          <p:cNvPr id="5" name="Rettangolo 4"/>
          <p:cNvSpPr/>
          <p:nvPr/>
        </p:nvSpPr>
        <p:spPr>
          <a:xfrm>
            <a:off x="304800" y="5084636"/>
            <a:ext cx="9980272" cy="1852815"/>
          </a:xfrm>
          <a:prstGeom prst="rect">
            <a:avLst/>
          </a:prstGeom>
        </p:spPr>
        <p:txBody>
          <a:bodyPr wrap="square">
            <a:spAutoFit/>
          </a:bodyPr>
          <a:lstStyle/>
          <a:p>
            <a:pPr marL="457200" lvl="0" indent="-457200" algn="l">
              <a:spcBef>
                <a:spcPct val="20000"/>
              </a:spcBef>
              <a:buFontTx/>
              <a:buChar char="•"/>
            </a:pPr>
            <a:r>
              <a:rPr lang="en-US" altLang="it-IT" sz="2200" kern="0" dirty="0">
                <a:solidFill>
                  <a:srgbClr val="FFFF00"/>
                </a:solidFill>
                <a:latin typeface="Arial"/>
              </a:rPr>
              <a:t>Everything else is naturally </a:t>
            </a:r>
            <a:r>
              <a:rPr lang="en-US" altLang="it-IT" sz="2200" kern="0" dirty="0" smtClean="0">
                <a:solidFill>
                  <a:srgbClr val="FFFF00"/>
                </a:solidFill>
                <a:latin typeface="Arial"/>
              </a:rPr>
              <a:t>derived</a:t>
            </a:r>
            <a:r>
              <a:rPr lang="en-US" altLang="it-IT" sz="2200" kern="0" dirty="0" smtClean="0">
                <a:solidFill>
                  <a:srgbClr val="FFFFFF"/>
                </a:solidFill>
                <a:latin typeface="Arial"/>
              </a:rPr>
              <a:t>:</a:t>
            </a:r>
            <a:r>
              <a:rPr lang="en-US" altLang="it-IT" sz="2200" kern="0" dirty="0">
                <a:solidFill>
                  <a:srgbClr val="FFFFFF"/>
                </a:solidFill>
                <a:latin typeface="Arial"/>
              </a:rPr>
              <a:t/>
            </a:r>
            <a:br>
              <a:rPr lang="en-US" altLang="it-IT" sz="2200" kern="0" dirty="0">
                <a:solidFill>
                  <a:srgbClr val="FFFFFF"/>
                </a:solidFill>
                <a:latin typeface="Arial"/>
              </a:rPr>
            </a:br>
            <a:r>
              <a:rPr lang="en-US" altLang="it-IT" sz="2200" kern="0" dirty="0">
                <a:solidFill>
                  <a:srgbClr val="FFFFFF"/>
                </a:solidFill>
                <a:latin typeface="Arial"/>
              </a:rPr>
              <a:t>- Quantum Mechanics at microscale</a:t>
            </a:r>
            <a:br>
              <a:rPr lang="en-US" altLang="it-IT" sz="2200" kern="0" dirty="0">
                <a:solidFill>
                  <a:srgbClr val="FFFFFF"/>
                </a:solidFill>
                <a:latin typeface="Arial"/>
              </a:rPr>
            </a:br>
            <a:r>
              <a:rPr lang="en-US" altLang="it-IT" sz="2200" kern="0" dirty="0">
                <a:solidFill>
                  <a:srgbClr val="FFFFFF"/>
                </a:solidFill>
                <a:latin typeface="Arial"/>
              </a:rPr>
              <a:t>- Measurement Postulate and Born rule</a:t>
            </a:r>
            <a:r>
              <a:rPr lang="it-IT" altLang="it-IT" sz="2200" kern="0" dirty="0">
                <a:solidFill>
                  <a:srgbClr val="FFFFFF"/>
                </a:solidFill>
                <a:latin typeface="Arial"/>
              </a:rPr>
              <a:t/>
            </a:r>
            <a:br>
              <a:rPr lang="it-IT" altLang="it-IT" sz="2200" kern="0" dirty="0">
                <a:solidFill>
                  <a:srgbClr val="FFFFFF"/>
                </a:solidFill>
                <a:latin typeface="Arial"/>
              </a:rPr>
            </a:br>
            <a:r>
              <a:rPr lang="it-IT" altLang="it-IT" sz="2200" kern="0" dirty="0">
                <a:solidFill>
                  <a:srgbClr val="FFFFFF"/>
                </a:solidFill>
                <a:latin typeface="Arial"/>
              </a:rPr>
              <a:t>- Classical Mechanics at macroscale</a:t>
            </a:r>
          </a:p>
          <a:p>
            <a:pPr marL="457200" lvl="0" indent="-457200" algn="l">
              <a:spcBef>
                <a:spcPct val="20000"/>
              </a:spcBef>
              <a:buFontTx/>
              <a:buChar char="•"/>
            </a:pPr>
            <a:endParaRPr lang="en-US" altLang="it-IT" sz="2200" kern="0" dirty="0">
              <a:solidFill>
                <a:srgbClr val="FFFFFF"/>
              </a:solidFill>
              <a:latin typeface="Arial"/>
            </a:endParaRPr>
          </a:p>
        </p:txBody>
      </p:sp>
    </p:spTree>
    <p:extLst>
      <p:ext uri="{BB962C8B-B14F-4D97-AF65-F5344CB8AC3E}">
        <p14:creationId xmlns:p14="http://schemas.microsoft.com/office/powerpoint/2010/main" val="356777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09599" y="152399"/>
            <a:ext cx="3259227" cy="584775"/>
          </a:xfrm>
          <a:prstGeom prst="rect">
            <a:avLst/>
          </a:prstGeom>
          <a:noFill/>
        </p:spPr>
        <p:txBody>
          <a:bodyPr wrap="none" rtlCol="0">
            <a:spAutoFit/>
          </a:bodyPr>
          <a:lstStyle/>
          <a:p>
            <a:r>
              <a:rPr lang="en-US" sz="3200" dirty="0" smtClean="0">
                <a:solidFill>
                  <a:srgbClr val="FFFF00"/>
                </a:solidFill>
              </a:rPr>
              <a:t>Some comments</a:t>
            </a:r>
            <a:endParaRPr lang="it-IT" sz="3200" dirty="0">
              <a:solidFill>
                <a:srgbClr val="FFFF00"/>
              </a:solidFill>
            </a:endParaRPr>
          </a:p>
        </p:txBody>
      </p:sp>
      <p:sp>
        <p:nvSpPr>
          <p:cNvPr id="4" name="CasellaDiTesto 3"/>
          <p:cNvSpPr txBox="1"/>
          <p:nvPr/>
        </p:nvSpPr>
        <p:spPr>
          <a:xfrm>
            <a:off x="116678" y="1219200"/>
            <a:ext cx="4630419" cy="2031325"/>
          </a:xfrm>
          <a:prstGeom prst="rect">
            <a:avLst/>
          </a:prstGeom>
          <a:noFill/>
        </p:spPr>
        <p:txBody>
          <a:bodyPr wrap="square" rtlCol="0">
            <a:spAutoFit/>
          </a:bodyPr>
          <a:lstStyle/>
          <a:p>
            <a:pPr marL="285750" indent="-285750" algn="l">
              <a:buFont typeface="Arial" panose="020B0604020202020204" pitchFamily="34" charset="0"/>
              <a:buChar char="•"/>
            </a:pPr>
            <a:r>
              <a:rPr lang="en-US" dirty="0" smtClean="0">
                <a:solidFill>
                  <a:schemeClr val="bg1"/>
                </a:solidFill>
              </a:rPr>
              <a:t>Adler model totally excluded by X-ray</a:t>
            </a:r>
          </a:p>
          <a:p>
            <a:pPr algn="l"/>
            <a:endParaRPr lang="en-US" dirty="0" smtClean="0">
              <a:solidFill>
                <a:schemeClr val="bg1"/>
              </a:solidFill>
            </a:endParaRPr>
          </a:p>
          <a:p>
            <a:pPr algn="l"/>
            <a:endParaRPr lang="en-US" dirty="0">
              <a:solidFill>
                <a:schemeClr val="bg1"/>
              </a:solidFill>
            </a:endParaRPr>
          </a:p>
          <a:p>
            <a:pPr marL="285750" indent="-285750" algn="l">
              <a:buFont typeface="Arial" panose="020B0604020202020204" pitchFamily="34" charset="0"/>
              <a:buChar char="•"/>
            </a:pPr>
            <a:r>
              <a:rPr lang="en-US" dirty="0" smtClean="0">
                <a:solidFill>
                  <a:schemeClr val="bg1"/>
                </a:solidFill>
              </a:rPr>
              <a:t>Following Adler, </a:t>
            </a:r>
            <a:r>
              <a:rPr lang="en-US" dirty="0" smtClean="0">
                <a:solidFill>
                  <a:srgbClr val="FFFF00"/>
                </a:solidFill>
              </a:rPr>
              <a:t>X-ray limits could be evaded by additional hypothesis, </a:t>
            </a:r>
            <a:r>
              <a:rPr lang="en-US" dirty="0" smtClean="0">
                <a:solidFill>
                  <a:schemeClr val="bg1"/>
                </a:solidFill>
              </a:rPr>
              <a:t>i.e. CSL spectrum with cutoff</a:t>
            </a:r>
          </a:p>
          <a:p>
            <a:pPr marL="285750" indent="-285750" algn="l">
              <a:buFont typeface="Arial" panose="020B0604020202020204" pitchFamily="34" charset="0"/>
              <a:buChar char="•"/>
            </a:pPr>
            <a:endParaRPr lang="en-US" dirty="0">
              <a:solidFill>
                <a:schemeClr val="bg1"/>
              </a:solidFill>
            </a:endParaRPr>
          </a:p>
        </p:txBody>
      </p:sp>
      <p:sp>
        <p:nvSpPr>
          <p:cNvPr id="5" name="Freccia in giù 4"/>
          <p:cNvSpPr/>
          <p:nvPr/>
        </p:nvSpPr>
        <p:spPr>
          <a:xfrm>
            <a:off x="1869304" y="3581400"/>
            <a:ext cx="5334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331200" y="5228218"/>
            <a:ext cx="7591245" cy="923330"/>
          </a:xfrm>
          <a:prstGeom prst="rect">
            <a:avLst/>
          </a:prstGeom>
          <a:noFill/>
        </p:spPr>
        <p:txBody>
          <a:bodyPr wrap="none" rtlCol="0">
            <a:spAutoFit/>
          </a:bodyPr>
          <a:lstStyle/>
          <a:p>
            <a:r>
              <a:rPr lang="en-US" dirty="0" smtClean="0">
                <a:solidFill>
                  <a:schemeClr val="bg1"/>
                </a:solidFill>
              </a:rPr>
              <a:t>Upper limits set by mechanical resonators are stronger, in this respect.</a:t>
            </a:r>
          </a:p>
          <a:p>
            <a:pPr algn="l"/>
            <a:endParaRPr lang="en-US" dirty="0">
              <a:solidFill>
                <a:schemeClr val="bg1"/>
              </a:solidFill>
            </a:endParaRPr>
          </a:p>
          <a:p>
            <a:pPr algn="l"/>
            <a:r>
              <a:rPr lang="en-US" dirty="0">
                <a:solidFill>
                  <a:schemeClr val="bg1"/>
                </a:solidFill>
              </a:rPr>
              <a:t> </a:t>
            </a:r>
            <a:r>
              <a:rPr lang="en-US" dirty="0" smtClean="0">
                <a:solidFill>
                  <a:schemeClr val="bg1"/>
                </a:solidFill>
                <a:sym typeface="Symbol"/>
              </a:rPr>
              <a:t>  same t</a:t>
            </a:r>
            <a:r>
              <a:rPr lang="en-US" dirty="0" smtClean="0">
                <a:solidFill>
                  <a:schemeClr val="bg1"/>
                </a:solidFill>
              </a:rPr>
              <a:t>imescale , </a:t>
            </a:r>
            <a:r>
              <a:rPr lang="en-US" dirty="0" err="1" smtClean="0">
                <a:solidFill>
                  <a:schemeClr val="bg1"/>
                </a:solidFill>
              </a:rPr>
              <a:t>ms</a:t>
            </a:r>
            <a:r>
              <a:rPr lang="en-US" dirty="0" smtClean="0">
                <a:solidFill>
                  <a:schemeClr val="bg1"/>
                </a:solidFill>
              </a:rPr>
              <a:t> to s, of Adler effects (photographic process)    </a:t>
            </a:r>
            <a:endParaRPr lang="it-IT" dirty="0">
              <a:solidFill>
                <a:schemeClr val="bg1"/>
              </a:solidFill>
            </a:endParaRP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460610"/>
            <a:ext cx="5410777" cy="3900236"/>
          </a:xfrm>
          <a:prstGeom prst="rect">
            <a:avLst/>
          </a:prstGeom>
        </p:spPr>
      </p:pic>
    </p:spTree>
    <p:extLst>
      <p:ext uri="{BB962C8B-B14F-4D97-AF65-F5344CB8AC3E}">
        <p14:creationId xmlns:p14="http://schemas.microsoft.com/office/powerpoint/2010/main" val="1239119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1760" y="579353"/>
            <a:ext cx="9674240" cy="2308324"/>
          </a:xfrm>
          <a:prstGeom prst="rect">
            <a:avLst/>
          </a:prstGeom>
          <a:noFill/>
        </p:spPr>
        <p:txBody>
          <a:bodyPr wrap="square" rtlCol="0">
            <a:spAutoFit/>
          </a:bodyPr>
          <a:lstStyle/>
          <a:p>
            <a:pPr algn="l">
              <a:lnSpc>
                <a:spcPct val="150000"/>
              </a:lnSpc>
            </a:pPr>
            <a:r>
              <a:rPr lang="en-US" sz="2400" dirty="0" smtClean="0">
                <a:solidFill>
                  <a:schemeClr val="bg1"/>
                </a:solidFill>
              </a:rPr>
              <a:t>Same scheme - improved setup (but existing technology ! )</a:t>
            </a:r>
          </a:p>
          <a:p>
            <a:pPr marL="342900" indent="-342900" algn="l">
              <a:lnSpc>
                <a:spcPct val="150000"/>
              </a:lnSpc>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Q </a:t>
            </a:r>
            <a:r>
              <a:rPr lang="en-US" sz="2400" dirty="0" smtClean="0">
                <a:solidFill>
                  <a:schemeClr val="bg1"/>
                </a:solidFill>
                <a:latin typeface="Times New Roman" panose="02020603050405020304" pitchFamily="18" charset="0"/>
                <a:cs typeface="Times New Roman" panose="02020603050405020304" pitchFamily="18" charset="0"/>
                <a:sym typeface="Symbol"/>
              </a:rPr>
              <a:t></a:t>
            </a:r>
            <a:r>
              <a:rPr lang="en-US" sz="2400" dirty="0" smtClean="0">
                <a:solidFill>
                  <a:schemeClr val="bg1"/>
                </a:solidFill>
                <a:latin typeface="Times New Roman" panose="02020603050405020304" pitchFamily="18" charset="0"/>
                <a:cs typeface="Times New Roman" panose="02020603050405020304" pitchFamily="18" charset="0"/>
              </a:rPr>
              <a:t> 10</a:t>
            </a:r>
            <a:r>
              <a:rPr lang="en-US" sz="2400" baseline="30000" dirty="0" smtClean="0">
                <a:solidFill>
                  <a:schemeClr val="bg1"/>
                </a:solidFill>
                <a:latin typeface="Times New Roman" panose="02020603050405020304" pitchFamily="18" charset="0"/>
                <a:cs typeface="Times New Roman" panose="02020603050405020304" pitchFamily="18" charset="0"/>
              </a:rPr>
              <a:t>5</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sym typeface="Symbol"/>
              </a:rPr>
              <a:t>  </a:t>
            </a:r>
            <a:r>
              <a:rPr lang="en-US" sz="2400" dirty="0" smtClean="0">
                <a:solidFill>
                  <a:schemeClr val="bg1"/>
                </a:solidFill>
                <a:latin typeface="Times New Roman" panose="02020603050405020304" pitchFamily="18" charset="0"/>
                <a:cs typeface="Times New Roman" panose="02020603050405020304" pitchFamily="18" charset="0"/>
              </a:rPr>
              <a:t>Q </a:t>
            </a:r>
            <a:r>
              <a:rPr lang="en-US" sz="2400" dirty="0">
                <a:solidFill>
                  <a:schemeClr val="bg1"/>
                </a:solidFill>
                <a:latin typeface="Times New Roman" panose="02020603050405020304" pitchFamily="18" charset="0"/>
                <a:cs typeface="Times New Roman" panose="02020603050405020304" pitchFamily="18" charset="0"/>
                <a:sym typeface="Symbol"/>
              </a:rPr>
              <a: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10</a:t>
            </a:r>
            <a:r>
              <a:rPr lang="en-US" sz="2400" baseline="30000" dirty="0" smtClean="0">
                <a:solidFill>
                  <a:schemeClr val="bg1"/>
                </a:solidFill>
                <a:latin typeface="Times New Roman" panose="02020603050405020304" pitchFamily="18" charset="0"/>
                <a:cs typeface="Times New Roman" panose="02020603050405020304" pitchFamily="18" charset="0"/>
              </a:rPr>
              <a:t>7</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rgbClr val="FFFF00"/>
                </a:solidFill>
                <a:latin typeface="Times New Roman" panose="02020603050405020304" pitchFamily="18" charset="0"/>
                <a:cs typeface="Times New Roman" panose="02020603050405020304" pitchFamily="18" charset="0"/>
              </a:rPr>
              <a:t>Diamond cantilevers</a:t>
            </a:r>
            <a:r>
              <a:rPr lang="en-US" sz="2400" dirty="0" smtClean="0">
                <a:solidFill>
                  <a:schemeClr val="bg1"/>
                </a:solidFill>
                <a:latin typeface="Times New Roman" panose="02020603050405020304" pitchFamily="18" charset="0"/>
                <a:cs typeface="Times New Roman" panose="02020603050405020304" pitchFamily="18" charset="0"/>
              </a:rPr>
              <a:t>, C. </a:t>
            </a:r>
            <a:r>
              <a:rPr lang="en-US" sz="2400" dirty="0" err="1" smtClean="0">
                <a:solidFill>
                  <a:schemeClr val="bg1"/>
                </a:solidFill>
                <a:latin typeface="Times New Roman" panose="02020603050405020304" pitchFamily="18" charset="0"/>
                <a:cs typeface="Times New Roman" panose="02020603050405020304" pitchFamily="18" charset="0"/>
              </a:rPr>
              <a:t>Degen</a:t>
            </a:r>
            <a:r>
              <a:rPr lang="en-US" sz="2400" dirty="0" smtClean="0">
                <a:solidFill>
                  <a:schemeClr val="bg1"/>
                </a:solidFill>
                <a:latin typeface="Times New Roman" panose="02020603050405020304" pitchFamily="18" charset="0"/>
                <a:cs typeface="Times New Roman" panose="02020603050405020304" pitchFamily="18" charset="0"/>
              </a:rPr>
              <a:t> group, Zurich)</a:t>
            </a:r>
          </a:p>
          <a:p>
            <a:pPr marL="342900" indent="-342900" algn="l">
              <a:lnSpc>
                <a:spcPct val="150000"/>
              </a:lnSpc>
              <a:buFont typeface="Arial" panose="020B0604020202020204" pitchFamily="34" charset="0"/>
              <a:buChar char="•"/>
            </a:pPr>
            <a:r>
              <a:rPr lang="en-US" sz="2400" dirty="0" smtClean="0">
                <a:solidFill>
                  <a:schemeClr val="bg1"/>
                </a:solidFill>
                <a:latin typeface="+mn-lt"/>
                <a:cs typeface="Times New Roman" panose="02020603050405020304" pitchFamily="18" charset="0"/>
              </a:rPr>
              <a:t>Heavier materials </a:t>
            </a:r>
            <a:r>
              <a:rPr lang="en-US" sz="2400" dirty="0" smtClean="0">
                <a:solidFill>
                  <a:schemeClr val="bg1"/>
                </a:solidFill>
                <a:latin typeface="Times New Roman" panose="02020603050405020304" pitchFamily="18" charset="0"/>
                <a:cs typeface="Times New Roman" panose="02020603050405020304" pitchFamily="18" charset="0"/>
              </a:rPr>
              <a:t>(</a:t>
            </a:r>
            <a:r>
              <a:rPr lang="en-US" sz="2400" dirty="0" err="1" smtClean="0">
                <a:solidFill>
                  <a:schemeClr val="bg1"/>
                </a:solidFill>
                <a:latin typeface="Times New Roman" panose="02020603050405020304" pitchFamily="18" charset="0"/>
                <a:cs typeface="Times New Roman" panose="02020603050405020304" pitchFamily="18" charset="0"/>
              </a:rPr>
              <a:t>Pb</a:t>
            </a:r>
            <a:r>
              <a:rPr lang="en-US" sz="2400" dirty="0" smtClean="0">
                <a:solidFill>
                  <a:schemeClr val="bg1"/>
                </a:solidFill>
                <a:latin typeface="Times New Roman" panose="02020603050405020304" pitchFamily="18" charset="0"/>
                <a:cs typeface="Times New Roman" panose="02020603050405020304" pitchFamily="18" charset="0"/>
              </a:rPr>
              <a:t> - Pt - </a:t>
            </a:r>
            <a:r>
              <a:rPr lang="en-US" sz="2400" dirty="0" err="1" smtClean="0">
                <a:solidFill>
                  <a:schemeClr val="bg1"/>
                </a:solidFill>
                <a:latin typeface="Times New Roman" panose="02020603050405020304" pitchFamily="18" charset="0"/>
                <a:cs typeface="Times New Roman" panose="02020603050405020304" pitchFamily="18" charset="0"/>
              </a:rPr>
              <a:t>FePt</a:t>
            </a:r>
            <a:r>
              <a:rPr lang="en-US" sz="2400" dirty="0" smtClean="0">
                <a:solidFill>
                  <a:schemeClr val="bg1"/>
                </a:solidFill>
                <a:latin typeface="Times New Roman" panose="02020603050405020304" pitchFamily="18" charset="0"/>
                <a:cs typeface="Times New Roman" panose="02020603050405020304" pitchFamily="18" charset="0"/>
              </a:rPr>
              <a:t>)</a:t>
            </a:r>
          </a:p>
          <a:p>
            <a:pPr algn="l">
              <a:lnSpc>
                <a:spcPct val="150000"/>
              </a:lnSpc>
            </a:pPr>
            <a:r>
              <a:rPr lang="en-US" sz="2400" dirty="0" smtClean="0">
                <a:solidFill>
                  <a:schemeClr val="bg1"/>
                </a:solidFill>
                <a:latin typeface="Times New Roman" panose="02020603050405020304" pitchFamily="18" charset="0"/>
                <a:cs typeface="Times New Roman" panose="02020603050405020304" pitchFamily="18" charset="0"/>
              </a:rPr>
              <a:t>     </a:t>
            </a:r>
            <a:endParaRPr lang="it-IT" sz="2400" dirty="0">
              <a:solidFill>
                <a:schemeClr val="bg1"/>
              </a:solidFill>
              <a:latin typeface="Times New Roman" panose="02020603050405020304" pitchFamily="18" charset="0"/>
              <a:cs typeface="Times New Roman" panose="02020603050405020304" pitchFamily="18" charset="0"/>
            </a:endParaRPr>
          </a:p>
        </p:txBody>
      </p:sp>
      <p:sp>
        <p:nvSpPr>
          <p:cNvPr id="7" name="CasellaDiTesto 6"/>
          <p:cNvSpPr txBox="1"/>
          <p:nvPr/>
        </p:nvSpPr>
        <p:spPr>
          <a:xfrm>
            <a:off x="3581400" y="12412"/>
            <a:ext cx="1596912" cy="584775"/>
          </a:xfrm>
          <a:prstGeom prst="rect">
            <a:avLst/>
          </a:prstGeom>
          <a:noFill/>
        </p:spPr>
        <p:txBody>
          <a:bodyPr wrap="none" rtlCol="0">
            <a:spAutoFit/>
          </a:bodyPr>
          <a:lstStyle/>
          <a:p>
            <a:r>
              <a:rPr lang="en-US" sz="3200" dirty="0" smtClean="0">
                <a:solidFill>
                  <a:srgbClr val="FFFF00"/>
                </a:solidFill>
              </a:rPr>
              <a:t>Outlook</a:t>
            </a:r>
            <a:endParaRPr lang="it-IT" sz="3200" dirty="0">
              <a:solidFill>
                <a:srgbClr val="FFFF00"/>
              </a:solidFill>
            </a:endParaRPr>
          </a:p>
        </p:txBody>
      </p:sp>
      <p:sp>
        <p:nvSpPr>
          <p:cNvPr id="8" name="CasellaDiTesto 7"/>
          <p:cNvSpPr txBox="1"/>
          <p:nvPr/>
        </p:nvSpPr>
        <p:spPr>
          <a:xfrm>
            <a:off x="6553200" y="2253557"/>
            <a:ext cx="2743200" cy="3416320"/>
          </a:xfrm>
          <a:prstGeom prst="rect">
            <a:avLst/>
          </a:prstGeom>
          <a:noFill/>
        </p:spPr>
        <p:txBody>
          <a:bodyPr wrap="square" rtlCol="0">
            <a:spAutoFit/>
          </a:bodyPr>
          <a:lstStyle/>
          <a:p>
            <a:r>
              <a:rPr lang="en-US" dirty="0" smtClean="0">
                <a:solidFill>
                  <a:schemeClr val="bg1"/>
                </a:solidFill>
              </a:rPr>
              <a:t>Still far from standard CSL…</a:t>
            </a:r>
          </a:p>
          <a:p>
            <a:endParaRPr lang="en-US" dirty="0">
              <a:solidFill>
                <a:schemeClr val="bg1"/>
              </a:solidFill>
            </a:endParaRPr>
          </a:p>
          <a:p>
            <a:endParaRPr lang="en-US" dirty="0" smtClean="0">
              <a:solidFill>
                <a:schemeClr val="bg1"/>
              </a:solidFill>
            </a:endParaRPr>
          </a:p>
          <a:p>
            <a:r>
              <a:rPr lang="en-US" dirty="0" smtClean="0">
                <a:solidFill>
                  <a:schemeClr val="bg1"/>
                </a:solidFill>
              </a:rPr>
              <a:t>BUT </a:t>
            </a:r>
          </a:p>
          <a:p>
            <a:pPr algn="l"/>
            <a:endParaRPr lang="en-US" dirty="0">
              <a:solidFill>
                <a:schemeClr val="bg1"/>
              </a:solidFill>
            </a:endParaRPr>
          </a:p>
          <a:p>
            <a:pPr algn="l"/>
            <a:r>
              <a:rPr lang="en-US" dirty="0" smtClean="0">
                <a:solidFill>
                  <a:schemeClr val="bg1"/>
                </a:solidFill>
              </a:rPr>
              <a:t>experiment will not be so easy …</a:t>
            </a:r>
          </a:p>
          <a:p>
            <a:pPr algn="l"/>
            <a:endParaRPr lang="en-US" dirty="0">
              <a:solidFill>
                <a:schemeClr val="bg1"/>
              </a:solidFill>
            </a:endParaRPr>
          </a:p>
          <a:p>
            <a:pPr marL="285750" indent="-285750" algn="l">
              <a:buFont typeface="Arial" panose="020B0604020202020204" pitchFamily="34" charset="0"/>
              <a:buChar char="•"/>
            </a:pPr>
            <a:r>
              <a:rPr lang="en-US" dirty="0" smtClean="0">
                <a:solidFill>
                  <a:schemeClr val="bg1"/>
                </a:solidFill>
              </a:rPr>
              <a:t>Vibrational noise</a:t>
            </a:r>
          </a:p>
          <a:p>
            <a:pPr marL="285750" indent="-285750" algn="l">
              <a:buFont typeface="Arial" panose="020B0604020202020204" pitchFamily="34" charset="0"/>
              <a:buChar char="•"/>
            </a:pPr>
            <a:endParaRPr lang="en-US" dirty="0">
              <a:solidFill>
                <a:schemeClr val="bg1"/>
              </a:solidFill>
            </a:endParaRPr>
          </a:p>
          <a:p>
            <a:pPr marL="285750" indent="-285750" algn="l">
              <a:buFont typeface="Arial" panose="020B0604020202020204" pitchFamily="34" charset="0"/>
              <a:buChar char="•"/>
            </a:pPr>
            <a:r>
              <a:rPr lang="en-US" dirty="0" smtClean="0">
                <a:solidFill>
                  <a:schemeClr val="bg1"/>
                </a:solidFill>
              </a:rPr>
              <a:t>Back-action noise</a:t>
            </a:r>
            <a:endParaRPr lang="it-IT" dirty="0">
              <a:solidFill>
                <a:schemeClr val="bg1"/>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1" y="2253557"/>
            <a:ext cx="6446836" cy="4647056"/>
          </a:xfrm>
          <a:prstGeom prst="rect">
            <a:avLst/>
          </a:prstGeom>
        </p:spPr>
      </p:pic>
    </p:spTree>
    <p:extLst>
      <p:ext uri="{BB962C8B-B14F-4D97-AF65-F5344CB8AC3E}">
        <p14:creationId xmlns:p14="http://schemas.microsoft.com/office/powerpoint/2010/main" val="4024784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19100" y="152400"/>
            <a:ext cx="8915400" cy="563562"/>
          </a:xfrm>
        </p:spPr>
        <p:txBody>
          <a:bodyPr/>
          <a:lstStyle/>
          <a:p>
            <a:r>
              <a:rPr lang="en-US" altLang="it-IT" sz="3600" dirty="0" smtClean="0"/>
              <a:t>Ultra-high Q with silicon cantilevers</a:t>
            </a:r>
            <a:endParaRPr lang="it-IT" altLang="it-IT" sz="3600" dirty="0" smtClean="0"/>
          </a:p>
        </p:txBody>
      </p:sp>
      <p:sp>
        <p:nvSpPr>
          <p:cNvPr id="30723" name="Text Box 7"/>
          <p:cNvSpPr txBox="1">
            <a:spLocks noChangeArrowheads="1"/>
          </p:cNvSpPr>
          <p:nvPr/>
        </p:nvSpPr>
        <p:spPr bwMode="auto">
          <a:xfrm>
            <a:off x="5181600" y="1059455"/>
            <a:ext cx="4797425" cy="147732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marL="285750" indent="-285750" algn="l">
              <a:buFont typeface="Arial" panose="020B0604020202020204" pitchFamily="34" charset="0"/>
              <a:buChar char="•"/>
            </a:pPr>
            <a:r>
              <a:rPr lang="en-US" altLang="it-IT" b="1" dirty="0" smtClean="0">
                <a:solidFill>
                  <a:srgbClr val="FFFF00"/>
                </a:solidFill>
              </a:rPr>
              <a:t>Superconducting (</a:t>
            </a:r>
            <a:r>
              <a:rPr lang="en-US" altLang="it-IT" b="1" dirty="0" err="1" smtClean="0">
                <a:solidFill>
                  <a:srgbClr val="FFFF00"/>
                </a:solidFill>
              </a:rPr>
              <a:t>Pb</a:t>
            </a:r>
            <a:r>
              <a:rPr lang="en-US" altLang="it-IT" b="1" dirty="0" smtClean="0">
                <a:solidFill>
                  <a:srgbClr val="FFFF00"/>
                </a:solidFill>
              </a:rPr>
              <a:t>) sphere</a:t>
            </a:r>
            <a:r>
              <a:rPr lang="en-US" altLang="it-IT" dirty="0" smtClean="0">
                <a:solidFill>
                  <a:schemeClr val="bg1"/>
                </a:solidFill>
              </a:rPr>
              <a:t> </a:t>
            </a:r>
          </a:p>
          <a:p>
            <a:pPr algn="l"/>
            <a:r>
              <a:rPr lang="en-US" altLang="it-IT" dirty="0" smtClean="0">
                <a:solidFill>
                  <a:schemeClr val="bg1"/>
                </a:solidFill>
              </a:rPr>
              <a:t>on </a:t>
            </a:r>
            <a:r>
              <a:rPr lang="en-US" altLang="it-IT" dirty="0">
                <a:solidFill>
                  <a:schemeClr val="bg1"/>
                </a:solidFill>
              </a:rPr>
              <a:t>a </a:t>
            </a:r>
            <a:r>
              <a:rPr lang="en-US" altLang="it-IT" b="1" dirty="0">
                <a:solidFill>
                  <a:srgbClr val="FFFF00"/>
                </a:solidFill>
              </a:rPr>
              <a:t>silicon </a:t>
            </a:r>
            <a:r>
              <a:rPr lang="en-US" altLang="it-IT" b="1" dirty="0" err="1">
                <a:solidFill>
                  <a:srgbClr val="FFFF00"/>
                </a:solidFill>
              </a:rPr>
              <a:t>microcantilever</a:t>
            </a:r>
            <a:endParaRPr lang="en-US" altLang="it-IT" b="1" dirty="0">
              <a:solidFill>
                <a:srgbClr val="FFFF00"/>
              </a:solidFill>
            </a:endParaRPr>
          </a:p>
          <a:p>
            <a:pPr algn="l">
              <a:buFontTx/>
              <a:buChar char="•"/>
            </a:pPr>
            <a:endParaRPr lang="en-US" altLang="it-IT" dirty="0">
              <a:solidFill>
                <a:schemeClr val="bg1"/>
              </a:solidFill>
            </a:endParaRPr>
          </a:p>
          <a:p>
            <a:pPr algn="l">
              <a:buFontTx/>
              <a:buChar char="•"/>
            </a:pPr>
            <a:endParaRPr lang="en-US" altLang="it-IT" dirty="0" smtClean="0">
              <a:solidFill>
                <a:schemeClr val="bg1"/>
              </a:solidFill>
            </a:endParaRPr>
          </a:p>
          <a:p>
            <a:pPr marL="285750" indent="-285750" algn="l">
              <a:buFont typeface="Arial" panose="020B0604020202020204" pitchFamily="34" charset="0"/>
              <a:buChar char="•"/>
            </a:pPr>
            <a:r>
              <a:rPr lang="en-US" altLang="it-IT" dirty="0" smtClean="0">
                <a:solidFill>
                  <a:schemeClr val="bg1"/>
                </a:solidFill>
              </a:rPr>
              <a:t>Direct readout with a SQUID</a:t>
            </a:r>
            <a:endParaRPr lang="en-US" altLang="it-IT" dirty="0">
              <a:solidFill>
                <a:schemeClr val="bg1"/>
              </a:solidFill>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765918025"/>
              </p:ext>
            </p:extLst>
          </p:nvPr>
        </p:nvGraphicFramePr>
        <p:xfrm>
          <a:off x="144840" y="2895600"/>
          <a:ext cx="5501521" cy="3853774"/>
        </p:xfrm>
        <a:graphic>
          <a:graphicData uri="http://schemas.openxmlformats.org/presentationml/2006/ole">
            <mc:AlternateContent xmlns:mc="http://schemas.openxmlformats.org/markup-compatibility/2006">
              <mc:Choice xmlns:v="urn:schemas-microsoft-com:vml" Requires="v">
                <p:oleObj spid="_x0000_s77844" name="Graph" r:id="rId3" imgW="4191840" imgH="2937600" progId="Origin50.Graph">
                  <p:embed/>
                </p:oleObj>
              </mc:Choice>
              <mc:Fallback>
                <p:oleObj name="Graph" r:id="rId3" imgW="4191840" imgH="2937600" progId="Origin50.Graph">
                  <p:embed/>
                  <p:pic>
                    <p:nvPicPr>
                      <p:cNvPr id="0" name=""/>
                      <p:cNvPicPr/>
                      <p:nvPr/>
                    </p:nvPicPr>
                    <p:blipFill>
                      <a:blip r:embed="rId4"/>
                      <a:stretch>
                        <a:fillRect/>
                      </a:stretch>
                    </p:blipFill>
                    <p:spPr>
                      <a:xfrm>
                        <a:off x="144840" y="2895600"/>
                        <a:ext cx="5501521" cy="3853774"/>
                      </a:xfrm>
                      <a:prstGeom prst="rect">
                        <a:avLst/>
                      </a:prstGeom>
                      <a:solidFill>
                        <a:schemeClr val="bg1"/>
                      </a:solidFill>
                    </p:spPr>
                  </p:pic>
                </p:oleObj>
              </mc:Fallback>
            </mc:AlternateContent>
          </a:graphicData>
        </a:graphic>
      </p:graphicFrame>
      <p:sp>
        <p:nvSpPr>
          <p:cNvPr id="3" name="CasellaDiTesto 2"/>
          <p:cNvSpPr txBox="1"/>
          <p:nvPr/>
        </p:nvSpPr>
        <p:spPr>
          <a:xfrm>
            <a:off x="6172200" y="3810000"/>
            <a:ext cx="3733800" cy="1569660"/>
          </a:xfrm>
          <a:prstGeom prst="rect">
            <a:avLst/>
          </a:prstGeom>
          <a:noFill/>
        </p:spPr>
        <p:txBody>
          <a:bodyPr wrap="square" rtlCol="0">
            <a:spAutoFit/>
          </a:bodyPr>
          <a:lstStyle/>
          <a:p>
            <a:pPr algn="l"/>
            <a:r>
              <a:rPr lang="en-US" sz="2400" dirty="0" smtClean="0">
                <a:solidFill>
                  <a:schemeClr val="bg1"/>
                </a:solidFill>
              </a:rPr>
              <a:t>REMARKABLE feature!</a:t>
            </a:r>
          </a:p>
          <a:p>
            <a:endParaRPr lang="en-US" sz="2400" dirty="0" smtClean="0">
              <a:solidFill>
                <a:schemeClr val="bg1"/>
              </a:solidFill>
            </a:endParaRPr>
          </a:p>
          <a:p>
            <a:pPr algn="l"/>
            <a:r>
              <a:rPr lang="en-US" sz="2400" dirty="0" smtClean="0">
                <a:solidFill>
                  <a:schemeClr val="bg1"/>
                </a:solidFill>
              </a:rPr>
              <a:t>Very high Q</a:t>
            </a:r>
            <a:r>
              <a:rPr lang="en-US" sz="2400" dirty="0" smtClean="0">
                <a:solidFill>
                  <a:schemeClr val="bg1"/>
                </a:solidFill>
                <a:sym typeface="Symbol"/>
              </a:rPr>
              <a:t>10</a:t>
            </a:r>
            <a:r>
              <a:rPr lang="en-US" sz="2400" baseline="30000" dirty="0" smtClean="0">
                <a:solidFill>
                  <a:schemeClr val="bg1"/>
                </a:solidFill>
                <a:sym typeface="Symbol"/>
              </a:rPr>
              <a:t>7</a:t>
            </a:r>
          </a:p>
          <a:p>
            <a:pPr algn="l"/>
            <a:r>
              <a:rPr lang="en-US" sz="2400" dirty="0" smtClean="0">
                <a:solidFill>
                  <a:schemeClr val="bg1"/>
                </a:solidFill>
              </a:rPr>
              <a:t>but needs T &lt;&lt; 1K</a:t>
            </a: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600" y="814234"/>
            <a:ext cx="3276600" cy="196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4548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1760" y="457200"/>
            <a:ext cx="9674240" cy="1754326"/>
          </a:xfrm>
          <a:prstGeom prst="rect">
            <a:avLst/>
          </a:prstGeom>
          <a:noFill/>
        </p:spPr>
        <p:txBody>
          <a:bodyPr wrap="square" rtlCol="0">
            <a:spAutoFit/>
          </a:bodyPr>
          <a:lstStyle/>
          <a:p>
            <a:pPr algn="l">
              <a:lnSpc>
                <a:spcPct val="150000"/>
              </a:lnSpc>
            </a:pPr>
            <a:r>
              <a:rPr lang="en-US" sz="2400" dirty="0" smtClean="0">
                <a:solidFill>
                  <a:schemeClr val="bg1"/>
                </a:solidFill>
              </a:rPr>
              <a:t>Magnetically trapped superconducting (</a:t>
            </a:r>
            <a:r>
              <a:rPr lang="en-US" sz="2400" dirty="0" err="1" smtClean="0">
                <a:solidFill>
                  <a:schemeClr val="bg1"/>
                </a:solidFill>
              </a:rPr>
              <a:t>Pb</a:t>
            </a:r>
            <a:r>
              <a:rPr lang="en-US" sz="2400" dirty="0" smtClean="0">
                <a:solidFill>
                  <a:schemeClr val="bg1"/>
                </a:solidFill>
              </a:rPr>
              <a:t>) particle</a:t>
            </a:r>
          </a:p>
          <a:p>
            <a:pPr marL="342900" indent="-342900" algn="l">
              <a:lnSpc>
                <a:spcPct val="150000"/>
              </a:lnSpc>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f</a:t>
            </a:r>
            <a:r>
              <a:rPr lang="en-US" sz="2400" baseline="-25000" dirty="0" smtClean="0">
                <a:solidFill>
                  <a:schemeClr val="bg1"/>
                </a:solidFill>
                <a:latin typeface="Times New Roman" panose="02020603050405020304" pitchFamily="18" charset="0"/>
                <a:cs typeface="Times New Roman" panose="02020603050405020304" pitchFamily="18" charset="0"/>
              </a:rPr>
              <a:t>0</a:t>
            </a:r>
            <a:r>
              <a:rPr lang="en-US" sz="2400" dirty="0" smtClean="0">
                <a:solidFill>
                  <a:schemeClr val="bg1"/>
                </a:solidFill>
                <a:latin typeface="Times New Roman" panose="02020603050405020304" pitchFamily="18" charset="0"/>
                <a:cs typeface="Times New Roman" panose="02020603050405020304" pitchFamily="18" charset="0"/>
              </a:rPr>
              <a:t>=100 Hz , Q </a:t>
            </a:r>
            <a:r>
              <a:rPr lang="en-US" sz="2400" dirty="0" smtClean="0">
                <a:solidFill>
                  <a:schemeClr val="bg1"/>
                </a:solidFill>
                <a:latin typeface="Times New Roman" panose="02020603050405020304" pitchFamily="18" charset="0"/>
                <a:cs typeface="Times New Roman" panose="02020603050405020304" pitchFamily="18" charset="0"/>
                <a:sym typeface="Symbol"/>
              </a:rPr>
              <a:t></a:t>
            </a:r>
            <a:r>
              <a:rPr lang="en-US" sz="2400" dirty="0" smtClean="0">
                <a:solidFill>
                  <a:schemeClr val="bg1"/>
                </a:solidFill>
                <a:latin typeface="Times New Roman" panose="02020603050405020304" pitchFamily="18" charset="0"/>
                <a:cs typeface="Times New Roman" panose="02020603050405020304" pitchFamily="18" charset="0"/>
              </a:rPr>
              <a:t> 10</a:t>
            </a:r>
            <a:r>
              <a:rPr lang="en-US" sz="2400" baseline="30000" dirty="0" smtClean="0">
                <a:solidFill>
                  <a:schemeClr val="bg1"/>
                </a:solidFill>
                <a:latin typeface="Times New Roman" panose="02020603050405020304" pitchFamily="18" charset="0"/>
                <a:cs typeface="Times New Roman" panose="02020603050405020304" pitchFamily="18" charset="0"/>
              </a:rPr>
              <a:t>10</a:t>
            </a:r>
            <a:r>
              <a:rPr lang="en-US" sz="2400" dirty="0" smtClean="0">
                <a:solidFill>
                  <a:schemeClr val="bg1"/>
                </a:solidFill>
                <a:latin typeface="Times New Roman" panose="02020603050405020304" pitchFamily="18" charset="0"/>
                <a:cs typeface="Times New Roman" panose="02020603050405020304" pitchFamily="18" charset="0"/>
              </a:rPr>
              <a:t>     </a:t>
            </a:r>
          </a:p>
          <a:p>
            <a:pPr algn="l">
              <a:lnSpc>
                <a:spcPct val="150000"/>
              </a:lnSpc>
            </a:pPr>
            <a:r>
              <a:rPr lang="en-US" sz="2400" dirty="0" smtClean="0">
                <a:solidFill>
                  <a:schemeClr val="bg1"/>
                </a:solidFill>
                <a:latin typeface="+mj-lt"/>
                <a:cs typeface="Times New Roman" panose="02020603050405020304" pitchFamily="18" charset="0"/>
              </a:rPr>
              <a:t>Technology to be developed !!</a:t>
            </a:r>
            <a:endParaRPr lang="it-IT" sz="2400" dirty="0">
              <a:solidFill>
                <a:schemeClr val="bg1"/>
              </a:solidFill>
              <a:latin typeface="+mj-lt"/>
              <a:cs typeface="Times New Roman" panose="02020603050405020304" pitchFamily="18" charset="0"/>
            </a:endParaRPr>
          </a:p>
        </p:txBody>
      </p:sp>
      <p:sp>
        <p:nvSpPr>
          <p:cNvPr id="7" name="CasellaDiTesto 6"/>
          <p:cNvSpPr txBox="1"/>
          <p:nvPr/>
        </p:nvSpPr>
        <p:spPr>
          <a:xfrm>
            <a:off x="3410688" y="12412"/>
            <a:ext cx="1938351" cy="584775"/>
          </a:xfrm>
          <a:prstGeom prst="rect">
            <a:avLst/>
          </a:prstGeom>
          <a:noFill/>
        </p:spPr>
        <p:txBody>
          <a:bodyPr wrap="none" rtlCol="0">
            <a:spAutoFit/>
          </a:bodyPr>
          <a:lstStyle/>
          <a:p>
            <a:r>
              <a:rPr lang="en-US" sz="3200" dirty="0" smtClean="0">
                <a:solidFill>
                  <a:srgbClr val="FFFF00"/>
                </a:solidFill>
              </a:rPr>
              <a:t>Outlook 2</a:t>
            </a:r>
            <a:endParaRPr lang="it-IT" sz="3200" dirty="0">
              <a:solidFill>
                <a:srgbClr val="FFFF00"/>
              </a:solidFill>
            </a:endParaRPr>
          </a:p>
        </p:txBody>
      </p:sp>
      <p:sp>
        <p:nvSpPr>
          <p:cNvPr id="8" name="CasellaDiTesto 7"/>
          <p:cNvSpPr txBox="1"/>
          <p:nvPr/>
        </p:nvSpPr>
        <p:spPr>
          <a:xfrm>
            <a:off x="6934200" y="2667000"/>
            <a:ext cx="2743200" cy="2862322"/>
          </a:xfrm>
          <a:prstGeom prst="rect">
            <a:avLst/>
          </a:prstGeom>
          <a:noFill/>
        </p:spPr>
        <p:txBody>
          <a:bodyPr wrap="square" rtlCol="0">
            <a:spAutoFit/>
          </a:bodyPr>
          <a:lstStyle/>
          <a:p>
            <a:pPr algn="l"/>
            <a:r>
              <a:rPr lang="en-US" dirty="0" smtClean="0">
                <a:solidFill>
                  <a:schemeClr val="bg1"/>
                </a:solidFill>
              </a:rPr>
              <a:t>Could probe all parameter space !</a:t>
            </a:r>
          </a:p>
          <a:p>
            <a:endParaRPr lang="en-US" dirty="0">
              <a:solidFill>
                <a:schemeClr val="bg1"/>
              </a:solidFill>
            </a:endParaRPr>
          </a:p>
          <a:p>
            <a:endParaRPr lang="en-US" dirty="0" smtClean="0">
              <a:solidFill>
                <a:schemeClr val="bg1"/>
              </a:solidFill>
            </a:endParaRPr>
          </a:p>
          <a:p>
            <a:r>
              <a:rPr lang="en-US" dirty="0" smtClean="0">
                <a:solidFill>
                  <a:schemeClr val="bg1"/>
                </a:solidFill>
              </a:rPr>
              <a:t>BUT </a:t>
            </a:r>
          </a:p>
          <a:p>
            <a:pPr algn="l"/>
            <a:endParaRPr lang="en-US" dirty="0">
              <a:solidFill>
                <a:schemeClr val="bg1"/>
              </a:solidFill>
            </a:endParaRPr>
          </a:p>
          <a:p>
            <a:pPr algn="l"/>
            <a:r>
              <a:rPr lang="en-US" dirty="0" smtClean="0">
                <a:solidFill>
                  <a:schemeClr val="bg1"/>
                </a:solidFill>
              </a:rPr>
              <a:t>Yet to be demonstrated that such enormous Q can be achieved</a:t>
            </a:r>
          </a:p>
          <a:p>
            <a:pPr algn="l"/>
            <a:endParaRPr lang="it-IT" dirty="0">
              <a:solidFill>
                <a:schemeClr val="bg1"/>
              </a:solidFill>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10087"/>
            <a:ext cx="6781800" cy="4547913"/>
          </a:xfrm>
          <a:prstGeom prst="rect">
            <a:avLst/>
          </a:prstGeom>
        </p:spPr>
      </p:pic>
    </p:spTree>
    <p:extLst>
      <p:ext uri="{BB962C8B-B14F-4D97-AF65-F5344CB8AC3E}">
        <p14:creationId xmlns:p14="http://schemas.microsoft.com/office/powerpoint/2010/main" val="3426088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152400"/>
            <a:ext cx="8915400" cy="1143000"/>
          </a:xfrm>
        </p:spPr>
        <p:txBody>
          <a:bodyPr/>
          <a:lstStyle/>
          <a:p>
            <a:r>
              <a:rPr lang="en-US" dirty="0" smtClean="0"/>
              <a:t>Conclusions</a:t>
            </a:r>
            <a:endParaRPr lang="it-IT" dirty="0"/>
          </a:p>
        </p:txBody>
      </p:sp>
      <p:sp>
        <p:nvSpPr>
          <p:cNvPr id="3" name="CasellaDiTesto 2"/>
          <p:cNvSpPr txBox="1"/>
          <p:nvPr/>
        </p:nvSpPr>
        <p:spPr>
          <a:xfrm>
            <a:off x="152401" y="1295400"/>
            <a:ext cx="9601200" cy="5816977"/>
          </a:xfrm>
          <a:prstGeom prst="rect">
            <a:avLst/>
          </a:prstGeom>
          <a:noFill/>
        </p:spPr>
        <p:txBody>
          <a:bodyPr wrap="square" rtlCol="0">
            <a:spAutoFit/>
          </a:bodyPr>
          <a:lstStyle/>
          <a:p>
            <a:pPr marL="285750" indent="-285750" algn="l">
              <a:buFont typeface="Arial" panose="020B0604020202020204" pitchFamily="34" charset="0"/>
              <a:buChar char="•"/>
            </a:pPr>
            <a:r>
              <a:rPr lang="en-US" sz="2400" dirty="0" smtClean="0">
                <a:solidFill>
                  <a:schemeClr val="bg1"/>
                </a:solidFill>
              </a:rPr>
              <a:t>Nano-</a:t>
            </a:r>
            <a:r>
              <a:rPr lang="en-US" sz="2400" dirty="0" err="1" smtClean="0">
                <a:solidFill>
                  <a:schemeClr val="bg1"/>
                </a:solidFill>
              </a:rPr>
              <a:t>microcantilevers</a:t>
            </a:r>
            <a:r>
              <a:rPr lang="en-US" sz="2400" dirty="0" smtClean="0">
                <a:solidFill>
                  <a:schemeClr val="bg1"/>
                </a:solidFill>
              </a:rPr>
              <a:t> cooled to </a:t>
            </a:r>
            <a:r>
              <a:rPr lang="en-US" sz="2400" dirty="0" err="1" smtClean="0">
                <a:solidFill>
                  <a:schemeClr val="bg1"/>
                </a:solidFill>
              </a:rPr>
              <a:t>mK</a:t>
            </a:r>
            <a:r>
              <a:rPr lang="en-US" sz="2400" dirty="0" smtClean="0">
                <a:solidFill>
                  <a:schemeClr val="bg1"/>
                </a:solidFill>
              </a:rPr>
              <a:t> temperature as sensors of </a:t>
            </a:r>
            <a:r>
              <a:rPr lang="en-US" sz="2400" dirty="0" smtClean="0">
                <a:solidFill>
                  <a:srgbClr val="FFFF00"/>
                </a:solidFill>
              </a:rPr>
              <a:t>ultra-weak forces</a:t>
            </a:r>
          </a:p>
          <a:p>
            <a:pPr marL="285750" indent="-285750" algn="l">
              <a:buFont typeface="Arial" panose="020B0604020202020204" pitchFamily="34" charset="0"/>
              <a:buChar char="•"/>
            </a:pPr>
            <a:endParaRPr lang="en-US" sz="2400" dirty="0">
              <a:solidFill>
                <a:schemeClr val="bg1"/>
              </a:solidFill>
            </a:endParaRPr>
          </a:p>
          <a:p>
            <a:pPr marL="285750" indent="-285750" algn="l">
              <a:buFont typeface="Arial" panose="020B0604020202020204" pitchFamily="34" charset="0"/>
              <a:buChar char="•"/>
            </a:pPr>
            <a:r>
              <a:rPr lang="en-US" sz="2400" dirty="0" smtClean="0">
                <a:solidFill>
                  <a:schemeClr val="bg1"/>
                </a:solidFill>
              </a:rPr>
              <a:t>CSL can be probed by a simple </a:t>
            </a:r>
            <a:r>
              <a:rPr lang="en-US" sz="2400" dirty="0" smtClean="0">
                <a:solidFill>
                  <a:srgbClr val="FFFF00"/>
                </a:solidFill>
              </a:rPr>
              <a:t>monitoring of mean energy vs expected thermal energy  </a:t>
            </a:r>
          </a:p>
          <a:p>
            <a:pPr marL="285750" indent="-285750" algn="l">
              <a:buFont typeface="Arial" panose="020B0604020202020204" pitchFamily="34" charset="0"/>
              <a:buChar char="•"/>
            </a:pPr>
            <a:endParaRPr lang="en-US" sz="2400" dirty="0">
              <a:solidFill>
                <a:schemeClr val="bg1"/>
              </a:solidFill>
            </a:endParaRPr>
          </a:p>
          <a:p>
            <a:pPr marL="285750" indent="-285750" algn="l">
              <a:buFont typeface="Arial" panose="020B0604020202020204" pitchFamily="34" charset="0"/>
              <a:buChar char="•"/>
            </a:pPr>
            <a:r>
              <a:rPr lang="en-US" sz="2400" dirty="0" smtClean="0">
                <a:solidFill>
                  <a:srgbClr val="FFFF00"/>
                </a:solidFill>
              </a:rPr>
              <a:t>CSL – Adler:</a:t>
            </a:r>
            <a:r>
              <a:rPr lang="en-US" sz="2400" dirty="0" smtClean="0">
                <a:solidFill>
                  <a:schemeClr val="bg1"/>
                </a:solidFill>
              </a:rPr>
              <a:t/>
            </a:r>
            <a:br>
              <a:rPr lang="en-US" sz="2400" dirty="0" smtClean="0">
                <a:solidFill>
                  <a:schemeClr val="bg1"/>
                </a:solidFill>
              </a:rPr>
            </a:br>
            <a:r>
              <a:rPr lang="en-US" sz="2400" dirty="0" smtClean="0">
                <a:solidFill>
                  <a:schemeClr val="bg1"/>
                </a:solidFill>
              </a:rPr>
              <a:t>partially excluded at </a:t>
            </a:r>
            <a:r>
              <a:rPr lang="en-US" sz="2400" dirty="0" err="1">
                <a:solidFill>
                  <a:schemeClr val="bg1"/>
                </a:solidFill>
              </a:rPr>
              <a:t>r</a:t>
            </a:r>
            <a:r>
              <a:rPr lang="en-US" sz="2400" baseline="-25000" dirty="0" err="1">
                <a:solidFill>
                  <a:schemeClr val="bg1"/>
                </a:solidFill>
              </a:rPr>
              <a:t>C</a:t>
            </a:r>
            <a:r>
              <a:rPr lang="en-US" sz="2400" dirty="0">
                <a:solidFill>
                  <a:schemeClr val="bg1"/>
                </a:solidFill>
              </a:rPr>
              <a:t> </a:t>
            </a:r>
            <a:r>
              <a:rPr lang="en-US" sz="2400" dirty="0" smtClean="0">
                <a:solidFill>
                  <a:schemeClr val="bg1"/>
                </a:solidFill>
              </a:rPr>
              <a:t>=100 nm</a:t>
            </a:r>
          </a:p>
          <a:p>
            <a:pPr algn="l"/>
            <a:r>
              <a:rPr lang="en-US" sz="2400" dirty="0" smtClean="0">
                <a:solidFill>
                  <a:schemeClr val="bg1"/>
                </a:solidFill>
              </a:rPr>
              <a:t>   totally excluded at </a:t>
            </a:r>
            <a:r>
              <a:rPr lang="en-US" sz="2400" dirty="0" err="1" smtClean="0">
                <a:solidFill>
                  <a:schemeClr val="bg1"/>
                </a:solidFill>
              </a:rPr>
              <a:t>r</a:t>
            </a:r>
            <a:r>
              <a:rPr lang="en-US" sz="2400" baseline="-25000" dirty="0" err="1" smtClean="0">
                <a:solidFill>
                  <a:schemeClr val="bg1"/>
                </a:solidFill>
              </a:rPr>
              <a:t>C</a:t>
            </a:r>
            <a:r>
              <a:rPr lang="en-US" sz="2400" dirty="0">
                <a:solidFill>
                  <a:schemeClr val="bg1"/>
                </a:solidFill>
              </a:rPr>
              <a:t> &gt;</a:t>
            </a:r>
            <a:r>
              <a:rPr lang="en-US" sz="2400" dirty="0" smtClean="0">
                <a:solidFill>
                  <a:schemeClr val="bg1"/>
                </a:solidFill>
              </a:rPr>
              <a:t> 300 nm</a:t>
            </a:r>
          </a:p>
          <a:p>
            <a:pPr algn="l"/>
            <a:endParaRPr lang="en-US" sz="2400" dirty="0">
              <a:solidFill>
                <a:schemeClr val="bg1"/>
              </a:solidFill>
            </a:endParaRPr>
          </a:p>
          <a:p>
            <a:pPr algn="l"/>
            <a:endParaRPr lang="en-US" sz="2400" dirty="0" smtClean="0">
              <a:solidFill>
                <a:schemeClr val="bg1"/>
              </a:solidFill>
            </a:endParaRPr>
          </a:p>
          <a:p>
            <a:pPr algn="l"/>
            <a:r>
              <a:rPr lang="en-US" dirty="0" smtClean="0">
                <a:solidFill>
                  <a:schemeClr val="bg1"/>
                </a:solidFill>
              </a:rPr>
              <a:t>Thanks to:</a:t>
            </a:r>
          </a:p>
          <a:p>
            <a:pPr marL="285750" indent="-285750" algn="l">
              <a:buFontTx/>
              <a:buChar char="-"/>
            </a:pPr>
            <a:r>
              <a:rPr lang="en-US" dirty="0" smtClean="0">
                <a:solidFill>
                  <a:schemeClr val="bg1"/>
                </a:solidFill>
              </a:rPr>
              <a:t>Former colleagues in Leiden (T. </a:t>
            </a:r>
            <a:r>
              <a:rPr lang="en-US" dirty="0" err="1" smtClean="0">
                <a:solidFill>
                  <a:schemeClr val="bg1"/>
                </a:solidFill>
              </a:rPr>
              <a:t>Oosterkamp</a:t>
            </a:r>
            <a:r>
              <a:rPr lang="en-US" dirty="0" smtClean="0">
                <a:solidFill>
                  <a:schemeClr val="bg1"/>
                </a:solidFill>
              </a:rPr>
              <a:t>, O. </a:t>
            </a:r>
            <a:r>
              <a:rPr lang="en-US" dirty="0" err="1" smtClean="0">
                <a:solidFill>
                  <a:schemeClr val="bg1"/>
                </a:solidFill>
              </a:rPr>
              <a:t>Usenko</a:t>
            </a:r>
            <a:r>
              <a:rPr lang="en-US" dirty="0" smtClean="0">
                <a:solidFill>
                  <a:schemeClr val="bg1"/>
                </a:solidFill>
              </a:rPr>
              <a:t>, </a:t>
            </a:r>
            <a:r>
              <a:rPr lang="en-US" dirty="0" err="1" smtClean="0">
                <a:solidFill>
                  <a:schemeClr val="bg1"/>
                </a:solidFill>
              </a:rPr>
              <a:t>G.Wijts</a:t>
            </a:r>
            <a:r>
              <a:rPr lang="en-US" dirty="0" smtClean="0">
                <a:solidFill>
                  <a:schemeClr val="bg1"/>
                </a:solidFill>
              </a:rPr>
              <a:t>, W. Bosch)</a:t>
            </a:r>
          </a:p>
          <a:p>
            <a:pPr marL="285750" indent="-285750" algn="l">
              <a:buFontTx/>
              <a:buChar char="-"/>
            </a:pPr>
            <a:r>
              <a:rPr lang="en-US" dirty="0" smtClean="0">
                <a:solidFill>
                  <a:schemeClr val="bg1"/>
                </a:solidFill>
              </a:rPr>
              <a:t>Trieste theory group (M. </a:t>
            </a:r>
            <a:r>
              <a:rPr lang="en-US" dirty="0" err="1" smtClean="0">
                <a:solidFill>
                  <a:schemeClr val="bg1"/>
                </a:solidFill>
              </a:rPr>
              <a:t>Bahrami</a:t>
            </a:r>
            <a:r>
              <a:rPr lang="en-US" dirty="0" smtClean="0">
                <a:solidFill>
                  <a:schemeClr val="bg1"/>
                </a:solidFill>
              </a:rPr>
              <a:t> and A. </a:t>
            </a:r>
            <a:r>
              <a:rPr lang="en-US" dirty="0" err="1" smtClean="0">
                <a:solidFill>
                  <a:schemeClr val="bg1"/>
                </a:solidFill>
              </a:rPr>
              <a:t>Bassi</a:t>
            </a:r>
            <a:r>
              <a:rPr lang="en-US" dirty="0" smtClean="0">
                <a:solidFill>
                  <a:schemeClr val="bg1"/>
                </a:solidFill>
              </a:rPr>
              <a:t>)</a:t>
            </a:r>
            <a:endParaRPr lang="en-US" sz="2400" dirty="0">
              <a:solidFill>
                <a:schemeClr val="bg1"/>
              </a:solidFill>
            </a:endParaRPr>
          </a:p>
          <a:p>
            <a:pPr algn="l"/>
            <a:endParaRPr lang="en-US" sz="2400" dirty="0" smtClean="0">
              <a:solidFill>
                <a:schemeClr val="bg1"/>
              </a:solidFill>
            </a:endParaRPr>
          </a:p>
          <a:p>
            <a:pPr algn="l"/>
            <a:endParaRPr lang="en-US" sz="2400" dirty="0">
              <a:solidFill>
                <a:schemeClr val="bg1"/>
              </a:solidFill>
            </a:endParaRPr>
          </a:p>
        </p:txBody>
      </p:sp>
    </p:spTree>
    <p:extLst>
      <p:ext uri="{BB962C8B-B14F-4D97-AF65-F5344CB8AC3E}">
        <p14:creationId xmlns:p14="http://schemas.microsoft.com/office/powerpoint/2010/main" val="3570920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p:cNvSpPr>
            <a:spLocks noGrp="1"/>
          </p:cNvSpPr>
          <p:nvPr>
            <p:ph type="title"/>
          </p:nvPr>
        </p:nvSpPr>
        <p:spPr>
          <a:xfrm>
            <a:off x="0" y="0"/>
            <a:ext cx="8915400" cy="1143000"/>
          </a:xfrm>
        </p:spPr>
        <p:txBody>
          <a:bodyPr/>
          <a:lstStyle/>
          <a:p>
            <a:r>
              <a:rPr lang="en-US" altLang="it-IT" sz="4000" smtClean="0">
                <a:solidFill>
                  <a:schemeClr val="bg1"/>
                </a:solidFill>
              </a:rPr>
              <a:t>Measuring </a:t>
            </a:r>
            <a:r>
              <a:rPr lang="en-US" altLang="it-IT" sz="4000" smtClean="0">
                <a:solidFill>
                  <a:schemeClr val="bg1"/>
                </a:solidFill>
                <a:latin typeface="Symbol" pitchFamily="18" charset="2"/>
              </a:rPr>
              <a:t>a</a:t>
            </a:r>
          </a:p>
        </p:txBody>
      </p:sp>
      <p:sp>
        <p:nvSpPr>
          <p:cNvPr id="4" name="Rectangle 3"/>
          <p:cNvSpPr/>
          <p:nvPr/>
        </p:nvSpPr>
        <p:spPr>
          <a:xfrm>
            <a:off x="247650" y="1905000"/>
            <a:ext cx="94107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098" name="Object 3"/>
          <p:cNvGraphicFramePr>
            <a:graphicFrameLocks noChangeAspect="1"/>
          </p:cNvGraphicFramePr>
          <p:nvPr/>
        </p:nvGraphicFramePr>
        <p:xfrm>
          <a:off x="412751" y="1676400"/>
          <a:ext cx="7331472" cy="5181600"/>
        </p:xfrm>
        <a:graphic>
          <a:graphicData uri="http://schemas.openxmlformats.org/presentationml/2006/ole">
            <mc:AlternateContent xmlns:mc="http://schemas.openxmlformats.org/markup-compatibility/2006">
              <mc:Choice xmlns:v="urn:schemas-microsoft-com:vml" Requires="v">
                <p:oleObj spid="_x0000_s74792" name="Graph" r:id="rId3" imgW="3901320" imgH="2986920" progId="Origin50.Graph">
                  <p:embed/>
                </p:oleObj>
              </mc:Choice>
              <mc:Fallback>
                <p:oleObj name="Graph" r:id="rId3" imgW="3901320" imgH="2986920" progId="Origin50.Grap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1" y="1676400"/>
                        <a:ext cx="733147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2" name="TextBox 4"/>
          <p:cNvSpPr txBox="1">
            <a:spLocks noChangeArrowheads="1"/>
          </p:cNvSpPr>
          <p:nvPr/>
        </p:nvSpPr>
        <p:spPr bwMode="auto">
          <a:xfrm>
            <a:off x="982635" y="1066800"/>
            <a:ext cx="63275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it-IT" sz="2000">
                <a:solidFill>
                  <a:schemeClr val="bg1"/>
                </a:solidFill>
              </a:rPr>
              <a:t>At T&gt;1.1 K aluminum bonding wires become normal…</a:t>
            </a:r>
          </a:p>
        </p:txBody>
      </p:sp>
      <p:sp>
        <p:nvSpPr>
          <p:cNvPr id="8" name="Right Arrow 7"/>
          <p:cNvSpPr/>
          <p:nvPr/>
        </p:nvSpPr>
        <p:spPr>
          <a:xfrm>
            <a:off x="6108700" y="3733800"/>
            <a:ext cx="1238250" cy="533400"/>
          </a:xfrm>
          <a:prstGeom prst="rightArrow">
            <a:avLst/>
          </a:prstGeom>
          <a:solidFill>
            <a:srgbClr val="0B0B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099" name="Object 5"/>
          <p:cNvGraphicFramePr>
            <a:graphicFrameLocks noChangeAspect="1"/>
          </p:cNvGraphicFramePr>
          <p:nvPr/>
        </p:nvGraphicFramePr>
        <p:xfrm>
          <a:off x="7381346" y="3733800"/>
          <a:ext cx="2228850" cy="685800"/>
        </p:xfrm>
        <a:graphic>
          <a:graphicData uri="http://schemas.openxmlformats.org/presentationml/2006/ole">
            <mc:AlternateContent xmlns:mc="http://schemas.openxmlformats.org/markup-compatibility/2006">
              <mc:Choice xmlns:v="urn:schemas-microsoft-com:vml" Requires="v">
                <p:oleObj spid="_x0000_s74793" name="Equation" r:id="rId5" imgW="838080" imgH="279360" progId="Equation.3">
                  <p:embed/>
                </p:oleObj>
              </mc:Choice>
              <mc:Fallback>
                <p:oleObj name="Equation" r:id="rId5" imgW="838080" imgH="2793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1346" y="3733800"/>
                        <a:ext cx="22288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Down Arrow 9"/>
          <p:cNvSpPr/>
          <p:nvPr/>
        </p:nvSpPr>
        <p:spPr>
          <a:xfrm>
            <a:off x="8502650" y="4343400"/>
            <a:ext cx="412750" cy="762000"/>
          </a:xfrm>
          <a:prstGeom prst="downArrow">
            <a:avLst/>
          </a:prstGeom>
          <a:solidFill>
            <a:srgbClr val="0B0B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5" name="TextBox 10"/>
          <p:cNvSpPr txBox="1">
            <a:spLocks noChangeArrowheads="1"/>
          </p:cNvSpPr>
          <p:nvPr/>
        </p:nvSpPr>
        <p:spPr bwMode="auto">
          <a:xfrm>
            <a:off x="8337550" y="4876801"/>
            <a:ext cx="990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it-IT" sz="5400" i="1">
                <a:latin typeface="Symbol" pitchFamily="18" charset="2"/>
              </a:rPr>
              <a:t>a</a:t>
            </a:r>
          </a:p>
        </p:txBody>
      </p:sp>
    </p:spTree>
    <p:extLst>
      <p:ext uri="{BB962C8B-B14F-4D97-AF65-F5344CB8AC3E}">
        <p14:creationId xmlns:p14="http://schemas.microsoft.com/office/powerpoint/2010/main" val="3373968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330200" y="-304800"/>
            <a:ext cx="9410700" cy="1143000"/>
          </a:xfrm>
        </p:spPr>
        <p:txBody>
          <a:bodyPr/>
          <a:lstStyle/>
          <a:p>
            <a:r>
              <a:rPr lang="en-US" altLang="it-IT" sz="3200" smtClean="0">
                <a:solidFill>
                  <a:srgbClr val="FFFF00"/>
                </a:solidFill>
              </a:rPr>
              <a:t>Gravitational wave detectors</a:t>
            </a:r>
            <a:endParaRPr lang="it-IT" altLang="it-IT" sz="3200" smtClean="0">
              <a:solidFill>
                <a:srgbClr val="FFFF00"/>
              </a:solidFill>
            </a:endParaRPr>
          </a:p>
        </p:txBody>
      </p:sp>
      <p:pic>
        <p:nvPicPr>
          <p:cNvPr id="2181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3200400"/>
            <a:ext cx="3632200" cy="251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119" name="Picture 7" descr="layout 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79850" y="1095375"/>
            <a:ext cx="2146300" cy="1455738"/>
          </a:xfrm>
          <a:prstGeom prst="rect">
            <a:avLst/>
          </a:prstGeom>
          <a:noFill/>
          <a:extLst>
            <a:ext uri="{909E8E84-426E-40DD-AFC4-6F175D3DCCD1}">
              <a14:hiddenFill xmlns:a14="http://schemas.microsoft.com/office/drawing/2010/main">
                <a:solidFill>
                  <a:srgbClr val="FFFFFF"/>
                </a:solidFill>
              </a14:hiddenFill>
            </a:ext>
          </a:extLst>
        </p:spPr>
      </p:pic>
      <p:pic>
        <p:nvPicPr>
          <p:cNvPr id="218120" name="Picture 8" descr="Full grav wave (circle &amp; mas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2950" y="990600"/>
            <a:ext cx="2228850" cy="1524000"/>
          </a:xfrm>
          <a:prstGeom prst="rect">
            <a:avLst/>
          </a:prstGeom>
          <a:noFill/>
          <a:extLst>
            <a:ext uri="{909E8E84-426E-40DD-AFC4-6F175D3DCCD1}">
              <a14:hiddenFill xmlns:a14="http://schemas.microsoft.com/office/drawing/2010/main">
                <a:solidFill>
                  <a:srgbClr val="FFFFFF"/>
                </a:solidFill>
              </a14:hiddenFill>
            </a:ext>
          </a:extLst>
        </p:spPr>
      </p:pic>
      <p:sp>
        <p:nvSpPr>
          <p:cNvPr id="218121" name="Text Box 9"/>
          <p:cNvSpPr txBox="1">
            <a:spLocks noChangeArrowheads="1"/>
          </p:cNvSpPr>
          <p:nvPr/>
        </p:nvSpPr>
        <p:spPr bwMode="auto">
          <a:xfrm>
            <a:off x="613088" y="609601"/>
            <a:ext cx="7651389"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it-IT" sz="2800">
                <a:solidFill>
                  <a:schemeClr val="bg1"/>
                </a:solidFill>
              </a:rPr>
              <a:t>Bar detectors  vs interferometers (LIGO-Virgo) </a:t>
            </a:r>
            <a:endParaRPr lang="it-IT" altLang="it-IT" sz="2800">
              <a:solidFill>
                <a:schemeClr val="bg1"/>
              </a:solidFill>
            </a:endParaRPr>
          </a:p>
        </p:txBody>
      </p:sp>
      <p:graphicFrame>
        <p:nvGraphicFramePr>
          <p:cNvPr id="218123" name="Object 11"/>
          <p:cNvGraphicFramePr>
            <a:graphicFrameLocks noChangeAspect="1"/>
          </p:cNvGraphicFramePr>
          <p:nvPr/>
        </p:nvGraphicFramePr>
        <p:xfrm>
          <a:off x="4787900" y="3200400"/>
          <a:ext cx="3632200" cy="2520950"/>
        </p:xfrm>
        <a:graphic>
          <a:graphicData uri="http://schemas.openxmlformats.org/presentationml/2006/ole">
            <mc:AlternateContent xmlns:mc="http://schemas.openxmlformats.org/markup-compatibility/2006">
              <mc:Choice xmlns:v="urn:schemas-microsoft-com:vml" Requires="v">
                <p:oleObj spid="_x0000_s66618" name="Presentation" r:id="rId6" imgW="4572180" imgH="3428882" progId="PowerPoint.Show.8">
                  <p:embed/>
                </p:oleObj>
              </mc:Choice>
              <mc:Fallback>
                <p:oleObj name="Presentation" r:id="rId6" imgW="4572180" imgH="3428882" progId="PowerPoint.Show.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3200400"/>
                        <a:ext cx="3632200" cy="2520950"/>
                      </a:xfrm>
                      <a:prstGeom prst="rect">
                        <a:avLst/>
                      </a:prstGeom>
                      <a:noFill/>
                      <a:extLst>
                        <a:ext uri="{909E8E84-426E-40DD-AFC4-6F175D3DCCD1}">
                          <a14:hiddenFill xmlns:a14="http://schemas.microsoft.com/office/drawing/2010/main">
                            <a:solidFill>
                              <a:srgbClr val="FFFFFF">
                                <a:alpha val="89999"/>
                              </a:srgbClr>
                            </a:solidFill>
                          </a14:hiddenFill>
                        </a:ext>
                      </a:extLst>
                    </p:spPr>
                  </p:pic>
                </p:oleObj>
              </mc:Fallback>
            </mc:AlternateContent>
          </a:graphicData>
        </a:graphic>
      </p:graphicFrame>
      <p:sp>
        <p:nvSpPr>
          <p:cNvPr id="218124" name="Text Box 12"/>
          <p:cNvSpPr txBox="1">
            <a:spLocks noChangeArrowheads="1"/>
          </p:cNvSpPr>
          <p:nvPr/>
        </p:nvSpPr>
        <p:spPr bwMode="auto">
          <a:xfrm>
            <a:off x="500632" y="2819401"/>
            <a:ext cx="4242380" cy="40011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it-IT" sz="2000">
                <a:solidFill>
                  <a:schemeClr val="bg1"/>
                </a:solidFill>
              </a:rPr>
              <a:t>The AURIGA detector (Padua, Italy)</a:t>
            </a:r>
            <a:endParaRPr lang="it-IT" altLang="it-IT" sz="2000">
              <a:solidFill>
                <a:schemeClr val="bg1"/>
              </a:solidFill>
            </a:endParaRPr>
          </a:p>
        </p:txBody>
      </p:sp>
      <p:sp>
        <p:nvSpPr>
          <p:cNvPr id="218125" name="Text Box 13"/>
          <p:cNvSpPr txBox="1">
            <a:spLocks noChangeArrowheads="1"/>
          </p:cNvSpPr>
          <p:nvPr/>
        </p:nvSpPr>
        <p:spPr bwMode="auto">
          <a:xfrm>
            <a:off x="476656" y="6019801"/>
            <a:ext cx="5227713" cy="67710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endParaRPr lang="en-US" altLang="it-IT" sz="2000" dirty="0">
              <a:solidFill>
                <a:schemeClr val="bg1"/>
              </a:solidFill>
            </a:endParaRPr>
          </a:p>
          <a:p>
            <a:pPr>
              <a:buFontTx/>
              <a:buChar char="•"/>
            </a:pPr>
            <a:r>
              <a:rPr lang="en-US" altLang="it-IT" sz="1800" dirty="0">
                <a:solidFill>
                  <a:schemeClr val="bg1"/>
                </a:solidFill>
              </a:rPr>
              <a:t> Extreme displacement sensitivity (</a:t>
            </a:r>
            <a:r>
              <a:rPr lang="en-US" altLang="it-IT" sz="1800" dirty="0">
                <a:solidFill>
                  <a:schemeClr val="bg1"/>
                </a:solidFill>
                <a:sym typeface="Symbol" pitchFamily="18" charset="2"/>
              </a:rPr>
              <a:t>10</a:t>
            </a:r>
            <a:r>
              <a:rPr lang="en-US" altLang="it-IT" sz="1800" baseline="30000" dirty="0">
                <a:solidFill>
                  <a:schemeClr val="bg1"/>
                </a:solidFill>
                <a:sym typeface="Symbol" pitchFamily="18" charset="2"/>
              </a:rPr>
              <a:t>-20</a:t>
            </a:r>
            <a:r>
              <a:rPr lang="en-US" altLang="it-IT" sz="1800" dirty="0">
                <a:solidFill>
                  <a:schemeClr val="bg1"/>
                </a:solidFill>
                <a:sym typeface="Symbol" pitchFamily="18" charset="2"/>
              </a:rPr>
              <a:t> m/Hz)</a:t>
            </a:r>
          </a:p>
        </p:txBody>
      </p:sp>
      <p:sp>
        <p:nvSpPr>
          <p:cNvPr id="218128" name="Text Box 16"/>
          <p:cNvSpPr txBox="1">
            <a:spLocks noChangeArrowheads="1"/>
          </p:cNvSpPr>
          <p:nvPr/>
        </p:nvSpPr>
        <p:spPr bwMode="auto">
          <a:xfrm>
            <a:off x="495301" y="5867401"/>
            <a:ext cx="8673208" cy="369332"/>
          </a:xfrm>
          <a:prstGeom prst="rect">
            <a:avLst/>
          </a:prstGeom>
          <a:noFill/>
          <a:ln>
            <a:noFill/>
          </a:ln>
          <a:effectLst/>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50000"/>
              </a:spcBef>
              <a:buFontTx/>
              <a:buChar char="•"/>
            </a:pPr>
            <a:r>
              <a:rPr lang="it-IT" altLang="it-IT" sz="1800">
                <a:solidFill>
                  <a:schemeClr val="bg1"/>
                </a:solidFill>
              </a:rPr>
              <a:t> Bar Vibration       Capacitance change        Electrical Current        SQUID amplifier</a:t>
            </a:r>
          </a:p>
        </p:txBody>
      </p:sp>
      <p:sp>
        <p:nvSpPr>
          <p:cNvPr id="218133" name="AutoShape 21"/>
          <p:cNvSpPr>
            <a:spLocks noChangeArrowheads="1"/>
          </p:cNvSpPr>
          <p:nvPr/>
        </p:nvSpPr>
        <p:spPr bwMode="auto">
          <a:xfrm>
            <a:off x="2114550" y="5983288"/>
            <a:ext cx="247650" cy="152400"/>
          </a:xfrm>
          <a:prstGeom prst="rightArrow">
            <a:avLst>
              <a:gd name="adj1" fmla="val 50000"/>
              <a:gd name="adj2" fmla="val 37500"/>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18138" name="AutoShape 26"/>
          <p:cNvSpPr>
            <a:spLocks noChangeArrowheads="1"/>
          </p:cNvSpPr>
          <p:nvPr/>
        </p:nvSpPr>
        <p:spPr bwMode="auto">
          <a:xfrm>
            <a:off x="4724400" y="5988050"/>
            <a:ext cx="247650" cy="152400"/>
          </a:xfrm>
          <a:prstGeom prst="rightArrow">
            <a:avLst>
              <a:gd name="adj1" fmla="val 50000"/>
              <a:gd name="adj2" fmla="val 37500"/>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18139" name="AutoShape 27"/>
          <p:cNvSpPr>
            <a:spLocks noChangeArrowheads="1"/>
          </p:cNvSpPr>
          <p:nvPr/>
        </p:nvSpPr>
        <p:spPr bwMode="auto">
          <a:xfrm>
            <a:off x="6934200" y="5988050"/>
            <a:ext cx="247650" cy="152400"/>
          </a:xfrm>
          <a:prstGeom prst="rightArrow">
            <a:avLst>
              <a:gd name="adj1" fmla="val 50000"/>
              <a:gd name="adj2" fmla="val 37500"/>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208920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95300" y="1"/>
            <a:ext cx="8915400" cy="563563"/>
          </a:xfrm>
        </p:spPr>
        <p:txBody>
          <a:bodyPr/>
          <a:lstStyle/>
          <a:p>
            <a:r>
              <a:rPr lang="en-US" altLang="it-IT" sz="4000" dirty="0" smtClean="0"/>
              <a:t>Some relevant results</a:t>
            </a:r>
            <a:endParaRPr lang="it-IT" altLang="it-IT" sz="4000" dirty="0" smtClean="0">
              <a:solidFill>
                <a:srgbClr val="FFFF00"/>
              </a:solidFill>
            </a:endParaRPr>
          </a:p>
        </p:txBody>
      </p:sp>
      <p:grpSp>
        <p:nvGrpSpPr>
          <p:cNvPr id="221244" name="Group 60"/>
          <p:cNvGrpSpPr>
            <a:grpSpLocks/>
          </p:cNvGrpSpPr>
          <p:nvPr/>
        </p:nvGrpSpPr>
        <p:grpSpPr bwMode="auto">
          <a:xfrm>
            <a:off x="239486" y="685800"/>
            <a:ext cx="9400382" cy="2908300"/>
            <a:chOff x="198" y="2429"/>
            <a:chExt cx="5466" cy="1832"/>
          </a:xfrm>
        </p:grpSpPr>
        <p:sp>
          <p:nvSpPr>
            <p:cNvPr id="221205" name="Text Box 21"/>
            <p:cNvSpPr txBox="1">
              <a:spLocks noChangeArrowheads="1"/>
            </p:cNvSpPr>
            <p:nvPr/>
          </p:nvSpPr>
          <p:spPr bwMode="auto">
            <a:xfrm>
              <a:off x="4062" y="2429"/>
              <a:ext cx="1602" cy="40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it-IT" dirty="0" smtClean="0">
                  <a:solidFill>
                    <a:schemeClr val="bg1"/>
                  </a:solidFill>
                </a:rPr>
                <a:t>T=0.17 </a:t>
              </a:r>
              <a:r>
                <a:rPr lang="en-US" altLang="it-IT" dirty="0" err="1">
                  <a:solidFill>
                    <a:schemeClr val="bg1"/>
                  </a:solidFill>
                </a:rPr>
                <a:t>mK</a:t>
              </a:r>
              <a:r>
                <a:rPr lang="en-US" altLang="it-IT" dirty="0">
                  <a:solidFill>
                    <a:schemeClr val="bg1"/>
                  </a:solidFill>
                </a:rPr>
                <a:t> </a:t>
              </a:r>
              <a:r>
                <a:rPr lang="en-US" altLang="it-IT" dirty="0" smtClean="0">
                  <a:solidFill>
                    <a:schemeClr val="bg1"/>
                  </a:solidFill>
                </a:rPr>
                <a:t>!</a:t>
              </a:r>
            </a:p>
            <a:p>
              <a:r>
                <a:rPr lang="en-US" altLang="it-IT" dirty="0" smtClean="0">
                  <a:solidFill>
                    <a:schemeClr val="bg1"/>
                  </a:solidFill>
                </a:rPr>
                <a:t>N=4000 phonons (1 kHz)</a:t>
              </a:r>
              <a:endParaRPr lang="it-IT" altLang="it-IT" dirty="0">
                <a:solidFill>
                  <a:schemeClr val="bg1"/>
                </a:solidFill>
              </a:endParaRPr>
            </a:p>
          </p:txBody>
        </p:sp>
        <p:pic>
          <p:nvPicPr>
            <p:cNvPr id="221216"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 y="2840"/>
              <a:ext cx="1968" cy="142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1238" name="Picture 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 y="2713"/>
              <a:ext cx="3456" cy="154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486" y="4341845"/>
            <a:ext cx="5118100" cy="17399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748" y="6134455"/>
            <a:ext cx="2334838" cy="55630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4342639"/>
            <a:ext cx="3296488" cy="23209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041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4" descr="F:\PHD\DATA\20100209_Cantilever28-29_SEM\20100209_Cantilever28_002.tif"/>
          <p:cNvPicPr>
            <a:picLocks noChangeAspect="1" noChangeArrowheads="1"/>
          </p:cNvPicPr>
          <p:nvPr/>
        </p:nvPicPr>
        <p:blipFill>
          <a:blip r:embed="rId2" cstate="print">
            <a:extLst>
              <a:ext uri="{28A0092B-C50C-407E-A947-70E740481C1C}">
                <a14:useLocalDpi xmlns:a14="http://schemas.microsoft.com/office/drawing/2010/main" val="0"/>
              </a:ext>
            </a:extLst>
          </a:blip>
          <a:srcRect t="25093"/>
          <a:stretch>
            <a:fillRect/>
          </a:stretch>
        </p:blipFill>
        <p:spPr bwMode="auto">
          <a:xfrm>
            <a:off x="533400" y="762000"/>
            <a:ext cx="3709948" cy="23622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idx="4294967295"/>
          </p:nvPr>
        </p:nvSpPr>
        <p:spPr>
          <a:xfrm>
            <a:off x="609600" y="-209145"/>
            <a:ext cx="8915400" cy="1143000"/>
          </a:xfrm>
        </p:spPr>
        <p:txBody>
          <a:bodyPr/>
          <a:lstStyle/>
          <a:p>
            <a:r>
              <a:rPr lang="nl-NL" altLang="it-IT" sz="3200" dirty="0" smtClean="0">
                <a:solidFill>
                  <a:srgbClr val="FFFF00"/>
                </a:solidFill>
              </a:rPr>
              <a:t>IBM-type ultrathin cantilevers with magnetic tip</a:t>
            </a:r>
            <a:endParaRPr lang="en-US" altLang="it-IT" dirty="0" smtClean="0">
              <a:solidFill>
                <a:srgbClr val="FFFF00"/>
              </a:solidFill>
            </a:endParaRPr>
          </a:p>
        </p:txBody>
      </p:sp>
      <p:pic>
        <p:nvPicPr>
          <p:cNvPr id="4" name="Picture 5" descr="Fig2.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7122" y="371475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380999" y="3852817"/>
            <a:ext cx="4344459" cy="1384995"/>
          </a:xfrm>
          <a:prstGeom prst="rect">
            <a:avLst/>
          </a:prstGeom>
        </p:spPr>
        <p:txBody>
          <a:bodyPr wrap="none">
            <a:spAutoFit/>
          </a:bodyPr>
          <a:lstStyle/>
          <a:p>
            <a:pPr algn="l"/>
            <a:r>
              <a:rPr lang="en-US" sz="2200" dirty="0" smtClean="0">
                <a:solidFill>
                  <a:schemeClr val="bg1"/>
                </a:solidFill>
              </a:rPr>
              <a:t>Cooling </a:t>
            </a:r>
            <a:r>
              <a:rPr lang="en-US" sz="2200" dirty="0">
                <a:solidFill>
                  <a:schemeClr val="bg1"/>
                </a:solidFill>
              </a:rPr>
              <a:t>to </a:t>
            </a:r>
            <a:r>
              <a:rPr lang="en-US" sz="2200" dirty="0" err="1">
                <a:solidFill>
                  <a:schemeClr val="bg1"/>
                </a:solidFill>
              </a:rPr>
              <a:t>millikelvin</a:t>
            </a:r>
            <a:r>
              <a:rPr lang="en-US" sz="2200" dirty="0">
                <a:solidFill>
                  <a:schemeClr val="bg1"/>
                </a:solidFill>
              </a:rPr>
              <a:t> </a:t>
            </a:r>
            <a:r>
              <a:rPr lang="en-US" sz="2200" dirty="0" smtClean="0">
                <a:solidFill>
                  <a:schemeClr val="bg1"/>
                </a:solidFill>
              </a:rPr>
              <a:t>temperature</a:t>
            </a:r>
          </a:p>
          <a:p>
            <a:pPr algn="just"/>
            <a:endParaRPr lang="en-US" sz="2200" dirty="0" smtClean="0">
              <a:solidFill>
                <a:schemeClr val="bg1"/>
              </a:solidFill>
            </a:endParaRPr>
          </a:p>
          <a:p>
            <a:pPr algn="just"/>
            <a:r>
              <a:rPr lang="en-US" sz="2200" dirty="0" smtClean="0">
                <a:solidFill>
                  <a:schemeClr val="bg1"/>
                </a:solidFill>
              </a:rPr>
              <a:t>Force Noise</a:t>
            </a:r>
            <a:endParaRPr lang="en-US" sz="2200" dirty="0">
              <a:solidFill>
                <a:schemeClr val="bg1"/>
              </a:solidFill>
            </a:endParaRPr>
          </a:p>
          <a:p>
            <a:pPr marL="285750" indent="-285750" algn="just">
              <a:buFont typeface="Arial" panose="020B0604020202020204" pitchFamily="34" charset="0"/>
              <a:buChar char="•"/>
            </a:pPr>
            <a:endParaRPr lang="en-US" dirty="0">
              <a:solidFill>
                <a:schemeClr val="bg1"/>
              </a:solidFill>
            </a:endParaRPr>
          </a:p>
        </p:txBody>
      </p:sp>
      <p:sp>
        <p:nvSpPr>
          <p:cNvPr id="9" name="Text Box 10"/>
          <p:cNvSpPr txBox="1">
            <a:spLocks noChangeArrowheads="1"/>
          </p:cNvSpPr>
          <p:nvPr/>
        </p:nvSpPr>
        <p:spPr bwMode="auto">
          <a:xfrm>
            <a:off x="533399" y="4976202"/>
            <a:ext cx="2938625" cy="523220"/>
          </a:xfrm>
          <a:prstGeom prst="rect">
            <a:avLst/>
          </a:prstGeom>
          <a:noFill/>
          <a:ln w="222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2800" i="1" dirty="0">
                <a:solidFill>
                  <a:schemeClr val="bg1"/>
                </a:solidFill>
                <a:latin typeface="Times New Roman" pitchFamily="18" charset="0"/>
              </a:rPr>
              <a:t>S</a:t>
            </a:r>
            <a:r>
              <a:rPr lang="it-IT" altLang="it-IT" sz="2800" i="1" baseline="-25000" dirty="0">
                <a:solidFill>
                  <a:schemeClr val="bg1"/>
                </a:solidFill>
                <a:latin typeface="Times New Roman" pitchFamily="18" charset="0"/>
              </a:rPr>
              <a:t>F</a:t>
            </a:r>
            <a:r>
              <a:rPr lang="it-IT" altLang="it-IT" sz="2800" dirty="0">
                <a:solidFill>
                  <a:schemeClr val="bg1"/>
                </a:solidFill>
              </a:rPr>
              <a:t>=3</a:t>
            </a:r>
            <a:r>
              <a:rPr lang="en-US" altLang="it-IT" sz="2800" dirty="0">
                <a:solidFill>
                  <a:schemeClr val="bg1"/>
                </a:solidFill>
                <a:cs typeface="Arial" charset="0"/>
              </a:rPr>
              <a:t>×10</a:t>
            </a:r>
            <a:r>
              <a:rPr lang="en-US" altLang="it-IT" sz="2800" baseline="30000" dirty="0">
                <a:solidFill>
                  <a:schemeClr val="bg1"/>
                </a:solidFill>
                <a:cs typeface="Arial" charset="0"/>
              </a:rPr>
              <a:t>-19 </a:t>
            </a:r>
            <a:r>
              <a:rPr lang="en-US" altLang="it-IT" sz="2800" dirty="0">
                <a:solidFill>
                  <a:schemeClr val="bg1"/>
                </a:solidFill>
                <a:cs typeface="Arial" charset="0"/>
              </a:rPr>
              <a:t>N/</a:t>
            </a:r>
            <a:r>
              <a:rPr lang="en-US" altLang="it-IT" sz="2800" dirty="0">
                <a:solidFill>
                  <a:schemeClr val="bg1"/>
                </a:solidFill>
                <a:cs typeface="Arial" charset="0"/>
                <a:sym typeface="Symbol" pitchFamily="18" charset="2"/>
              </a:rPr>
              <a:t>Hz</a:t>
            </a:r>
          </a:p>
        </p:txBody>
      </p:sp>
      <p:pic>
        <p:nvPicPr>
          <p:cNvPr id="11" name="Picture 2" descr="schemenew.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2170" y="762000"/>
            <a:ext cx="33528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5017122" y="2848213"/>
            <a:ext cx="2749471" cy="646331"/>
          </a:xfrm>
          <a:prstGeom prst="rect">
            <a:avLst/>
          </a:prstGeom>
          <a:noFill/>
        </p:spPr>
        <p:txBody>
          <a:bodyPr wrap="none" rtlCol="0">
            <a:spAutoFit/>
          </a:bodyPr>
          <a:lstStyle/>
          <a:p>
            <a:pPr algn="l"/>
            <a:r>
              <a:rPr lang="en-US" dirty="0" smtClean="0">
                <a:solidFill>
                  <a:schemeClr val="bg1"/>
                </a:solidFill>
              </a:rPr>
              <a:t>SQUID-based detection </a:t>
            </a:r>
            <a:br>
              <a:rPr lang="en-US" dirty="0" smtClean="0">
                <a:solidFill>
                  <a:schemeClr val="bg1"/>
                </a:solidFill>
              </a:rPr>
            </a:br>
            <a:endParaRPr lang="it-IT" dirty="0">
              <a:solidFill>
                <a:schemeClr val="bg1"/>
              </a:solidFill>
            </a:endParaRPr>
          </a:p>
        </p:txBody>
      </p:sp>
      <p:sp>
        <p:nvSpPr>
          <p:cNvPr id="13" name="TextBox 4"/>
          <p:cNvSpPr txBox="1">
            <a:spLocks noChangeArrowheads="1"/>
          </p:cNvSpPr>
          <p:nvPr/>
        </p:nvSpPr>
        <p:spPr bwMode="auto">
          <a:xfrm>
            <a:off x="490001" y="5823626"/>
            <a:ext cx="37967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ltLang="it-IT" sz="1800" dirty="0" smtClean="0">
                <a:solidFill>
                  <a:schemeClr val="bg1"/>
                </a:solidFill>
              </a:rPr>
              <a:t>O. Usenko </a:t>
            </a:r>
            <a:r>
              <a:rPr lang="nl-NL" altLang="it-IT" sz="1800" dirty="0">
                <a:solidFill>
                  <a:schemeClr val="bg1"/>
                </a:solidFill>
              </a:rPr>
              <a:t>et </a:t>
            </a:r>
            <a:r>
              <a:rPr lang="nl-NL" altLang="it-IT" sz="1800" dirty="0" smtClean="0">
                <a:solidFill>
                  <a:schemeClr val="bg1"/>
                </a:solidFill>
              </a:rPr>
              <a:t>al.</a:t>
            </a:r>
            <a:br>
              <a:rPr lang="nl-NL" altLang="it-IT" sz="1800" dirty="0" smtClean="0">
                <a:solidFill>
                  <a:schemeClr val="bg1"/>
                </a:solidFill>
              </a:rPr>
            </a:br>
            <a:r>
              <a:rPr lang="fr-FR" altLang="it-IT" sz="1800" dirty="0" err="1" smtClean="0">
                <a:solidFill>
                  <a:schemeClr val="bg1"/>
                </a:solidFill>
              </a:rPr>
              <a:t>Appl</a:t>
            </a:r>
            <a:r>
              <a:rPr lang="fr-FR" altLang="it-IT" sz="1800" dirty="0">
                <a:solidFill>
                  <a:schemeClr val="bg1"/>
                </a:solidFill>
              </a:rPr>
              <a:t>. Phys. </a:t>
            </a:r>
            <a:r>
              <a:rPr lang="fr-FR" altLang="it-IT" sz="1800" dirty="0" err="1">
                <a:solidFill>
                  <a:schemeClr val="bg1"/>
                </a:solidFill>
              </a:rPr>
              <a:t>Lett</a:t>
            </a:r>
            <a:r>
              <a:rPr lang="fr-FR" altLang="it-IT" sz="1800" dirty="0">
                <a:solidFill>
                  <a:schemeClr val="bg1"/>
                </a:solidFill>
              </a:rPr>
              <a:t>. 98, 133105 (2011)</a:t>
            </a:r>
            <a:endParaRPr lang="en-US" altLang="it-IT" sz="1800" dirty="0">
              <a:solidFill>
                <a:schemeClr val="bg1"/>
              </a:solidFill>
            </a:endParaRPr>
          </a:p>
        </p:txBody>
      </p:sp>
    </p:spTree>
    <p:extLst>
      <p:ext uri="{BB962C8B-B14F-4D97-AF65-F5344CB8AC3E}">
        <p14:creationId xmlns:p14="http://schemas.microsoft.com/office/powerpoint/2010/main" val="3154891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30200" y="0"/>
            <a:ext cx="9410700" cy="685800"/>
          </a:xfrm>
        </p:spPr>
        <p:txBody>
          <a:bodyPr/>
          <a:lstStyle/>
          <a:p>
            <a:pPr algn="l"/>
            <a:r>
              <a:rPr lang="en-US" altLang="it-IT" sz="3800" dirty="0" err="1" smtClean="0"/>
              <a:t>Decoherence</a:t>
            </a:r>
            <a:r>
              <a:rPr lang="en-US" altLang="it-IT" sz="3800" dirty="0" smtClean="0"/>
              <a:t> in a mechanical resonator</a:t>
            </a:r>
            <a:endParaRPr lang="it-IT" altLang="it-IT" sz="3800" dirty="0" smtClean="0"/>
          </a:p>
        </p:txBody>
      </p:sp>
      <p:sp>
        <p:nvSpPr>
          <p:cNvPr id="18435" name="Text Box 4"/>
          <p:cNvSpPr txBox="1">
            <a:spLocks noChangeArrowheads="1"/>
          </p:cNvSpPr>
          <p:nvPr/>
        </p:nvSpPr>
        <p:spPr bwMode="auto">
          <a:xfrm>
            <a:off x="247650" y="744538"/>
            <a:ext cx="8914620" cy="172354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r>
              <a:rPr lang="en-US" altLang="it-IT" sz="2800" dirty="0">
                <a:solidFill>
                  <a:srgbClr val="FFFFFF"/>
                </a:solidFill>
                <a:latin typeface="Times New Roman" pitchFamily="18" charset="0"/>
                <a:cs typeface="Times New Roman" pitchFamily="18" charset="0"/>
                <a:sym typeface="Mathematica1" pitchFamily="2" charset="2"/>
              </a:rPr>
              <a:t> 		</a:t>
            </a:r>
            <a:endParaRPr lang="en-US" altLang="it-IT" sz="2800" i="1" dirty="0">
              <a:solidFill>
                <a:srgbClr val="FFFF00"/>
              </a:solidFill>
              <a:latin typeface="Symbol" pitchFamily="18" charset="2"/>
              <a:sym typeface="Symbol" pitchFamily="18" charset="2"/>
            </a:endParaRPr>
          </a:p>
          <a:p>
            <a:pPr algn="l"/>
            <a:endParaRPr lang="en-US" altLang="it-IT" sz="2800" i="1" dirty="0">
              <a:solidFill>
                <a:srgbClr val="FFFF00"/>
              </a:solidFill>
              <a:latin typeface="Symbol" pitchFamily="18" charset="2"/>
              <a:sym typeface="Symbol" pitchFamily="18" charset="2"/>
            </a:endParaRPr>
          </a:p>
          <a:p>
            <a:pPr algn="l"/>
            <a:r>
              <a:rPr lang="en-US" altLang="it-IT" sz="2800" b="1" i="1" dirty="0" smtClean="0">
                <a:solidFill>
                  <a:srgbClr val="FFFF00"/>
                </a:solidFill>
                <a:latin typeface="Symbol" pitchFamily="18" charset="2"/>
                <a:sym typeface="Symbol" pitchFamily="18" charset="2"/>
              </a:rPr>
              <a:t>G </a:t>
            </a:r>
            <a:r>
              <a:rPr lang="en-US" altLang="it-IT" sz="2800" b="1" i="1" dirty="0">
                <a:solidFill>
                  <a:srgbClr val="FFFF00"/>
                </a:solidFill>
                <a:sym typeface="Symbol" pitchFamily="18" charset="2"/>
              </a:rPr>
              <a:t> </a:t>
            </a:r>
            <a:r>
              <a:rPr lang="en-US" altLang="it-IT" sz="2800" b="1" i="1" dirty="0">
                <a:solidFill>
                  <a:srgbClr val="FFFF00"/>
                </a:solidFill>
                <a:latin typeface="Times New Roman" pitchFamily="18" charset="0"/>
                <a:sym typeface="Symbol" pitchFamily="18" charset="2"/>
              </a:rPr>
              <a:t>T/Q</a:t>
            </a:r>
            <a:r>
              <a:rPr lang="en-US" altLang="it-IT" sz="2400" dirty="0">
                <a:solidFill>
                  <a:srgbClr val="FFFFFF"/>
                </a:solidFill>
                <a:sym typeface="Symbol" pitchFamily="18" charset="2"/>
              </a:rPr>
              <a:t>     		</a:t>
            </a:r>
            <a:r>
              <a:rPr lang="en-US" altLang="it-IT" sz="2400" i="1" dirty="0">
                <a:solidFill>
                  <a:srgbClr val="FFFFFF"/>
                </a:solidFill>
                <a:latin typeface="Times New Roman" pitchFamily="18" charset="0"/>
                <a:cs typeface="Times New Roman" pitchFamily="18" charset="0"/>
                <a:sym typeface="Symbol" pitchFamily="18" charset="2"/>
              </a:rPr>
              <a:t>T</a:t>
            </a:r>
            <a:r>
              <a:rPr lang="en-US" altLang="it-IT" sz="2200" dirty="0">
                <a:solidFill>
                  <a:srgbClr val="FFFFFF"/>
                </a:solidFill>
                <a:sym typeface="Symbol" pitchFamily="18" charset="2"/>
              </a:rPr>
              <a:t>    Temperature</a:t>
            </a:r>
          </a:p>
          <a:p>
            <a:pPr algn="l"/>
            <a:r>
              <a:rPr lang="en-US" altLang="it-IT" sz="2200" dirty="0">
                <a:solidFill>
                  <a:srgbClr val="FFFFFF"/>
                </a:solidFill>
                <a:sym typeface="Symbol" pitchFamily="18" charset="2"/>
              </a:rPr>
              <a:t>			</a:t>
            </a:r>
            <a:r>
              <a:rPr lang="en-US" altLang="it-IT" sz="2200" i="1" dirty="0">
                <a:solidFill>
                  <a:srgbClr val="FFFFFF"/>
                </a:solidFill>
                <a:latin typeface="Times New Roman" pitchFamily="18" charset="0"/>
                <a:cs typeface="Times New Roman" pitchFamily="18" charset="0"/>
                <a:sym typeface="Symbol" pitchFamily="18" charset="2"/>
              </a:rPr>
              <a:t>Q</a:t>
            </a:r>
            <a:r>
              <a:rPr lang="en-US" altLang="it-IT" sz="2200" dirty="0">
                <a:solidFill>
                  <a:srgbClr val="FFFFFF"/>
                </a:solidFill>
                <a:sym typeface="Symbol" pitchFamily="18" charset="2"/>
              </a:rPr>
              <a:t>   Quality Factor (=isolation from thermal bath</a:t>
            </a:r>
            <a:r>
              <a:rPr lang="en-US" altLang="it-IT" sz="2200" dirty="0" smtClean="0">
                <a:solidFill>
                  <a:srgbClr val="FFFFFF"/>
                </a:solidFill>
                <a:sym typeface="Symbol" pitchFamily="18" charset="2"/>
              </a:rPr>
              <a:t>)</a:t>
            </a:r>
            <a:endParaRPr lang="en-US" altLang="it-IT" sz="2200" dirty="0">
              <a:solidFill>
                <a:srgbClr val="FFFFFF"/>
              </a:solidFill>
              <a:sym typeface="Symbol" pitchFamily="18" charset="2"/>
            </a:endParaRPr>
          </a:p>
        </p:txBody>
      </p:sp>
      <p:sp>
        <p:nvSpPr>
          <p:cNvPr id="18437" name="Text Box 46"/>
          <p:cNvSpPr txBox="1">
            <a:spLocks noChangeArrowheads="1"/>
          </p:cNvSpPr>
          <p:nvPr/>
        </p:nvSpPr>
        <p:spPr bwMode="auto">
          <a:xfrm>
            <a:off x="228600" y="914400"/>
            <a:ext cx="7546975" cy="76944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endParaRPr lang="en-US" altLang="it-IT" sz="2200" dirty="0" smtClean="0">
              <a:solidFill>
                <a:srgbClr val="FFFFFF"/>
              </a:solidFill>
            </a:endParaRPr>
          </a:p>
          <a:p>
            <a:pPr algn="l"/>
            <a:r>
              <a:rPr lang="en-US" altLang="it-IT" sz="2200" dirty="0" smtClean="0">
                <a:solidFill>
                  <a:srgbClr val="FFFFFF"/>
                </a:solidFill>
              </a:rPr>
              <a:t>From </a:t>
            </a:r>
            <a:r>
              <a:rPr lang="en-US" altLang="it-IT" sz="2200" dirty="0">
                <a:solidFill>
                  <a:srgbClr val="FFFFFF"/>
                </a:solidFill>
              </a:rPr>
              <a:t>intrinsic</a:t>
            </a:r>
            <a:r>
              <a:rPr lang="en-US" altLang="it-IT" sz="2200" b="1" dirty="0">
                <a:solidFill>
                  <a:srgbClr val="FFFF00"/>
                </a:solidFill>
              </a:rPr>
              <a:t> mechanical </a:t>
            </a:r>
            <a:r>
              <a:rPr lang="en-US" altLang="it-IT" sz="2200" b="1" dirty="0" smtClean="0">
                <a:solidFill>
                  <a:srgbClr val="FFFF00"/>
                </a:solidFill>
              </a:rPr>
              <a:t>(for ex. Clamping) </a:t>
            </a:r>
            <a:r>
              <a:rPr lang="en-US" altLang="it-IT" sz="2200" b="1" dirty="0">
                <a:solidFill>
                  <a:srgbClr val="FFFF00"/>
                </a:solidFill>
              </a:rPr>
              <a:t>losses</a:t>
            </a:r>
            <a:endParaRPr lang="it-IT" altLang="it-IT" sz="2200" dirty="0">
              <a:solidFill>
                <a:srgbClr val="FFFFFF"/>
              </a:solidFill>
            </a:endParaRPr>
          </a:p>
        </p:txBody>
      </p:sp>
      <p:sp>
        <p:nvSpPr>
          <p:cNvPr id="3" name="Rettangolo 2"/>
          <p:cNvSpPr/>
          <p:nvPr/>
        </p:nvSpPr>
        <p:spPr>
          <a:xfrm>
            <a:off x="228600" y="3090005"/>
            <a:ext cx="9067800" cy="1329595"/>
          </a:xfrm>
          <a:prstGeom prst="rect">
            <a:avLst/>
          </a:prstGeom>
        </p:spPr>
        <p:txBody>
          <a:bodyPr wrap="square">
            <a:spAutoFit/>
          </a:bodyPr>
          <a:lstStyle/>
          <a:p>
            <a:pPr lvl="0" algn="l"/>
            <a:r>
              <a:rPr lang="en-US" altLang="it-IT" sz="2200" dirty="0">
                <a:solidFill>
                  <a:srgbClr val="FFFFFF"/>
                </a:solidFill>
                <a:sym typeface="Symbol" pitchFamily="18" charset="2"/>
              </a:rPr>
              <a:t>From</a:t>
            </a:r>
            <a:r>
              <a:rPr lang="en-US" altLang="it-IT" sz="2200" b="1" dirty="0">
                <a:solidFill>
                  <a:srgbClr val="FFFF00"/>
                </a:solidFill>
                <a:sym typeface="Symbol" pitchFamily="18" charset="2"/>
              </a:rPr>
              <a:t> residual gas scattering</a:t>
            </a:r>
          </a:p>
          <a:p>
            <a:pPr lvl="0" algn="l">
              <a:spcBef>
                <a:spcPct val="30000"/>
              </a:spcBef>
            </a:pPr>
            <a:r>
              <a:rPr lang="en-US" altLang="it-IT" sz="2800" i="1" dirty="0">
                <a:solidFill>
                  <a:srgbClr val="FFFF00"/>
                </a:solidFill>
                <a:latin typeface="Symbol" pitchFamily="18" charset="2"/>
                <a:sym typeface="Symbol" pitchFamily="18" charset="2"/>
              </a:rPr>
              <a:t> </a:t>
            </a:r>
            <a:r>
              <a:rPr lang="en-US" altLang="it-IT" sz="2800" b="1" i="1" dirty="0">
                <a:solidFill>
                  <a:srgbClr val="FFFF00"/>
                </a:solidFill>
                <a:latin typeface="Symbol" pitchFamily="18" charset="2"/>
                <a:sym typeface="Symbol" pitchFamily="18" charset="2"/>
              </a:rPr>
              <a:t>G </a:t>
            </a:r>
            <a:r>
              <a:rPr lang="en-US" altLang="it-IT" sz="2800" b="1" i="1" dirty="0">
                <a:solidFill>
                  <a:srgbClr val="FFFF00"/>
                </a:solidFill>
                <a:sym typeface="Symbol" pitchFamily="18" charset="2"/>
              </a:rPr>
              <a:t>  </a:t>
            </a:r>
            <a:r>
              <a:rPr lang="en-US" altLang="it-IT" sz="2800" b="1" i="1" dirty="0">
                <a:solidFill>
                  <a:srgbClr val="FFFF00"/>
                </a:solidFill>
                <a:latin typeface="Times New Roman" pitchFamily="18" charset="0"/>
                <a:cs typeface="Times New Roman" pitchFamily="18" charset="0"/>
                <a:sym typeface="Symbol" pitchFamily="18" charset="2"/>
              </a:rPr>
              <a:t>P T</a:t>
            </a:r>
            <a:r>
              <a:rPr lang="en-US" altLang="it-IT" sz="2800" b="1" i="1" baseline="30000" dirty="0">
                <a:solidFill>
                  <a:srgbClr val="FFFF00"/>
                </a:solidFill>
                <a:latin typeface="Times New Roman" pitchFamily="18" charset="0"/>
                <a:cs typeface="Times New Roman" pitchFamily="18" charset="0"/>
                <a:sym typeface="Symbol" pitchFamily="18" charset="2"/>
              </a:rPr>
              <a:t>1/2 </a:t>
            </a:r>
            <a:r>
              <a:rPr lang="en-US" altLang="it-IT" sz="2800" b="1" i="1" dirty="0">
                <a:solidFill>
                  <a:srgbClr val="FFFF00"/>
                </a:solidFill>
                <a:sym typeface="Symbol" pitchFamily="18" charset="2"/>
              </a:rPr>
              <a:t>  </a:t>
            </a:r>
            <a:r>
              <a:rPr lang="en-US" altLang="it-IT" sz="2800" b="1" i="1" dirty="0">
                <a:solidFill>
                  <a:srgbClr val="FFFF00"/>
                </a:solidFill>
                <a:latin typeface="Times New Roman" pitchFamily="18" charset="0"/>
                <a:sym typeface="Symbol" pitchFamily="18" charset="2"/>
              </a:rPr>
              <a:t>T/Q</a:t>
            </a:r>
            <a:r>
              <a:rPr lang="en-US" altLang="it-IT" sz="2800" b="1" i="1" baseline="-25000" dirty="0">
                <a:solidFill>
                  <a:srgbClr val="FFFF00"/>
                </a:solidFill>
                <a:latin typeface="Times New Roman" pitchFamily="18" charset="0"/>
                <a:sym typeface="Symbol" pitchFamily="18" charset="2"/>
              </a:rPr>
              <a:t>GAS</a:t>
            </a:r>
            <a:r>
              <a:rPr lang="en-US" altLang="it-IT" sz="2800" i="1" baseline="-25000" dirty="0">
                <a:solidFill>
                  <a:srgbClr val="FFFF00"/>
                </a:solidFill>
                <a:latin typeface="Times New Roman" pitchFamily="18" charset="0"/>
                <a:sym typeface="Symbol" pitchFamily="18" charset="2"/>
              </a:rPr>
              <a:t>   	   </a:t>
            </a:r>
            <a:r>
              <a:rPr lang="en-US" altLang="it-IT" sz="2400" i="1" dirty="0">
                <a:solidFill>
                  <a:srgbClr val="FFFFFF"/>
                </a:solidFill>
                <a:latin typeface="Times New Roman" pitchFamily="18" charset="0"/>
                <a:cs typeface="Times New Roman" pitchFamily="18" charset="0"/>
                <a:sym typeface="Symbol" pitchFamily="18" charset="2"/>
              </a:rPr>
              <a:t>P</a:t>
            </a:r>
            <a:r>
              <a:rPr lang="en-US" altLang="it-IT" sz="2200" dirty="0">
                <a:solidFill>
                  <a:srgbClr val="FFFFFF"/>
                </a:solidFill>
                <a:sym typeface="Symbol" pitchFamily="18" charset="2"/>
              </a:rPr>
              <a:t>   	Gas Pressure</a:t>
            </a:r>
            <a:endParaRPr lang="en-US" altLang="it-IT" sz="2800" i="1" baseline="30000" dirty="0">
              <a:solidFill>
                <a:srgbClr val="FFFF00"/>
              </a:solidFill>
              <a:latin typeface="Times New Roman" pitchFamily="18" charset="0"/>
              <a:cs typeface="Times New Roman" pitchFamily="18" charset="0"/>
              <a:sym typeface="Symbol" pitchFamily="18" charset="2"/>
            </a:endParaRPr>
          </a:p>
          <a:p>
            <a:pPr lvl="0" algn="l"/>
            <a:r>
              <a:rPr lang="en-US" altLang="it-IT" sz="2800" i="1" baseline="30000" dirty="0">
                <a:solidFill>
                  <a:srgbClr val="FFFF00"/>
                </a:solidFill>
                <a:latin typeface="Times New Roman" pitchFamily="18" charset="0"/>
                <a:cs typeface="Times New Roman" pitchFamily="18" charset="0"/>
                <a:sym typeface="Symbol" pitchFamily="18" charset="2"/>
              </a:rPr>
              <a:t>				   </a:t>
            </a:r>
            <a:r>
              <a:rPr lang="en-US" altLang="it-IT" sz="2200" i="1" dirty="0">
                <a:solidFill>
                  <a:srgbClr val="FFFFFF"/>
                </a:solidFill>
                <a:latin typeface="Times New Roman" pitchFamily="18" charset="0"/>
                <a:cs typeface="Times New Roman" pitchFamily="18" charset="0"/>
                <a:sym typeface="Symbol" pitchFamily="18" charset="2"/>
              </a:rPr>
              <a:t>Q</a:t>
            </a:r>
            <a:r>
              <a:rPr lang="en-US" altLang="it-IT" sz="2200" i="1" baseline="-25000" dirty="0">
                <a:solidFill>
                  <a:srgbClr val="FFFFFF"/>
                </a:solidFill>
                <a:latin typeface="Times New Roman" pitchFamily="18" charset="0"/>
                <a:cs typeface="Times New Roman" pitchFamily="18" charset="0"/>
                <a:sym typeface="Symbol" pitchFamily="18" charset="2"/>
              </a:rPr>
              <a:t>GAS</a:t>
            </a:r>
            <a:r>
              <a:rPr lang="en-US" altLang="it-IT" sz="2200" dirty="0">
                <a:solidFill>
                  <a:srgbClr val="FFFFFF"/>
                </a:solidFill>
                <a:sym typeface="Symbol" pitchFamily="18" charset="2"/>
              </a:rPr>
              <a:t>  	Quality Factor due only to </a:t>
            </a:r>
            <a:r>
              <a:rPr lang="en-US" altLang="it-IT" sz="2200" dirty="0" smtClean="0">
                <a:solidFill>
                  <a:srgbClr val="FFFFFF"/>
                </a:solidFill>
                <a:sym typeface="Symbol" pitchFamily="18" charset="2"/>
              </a:rPr>
              <a:t>gas</a:t>
            </a:r>
            <a:endParaRPr lang="en-US" altLang="it-IT" sz="2800" i="1" baseline="30000" dirty="0">
              <a:solidFill>
                <a:srgbClr val="FFFF00"/>
              </a:solidFill>
              <a:latin typeface="Times New Roman" pitchFamily="18" charset="0"/>
              <a:cs typeface="Times New Roman" pitchFamily="18" charset="0"/>
              <a:sym typeface="Symbol" pitchFamily="18" charset="2"/>
            </a:endParaRPr>
          </a:p>
        </p:txBody>
      </p:sp>
      <p:sp>
        <p:nvSpPr>
          <p:cNvPr id="5" name="Rettangolo 4"/>
          <p:cNvSpPr/>
          <p:nvPr/>
        </p:nvSpPr>
        <p:spPr>
          <a:xfrm>
            <a:off x="238328" y="4935784"/>
            <a:ext cx="4953000" cy="1465016"/>
          </a:xfrm>
          <a:prstGeom prst="rect">
            <a:avLst/>
          </a:prstGeom>
        </p:spPr>
        <p:txBody>
          <a:bodyPr>
            <a:spAutoFit/>
          </a:bodyPr>
          <a:lstStyle/>
          <a:p>
            <a:pPr lvl="0" algn="l"/>
            <a:r>
              <a:rPr lang="en-US" altLang="it-IT" sz="2200" dirty="0">
                <a:solidFill>
                  <a:srgbClr val="FFFFFF"/>
                </a:solidFill>
                <a:sym typeface="Symbol" pitchFamily="18" charset="2"/>
              </a:rPr>
              <a:t>From</a:t>
            </a:r>
            <a:r>
              <a:rPr lang="en-US" altLang="it-IT" sz="2200" b="1" dirty="0">
                <a:solidFill>
                  <a:srgbClr val="FFFF00"/>
                </a:solidFill>
                <a:sym typeface="Symbol" pitchFamily="18" charset="2"/>
              </a:rPr>
              <a:t> blackbody photons</a:t>
            </a:r>
          </a:p>
          <a:p>
            <a:pPr lvl="0" algn="l">
              <a:spcBef>
                <a:spcPct val="20000"/>
              </a:spcBef>
            </a:pPr>
            <a:r>
              <a:rPr lang="en-US" altLang="it-IT" sz="2800" i="1" dirty="0">
                <a:solidFill>
                  <a:srgbClr val="FFFF00"/>
                </a:solidFill>
                <a:latin typeface="Symbol" pitchFamily="18" charset="2"/>
                <a:sym typeface="Symbol" pitchFamily="18" charset="2"/>
              </a:rPr>
              <a:t> </a:t>
            </a:r>
            <a:r>
              <a:rPr lang="en-US" altLang="it-IT" sz="2800" b="1" i="1" dirty="0">
                <a:solidFill>
                  <a:srgbClr val="FFFF00"/>
                </a:solidFill>
                <a:latin typeface="Symbol" pitchFamily="18" charset="2"/>
                <a:sym typeface="Symbol" pitchFamily="18" charset="2"/>
              </a:rPr>
              <a:t>G </a:t>
            </a:r>
            <a:r>
              <a:rPr lang="en-US" altLang="it-IT" sz="2800" b="1" i="1" dirty="0">
                <a:solidFill>
                  <a:srgbClr val="FFFF00"/>
                </a:solidFill>
                <a:sym typeface="Symbol" pitchFamily="18" charset="2"/>
              </a:rPr>
              <a:t> </a:t>
            </a:r>
            <a:r>
              <a:rPr lang="en-US" altLang="it-IT" sz="2800" b="1" i="1" dirty="0">
                <a:solidFill>
                  <a:srgbClr val="FFFF00"/>
                </a:solidFill>
                <a:latin typeface="Times New Roman" pitchFamily="18" charset="0"/>
                <a:cs typeface="Times New Roman" pitchFamily="18" charset="0"/>
                <a:sym typeface="Symbol" pitchFamily="18" charset="2"/>
              </a:rPr>
              <a:t>T</a:t>
            </a:r>
            <a:r>
              <a:rPr lang="en-US" altLang="it-IT" sz="2800" b="1" i="1" baseline="30000" dirty="0">
                <a:solidFill>
                  <a:srgbClr val="FFFF00"/>
                </a:solidFill>
                <a:latin typeface="Times New Roman" pitchFamily="18" charset="0"/>
                <a:cs typeface="Times New Roman" pitchFamily="18" charset="0"/>
                <a:sym typeface="Symbol" pitchFamily="18" charset="2"/>
              </a:rPr>
              <a:t>9   </a:t>
            </a:r>
            <a:r>
              <a:rPr lang="en-US" altLang="it-IT" sz="2800" b="1" i="1" dirty="0">
                <a:solidFill>
                  <a:srgbClr val="FFFF00"/>
                </a:solidFill>
                <a:latin typeface="Times New Roman" pitchFamily="18" charset="0"/>
                <a:cs typeface="Times New Roman" pitchFamily="18" charset="0"/>
                <a:sym typeface="Symbol" pitchFamily="18" charset="2"/>
              </a:rPr>
              <a:t> </a:t>
            </a:r>
            <a:r>
              <a:rPr lang="en-US" altLang="it-IT" sz="2800" dirty="0">
                <a:solidFill>
                  <a:srgbClr val="FFFFFF"/>
                </a:solidFill>
                <a:cs typeface="Arial" panose="020B0604020202020204" pitchFamily="34" charset="0"/>
                <a:sym typeface="Symbol" pitchFamily="18" charset="2"/>
              </a:rPr>
              <a:t>  	</a:t>
            </a:r>
            <a:r>
              <a:rPr lang="en-US" altLang="it-IT" sz="2200" dirty="0">
                <a:solidFill>
                  <a:srgbClr val="FFFFFF"/>
                </a:solidFill>
                <a:cs typeface="Arial" panose="020B0604020202020204" pitchFamily="34" charset="0"/>
                <a:sym typeface="Symbol" pitchFamily="18" charset="2"/>
              </a:rPr>
              <a:t>(scattering)</a:t>
            </a:r>
            <a:endParaRPr lang="en-US" altLang="it-IT" sz="2200" baseline="30000" dirty="0">
              <a:solidFill>
                <a:srgbClr val="FFFFFF"/>
              </a:solidFill>
              <a:cs typeface="Arial" panose="020B0604020202020204" pitchFamily="34" charset="0"/>
              <a:sym typeface="Symbol" pitchFamily="18" charset="2"/>
            </a:endParaRPr>
          </a:p>
          <a:p>
            <a:pPr lvl="0" algn="l">
              <a:spcBef>
                <a:spcPct val="20000"/>
              </a:spcBef>
            </a:pPr>
            <a:r>
              <a:rPr lang="en-US" altLang="it-IT" sz="2800" b="1" i="1" dirty="0">
                <a:solidFill>
                  <a:srgbClr val="FFFF00"/>
                </a:solidFill>
                <a:latin typeface="Symbol" pitchFamily="18" charset="2"/>
                <a:sym typeface="Symbol" pitchFamily="18" charset="2"/>
              </a:rPr>
              <a:t> G </a:t>
            </a:r>
            <a:r>
              <a:rPr lang="en-US" altLang="it-IT" sz="2800" b="1" i="1" dirty="0">
                <a:solidFill>
                  <a:srgbClr val="FFFF00"/>
                </a:solidFill>
                <a:sym typeface="Symbol" pitchFamily="18" charset="2"/>
              </a:rPr>
              <a:t> </a:t>
            </a:r>
            <a:r>
              <a:rPr lang="en-US" altLang="it-IT" sz="2800" b="1" i="1" dirty="0">
                <a:solidFill>
                  <a:srgbClr val="FFFF00"/>
                </a:solidFill>
                <a:latin typeface="Times New Roman" pitchFamily="18" charset="0"/>
                <a:cs typeface="Times New Roman" pitchFamily="18" charset="0"/>
                <a:sym typeface="Symbol" pitchFamily="18" charset="2"/>
              </a:rPr>
              <a:t>T</a:t>
            </a:r>
            <a:r>
              <a:rPr lang="en-US" altLang="it-IT" sz="2800" b="1" i="1" baseline="30000" dirty="0">
                <a:solidFill>
                  <a:srgbClr val="FFFF00"/>
                </a:solidFill>
                <a:latin typeface="Times New Roman" pitchFamily="18" charset="0"/>
                <a:cs typeface="Times New Roman" pitchFamily="18" charset="0"/>
                <a:sym typeface="Symbol" pitchFamily="18" charset="2"/>
              </a:rPr>
              <a:t>6	</a:t>
            </a:r>
            <a:r>
              <a:rPr lang="en-US" altLang="it-IT" sz="2200" dirty="0">
                <a:solidFill>
                  <a:srgbClr val="FFFFFF"/>
                </a:solidFill>
                <a:cs typeface="Arial" panose="020B0604020202020204" pitchFamily="34" charset="0"/>
                <a:sym typeface="Symbol" pitchFamily="18" charset="2"/>
              </a:rPr>
              <a:t>(absorption-emission)</a:t>
            </a:r>
            <a:endParaRPr lang="en-US" altLang="it-IT" sz="2200" baseline="30000" dirty="0">
              <a:solidFill>
                <a:srgbClr val="FFFFFF"/>
              </a:solidFill>
              <a:cs typeface="Arial" panose="020B0604020202020204" pitchFamily="34"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6681" y="381000"/>
            <a:ext cx="9264075" cy="646331"/>
          </a:xfrm>
          <a:prstGeom prst="rect">
            <a:avLst/>
          </a:prstGeom>
          <a:noFill/>
        </p:spPr>
        <p:txBody>
          <a:bodyPr wrap="none" rtlCol="0">
            <a:spAutoFit/>
          </a:bodyPr>
          <a:lstStyle/>
          <a:p>
            <a:r>
              <a:rPr lang="en-US" sz="3600" dirty="0" smtClean="0">
                <a:solidFill>
                  <a:srgbClr val="FFFF00"/>
                </a:solidFill>
              </a:rPr>
              <a:t>Continuous Spontaneous Localization (CSL)</a:t>
            </a:r>
            <a:endParaRPr lang="it-IT" sz="3600" dirty="0">
              <a:solidFill>
                <a:srgbClr val="FFFF00"/>
              </a:solidFill>
            </a:endParaRPr>
          </a:p>
        </p:txBody>
      </p:sp>
      <p:sp>
        <p:nvSpPr>
          <p:cNvPr id="3" name="CasellaDiTesto 2"/>
          <p:cNvSpPr txBox="1"/>
          <p:nvPr/>
        </p:nvSpPr>
        <p:spPr>
          <a:xfrm>
            <a:off x="350196" y="1600200"/>
            <a:ext cx="8324715" cy="6740307"/>
          </a:xfrm>
          <a:prstGeom prst="rect">
            <a:avLst/>
          </a:prstGeom>
          <a:noFill/>
        </p:spPr>
        <p:txBody>
          <a:bodyPr wrap="none" rtlCol="0">
            <a:spAutoFit/>
          </a:bodyPr>
          <a:lstStyle/>
          <a:p>
            <a:pPr algn="l"/>
            <a:r>
              <a:rPr lang="en-US" sz="2400" dirty="0" err="1" smtClean="0">
                <a:solidFill>
                  <a:srgbClr val="FFFF00"/>
                </a:solidFill>
              </a:rPr>
              <a:t>Schroedinger</a:t>
            </a:r>
            <a:r>
              <a:rPr lang="en-US" sz="2400" dirty="0" smtClean="0">
                <a:solidFill>
                  <a:srgbClr val="FFFF00"/>
                </a:solidFill>
              </a:rPr>
              <a:t> equation </a:t>
            </a:r>
            <a:r>
              <a:rPr lang="en-US" sz="2400" dirty="0" smtClean="0">
                <a:solidFill>
                  <a:schemeClr val="bg1"/>
                </a:solidFill>
              </a:rPr>
              <a:t>+ Stochastic term (collapse field)</a:t>
            </a:r>
          </a:p>
          <a:p>
            <a:pPr algn="l"/>
            <a:endParaRPr lang="en-US" sz="2400" dirty="0">
              <a:solidFill>
                <a:schemeClr val="bg1"/>
              </a:solidFill>
            </a:endParaRPr>
          </a:p>
          <a:p>
            <a:pPr algn="l"/>
            <a:endParaRPr lang="en-US" sz="2400" dirty="0" smtClean="0">
              <a:solidFill>
                <a:srgbClr val="FFFF00"/>
              </a:solidFill>
            </a:endParaRPr>
          </a:p>
          <a:p>
            <a:pPr algn="l"/>
            <a:r>
              <a:rPr lang="en-US" sz="2400" dirty="0" smtClean="0">
                <a:solidFill>
                  <a:srgbClr val="FFFF00"/>
                </a:solidFill>
              </a:rPr>
              <a:t>2 </a:t>
            </a:r>
            <a:r>
              <a:rPr lang="en-US" sz="2400" u="sng" dirty="0" smtClean="0">
                <a:solidFill>
                  <a:srgbClr val="FFFF00"/>
                </a:solidFill>
              </a:rPr>
              <a:t>phenomenological</a:t>
            </a:r>
            <a:r>
              <a:rPr lang="en-US" sz="2400" dirty="0" smtClean="0">
                <a:solidFill>
                  <a:srgbClr val="FFFF00"/>
                </a:solidFill>
              </a:rPr>
              <a:t> constants</a:t>
            </a:r>
          </a:p>
          <a:p>
            <a:pPr algn="l"/>
            <a:endParaRPr lang="en-US" dirty="0" smtClean="0">
              <a:solidFill>
                <a:schemeClr val="bg1"/>
              </a:solidFill>
            </a:endParaRPr>
          </a:p>
          <a:p>
            <a:pPr marL="285750" indent="-285750" algn="l">
              <a:buFont typeface="Arial" panose="020B0604020202020204" pitchFamily="34" charset="0"/>
              <a:buChar char="•"/>
            </a:pPr>
            <a:r>
              <a:rPr lang="en-US" dirty="0" smtClean="0">
                <a:solidFill>
                  <a:srgbClr val="FFFF00"/>
                </a:solidFill>
              </a:rPr>
              <a:t>Correlation Length  </a:t>
            </a:r>
            <a:r>
              <a:rPr lang="en-US" sz="2400" dirty="0" err="1" smtClean="0">
                <a:solidFill>
                  <a:srgbClr val="FFFF00"/>
                </a:solidFill>
                <a:latin typeface="Times New Roman" panose="02020603050405020304" pitchFamily="18" charset="0"/>
                <a:cs typeface="Times New Roman" panose="02020603050405020304" pitchFamily="18" charset="0"/>
              </a:rPr>
              <a:t>r</a:t>
            </a:r>
            <a:r>
              <a:rPr lang="en-US" sz="2400" baseline="-25000" dirty="0" err="1" smtClean="0">
                <a:solidFill>
                  <a:srgbClr val="FFFF00"/>
                </a:solidFill>
                <a:latin typeface="Times New Roman" panose="02020603050405020304" pitchFamily="18" charset="0"/>
                <a:cs typeface="Times New Roman" panose="02020603050405020304" pitchFamily="18" charset="0"/>
              </a:rPr>
              <a:t>C</a:t>
            </a:r>
            <a:r>
              <a:rPr lang="en-US" sz="2400" dirty="0" smtClean="0">
                <a:solidFill>
                  <a:srgbClr val="FFFF00"/>
                </a:solidFill>
                <a:latin typeface="Symbol" panose="05050102010706020507" pitchFamily="18" charset="2"/>
              </a:rPr>
              <a:t> </a:t>
            </a:r>
          </a:p>
          <a:p>
            <a:pPr algn="l"/>
            <a:r>
              <a:rPr lang="en-US" sz="2400" dirty="0">
                <a:solidFill>
                  <a:srgbClr val="FFFF00"/>
                </a:solidFill>
                <a:latin typeface="Symbol" panose="05050102010706020507" pitchFamily="18" charset="2"/>
              </a:rPr>
              <a:t>	</a:t>
            </a:r>
            <a:r>
              <a:rPr lang="en-US" dirty="0" smtClean="0">
                <a:solidFill>
                  <a:schemeClr val="bg1"/>
                </a:solidFill>
              </a:rPr>
              <a:t>conventionally </a:t>
            </a:r>
            <a:r>
              <a:rPr lang="en-US" sz="2400" dirty="0" err="1">
                <a:solidFill>
                  <a:schemeClr val="bg1"/>
                </a:solidFill>
                <a:latin typeface="Times New Roman" panose="02020603050405020304" pitchFamily="18" charset="0"/>
                <a:cs typeface="Times New Roman" panose="02020603050405020304" pitchFamily="18" charset="0"/>
              </a:rPr>
              <a:t>r</a:t>
            </a:r>
            <a:r>
              <a:rPr lang="en-US" sz="2400" baseline="-25000" dirty="0" err="1">
                <a:solidFill>
                  <a:schemeClr val="bg1"/>
                </a:solidFill>
                <a:latin typeface="Times New Roman" panose="02020603050405020304" pitchFamily="18" charset="0"/>
                <a:cs typeface="Times New Roman" panose="02020603050405020304" pitchFamily="18" charset="0"/>
              </a:rPr>
              <a:t>C</a:t>
            </a:r>
            <a:r>
              <a:rPr lang="en-US" baseline="-25000"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rPr>
              <a:t>=10</a:t>
            </a:r>
            <a:r>
              <a:rPr lang="en-US" baseline="30000" dirty="0" smtClean="0">
                <a:solidFill>
                  <a:schemeClr val="bg1"/>
                </a:solidFill>
              </a:rPr>
              <a:t>-7</a:t>
            </a:r>
            <a:r>
              <a:rPr lang="en-US" dirty="0" smtClean="0">
                <a:solidFill>
                  <a:schemeClr val="bg1"/>
                </a:solidFill>
              </a:rPr>
              <a:t> m, but could be up to 1-2 orders of mag around</a:t>
            </a:r>
          </a:p>
          <a:p>
            <a:pPr marL="285750" indent="-285750" algn="l">
              <a:buFont typeface="Arial" panose="020B0604020202020204" pitchFamily="34" charset="0"/>
              <a:buChar char="•"/>
            </a:pPr>
            <a:endParaRPr lang="en-US" dirty="0">
              <a:solidFill>
                <a:schemeClr val="bg1"/>
              </a:solidFill>
            </a:endParaRPr>
          </a:p>
          <a:p>
            <a:pPr marL="285750" indent="-285750" algn="l">
              <a:buFont typeface="Arial" panose="020B0604020202020204" pitchFamily="34" charset="0"/>
              <a:buChar char="•"/>
            </a:pPr>
            <a:r>
              <a:rPr lang="en-US" dirty="0" smtClean="0">
                <a:solidFill>
                  <a:srgbClr val="FFFF00"/>
                </a:solidFill>
              </a:rPr>
              <a:t>Collapse rate </a:t>
            </a:r>
            <a:r>
              <a:rPr lang="en-US" sz="2400" dirty="0">
                <a:solidFill>
                  <a:srgbClr val="FFFF00"/>
                </a:solidFill>
                <a:latin typeface="Symbol" panose="05050102010706020507" pitchFamily="18" charset="2"/>
              </a:rPr>
              <a:t>l </a:t>
            </a:r>
            <a:r>
              <a:rPr lang="en-US" dirty="0" smtClean="0">
                <a:solidFill>
                  <a:srgbClr val="FFFF00"/>
                </a:solidFill>
              </a:rPr>
              <a:t> </a:t>
            </a:r>
          </a:p>
          <a:p>
            <a:pPr lvl="2" algn="l"/>
            <a:endParaRPr lang="en-US" dirty="0" smtClean="0">
              <a:solidFill>
                <a:schemeClr val="bg1"/>
              </a:solidFill>
            </a:endParaRPr>
          </a:p>
          <a:p>
            <a:pPr lvl="2" algn="l"/>
            <a:r>
              <a:rPr lang="en-US" dirty="0" smtClean="0">
                <a:solidFill>
                  <a:srgbClr val="FFFF00"/>
                </a:solidFill>
                <a:latin typeface="+mj-lt"/>
              </a:rPr>
              <a:t>Lower bounds</a:t>
            </a:r>
          </a:p>
          <a:p>
            <a:pPr lvl="2" algn="l"/>
            <a:r>
              <a:rPr lang="en-US" sz="2400" dirty="0">
                <a:solidFill>
                  <a:srgbClr val="FFFF00"/>
                </a:solidFill>
                <a:latin typeface="Symbol" panose="05050102010706020507" pitchFamily="18" charset="2"/>
                <a:sym typeface="Symbol"/>
              </a:rPr>
              <a:t>l</a:t>
            </a:r>
            <a:r>
              <a:rPr lang="en-US" dirty="0">
                <a:solidFill>
                  <a:srgbClr val="FFFF00"/>
                </a:solidFill>
                <a:sym typeface="Symbol"/>
              </a:rPr>
              <a:t>   </a:t>
            </a:r>
            <a:r>
              <a:rPr lang="en-US" dirty="0" smtClean="0">
                <a:solidFill>
                  <a:srgbClr val="FFFF00"/>
                </a:solidFill>
                <a:sym typeface="Symbol"/>
              </a:rPr>
              <a:t>10</a:t>
            </a:r>
            <a:r>
              <a:rPr lang="en-US" baseline="30000" dirty="0" smtClean="0">
                <a:solidFill>
                  <a:srgbClr val="FFFF00"/>
                </a:solidFill>
                <a:sym typeface="Symbol"/>
              </a:rPr>
              <a:t>-17</a:t>
            </a:r>
            <a:r>
              <a:rPr lang="en-US" dirty="0" smtClean="0">
                <a:solidFill>
                  <a:srgbClr val="FFFF00"/>
                </a:solidFill>
                <a:sym typeface="Symbol"/>
              </a:rPr>
              <a:t> </a:t>
            </a:r>
            <a:r>
              <a:rPr lang="en-US" dirty="0">
                <a:solidFill>
                  <a:srgbClr val="FFFF00"/>
                </a:solidFill>
                <a:sym typeface="Symbol"/>
              </a:rPr>
              <a:t>s</a:t>
            </a:r>
            <a:r>
              <a:rPr lang="en-US" baseline="30000" dirty="0">
                <a:solidFill>
                  <a:srgbClr val="FFFF00"/>
                </a:solidFill>
                <a:sym typeface="Symbol"/>
              </a:rPr>
              <a:t>-1</a:t>
            </a:r>
            <a:r>
              <a:rPr lang="en-US" dirty="0">
                <a:solidFill>
                  <a:schemeClr val="bg1"/>
                </a:solidFill>
              </a:rPr>
              <a:t> </a:t>
            </a:r>
            <a:r>
              <a:rPr lang="en-US" dirty="0" smtClean="0">
                <a:solidFill>
                  <a:schemeClr val="bg1"/>
                </a:solidFill>
              </a:rPr>
              <a:t> </a:t>
            </a:r>
            <a:r>
              <a:rPr lang="en-US" dirty="0" smtClean="0">
                <a:solidFill>
                  <a:schemeClr val="bg1"/>
                </a:solidFill>
                <a:latin typeface="+mj-lt"/>
              </a:rPr>
              <a:t>following  </a:t>
            </a:r>
            <a:r>
              <a:rPr lang="en-US" dirty="0" err="1" smtClean="0">
                <a:solidFill>
                  <a:schemeClr val="bg1"/>
                </a:solidFill>
                <a:latin typeface="+mj-lt"/>
              </a:rPr>
              <a:t>Ghirardi</a:t>
            </a:r>
            <a:r>
              <a:rPr lang="en-US" dirty="0" smtClean="0">
                <a:solidFill>
                  <a:schemeClr val="bg1"/>
                </a:solidFill>
                <a:latin typeface="+mj-lt"/>
              </a:rPr>
              <a:t> et al</a:t>
            </a:r>
          </a:p>
          <a:p>
            <a:pPr lvl="2" algn="l"/>
            <a:r>
              <a:rPr lang="en-US" sz="2400" dirty="0" smtClean="0">
                <a:solidFill>
                  <a:srgbClr val="FFFF00"/>
                </a:solidFill>
                <a:latin typeface="Symbol" panose="05050102010706020507" pitchFamily="18" charset="2"/>
                <a:sym typeface="Symbol"/>
              </a:rPr>
              <a:t>l</a:t>
            </a:r>
            <a:r>
              <a:rPr lang="en-US" dirty="0" smtClean="0">
                <a:solidFill>
                  <a:srgbClr val="FFFF00"/>
                </a:solidFill>
                <a:sym typeface="Symbol"/>
              </a:rPr>
              <a:t>   10</a:t>
            </a:r>
            <a:r>
              <a:rPr lang="en-US" baseline="30000" dirty="0" smtClean="0">
                <a:solidFill>
                  <a:srgbClr val="FFFF00"/>
                </a:solidFill>
                <a:sym typeface="Symbol"/>
              </a:rPr>
              <a:t>-8</a:t>
            </a:r>
            <a:r>
              <a:rPr lang="en-US" dirty="0" smtClean="0">
                <a:solidFill>
                  <a:srgbClr val="FFFF00"/>
                </a:solidFill>
                <a:sym typeface="Symbol"/>
              </a:rPr>
              <a:t> </a:t>
            </a:r>
            <a:r>
              <a:rPr lang="en-US" dirty="0">
                <a:solidFill>
                  <a:srgbClr val="FFFF00"/>
                </a:solidFill>
                <a:sym typeface="Symbol"/>
              </a:rPr>
              <a:t>s</a:t>
            </a:r>
            <a:r>
              <a:rPr lang="en-US" baseline="30000" dirty="0">
                <a:solidFill>
                  <a:srgbClr val="FFFF00"/>
                </a:solidFill>
                <a:sym typeface="Symbol"/>
              </a:rPr>
              <a:t>-1</a:t>
            </a:r>
            <a:r>
              <a:rPr lang="en-US" dirty="0">
                <a:solidFill>
                  <a:schemeClr val="bg1"/>
                </a:solidFill>
              </a:rPr>
              <a:t>   following  </a:t>
            </a:r>
            <a:r>
              <a:rPr lang="en-US" dirty="0" smtClean="0">
                <a:solidFill>
                  <a:schemeClr val="bg1"/>
                </a:solidFill>
              </a:rPr>
              <a:t>Adler  (latent image formation as CSL effect)</a:t>
            </a:r>
          </a:p>
          <a:p>
            <a:pPr lvl="2" algn="l"/>
            <a:r>
              <a:rPr lang="en-US" dirty="0" smtClean="0">
                <a:solidFill>
                  <a:schemeClr val="bg1"/>
                </a:solidFill>
              </a:rPr>
              <a:t> </a:t>
            </a:r>
          </a:p>
          <a:p>
            <a:pPr marL="1200150" lvl="2" indent="-285750" algn="l">
              <a:buFont typeface="Symbol" pitchFamily="18" charset="2"/>
              <a:buChar char="l"/>
            </a:pPr>
            <a:endParaRPr lang="en-US" dirty="0">
              <a:solidFill>
                <a:schemeClr val="bg1"/>
              </a:solidFill>
            </a:endParaRPr>
          </a:p>
          <a:p>
            <a:pPr lvl="2" algn="l"/>
            <a:endParaRPr lang="en-US" dirty="0" smtClean="0">
              <a:solidFill>
                <a:schemeClr val="bg1"/>
              </a:solidFill>
            </a:endParaRPr>
          </a:p>
          <a:p>
            <a:pPr lvl="2" algn="l"/>
            <a:endParaRPr lang="en-US" dirty="0">
              <a:solidFill>
                <a:schemeClr val="bg1"/>
              </a:solidFill>
            </a:endParaRPr>
          </a:p>
          <a:p>
            <a:pPr lvl="2" algn="l"/>
            <a:endParaRPr lang="en-US" dirty="0">
              <a:solidFill>
                <a:schemeClr val="bg1"/>
              </a:solidFill>
            </a:endParaRPr>
          </a:p>
          <a:p>
            <a:pPr marL="1200150" lvl="2" indent="-285750" algn="l">
              <a:buFont typeface="Symbol" pitchFamily="18" charset="2"/>
              <a:buChar char="l"/>
            </a:pPr>
            <a:endParaRPr lang="en-US" dirty="0" smtClean="0">
              <a:solidFill>
                <a:schemeClr val="bg1"/>
              </a:solidFill>
              <a:latin typeface="+mj-lt"/>
            </a:endParaRPr>
          </a:p>
          <a:p>
            <a:pPr lvl="2" algn="l"/>
            <a:endParaRPr lang="en-US" dirty="0">
              <a:solidFill>
                <a:schemeClr val="bg1"/>
              </a:solidFill>
              <a:latin typeface="+mj-lt"/>
            </a:endParaRPr>
          </a:p>
          <a:p>
            <a:pPr lvl="2" algn="l"/>
            <a:endParaRPr lang="en-US" dirty="0">
              <a:solidFill>
                <a:srgbClr val="FFFF00"/>
              </a:solidFill>
            </a:endParaRPr>
          </a:p>
        </p:txBody>
      </p:sp>
    </p:spTree>
    <p:extLst>
      <p:ext uri="{BB962C8B-B14F-4D97-AF65-F5344CB8AC3E}">
        <p14:creationId xmlns:p14="http://schemas.microsoft.com/office/powerpoint/2010/main" val="336763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6200" y="149157"/>
            <a:ext cx="9661620" cy="769441"/>
          </a:xfrm>
          <a:prstGeom prst="rect">
            <a:avLst/>
          </a:prstGeom>
          <a:noFill/>
        </p:spPr>
        <p:txBody>
          <a:bodyPr wrap="none" rtlCol="0">
            <a:spAutoFit/>
          </a:bodyPr>
          <a:lstStyle/>
          <a:p>
            <a:r>
              <a:rPr lang="en-US" sz="4400" dirty="0" smtClean="0">
                <a:solidFill>
                  <a:srgbClr val="FFFF00"/>
                </a:solidFill>
              </a:rPr>
              <a:t>Experimental tests of collapse models</a:t>
            </a:r>
            <a:endParaRPr lang="it-IT" sz="4400" dirty="0">
              <a:solidFill>
                <a:srgbClr val="FFFF00"/>
              </a:solidFill>
            </a:endParaRPr>
          </a:p>
        </p:txBody>
      </p:sp>
      <p:sp>
        <p:nvSpPr>
          <p:cNvPr id="3" name="CasellaDiTesto 2"/>
          <p:cNvSpPr txBox="1"/>
          <p:nvPr/>
        </p:nvSpPr>
        <p:spPr>
          <a:xfrm>
            <a:off x="316880" y="1267838"/>
            <a:ext cx="8787214" cy="1569660"/>
          </a:xfrm>
          <a:prstGeom prst="rect">
            <a:avLst/>
          </a:prstGeom>
          <a:noFill/>
        </p:spPr>
        <p:txBody>
          <a:bodyPr wrap="none" rtlCol="0">
            <a:spAutoFit/>
          </a:bodyPr>
          <a:lstStyle/>
          <a:p>
            <a:pPr algn="l"/>
            <a:r>
              <a:rPr lang="en-US" sz="2400" dirty="0" smtClean="0">
                <a:solidFill>
                  <a:schemeClr val="bg1"/>
                </a:solidFill>
              </a:rPr>
              <a:t>Direct (Interferometric):  macroscopic quantum  superposition</a:t>
            </a:r>
          </a:p>
          <a:p>
            <a:endParaRPr lang="en-US" sz="2400" dirty="0">
              <a:solidFill>
                <a:schemeClr val="bg1"/>
              </a:solidFill>
            </a:endParaRPr>
          </a:p>
          <a:p>
            <a:endParaRPr lang="en-US" sz="2400" dirty="0" smtClean="0">
              <a:solidFill>
                <a:schemeClr val="bg1"/>
              </a:solidFill>
            </a:endParaRPr>
          </a:p>
          <a:p>
            <a:pPr algn="l"/>
            <a:r>
              <a:rPr lang="en-US" sz="2400" dirty="0" smtClean="0">
                <a:solidFill>
                  <a:schemeClr val="bg1"/>
                </a:solidFill>
              </a:rPr>
              <a:t>Indirect (non-interferometric</a:t>
            </a:r>
            <a:r>
              <a:rPr lang="en-US" sz="2400" dirty="0">
                <a:solidFill>
                  <a:schemeClr val="bg1"/>
                </a:solidFill>
              </a:rPr>
              <a:t>):  </a:t>
            </a:r>
            <a:r>
              <a:rPr lang="en-US" sz="2400" dirty="0" smtClean="0">
                <a:solidFill>
                  <a:schemeClr val="bg1"/>
                </a:solidFill>
              </a:rPr>
              <a:t>energy non-conservation effects </a:t>
            </a:r>
            <a:endParaRPr lang="it-IT" sz="2400" dirty="0">
              <a:solidFill>
                <a:schemeClr val="bg1"/>
              </a:solidFill>
            </a:endParaRPr>
          </a:p>
        </p:txBody>
      </p:sp>
      <p:sp>
        <p:nvSpPr>
          <p:cNvPr id="4" name="CasellaDiTesto 3"/>
          <p:cNvSpPr txBox="1"/>
          <p:nvPr/>
        </p:nvSpPr>
        <p:spPr>
          <a:xfrm>
            <a:off x="814302" y="3124200"/>
            <a:ext cx="5742278" cy="400110"/>
          </a:xfrm>
          <a:prstGeom prst="rect">
            <a:avLst/>
          </a:prstGeom>
          <a:noFill/>
        </p:spPr>
        <p:txBody>
          <a:bodyPr wrap="none" rtlCol="0">
            <a:spAutoFit/>
          </a:bodyPr>
          <a:lstStyle/>
          <a:p>
            <a:pPr marL="285750" indent="-285750" algn="l">
              <a:buFont typeface="Arial" panose="020B0604020202020204" pitchFamily="34" charset="0"/>
              <a:buChar char="•"/>
            </a:pPr>
            <a:r>
              <a:rPr lang="en-US" sz="2000" dirty="0" smtClean="0">
                <a:solidFill>
                  <a:schemeClr val="bg1"/>
                </a:solidFill>
              </a:rPr>
              <a:t>Heating of protons in intergalactic medium, </a:t>
            </a:r>
            <a:r>
              <a:rPr lang="en-US" sz="2000" dirty="0" err="1" smtClean="0">
                <a:solidFill>
                  <a:schemeClr val="bg1"/>
                </a:solidFill>
              </a:rPr>
              <a:t>etc</a:t>
            </a:r>
            <a:endParaRPr lang="it-IT" sz="2000" dirty="0">
              <a:solidFill>
                <a:schemeClr val="bg1"/>
              </a:solidFill>
            </a:endParaRPr>
          </a:p>
        </p:txBody>
      </p:sp>
      <p:sp>
        <p:nvSpPr>
          <p:cNvPr id="5" name="CasellaDiTesto 4"/>
          <p:cNvSpPr txBox="1"/>
          <p:nvPr/>
        </p:nvSpPr>
        <p:spPr>
          <a:xfrm>
            <a:off x="814302" y="3581400"/>
            <a:ext cx="5955476" cy="677108"/>
          </a:xfrm>
          <a:prstGeom prst="rect">
            <a:avLst/>
          </a:prstGeom>
          <a:noFill/>
        </p:spPr>
        <p:txBody>
          <a:bodyPr wrap="none" rtlCol="0">
            <a:spAutoFit/>
          </a:bodyPr>
          <a:lstStyle/>
          <a:p>
            <a:pPr algn="l"/>
            <a:endParaRPr lang="en-US" dirty="0"/>
          </a:p>
          <a:p>
            <a:pPr marL="285750" indent="-285750" algn="l">
              <a:buFont typeface="Arial" panose="020B0604020202020204" pitchFamily="34" charset="0"/>
              <a:buChar char="•"/>
            </a:pPr>
            <a:r>
              <a:rPr lang="en-US" sz="2000" dirty="0" smtClean="0">
                <a:solidFill>
                  <a:schemeClr val="bg1"/>
                </a:solidFill>
              </a:rPr>
              <a:t>X-ray spontaneous </a:t>
            </a:r>
            <a:r>
              <a:rPr lang="en-US" sz="2000" dirty="0">
                <a:solidFill>
                  <a:schemeClr val="bg1"/>
                </a:solidFill>
              </a:rPr>
              <a:t>emission from free </a:t>
            </a:r>
            <a:r>
              <a:rPr lang="en-US" sz="2000" dirty="0" smtClean="0">
                <a:solidFill>
                  <a:schemeClr val="bg1"/>
                </a:solidFill>
              </a:rPr>
              <a:t>electrons</a:t>
            </a:r>
            <a:endParaRPr lang="it-IT" sz="2000" dirty="0">
              <a:solidFill>
                <a:schemeClr val="bg1"/>
              </a:solidFill>
            </a:endParaRPr>
          </a:p>
        </p:txBody>
      </p:sp>
      <p:sp>
        <p:nvSpPr>
          <p:cNvPr id="6" name="CasellaDiTesto 5"/>
          <p:cNvSpPr txBox="1"/>
          <p:nvPr/>
        </p:nvSpPr>
        <p:spPr>
          <a:xfrm>
            <a:off x="826038" y="4306669"/>
            <a:ext cx="7465505" cy="677108"/>
          </a:xfrm>
          <a:prstGeom prst="rect">
            <a:avLst/>
          </a:prstGeom>
          <a:noFill/>
        </p:spPr>
        <p:txBody>
          <a:bodyPr wrap="none" rtlCol="0">
            <a:spAutoFit/>
          </a:bodyPr>
          <a:lstStyle/>
          <a:p>
            <a:pPr algn="l"/>
            <a:endParaRPr lang="en-US" dirty="0"/>
          </a:p>
          <a:p>
            <a:pPr marL="285750" indent="-285750" algn="l">
              <a:buFont typeface="Arial" panose="020B0604020202020204" pitchFamily="34" charset="0"/>
              <a:buChar char="•"/>
            </a:pPr>
            <a:r>
              <a:rPr lang="en-US" sz="2000" dirty="0" smtClean="0">
                <a:solidFill>
                  <a:srgbClr val="FFFF00"/>
                </a:solidFill>
              </a:rPr>
              <a:t>Spontaneous heating of a free particle / </a:t>
            </a:r>
            <a:r>
              <a:rPr lang="en-US" sz="2000" u="sng" dirty="0" smtClean="0">
                <a:solidFill>
                  <a:srgbClr val="FFFF00"/>
                </a:solidFill>
              </a:rPr>
              <a:t>mechanical resonator</a:t>
            </a:r>
            <a:endParaRPr lang="it-IT" sz="2000" u="sng" dirty="0">
              <a:solidFill>
                <a:srgbClr val="FFFF00"/>
              </a:solidFill>
            </a:endParaRPr>
          </a:p>
        </p:txBody>
      </p:sp>
    </p:spTree>
    <p:extLst>
      <p:ext uri="{BB962C8B-B14F-4D97-AF65-F5344CB8AC3E}">
        <p14:creationId xmlns:p14="http://schemas.microsoft.com/office/powerpoint/2010/main" val="92536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Rettangolo 16"/>
              <p:cNvSpPr/>
              <p:nvPr/>
            </p:nvSpPr>
            <p:spPr>
              <a:xfrm>
                <a:off x="189593" y="1173163"/>
                <a:ext cx="9487807" cy="56086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A438159B-CAE9-4E09-AA02-2648F00D19D7}" type="mathplaceholder">
                        <a:rPr lang="it-IT" i="1" smtClean="0">
                          <a:latin typeface="Cambria Math"/>
                        </a:rPr>
                        <a:t>Digitare l'equazione qui.</a:t>
                      </a:fld>
                    </m:oMath>
                  </m:oMathPara>
                </a14:m>
                <a:endParaRPr lang="it-IT" dirty="0"/>
              </a:p>
            </p:txBody>
          </p:sp>
        </mc:Choice>
        <mc:Fallback xmlns="">
          <p:sp>
            <p:nvSpPr>
              <p:cNvPr id="17" name="Rettangolo 16"/>
              <p:cNvSpPr>
                <a:spLocks noRot="1" noChangeAspect="1" noMove="1" noResize="1" noEditPoints="1" noAdjustHandles="1" noChangeArrowheads="1" noChangeShapeType="1" noTextEdit="1"/>
              </p:cNvSpPr>
              <p:nvPr/>
            </p:nvSpPr>
            <p:spPr>
              <a:xfrm>
                <a:off x="189593" y="1173163"/>
                <a:ext cx="9487807" cy="5608637"/>
              </a:xfrm>
              <a:prstGeom prst="rect">
                <a:avLst/>
              </a:prstGeom>
              <a:blipFill rotWithShape="1">
                <a:blip r:embed="rId2"/>
                <a:stretch>
                  <a:fillRect/>
                </a:stretch>
              </a:blipFill>
              <a:ln>
                <a:solidFill>
                  <a:schemeClr val="tx1"/>
                </a:solidFill>
              </a:ln>
            </p:spPr>
            <p:txBody>
              <a:bodyPr/>
              <a:lstStyle/>
              <a:p>
                <a:r>
                  <a:rPr lang="it-IT">
                    <a:noFill/>
                  </a:rPr>
                  <a:t> </a:t>
                </a:r>
              </a:p>
            </p:txBody>
          </p:sp>
        </mc:Fallback>
      </mc:AlternateContent>
      <p:sp>
        <p:nvSpPr>
          <p:cNvPr id="2" name="CasellaDiTesto 1"/>
          <p:cNvSpPr txBox="1"/>
          <p:nvPr/>
        </p:nvSpPr>
        <p:spPr>
          <a:xfrm>
            <a:off x="273948" y="311445"/>
            <a:ext cx="9033243" cy="369332"/>
          </a:xfrm>
          <a:prstGeom prst="rect">
            <a:avLst/>
          </a:prstGeom>
          <a:noFill/>
        </p:spPr>
        <p:txBody>
          <a:bodyPr wrap="none" rtlCol="0">
            <a:spAutoFit/>
          </a:bodyPr>
          <a:lstStyle/>
          <a:p>
            <a:r>
              <a:rPr lang="en-US" dirty="0" smtClean="0">
                <a:solidFill>
                  <a:srgbClr val="FFFF00"/>
                </a:solidFill>
              </a:rPr>
              <a:t>Random Collapse                          Momentum kick                     Stochastic driving force</a:t>
            </a:r>
            <a:endParaRPr lang="it-IT" dirty="0">
              <a:solidFill>
                <a:srgbClr val="FFFF00"/>
              </a:solidFill>
            </a:endParaRPr>
          </a:p>
        </p:txBody>
      </p:sp>
      <p:sp>
        <p:nvSpPr>
          <p:cNvPr id="3" name="Freccia a destra 2"/>
          <p:cNvSpPr/>
          <p:nvPr/>
        </p:nvSpPr>
        <p:spPr>
          <a:xfrm>
            <a:off x="2776910" y="363165"/>
            <a:ext cx="685800" cy="265889"/>
          </a:xfrm>
          <a:prstGeom prst="rightArrow">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xt Box 96"/>
          <p:cNvSpPr txBox="1">
            <a:spLocks noChangeArrowheads="1"/>
          </p:cNvSpPr>
          <p:nvPr/>
        </p:nvSpPr>
        <p:spPr bwMode="auto">
          <a:xfrm>
            <a:off x="2574926" y="9906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ltLang="it-IT"/>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082" y="1706563"/>
            <a:ext cx="4067557" cy="2425101"/>
          </a:xfrm>
          <a:prstGeom prst="rect">
            <a:avLst/>
          </a:prstGeom>
        </p:spPr>
      </p:pic>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716" y="1719533"/>
            <a:ext cx="4051285" cy="2412131"/>
          </a:xfrm>
          <a:prstGeom prst="rect">
            <a:avLst/>
          </a:prstGeom>
        </p:spPr>
      </p:pic>
      <p:sp>
        <p:nvSpPr>
          <p:cNvPr id="19" name="Text Box 95"/>
          <p:cNvSpPr txBox="1">
            <a:spLocks noChangeArrowheads="1"/>
          </p:cNvSpPr>
          <p:nvPr/>
        </p:nvSpPr>
        <p:spPr bwMode="auto">
          <a:xfrm>
            <a:off x="2953967" y="2697163"/>
            <a:ext cx="458780" cy="62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sz="2400" b="1" i="1" dirty="0" smtClean="0">
                <a:latin typeface="Times New Roman" panose="02020603050405020304" pitchFamily="18" charset="0"/>
                <a:cs typeface="Times New Roman" panose="02020603050405020304" pitchFamily="18" charset="0"/>
              </a:rPr>
              <a:t>M</a:t>
            </a:r>
            <a:endParaRPr lang="it-IT" altLang="it-IT" sz="2400" b="1" i="1" dirty="0">
              <a:latin typeface="Times New Roman" panose="02020603050405020304" pitchFamily="18" charset="0"/>
              <a:cs typeface="Times New Roman" panose="02020603050405020304" pitchFamily="18" charset="0"/>
            </a:endParaRPr>
          </a:p>
          <a:p>
            <a:pPr algn="l"/>
            <a:endParaRPr lang="it-IT" altLang="it-IT" sz="1600" b="1" i="1" baseline="-25000" dirty="0">
              <a:latin typeface="Symbol" pitchFamily="18" charset="2"/>
            </a:endParaRPr>
          </a:p>
        </p:txBody>
      </p:sp>
      <p:sp>
        <p:nvSpPr>
          <p:cNvPr id="18" name="Rettangolo 17"/>
          <p:cNvSpPr/>
          <p:nvPr/>
        </p:nvSpPr>
        <p:spPr>
          <a:xfrm>
            <a:off x="1392354" y="2925598"/>
            <a:ext cx="1208985" cy="461665"/>
          </a:xfrm>
          <a:prstGeom prst="rect">
            <a:avLst/>
          </a:prstGeom>
        </p:spPr>
        <p:txBody>
          <a:bodyPr wrap="none">
            <a:spAutoFit/>
          </a:bodyPr>
          <a:lstStyle/>
          <a:p>
            <a:pPr algn="l"/>
            <a:r>
              <a:rPr lang="it-IT" altLang="it-IT" sz="2400" b="1" i="1" dirty="0">
                <a:latin typeface="Times New Roman" panose="02020603050405020304" pitchFamily="18" charset="0"/>
                <a:cs typeface="Times New Roman" panose="02020603050405020304" pitchFamily="18" charset="0"/>
              </a:rPr>
              <a:t>k</a:t>
            </a:r>
            <a:r>
              <a:rPr lang="it-IT" altLang="it-IT" sz="2400" b="1" i="1" dirty="0"/>
              <a:t>=</a:t>
            </a:r>
            <a:r>
              <a:rPr lang="it-IT" altLang="it-IT" sz="2400" b="1" i="1" dirty="0">
                <a:latin typeface="Times New Roman" panose="02020603050405020304" pitchFamily="18" charset="0"/>
                <a:cs typeface="Times New Roman" panose="02020603050405020304" pitchFamily="18" charset="0"/>
              </a:rPr>
              <a:t>M</a:t>
            </a:r>
            <a:r>
              <a:rPr lang="it-IT" altLang="it-IT" sz="2400" b="1" i="1" dirty="0">
                <a:latin typeface="Symbol" pitchFamily="18" charset="2"/>
              </a:rPr>
              <a:t>w</a:t>
            </a:r>
            <a:r>
              <a:rPr lang="it-IT" altLang="it-IT" sz="2400" b="1" baseline="-25000" dirty="0">
                <a:latin typeface="Symbol" pitchFamily="18" charset="2"/>
              </a:rPr>
              <a:t>0</a:t>
            </a:r>
            <a:r>
              <a:rPr lang="it-IT" altLang="it-IT" sz="2400" b="1" baseline="30000" dirty="0">
                <a:latin typeface="Symbol" pitchFamily="18" charset="2"/>
              </a:rPr>
              <a:t>2</a:t>
            </a:r>
            <a:endParaRPr lang="it-IT" altLang="it-IT" sz="2400" b="1" baseline="-25000" dirty="0">
              <a:latin typeface="Symbol" pitchFamily="18" charset="2"/>
            </a:endParaRPr>
          </a:p>
        </p:txBody>
      </p:sp>
      <p:sp>
        <p:nvSpPr>
          <p:cNvPr id="20" name="Rettangolo 19"/>
          <p:cNvSpPr/>
          <p:nvPr/>
        </p:nvSpPr>
        <p:spPr>
          <a:xfrm>
            <a:off x="4000496" y="3005365"/>
            <a:ext cx="764953" cy="461665"/>
          </a:xfrm>
          <a:prstGeom prst="rect">
            <a:avLst/>
          </a:prstGeom>
        </p:spPr>
        <p:txBody>
          <a:bodyPr wrap="none">
            <a:spAutoFit/>
          </a:bodyPr>
          <a:lstStyle/>
          <a:p>
            <a:pPr algn="l"/>
            <a:r>
              <a:rPr lang="it-IT" altLang="it-IT" sz="2400" b="1" i="1" dirty="0" smtClean="0">
                <a:latin typeface="Times New Roman" panose="02020603050405020304" pitchFamily="18" charset="0"/>
                <a:cs typeface="Times New Roman" panose="02020603050405020304" pitchFamily="18" charset="0"/>
              </a:rPr>
              <a:t>F</a:t>
            </a:r>
            <a:r>
              <a:rPr lang="it-IT" altLang="it-IT" sz="2400" b="1" i="1" baseline="-25000" dirty="0" smtClean="0">
                <a:latin typeface="Times New Roman" panose="02020603050405020304" pitchFamily="18" charset="0"/>
                <a:cs typeface="Times New Roman" panose="02020603050405020304" pitchFamily="18" charset="0"/>
              </a:rPr>
              <a:t>CSL</a:t>
            </a:r>
            <a:endParaRPr lang="it-IT" altLang="it-IT" sz="2400" b="1" i="1" baseline="-25000" dirty="0">
              <a:latin typeface="Symbol" pitchFamily="18" charset="2"/>
            </a:endParaRPr>
          </a:p>
        </p:txBody>
      </p:sp>
      <p:sp>
        <p:nvSpPr>
          <p:cNvPr id="22" name="Rettangolo 21"/>
          <p:cNvSpPr/>
          <p:nvPr/>
        </p:nvSpPr>
        <p:spPr>
          <a:xfrm>
            <a:off x="1295401" y="1630363"/>
            <a:ext cx="2438400" cy="461665"/>
          </a:xfrm>
          <a:prstGeom prst="rect">
            <a:avLst/>
          </a:prstGeom>
        </p:spPr>
        <p:txBody>
          <a:bodyPr wrap="square">
            <a:spAutoFit/>
          </a:bodyPr>
          <a:lstStyle/>
          <a:p>
            <a:pPr algn="l"/>
            <a:r>
              <a:rPr lang="it-IT" altLang="it-IT" sz="2400" b="1" i="1" dirty="0" smtClean="0">
                <a:solidFill>
                  <a:srgbClr val="0505FF"/>
                </a:solidFill>
                <a:latin typeface="Symbol" pitchFamily="18" charset="2"/>
              </a:rPr>
              <a:t>t=</a:t>
            </a:r>
            <a:r>
              <a:rPr lang="it-IT" altLang="it-IT" sz="2400" b="1" i="1" dirty="0" smtClean="0">
                <a:solidFill>
                  <a:srgbClr val="0505FF"/>
                </a:solidFill>
                <a:latin typeface="Times New Roman" panose="02020603050405020304" pitchFamily="18" charset="0"/>
                <a:cs typeface="Times New Roman" panose="02020603050405020304" pitchFamily="18" charset="0"/>
              </a:rPr>
              <a:t>Q/</a:t>
            </a:r>
            <a:r>
              <a:rPr lang="it-IT" altLang="it-IT" sz="2400" b="1" i="1" dirty="0" smtClean="0">
                <a:solidFill>
                  <a:srgbClr val="0505FF"/>
                </a:solidFill>
                <a:latin typeface="Symbol" pitchFamily="18" charset="2"/>
              </a:rPr>
              <a:t>w</a:t>
            </a:r>
            <a:r>
              <a:rPr lang="it-IT" altLang="it-IT" sz="2400" b="1" baseline="-25000" dirty="0" smtClean="0">
                <a:solidFill>
                  <a:srgbClr val="0505FF"/>
                </a:solidFill>
                <a:latin typeface="Symbol" pitchFamily="18" charset="2"/>
              </a:rPr>
              <a:t>0</a:t>
            </a:r>
            <a:endParaRPr lang="it-IT" altLang="it-IT" sz="2400" b="1" baseline="-25000" dirty="0">
              <a:solidFill>
                <a:srgbClr val="0505FF"/>
              </a:solidFill>
              <a:latin typeface="Times New Roman" panose="02020603050405020304" pitchFamily="18" charset="0"/>
              <a:cs typeface="Times New Roman" panose="02020603050405020304" pitchFamily="18" charset="0"/>
            </a:endParaRPr>
          </a:p>
        </p:txBody>
      </p:sp>
      <p:sp>
        <p:nvSpPr>
          <p:cNvPr id="23" name="Rettangolo 22"/>
          <p:cNvSpPr/>
          <p:nvPr/>
        </p:nvSpPr>
        <p:spPr>
          <a:xfrm>
            <a:off x="4000495" y="1873554"/>
            <a:ext cx="893193" cy="461665"/>
          </a:xfrm>
          <a:prstGeom prst="rect">
            <a:avLst/>
          </a:prstGeom>
        </p:spPr>
        <p:txBody>
          <a:bodyPr wrap="none">
            <a:spAutoFit/>
          </a:bodyPr>
          <a:lstStyle/>
          <a:p>
            <a:pPr algn="l"/>
            <a:r>
              <a:rPr lang="it-IT" altLang="it-IT" sz="2400" b="1" i="1" dirty="0" smtClean="0">
                <a:solidFill>
                  <a:srgbClr val="0505FF"/>
                </a:solidFill>
                <a:latin typeface="Times New Roman" panose="02020603050405020304" pitchFamily="18" charset="0"/>
                <a:cs typeface="Times New Roman" panose="02020603050405020304" pitchFamily="18" charset="0"/>
              </a:rPr>
              <a:t>F</a:t>
            </a:r>
            <a:r>
              <a:rPr lang="it-IT" altLang="it-IT" sz="2400" b="1" i="1" baseline="-25000" dirty="0" smtClean="0">
                <a:solidFill>
                  <a:srgbClr val="0505FF"/>
                </a:solidFill>
                <a:latin typeface="Times New Roman" panose="02020603050405020304" pitchFamily="18" charset="0"/>
                <a:cs typeface="Times New Roman" panose="02020603050405020304" pitchFamily="18" charset="0"/>
              </a:rPr>
              <a:t>therm</a:t>
            </a:r>
            <a:endParaRPr lang="it-IT" altLang="it-IT" sz="2400" b="1" i="1" baseline="-25000" dirty="0">
              <a:solidFill>
                <a:srgbClr val="0505FF"/>
              </a:solidFill>
              <a:latin typeface="Symbol" pitchFamily="18" charset="2"/>
            </a:endParaRPr>
          </a:p>
        </p:txBody>
      </p:sp>
      <p:sp>
        <p:nvSpPr>
          <p:cNvPr id="24" name="Freccia a destra 23"/>
          <p:cNvSpPr/>
          <p:nvPr/>
        </p:nvSpPr>
        <p:spPr>
          <a:xfrm>
            <a:off x="5867400" y="382620"/>
            <a:ext cx="685800" cy="265889"/>
          </a:xfrm>
          <a:prstGeom prst="rightArrow">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21" name="CasellaDiTesto 20"/>
              <p:cNvSpPr txBox="1"/>
              <p:nvPr/>
            </p:nvSpPr>
            <p:spPr>
              <a:xfrm>
                <a:off x="5447732" y="2758886"/>
                <a:ext cx="1639936" cy="7476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200" b="0" i="1" smtClean="0">
                              <a:latin typeface="Cambria Math"/>
                            </a:rPr>
                          </m:ctrlPr>
                        </m:fPr>
                        <m:num>
                          <m:r>
                            <a:rPr lang="en-US" sz="2200" i="1">
                              <a:latin typeface="Cambria Math"/>
                            </a:rPr>
                            <m:t>𝑑</m:t>
                          </m:r>
                          <m:d>
                            <m:dPr>
                              <m:begChr m:val="⟨"/>
                              <m:endChr m:val="⟩"/>
                              <m:ctrlPr>
                                <a:rPr lang="en-US" sz="2200" i="1">
                                  <a:latin typeface="Cambria Math"/>
                                </a:rPr>
                              </m:ctrlPr>
                            </m:dPr>
                            <m:e>
                              <m:r>
                                <a:rPr lang="en-US" sz="2200" i="1">
                                  <a:latin typeface="Cambria Math"/>
                                </a:rPr>
                                <m:t>𝐸</m:t>
                              </m:r>
                            </m:e>
                          </m:d>
                        </m:num>
                        <m:den>
                          <m:r>
                            <a:rPr lang="en-US" sz="2200" b="0" i="1" smtClean="0">
                              <a:latin typeface="Cambria Math"/>
                            </a:rPr>
                            <m:t>𝑑𝑡</m:t>
                          </m:r>
                        </m:den>
                      </m:f>
                      <m:r>
                        <a:rPr lang="it-IT" sz="2200" dirty="0">
                          <a:latin typeface="Cambria Math"/>
                          <a:ea typeface="Cambria Math"/>
                        </a:rPr>
                        <m:t>∝</m:t>
                      </m:r>
                      <m:sSub>
                        <m:sSubPr>
                          <m:ctrlPr>
                            <a:rPr lang="it-IT" sz="2200" i="1" dirty="0" smtClean="0">
                              <a:latin typeface="Cambria Math"/>
                              <a:ea typeface="Cambria Math"/>
                            </a:rPr>
                          </m:ctrlPr>
                        </m:sSubPr>
                        <m:e>
                          <m:r>
                            <a:rPr lang="en-US" sz="2200" b="0" i="1" dirty="0" smtClean="0">
                              <a:latin typeface="Cambria Math"/>
                              <a:ea typeface="Cambria Math"/>
                            </a:rPr>
                            <m:t>  </m:t>
                          </m:r>
                          <m:r>
                            <a:rPr lang="en-US" sz="2200" b="0" i="1" dirty="0" smtClean="0">
                              <a:latin typeface="Cambria Math"/>
                              <a:ea typeface="Cambria Math"/>
                            </a:rPr>
                            <m:t>𝑆</m:t>
                          </m:r>
                        </m:e>
                        <m:sub>
                          <m:r>
                            <a:rPr lang="en-US" sz="2200" b="0" i="1" dirty="0" smtClean="0">
                              <a:latin typeface="Cambria Math"/>
                              <a:ea typeface="Cambria Math"/>
                            </a:rPr>
                            <m:t>𝐹𝐹</m:t>
                          </m:r>
                        </m:sub>
                      </m:sSub>
                    </m:oMath>
                  </m:oMathPara>
                </a14:m>
                <a:endParaRPr lang="it-IT" sz="2200" dirty="0"/>
              </a:p>
            </p:txBody>
          </p:sp>
        </mc:Choice>
        <mc:Fallback xmlns="">
          <p:sp>
            <p:nvSpPr>
              <p:cNvPr id="21" name="CasellaDiTesto 20"/>
              <p:cNvSpPr txBox="1">
                <a:spLocks noRot="1" noChangeAspect="1" noMove="1" noResize="1" noEditPoints="1" noAdjustHandles="1" noChangeArrowheads="1" noChangeShapeType="1" noTextEdit="1"/>
              </p:cNvSpPr>
              <p:nvPr/>
            </p:nvSpPr>
            <p:spPr>
              <a:xfrm>
                <a:off x="5447732" y="2758886"/>
                <a:ext cx="1639936" cy="747641"/>
              </a:xfrm>
              <a:prstGeom prst="rect">
                <a:avLst/>
              </a:prstGeom>
              <a:blipFill rotWithShape="1">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8" name="CasellaDiTesto 27"/>
              <p:cNvSpPr txBox="1"/>
              <p:nvPr/>
            </p:nvSpPr>
            <p:spPr>
              <a:xfrm>
                <a:off x="5384733" y="1752599"/>
                <a:ext cx="2616267" cy="732573"/>
              </a:xfrm>
              <a:prstGeom prst="rect">
                <a:avLst/>
              </a:prstGeom>
              <a:noFill/>
            </p:spPr>
            <p:txBody>
              <a:bodyPr wrap="square" rtlCol="0">
                <a:spAutoFit/>
              </a:bodyPr>
              <a:lstStyle/>
              <a:p>
                <a14:m>
                  <m:oMath xmlns:m="http://schemas.openxmlformats.org/officeDocument/2006/math">
                    <m:f>
                      <m:fPr>
                        <m:ctrlPr>
                          <a:rPr lang="en-US" sz="2800" b="0" i="1" smtClean="0">
                            <a:solidFill>
                              <a:srgbClr val="0505FF"/>
                            </a:solidFill>
                            <a:latin typeface="Cambria Math"/>
                          </a:rPr>
                        </m:ctrlPr>
                      </m:fPr>
                      <m:num>
                        <m:r>
                          <a:rPr lang="en-US" sz="2800" i="1">
                            <a:solidFill>
                              <a:srgbClr val="0505FF"/>
                            </a:solidFill>
                            <a:latin typeface="Cambria Math"/>
                          </a:rPr>
                          <m:t>𝑑</m:t>
                        </m:r>
                        <m:d>
                          <m:dPr>
                            <m:begChr m:val="⟨"/>
                            <m:endChr m:val="⟩"/>
                            <m:ctrlPr>
                              <a:rPr lang="en-US" sz="2800" i="1">
                                <a:solidFill>
                                  <a:srgbClr val="0505FF"/>
                                </a:solidFill>
                                <a:latin typeface="Cambria Math"/>
                              </a:rPr>
                            </m:ctrlPr>
                          </m:dPr>
                          <m:e>
                            <m:r>
                              <a:rPr lang="en-US" sz="2800" i="1">
                                <a:solidFill>
                                  <a:srgbClr val="0505FF"/>
                                </a:solidFill>
                                <a:latin typeface="Cambria Math"/>
                              </a:rPr>
                              <m:t>𝐸</m:t>
                            </m:r>
                          </m:e>
                        </m:d>
                      </m:num>
                      <m:den>
                        <m:r>
                          <a:rPr lang="en-US" sz="2800" b="0" i="1" smtClean="0">
                            <a:solidFill>
                              <a:srgbClr val="0505FF"/>
                            </a:solidFill>
                            <a:latin typeface="Cambria Math"/>
                          </a:rPr>
                          <m:t>𝑑𝑡</m:t>
                        </m:r>
                      </m:den>
                    </m:f>
                    <m:r>
                      <a:rPr lang="en-US" sz="2800" b="0" i="0" smtClean="0">
                        <a:solidFill>
                          <a:srgbClr val="0505FF"/>
                        </a:solidFill>
                        <a:latin typeface="Cambria Math"/>
                      </a:rPr>
                      <m:t>=</m:t>
                    </m:r>
                    <m:f>
                      <m:fPr>
                        <m:ctrlPr>
                          <a:rPr lang="en-US" sz="2800" b="0" i="1" smtClean="0">
                            <a:solidFill>
                              <a:srgbClr val="0505FF"/>
                            </a:solidFill>
                            <a:latin typeface="Cambria Math"/>
                          </a:rPr>
                        </m:ctrlPr>
                      </m:fPr>
                      <m:num>
                        <m:sSub>
                          <m:sSubPr>
                            <m:ctrlPr>
                              <a:rPr lang="en-US" sz="2800" i="1">
                                <a:solidFill>
                                  <a:srgbClr val="0505FF"/>
                                </a:solidFill>
                                <a:latin typeface="Cambria Math"/>
                              </a:rPr>
                            </m:ctrlPr>
                          </m:sSubPr>
                          <m:e>
                            <m:r>
                              <a:rPr lang="en-US" sz="2800" i="1">
                                <a:solidFill>
                                  <a:srgbClr val="0505FF"/>
                                </a:solidFill>
                                <a:latin typeface="Cambria Math"/>
                              </a:rPr>
                              <m:t>𝑘</m:t>
                            </m:r>
                          </m:e>
                          <m:sub>
                            <m:r>
                              <a:rPr lang="en-US" sz="2800" i="1">
                                <a:solidFill>
                                  <a:srgbClr val="0505FF"/>
                                </a:solidFill>
                                <a:latin typeface="Cambria Math"/>
                              </a:rPr>
                              <m:t>𝐵</m:t>
                            </m:r>
                          </m:sub>
                        </m:sSub>
                        <m:r>
                          <m:rPr>
                            <m:sty m:val="p"/>
                          </m:rPr>
                          <a:rPr lang="en-US" sz="2800">
                            <a:solidFill>
                              <a:srgbClr val="0505FF"/>
                            </a:solidFill>
                            <a:latin typeface="Cambria Math"/>
                          </a:rPr>
                          <m:t>T</m:t>
                        </m:r>
                      </m:num>
                      <m:den>
                        <m:r>
                          <a:rPr lang="en-US" sz="2800" i="1">
                            <a:solidFill>
                              <a:srgbClr val="0505FF"/>
                            </a:solidFill>
                            <a:latin typeface="Cambria Math"/>
                            <a:ea typeface="Cambria Math"/>
                          </a:rPr>
                          <m:t>𝜏</m:t>
                        </m:r>
                      </m:den>
                    </m:f>
                    <m:r>
                      <a:rPr lang="en-US" sz="2800" b="0" i="0" smtClean="0">
                        <a:solidFill>
                          <a:srgbClr val="0505FF"/>
                        </a:solidFill>
                        <a:latin typeface="Cambria Math"/>
                      </a:rPr>
                      <m:t>−</m:t>
                    </m:r>
                    <m:f>
                      <m:fPr>
                        <m:ctrlPr>
                          <a:rPr lang="en-US" sz="2800" b="0" i="1" smtClean="0">
                            <a:solidFill>
                              <a:srgbClr val="0505FF"/>
                            </a:solidFill>
                            <a:latin typeface="Cambria Math"/>
                          </a:rPr>
                        </m:ctrlPr>
                      </m:fPr>
                      <m:num>
                        <m:d>
                          <m:dPr>
                            <m:begChr m:val="⟨"/>
                            <m:endChr m:val="⟩"/>
                            <m:ctrlPr>
                              <a:rPr lang="en-US" sz="2800" b="0" i="1" smtClean="0">
                                <a:solidFill>
                                  <a:srgbClr val="0505FF"/>
                                </a:solidFill>
                                <a:latin typeface="Cambria Math"/>
                              </a:rPr>
                            </m:ctrlPr>
                          </m:dPr>
                          <m:e>
                            <m:r>
                              <a:rPr lang="en-US" sz="2800" b="0" i="1" smtClean="0">
                                <a:solidFill>
                                  <a:srgbClr val="0505FF"/>
                                </a:solidFill>
                                <a:latin typeface="Cambria Math"/>
                              </a:rPr>
                              <m:t>𝐸</m:t>
                            </m:r>
                          </m:e>
                        </m:d>
                      </m:num>
                      <m:den>
                        <m:r>
                          <a:rPr lang="en-US" sz="2800" b="0" i="1" smtClean="0">
                            <a:solidFill>
                              <a:srgbClr val="0505FF"/>
                            </a:solidFill>
                            <a:latin typeface="Cambria Math"/>
                            <a:ea typeface="Cambria Math"/>
                          </a:rPr>
                          <m:t>𝜏</m:t>
                        </m:r>
                      </m:den>
                    </m:f>
                  </m:oMath>
                </a14:m>
                <a:r>
                  <a:rPr lang="it-IT" sz="2800" dirty="0" smtClean="0">
                    <a:solidFill>
                      <a:srgbClr val="0505FF"/>
                    </a:solidFill>
                  </a:rPr>
                  <a:t>                        </a:t>
                </a:r>
                <a:endParaRPr lang="it-IT" sz="2800" dirty="0">
                  <a:solidFill>
                    <a:srgbClr val="0505FF"/>
                  </a:solidFill>
                </a:endParaRPr>
              </a:p>
            </p:txBody>
          </p:sp>
        </mc:Choice>
        <mc:Fallback xmlns="">
          <p:sp>
            <p:nvSpPr>
              <p:cNvPr id="28" name="CasellaDiTesto 27"/>
              <p:cNvSpPr txBox="1">
                <a:spLocks noRot="1" noChangeAspect="1" noMove="1" noResize="1" noEditPoints="1" noAdjustHandles="1" noChangeArrowheads="1" noChangeShapeType="1" noTextEdit="1"/>
              </p:cNvSpPr>
              <p:nvPr/>
            </p:nvSpPr>
            <p:spPr>
              <a:xfrm>
                <a:off x="5384733" y="1752599"/>
                <a:ext cx="2616267" cy="732573"/>
              </a:xfrm>
              <a:prstGeom prst="rect">
                <a:avLst/>
              </a:prstGeom>
              <a:blipFill rotWithShape="1">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9" name="CasellaDiTesto 28"/>
              <p:cNvSpPr txBox="1"/>
              <p:nvPr/>
            </p:nvSpPr>
            <p:spPr>
              <a:xfrm>
                <a:off x="456742" y="4104361"/>
                <a:ext cx="9449258" cy="1384995"/>
              </a:xfrm>
              <a:prstGeom prst="rect">
                <a:avLst/>
              </a:prstGeom>
              <a:noFill/>
            </p:spPr>
            <p:txBody>
              <a:bodyPr wrap="square" rtlCol="0">
                <a:spAutoFit/>
              </a:bodyPr>
              <a:lstStyle/>
              <a:p>
                <a:endParaRPr lang="en-US" sz="2800" dirty="0" smtClean="0">
                  <a:solidFill>
                    <a:srgbClr val="0505FF"/>
                  </a:solidFill>
                </a:endParaRPr>
              </a:p>
              <a:p>
                <a:pPr/>
                <a14:m>
                  <m:oMathPara xmlns:m="http://schemas.openxmlformats.org/officeDocument/2006/math">
                    <m:oMathParaPr>
                      <m:jc m:val="left"/>
                    </m:oMathParaPr>
                    <m:oMath xmlns:m="http://schemas.openxmlformats.org/officeDocument/2006/math">
                      <m:d>
                        <m:dPr>
                          <m:begChr m:val="⟨"/>
                          <m:endChr m:val="⟩"/>
                          <m:ctrlPr>
                            <a:rPr lang="en-US" sz="2800" i="1">
                              <a:solidFill>
                                <a:srgbClr val="0505FF"/>
                              </a:solidFill>
                              <a:latin typeface="Cambria Math"/>
                            </a:rPr>
                          </m:ctrlPr>
                        </m:dPr>
                        <m:e>
                          <m:r>
                            <a:rPr lang="en-US" sz="2800" i="1">
                              <a:solidFill>
                                <a:srgbClr val="0505FF"/>
                              </a:solidFill>
                              <a:latin typeface="Cambria Math"/>
                            </a:rPr>
                            <m:t>𝐸</m:t>
                          </m:r>
                        </m:e>
                      </m:d>
                      <m:r>
                        <a:rPr lang="en-US" sz="2800" i="1">
                          <a:solidFill>
                            <a:srgbClr val="0505FF"/>
                          </a:solidFill>
                          <a:latin typeface="Cambria Math"/>
                        </a:rPr>
                        <m:t>=</m:t>
                      </m:r>
                      <m:sSub>
                        <m:sSubPr>
                          <m:ctrlPr>
                            <a:rPr lang="en-US" sz="2800" i="1">
                              <a:solidFill>
                                <a:srgbClr val="0505FF"/>
                              </a:solidFill>
                              <a:latin typeface="Cambria Math"/>
                            </a:rPr>
                          </m:ctrlPr>
                        </m:sSubPr>
                        <m:e>
                          <m:r>
                            <a:rPr lang="en-US" sz="2800" i="1">
                              <a:solidFill>
                                <a:srgbClr val="0505FF"/>
                              </a:solidFill>
                              <a:latin typeface="Cambria Math"/>
                            </a:rPr>
                            <m:t>𝑘</m:t>
                          </m:r>
                        </m:e>
                        <m:sub>
                          <m:r>
                            <a:rPr lang="en-US" sz="2800" i="1">
                              <a:solidFill>
                                <a:srgbClr val="0505FF"/>
                              </a:solidFill>
                              <a:latin typeface="Cambria Math"/>
                            </a:rPr>
                            <m:t>𝐵</m:t>
                          </m:r>
                        </m:sub>
                      </m:sSub>
                      <m:r>
                        <m:rPr>
                          <m:sty m:val="p"/>
                        </m:rPr>
                        <a:rPr lang="en-US" sz="2800">
                          <a:solidFill>
                            <a:srgbClr val="0505FF"/>
                          </a:solidFill>
                          <a:latin typeface="Cambria Math"/>
                        </a:rPr>
                        <m:t>T</m:t>
                      </m:r>
                      <m:r>
                        <a:rPr lang="en-US" sz="2800">
                          <a:solidFill>
                            <a:srgbClr val="0505FF"/>
                          </a:solidFill>
                          <a:latin typeface="Cambria Math"/>
                        </a:rPr>
                        <m:t>+</m:t>
                      </m:r>
                      <m:r>
                        <m:rPr>
                          <m:sty m:val="p"/>
                        </m:rPr>
                        <a:rPr lang="el-GR" sz="2800" i="1">
                          <a:solidFill>
                            <a:srgbClr val="0505FF"/>
                          </a:solidFill>
                          <a:latin typeface="Cambria Math"/>
                          <a:ea typeface="Cambria Math"/>
                        </a:rPr>
                        <m:t>Δ</m:t>
                      </m:r>
                      <m:sSub>
                        <m:sSubPr>
                          <m:ctrlPr>
                            <a:rPr lang="el-GR" sz="2800" i="1">
                              <a:solidFill>
                                <a:srgbClr val="0505FF"/>
                              </a:solidFill>
                              <a:latin typeface="Cambria Math"/>
                              <a:ea typeface="Cambria Math"/>
                            </a:rPr>
                          </m:ctrlPr>
                        </m:sSubPr>
                        <m:e>
                          <m:r>
                            <a:rPr lang="en-US" sz="2800" i="1">
                              <a:solidFill>
                                <a:srgbClr val="0505FF"/>
                              </a:solidFill>
                              <a:latin typeface="Cambria Math"/>
                              <a:ea typeface="Cambria Math"/>
                            </a:rPr>
                            <m:t>𝐸</m:t>
                          </m:r>
                        </m:e>
                        <m:sub>
                          <m:r>
                            <a:rPr lang="en-US" sz="2800" i="1">
                              <a:solidFill>
                                <a:srgbClr val="0505FF"/>
                              </a:solidFill>
                              <a:latin typeface="Cambria Math"/>
                              <a:ea typeface="Cambria Math"/>
                            </a:rPr>
                            <m:t>𝐶𝑆𝐿</m:t>
                          </m:r>
                        </m:sub>
                      </m:sSub>
                      <m:r>
                        <a:rPr lang="en-US" sz="2800" i="1">
                          <a:solidFill>
                            <a:srgbClr val="0505FF"/>
                          </a:solidFill>
                          <a:latin typeface="Cambria Math"/>
                          <a:ea typeface="Cambria Math"/>
                        </a:rPr>
                        <m:t>=</m:t>
                      </m:r>
                      <m:sSub>
                        <m:sSubPr>
                          <m:ctrlPr>
                            <a:rPr lang="en-US" sz="2800" i="1">
                              <a:solidFill>
                                <a:srgbClr val="0505FF"/>
                              </a:solidFill>
                              <a:latin typeface="Cambria Math"/>
                            </a:rPr>
                          </m:ctrlPr>
                        </m:sSubPr>
                        <m:e>
                          <m:r>
                            <a:rPr lang="en-US" sz="2800" i="1">
                              <a:solidFill>
                                <a:srgbClr val="0505FF"/>
                              </a:solidFill>
                              <a:latin typeface="Cambria Math"/>
                            </a:rPr>
                            <m:t>𝑘</m:t>
                          </m:r>
                        </m:e>
                        <m:sub>
                          <m:r>
                            <a:rPr lang="en-US" sz="2800" i="1">
                              <a:solidFill>
                                <a:srgbClr val="0505FF"/>
                              </a:solidFill>
                              <a:latin typeface="Cambria Math"/>
                            </a:rPr>
                            <m:t>𝐵</m:t>
                          </m:r>
                        </m:sub>
                      </m:sSub>
                      <m:d>
                        <m:dPr>
                          <m:ctrlPr>
                            <a:rPr lang="en-US" sz="2800" i="1">
                              <a:solidFill>
                                <a:srgbClr val="0505FF"/>
                              </a:solidFill>
                              <a:latin typeface="Cambria Math"/>
                            </a:rPr>
                          </m:ctrlPr>
                        </m:dPr>
                        <m:e>
                          <m:r>
                            <a:rPr lang="en-US" sz="2800" i="1">
                              <a:solidFill>
                                <a:srgbClr val="0505FF"/>
                              </a:solidFill>
                              <a:latin typeface="Cambria Math"/>
                            </a:rPr>
                            <m:t>𝑇</m:t>
                          </m:r>
                          <m:r>
                            <a:rPr lang="en-US" sz="2800" i="1">
                              <a:solidFill>
                                <a:srgbClr val="0505FF"/>
                              </a:solidFill>
                              <a:latin typeface="Cambria Math"/>
                            </a:rPr>
                            <m:t>+</m:t>
                          </m:r>
                          <m:sSub>
                            <m:sSubPr>
                              <m:ctrlPr>
                                <a:rPr lang="en-US" sz="2800" i="1">
                                  <a:solidFill>
                                    <a:srgbClr val="0505FF"/>
                                  </a:solidFill>
                                  <a:latin typeface="Cambria Math"/>
                                </a:rPr>
                              </m:ctrlPr>
                            </m:sSubPr>
                            <m:e>
                              <m:r>
                                <m:rPr>
                                  <m:sty m:val="p"/>
                                </m:rPr>
                                <a:rPr lang="el-GR" sz="2800" i="1">
                                  <a:solidFill>
                                    <a:srgbClr val="0505FF"/>
                                  </a:solidFill>
                                  <a:latin typeface="Cambria Math"/>
                                  <a:ea typeface="Cambria Math"/>
                                </a:rPr>
                                <m:t>Δ</m:t>
                              </m:r>
                              <m:r>
                                <a:rPr lang="en-US" sz="2800" i="1">
                                  <a:solidFill>
                                    <a:srgbClr val="0505FF"/>
                                  </a:solidFill>
                                  <a:latin typeface="Cambria Math"/>
                                </a:rPr>
                                <m:t>𝑇</m:t>
                              </m:r>
                            </m:e>
                            <m:sub>
                              <m:r>
                                <a:rPr lang="en-US" sz="2800" i="1">
                                  <a:solidFill>
                                    <a:srgbClr val="0505FF"/>
                                  </a:solidFill>
                                  <a:latin typeface="Cambria Math"/>
                                </a:rPr>
                                <m:t>𝐶𝑆𝐿</m:t>
                              </m:r>
                            </m:sub>
                          </m:sSub>
                        </m:e>
                      </m:d>
                      <m:r>
                        <a:rPr lang="it-IT" sz="2800" dirty="0">
                          <a:solidFill>
                            <a:srgbClr val="0505FF"/>
                          </a:solidFill>
                          <a:latin typeface="Cambria Math"/>
                        </a:rPr>
                        <m:t> </m:t>
                      </m:r>
                    </m:oMath>
                  </m:oMathPara>
                </a14:m>
                <a:endParaRPr lang="en-US" sz="2800" dirty="0">
                  <a:solidFill>
                    <a:srgbClr val="0505FF"/>
                  </a:solidFill>
                </a:endParaRPr>
              </a:p>
              <a:p>
                <a:endParaRPr lang="en-US" sz="2800" dirty="0">
                  <a:solidFill>
                    <a:srgbClr val="0505FF"/>
                  </a:solidFill>
                </a:endParaRPr>
              </a:p>
            </p:txBody>
          </p:sp>
        </mc:Choice>
        <mc:Fallback xmlns="">
          <p:sp>
            <p:nvSpPr>
              <p:cNvPr id="29" name="CasellaDiTesto 28"/>
              <p:cNvSpPr txBox="1">
                <a:spLocks noRot="1" noChangeAspect="1" noMove="1" noResize="1" noEditPoints="1" noAdjustHandles="1" noChangeArrowheads="1" noChangeShapeType="1" noTextEdit="1"/>
              </p:cNvSpPr>
              <p:nvPr/>
            </p:nvSpPr>
            <p:spPr>
              <a:xfrm>
                <a:off x="456742" y="4104361"/>
                <a:ext cx="9449258" cy="1384995"/>
              </a:xfrm>
              <a:prstGeom prst="rect">
                <a:avLst/>
              </a:prstGeom>
              <a:blipFill rotWithShape="1">
                <a:blip r:embed="rId7"/>
                <a:stretch>
                  <a:fillRect/>
                </a:stretch>
              </a:blipFill>
            </p:spPr>
            <p:txBody>
              <a:bodyPr/>
              <a:lstStyle/>
              <a:p>
                <a:r>
                  <a:rPr lang="it-IT">
                    <a:noFill/>
                  </a:rPr>
                  <a:t> </a:t>
                </a:r>
              </a:p>
            </p:txBody>
          </p:sp>
        </mc:Fallback>
      </mc:AlternateContent>
      <p:sp>
        <p:nvSpPr>
          <p:cNvPr id="5" name="CasellaDiTesto 4"/>
          <p:cNvSpPr txBox="1"/>
          <p:nvPr/>
        </p:nvSpPr>
        <p:spPr>
          <a:xfrm>
            <a:off x="525671" y="6375047"/>
            <a:ext cx="3205878" cy="615553"/>
          </a:xfrm>
          <a:prstGeom prst="rect">
            <a:avLst/>
          </a:prstGeom>
          <a:noFill/>
        </p:spPr>
        <p:txBody>
          <a:bodyPr wrap="none" rtlCol="0">
            <a:spAutoFit/>
          </a:bodyPr>
          <a:lstStyle/>
          <a:p>
            <a:r>
              <a:rPr lang="en-US" sz="1600" dirty="0" smtClean="0"/>
              <a:t>L. </a:t>
            </a:r>
            <a:r>
              <a:rPr lang="en-US" sz="1600" dirty="0" err="1" smtClean="0"/>
              <a:t>Diosi</a:t>
            </a:r>
            <a:r>
              <a:rPr lang="en-US" sz="1600" dirty="0" smtClean="0"/>
              <a:t>, PRL</a:t>
            </a:r>
            <a:r>
              <a:rPr lang="it-IT" sz="1600" dirty="0"/>
              <a:t> 114, </a:t>
            </a:r>
            <a:r>
              <a:rPr lang="it-IT" sz="1600" dirty="0" smtClean="0"/>
              <a:t>050403 (2015)</a:t>
            </a:r>
            <a:endParaRPr lang="it-IT" sz="1600" dirty="0"/>
          </a:p>
          <a:p>
            <a:endParaRPr lang="it-IT" dirty="0"/>
          </a:p>
        </p:txBody>
      </p:sp>
    </p:spTree>
    <p:extLst>
      <p:ext uri="{BB962C8B-B14F-4D97-AF65-F5344CB8AC3E}">
        <p14:creationId xmlns:p14="http://schemas.microsoft.com/office/powerpoint/2010/main" val="92536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randombar(horizontal)">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29"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974387"/>
            <a:ext cx="4276725" cy="1448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CasellaDiTesto 5"/>
              <p:cNvSpPr txBox="1"/>
              <p:nvPr/>
            </p:nvSpPr>
            <p:spPr>
              <a:xfrm>
                <a:off x="5601186" y="2155629"/>
                <a:ext cx="2720938" cy="663771"/>
              </a:xfrm>
              <a:prstGeom prst="rect">
                <a:avLst/>
              </a:prstGeom>
              <a:noFill/>
            </p:spPr>
            <p:txBody>
              <a:bodyPr wrap="none" rtlCol="0">
                <a:spAutoFit/>
              </a:bodyPr>
              <a:lstStyle/>
              <a:p>
                <a:endParaRPr lang="en-US" dirty="0" smtClean="0">
                  <a:solidFill>
                    <a:srgbClr val="FFFF00"/>
                  </a:solidFill>
                </a:endParaRPr>
              </a:p>
              <a:p>
                <a:r>
                  <a:rPr lang="en-US" b="0" dirty="0" smtClean="0">
                    <a:solidFill>
                      <a:srgbClr val="FFFF00"/>
                    </a:solidFill>
                  </a:rPr>
                  <a:t> [   </a:t>
                </a:r>
                <a14:m>
                  <m:oMath xmlns:m="http://schemas.openxmlformats.org/officeDocument/2006/math">
                    <m:sSub>
                      <m:sSubPr>
                        <m:ctrlPr>
                          <a:rPr lang="en-US" b="0" i="1" smtClean="0">
                            <a:solidFill>
                              <a:srgbClr val="FFFF00"/>
                            </a:solidFill>
                            <a:latin typeface="Cambria Math"/>
                          </a:rPr>
                        </m:ctrlPr>
                      </m:sSubPr>
                      <m:e>
                        <m:r>
                          <a:rPr lang="en-US" b="0" i="1" smtClean="0">
                            <a:solidFill>
                              <a:srgbClr val="FFFF00"/>
                            </a:solidFill>
                            <a:latin typeface="Cambria Math"/>
                            <a:ea typeface="Cambria Math"/>
                          </a:rPr>
                          <m:t>𝛾</m:t>
                        </m:r>
                      </m:e>
                      <m:sub>
                        <m:r>
                          <a:rPr lang="en-US" b="0" i="1" smtClean="0">
                            <a:solidFill>
                              <a:srgbClr val="FFFF00"/>
                            </a:solidFill>
                            <a:latin typeface="Cambria Math"/>
                          </a:rPr>
                          <m:t>𝐶𝑆𝐿</m:t>
                        </m:r>
                      </m:sub>
                    </m:sSub>
                    <m:r>
                      <a:rPr lang="en-US" b="0" i="1" smtClean="0">
                        <a:solidFill>
                          <a:srgbClr val="FFFF00"/>
                        </a:solidFill>
                        <a:latin typeface="Cambria Math"/>
                      </a:rPr>
                      <m:t>=</m:t>
                    </m:r>
                    <m:sSup>
                      <m:sSupPr>
                        <m:ctrlPr>
                          <a:rPr lang="en-US" b="0" i="1" smtClean="0">
                            <a:solidFill>
                              <a:srgbClr val="FFFF00"/>
                            </a:solidFill>
                            <a:latin typeface="Cambria Math"/>
                          </a:rPr>
                        </m:ctrlPr>
                      </m:sSupPr>
                      <m:e>
                        <m:d>
                          <m:dPr>
                            <m:ctrlPr>
                              <a:rPr lang="en-US" b="0" i="1" smtClean="0">
                                <a:solidFill>
                                  <a:srgbClr val="FFFF00"/>
                                </a:solidFill>
                                <a:latin typeface="Cambria Math"/>
                              </a:rPr>
                            </m:ctrlPr>
                          </m:dPr>
                          <m:e>
                            <m:r>
                              <a:rPr lang="en-US" b="0" i="1" smtClean="0">
                                <a:solidFill>
                                  <a:srgbClr val="FFFF00"/>
                                </a:solidFill>
                                <a:latin typeface="Cambria Math"/>
                              </a:rPr>
                              <m:t>4</m:t>
                            </m:r>
                            <m:r>
                              <a:rPr lang="en-US" b="0" i="1" smtClean="0">
                                <a:solidFill>
                                  <a:srgbClr val="FFFF00"/>
                                </a:solidFill>
                                <a:latin typeface="Cambria Math"/>
                                <a:ea typeface="Cambria Math"/>
                              </a:rPr>
                              <m:t>𝜋</m:t>
                            </m:r>
                            <m:sSubSup>
                              <m:sSubSupPr>
                                <m:ctrlPr>
                                  <a:rPr lang="en-US" b="0" i="1" smtClean="0">
                                    <a:solidFill>
                                      <a:srgbClr val="FFFF00"/>
                                    </a:solidFill>
                                    <a:latin typeface="Cambria Math"/>
                                    <a:ea typeface="Cambria Math"/>
                                  </a:rPr>
                                </m:ctrlPr>
                              </m:sSubSupPr>
                              <m:e>
                                <m:r>
                                  <a:rPr lang="en-US" b="0" i="1" smtClean="0">
                                    <a:solidFill>
                                      <a:srgbClr val="FFFF00"/>
                                    </a:solidFill>
                                    <a:latin typeface="Cambria Math"/>
                                    <a:ea typeface="Cambria Math"/>
                                  </a:rPr>
                                  <m:t>𝑟</m:t>
                                </m:r>
                              </m:e>
                              <m:sub>
                                <m:r>
                                  <a:rPr lang="en-US" b="0" i="1" smtClean="0">
                                    <a:solidFill>
                                      <a:srgbClr val="FFFF00"/>
                                    </a:solidFill>
                                    <a:latin typeface="Cambria Math"/>
                                    <a:ea typeface="Cambria Math"/>
                                  </a:rPr>
                                  <m:t>𝑐</m:t>
                                </m:r>
                              </m:sub>
                              <m:sup>
                                <m:r>
                                  <a:rPr lang="en-US" b="0" i="1" smtClean="0">
                                    <a:solidFill>
                                      <a:srgbClr val="FFFF00"/>
                                    </a:solidFill>
                                    <a:latin typeface="Cambria Math"/>
                                    <a:ea typeface="Cambria Math"/>
                                  </a:rPr>
                                  <m:t>2</m:t>
                                </m:r>
                              </m:sup>
                            </m:sSubSup>
                          </m:e>
                        </m:d>
                      </m:e>
                      <m:sup>
                        <m:f>
                          <m:fPr>
                            <m:type m:val="lin"/>
                            <m:ctrlPr>
                              <a:rPr lang="en-US" b="0" i="1" smtClean="0">
                                <a:solidFill>
                                  <a:srgbClr val="FFFF00"/>
                                </a:solidFill>
                                <a:latin typeface="Cambria Math"/>
                              </a:rPr>
                            </m:ctrlPr>
                          </m:fPr>
                          <m:num>
                            <m:r>
                              <a:rPr lang="en-US" b="0" i="1" smtClean="0">
                                <a:solidFill>
                                  <a:srgbClr val="FFFF00"/>
                                </a:solidFill>
                                <a:latin typeface="Cambria Math"/>
                              </a:rPr>
                              <m:t>3</m:t>
                            </m:r>
                          </m:num>
                          <m:den>
                            <m:r>
                              <a:rPr lang="en-US" b="0" i="1" smtClean="0">
                                <a:solidFill>
                                  <a:srgbClr val="FFFF00"/>
                                </a:solidFill>
                                <a:latin typeface="Cambria Math"/>
                              </a:rPr>
                              <m:t>2</m:t>
                            </m:r>
                          </m:den>
                        </m:f>
                      </m:sup>
                    </m:sSup>
                    <m:r>
                      <a:rPr lang="en-US" b="0" i="1" smtClean="0">
                        <a:solidFill>
                          <a:srgbClr val="FFFF00"/>
                        </a:solidFill>
                        <a:latin typeface="Cambria Math"/>
                        <a:ea typeface="Cambria Math"/>
                      </a:rPr>
                      <m:t>𝜆</m:t>
                    </m:r>
                    <m:r>
                      <a:rPr lang="en-US" b="0" i="1" smtClean="0">
                        <a:solidFill>
                          <a:srgbClr val="FFFF00"/>
                        </a:solidFill>
                        <a:latin typeface="Cambria Math"/>
                        <a:ea typeface="Cambria Math"/>
                      </a:rPr>
                      <m:t>      ]</m:t>
                    </m:r>
                  </m:oMath>
                </a14:m>
                <a:endParaRPr lang="it-IT" dirty="0">
                  <a:solidFill>
                    <a:srgbClr val="FFFF00"/>
                  </a:solidFill>
                </a:endParaRPr>
              </a:p>
            </p:txBody>
          </p:sp>
        </mc:Choice>
        <mc:Fallback xmlns="">
          <p:sp>
            <p:nvSpPr>
              <p:cNvPr id="6" name="CasellaDiTesto 5"/>
              <p:cNvSpPr txBox="1">
                <a:spLocks noRot="1" noChangeAspect="1" noMove="1" noResize="1" noEditPoints="1" noAdjustHandles="1" noChangeArrowheads="1" noChangeShapeType="1" noTextEdit="1"/>
              </p:cNvSpPr>
              <p:nvPr/>
            </p:nvSpPr>
            <p:spPr>
              <a:xfrm>
                <a:off x="5601186" y="2155629"/>
                <a:ext cx="2720938" cy="663771"/>
              </a:xfrm>
              <a:prstGeom prst="rect">
                <a:avLst/>
              </a:prstGeom>
              <a:blipFill rotWithShape="1">
                <a:blip r:embed="rId3"/>
                <a:stretch>
                  <a:fillRect t="-4587" r="-224" b="-56881"/>
                </a:stretch>
              </a:blipFill>
            </p:spPr>
            <p:txBody>
              <a:bodyPr/>
              <a:lstStyle/>
              <a:p>
                <a:r>
                  <a:rPr lang="it-IT">
                    <a:noFill/>
                  </a:rPr>
                  <a:t> </a:t>
                </a:r>
              </a:p>
            </p:txBody>
          </p:sp>
        </mc:Fallback>
      </mc:AlternateContent>
      <p:sp>
        <p:nvSpPr>
          <p:cNvPr id="4" name="CasellaDiTesto 3"/>
          <p:cNvSpPr txBox="1"/>
          <p:nvPr/>
        </p:nvSpPr>
        <p:spPr>
          <a:xfrm>
            <a:off x="1066800" y="152400"/>
            <a:ext cx="8130752" cy="584775"/>
          </a:xfrm>
          <a:prstGeom prst="rect">
            <a:avLst/>
          </a:prstGeom>
          <a:noFill/>
        </p:spPr>
        <p:txBody>
          <a:bodyPr wrap="none" rtlCol="0">
            <a:spAutoFit/>
          </a:bodyPr>
          <a:lstStyle/>
          <a:p>
            <a:r>
              <a:rPr lang="en-US" sz="3200" dirty="0" smtClean="0">
                <a:solidFill>
                  <a:srgbClr val="FFFF00"/>
                </a:solidFill>
              </a:rPr>
              <a:t>Some Formulas (valid for rigid body motion)</a:t>
            </a:r>
            <a:endParaRPr lang="it-IT" sz="3200" dirty="0">
              <a:solidFill>
                <a:srgbClr val="FFFF00"/>
              </a:solidFill>
            </a:endParaRPr>
          </a:p>
        </p:txBody>
      </p:sp>
      <p:pic>
        <p:nvPicPr>
          <p:cNvPr id="788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293233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8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207" y="3472934"/>
            <a:ext cx="5379919" cy="841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131817" y="3048000"/>
            <a:ext cx="2916183" cy="369332"/>
          </a:xfrm>
          <a:prstGeom prst="rect">
            <a:avLst/>
          </a:prstGeom>
          <a:noFill/>
        </p:spPr>
        <p:txBody>
          <a:bodyPr wrap="none" rtlCol="0">
            <a:spAutoFit/>
          </a:bodyPr>
          <a:lstStyle/>
          <a:p>
            <a:r>
              <a:rPr lang="en-US" dirty="0" smtClean="0">
                <a:solidFill>
                  <a:srgbClr val="FFFF00"/>
                </a:solidFill>
              </a:rPr>
              <a:t>Exact solution for a sphere</a:t>
            </a:r>
            <a:endParaRPr lang="it-IT" dirty="0">
              <a:solidFill>
                <a:srgbClr val="FFFF00"/>
              </a:solidFill>
            </a:endParaRPr>
          </a:p>
        </p:txBody>
      </p:sp>
      <mc:AlternateContent xmlns:mc="http://schemas.openxmlformats.org/markup-compatibility/2006" xmlns:a14="http://schemas.microsoft.com/office/drawing/2010/main">
        <mc:Choice Requires="a14">
          <p:sp>
            <p:nvSpPr>
              <p:cNvPr id="7" name="CasellaDiTesto 6"/>
              <p:cNvSpPr txBox="1"/>
              <p:nvPr/>
            </p:nvSpPr>
            <p:spPr>
              <a:xfrm>
                <a:off x="150779" y="4572000"/>
                <a:ext cx="5112810" cy="2308324"/>
              </a:xfrm>
              <a:prstGeom prst="rect">
                <a:avLst/>
              </a:prstGeom>
              <a:noFill/>
            </p:spPr>
            <p:txBody>
              <a:bodyPr wrap="none" rtlCol="0">
                <a:spAutoFit/>
              </a:bodyPr>
              <a:lstStyle/>
              <a:p>
                <a:pPr algn="l"/>
                <a:r>
                  <a:rPr lang="en-US" dirty="0" smtClean="0">
                    <a:solidFill>
                      <a:srgbClr val="FFFF00"/>
                    </a:solidFill>
                  </a:rPr>
                  <a:t>MAXIMIZATION of </a:t>
                </a:r>
                <a:r>
                  <a:rPr lang="en-US" sz="2400" dirty="0" smtClean="0">
                    <a:solidFill>
                      <a:srgbClr val="FFFF00"/>
                    </a:solidFill>
                    <a:latin typeface="Symbol" panose="05050102010706020507" pitchFamily="18" charset="2"/>
                  </a:rPr>
                  <a:t>D</a:t>
                </a:r>
                <a:r>
                  <a:rPr lang="en-US" sz="2400" dirty="0" smtClean="0">
                    <a:solidFill>
                      <a:srgbClr val="FFFF00"/>
                    </a:solidFill>
                    <a:latin typeface="Times New Roman" panose="02020603050405020304" pitchFamily="18" charset="0"/>
                    <a:cs typeface="Times New Roman" panose="02020603050405020304" pitchFamily="18" charset="0"/>
                  </a:rPr>
                  <a:t>T</a:t>
                </a:r>
                <a:r>
                  <a:rPr lang="en-US" sz="2400" baseline="-25000" dirty="0" smtClean="0">
                    <a:solidFill>
                      <a:srgbClr val="FFFF00"/>
                    </a:solidFill>
                  </a:rPr>
                  <a:t>CSL</a:t>
                </a:r>
                <a:r>
                  <a:rPr lang="en-US" dirty="0" smtClean="0">
                    <a:solidFill>
                      <a:srgbClr val="FFFF00"/>
                    </a:solidFill>
                  </a:rPr>
                  <a:t> needs:</a:t>
                </a:r>
              </a:p>
              <a:p>
                <a:pPr algn="l"/>
                <a:r>
                  <a:rPr lang="en-US" dirty="0" smtClean="0">
                    <a:solidFill>
                      <a:schemeClr val="bg1"/>
                    </a:solidFill>
                  </a:rPr>
                  <a:t>High </a:t>
                </a:r>
                <a14:m>
                  <m:oMath xmlns:m="http://schemas.openxmlformats.org/officeDocument/2006/math">
                    <m:r>
                      <a:rPr lang="en-US" sz="2400" i="1" smtClean="0">
                        <a:solidFill>
                          <a:schemeClr val="bg1"/>
                        </a:solidFill>
                        <a:latin typeface="Cambria Math"/>
                        <a:ea typeface="Cambria Math"/>
                      </a:rPr>
                      <m:t>𝜏</m:t>
                    </m:r>
                    <m:r>
                      <a:rPr lang="en-US" sz="2400" b="0" i="1" smtClean="0">
                        <a:solidFill>
                          <a:schemeClr val="bg1"/>
                        </a:solidFill>
                        <a:latin typeface="Cambria Math"/>
                        <a:ea typeface="Cambria Math"/>
                      </a:rPr>
                      <m:t>=</m:t>
                    </m:r>
                    <m:r>
                      <a:rPr lang="en-US" sz="2400" b="0" i="1" smtClean="0">
                        <a:solidFill>
                          <a:schemeClr val="bg1"/>
                        </a:solidFill>
                        <a:latin typeface="Cambria Math"/>
                        <a:ea typeface="Cambria Math"/>
                      </a:rPr>
                      <m:t>𝑄</m:t>
                    </m:r>
                    <m:r>
                      <a:rPr lang="en-US" sz="2400" b="0" i="1" smtClean="0">
                        <a:solidFill>
                          <a:schemeClr val="bg1"/>
                        </a:solidFill>
                        <a:latin typeface="Cambria Math"/>
                        <a:ea typeface="Cambria Math"/>
                      </a:rPr>
                      <m:t>/</m:t>
                    </m:r>
                    <m:sSub>
                      <m:sSubPr>
                        <m:ctrlPr>
                          <a:rPr lang="en-US" sz="2400" b="0" i="1" smtClean="0">
                            <a:solidFill>
                              <a:schemeClr val="bg1"/>
                            </a:solidFill>
                            <a:latin typeface="Cambria Math"/>
                            <a:ea typeface="Cambria Math"/>
                          </a:rPr>
                        </m:ctrlPr>
                      </m:sSubPr>
                      <m:e>
                        <m:r>
                          <a:rPr lang="en-US" sz="2400" b="0" i="1" smtClean="0">
                            <a:solidFill>
                              <a:schemeClr val="bg1"/>
                            </a:solidFill>
                            <a:latin typeface="Cambria Math"/>
                            <a:ea typeface="Cambria Math"/>
                          </a:rPr>
                          <m:t>𝜔</m:t>
                        </m:r>
                      </m:e>
                      <m:sub>
                        <m:r>
                          <a:rPr lang="en-US" sz="2400" b="0" i="1" smtClean="0">
                            <a:solidFill>
                              <a:schemeClr val="bg1"/>
                            </a:solidFill>
                            <a:latin typeface="Cambria Math"/>
                            <a:ea typeface="Cambria Math"/>
                          </a:rPr>
                          <m:t>0</m:t>
                        </m:r>
                      </m:sub>
                    </m:sSub>
                  </m:oMath>
                </a14:m>
                <a:endParaRPr lang="en-US" sz="2400" dirty="0" smtClean="0">
                  <a:solidFill>
                    <a:schemeClr val="bg1"/>
                  </a:solidFill>
                </a:endParaRPr>
              </a:p>
              <a:p>
                <a:pPr algn="l"/>
                <a:r>
                  <a:rPr lang="en-US" dirty="0" smtClean="0">
                    <a:solidFill>
                      <a:schemeClr val="bg1"/>
                    </a:solidFill>
                  </a:rPr>
                  <a:t>High  </a:t>
                </a:r>
                <a14:m>
                  <m:oMath xmlns:m="http://schemas.openxmlformats.org/officeDocument/2006/math">
                    <m:r>
                      <a:rPr lang="en-US" sz="2400" i="1" smtClean="0">
                        <a:solidFill>
                          <a:schemeClr val="bg1"/>
                        </a:solidFill>
                        <a:latin typeface="Cambria Math"/>
                        <a:ea typeface="Cambria Math"/>
                      </a:rPr>
                      <m:t>𝜚</m:t>
                    </m:r>
                  </m:oMath>
                </a14:m>
                <a:endParaRPr lang="en-US" sz="2400" i="1" dirty="0" smtClean="0">
                  <a:solidFill>
                    <a:schemeClr val="bg1"/>
                  </a:solidFill>
                  <a:latin typeface="Cambria Math"/>
                  <a:ea typeface="Cambria Math"/>
                </a:endParaRPr>
              </a:p>
              <a:p>
                <a:pPr algn="l"/>
                <a14:m>
                  <m:oMathPara xmlns:m="http://schemas.openxmlformats.org/officeDocument/2006/math">
                    <m:oMathParaPr>
                      <m:jc m:val="left"/>
                    </m:oMathParaPr>
                    <m:oMath xmlns:m="http://schemas.openxmlformats.org/officeDocument/2006/math">
                      <m:r>
                        <a:rPr lang="en-US" sz="2400" b="0" i="1" smtClean="0">
                          <a:solidFill>
                            <a:schemeClr val="bg1"/>
                          </a:solidFill>
                          <a:latin typeface="Cambria Math"/>
                        </a:rPr>
                        <m:t>𝑅</m:t>
                      </m:r>
                      <m:r>
                        <a:rPr lang="en-US" sz="2400" b="0" i="1" smtClean="0">
                          <a:solidFill>
                            <a:schemeClr val="bg1"/>
                          </a:solidFill>
                          <a:latin typeface="Cambria Math"/>
                          <a:ea typeface="Cambria Math"/>
                        </a:rPr>
                        <m:t>≃</m:t>
                      </m:r>
                      <m:sSub>
                        <m:sSubPr>
                          <m:ctrlPr>
                            <a:rPr lang="en-US" sz="2400" b="0" i="1" smtClean="0">
                              <a:solidFill>
                                <a:schemeClr val="bg1"/>
                              </a:solidFill>
                              <a:latin typeface="Cambria Math"/>
                              <a:ea typeface="Cambria Math"/>
                            </a:rPr>
                          </m:ctrlPr>
                        </m:sSubPr>
                        <m:e>
                          <m:r>
                            <a:rPr lang="en-US" sz="2400" b="0" i="1" smtClean="0">
                              <a:solidFill>
                                <a:schemeClr val="bg1"/>
                              </a:solidFill>
                              <a:latin typeface="Cambria Math"/>
                              <a:ea typeface="Cambria Math"/>
                            </a:rPr>
                            <m:t>𝑟</m:t>
                          </m:r>
                        </m:e>
                        <m:sub>
                          <m:r>
                            <a:rPr lang="en-US" sz="2400" b="0" i="1" smtClean="0">
                              <a:solidFill>
                                <a:schemeClr val="bg1"/>
                              </a:solidFill>
                              <a:latin typeface="Cambria Math"/>
                              <a:ea typeface="Cambria Math"/>
                            </a:rPr>
                            <m:t>𝐶</m:t>
                          </m:r>
                        </m:sub>
                      </m:sSub>
                    </m:oMath>
                  </m:oMathPara>
                </a14:m>
                <a:endParaRPr lang="en-US" sz="2400" dirty="0" smtClean="0">
                  <a:solidFill>
                    <a:schemeClr val="bg1"/>
                  </a:solidFill>
                </a:endParaRPr>
              </a:p>
              <a:p>
                <a:pPr algn="l"/>
                <a:endParaRPr lang="en-US" sz="2400" dirty="0" smtClean="0">
                  <a:solidFill>
                    <a:schemeClr val="bg1"/>
                  </a:solidFill>
                </a:endParaRPr>
              </a:p>
              <a:p>
                <a:pPr algn="l"/>
                <a:r>
                  <a:rPr lang="en-US" dirty="0" smtClean="0">
                    <a:solidFill>
                      <a:srgbClr val="FFFF00"/>
                    </a:solidFill>
                  </a:rPr>
                  <a:t>MINIMIZATION OF “background”  needs low </a:t>
                </a:r>
                <a:r>
                  <a:rPr lang="en-US" sz="2400" dirty="0" smtClean="0">
                    <a:solidFill>
                      <a:srgbClr val="FFFF00"/>
                    </a:solidFill>
                    <a:latin typeface="Times New Roman" panose="02020603050405020304" pitchFamily="18" charset="0"/>
                    <a:cs typeface="Times New Roman" panose="02020603050405020304" pitchFamily="18" charset="0"/>
                  </a:rPr>
                  <a:t>T</a:t>
                </a:r>
                <a:r>
                  <a:rPr lang="en-US" dirty="0" smtClean="0">
                    <a:solidFill>
                      <a:srgbClr val="FFFF00"/>
                    </a:solidFill>
                  </a:rPr>
                  <a:t> !</a:t>
                </a:r>
                <a:endParaRPr lang="en-US" dirty="0">
                  <a:solidFill>
                    <a:srgbClr val="FFFF00"/>
                  </a:solidFill>
                </a:endParaRPr>
              </a:p>
            </p:txBody>
          </p:sp>
        </mc:Choice>
        <mc:Fallback xmlns="">
          <p:sp>
            <p:nvSpPr>
              <p:cNvPr id="7" name="CasellaDiTesto 6"/>
              <p:cNvSpPr txBox="1">
                <a:spLocks noRot="1" noChangeAspect="1" noMove="1" noResize="1" noEditPoints="1" noAdjustHandles="1" noChangeArrowheads="1" noChangeShapeType="1" noTextEdit="1"/>
              </p:cNvSpPr>
              <p:nvPr/>
            </p:nvSpPr>
            <p:spPr>
              <a:xfrm>
                <a:off x="150779" y="4572000"/>
                <a:ext cx="5112810" cy="2308324"/>
              </a:xfrm>
              <a:prstGeom prst="rect">
                <a:avLst/>
              </a:prstGeom>
              <a:blipFill rotWithShape="1">
                <a:blip r:embed="rId6"/>
                <a:stretch>
                  <a:fillRect l="-1074" t="-2375" r="-119" b="-5013"/>
                </a:stretch>
              </a:blipFill>
            </p:spPr>
            <p:txBody>
              <a:bodyPr/>
              <a:lstStyle/>
              <a:p>
                <a:r>
                  <a:rPr lang="it-IT">
                    <a:noFill/>
                  </a:rPr>
                  <a:t> </a:t>
                </a:r>
              </a:p>
            </p:txBody>
          </p:sp>
        </mc:Fallback>
      </mc:AlternateContent>
      <p:pic>
        <p:nvPicPr>
          <p:cNvPr id="788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1199" y="3438409"/>
            <a:ext cx="3984639" cy="288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9619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189689" y="2743200"/>
            <a:ext cx="6149023" cy="3943171"/>
            <a:chOff x="742950" y="1828800"/>
            <a:chExt cx="8831131" cy="4572000"/>
          </a:xfrm>
        </p:grpSpPr>
        <p:pic>
          <p:nvPicPr>
            <p:cNvPr id="63490" name="Picture 10" descr="20100209_Cantilever29_004"/>
            <p:cNvPicPr>
              <a:picLocks noChangeAspect="1" noChangeArrowheads="1"/>
            </p:cNvPicPr>
            <p:nvPr/>
          </p:nvPicPr>
          <p:blipFill>
            <a:blip r:embed="rId2">
              <a:lum bright="30000" contrast="20000"/>
              <a:extLst>
                <a:ext uri="{28A0092B-C50C-407E-A947-70E740481C1C}">
                  <a14:useLocalDpi xmlns:a14="http://schemas.microsoft.com/office/drawing/2010/main" val="0"/>
                </a:ext>
              </a:extLst>
            </a:blip>
            <a:srcRect b="39305"/>
            <a:stretch>
              <a:fillRect/>
            </a:stretch>
          </p:blipFill>
          <p:spPr bwMode="auto">
            <a:xfrm>
              <a:off x="742950" y="1828800"/>
              <a:ext cx="883113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6" descr="20100209_Cantilever29_004"/>
            <p:cNvPicPr>
              <a:picLocks noChangeAspect="1" noChangeArrowheads="1"/>
            </p:cNvPicPr>
            <p:nvPr/>
          </p:nvPicPr>
          <p:blipFill>
            <a:blip r:embed="rId3">
              <a:extLst>
                <a:ext uri="{28A0092B-C50C-407E-A947-70E740481C1C}">
                  <a14:useLocalDpi xmlns:a14="http://schemas.microsoft.com/office/drawing/2010/main" val="0"/>
                </a:ext>
              </a:extLst>
            </a:blip>
            <a:srcRect l="60571" t="92151" b="2824"/>
            <a:stretch>
              <a:fillRect/>
            </a:stretch>
          </p:blipFill>
          <p:spPr bwMode="auto">
            <a:xfrm>
              <a:off x="5943601" y="5410200"/>
              <a:ext cx="348601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492" name="Rectangle 7"/>
          <p:cNvSpPr>
            <a:spLocks noChangeArrowheads="1"/>
          </p:cNvSpPr>
          <p:nvPr/>
        </p:nvSpPr>
        <p:spPr bwMode="auto">
          <a:xfrm>
            <a:off x="4860634"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it-IT" altLang="it-IT">
              <a:solidFill>
                <a:srgbClr val="000000"/>
              </a:solidFill>
            </a:endParaRPr>
          </a:p>
        </p:txBody>
      </p:sp>
      <p:sp>
        <p:nvSpPr>
          <p:cNvPr id="63493" name="Rectangle 8"/>
          <p:cNvSpPr>
            <a:spLocks noChangeArrowheads="1"/>
          </p:cNvSpPr>
          <p:nvPr/>
        </p:nvSpPr>
        <p:spPr bwMode="auto">
          <a:xfrm>
            <a:off x="4860634" y="2725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it-IT" altLang="it-IT">
              <a:solidFill>
                <a:srgbClr val="000000"/>
              </a:solidFill>
            </a:endParaRPr>
          </a:p>
        </p:txBody>
      </p:sp>
      <p:sp>
        <p:nvSpPr>
          <p:cNvPr id="63494" name="Rectangle 9"/>
          <p:cNvSpPr>
            <a:spLocks noChangeArrowheads="1"/>
          </p:cNvSpPr>
          <p:nvPr/>
        </p:nvSpPr>
        <p:spPr bwMode="auto">
          <a:xfrm>
            <a:off x="4860634" y="19394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it-IT" altLang="it-IT">
              <a:solidFill>
                <a:srgbClr val="000000"/>
              </a:solidFill>
            </a:endParaRPr>
          </a:p>
        </p:txBody>
      </p:sp>
      <p:sp>
        <p:nvSpPr>
          <p:cNvPr id="63496" name="Title 9"/>
          <p:cNvSpPr>
            <a:spLocks noGrp="1"/>
          </p:cNvSpPr>
          <p:nvPr>
            <p:ph type="title" idx="4294967295"/>
          </p:nvPr>
        </p:nvSpPr>
        <p:spPr>
          <a:xfrm>
            <a:off x="178340" y="990600"/>
            <a:ext cx="10322668" cy="1466822"/>
          </a:xfrm>
        </p:spPr>
        <p:txBody>
          <a:bodyPr/>
          <a:lstStyle/>
          <a:p>
            <a:pPr algn="l"/>
            <a:r>
              <a:rPr lang="en-US" altLang="it-IT" sz="2400" dirty="0" smtClean="0">
                <a:solidFill>
                  <a:schemeClr val="bg1"/>
                </a:solidFill>
              </a:rPr>
              <a:t>2011 @ T. </a:t>
            </a:r>
            <a:r>
              <a:rPr lang="en-US" altLang="it-IT" sz="2400" dirty="0" err="1" smtClean="0">
                <a:solidFill>
                  <a:schemeClr val="bg1"/>
                </a:solidFill>
              </a:rPr>
              <a:t>Oosterkamp</a:t>
            </a:r>
            <a:r>
              <a:rPr lang="en-US" altLang="it-IT" sz="2400" dirty="0" smtClean="0">
                <a:solidFill>
                  <a:schemeClr val="bg1"/>
                </a:solidFill>
              </a:rPr>
              <a:t> group.</a:t>
            </a:r>
            <a:br>
              <a:rPr lang="en-US" altLang="it-IT" sz="2400" dirty="0" smtClean="0">
                <a:solidFill>
                  <a:schemeClr val="bg1"/>
                </a:solidFill>
              </a:rPr>
            </a:br>
            <a:r>
              <a:rPr lang="en-US" altLang="it-IT" sz="2400" dirty="0" smtClean="0">
                <a:solidFill>
                  <a:schemeClr val="bg1"/>
                </a:solidFill>
              </a:rPr>
              <a:t>(</a:t>
            </a:r>
            <a:r>
              <a:rPr lang="en-US" altLang="it-IT" sz="2400" dirty="0" err="1" smtClean="0">
                <a:solidFill>
                  <a:schemeClr val="bg1"/>
                </a:solidFill>
              </a:rPr>
              <a:t>Kamerlingh</a:t>
            </a:r>
            <a:r>
              <a:rPr lang="en-US" altLang="it-IT" sz="2400" dirty="0" smtClean="0">
                <a:solidFill>
                  <a:schemeClr val="bg1"/>
                </a:solidFill>
              </a:rPr>
              <a:t> </a:t>
            </a:r>
            <a:r>
              <a:rPr lang="en-US" altLang="it-IT" sz="2400" dirty="0" err="1" smtClean="0">
                <a:solidFill>
                  <a:schemeClr val="bg1"/>
                </a:solidFill>
              </a:rPr>
              <a:t>Onnes</a:t>
            </a:r>
            <a:r>
              <a:rPr lang="en-US" altLang="it-IT" sz="2400" dirty="0" smtClean="0">
                <a:solidFill>
                  <a:schemeClr val="bg1"/>
                </a:solidFill>
              </a:rPr>
              <a:t> Laboratory, Leiden University) </a:t>
            </a:r>
            <a:br>
              <a:rPr lang="en-US" altLang="it-IT" sz="2400" dirty="0" smtClean="0">
                <a:solidFill>
                  <a:schemeClr val="bg1"/>
                </a:solidFill>
              </a:rPr>
            </a:br>
            <a:r>
              <a:rPr lang="en-US" altLang="it-IT" sz="2400" dirty="0">
                <a:solidFill>
                  <a:schemeClr val="bg1"/>
                </a:solidFill>
              </a:rPr>
              <a:t/>
            </a:r>
            <a:br>
              <a:rPr lang="en-US" altLang="it-IT" sz="2400" dirty="0">
                <a:solidFill>
                  <a:schemeClr val="bg1"/>
                </a:solidFill>
              </a:rPr>
            </a:br>
            <a:r>
              <a:rPr lang="en-US" altLang="it-IT" sz="2400" dirty="0" smtClean="0">
                <a:solidFill>
                  <a:schemeClr val="bg1"/>
                </a:solidFill>
              </a:rPr>
              <a:t>Silicon </a:t>
            </a:r>
            <a:r>
              <a:rPr lang="en-US" altLang="it-IT" sz="2400" dirty="0" err="1" smtClean="0">
                <a:solidFill>
                  <a:schemeClr val="bg1"/>
                </a:solidFill>
              </a:rPr>
              <a:t>nanocantilever</a:t>
            </a:r>
            <a:r>
              <a:rPr lang="en-US" altLang="it-IT" sz="2400" dirty="0" smtClean="0">
                <a:solidFill>
                  <a:schemeClr val="bg1"/>
                </a:solidFill>
              </a:rPr>
              <a:t> (IBM style, D. </a:t>
            </a:r>
            <a:r>
              <a:rPr lang="en-US" altLang="it-IT" sz="2400" dirty="0" err="1" smtClean="0">
                <a:solidFill>
                  <a:schemeClr val="bg1"/>
                </a:solidFill>
              </a:rPr>
              <a:t>Rugar</a:t>
            </a:r>
            <a:r>
              <a:rPr lang="en-US" altLang="it-IT" sz="2400" dirty="0" smtClean="0">
                <a:solidFill>
                  <a:schemeClr val="bg1"/>
                </a:solidFill>
              </a:rPr>
              <a:t> group)</a:t>
            </a:r>
          </a:p>
        </p:txBody>
      </p:sp>
      <p:sp>
        <p:nvSpPr>
          <p:cNvPr id="63497" name="TextBox 10"/>
          <p:cNvSpPr txBox="1">
            <a:spLocks noChangeArrowheads="1"/>
          </p:cNvSpPr>
          <p:nvPr/>
        </p:nvSpPr>
        <p:spPr bwMode="auto">
          <a:xfrm>
            <a:off x="6629399" y="2362200"/>
            <a:ext cx="339467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endParaRPr lang="en-US" altLang="it-IT" sz="2400" dirty="0" smtClean="0">
              <a:solidFill>
                <a:schemeClr val="bg1"/>
              </a:solidFill>
            </a:endParaRPr>
          </a:p>
          <a:p>
            <a:pPr algn="l" eaLnBrk="1" hangingPunct="1"/>
            <a:r>
              <a:rPr lang="en-US" altLang="it-IT" sz="2400" dirty="0" smtClean="0">
                <a:solidFill>
                  <a:srgbClr val="FFFF00"/>
                </a:solidFill>
              </a:rPr>
              <a:t>Very high aspect ratio</a:t>
            </a:r>
            <a:endParaRPr lang="en-US" altLang="it-IT" sz="2400" dirty="0">
              <a:solidFill>
                <a:srgbClr val="FFFF00"/>
              </a:solidFill>
            </a:endParaRPr>
          </a:p>
          <a:p>
            <a:pPr algn="l" eaLnBrk="1" hangingPunct="1"/>
            <a:endParaRPr lang="en-US" altLang="it-IT" sz="2400" dirty="0" smtClean="0">
              <a:solidFill>
                <a:schemeClr val="bg1"/>
              </a:solidFill>
            </a:endParaRPr>
          </a:p>
          <a:p>
            <a:pPr algn="l" eaLnBrk="1" hangingPunct="1"/>
            <a:r>
              <a:rPr lang="en-US" altLang="it-IT" sz="2400" u="sng" dirty="0" smtClean="0">
                <a:solidFill>
                  <a:schemeClr val="bg1"/>
                </a:solidFill>
              </a:rPr>
              <a:t>Thickness=100 nm</a:t>
            </a:r>
          </a:p>
          <a:p>
            <a:pPr algn="l" eaLnBrk="1" hangingPunct="1"/>
            <a:r>
              <a:rPr lang="en-US" altLang="it-IT" sz="2400" u="sng" dirty="0" smtClean="0">
                <a:solidFill>
                  <a:schemeClr val="bg1"/>
                </a:solidFill>
              </a:rPr>
              <a:t>(close to standard </a:t>
            </a:r>
            <a:r>
              <a:rPr lang="en-US" altLang="it-IT" sz="2400" u="sng" dirty="0" err="1" smtClean="0">
                <a:solidFill>
                  <a:schemeClr val="bg1"/>
                </a:solidFill>
              </a:rPr>
              <a:t>rc</a:t>
            </a:r>
            <a:r>
              <a:rPr lang="en-US" altLang="it-IT" sz="2400" u="sng" dirty="0" smtClean="0">
                <a:solidFill>
                  <a:schemeClr val="bg1"/>
                </a:solidFill>
              </a:rPr>
              <a:t>)</a:t>
            </a:r>
          </a:p>
          <a:p>
            <a:pPr algn="l" eaLnBrk="1" hangingPunct="1"/>
            <a:endParaRPr lang="en-US" altLang="it-IT" sz="2400" dirty="0" smtClean="0">
              <a:solidFill>
                <a:schemeClr val="bg1"/>
              </a:solidFill>
            </a:endParaRPr>
          </a:p>
          <a:p>
            <a:pPr algn="l" eaLnBrk="1" hangingPunct="1"/>
            <a:r>
              <a:rPr lang="en-US" altLang="it-IT" sz="2400" dirty="0" smtClean="0">
                <a:solidFill>
                  <a:schemeClr val="bg1"/>
                </a:solidFill>
              </a:rPr>
              <a:t>Width=5 </a:t>
            </a:r>
            <a:r>
              <a:rPr lang="en-US" altLang="it-IT" sz="2400" dirty="0" smtClean="0">
                <a:solidFill>
                  <a:schemeClr val="bg1"/>
                </a:solidFill>
                <a:latin typeface="Symbol" panose="05050102010706020507" pitchFamily="18" charset="2"/>
              </a:rPr>
              <a:t>m</a:t>
            </a:r>
            <a:r>
              <a:rPr lang="en-US" altLang="it-IT" sz="2400" dirty="0" smtClean="0">
                <a:solidFill>
                  <a:schemeClr val="bg1"/>
                </a:solidFill>
              </a:rPr>
              <a:t>m</a:t>
            </a:r>
          </a:p>
          <a:p>
            <a:pPr algn="l" eaLnBrk="1" hangingPunct="1"/>
            <a:r>
              <a:rPr lang="en-US" altLang="it-IT" sz="2400" dirty="0" smtClean="0">
                <a:solidFill>
                  <a:schemeClr val="bg1"/>
                </a:solidFill>
              </a:rPr>
              <a:t>Length=100 </a:t>
            </a:r>
            <a:r>
              <a:rPr lang="en-US" altLang="it-IT" sz="2400" dirty="0" smtClean="0">
                <a:solidFill>
                  <a:schemeClr val="bg1"/>
                </a:solidFill>
                <a:latin typeface="Symbol" panose="05050102010706020507" pitchFamily="18" charset="2"/>
              </a:rPr>
              <a:t>m</a:t>
            </a:r>
            <a:r>
              <a:rPr lang="en-US" altLang="it-IT" sz="2400" dirty="0" smtClean="0">
                <a:solidFill>
                  <a:schemeClr val="bg1"/>
                </a:solidFill>
              </a:rPr>
              <a:t>m</a:t>
            </a:r>
          </a:p>
          <a:p>
            <a:pPr algn="l" eaLnBrk="1" hangingPunct="1"/>
            <a:endParaRPr lang="en-US" altLang="it-IT" sz="2400" dirty="0">
              <a:solidFill>
                <a:schemeClr val="bg1"/>
              </a:solidFill>
            </a:endParaRPr>
          </a:p>
          <a:p>
            <a:pPr algn="l" eaLnBrk="1" hangingPunct="1"/>
            <a:r>
              <a:rPr lang="en-US" altLang="it-IT" sz="2400" dirty="0" smtClean="0">
                <a:solidFill>
                  <a:schemeClr val="bg1"/>
                </a:solidFill>
              </a:rPr>
              <a:t>f</a:t>
            </a:r>
            <a:r>
              <a:rPr lang="en-US" altLang="it-IT" sz="2400" baseline="-25000" dirty="0" smtClean="0">
                <a:solidFill>
                  <a:schemeClr val="bg1"/>
                </a:solidFill>
              </a:rPr>
              <a:t>0</a:t>
            </a:r>
            <a:r>
              <a:rPr lang="en-US" altLang="it-IT" sz="2400" dirty="0" smtClean="0">
                <a:solidFill>
                  <a:schemeClr val="bg1"/>
                </a:solidFill>
              </a:rPr>
              <a:t>=3084 Hz</a:t>
            </a:r>
          </a:p>
          <a:p>
            <a:pPr algn="l" eaLnBrk="1" hangingPunct="1"/>
            <a:r>
              <a:rPr lang="en-US" altLang="it-IT" sz="2400" dirty="0" smtClean="0">
                <a:solidFill>
                  <a:schemeClr val="bg1"/>
                </a:solidFill>
              </a:rPr>
              <a:t>Q=4x10</a:t>
            </a:r>
            <a:r>
              <a:rPr lang="en-US" altLang="it-IT" sz="2400" baseline="30000" dirty="0" smtClean="0">
                <a:solidFill>
                  <a:schemeClr val="bg1"/>
                </a:solidFill>
              </a:rPr>
              <a:t>4</a:t>
            </a:r>
            <a:r>
              <a:rPr lang="en-US" altLang="it-IT" sz="2400" dirty="0" smtClean="0">
                <a:solidFill>
                  <a:schemeClr val="bg1"/>
                </a:solidFill>
              </a:rPr>
              <a:t>  </a:t>
            </a:r>
          </a:p>
          <a:p>
            <a:pPr algn="l" eaLnBrk="1" hangingPunct="1"/>
            <a:endParaRPr lang="en-US" altLang="it-IT" sz="2400" dirty="0">
              <a:solidFill>
                <a:schemeClr val="bg1"/>
              </a:solidFill>
            </a:endParaRPr>
          </a:p>
          <a:p>
            <a:pPr algn="l" eaLnBrk="1" hangingPunct="1"/>
            <a:endParaRPr lang="en-US" altLang="it-IT" sz="2400" dirty="0"/>
          </a:p>
        </p:txBody>
      </p:sp>
      <p:sp>
        <p:nvSpPr>
          <p:cNvPr id="11" name="CasellaDiTesto 10"/>
          <p:cNvSpPr txBox="1"/>
          <p:nvPr/>
        </p:nvSpPr>
        <p:spPr>
          <a:xfrm>
            <a:off x="2057400" y="72478"/>
            <a:ext cx="5017720" cy="769441"/>
          </a:xfrm>
          <a:prstGeom prst="rect">
            <a:avLst/>
          </a:prstGeom>
          <a:noFill/>
        </p:spPr>
        <p:txBody>
          <a:bodyPr wrap="none" rtlCol="0">
            <a:spAutoFit/>
          </a:bodyPr>
          <a:lstStyle/>
          <a:p>
            <a:pPr algn="l"/>
            <a:r>
              <a:rPr lang="en-US" sz="4400" dirty="0" smtClean="0">
                <a:solidFill>
                  <a:srgbClr val="FFFF00"/>
                </a:solidFill>
              </a:rPr>
              <a:t>Experimental </a:t>
            </a:r>
            <a:r>
              <a:rPr lang="en-US" sz="4400" dirty="0">
                <a:solidFill>
                  <a:srgbClr val="FFFF00"/>
                </a:solidFill>
              </a:rPr>
              <a:t>s</a:t>
            </a:r>
            <a:r>
              <a:rPr lang="en-US" sz="4400" dirty="0" smtClean="0">
                <a:solidFill>
                  <a:srgbClr val="FFFF00"/>
                </a:solidFill>
              </a:rPr>
              <a:t>etup</a:t>
            </a:r>
          </a:p>
        </p:txBody>
      </p:sp>
    </p:spTree>
    <p:extLst>
      <p:ext uri="{BB962C8B-B14F-4D97-AF65-F5344CB8AC3E}">
        <p14:creationId xmlns:p14="http://schemas.microsoft.com/office/powerpoint/2010/main" val="2285094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3400" y="152400"/>
            <a:ext cx="8680581" cy="800219"/>
          </a:xfrm>
          <a:prstGeom prst="rect">
            <a:avLst/>
          </a:prstGeom>
          <a:noFill/>
        </p:spPr>
        <p:txBody>
          <a:bodyPr wrap="none" rtlCol="0">
            <a:spAutoFit/>
          </a:bodyPr>
          <a:lstStyle/>
          <a:p>
            <a:pPr algn="l"/>
            <a:r>
              <a:rPr lang="en-US" sz="2800" dirty="0" smtClean="0">
                <a:solidFill>
                  <a:srgbClr val="FFFF00"/>
                </a:solidFill>
              </a:rPr>
              <a:t>The context:  Magnetic Resonance Force Microscopy</a:t>
            </a:r>
            <a:endParaRPr lang="en-US" dirty="0"/>
          </a:p>
          <a:p>
            <a:pPr algn="l"/>
            <a:endParaRPr lang="it-IT" dirty="0"/>
          </a:p>
        </p:txBody>
      </p:sp>
      <p:pic>
        <p:nvPicPr>
          <p:cNvPr id="6" name="Picture 5" descr="MRF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905000"/>
            <a:ext cx="6491288"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376198" y="6248400"/>
            <a:ext cx="795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it-IT" dirty="0" smtClean="0">
                <a:solidFill>
                  <a:srgbClr val="FFFF00"/>
                </a:solidFill>
              </a:rPr>
              <a:t>Spin </a:t>
            </a:r>
            <a:r>
              <a:rPr lang="en-US" altLang="it-IT" dirty="0">
                <a:solidFill>
                  <a:srgbClr val="FFFF00"/>
                </a:solidFill>
              </a:rPr>
              <a:t>inversions in the sample </a:t>
            </a:r>
            <a:r>
              <a:rPr lang="en-US" altLang="it-IT" dirty="0" smtClean="0">
                <a:solidFill>
                  <a:srgbClr val="FFFF00"/>
                </a:solidFill>
              </a:rPr>
              <a:t>                                   Force on the cantilever</a:t>
            </a:r>
            <a:endParaRPr lang="en-US" altLang="it-IT" dirty="0">
              <a:solidFill>
                <a:srgbClr val="FFFF00"/>
              </a:solidFill>
            </a:endParaRPr>
          </a:p>
        </p:txBody>
      </p:sp>
      <p:sp>
        <p:nvSpPr>
          <p:cNvPr id="9" name="Freccia a destra 8"/>
          <p:cNvSpPr/>
          <p:nvPr/>
        </p:nvSpPr>
        <p:spPr>
          <a:xfrm>
            <a:off x="4114800" y="6286500"/>
            <a:ext cx="1143000" cy="293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457200" y="1044952"/>
            <a:ext cx="7545655" cy="369332"/>
          </a:xfrm>
          <a:prstGeom prst="rect">
            <a:avLst/>
          </a:prstGeom>
          <a:noFill/>
        </p:spPr>
        <p:txBody>
          <a:bodyPr wrap="none" rtlCol="0">
            <a:spAutoFit/>
          </a:bodyPr>
          <a:lstStyle/>
          <a:p>
            <a:r>
              <a:rPr lang="en-US" dirty="0" smtClean="0">
                <a:solidFill>
                  <a:schemeClr val="bg1"/>
                </a:solidFill>
              </a:rPr>
              <a:t>Couple mechanical motion to single (or a few) spins in a nearby sample </a:t>
            </a:r>
            <a:endParaRPr lang="it-IT" dirty="0">
              <a:solidFill>
                <a:schemeClr val="bg1"/>
              </a:solidFill>
            </a:endParaRPr>
          </a:p>
        </p:txBody>
      </p:sp>
    </p:spTree>
    <p:extLst>
      <p:ext uri="{BB962C8B-B14F-4D97-AF65-F5344CB8AC3E}">
        <p14:creationId xmlns:p14="http://schemas.microsoft.com/office/powerpoint/2010/main" val="1937455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41119" y="152400"/>
            <a:ext cx="8915400" cy="685800"/>
          </a:xfrm>
        </p:spPr>
        <p:txBody>
          <a:bodyPr/>
          <a:lstStyle/>
          <a:p>
            <a:r>
              <a:rPr lang="it-IT" altLang="it-IT" sz="3200" dirty="0" smtClean="0"/>
              <a:t>Main applications of MRFM</a:t>
            </a:r>
            <a:br>
              <a:rPr lang="it-IT" altLang="it-IT" sz="3200" dirty="0" smtClean="0"/>
            </a:br>
            <a:endParaRPr lang="it-IT" altLang="it-IT" sz="3200" dirty="0" smtClean="0"/>
          </a:p>
        </p:txBody>
      </p:sp>
      <p:pic>
        <p:nvPicPr>
          <p:cNvPr id="57348" name="Picture 6" descr="Spacefilling or CPK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6845" y="990600"/>
            <a:ext cx="2889250" cy="262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152400" y="990600"/>
            <a:ext cx="4017252" cy="2862322"/>
          </a:xfrm>
          <a:prstGeom prst="rect">
            <a:avLst/>
          </a:prstGeom>
          <a:noFill/>
        </p:spPr>
        <p:txBody>
          <a:bodyPr wrap="square" rtlCol="0">
            <a:spAutoFit/>
          </a:bodyPr>
          <a:lstStyle/>
          <a:p>
            <a:pPr marL="342900" indent="-342900" algn="l">
              <a:buAutoNum type="arabicParenR"/>
            </a:pPr>
            <a:r>
              <a:rPr lang="en-US" dirty="0" smtClean="0">
                <a:solidFill>
                  <a:srgbClr val="FFFF00"/>
                </a:solidFill>
              </a:rPr>
              <a:t>Molecular Imaging</a:t>
            </a:r>
          </a:p>
          <a:p>
            <a:endParaRPr lang="en-US" dirty="0" smtClean="0">
              <a:solidFill>
                <a:schemeClr val="bg1"/>
              </a:solidFill>
            </a:endParaRPr>
          </a:p>
          <a:p>
            <a:pPr algn="l"/>
            <a:r>
              <a:rPr lang="en-US" dirty="0" smtClean="0">
                <a:solidFill>
                  <a:schemeClr val="bg1"/>
                </a:solidFill>
              </a:rPr>
              <a:t>Magnetic Resonance Imaging </a:t>
            </a:r>
          </a:p>
          <a:p>
            <a:pPr algn="l"/>
            <a:r>
              <a:rPr lang="en-US" dirty="0" smtClean="0">
                <a:solidFill>
                  <a:schemeClr val="bg1"/>
                </a:solidFill>
              </a:rPr>
              <a:t>(high resolution thanks to strong field gradients)</a:t>
            </a:r>
          </a:p>
          <a:p>
            <a:pPr algn="l"/>
            <a:endParaRPr lang="en-US" dirty="0">
              <a:solidFill>
                <a:schemeClr val="bg1"/>
              </a:solidFill>
            </a:endParaRPr>
          </a:p>
          <a:p>
            <a:pPr algn="l"/>
            <a:r>
              <a:rPr lang="en-US" dirty="0" smtClean="0">
                <a:solidFill>
                  <a:schemeClr val="bg1"/>
                </a:solidFill>
              </a:rPr>
              <a:t>3D map of complex biomolecules </a:t>
            </a:r>
          </a:p>
          <a:p>
            <a:pPr algn="l"/>
            <a:r>
              <a:rPr lang="en-US" dirty="0" smtClean="0">
                <a:solidFill>
                  <a:schemeClr val="bg1"/>
                </a:solidFill>
              </a:rPr>
              <a:t>(</a:t>
            </a:r>
            <a:r>
              <a:rPr lang="en-US" dirty="0" err="1" smtClean="0">
                <a:solidFill>
                  <a:schemeClr val="bg1"/>
                </a:solidFill>
              </a:rPr>
              <a:t>ie</a:t>
            </a:r>
            <a:r>
              <a:rPr lang="en-US" dirty="0" smtClean="0">
                <a:solidFill>
                  <a:schemeClr val="bg1"/>
                </a:solidFill>
              </a:rPr>
              <a:t> proteins).</a:t>
            </a:r>
          </a:p>
          <a:p>
            <a:pPr algn="l"/>
            <a:endParaRPr lang="en-US" dirty="0">
              <a:solidFill>
                <a:schemeClr val="bg1"/>
              </a:solidFill>
            </a:endParaRPr>
          </a:p>
          <a:p>
            <a:pPr algn="l"/>
            <a:endParaRPr lang="it-IT" dirty="0">
              <a:solidFill>
                <a:schemeClr val="bg1"/>
              </a:solidFill>
            </a:endParaRPr>
          </a:p>
        </p:txBody>
      </p:sp>
      <p:pic>
        <p:nvPicPr>
          <p:cNvPr id="7" name="Picture 5" descr="Crystal structure of rhodopsin."/>
          <p:cNvPicPr>
            <a:picLocks noChangeAspect="1" noChangeArrowheads="1"/>
          </p:cNvPicPr>
          <p:nvPr/>
        </p:nvPicPr>
        <p:blipFill>
          <a:blip r:embed="rId3">
            <a:extLst>
              <a:ext uri="{28A0092B-C50C-407E-A947-70E740481C1C}">
                <a14:useLocalDpi xmlns:a14="http://schemas.microsoft.com/office/drawing/2010/main" val="0"/>
              </a:ext>
            </a:extLst>
          </a:blip>
          <a:srcRect l="28572" r="18095"/>
          <a:stretch>
            <a:fillRect/>
          </a:stretch>
        </p:blipFill>
        <p:spPr bwMode="auto">
          <a:xfrm>
            <a:off x="4322052" y="977629"/>
            <a:ext cx="1926347" cy="2726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183204" y="4188513"/>
            <a:ext cx="3698448" cy="1477328"/>
          </a:xfrm>
          <a:prstGeom prst="rect">
            <a:avLst/>
          </a:prstGeom>
          <a:noFill/>
        </p:spPr>
        <p:txBody>
          <a:bodyPr wrap="none" rtlCol="0">
            <a:spAutoFit/>
          </a:bodyPr>
          <a:lstStyle/>
          <a:p>
            <a:pPr algn="l"/>
            <a:r>
              <a:rPr lang="en-US" dirty="0" smtClean="0">
                <a:solidFill>
                  <a:srgbClr val="FFFF00"/>
                </a:solidFill>
              </a:rPr>
              <a:t>2) Macroscopic superposition of a </a:t>
            </a:r>
          </a:p>
          <a:p>
            <a:pPr algn="l"/>
            <a:r>
              <a:rPr lang="en-US" dirty="0" smtClean="0">
                <a:solidFill>
                  <a:srgbClr val="FFFF00"/>
                </a:solidFill>
              </a:rPr>
              <a:t>mechanical resonator</a:t>
            </a:r>
            <a:r>
              <a:rPr lang="en-US" dirty="0" smtClean="0"/>
              <a:t> </a:t>
            </a:r>
          </a:p>
          <a:p>
            <a:endParaRPr lang="en-US" dirty="0"/>
          </a:p>
          <a:p>
            <a:pPr algn="l"/>
            <a:r>
              <a:rPr lang="en-US" dirty="0" smtClean="0">
                <a:solidFill>
                  <a:schemeClr val="bg1"/>
                </a:solidFill>
              </a:rPr>
              <a:t>Couple to a single spin qubit</a:t>
            </a:r>
          </a:p>
          <a:p>
            <a:pPr algn="l"/>
            <a:r>
              <a:rPr lang="en-US" dirty="0" smtClean="0">
                <a:solidFill>
                  <a:schemeClr val="bg1"/>
                </a:solidFill>
              </a:rPr>
              <a:t>(</a:t>
            </a:r>
            <a:r>
              <a:rPr lang="en-US" dirty="0" err="1" smtClean="0">
                <a:solidFill>
                  <a:schemeClr val="bg1"/>
                </a:solidFill>
              </a:rPr>
              <a:t>ie</a:t>
            </a:r>
            <a:r>
              <a:rPr lang="en-US" dirty="0" smtClean="0">
                <a:solidFill>
                  <a:schemeClr val="bg1"/>
                </a:solidFill>
              </a:rPr>
              <a:t> diamond NV centers)</a:t>
            </a:r>
            <a:endParaRPr lang="it-IT" dirty="0">
              <a:solidFill>
                <a:schemeClr val="bg1"/>
              </a:solidFill>
            </a:endParaRPr>
          </a:p>
        </p:txBody>
      </p:sp>
      <p:grpSp>
        <p:nvGrpSpPr>
          <p:cNvPr id="9" name="Group 52"/>
          <p:cNvGrpSpPr>
            <a:grpSpLocks/>
          </p:cNvGrpSpPr>
          <p:nvPr/>
        </p:nvGrpSpPr>
        <p:grpSpPr bwMode="auto">
          <a:xfrm>
            <a:off x="4328865" y="4279305"/>
            <a:ext cx="4129074" cy="2578695"/>
            <a:chOff x="1872" y="1200"/>
            <a:chExt cx="2976" cy="2064"/>
          </a:xfrm>
        </p:grpSpPr>
        <p:sp>
          <p:nvSpPr>
            <p:cNvPr id="10" name="Rectangle 46"/>
            <p:cNvSpPr>
              <a:spLocks noChangeArrowheads="1"/>
            </p:cNvSpPr>
            <p:nvPr/>
          </p:nvSpPr>
          <p:spPr bwMode="auto">
            <a:xfrm>
              <a:off x="1872" y="1200"/>
              <a:ext cx="2976" cy="206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 name="Freeform 32"/>
            <p:cNvSpPr>
              <a:spLocks noChangeAspect="1"/>
            </p:cNvSpPr>
            <p:nvPr/>
          </p:nvSpPr>
          <p:spPr bwMode="auto">
            <a:xfrm flipH="1">
              <a:off x="3108" y="1494"/>
              <a:ext cx="212" cy="1356"/>
            </a:xfrm>
            <a:custGeom>
              <a:avLst/>
              <a:gdLst>
                <a:gd name="T0" fmla="*/ 393 w 21600"/>
                <a:gd name="T1" fmla="*/ 21600 h 21600"/>
                <a:gd name="T2" fmla="*/ 0 w 21600"/>
                <a:gd name="T3" fmla="*/ 19134 h 21600"/>
                <a:gd name="T4" fmla="*/ 0 w 21600"/>
                <a:gd name="T5" fmla="*/ 16498 h 21600"/>
                <a:gd name="T6" fmla="*/ 0 w 21600"/>
                <a:gd name="T7" fmla="*/ 13861 h 21600"/>
                <a:gd name="T8" fmla="*/ 1178 w 21600"/>
                <a:gd name="T9" fmla="*/ 10545 h 21600"/>
                <a:gd name="T10" fmla="*/ 3927 w 21600"/>
                <a:gd name="T11" fmla="*/ 7483 h 21600"/>
                <a:gd name="T12" fmla="*/ 7855 w 21600"/>
                <a:gd name="T13" fmla="*/ 4677 h 21600"/>
                <a:gd name="T14" fmla="*/ 13353 w 21600"/>
                <a:gd name="T15" fmla="*/ 1786 h 21600"/>
                <a:gd name="T16" fmla="*/ 16887 w 21600"/>
                <a:gd name="T17" fmla="*/ 0 h 21600"/>
                <a:gd name="T18" fmla="*/ 21600 w 21600"/>
                <a:gd name="T19" fmla="*/ 425 h 21600"/>
                <a:gd name="T20" fmla="*/ 18065 w 21600"/>
                <a:gd name="T21" fmla="*/ 2041 h 21600"/>
                <a:gd name="T22" fmla="*/ 12960 w 21600"/>
                <a:gd name="T23" fmla="*/ 4847 h 21600"/>
                <a:gd name="T24" fmla="*/ 9033 w 21600"/>
                <a:gd name="T25" fmla="*/ 7569 h 21600"/>
                <a:gd name="T26" fmla="*/ 7069 w 21600"/>
                <a:gd name="T27" fmla="*/ 10545 h 21600"/>
                <a:gd name="T28" fmla="*/ 6284 w 21600"/>
                <a:gd name="T29" fmla="*/ 13691 h 21600"/>
                <a:gd name="T30" fmla="*/ 5498 w 21600"/>
                <a:gd name="T31" fmla="*/ 16328 h 21600"/>
                <a:gd name="T32" fmla="*/ 5891 w 21600"/>
                <a:gd name="T33" fmla="*/ 19049 h 21600"/>
                <a:gd name="T34" fmla="*/ 5891 w 21600"/>
                <a:gd name="T35" fmla="*/ 21600 h 21600"/>
                <a:gd name="T36" fmla="*/ 393 w 21600"/>
                <a:gd name="T37" fmla="*/ 21600 h 21600"/>
                <a:gd name="T38" fmla="*/ 393 w 21600"/>
                <a:gd name="T3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00" h="21600">
                  <a:moveTo>
                    <a:pt x="393" y="21600"/>
                  </a:moveTo>
                  <a:lnTo>
                    <a:pt x="0" y="19134"/>
                  </a:lnTo>
                  <a:lnTo>
                    <a:pt x="0" y="16498"/>
                  </a:lnTo>
                  <a:lnTo>
                    <a:pt x="0" y="13861"/>
                  </a:lnTo>
                  <a:lnTo>
                    <a:pt x="1178" y="10545"/>
                  </a:lnTo>
                  <a:lnTo>
                    <a:pt x="3927" y="7483"/>
                  </a:lnTo>
                  <a:lnTo>
                    <a:pt x="7855" y="4677"/>
                  </a:lnTo>
                  <a:lnTo>
                    <a:pt x="13353" y="1786"/>
                  </a:lnTo>
                  <a:lnTo>
                    <a:pt x="16887" y="0"/>
                  </a:lnTo>
                  <a:lnTo>
                    <a:pt x="21600" y="425"/>
                  </a:lnTo>
                  <a:lnTo>
                    <a:pt x="18065" y="2041"/>
                  </a:lnTo>
                  <a:lnTo>
                    <a:pt x="12960" y="4847"/>
                  </a:lnTo>
                  <a:lnTo>
                    <a:pt x="9033" y="7569"/>
                  </a:lnTo>
                  <a:lnTo>
                    <a:pt x="7069" y="10545"/>
                  </a:lnTo>
                  <a:lnTo>
                    <a:pt x="6284" y="13691"/>
                  </a:lnTo>
                  <a:lnTo>
                    <a:pt x="5498" y="16328"/>
                  </a:lnTo>
                  <a:lnTo>
                    <a:pt x="5891" y="19049"/>
                  </a:lnTo>
                  <a:lnTo>
                    <a:pt x="5891" y="21600"/>
                  </a:lnTo>
                  <a:lnTo>
                    <a:pt x="393" y="21600"/>
                  </a:lnTo>
                  <a:close/>
                  <a:moveTo>
                    <a:pt x="393" y="21600"/>
                  </a:moveTo>
                </a:path>
              </a:pathLst>
            </a:custGeom>
            <a:noFill/>
            <a:ln w="25400" cap="flat">
              <a:solidFill>
                <a:schemeClr val="tx1"/>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t-IT"/>
            </a:p>
          </p:txBody>
        </p:sp>
        <p:sp>
          <p:nvSpPr>
            <p:cNvPr id="12" name="Freeform 33"/>
            <p:cNvSpPr>
              <a:spLocks noChangeAspect="1"/>
            </p:cNvSpPr>
            <p:nvPr/>
          </p:nvSpPr>
          <p:spPr bwMode="auto">
            <a:xfrm>
              <a:off x="3264" y="1488"/>
              <a:ext cx="212" cy="1356"/>
            </a:xfrm>
            <a:custGeom>
              <a:avLst/>
              <a:gdLst>
                <a:gd name="T0" fmla="*/ 393 w 21600"/>
                <a:gd name="T1" fmla="*/ 21600 h 21600"/>
                <a:gd name="T2" fmla="*/ 0 w 21600"/>
                <a:gd name="T3" fmla="*/ 19134 h 21600"/>
                <a:gd name="T4" fmla="*/ 0 w 21600"/>
                <a:gd name="T5" fmla="*/ 16498 h 21600"/>
                <a:gd name="T6" fmla="*/ 0 w 21600"/>
                <a:gd name="T7" fmla="*/ 13861 h 21600"/>
                <a:gd name="T8" fmla="*/ 1178 w 21600"/>
                <a:gd name="T9" fmla="*/ 10545 h 21600"/>
                <a:gd name="T10" fmla="*/ 3927 w 21600"/>
                <a:gd name="T11" fmla="*/ 7483 h 21600"/>
                <a:gd name="T12" fmla="*/ 7855 w 21600"/>
                <a:gd name="T13" fmla="*/ 4677 h 21600"/>
                <a:gd name="T14" fmla="*/ 13353 w 21600"/>
                <a:gd name="T15" fmla="*/ 1786 h 21600"/>
                <a:gd name="T16" fmla="*/ 16887 w 21600"/>
                <a:gd name="T17" fmla="*/ 0 h 21600"/>
                <a:gd name="T18" fmla="*/ 21600 w 21600"/>
                <a:gd name="T19" fmla="*/ 425 h 21600"/>
                <a:gd name="T20" fmla="*/ 18065 w 21600"/>
                <a:gd name="T21" fmla="*/ 2041 h 21600"/>
                <a:gd name="T22" fmla="*/ 12960 w 21600"/>
                <a:gd name="T23" fmla="*/ 4847 h 21600"/>
                <a:gd name="T24" fmla="*/ 9033 w 21600"/>
                <a:gd name="T25" fmla="*/ 7569 h 21600"/>
                <a:gd name="T26" fmla="*/ 7069 w 21600"/>
                <a:gd name="T27" fmla="*/ 10545 h 21600"/>
                <a:gd name="T28" fmla="*/ 6284 w 21600"/>
                <a:gd name="T29" fmla="*/ 13691 h 21600"/>
                <a:gd name="T30" fmla="*/ 5498 w 21600"/>
                <a:gd name="T31" fmla="*/ 16328 h 21600"/>
                <a:gd name="T32" fmla="*/ 5891 w 21600"/>
                <a:gd name="T33" fmla="*/ 19049 h 21600"/>
                <a:gd name="T34" fmla="*/ 5891 w 21600"/>
                <a:gd name="T35" fmla="*/ 21600 h 21600"/>
                <a:gd name="T36" fmla="*/ 393 w 21600"/>
                <a:gd name="T37" fmla="*/ 21600 h 21600"/>
                <a:gd name="T38" fmla="*/ 393 w 21600"/>
                <a:gd name="T3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00" h="21600">
                  <a:moveTo>
                    <a:pt x="393" y="21600"/>
                  </a:moveTo>
                  <a:lnTo>
                    <a:pt x="0" y="19134"/>
                  </a:lnTo>
                  <a:lnTo>
                    <a:pt x="0" y="16498"/>
                  </a:lnTo>
                  <a:lnTo>
                    <a:pt x="0" y="13861"/>
                  </a:lnTo>
                  <a:lnTo>
                    <a:pt x="1178" y="10545"/>
                  </a:lnTo>
                  <a:lnTo>
                    <a:pt x="3927" y="7483"/>
                  </a:lnTo>
                  <a:lnTo>
                    <a:pt x="7855" y="4677"/>
                  </a:lnTo>
                  <a:lnTo>
                    <a:pt x="13353" y="1786"/>
                  </a:lnTo>
                  <a:lnTo>
                    <a:pt x="16887" y="0"/>
                  </a:lnTo>
                  <a:lnTo>
                    <a:pt x="21600" y="425"/>
                  </a:lnTo>
                  <a:lnTo>
                    <a:pt x="18065" y="2041"/>
                  </a:lnTo>
                  <a:lnTo>
                    <a:pt x="12960" y="4847"/>
                  </a:lnTo>
                  <a:lnTo>
                    <a:pt x="9033" y="7569"/>
                  </a:lnTo>
                  <a:lnTo>
                    <a:pt x="7069" y="10545"/>
                  </a:lnTo>
                  <a:lnTo>
                    <a:pt x="6284" y="13691"/>
                  </a:lnTo>
                  <a:lnTo>
                    <a:pt x="5498" y="16328"/>
                  </a:lnTo>
                  <a:lnTo>
                    <a:pt x="5891" y="19049"/>
                  </a:lnTo>
                  <a:lnTo>
                    <a:pt x="5891" y="21600"/>
                  </a:lnTo>
                  <a:lnTo>
                    <a:pt x="393" y="21600"/>
                  </a:lnTo>
                  <a:close/>
                  <a:moveTo>
                    <a:pt x="393" y="21600"/>
                  </a:moveTo>
                </a:path>
              </a:pathLst>
            </a:custGeom>
            <a:solidFill>
              <a:srgbClr val="00FF00"/>
            </a:solidFill>
            <a:ln w="9525" cap="flat">
              <a:solidFill>
                <a:schemeClr val="tx1"/>
              </a:solidFill>
              <a:prstDash val="solid"/>
              <a:round/>
              <a:headEnd type="none" w="med" len="med"/>
              <a:tailEnd type="none" w="med" len="med"/>
            </a:ln>
          </p:spPr>
          <p:txBody>
            <a:bodyPr lIns="0" tIns="0" rIns="0" bIns="0"/>
            <a:lstStyle/>
            <a:p>
              <a:endParaRPr lang="it-IT"/>
            </a:p>
          </p:txBody>
        </p:sp>
        <p:sp>
          <p:nvSpPr>
            <p:cNvPr id="13" name="AutoShape 34"/>
            <p:cNvSpPr>
              <a:spLocks noChangeAspect="1"/>
            </p:cNvSpPr>
            <p:nvPr/>
          </p:nvSpPr>
          <p:spPr bwMode="auto">
            <a:xfrm rot="6572200">
              <a:off x="3427" y="1547"/>
              <a:ext cx="172" cy="132"/>
            </a:xfrm>
            <a:prstGeom prst="triangle">
              <a:avLst>
                <a:gd name="adj" fmla="val 50000"/>
              </a:avLst>
            </a:prstGeom>
            <a:solidFill>
              <a:srgbClr val="290082"/>
            </a:solidFill>
            <a:ln w="9525">
              <a:solidFill>
                <a:schemeClr val="tx1"/>
              </a:solidFill>
              <a:round/>
              <a:headEnd/>
              <a:tailEnd/>
            </a:ln>
          </p:spPr>
          <p:txBody>
            <a:bodyPr lIns="0" tIns="0" rIns="0" bIns="0"/>
            <a:lstStyle/>
            <a:p>
              <a:endParaRPr lang="it-IT"/>
            </a:p>
          </p:txBody>
        </p:sp>
        <p:sp>
          <p:nvSpPr>
            <p:cNvPr id="14" name="Line 35"/>
            <p:cNvSpPr>
              <a:spLocks noChangeAspect="1" noChangeShapeType="1"/>
            </p:cNvSpPr>
            <p:nvPr/>
          </p:nvSpPr>
          <p:spPr bwMode="auto">
            <a:xfrm>
              <a:off x="3828" y="1611"/>
              <a:ext cx="300" cy="7"/>
            </a:xfrm>
            <a:prstGeom prst="line">
              <a:avLst/>
            </a:prstGeom>
            <a:noFill/>
            <a:ln w="508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it-IT"/>
            </a:p>
          </p:txBody>
        </p:sp>
        <p:sp>
          <p:nvSpPr>
            <p:cNvPr id="15" name="AutoShape 40"/>
            <p:cNvSpPr>
              <a:spLocks noChangeAspect="1"/>
            </p:cNvSpPr>
            <p:nvPr/>
          </p:nvSpPr>
          <p:spPr bwMode="auto">
            <a:xfrm rot="4293904" flipH="1">
              <a:off x="3157" y="1487"/>
              <a:ext cx="172" cy="132"/>
            </a:xfrm>
            <a:prstGeom prst="triangle">
              <a:avLst>
                <a:gd name="adj" fmla="val 50000"/>
              </a:avLst>
            </a:prstGeom>
            <a:solidFill>
              <a:srgbClr val="CFBBFE"/>
            </a:solidFill>
            <a:ln w="25400">
              <a:solidFill>
                <a:schemeClr val="tx1"/>
              </a:solidFill>
              <a:prstDash val="sysDot"/>
              <a:round/>
              <a:headEnd/>
              <a:tailEnd/>
            </a:ln>
          </p:spPr>
          <p:txBody>
            <a:bodyPr lIns="0" tIns="0" rIns="0" bIns="0"/>
            <a:lstStyle/>
            <a:p>
              <a:endParaRPr lang="it-IT"/>
            </a:p>
          </p:txBody>
        </p:sp>
        <p:sp>
          <p:nvSpPr>
            <p:cNvPr id="16" name="Rectangle 45"/>
            <p:cNvSpPr>
              <a:spLocks noChangeAspect="1"/>
            </p:cNvSpPr>
            <p:nvPr/>
          </p:nvSpPr>
          <p:spPr bwMode="auto">
            <a:xfrm>
              <a:off x="2112" y="2688"/>
              <a:ext cx="2396" cy="388"/>
            </a:xfrm>
            <a:prstGeom prst="rect">
              <a:avLst/>
            </a:prstGeom>
            <a:solidFill>
              <a:srgbClr val="00FF00"/>
            </a:solidFill>
            <a:ln w="25400">
              <a:solidFill>
                <a:schemeClr val="tx1"/>
              </a:solidFill>
              <a:miter lim="800000"/>
              <a:headEnd/>
              <a:tailEnd/>
            </a:ln>
          </p:spPr>
          <p:txBody>
            <a:bodyPr lIns="0" tIns="0" rIns="0" bIns="0"/>
            <a:lstStyle/>
            <a:p>
              <a:endParaRPr lang="it-IT"/>
            </a:p>
          </p:txBody>
        </p:sp>
        <p:sp>
          <p:nvSpPr>
            <p:cNvPr id="17" name="Line 48"/>
            <p:cNvSpPr>
              <a:spLocks noChangeAspect="1" noChangeShapeType="1"/>
            </p:cNvSpPr>
            <p:nvPr/>
          </p:nvSpPr>
          <p:spPr bwMode="auto">
            <a:xfrm rot="10800000">
              <a:off x="3777" y="1815"/>
              <a:ext cx="300" cy="7"/>
            </a:xfrm>
            <a:prstGeom prst="line">
              <a:avLst/>
            </a:prstGeom>
            <a:noFill/>
            <a:ln w="50800">
              <a:solidFill>
                <a:srgbClr val="FF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it-IT"/>
            </a:p>
          </p:txBody>
        </p:sp>
        <p:sp>
          <p:nvSpPr>
            <p:cNvPr id="18" name="Oval 50"/>
            <p:cNvSpPr>
              <a:spLocks noChangeArrowheads="1"/>
            </p:cNvSpPr>
            <p:nvPr/>
          </p:nvSpPr>
          <p:spPr bwMode="auto">
            <a:xfrm>
              <a:off x="3786" y="1563"/>
              <a:ext cx="96" cy="9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 name="Oval 51"/>
            <p:cNvSpPr>
              <a:spLocks noChangeArrowheads="1"/>
            </p:cNvSpPr>
            <p:nvPr/>
          </p:nvSpPr>
          <p:spPr bwMode="auto">
            <a:xfrm>
              <a:off x="4035" y="1767"/>
              <a:ext cx="96" cy="9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90473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56942</TotalTime>
  <Words>1122</Words>
  <Application>Microsoft Office PowerPoint</Application>
  <PresentationFormat>A4 (21x29,7 cm)</PresentationFormat>
  <Paragraphs>247</Paragraphs>
  <Slides>29</Slides>
  <Notes>2</Notes>
  <HiddenSlides>0</HiddenSlides>
  <MMClips>0</MMClips>
  <ScaleCrop>false</ScaleCrop>
  <HeadingPairs>
    <vt:vector size="6" baseType="variant">
      <vt:variant>
        <vt:lpstr>Tema</vt:lpstr>
      </vt:variant>
      <vt:variant>
        <vt:i4>2</vt:i4>
      </vt:variant>
      <vt:variant>
        <vt:lpstr>Server OLE incorporati</vt:lpstr>
      </vt:variant>
      <vt:variant>
        <vt:i4>3</vt:i4>
      </vt:variant>
      <vt:variant>
        <vt:lpstr>Titoli diapositive</vt:lpstr>
      </vt:variant>
      <vt:variant>
        <vt:i4>29</vt:i4>
      </vt:variant>
    </vt:vector>
  </HeadingPairs>
  <TitlesOfParts>
    <vt:vector size="34" baseType="lpstr">
      <vt:lpstr>Default Design</vt:lpstr>
      <vt:lpstr>4_Office Theme</vt:lpstr>
      <vt:lpstr>Equation</vt:lpstr>
      <vt:lpstr>Graph</vt:lpstr>
      <vt:lpstr>Presentation</vt:lpstr>
      <vt:lpstr>Andrea Vinante   Testing collapse models using ultracold mechanical resonators   INFN – Tifpa, Trento  </vt:lpstr>
      <vt:lpstr>Spontaneous wavefunction collapse models</vt:lpstr>
      <vt:lpstr>Presentazione standard di PowerPoint</vt:lpstr>
      <vt:lpstr>Presentazione standard di PowerPoint</vt:lpstr>
      <vt:lpstr>Presentazione standard di PowerPoint</vt:lpstr>
      <vt:lpstr>Presentazione standard di PowerPoint</vt:lpstr>
      <vt:lpstr>2011 @ T. Oosterkamp group. (Kamerlingh Onnes Laboratory, Leiden University)   Silicon nanocantilever (IBM style, D. Rugar group)</vt:lpstr>
      <vt:lpstr>Presentazione standard di PowerPoint</vt:lpstr>
      <vt:lpstr>Main applications of MRFM </vt:lpstr>
      <vt:lpstr>Presentazione standard di PowerPoint</vt:lpstr>
      <vt:lpstr>Presentazione standard di PowerPoint</vt:lpstr>
      <vt:lpstr>Noise spectrum at SQUID output ( 10 minutes averaging)</vt:lpstr>
      <vt:lpstr>Independent calibration of mechanical energy</vt:lpstr>
      <vt:lpstr>Measuring b2</vt:lpstr>
      <vt:lpstr>Presentazione standard di PowerPoint</vt:lpstr>
      <vt:lpstr>Presentazione standard di PowerPoint</vt:lpstr>
      <vt:lpstr>Presentazione standard di PowerPoint</vt:lpstr>
      <vt:lpstr>Computed CSL-induced heating vs rC</vt:lpstr>
      <vt:lpstr>Presentazione standard di PowerPoint</vt:lpstr>
      <vt:lpstr>Presentazione standard di PowerPoint</vt:lpstr>
      <vt:lpstr>Presentazione standard di PowerPoint</vt:lpstr>
      <vt:lpstr>Ultra-high Q with silicon cantilevers</vt:lpstr>
      <vt:lpstr>Presentazione standard di PowerPoint</vt:lpstr>
      <vt:lpstr>Conclusions</vt:lpstr>
      <vt:lpstr>Measuring a</vt:lpstr>
      <vt:lpstr>Gravitational wave detectors</vt:lpstr>
      <vt:lpstr>Some relevant results</vt:lpstr>
      <vt:lpstr>IBM-type ultrathin cantilevers with magnetic tip</vt:lpstr>
      <vt:lpstr>Decoherence in a mechanical resonator</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UltraMagLev</dc:title>
  <dc:creator>Vinante</dc:creator>
  <cp:lastModifiedBy>Andrea</cp:lastModifiedBy>
  <cp:revision>625</cp:revision>
  <dcterms:created xsi:type="dcterms:W3CDTF">2007-10-01T19:33:50Z</dcterms:created>
  <dcterms:modified xsi:type="dcterms:W3CDTF">2015-09-22T17:27:59Z</dcterms:modified>
</cp:coreProperties>
</file>