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3" r:id="rId3"/>
    <p:sldId id="365" r:id="rId4"/>
    <p:sldId id="375" r:id="rId5"/>
    <p:sldId id="367" r:id="rId6"/>
    <p:sldId id="373" r:id="rId7"/>
    <p:sldId id="376" r:id="rId8"/>
    <p:sldId id="390" r:id="rId9"/>
    <p:sldId id="377" r:id="rId10"/>
    <p:sldId id="366" r:id="rId11"/>
    <p:sldId id="409" r:id="rId12"/>
    <p:sldId id="398" r:id="rId13"/>
    <p:sldId id="414" r:id="rId14"/>
    <p:sldId id="415" r:id="rId15"/>
    <p:sldId id="416" r:id="rId16"/>
    <p:sldId id="417" r:id="rId17"/>
    <p:sldId id="418" r:id="rId18"/>
    <p:sldId id="378" r:id="rId19"/>
    <p:sldId id="379" r:id="rId20"/>
    <p:sldId id="344" r:id="rId21"/>
    <p:sldId id="3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033" autoAdjust="0"/>
  </p:normalViewPr>
  <p:slideViewPr>
    <p:cSldViewPr showGuides="1">
      <p:cViewPr varScale="1">
        <p:scale>
          <a:sx n="69" d="100"/>
          <a:sy n="69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522BF-393B-4BED-A536-1D4C73B3E175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ABFC0-AA9E-4A48-A1BD-489A0BFE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50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2025C-5F9C-46AC-8FD4-378AF4ED5205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7D1BD-B11F-470B-B2D2-E70F95CC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40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351F3F-FCF8-477C-BD47-459BB2EFBDFB}" type="slidenum">
              <a:rPr lang="it-IT" altLang="it-IT" smtClean="0">
                <a:ea typeface="ＭＳ Ｐゴシック" pitchFamily="34" charset="-128"/>
              </a:rPr>
              <a:pPr eaLnBrk="1" hangingPunct="1"/>
              <a:t>5</a:t>
            </a:fld>
            <a:endParaRPr lang="it-IT" altLang="it-IT" smtClean="0"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it-IT" sz="1400" dirty="0" smtClean="0"/>
              <a:t>Fisica delle alte energie (</a:t>
            </a:r>
            <a:r>
              <a:rPr lang="it-IT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INFN</a:t>
            </a:r>
            <a:r>
              <a:rPr lang="it-IT" sz="1400" dirty="0" smtClean="0"/>
              <a:t>) </a:t>
            </a:r>
          </a:p>
          <a:p>
            <a:pPr lvl="1">
              <a:defRPr/>
            </a:pPr>
            <a:r>
              <a:rPr lang="it-IT" dirty="0" smtClean="0"/>
              <a:t>esperimenti ad LHC e in altri laboratori: interconnessione a multipli di 10Gbit/sec e 100Gbps dei centri di calcolo regionali di diverso livello gerarchico (Tier0,1,2) distribuiti in Europa e nel mondo</a:t>
            </a:r>
          </a:p>
          <a:p>
            <a:pPr>
              <a:defRPr/>
            </a:pPr>
            <a:r>
              <a:rPr lang="it-IT" sz="1400" dirty="0" smtClean="0"/>
              <a:t>Astrofisica e Radioastronomia (</a:t>
            </a:r>
            <a:r>
              <a:rPr lang="it-IT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INAF</a:t>
            </a:r>
            <a:r>
              <a:rPr lang="it-IT" sz="1400" dirty="0" smtClean="0"/>
              <a:t>)</a:t>
            </a:r>
          </a:p>
          <a:p>
            <a:pPr lvl="1">
              <a:defRPr/>
            </a:pPr>
            <a:r>
              <a:rPr lang="it-IT" dirty="0" smtClean="0"/>
              <a:t>Radiotelescopi a Medicina (BO), Noto (SR) e San Basilio (CA), Osservatorio Astronomico Virtuale (AVO), Square Kilometer Array (SKA Project)</a:t>
            </a:r>
          </a:p>
          <a:p>
            <a:pPr>
              <a:defRPr/>
            </a:pPr>
            <a:r>
              <a:rPr lang="it-IT" sz="1400" dirty="0" smtClean="0"/>
              <a:t>Monitoraggio ambientale (</a:t>
            </a:r>
            <a:r>
              <a:rPr lang="it-IT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ENEA</a:t>
            </a:r>
            <a:r>
              <a:rPr lang="it-IT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CNR</a:t>
            </a:r>
            <a:r>
              <a:rPr lang="it-IT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</a:t>
            </a:r>
            <a:r>
              <a:rPr lang="it-IT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</a:t>
            </a:r>
            <a:r>
              <a:rPr lang="it-IT" sz="1400" dirty="0" smtClean="0"/>
              <a:t>)</a:t>
            </a:r>
          </a:p>
          <a:p>
            <a:pPr>
              <a:defRPr/>
            </a:pPr>
            <a:r>
              <a:rPr lang="it-IT" sz="1400" dirty="0" smtClean="0"/>
              <a:t>Rete Sismica Nazionale Centralizzata (</a:t>
            </a:r>
            <a:r>
              <a:rPr lang="it-IT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INGV</a:t>
            </a:r>
            <a:r>
              <a:rPr lang="it-IT" sz="1400" dirty="0" smtClean="0"/>
              <a:t>) </a:t>
            </a:r>
          </a:p>
          <a:p>
            <a:pPr>
              <a:defRPr/>
            </a:pPr>
            <a:r>
              <a:rPr lang="it-IT" sz="1400" dirty="0" smtClean="0"/>
              <a:t>Applicazioni multimediali in ambito artistico e culturale (</a:t>
            </a:r>
            <a:r>
              <a:rPr lang="it-IT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AFAM</a:t>
            </a:r>
            <a:r>
              <a:rPr lang="it-IT" sz="1400" dirty="0" smtClean="0"/>
              <a:t>)</a:t>
            </a:r>
          </a:p>
          <a:p>
            <a:pPr lvl="1">
              <a:defRPr/>
            </a:pPr>
            <a:r>
              <a:rPr lang="it-IT" dirty="0" smtClean="0"/>
              <a:t>diffusione e accesso di contenuti ad alta risoluzione e/o a bassissima latenza (vedi progetto LOLA)</a:t>
            </a:r>
          </a:p>
          <a:p>
            <a:pPr>
              <a:defRPr/>
            </a:pPr>
            <a:r>
              <a:rPr lang="it-IT" sz="1400" dirty="0" smtClean="0"/>
              <a:t>Insegnamento a distanza (</a:t>
            </a:r>
            <a:r>
              <a:rPr lang="it-IT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Università</a:t>
            </a:r>
            <a:r>
              <a:rPr lang="it-IT" sz="1400" dirty="0" smtClean="0"/>
              <a:t>) </a:t>
            </a:r>
          </a:p>
          <a:p>
            <a:pPr>
              <a:defRPr/>
            </a:pPr>
            <a:r>
              <a:rPr lang="it-IT" sz="1400" dirty="0" smtClean="0"/>
              <a:t>Ricerca medica e sanitaria (</a:t>
            </a:r>
            <a:r>
              <a:rPr lang="it-IT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IRCCS</a:t>
            </a:r>
            <a:r>
              <a:rPr lang="it-IT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IZS</a:t>
            </a:r>
            <a:r>
              <a:rPr lang="it-IT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Ospedali</a:t>
            </a:r>
            <a:r>
              <a:rPr lang="it-IT" sz="1400" dirty="0" smtClean="0"/>
              <a:t>)</a:t>
            </a:r>
          </a:p>
          <a:p>
            <a:pPr>
              <a:defRPr/>
            </a:pPr>
            <a:r>
              <a:rPr lang="it-IT" sz="1400" dirty="0" smtClean="0"/>
              <a:t>infrastrutture dati per la comunità scientifica (</a:t>
            </a:r>
            <a:r>
              <a:rPr lang="it-IT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Università</a:t>
            </a:r>
            <a:r>
              <a:rPr lang="it-IT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centri di ricerca</a:t>
            </a:r>
            <a:r>
              <a:rPr lang="it-IT" sz="1400" dirty="0" smtClean="0"/>
              <a:t>)</a:t>
            </a:r>
          </a:p>
          <a:p>
            <a:pPr lvl="1">
              <a:defRPr/>
            </a:pPr>
            <a:r>
              <a:rPr lang="it-IT" dirty="0" smtClean="0"/>
              <a:t>ESFRI Projects (biobanche per la ricerca medica e la diagnosi)</a:t>
            </a:r>
          </a:p>
          <a:p>
            <a:pPr lvl="1">
              <a:defRPr/>
            </a:pPr>
            <a:r>
              <a:rPr lang="it-IT" dirty="0" smtClean="0"/>
              <a:t>Flagship Projects («big data», future Internet)</a:t>
            </a:r>
          </a:p>
          <a:p>
            <a:pPr>
              <a:defRPr/>
            </a:pPr>
            <a:r>
              <a:rPr lang="it-IT" sz="1400" dirty="0" smtClean="0"/>
              <a:t>servizi ICT dedicati alla comunità dei </a:t>
            </a:r>
            <a:r>
              <a:rPr lang="it-IT" sz="1400" b="1" dirty="0" smtClean="0"/>
              <a:t>beni culturali </a:t>
            </a:r>
            <a:r>
              <a:rPr lang="it-IT" sz="1400" dirty="0" smtClean="0"/>
              <a:t>(</a:t>
            </a:r>
            <a:r>
              <a:rPr lang="it-IT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Archivi di Stato, Biblioteche Nazionali, Musei, Università e centri di ricerca</a:t>
            </a:r>
            <a:r>
              <a:rPr lang="it-IT" sz="1400" dirty="0" smtClean="0"/>
              <a:t>)</a:t>
            </a:r>
            <a:endParaRPr lang="it-IT" sz="1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it-IT" dirty="0" smtClean="0"/>
              <a:t>attività di conservazione, ricerca e fruizione dei beni digitalizzati</a:t>
            </a:r>
          </a:p>
          <a:p>
            <a:pPr lvl="1">
              <a:defRPr/>
            </a:pPr>
            <a:r>
              <a:rPr lang="it-IT" dirty="0" smtClean="0"/>
              <a:t>studio, tutela, e valorizzazione di beni culturali materiali quali manufatti artistici e beni archeologici e monumentali</a:t>
            </a:r>
          </a:p>
          <a:p>
            <a:pPr lvl="1">
              <a:defRPr/>
            </a:pPr>
            <a:r>
              <a:rPr lang="it-IT" dirty="0" smtClean="0"/>
              <a:t>sistemi informativi territoriali georeferenziati </a:t>
            </a:r>
          </a:p>
          <a:p>
            <a:pPr>
              <a:defRPr/>
            </a:pPr>
            <a:r>
              <a:rPr lang="it-IT" b="1" dirty="0" smtClean="0"/>
              <a:t>SBAS</a:t>
            </a:r>
            <a:r>
              <a:rPr lang="it-IT" dirty="0" smtClean="0"/>
              <a:t> – Firenze Soprintendenza Speciale per il Patrimonio Storico, Artistico ed Etnoantropologico e per il Polo Museale della città di Firenze</a:t>
            </a:r>
          </a:p>
          <a:p>
            <a:pPr>
              <a:defRPr/>
            </a:pPr>
            <a:r>
              <a:rPr lang="it-IT" b="1" dirty="0" smtClean="0"/>
              <a:t>SSBAR</a:t>
            </a:r>
            <a:r>
              <a:rPr lang="it-IT" dirty="0" smtClean="0"/>
              <a:t> - Soprintendenza Speciale per i Beni Archeologici di Roma</a:t>
            </a:r>
          </a:p>
          <a:p>
            <a:pPr>
              <a:spcBef>
                <a:spcPct val="0"/>
              </a:spcBef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D7D85-E713-1046-9D14-2BEF41D4F3E8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278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732B7-E88B-465C-A98D-801C488436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87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732B7-E88B-465C-A98D-801C488436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87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732B7-E88B-465C-A98D-801C488436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87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732B7-E88B-465C-A98D-801C488436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8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41324" y="1957705"/>
            <a:ext cx="8245475" cy="1470025"/>
          </a:xfrm>
        </p:spPr>
        <p:txBody>
          <a:bodyPr anchor="b" anchorCtr="0"/>
          <a:lstStyle>
            <a:lvl1pPr algn="l">
              <a:defRPr sz="4800" b="1">
                <a:solidFill>
                  <a:srgbClr val="0B1134"/>
                </a:solidFill>
              </a:defRPr>
            </a:lvl1pPr>
          </a:lstStyle>
          <a:p>
            <a:r>
              <a:rPr lang="en-US" dirty="0" smtClean="0"/>
              <a:t>Fare </a:t>
            </a:r>
            <a:r>
              <a:rPr lang="en-US" dirty="0" err="1" smtClean="0"/>
              <a:t>clic</a:t>
            </a:r>
            <a:r>
              <a:rPr lang="en-US" dirty="0" smtClean="0"/>
              <a:t> per </a:t>
            </a:r>
            <a:r>
              <a:rPr lang="en-US" dirty="0" err="1" smtClean="0"/>
              <a:t>modificare</a:t>
            </a:r>
            <a:r>
              <a:rPr lang="en-US" dirty="0" smtClean="0"/>
              <a:t>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" y="3427730"/>
            <a:ext cx="8229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Fare </a:t>
            </a:r>
            <a:r>
              <a:rPr lang="en-US" dirty="0" err="1" smtClean="0"/>
              <a:t>clic</a:t>
            </a:r>
            <a:r>
              <a:rPr lang="en-US" dirty="0" smtClean="0"/>
              <a:t> per </a:t>
            </a:r>
            <a:r>
              <a:rPr lang="en-US" dirty="0" err="1" smtClean="0"/>
              <a:t>modificare</a:t>
            </a:r>
            <a:r>
              <a:rPr lang="en-US" dirty="0" smtClean="0"/>
              <a:t> lo stile del </a:t>
            </a:r>
            <a:r>
              <a:rPr lang="en-US" dirty="0" err="1" smtClean="0"/>
              <a:t>sottotitolo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schema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199" y="5700890"/>
            <a:ext cx="8229599" cy="559894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CEDD28"/>
                </a:solidFill>
              </a:defRPr>
            </a:lvl1pPr>
          </a:lstStyle>
          <a:p>
            <a:r>
              <a:rPr lang="it-IT" smtClean="0"/>
              <a:t>Inaugurazione ReCaS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661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981200" y="6280836"/>
            <a:ext cx="5615472" cy="318596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9 Luglio 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4023" y="6278191"/>
            <a:ext cx="1517177" cy="32124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Inaugurazione ReCaS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E4F-7301-A844-9334-80E8CDF05E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7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40906" y="274639"/>
            <a:ext cx="1173841" cy="570105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37519" y="274639"/>
            <a:ext cx="6019800" cy="576618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981200" y="6280836"/>
            <a:ext cx="5615472" cy="318596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9 Luglio 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4023" y="6278191"/>
            <a:ext cx="1517177" cy="32124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Inaugurazione ReCaS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E4F-7301-A844-9334-80E8CDF05E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58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4024" y="6278191"/>
            <a:ext cx="1305400" cy="32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en-US" smtClean="0"/>
              <a:t>Inaugurazione ReCaS Bari</a:t>
            </a:r>
            <a:endParaRPr lang="it-IT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44737D-A49A-471F-B156-E5D64B13EE4D}" type="slidenum">
              <a:rPr lang="it-IT" altLang="en-US"/>
              <a:pPr/>
              <a:t>‹#›</a:t>
            </a:fld>
            <a:endParaRPr lang="it-IT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1674421" y="6280836"/>
            <a:ext cx="5922251" cy="3185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en-US" smtClean="0"/>
              <a:t>9 Luglio 2015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49164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151200"/>
            <a:ext cx="6336382" cy="756000"/>
          </a:xfrm>
        </p:spPr>
        <p:txBody>
          <a:bodyPr>
            <a:noAutofit/>
          </a:bodyPr>
          <a:lstStyle>
            <a:lvl1pPr algn="l">
              <a:defRPr sz="3200" b="0" i="0">
                <a:solidFill>
                  <a:schemeClr val="tx1"/>
                </a:solidFill>
                <a:effectLst/>
                <a:latin typeface="Rockwell"/>
                <a:cs typeface="Rockwell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323850" y="6390000"/>
            <a:ext cx="5184254" cy="288000"/>
          </a:xfrm>
          <a:prstGeom prst="rect">
            <a:avLst/>
          </a:prstGeom>
          <a:solidFill>
            <a:schemeClr val="bg1"/>
          </a:solidFill>
        </p:spPr>
        <p:txBody>
          <a:bodyPr lIns="36000" rIns="36000" anchor="ctr" anchorCtr="0">
            <a:noAutofit/>
          </a:bodyPr>
          <a:lstStyle>
            <a:lvl1pPr>
              <a:defRPr sz="1000" b="0" i="0">
                <a:solidFill>
                  <a:srgbClr val="558ED5"/>
                </a:solidFill>
                <a:latin typeface="Rockwell"/>
                <a:cs typeface="Rockwell"/>
              </a:defRPr>
            </a:lvl1pPr>
          </a:lstStyle>
          <a:p>
            <a:r>
              <a:rPr lang="it-IT" smtClean="0"/>
              <a:t>9 Luglio 2015</a:t>
            </a:r>
            <a:endParaRPr lang="it-IT" dirty="0"/>
          </a:p>
        </p:txBody>
      </p:sp>
      <p:sp>
        <p:nvSpPr>
          <p:cNvPr id="10" name="Segnaposto piè di pagina 4"/>
          <p:cNvSpPr txBox="1">
            <a:spLocks/>
          </p:cNvSpPr>
          <p:nvPr userDrawn="1"/>
        </p:nvSpPr>
        <p:spPr>
          <a:xfrm>
            <a:off x="8532440" y="6390000"/>
            <a:ext cx="432048" cy="288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" tIns="45720" rIns="36000" bIns="45720" rtlCol="0" anchor="ctr" anchorCtr="0">
            <a:spAutoFit/>
          </a:bodyPr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32048" cy="287999"/>
          </a:xfrm>
        </p:spPr>
        <p:txBody>
          <a:bodyPr lIns="36000" rIns="36000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Rockwell"/>
                <a:cs typeface="Rockwell"/>
              </a:defRPr>
            </a:lvl1pPr>
          </a:lstStyle>
          <a:p>
            <a:fld id="{7F0813E5-3B9C-4C4E-A656-F4DD9920C17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7" name="Segnaposto piè di pagina 4"/>
          <p:cNvSpPr txBox="1">
            <a:spLocks/>
          </p:cNvSpPr>
          <p:nvPr userDrawn="1"/>
        </p:nvSpPr>
        <p:spPr>
          <a:xfrm>
            <a:off x="5580112" y="6389999"/>
            <a:ext cx="2880320" cy="288000"/>
          </a:xfrm>
          <a:prstGeom prst="rect">
            <a:avLst/>
          </a:prstGeom>
          <a:solidFill>
            <a:schemeClr val="bg1"/>
          </a:solidFill>
        </p:spPr>
        <p:txBody>
          <a:bodyPr vert="horz" lIns="36000" tIns="45720" rIns="36000" bIns="45720" rtlCol="0" anchor="ctr" anchorCtr="0">
            <a:noAutofit/>
          </a:bodyPr>
          <a:lstStyle>
            <a:defPPr>
              <a:defRPr lang="it-IT"/>
            </a:defPPr>
            <a:lvl1pPr>
              <a:defRPr sz="1000" b="0" i="0">
                <a:solidFill>
                  <a:srgbClr val="558ED5"/>
                </a:solidFill>
                <a:latin typeface="Rockwell"/>
                <a:cs typeface="Rockwell"/>
              </a:defRPr>
            </a:lvl1pPr>
          </a:lstStyle>
          <a:p>
            <a:pPr lvl="0" algn="ctr"/>
            <a:r>
              <a:rPr lang="it-IT" dirty="0" smtClean="0"/>
              <a:t>Massimo Carboni (GARR)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731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olo e contenuto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151200"/>
            <a:ext cx="6336382" cy="756000"/>
          </a:xfrm>
        </p:spPr>
        <p:txBody>
          <a:bodyPr>
            <a:noAutofit/>
          </a:bodyPr>
          <a:lstStyle>
            <a:lvl1pPr algn="l">
              <a:defRPr sz="3200" b="0" i="0">
                <a:solidFill>
                  <a:schemeClr val="bg1"/>
                </a:solidFill>
                <a:effectLst/>
                <a:latin typeface="Rockwell"/>
                <a:cs typeface="Rockwell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850" y="1340768"/>
            <a:ext cx="8362950" cy="4608513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3200"/>
            </a:lvl1pPr>
            <a:lvl2pPr marL="742950" indent="-285750">
              <a:buFont typeface="Wingdings" charset="2"/>
              <a:buChar char="§"/>
              <a:defRPr sz="2800"/>
            </a:lvl2pPr>
            <a:lvl3pPr marL="1143000" indent="-228600">
              <a:buFont typeface="Wingdings" charset="2"/>
              <a:buChar char="§"/>
              <a:defRPr sz="2400"/>
            </a:lvl3pPr>
            <a:lvl4pPr marL="1600200" indent="-228600">
              <a:buFont typeface="Wingdings" charset="2"/>
              <a:buChar char="§"/>
              <a:defRPr sz="2000"/>
            </a:lvl4pPr>
            <a:lvl5pPr marL="2057400" indent="-228600">
              <a:buFont typeface="Wingdings" charset="2"/>
              <a:buChar char="§"/>
              <a:defRPr sz="2000"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23850" y="6390000"/>
            <a:ext cx="5184254" cy="351368"/>
          </a:xfrm>
          <a:prstGeom prst="rect">
            <a:avLst/>
          </a:prstGeom>
          <a:solidFill>
            <a:schemeClr val="bg1"/>
          </a:solidFill>
        </p:spPr>
        <p:txBody>
          <a:bodyPr lIns="36000" rIns="36000" anchor="ctr" anchorCtr="0">
            <a:noAutofit/>
          </a:bodyPr>
          <a:lstStyle>
            <a:lvl1pPr>
              <a:defRPr sz="1000" b="0" i="0">
                <a:solidFill>
                  <a:srgbClr val="558ED5"/>
                </a:solidFill>
                <a:latin typeface="Rockwell"/>
                <a:cs typeface="Rockwell"/>
              </a:defRPr>
            </a:lvl1pPr>
          </a:lstStyle>
          <a:p>
            <a:r>
              <a:rPr lang="it-IT" smtClean="0"/>
              <a:t>Wookshop GARR-X Progress - Palermo 31 Marzo 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508104" y="6389999"/>
            <a:ext cx="2952328" cy="351369"/>
          </a:xfrm>
          <a:prstGeom prst="rect">
            <a:avLst/>
          </a:prstGeom>
          <a:solidFill>
            <a:schemeClr val="bg1"/>
          </a:solidFill>
        </p:spPr>
        <p:txBody>
          <a:bodyPr lIns="36000" rIns="36000" anchor="ctr" anchorCtr="0">
            <a:noAutofit/>
          </a:bodyPr>
          <a:lstStyle>
            <a:lvl1pPr algn="r">
              <a:defRPr sz="1000" b="0" i="0">
                <a:solidFill>
                  <a:schemeClr val="accent1">
                    <a:lumMod val="50000"/>
                  </a:schemeClr>
                </a:solidFill>
                <a:latin typeface="Rockwell"/>
                <a:cs typeface="Rockwell"/>
              </a:defRPr>
            </a:lvl1pPr>
          </a:lstStyle>
          <a:p>
            <a:r>
              <a:rPr lang="it-IT" smtClean="0"/>
              <a:t>Gabriella Paolini (GARR) </a:t>
            </a:r>
            <a:endParaRPr lang="it-IT" dirty="0"/>
          </a:p>
        </p:txBody>
      </p:sp>
      <p:sp>
        <p:nvSpPr>
          <p:cNvPr id="7" name="Segnaposto piè di pagina 4"/>
          <p:cNvSpPr txBox="1">
            <a:spLocks/>
          </p:cNvSpPr>
          <p:nvPr userDrawn="1"/>
        </p:nvSpPr>
        <p:spPr>
          <a:xfrm>
            <a:off x="8532440" y="6390000"/>
            <a:ext cx="432048" cy="288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" tIns="45720" rIns="36000" bIns="45720" rtlCol="0" anchor="ctr" anchorCtr="0">
            <a:spAutoFit/>
          </a:bodyPr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32048" cy="360040"/>
          </a:xfrm>
        </p:spPr>
        <p:txBody>
          <a:bodyPr lIns="36000" rIns="36000"/>
          <a:lstStyle>
            <a:lvl1pPr algn="ctr">
              <a:defRPr sz="900" b="1">
                <a:solidFill>
                  <a:schemeClr val="tx1"/>
                </a:solidFill>
                <a:latin typeface="Rockwell"/>
                <a:cs typeface="Rockwell"/>
              </a:defRPr>
            </a:lvl1pPr>
          </a:lstStyle>
          <a:p>
            <a:r>
              <a:rPr lang="it-IT" dirty="0" smtClean="0"/>
              <a:t>#</a:t>
            </a:r>
            <a:fld id="{7F0813E5-3B9C-4C4E-A656-F4DD9920C17E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8" name="Immagine 7" descr="GARR-X_progress_in-training_v3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33256"/>
            <a:ext cx="1112851" cy="5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2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SzPct val="90000"/>
              <a:buFont typeface="Arial" panose="020B0604020202020204" pitchFamily="34" charset="0"/>
              <a:buNone/>
              <a:defRPr>
                <a:solidFill>
                  <a:srgbClr val="0B1134"/>
                </a:solidFill>
              </a:defRPr>
            </a:lvl1pPr>
            <a:lvl2pPr marL="914400" indent="-457200">
              <a:buSzPct val="90000"/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 marL="1714500" indent="-342900">
              <a:buSzPct val="90000"/>
              <a:buFont typeface="Arial" panose="020B0604020202020204" pitchFamily="34" charset="0"/>
              <a:buChar char="•"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2171700" indent="-342900">
              <a:buSzPct val="90000"/>
              <a:buFont typeface="Arial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#</a:t>
            </a:r>
            <a:fld id="{A5419E4F-7301-A844-9334-80E8CDF05E0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455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#</a:t>
            </a:r>
            <a:fld id="{A5419E4F-7301-A844-9334-80E8CDF05E0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888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#</a:t>
            </a:r>
            <a:fld id="{A5419E4F-7301-A844-9334-80E8CDF05E01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3"/>
          </p:nvPr>
        </p:nvSpPr>
        <p:spPr>
          <a:xfrm>
            <a:off x="457200" y="1515590"/>
            <a:ext cx="4067999" cy="47164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4"/>
          </p:nvPr>
        </p:nvSpPr>
        <p:spPr>
          <a:xfrm>
            <a:off x="4618804" y="1516105"/>
            <a:ext cx="4067996" cy="47164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32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E4F-7301-A844-9334-80E8CDF05E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34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E4F-7301-A844-9334-80E8CDF05E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43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E4F-7301-A844-9334-80E8CDF05E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9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09577"/>
            <a:ext cx="3008313" cy="1162050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53756"/>
            <a:ext cx="3008313" cy="48724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E4F-7301-A844-9334-80E8CDF05E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86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4"/>
          <p:cNvSpPr txBox="1">
            <a:spLocks/>
          </p:cNvSpPr>
          <p:nvPr userDrawn="1"/>
        </p:nvSpPr>
        <p:spPr>
          <a:xfrm>
            <a:off x="454426" y="6292063"/>
            <a:ext cx="7149187" cy="27699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200" kern="1200">
                <a:solidFill>
                  <a:srgbClr val="0B1134"/>
                </a:solidFill>
                <a:latin typeface="+mj-lt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708289"/>
            <a:ext cx="5486400" cy="40192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981200" y="6280836"/>
            <a:ext cx="5615472" cy="318596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9 Luglio 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64023" y="6278191"/>
            <a:ext cx="1517177" cy="32124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Inaugurazione ReCaS Bari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E4F-7301-A844-9334-80E8CDF05E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33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30473"/>
            <a:ext cx="8229600" cy="95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Fare </a:t>
            </a:r>
            <a:r>
              <a:rPr lang="en-US" dirty="0" err="1" smtClean="0"/>
              <a:t>clic</a:t>
            </a:r>
            <a:r>
              <a:rPr lang="en-US" dirty="0" smtClean="0"/>
              <a:t> per </a:t>
            </a:r>
            <a:r>
              <a:rPr lang="en-US" dirty="0" err="1" smtClean="0"/>
              <a:t>modificare</a:t>
            </a:r>
            <a:r>
              <a:rPr lang="en-US" dirty="0" smtClean="0"/>
              <a:t>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96200" y="6311899"/>
            <a:ext cx="460477" cy="2413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1C6FF"/>
                </a:solidFill>
              </a:defRPr>
            </a:lvl1pPr>
          </a:lstStyle>
          <a:p>
            <a:fld id="{A5419E4F-7301-A844-9334-80E8CDF05E0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128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B113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.progressintraining.i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ompetenzedigitali.agid.gov.it/progetto/progress-training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gif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png"/><Relationship Id="rId12" Type="http://schemas.openxmlformats.org/officeDocument/2006/relationships/image" Target="../media/image19.gif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jpeg"/><Relationship Id="rId4" Type="http://schemas.openxmlformats.org/officeDocument/2006/relationships/image" Target="../media/image11.gif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324" y="1219200"/>
            <a:ext cx="8550276" cy="2286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6000" dirty="0" smtClean="0"/>
              <a:t>La rete GARR-X Progress:</a:t>
            </a:r>
            <a:br>
              <a:rPr lang="it-IT" sz="6000" dirty="0" smtClean="0"/>
            </a:br>
            <a:r>
              <a:rPr lang="it-IT" sz="6000" dirty="0" smtClean="0"/>
              <a:t> </a:t>
            </a:r>
            <a:r>
              <a:rPr lang="it-IT" sz="4400" dirty="0" smtClean="0"/>
              <a:t>un’infrastruttura moderna al servizio della comunità scientifica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81400"/>
            <a:ext cx="8229600" cy="2057400"/>
          </a:xfrm>
        </p:spPr>
        <p:txBody>
          <a:bodyPr>
            <a:normAutofit/>
          </a:bodyPr>
          <a:lstStyle/>
          <a:p>
            <a:r>
              <a:rPr lang="it-IT" sz="2400" b="1" i="1" dirty="0" smtClean="0">
                <a:solidFill>
                  <a:schemeClr val="bg1">
                    <a:lumMod val="95000"/>
                  </a:schemeClr>
                </a:solidFill>
              </a:rPr>
              <a:t>Federico Ruggieri, Claudia Battista, Massimo </a:t>
            </a:r>
            <a:r>
              <a:rPr lang="it-IT" sz="2400" b="1" i="1" dirty="0" smtClean="0">
                <a:solidFill>
                  <a:schemeClr val="bg1">
                    <a:lumMod val="95000"/>
                  </a:schemeClr>
                </a:solidFill>
              </a:rPr>
              <a:t>Carboni, Gabriella Paolini</a:t>
            </a:r>
            <a:endParaRPr lang="it-IT" sz="2400" b="1" i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sz="2400" b="1" i="1" dirty="0" smtClean="0">
                <a:solidFill>
                  <a:schemeClr val="bg1">
                    <a:lumMod val="95000"/>
                  </a:schemeClr>
                </a:solidFill>
              </a:rPr>
              <a:t>Inaugurazione Edificio ReCaS</a:t>
            </a:r>
            <a:endParaRPr lang="it-IT" sz="2400" b="1" i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sz="2400" b="1" i="1" dirty="0" smtClean="0">
                <a:solidFill>
                  <a:schemeClr val="bg1">
                    <a:lumMod val="95000"/>
                  </a:schemeClr>
                </a:solidFill>
              </a:rPr>
              <a:t>Bari 9 Luglio 2015</a:t>
            </a:r>
          </a:p>
          <a:p>
            <a:endParaRPr lang="it-IT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473"/>
            <a:ext cx="8418488" cy="954176"/>
          </a:xfrm>
        </p:spPr>
        <p:txBody>
          <a:bodyPr/>
          <a:lstStyle/>
          <a:p>
            <a:r>
              <a:rPr lang="en-US" dirty="0" smtClean="0"/>
              <a:t>La Rete GARR-X e GARR-X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0" y="1212285"/>
            <a:ext cx="3810010" cy="5400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 smtClean="0"/>
              <a:t>Più</a:t>
            </a:r>
            <a:r>
              <a:rPr lang="en-US" sz="2000" dirty="0" smtClean="0"/>
              <a:t> di </a:t>
            </a:r>
            <a:r>
              <a:rPr lang="en-US" sz="2000" b="1" dirty="0" smtClean="0"/>
              <a:t>14.000</a:t>
            </a:r>
            <a:r>
              <a:rPr lang="en-US" sz="2000" dirty="0" smtClean="0"/>
              <a:t> km di </a:t>
            </a:r>
            <a:r>
              <a:rPr lang="en-US" sz="2000" dirty="0" err="1" smtClean="0"/>
              <a:t>fibre</a:t>
            </a:r>
            <a:r>
              <a:rPr lang="en-US" sz="2000" dirty="0" smtClean="0"/>
              <a:t> di </a:t>
            </a:r>
            <a:r>
              <a:rPr lang="en-US" sz="2000" dirty="0" err="1" smtClean="0"/>
              <a:t>propietà</a:t>
            </a:r>
            <a:r>
              <a:rPr lang="en-US" sz="2000" dirty="0" smtClean="0"/>
              <a:t> GARR</a:t>
            </a:r>
          </a:p>
          <a:p>
            <a:pPr lvl="1"/>
            <a:r>
              <a:rPr lang="en-US" sz="1800" b="1" dirty="0" smtClean="0"/>
              <a:t>~6.500 </a:t>
            </a:r>
            <a:r>
              <a:rPr lang="en-US" sz="1800" dirty="0" smtClean="0"/>
              <a:t>Km di backbone + </a:t>
            </a:r>
            <a:r>
              <a:rPr lang="en-US" sz="1800" b="1" dirty="0" smtClean="0"/>
              <a:t>2.500</a:t>
            </a:r>
            <a:r>
              <a:rPr lang="en-US" sz="1800" dirty="0" smtClean="0"/>
              <a:t> di Progress</a:t>
            </a:r>
          </a:p>
          <a:p>
            <a:pPr lvl="1"/>
            <a:r>
              <a:rPr lang="en-US" sz="1800" b="1" dirty="0" smtClean="0"/>
              <a:t>~2.000 </a:t>
            </a:r>
            <a:r>
              <a:rPr lang="en-US" sz="1800" dirty="0" smtClean="0"/>
              <a:t>Km di </a:t>
            </a:r>
            <a:r>
              <a:rPr lang="en-US" sz="1800" dirty="0" err="1" smtClean="0"/>
              <a:t>collegamenti</a:t>
            </a:r>
            <a:r>
              <a:rPr lang="en-US" sz="1800" dirty="0" smtClean="0"/>
              <a:t> di </a:t>
            </a:r>
            <a:r>
              <a:rPr lang="en-US" sz="1800" dirty="0" err="1" smtClean="0"/>
              <a:t>accesso</a:t>
            </a:r>
            <a:r>
              <a:rPr lang="en-US" sz="1800" dirty="0" smtClean="0"/>
              <a:t> + </a:t>
            </a:r>
            <a:r>
              <a:rPr lang="en-US" sz="1800" b="1" dirty="0"/>
              <a:t>3</a:t>
            </a:r>
            <a:r>
              <a:rPr lang="en-US" sz="1800" b="1" dirty="0" smtClean="0"/>
              <a:t>.000</a:t>
            </a:r>
            <a:r>
              <a:rPr lang="en-US" sz="1800" dirty="0" smtClean="0"/>
              <a:t> di Progress</a:t>
            </a:r>
          </a:p>
          <a:p>
            <a:r>
              <a:rPr lang="en-US" sz="2000" dirty="0" err="1" smtClean="0"/>
              <a:t>Più</a:t>
            </a:r>
            <a:r>
              <a:rPr lang="en-US" sz="2000" dirty="0" smtClean="0"/>
              <a:t> di </a:t>
            </a:r>
            <a:r>
              <a:rPr lang="en-US" sz="2000" b="1" dirty="0"/>
              <a:t>8</a:t>
            </a:r>
            <a:r>
              <a:rPr lang="en-US" sz="2000" b="1" dirty="0" smtClean="0"/>
              <a:t>00 </a:t>
            </a:r>
            <a:r>
              <a:rPr lang="en-US" sz="2000" b="1" dirty="0" err="1" smtClean="0"/>
              <a:t>siti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utente</a:t>
            </a:r>
            <a:r>
              <a:rPr lang="en-US" sz="2000" b="1" dirty="0" smtClean="0"/>
              <a:t> </a:t>
            </a:r>
            <a:r>
              <a:rPr lang="en-US" sz="2000" dirty="0" err="1" smtClean="0"/>
              <a:t>interconnessi</a:t>
            </a:r>
            <a:endParaRPr lang="en-US" sz="2000" dirty="0" smtClean="0"/>
          </a:p>
          <a:p>
            <a:r>
              <a:rPr lang="en-US" sz="2000" dirty="0" err="1" smtClean="0"/>
              <a:t>Più</a:t>
            </a:r>
            <a:r>
              <a:rPr lang="en-US" sz="2000" dirty="0" smtClean="0"/>
              <a:t> di </a:t>
            </a:r>
            <a:r>
              <a:rPr lang="en-US" sz="2000" b="1" dirty="0" smtClean="0"/>
              <a:t>500 </a:t>
            </a:r>
            <a:r>
              <a:rPr lang="en-US" sz="2000" b="1" dirty="0" err="1" smtClean="0"/>
              <a:t>Gbps</a:t>
            </a:r>
            <a:r>
              <a:rPr lang="en-US" sz="2000" b="1" dirty="0" smtClean="0"/>
              <a:t> </a:t>
            </a:r>
            <a:r>
              <a:rPr lang="en-US" sz="2000" dirty="0" smtClean="0"/>
              <a:t>di </a:t>
            </a:r>
            <a:r>
              <a:rPr lang="en-US" sz="2000" dirty="0" err="1" smtClean="0"/>
              <a:t>capacità</a:t>
            </a:r>
            <a:r>
              <a:rPr lang="en-US" sz="2000" dirty="0" smtClean="0"/>
              <a:t> di </a:t>
            </a:r>
            <a:r>
              <a:rPr lang="en-US" sz="2000" dirty="0" err="1" smtClean="0"/>
              <a:t>accesso</a:t>
            </a:r>
            <a:r>
              <a:rPr lang="en-US" sz="2000" dirty="0" smtClean="0"/>
              <a:t> </a:t>
            </a:r>
            <a:r>
              <a:rPr lang="en-US" sz="2000" dirty="0" err="1" smtClean="0"/>
              <a:t>aggregata</a:t>
            </a:r>
            <a:endParaRPr lang="en-US" sz="2000" dirty="0" smtClean="0"/>
          </a:p>
          <a:p>
            <a:r>
              <a:rPr lang="en-US" sz="2200" b="1" dirty="0" smtClean="0"/>
              <a:t>100 </a:t>
            </a:r>
            <a:r>
              <a:rPr lang="en-US" sz="2200" b="1" dirty="0" err="1" smtClean="0"/>
              <a:t>Gbps</a:t>
            </a:r>
            <a:r>
              <a:rPr lang="en-US" sz="2200" b="1" dirty="0" smtClean="0"/>
              <a:t> </a:t>
            </a:r>
            <a:r>
              <a:rPr lang="en-US" sz="2200" dirty="0" smtClean="0"/>
              <a:t>di </a:t>
            </a:r>
            <a:r>
              <a:rPr lang="en-US" sz="2200" dirty="0" err="1" smtClean="0"/>
              <a:t>capacità</a:t>
            </a:r>
            <a:r>
              <a:rPr lang="en-US" sz="2200" dirty="0" smtClean="0"/>
              <a:t> IP verso GÉANT rete </a:t>
            </a:r>
            <a:r>
              <a:rPr lang="en-US" sz="2200" dirty="0" err="1" smtClean="0"/>
              <a:t>Europea</a:t>
            </a:r>
            <a:r>
              <a:rPr lang="en-US" sz="2200" dirty="0" smtClean="0"/>
              <a:t> </a:t>
            </a:r>
            <a:r>
              <a:rPr lang="en-US" sz="2200" dirty="0" err="1" smtClean="0"/>
              <a:t>della</a:t>
            </a:r>
            <a:r>
              <a:rPr lang="en-US" sz="2200" dirty="0" smtClean="0"/>
              <a:t> </a:t>
            </a:r>
            <a:r>
              <a:rPr lang="en-US" sz="2200" dirty="0" err="1" smtClean="0"/>
              <a:t>Ricerca</a:t>
            </a:r>
            <a:r>
              <a:rPr lang="en-US" sz="2200" dirty="0" smtClean="0"/>
              <a:t> </a:t>
            </a:r>
            <a:r>
              <a:rPr lang="en-US" sz="2200" dirty="0" err="1" smtClean="0"/>
              <a:t>ed</a:t>
            </a:r>
            <a:r>
              <a:rPr lang="en-US" sz="2200" dirty="0" smtClean="0"/>
              <a:t> </a:t>
            </a:r>
            <a:r>
              <a:rPr lang="en-US" sz="2200" dirty="0" err="1" smtClean="0"/>
              <a:t>Istruzione</a:t>
            </a:r>
            <a:endParaRPr lang="en-US" sz="2200" dirty="0" smtClean="0">
              <a:solidFill>
                <a:srgbClr val="800000"/>
              </a:solidFill>
            </a:endParaRPr>
          </a:p>
          <a:p>
            <a:r>
              <a:rPr lang="en-US" sz="2000" b="1" dirty="0" err="1" smtClean="0"/>
              <a:t>Fibre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transfrontaliere</a:t>
            </a:r>
            <a:r>
              <a:rPr lang="en-US" sz="2000" b="1" dirty="0" smtClean="0"/>
              <a:t> </a:t>
            </a:r>
            <a:r>
              <a:rPr lang="en-US" sz="2000" dirty="0" smtClean="0"/>
              <a:t>verso ARNES (Slovenia), SWITCH (</a:t>
            </a:r>
            <a:r>
              <a:rPr lang="en-US" sz="2000" dirty="0" err="1" smtClean="0"/>
              <a:t>Svizzera</a:t>
            </a:r>
            <a:r>
              <a:rPr lang="en-US" sz="2000" dirty="0" smtClean="0"/>
              <a:t>) e </a:t>
            </a:r>
            <a:r>
              <a:rPr lang="en-US" sz="2000" dirty="0" err="1" smtClean="0"/>
              <a:t>UoM</a:t>
            </a:r>
            <a:r>
              <a:rPr lang="en-US" sz="2000" dirty="0" smtClean="0"/>
              <a:t> (Malta).</a:t>
            </a:r>
          </a:p>
          <a:p>
            <a:r>
              <a:rPr lang="en-US" sz="2000" dirty="0" err="1" smtClean="0"/>
              <a:t>Parecchie</a:t>
            </a:r>
            <a:r>
              <a:rPr lang="en-US" sz="2000" dirty="0" smtClean="0"/>
              <a:t> </a:t>
            </a:r>
            <a:r>
              <a:rPr lang="en-US" sz="2000" b="1" dirty="0" err="1" smtClean="0"/>
              <a:t>connessioni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internazionali</a:t>
            </a:r>
            <a:r>
              <a:rPr lang="en-US" sz="2000" b="1" dirty="0" smtClean="0"/>
              <a:t> </a:t>
            </a:r>
            <a:r>
              <a:rPr lang="en-US" sz="2000" dirty="0" smtClean="0"/>
              <a:t>a 10G e2e </a:t>
            </a:r>
            <a:r>
              <a:rPr lang="en-US" sz="2000" dirty="0" err="1" smtClean="0"/>
              <a:t>fornite</a:t>
            </a:r>
            <a:r>
              <a:rPr lang="en-US" sz="2000" dirty="0" smtClean="0"/>
              <a:t> da GEANT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28" y="1143000"/>
            <a:ext cx="5010172" cy="5638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4737D-A49A-471F-B156-E5D64B13EE4D}" type="slidenum">
              <a:rPr lang="it-IT" altLang="en-US" smtClean="0"/>
              <a:pPr/>
              <a:t>10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58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Progress in Training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850" y="1066800"/>
            <a:ext cx="8655374" cy="4608513"/>
          </a:xfrm>
        </p:spPr>
        <p:txBody>
          <a:bodyPr>
            <a:noAutofit/>
          </a:bodyPr>
          <a:lstStyle/>
          <a:p>
            <a:r>
              <a:rPr lang="it-IT" sz="2400" dirty="0"/>
              <a:t>Progetto di Formazione  di </a:t>
            </a:r>
            <a:r>
              <a:rPr lang="it-IT" sz="2400" b="1" dirty="0"/>
              <a:t>GARR-X Progress</a:t>
            </a:r>
            <a:r>
              <a:rPr lang="it-IT" sz="2800" b="1" dirty="0"/>
              <a:t> </a:t>
            </a:r>
            <a:r>
              <a:rPr lang="it-IT" b="1" dirty="0"/>
              <a:t>- </a:t>
            </a:r>
            <a:r>
              <a:rPr lang="it-IT" sz="2400" b="1" dirty="0"/>
              <a:t>Infrastruttura Digitale </a:t>
            </a:r>
            <a:r>
              <a:rPr lang="it-IT" sz="2400" dirty="0"/>
              <a:t>per promuovere Ricerca, Istruzione e Competitività nel </a:t>
            </a:r>
            <a:r>
              <a:rPr lang="it-IT" sz="2400" dirty="0" smtClean="0"/>
              <a:t>Sud</a:t>
            </a:r>
          </a:p>
          <a:p>
            <a:r>
              <a:rPr lang="it-IT" sz="2000" dirty="0" smtClean="0"/>
              <a:t>In collaborazione con </a:t>
            </a:r>
            <a:r>
              <a:rPr lang="it-IT" sz="2000" b="1" dirty="0" smtClean="0">
                <a:solidFill>
                  <a:srgbClr val="007373"/>
                </a:solidFill>
              </a:rPr>
              <a:t>l’Università degli Studi di Bari  “Aldo Moro”</a:t>
            </a:r>
          </a:p>
          <a:p>
            <a:r>
              <a:rPr lang="it-IT" sz="2000" dirty="0" smtClean="0"/>
              <a:t>Validatore scientifico e didattico del </a:t>
            </a:r>
            <a:r>
              <a:rPr lang="it-IT" sz="2000" dirty="0" smtClean="0"/>
              <a:t>Progetto: </a:t>
            </a:r>
            <a:r>
              <a:rPr lang="it-IT" sz="2000" dirty="0" smtClean="0">
                <a:solidFill>
                  <a:srgbClr val="007373"/>
                </a:solidFill>
              </a:rPr>
              <a:t>Prof</a:t>
            </a:r>
            <a:r>
              <a:rPr lang="it-IT" sz="2000" dirty="0" smtClean="0">
                <a:solidFill>
                  <a:srgbClr val="007373"/>
                </a:solidFill>
              </a:rPr>
              <a:t>. Roberto Bellotti</a:t>
            </a:r>
            <a:endParaRPr lang="it-IT" sz="2000" dirty="0">
              <a:solidFill>
                <a:srgbClr val="007373"/>
              </a:solidFill>
            </a:endParaRPr>
          </a:p>
          <a:p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Sede operativa del GARR a Bari</a:t>
            </a:r>
          </a:p>
          <a:p>
            <a:r>
              <a:rPr lang="it-IT" sz="2400" dirty="0" smtClean="0"/>
              <a:t>Attività di formazione prodotta ed erogata nelle 4 Regioni in Obiettivo Convergenza (Calabria, Campania, Puglia e Sicilia) </a:t>
            </a:r>
            <a:endParaRPr lang="it-IT" sz="2400" dirty="0"/>
          </a:p>
          <a:p>
            <a:pPr lvl="1"/>
            <a:r>
              <a:rPr lang="it-IT" sz="1800" dirty="0"/>
              <a:t>Corsi Formazione A Distanza (FAD) di perfezionamento </a:t>
            </a:r>
          </a:p>
          <a:p>
            <a:pPr lvl="1"/>
            <a:r>
              <a:rPr lang="it-IT" sz="1800" dirty="0" smtClean="0"/>
              <a:t>Master Universitario </a:t>
            </a:r>
            <a:r>
              <a:rPr lang="it-IT" sz="1800" dirty="0"/>
              <a:t>di II Livello (60 CFU)</a:t>
            </a:r>
          </a:p>
          <a:p>
            <a:pPr lvl="1"/>
            <a:r>
              <a:rPr lang="it-IT" sz="1800" dirty="0"/>
              <a:t>Moduli in Autoapprendimento di aggiornamento </a:t>
            </a:r>
            <a:r>
              <a:rPr lang="it-IT" sz="1800" dirty="0" smtClean="0"/>
              <a:t>professionale</a:t>
            </a:r>
          </a:p>
          <a:p>
            <a:pPr lvl="1"/>
            <a:r>
              <a:rPr lang="it-IT" sz="1800" dirty="0" smtClean="0"/>
              <a:t>Corsi intensivi di aggiornamento professionale</a:t>
            </a:r>
            <a:endParaRPr lang="it-IT" sz="1800" dirty="0"/>
          </a:p>
        </p:txBody>
      </p:sp>
      <p:pic>
        <p:nvPicPr>
          <p:cNvPr id="6" name="Immagine 5" descr="università_log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2549487"/>
            <a:ext cx="950840" cy="118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Master </a:t>
            </a:r>
            <a:r>
              <a:rPr lang="en-US" dirty="0" err="1" smtClean="0"/>
              <a:t>Universitario</a:t>
            </a:r>
            <a:endParaRPr lang="en-US" sz="40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30287"/>
            <a:ext cx="8763000" cy="4608513"/>
          </a:xfrm>
        </p:spPr>
        <p:txBody>
          <a:bodyPr>
            <a:noAutofit/>
          </a:bodyPr>
          <a:lstStyle/>
          <a:p>
            <a:r>
              <a:rPr lang="it-IT" sz="3600" dirty="0" smtClean="0"/>
              <a:t>Master Universitario di II Livello (60 CFU)</a:t>
            </a:r>
          </a:p>
          <a:p>
            <a:pPr lvl="1"/>
            <a:r>
              <a:rPr lang="it-IT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“Metodologie </a:t>
            </a:r>
            <a:r>
              <a:rPr lang="it-IT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 tecnologie per lo sviluppo di infrastrutture </a:t>
            </a:r>
            <a:r>
              <a:rPr lang="it-IT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digitali”</a:t>
            </a:r>
          </a:p>
          <a:p>
            <a:pPr lvl="1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impegno a tempo pieno </a:t>
            </a:r>
            <a:r>
              <a:rPr lang="it-IT" sz="2400" dirty="0" smtClean="0"/>
              <a:t>per  laureati magistrali (24 corsisti + 1 uditore)</a:t>
            </a:r>
          </a:p>
          <a:p>
            <a:pPr lvl="1"/>
            <a:r>
              <a:rPr lang="it-IT" sz="2400" b="1" dirty="0" smtClean="0"/>
              <a:t>erogato dall’Università di Bari </a:t>
            </a:r>
            <a:r>
              <a:rPr lang="it-IT" sz="2400" dirty="0" smtClean="0"/>
              <a:t>(Convenzione)</a:t>
            </a:r>
          </a:p>
          <a:p>
            <a:pPr lvl="1"/>
            <a:r>
              <a:rPr lang="it-IT" sz="2400" dirty="0"/>
              <a:t>Durata: </a:t>
            </a:r>
            <a:r>
              <a:rPr lang="it-IT" sz="2400" dirty="0" smtClean="0"/>
              <a:t> 1 </a:t>
            </a:r>
            <a:r>
              <a:rPr lang="it-IT" sz="2400" dirty="0"/>
              <a:t>anno: dal 27 marzo 2014 al 26 marzo 2015</a:t>
            </a:r>
          </a:p>
          <a:p>
            <a:pPr lvl="1"/>
            <a:r>
              <a:rPr lang="it-IT" sz="2400" dirty="0"/>
              <a:t>Attività di didattica frontale </a:t>
            </a:r>
            <a:r>
              <a:rPr lang="it-IT" sz="2400" dirty="0" smtClean="0"/>
              <a:t>(800 Ore) e laboratori + stage </a:t>
            </a:r>
            <a:r>
              <a:rPr lang="it-IT" sz="2400" dirty="0"/>
              <a:t>sia negli Enti di Ricerca, sia nelle </a:t>
            </a:r>
            <a:r>
              <a:rPr lang="it-IT" sz="2400" dirty="0" smtClean="0"/>
              <a:t>imprese</a:t>
            </a:r>
            <a:endParaRPr lang="it-IT" sz="2400" dirty="0"/>
          </a:p>
          <a:p>
            <a:pPr lvl="1"/>
            <a:r>
              <a:rPr lang="it-IT" sz="2400" dirty="0"/>
              <a:t>Visite di studio (PoP GARR, </a:t>
            </a:r>
            <a:r>
              <a:rPr lang="it-IT" sz="2400" dirty="0" smtClean="0"/>
              <a:t>Calcolo </a:t>
            </a:r>
            <a:r>
              <a:rPr lang="it-IT" sz="2400" dirty="0"/>
              <a:t>e Storage Univ. Bari, INFN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smtClean="0"/>
              <a:t>9 Luglio 2015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smtClean="0"/>
              <a:t>Inaugurazione ReCaS Bari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C7ED-C8BC-4961-A598-E988B7A2EC0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/>
              <a:t>Autoapprendimento</a:t>
            </a:r>
            <a:endParaRPr lang="en-US" sz="40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4000" dirty="0" smtClean="0"/>
              <a:t>Moduli in Autoapprendimento di aggiornamento professionale</a:t>
            </a:r>
          </a:p>
          <a:p>
            <a:pPr lvl="1"/>
            <a:r>
              <a:rPr lang="it-IT" dirty="0" smtClean="0"/>
              <a:t>Le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lezioni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trattate durante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</a:t>
            </a:r>
            <a:r>
              <a:rPr lang="it-IT" dirty="0" smtClean="0"/>
              <a:t>Universitario sono state trasformate in materiale fruibile on-line</a:t>
            </a:r>
          </a:p>
          <a:p>
            <a:pPr lvl="1"/>
            <a:r>
              <a:rPr lang="it-IT" dirty="0" smtClean="0"/>
              <a:t>I corsi:</a:t>
            </a:r>
          </a:p>
          <a:p>
            <a:pPr lvl="2"/>
            <a:r>
              <a:rPr lang="it-IT" dirty="0" smtClean="0"/>
              <a:t> </a:t>
            </a:r>
            <a:r>
              <a:rPr lang="it-IT" dirty="0"/>
              <a:t>“Local Area Network: dalla tecnologia Ethernet alle soluzioni di Software </a:t>
            </a:r>
            <a:r>
              <a:rPr lang="it-IT" dirty="0" err="1"/>
              <a:t>Defined</a:t>
            </a:r>
            <a:r>
              <a:rPr lang="it-IT" dirty="0"/>
              <a:t> Network</a:t>
            </a:r>
            <a:r>
              <a:rPr lang="it-IT" dirty="0" smtClean="0"/>
              <a:t>”</a:t>
            </a:r>
          </a:p>
          <a:p>
            <a:pPr lvl="2"/>
            <a:r>
              <a:rPr lang="it-IT" dirty="0" smtClean="0"/>
              <a:t>“</a:t>
            </a:r>
            <a:r>
              <a:rPr lang="it-IT" dirty="0"/>
              <a:t>Sistemi </a:t>
            </a:r>
            <a:r>
              <a:rPr lang="it-IT" dirty="0" err="1"/>
              <a:t>content</a:t>
            </a:r>
            <a:r>
              <a:rPr lang="it-IT" dirty="0"/>
              <a:t>-management” </a:t>
            </a:r>
            <a:r>
              <a:rPr lang="it-IT" dirty="0" smtClean="0"/>
              <a:t> </a:t>
            </a:r>
          </a:p>
          <a:p>
            <a:pPr lvl="2"/>
            <a:r>
              <a:rPr lang="it-IT" dirty="0" smtClean="0"/>
              <a:t>“</a:t>
            </a:r>
            <a:r>
              <a:rPr lang="it-IT" dirty="0"/>
              <a:t>Progettazione e gestione della rete per un data center</a:t>
            </a:r>
            <a:r>
              <a:rPr lang="it-IT" dirty="0" smtClean="0"/>
              <a:t>” </a:t>
            </a:r>
            <a:endParaRPr lang="it-IT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6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Formazione </a:t>
            </a:r>
            <a:r>
              <a:rPr lang="it-IT" dirty="0"/>
              <a:t>A Distanza (FAD) </a:t>
            </a:r>
            <a:endParaRPr lang="en-US" sz="40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608513"/>
          </a:xfrm>
        </p:spPr>
        <p:txBody>
          <a:bodyPr>
            <a:noAutofit/>
          </a:bodyPr>
          <a:lstStyle/>
          <a:p>
            <a:r>
              <a:rPr lang="it-IT" sz="2400" dirty="0" smtClean="0"/>
              <a:t>Corsi Formazione A Distanza (FAD) di perfezionamento </a:t>
            </a:r>
          </a:p>
          <a:p>
            <a:pPr lvl="1"/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Comprensione </a:t>
            </a:r>
            <a:r>
              <a:rPr lang="it-IT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 </a:t>
            </a: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Valorizzazione </a:t>
            </a:r>
            <a:r>
              <a:rPr lang="it-IT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delle</a:t>
            </a: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Infrastrutture digitali</a:t>
            </a:r>
          </a:p>
          <a:p>
            <a:r>
              <a:rPr lang="it-IT" sz="2000" dirty="0"/>
              <a:t>Far </a:t>
            </a:r>
            <a:r>
              <a:rPr lang="it-IT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comprendere e valorizzare </a:t>
            </a:r>
            <a:r>
              <a:rPr lang="it-IT" sz="2000" dirty="0"/>
              <a:t>le potenzialità delle infrastrutture digitali </a:t>
            </a:r>
          </a:p>
          <a:p>
            <a:pPr lvl="2"/>
            <a:r>
              <a:rPr lang="it-IT" sz="1400" dirty="0"/>
              <a:t>potenziare le capacità e accrescere il valore nel mondo della ricerca e dei servizi pubblici </a:t>
            </a:r>
          </a:p>
          <a:p>
            <a:pPr lvl="2"/>
            <a:r>
              <a:rPr lang="it-IT" sz="1400" dirty="0"/>
              <a:t>nuove partecipazioni a Progetti nazionali ed internazionali</a:t>
            </a:r>
            <a:r>
              <a:rPr lang="it-IT" sz="1400" dirty="0" smtClean="0"/>
              <a:t>.</a:t>
            </a:r>
            <a:endParaRPr lang="it-IT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alfabetizzazione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digitale </a:t>
            </a:r>
            <a:r>
              <a:rPr lang="it-IT" sz="2000" dirty="0" smtClean="0"/>
              <a:t>su networking e calcolo e </a:t>
            </a:r>
            <a:r>
              <a:rPr lang="it-IT" sz="2000" dirty="0" err="1" smtClean="0"/>
              <a:t>storage</a:t>
            </a:r>
            <a:r>
              <a:rPr lang="it-IT" sz="2000" dirty="0" smtClean="0"/>
              <a:t> distribuito</a:t>
            </a:r>
          </a:p>
          <a:p>
            <a:pPr lvl="1"/>
            <a:r>
              <a:rPr lang="it-IT" sz="2000" dirty="0" smtClean="0"/>
              <a:t>modalità e-learning</a:t>
            </a:r>
            <a:endParaRPr lang="it-IT" sz="2400" dirty="0" smtClean="0"/>
          </a:p>
          <a:p>
            <a:pPr lvl="1"/>
            <a:r>
              <a:rPr lang="it-IT" sz="2400" dirty="0"/>
              <a:t>8</a:t>
            </a:r>
            <a:r>
              <a:rPr lang="it-IT" sz="2400" dirty="0" smtClean="0"/>
              <a:t> Edizioni con Esame finale in presenza</a:t>
            </a:r>
          </a:p>
          <a:p>
            <a:pPr lvl="1"/>
            <a:r>
              <a:rPr lang="it-IT" sz="2400" dirty="0" smtClean="0"/>
              <a:t>Circa 900 iscritti.</a:t>
            </a:r>
          </a:p>
          <a:p>
            <a:r>
              <a:rPr lang="it-IT" sz="2400" dirty="0">
                <a:hlinkClick r:id="rId3"/>
              </a:rPr>
              <a:t>http://learning.progressintraining.it</a:t>
            </a:r>
            <a:endParaRPr lang="it-IT" sz="2400" dirty="0"/>
          </a:p>
          <a:p>
            <a:r>
              <a:rPr lang="it-IT" sz="2400" dirty="0"/>
              <a:t>Disponibile ad accesso </a:t>
            </a:r>
            <a:r>
              <a:rPr lang="it-IT" sz="2400" dirty="0" smtClean="0"/>
              <a:t>libero aperto </a:t>
            </a:r>
            <a:r>
              <a:rPr lang="it-IT" sz="2400" dirty="0"/>
              <a:t>a </a:t>
            </a:r>
            <a:r>
              <a:rPr lang="it-IT" sz="2400" dirty="0" smtClean="0"/>
              <a:t>tutti in </a:t>
            </a:r>
            <a:r>
              <a:rPr lang="it-IT" sz="2400" dirty="0" smtClean="0"/>
              <a:t>autoapprendimento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335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Corsi Intensivi per APM</a:t>
            </a:r>
            <a:endParaRPr lang="en-US" sz="40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IT" dirty="0"/>
              <a:t>Da  Marzo a </a:t>
            </a:r>
            <a:r>
              <a:rPr lang="it-IT" dirty="0" smtClean="0"/>
              <a:t>Giugno 2015</a:t>
            </a:r>
          </a:p>
          <a:p>
            <a:pPr lvl="1"/>
            <a:r>
              <a:rPr lang="it-IT" dirty="0" smtClean="0"/>
              <a:t>Corsi </a:t>
            </a:r>
            <a:r>
              <a:rPr lang="it-IT" dirty="0"/>
              <a:t>Intensivi di Aggiornamento Professionale per i referenti tecnici delle sedi collegate a GARR nella quattro regioni obiettivo convergenza e in Basilicata, Sardegna e </a:t>
            </a:r>
            <a:r>
              <a:rPr lang="it-IT" dirty="0" smtClean="0"/>
              <a:t>Molise. </a:t>
            </a:r>
          </a:p>
          <a:p>
            <a:pPr lvl="1"/>
            <a:r>
              <a:rPr lang="it-IT" dirty="0" smtClean="0"/>
              <a:t>4 edizioni: Bari</a:t>
            </a:r>
            <a:r>
              <a:rPr lang="it-IT" dirty="0"/>
              <a:t>, Napoli, Reggio Calabria e </a:t>
            </a:r>
            <a:r>
              <a:rPr lang="it-IT" dirty="0" smtClean="0"/>
              <a:t>Catania</a:t>
            </a:r>
          </a:p>
          <a:p>
            <a:pPr lvl="1"/>
            <a:r>
              <a:rPr lang="it-IT" dirty="0" smtClean="0"/>
              <a:t>Hanno partecipato più di 300 </a:t>
            </a:r>
            <a:r>
              <a:rPr lang="it-IT" dirty="0"/>
              <a:t>tecnici appartenenti alle Università e agli Istituti di Ricerca, </a:t>
            </a:r>
            <a:r>
              <a:rPr lang="it-IT" dirty="0" smtClean="0"/>
              <a:t>scuole. </a:t>
            </a:r>
          </a:p>
          <a:p>
            <a:pPr lvl="1"/>
            <a:r>
              <a:rPr lang="it-IT" dirty="0" smtClean="0"/>
              <a:t>Visite studio ai </a:t>
            </a:r>
            <a:r>
              <a:rPr lang="it-IT" dirty="0" err="1" smtClean="0"/>
              <a:t>PoP</a:t>
            </a:r>
            <a:r>
              <a:rPr lang="it-IT" dirty="0" smtClean="0"/>
              <a:t> GARR.</a:t>
            </a:r>
          </a:p>
        </p:txBody>
      </p:sp>
    </p:spTree>
    <p:extLst>
      <p:ext uri="{BB962C8B-B14F-4D97-AF65-F5344CB8AC3E}">
        <p14:creationId xmlns:p14="http://schemas.microsoft.com/office/powerpoint/2010/main" val="3610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Competenze Digitali AGID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GARR fa parte della </a:t>
            </a:r>
            <a:r>
              <a:rPr lang="it-IT" b="1" dirty="0"/>
              <a:t>Coalizione nazionale per le Competenze digitali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progetto Progress in Training è </a:t>
            </a:r>
            <a:r>
              <a:rPr lang="it-IT" dirty="0" smtClean="0"/>
              <a:t>stato inserito </a:t>
            </a:r>
            <a:r>
              <a:rPr lang="it-IT" dirty="0"/>
              <a:t>sulla piattaforma “Competenze Digitali” dell’Agenzia per l’Italia Digitale. </a:t>
            </a:r>
            <a:r>
              <a:rPr lang="it-IT" u="sng" dirty="0">
                <a:hlinkClick r:id="rId2"/>
              </a:rPr>
              <a:t>http://competenzedigitali.agid.gov.it/progetto/progress-training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0481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3" y="1219200"/>
            <a:ext cx="885530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219199"/>
            <a:ext cx="2590800" cy="2362201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Tecnologia Blade per le CPU e FC per lo storage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Infrastruttura ICT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#</a:t>
            </a:r>
            <a:fld id="{A5419E4F-7301-A844-9334-80E8CDF05E01}" type="slidenum">
              <a:rPr lang="it-IT" smtClean="0"/>
              <a:pPr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5961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"/>
          <p:cNvSpPr>
            <a:spLocks noGrp="1"/>
          </p:cNvSpPr>
          <p:nvPr>
            <p:ph sz="half" idx="2"/>
          </p:nvPr>
        </p:nvSpPr>
        <p:spPr>
          <a:xfrm>
            <a:off x="527050" y="1306512"/>
            <a:ext cx="7931150" cy="47132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it-IT" dirty="0" smtClean="0"/>
              <a:t>GARR-LIR -  </a:t>
            </a:r>
            <a:r>
              <a:rPr lang="en-US" altLang="it-IT" b="1" dirty="0" smtClean="0">
                <a:solidFill>
                  <a:srgbClr val="C00000"/>
                </a:solidFill>
              </a:rPr>
              <a:t>lir@garr.it</a:t>
            </a:r>
          </a:p>
          <a:p>
            <a:pPr lvl="1" eaLnBrk="1" hangingPunct="1"/>
            <a:r>
              <a:rPr lang="en-US" altLang="it-IT" dirty="0" err="1" smtClean="0"/>
              <a:t>assegna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indirizzi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pubblici</a:t>
            </a:r>
            <a:r>
              <a:rPr lang="en-US" altLang="it-IT" dirty="0" smtClean="0"/>
              <a:t> IPv4 e IPv6  </a:t>
            </a:r>
          </a:p>
          <a:p>
            <a:pPr eaLnBrk="1" hangingPunct="1"/>
            <a:r>
              <a:rPr lang="en-US" altLang="it-IT" dirty="0" smtClean="0"/>
              <a:t>GARR-NIC – </a:t>
            </a:r>
            <a:r>
              <a:rPr lang="en-US" altLang="it-IT" b="1" dirty="0" smtClean="0">
                <a:solidFill>
                  <a:srgbClr val="C00000"/>
                </a:solidFill>
              </a:rPr>
              <a:t>nic@garr.it</a:t>
            </a:r>
          </a:p>
          <a:p>
            <a:pPr lvl="1" eaLnBrk="1" hangingPunct="1"/>
            <a:r>
              <a:rPr lang="en-US" altLang="it-IT" dirty="0" err="1" smtClean="0"/>
              <a:t>supporta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gli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utenti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nelle</a:t>
            </a:r>
            <a:r>
              <a:rPr lang="en-US" altLang="it-IT" dirty="0" smtClean="0"/>
              <a:t> procedure di </a:t>
            </a:r>
            <a:r>
              <a:rPr lang="en-US" altLang="it-IT" dirty="0" err="1" smtClean="0"/>
              <a:t>registrazioni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nomi</a:t>
            </a:r>
            <a:r>
              <a:rPr lang="en-US" altLang="it-IT" dirty="0" smtClean="0"/>
              <a:t> a </a:t>
            </a:r>
            <a:r>
              <a:rPr lang="en-US" altLang="it-IT" dirty="0" err="1" smtClean="0"/>
              <a:t>dominio</a:t>
            </a:r>
            <a:r>
              <a:rPr lang="en-US" altLang="it-IT" dirty="0" smtClean="0"/>
              <a:t> sotto .it e .</a:t>
            </a:r>
            <a:r>
              <a:rPr lang="en-US" altLang="it-IT" dirty="0" err="1" smtClean="0"/>
              <a:t>eu</a:t>
            </a:r>
            <a:r>
              <a:rPr lang="en-US" altLang="it-IT" dirty="0" smtClean="0"/>
              <a:t> </a:t>
            </a:r>
          </a:p>
          <a:p>
            <a:pPr eaLnBrk="1" hangingPunct="1"/>
            <a:r>
              <a:rPr lang="en-US" altLang="it-IT" dirty="0" smtClean="0"/>
              <a:t>DNS (Domain Name System) - </a:t>
            </a:r>
            <a:r>
              <a:rPr lang="en-US" altLang="it-IT" b="1" dirty="0" smtClean="0">
                <a:solidFill>
                  <a:srgbClr val="C00000"/>
                </a:solidFill>
              </a:rPr>
              <a:t>staff-dns@garr.it</a:t>
            </a:r>
          </a:p>
          <a:p>
            <a:pPr lvl="1" eaLnBrk="1" hangingPunct="1"/>
            <a:r>
              <a:rPr lang="en-US" altLang="it-IT" dirty="0" err="1" smtClean="0"/>
              <a:t>Supporto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nella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configurazione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dei</a:t>
            </a:r>
            <a:r>
              <a:rPr lang="en-US" altLang="it-IT" dirty="0" smtClean="0"/>
              <a:t> DNS</a:t>
            </a:r>
          </a:p>
          <a:p>
            <a:pPr eaLnBrk="1" hangingPunct="1"/>
            <a:r>
              <a:rPr lang="en-US" altLang="it-IT" dirty="0" smtClean="0"/>
              <a:t>GARR-CERT – </a:t>
            </a:r>
            <a:r>
              <a:rPr lang="en-US" altLang="it-IT" b="1" dirty="0" smtClean="0">
                <a:solidFill>
                  <a:srgbClr val="C00000"/>
                </a:solidFill>
              </a:rPr>
              <a:t>cert@garr.it</a:t>
            </a:r>
          </a:p>
          <a:p>
            <a:pPr lvl="1" eaLnBrk="1" hangingPunct="1"/>
            <a:r>
              <a:rPr lang="en-US" altLang="it-IT" dirty="0" err="1" smtClean="0"/>
              <a:t>Gestione</a:t>
            </a:r>
            <a:r>
              <a:rPr lang="en-US" altLang="it-IT" dirty="0" smtClean="0"/>
              <a:t> de</a:t>
            </a:r>
            <a:r>
              <a:rPr lang="it-IT" altLang="it-IT" dirty="0" smtClean="0"/>
              <a:t>gli incidenti di sicurezza e della emissione di Alert</a:t>
            </a:r>
          </a:p>
          <a:p>
            <a:r>
              <a:rPr lang="it-IT" altLang="it-IT" dirty="0"/>
              <a:t>GARR Certification Service – </a:t>
            </a:r>
            <a:r>
              <a:rPr lang="it-IT" altLang="it-IT" b="1" dirty="0">
                <a:solidFill>
                  <a:srgbClr val="C00000"/>
                </a:solidFill>
              </a:rPr>
              <a:t>garr-ca@garr.it</a:t>
            </a:r>
          </a:p>
          <a:p>
            <a:pPr lvl="1"/>
            <a:r>
              <a:rPr lang="it-IT" altLang="it-IT" dirty="0"/>
              <a:t>Richiesta e supporto per il rilascio di </a:t>
            </a:r>
            <a:r>
              <a:rPr lang="it-IT" altLang="it-IT" b="1" dirty="0"/>
              <a:t>certificati per server</a:t>
            </a:r>
            <a:r>
              <a:rPr lang="it-IT" altLang="it-IT" dirty="0"/>
              <a:t> e personali </a:t>
            </a:r>
            <a:r>
              <a:rPr lang="it-IT" altLang="it-IT" dirty="0" smtClean="0"/>
              <a:t>(servizio </a:t>
            </a:r>
            <a:r>
              <a:rPr lang="it-IT" altLang="it-IT" dirty="0"/>
              <a:t>TCS </a:t>
            </a:r>
            <a:r>
              <a:rPr lang="it-IT" altLang="it-IT" dirty="0" smtClean="0"/>
              <a:t>-TERENA </a:t>
            </a:r>
            <a:r>
              <a:rPr lang="it-IT" altLang="it-IT" dirty="0"/>
              <a:t>Certification </a:t>
            </a:r>
            <a:r>
              <a:rPr lang="it-IT" altLang="it-IT" dirty="0" smtClean="0"/>
              <a:t>Service o Certificati X509 CA GARR)</a:t>
            </a:r>
          </a:p>
          <a:p>
            <a:r>
              <a:rPr lang="it-IT" altLang="it-IT" dirty="0" smtClean="0"/>
              <a:t>GARR-SCARR </a:t>
            </a:r>
            <a:r>
              <a:rPr lang="it-IT" altLang="it-IT" dirty="0"/>
              <a:t>– </a:t>
            </a:r>
            <a:r>
              <a:rPr lang="it-IT" altLang="it-IT" b="1" dirty="0">
                <a:solidFill>
                  <a:srgbClr val="C00000"/>
                </a:solidFill>
              </a:rPr>
              <a:t>scarr@garr.it</a:t>
            </a:r>
          </a:p>
          <a:p>
            <a:pPr lvl="1"/>
            <a:r>
              <a:rPr lang="it-IT" altLang="it-IT" dirty="0"/>
              <a:t>Richiesta di analisi della sicurezza della propria </a:t>
            </a:r>
            <a:r>
              <a:rPr lang="it-IT" altLang="it-IT" dirty="0" smtClean="0"/>
              <a:t>rete</a:t>
            </a:r>
          </a:p>
        </p:txBody>
      </p:sp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905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t-IT" dirty="0" smtClean="0"/>
              <a:t>I </a:t>
            </a:r>
            <a:r>
              <a:rPr lang="en-US" altLang="it-IT" dirty="0" err="1" smtClean="0"/>
              <a:t>servizi</a:t>
            </a:r>
            <a:r>
              <a:rPr lang="en-US" altLang="it-IT" dirty="0" smtClean="0"/>
              <a:t> GARR – Base (1/2) </a:t>
            </a:r>
            <a:endParaRPr lang="it-IT" altLang="it-IT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E4F-7301-A844-9334-80E8CDF05E0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6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5"/>
          <p:cNvSpPr>
            <a:spLocks noGrp="1"/>
          </p:cNvSpPr>
          <p:nvPr>
            <p:ph idx="1"/>
          </p:nvPr>
        </p:nvSpPr>
        <p:spPr>
          <a:xfrm>
            <a:off x="228600" y="1265237"/>
            <a:ext cx="8229600" cy="50593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400" dirty="0"/>
              <a:t>MIRROR (anche in IPv6) -  </a:t>
            </a:r>
            <a:r>
              <a:rPr lang="it-IT" altLang="it-IT" sz="2400" b="1" dirty="0">
                <a:solidFill>
                  <a:srgbClr val="C00000"/>
                </a:solidFill>
              </a:rPr>
              <a:t>mirror-service@garr.it</a:t>
            </a:r>
          </a:p>
          <a:p>
            <a:pPr marL="906463" lvl="1"/>
            <a:r>
              <a:rPr lang="it-IT" altLang="it-IT" sz="2400" dirty="0"/>
              <a:t>Distribuzione di Pacchetti Software </a:t>
            </a:r>
            <a:r>
              <a:rPr lang="it-IT" altLang="it-IT" sz="2400" dirty="0" smtClean="0"/>
              <a:t> - </a:t>
            </a:r>
            <a:r>
              <a:rPr lang="it-IT" altLang="it-IT" sz="2000" dirty="0" smtClean="0"/>
              <a:t>es </a:t>
            </a:r>
            <a:r>
              <a:rPr lang="it-IT" altLang="it-IT" sz="2000" dirty="0"/>
              <a:t>Linux / CentOS / Scienfific Linux (anche in IPv6)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400" dirty="0"/>
              <a:t>Filesender  - </a:t>
            </a:r>
            <a:r>
              <a:rPr lang="it-IT" altLang="it-IT" sz="2400" b="1" dirty="0">
                <a:solidFill>
                  <a:srgbClr val="C00000"/>
                </a:solidFill>
              </a:rPr>
              <a:t>https://filesender.garr.it/</a:t>
            </a:r>
          </a:p>
          <a:p>
            <a:pPr marL="906463" lvl="1"/>
            <a:r>
              <a:rPr lang="it-IT" altLang="it-IT" sz="2000" dirty="0"/>
              <a:t>non più mail con allegati di grandi dimensioni (accessibile via IDEM)</a:t>
            </a:r>
            <a:endParaRPr lang="it-IT" altLang="it-IT" sz="20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2400" dirty="0" smtClean="0"/>
              <a:t>GARR Vconf - </a:t>
            </a:r>
            <a:r>
              <a:rPr lang="it-IT" altLang="it-IT" sz="2400" b="1" dirty="0" smtClean="0">
                <a:solidFill>
                  <a:srgbClr val="C00000"/>
                </a:solidFill>
              </a:rPr>
              <a:t>vconf-service@garr.it</a:t>
            </a:r>
          </a:p>
          <a:p>
            <a:pPr lvl="1" eaLnBrk="1" hangingPunct="1"/>
            <a:r>
              <a:rPr lang="it-IT" altLang="it-IT" sz="2000" dirty="0" smtClean="0"/>
              <a:t>Servizio di Help Desk per aiutare l’utente nell’utilizzo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2400" dirty="0" smtClean="0"/>
              <a:t>EduRoam - </a:t>
            </a:r>
            <a:r>
              <a:rPr lang="it-IT" altLang="it-IT" sz="2400" b="1" dirty="0" smtClean="0">
                <a:solidFill>
                  <a:srgbClr val="C00000"/>
                </a:solidFill>
              </a:rPr>
              <a:t>eduroam@garr.it</a:t>
            </a:r>
          </a:p>
          <a:p>
            <a:pPr lvl="1" eaLnBrk="1" hangingPunct="1"/>
            <a:r>
              <a:rPr lang="it-IT" altLang="it-IT" sz="2000" dirty="0" smtClean="0"/>
              <a:t>Supporto alla configurazione iniziale e alle problematiche anche a livello internazionale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2400" dirty="0" smtClean="0"/>
              <a:t>GARR-IDEM-AAI – </a:t>
            </a:r>
            <a:r>
              <a:rPr lang="it-IT" altLang="it-IT" sz="2400" b="1" dirty="0" smtClean="0">
                <a:solidFill>
                  <a:srgbClr val="C00000"/>
                </a:solidFill>
              </a:rPr>
              <a:t>idem@garr.it</a:t>
            </a:r>
          </a:p>
          <a:p>
            <a:pPr lvl="1" eaLnBrk="1" hangingPunct="1"/>
            <a:r>
              <a:rPr lang="it-IT" altLang="it-IT" sz="2000" dirty="0" smtClean="0"/>
              <a:t>Supporto per l’attivazione sia come IdP che come SP</a:t>
            </a:r>
          </a:p>
          <a:p>
            <a:pPr eaLnBrk="1" hangingPunct="1"/>
            <a:endParaRPr lang="it-IT" altLang="it-IT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954176"/>
          </a:xfrm>
        </p:spPr>
        <p:txBody>
          <a:bodyPr/>
          <a:lstStyle/>
          <a:p>
            <a:r>
              <a:rPr lang="it-IT" dirty="0" smtClean="0"/>
              <a:t>I Servizi GARR –Base (2/2)</a:t>
            </a:r>
            <a:endParaRPr lang="it-IT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8683625" y="6311900"/>
            <a:ext cx="460375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9 Luglio 2015</a:t>
            </a:r>
            <a:endParaRPr lang="it-IT" dirty="0"/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3371850"/>
            <a:ext cx="80486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4142653"/>
            <a:ext cx="15605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5164138"/>
            <a:ext cx="143192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4" descr="GARR/MIRROR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1104899"/>
            <a:ext cx="20669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unimib.it/upload/pag/136/lo/logo.terena.filesend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398" y="2286000"/>
            <a:ext cx="29622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#</a:t>
            </a:r>
            <a:fld id="{A5419E4F-7301-A844-9334-80E8CDF05E01}" type="slidenum">
              <a:rPr lang="it-IT" smtClean="0"/>
              <a:pPr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23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  <a:buFont typeface="Wingdings" charset="2"/>
              <a:buChar char="v"/>
            </a:pPr>
            <a:r>
              <a:rPr lang="it-IT" dirty="0" smtClean="0"/>
              <a:t>La Comunità GARR</a:t>
            </a:r>
          </a:p>
          <a:p>
            <a:pPr marL="457200" indent="-457200">
              <a:lnSpc>
                <a:spcPct val="130000"/>
              </a:lnSpc>
              <a:buFont typeface="Wingdings" charset="2"/>
              <a:buChar char="v"/>
            </a:pPr>
            <a:r>
              <a:rPr lang="it-IT" dirty="0" smtClean="0"/>
              <a:t>La rete: </a:t>
            </a:r>
            <a:r>
              <a:rPr lang="it-IT" dirty="0" smtClean="0"/>
              <a:t>GARR-X </a:t>
            </a:r>
            <a:r>
              <a:rPr lang="it-IT" dirty="0" smtClean="0"/>
              <a:t>Progress e GARR-X</a:t>
            </a:r>
            <a:endParaRPr lang="it-IT" dirty="0" smtClean="0"/>
          </a:p>
          <a:p>
            <a:pPr marL="457200" indent="-457200">
              <a:lnSpc>
                <a:spcPct val="130000"/>
              </a:lnSpc>
              <a:buFont typeface="Wingdings" charset="2"/>
              <a:buChar char="v"/>
            </a:pPr>
            <a:r>
              <a:rPr lang="it-IT" dirty="0" smtClean="0"/>
              <a:t>La formazione di «Progress in Training»</a:t>
            </a:r>
          </a:p>
          <a:p>
            <a:pPr marL="457200" indent="-457200">
              <a:lnSpc>
                <a:spcPct val="130000"/>
              </a:lnSpc>
              <a:buFont typeface="Wingdings" charset="2"/>
              <a:buChar char="v"/>
            </a:pPr>
            <a:r>
              <a:rPr lang="it-IT" dirty="0" smtClean="0"/>
              <a:t>L’infrastruttura ICT di GARR-X Progress</a:t>
            </a:r>
            <a:endParaRPr lang="it-IT" dirty="0" smtClean="0"/>
          </a:p>
          <a:p>
            <a:pPr marL="457200" indent="-457200">
              <a:lnSpc>
                <a:spcPct val="130000"/>
              </a:lnSpc>
              <a:buFont typeface="Wingdings" charset="2"/>
              <a:buChar char="v"/>
            </a:pPr>
            <a:r>
              <a:rPr lang="it-IT" dirty="0" smtClean="0"/>
              <a:t>Conclusioni</a:t>
            </a:r>
            <a:endParaRPr lang="it-IT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 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#</a:t>
            </a:r>
            <a:fld id="{A5419E4F-7301-A844-9334-80E8CDF05E01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30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473"/>
            <a:ext cx="8458200" cy="954176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dirty="0" err="1" smtClean="0"/>
              <a:t>nuovi</a:t>
            </a:r>
            <a:r>
              <a:rPr lang="en-US" dirty="0" smtClean="0"/>
              <a:t> </a:t>
            </a:r>
            <a:r>
              <a:rPr lang="en-US" dirty="0" err="1" smtClean="0"/>
              <a:t>servizi</a:t>
            </a:r>
            <a:r>
              <a:rPr lang="en-US" dirty="0" smtClean="0"/>
              <a:t> GARR (a </a:t>
            </a:r>
            <a:r>
              <a:rPr lang="en-US" dirty="0" err="1" smtClean="0"/>
              <a:t>pagamento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192404"/>
            <a:ext cx="8640960" cy="532710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 smtClean="0"/>
              <a:t>GARRbox</a:t>
            </a:r>
            <a:r>
              <a:rPr lang="en-US" sz="2400" dirty="0" smtClean="0"/>
              <a:t> – Sistema di storage </a:t>
            </a:r>
            <a:r>
              <a:rPr lang="en-US" sz="2400" dirty="0" err="1" smtClean="0"/>
              <a:t>personale</a:t>
            </a:r>
            <a:r>
              <a:rPr lang="en-US" sz="2400" dirty="0" smtClean="0"/>
              <a:t> e di </a:t>
            </a:r>
            <a:r>
              <a:rPr lang="en-US" sz="2400" dirty="0" err="1" smtClean="0"/>
              <a:t>condivisione</a:t>
            </a:r>
            <a:r>
              <a:rPr lang="en-US" sz="2400" dirty="0" smtClean="0"/>
              <a:t> file </a:t>
            </a:r>
            <a:r>
              <a:rPr lang="en-US" sz="2400" dirty="0" err="1" smtClean="0"/>
              <a:t>basato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ownCloud</a:t>
            </a:r>
            <a:r>
              <a:rPr lang="en-US" sz="2400" dirty="0" smtClean="0"/>
              <a:t> </a:t>
            </a:r>
          </a:p>
          <a:p>
            <a:pPr>
              <a:spcAft>
                <a:spcPts val="600"/>
              </a:spcAft>
            </a:pP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2400" b="1" dirty="0" smtClean="0"/>
              <a:t>Cloud </a:t>
            </a:r>
            <a:r>
              <a:rPr lang="en-US" sz="2400" b="1" dirty="0" err="1" smtClean="0"/>
              <a:t>IdP</a:t>
            </a:r>
            <a:r>
              <a:rPr lang="en-US" sz="2400" b="1" dirty="0" smtClean="0"/>
              <a:t> </a:t>
            </a:r>
            <a:r>
              <a:rPr lang="en-US" sz="2400" dirty="0" smtClean="0"/>
              <a:t>– Sistema di Identity Provider pre-</a:t>
            </a:r>
            <a:r>
              <a:rPr lang="en-US" sz="2400" dirty="0" err="1" smtClean="0"/>
              <a:t>configurato</a:t>
            </a:r>
            <a:r>
              <a:rPr lang="en-US" sz="2400" dirty="0" smtClean="0"/>
              <a:t> per </a:t>
            </a:r>
            <a:r>
              <a:rPr lang="en-US" sz="2400" dirty="0" err="1" smtClean="0"/>
              <a:t>poter</a:t>
            </a:r>
            <a:r>
              <a:rPr lang="en-US" sz="2400" dirty="0" smtClean="0"/>
              <a:t> </a:t>
            </a:r>
            <a:r>
              <a:rPr lang="en-US" sz="2400" dirty="0" err="1" smtClean="0"/>
              <a:t>entrare</a:t>
            </a:r>
            <a:r>
              <a:rPr lang="en-US" sz="2400" dirty="0" smtClean="0"/>
              <a:t> in IDEM </a:t>
            </a:r>
            <a:r>
              <a:rPr lang="en-US" sz="2400" dirty="0" err="1" smtClean="0"/>
              <a:t>ed</a:t>
            </a:r>
            <a:r>
              <a:rPr lang="en-US" sz="2400" dirty="0" smtClean="0"/>
              <a:t> </a:t>
            </a:r>
            <a:r>
              <a:rPr lang="en-US" sz="2400" dirty="0" err="1" smtClean="0"/>
              <a:t>eduGAIN</a:t>
            </a:r>
            <a:endParaRPr lang="en-US" sz="1600" dirty="0"/>
          </a:p>
          <a:p>
            <a:pPr>
              <a:spcAft>
                <a:spcPts val="600"/>
              </a:spcAft>
            </a:pP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2400" b="1" dirty="0" err="1" smtClean="0"/>
              <a:t>WebConference</a:t>
            </a:r>
            <a:r>
              <a:rPr lang="en-US" sz="1600" dirty="0" smtClean="0"/>
              <a:t> </a:t>
            </a:r>
            <a:r>
              <a:rPr lang="en-US" sz="2400" dirty="0" smtClean="0"/>
              <a:t>– Sistema </a:t>
            </a:r>
            <a:r>
              <a:rPr lang="en-US" sz="2400" dirty="0" err="1" smtClean="0"/>
              <a:t>basato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differenti</a:t>
            </a:r>
            <a:r>
              <a:rPr lang="en-US" sz="2400" dirty="0" smtClean="0"/>
              <a:t> </a:t>
            </a:r>
            <a:r>
              <a:rPr lang="en-US" sz="2400" dirty="0" err="1" smtClean="0"/>
              <a:t>piattaforme</a:t>
            </a:r>
            <a:r>
              <a:rPr lang="en-US" sz="2400" dirty="0" smtClean="0"/>
              <a:t> software: </a:t>
            </a:r>
            <a:r>
              <a:rPr lang="en-US" sz="2400" dirty="0" err="1" smtClean="0"/>
              <a:t>AdobeConnect</a:t>
            </a:r>
            <a:r>
              <a:rPr lang="en-US" sz="2400" dirty="0" smtClean="0"/>
              <a:t> (ma presto </a:t>
            </a:r>
            <a:r>
              <a:rPr lang="en-US" sz="2400" dirty="0" err="1" smtClean="0"/>
              <a:t>anche</a:t>
            </a:r>
            <a:r>
              <a:rPr lang="en-US" sz="2400" dirty="0" smtClean="0"/>
              <a:t> Web-Ex), </a:t>
            </a:r>
            <a:r>
              <a:rPr lang="en-US" sz="2400" dirty="0" err="1" smtClean="0"/>
              <a:t>ecc</a:t>
            </a:r>
            <a:r>
              <a:rPr lang="en-US" sz="2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2400" b="1" dirty="0" err="1" smtClean="0"/>
              <a:t>BigStorage</a:t>
            </a:r>
            <a:r>
              <a:rPr lang="en-US" sz="2400" dirty="0" smtClean="0"/>
              <a:t> – </a:t>
            </a:r>
            <a:r>
              <a:rPr lang="en-US" sz="2400" dirty="0" err="1" smtClean="0"/>
              <a:t>Archiviazione</a:t>
            </a:r>
            <a:r>
              <a:rPr lang="en-US" sz="2400" dirty="0" smtClean="0"/>
              <a:t> di </a:t>
            </a:r>
            <a:r>
              <a:rPr lang="en-US" sz="2400" dirty="0" err="1" smtClean="0"/>
              <a:t>dati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b="1" dirty="0" err="1" smtClean="0"/>
              <a:t>PaaS</a:t>
            </a:r>
            <a:r>
              <a:rPr lang="en-US" sz="2400" b="1" dirty="0" smtClean="0"/>
              <a:t> </a:t>
            </a:r>
            <a:r>
              <a:rPr lang="en-US" sz="2400" dirty="0" smtClean="0"/>
              <a:t>(Platform as a Service) </a:t>
            </a:r>
            <a:r>
              <a:rPr lang="en-US" sz="2400" b="1" dirty="0" smtClean="0"/>
              <a:t>o </a:t>
            </a:r>
            <a:r>
              <a:rPr lang="en-US" sz="2400" b="1" dirty="0" err="1" smtClean="0"/>
              <a:t>IaaS</a:t>
            </a:r>
            <a:r>
              <a:rPr lang="en-US" sz="2400" dirty="0"/>
              <a:t> </a:t>
            </a:r>
            <a:r>
              <a:rPr lang="en-US" sz="2400" dirty="0" smtClean="0"/>
              <a:t>(Infrastructure as a Service)</a:t>
            </a:r>
            <a:r>
              <a:rPr lang="en-US" sz="2400" b="1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richiesta</a:t>
            </a:r>
            <a:r>
              <a:rPr lang="en-US" sz="2400" dirty="0" smtClean="0"/>
              <a:t> </a:t>
            </a:r>
            <a:r>
              <a:rPr lang="en-US" sz="2400" dirty="0" err="1" smtClean="0"/>
              <a:t>specifica</a:t>
            </a:r>
            <a:r>
              <a:rPr lang="en-US" sz="2400" dirty="0" smtClean="0"/>
              <a:t> di </a:t>
            </a:r>
            <a:r>
              <a:rPr lang="en-US" sz="2400" dirty="0" err="1" smtClean="0"/>
              <a:t>comunità</a:t>
            </a:r>
            <a:r>
              <a:rPr lang="en-US" sz="2400" dirty="0" smtClean="0"/>
              <a:t> </a:t>
            </a:r>
            <a:r>
              <a:rPr lang="en-US" sz="2400" dirty="0" err="1" smtClean="0"/>
              <a:t>scientifiche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211" y="2960191"/>
            <a:ext cx="125998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2" descr="C:\Users\manto\Documents\unimo\sicurezza\federazione\idem\eventi-e-talk\20130930-VAMP-Helsinki\eduGAIN_rgb100x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60191"/>
            <a:ext cx="18097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GARR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27" y="1666875"/>
            <a:ext cx="13053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#</a:t>
            </a:r>
            <a:fld id="{A5419E4F-7301-A844-9334-80E8CDF05E01}" type="slidenum">
              <a:rPr lang="it-IT" smtClean="0"/>
              <a:pPr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48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9530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Il GARR è da molti anni al servizio della Ricerca e dell’alta Formazione creando una comunità che può essere ulteriormente valorizzata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Il successo ottenuto in termini di soddifacimento delle necessità della comunità con un efficace modello di sostenibilità ci stimola ad affrontare nuove sfide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La natura dinamica della Ricerca Scientifica caratterizza l’agilità operativa del GARR grazie ad una organizzazione leggera ma efficace in termini di efficienza e pragmatismo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Il Progetto GARR-X Progress ha permesso di portare nelle 4 regioni della convergenza un’infrastruttura in fibra ottica allo stato dell’arte in grado di gestire connessioni a 100 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Adesso bisogna adeguare il centro-nord per recuperare un digital divide per una volta a vantaggio del sud dell’Italia.</a:t>
            </a: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#</a:t>
            </a:r>
            <a:fld id="{A5419E4F-7301-A844-9334-80E8CDF05E01}" type="slidenum">
              <a:rPr lang="it-IT" smtClean="0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68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GARR in breve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824413"/>
          </a:xfrm>
        </p:spPr>
        <p:txBody>
          <a:bodyPr>
            <a:normAutofit/>
          </a:bodyPr>
          <a:lstStyle/>
          <a:p>
            <a:r>
              <a:rPr lang="en-US" dirty="0" smtClean="0"/>
              <a:t>Il GARR è </a:t>
            </a:r>
            <a:r>
              <a:rPr lang="en-US" dirty="0" err="1" smtClean="0"/>
              <a:t>innanzitutto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comunità</a:t>
            </a:r>
            <a:r>
              <a:rPr lang="en-US" dirty="0" smtClean="0"/>
              <a:t>: </a:t>
            </a:r>
            <a:r>
              <a:rPr lang="en-US" dirty="0" err="1" smtClean="0"/>
              <a:t>quella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ricerca</a:t>
            </a:r>
            <a:r>
              <a:rPr lang="en-US" dirty="0" smtClean="0"/>
              <a:t> e </a:t>
            </a:r>
            <a:r>
              <a:rPr lang="en-US" dirty="0" err="1" smtClean="0"/>
              <a:t>dell’istruzione</a:t>
            </a:r>
            <a:endParaRPr lang="en-US" dirty="0" smtClean="0"/>
          </a:p>
          <a:p>
            <a:r>
              <a:rPr lang="en-US" dirty="0" smtClean="0"/>
              <a:t>Il GARR </a:t>
            </a:r>
            <a:r>
              <a:rPr lang="en-US" dirty="0" err="1" smtClean="0"/>
              <a:t>progetta</a:t>
            </a:r>
            <a:r>
              <a:rPr lang="en-US" dirty="0" smtClean="0"/>
              <a:t>, </a:t>
            </a:r>
            <a:r>
              <a:rPr lang="en-US" dirty="0" err="1" smtClean="0"/>
              <a:t>implementa</a:t>
            </a:r>
            <a:r>
              <a:rPr lang="en-US" dirty="0" smtClean="0"/>
              <a:t> e </a:t>
            </a:r>
            <a:r>
              <a:rPr lang="en-US" dirty="0" err="1" smtClean="0"/>
              <a:t>gestisce</a:t>
            </a:r>
            <a:r>
              <a:rPr lang="en-US" dirty="0" smtClean="0"/>
              <a:t> la Rete </a:t>
            </a:r>
            <a:r>
              <a:rPr lang="en-US" dirty="0" err="1" smtClean="0"/>
              <a:t>Italiana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Ricerca</a:t>
            </a:r>
            <a:r>
              <a:rPr lang="en-US" dirty="0" smtClean="0"/>
              <a:t> e </a:t>
            </a:r>
            <a:r>
              <a:rPr lang="en-US" dirty="0" err="1" smtClean="0"/>
              <a:t>dell’Istruzione</a:t>
            </a:r>
            <a:r>
              <a:rPr lang="en-US" dirty="0" smtClean="0"/>
              <a:t>, </a:t>
            </a:r>
            <a:r>
              <a:rPr lang="en-US" dirty="0" err="1" smtClean="0"/>
              <a:t>fornendo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Connettività</a:t>
            </a:r>
            <a:r>
              <a:rPr lang="en-US" dirty="0" smtClean="0"/>
              <a:t> ad </a:t>
            </a:r>
            <a:r>
              <a:rPr lang="en-US" dirty="0" err="1" smtClean="0"/>
              <a:t>altissima</a:t>
            </a:r>
            <a:r>
              <a:rPr lang="en-US" dirty="0" smtClean="0"/>
              <a:t> </a:t>
            </a:r>
            <a:r>
              <a:rPr lang="en-US" dirty="0" err="1" smtClean="0"/>
              <a:t>banda</a:t>
            </a:r>
            <a:r>
              <a:rPr lang="en-US" dirty="0" smtClean="0"/>
              <a:t>, </a:t>
            </a:r>
            <a:r>
              <a:rPr lang="en-US" dirty="0" err="1" smtClean="0"/>
              <a:t>simmetrica</a:t>
            </a:r>
            <a:r>
              <a:rPr lang="en-US" dirty="0" smtClean="0"/>
              <a:t> e </a:t>
            </a:r>
            <a:r>
              <a:rPr lang="en-US" dirty="0" err="1" smtClean="0"/>
              <a:t>trasparente</a:t>
            </a:r>
            <a:endParaRPr lang="en-US" dirty="0" smtClean="0"/>
          </a:p>
          <a:p>
            <a:pPr lvl="1"/>
            <a:r>
              <a:rPr lang="en-US" dirty="0" err="1" smtClean="0"/>
              <a:t>Servizi</a:t>
            </a:r>
            <a:r>
              <a:rPr lang="en-US" dirty="0" smtClean="0"/>
              <a:t> </a:t>
            </a:r>
            <a:r>
              <a:rPr lang="en-US" dirty="0" err="1" smtClean="0"/>
              <a:t>Avanzati</a:t>
            </a:r>
            <a:endParaRPr lang="en-US" dirty="0" smtClean="0"/>
          </a:p>
          <a:p>
            <a:pPr lvl="1"/>
            <a:r>
              <a:rPr lang="en-US" dirty="0" err="1" smtClean="0"/>
              <a:t>Supporto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E-Infrastructure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it-IT" altLang="en-US" smtClean="0"/>
              <a:t>9 Luglio 2015</a:t>
            </a:r>
            <a:endParaRPr lang="it-IT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en-US" smtClean="0"/>
              <a:t>Inaugurazione ReCaS Bari</a:t>
            </a: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4737D-A49A-471F-B156-E5D64B13EE4D}" type="slidenum">
              <a:rPr lang="it-IT" altLang="en-US" smtClean="0"/>
              <a:pPr/>
              <a:t>3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986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Associazione no-profit fondata da CNR, ENEA, INFN e Fondazione Crui (su incarico delle Università Italiane) sotto l’egida del Ministero dell’Educazione e della Ricerca</a:t>
            </a:r>
          </a:p>
          <a:p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473"/>
            <a:ext cx="8458200" cy="954176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Comunità</a:t>
            </a:r>
            <a:r>
              <a:rPr lang="en-US" dirty="0" smtClean="0"/>
              <a:t> GARR – </a:t>
            </a:r>
            <a:r>
              <a:rPr lang="en-US" dirty="0" err="1" smtClean="0"/>
              <a:t>Soci</a:t>
            </a:r>
            <a:r>
              <a:rPr lang="en-US" dirty="0" smtClean="0"/>
              <a:t> </a:t>
            </a:r>
            <a:r>
              <a:rPr lang="en-US" dirty="0" err="1" smtClean="0"/>
              <a:t>Fondatori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E277EA9-7CB1-4D11-B992-C8F975C6948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loghi-enti-GARR_2012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" b="100000" l="0" r="99736">
                        <a14:foregroundMark x1="97832" y1="73179" x2="97832" y2="73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231"/>
          <a:stretch/>
        </p:blipFill>
        <p:spPr>
          <a:xfrm>
            <a:off x="1206515" y="4145519"/>
            <a:ext cx="6677853" cy="111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sz="3600" dirty="0" smtClean="0"/>
              <a:t>La </a:t>
            </a:r>
            <a:r>
              <a:rPr lang="en-US" sz="3600" dirty="0" err="1" smtClean="0"/>
              <a:t>Comunità</a:t>
            </a:r>
            <a:r>
              <a:rPr lang="en-US" sz="3600" dirty="0" smtClean="0"/>
              <a:t> GARR – </a:t>
            </a:r>
            <a:r>
              <a:rPr lang="en-US" sz="3600" dirty="0" err="1" smtClean="0"/>
              <a:t>Beni</a:t>
            </a:r>
            <a:r>
              <a:rPr lang="en-US" sz="3600" dirty="0" smtClean="0"/>
              <a:t> </a:t>
            </a:r>
            <a:r>
              <a:rPr lang="en-US" sz="3600" dirty="0" err="1" smtClean="0"/>
              <a:t>Culturali</a:t>
            </a:r>
            <a:endParaRPr lang="en-US" dirty="0" smtClean="0">
              <a:ln>
                <a:solidFill>
                  <a:schemeClr val="tx2"/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98" name="Picture 2" descr="http://www.iccu.sbn.it/opencms/export/system/modules/it.inera.opencms.iccu/resources/immagini/test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61" y="1524000"/>
            <a:ext cx="4959439" cy="64807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icbsa.it/static/org_minervaeurope_museoweb/templates/dds/images/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5" y="1905000"/>
            <a:ext cx="2524125" cy="61912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752151" y="1066800"/>
            <a:ext cx="281044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99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Archivi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99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99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Cataloghi</a:t>
            </a:r>
            <a:endParaRPr lang="en-US" sz="2400" dirty="0">
              <a:ln>
                <a:solidFill>
                  <a:srgbClr val="002060"/>
                </a:solidFill>
              </a:ln>
              <a:solidFill>
                <a:srgbClr val="99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26996" y="2209800"/>
            <a:ext cx="221695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99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Soprintendenze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99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2400" dirty="0">
              <a:ln>
                <a:solidFill>
                  <a:srgbClr val="002060"/>
                </a:solidFill>
              </a:ln>
              <a:solidFill>
                <a:srgbClr val="99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20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13589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2170112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78818" y="2743200"/>
            <a:ext cx="191331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99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Musei</a:t>
            </a:r>
            <a:endParaRPr lang="en-US" sz="2400" dirty="0">
              <a:ln>
                <a:solidFill>
                  <a:srgbClr val="002060"/>
                </a:solidFill>
              </a:ln>
              <a:solidFill>
                <a:srgbClr val="99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516868"/>
            <a:ext cx="19473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Galleria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degli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Uffizi</a:t>
            </a:r>
          </a:p>
        </p:txBody>
      </p:sp>
      <p:sp>
        <p:nvSpPr>
          <p:cNvPr id="3" name="Rectangle 2"/>
          <p:cNvSpPr/>
          <p:nvPr/>
        </p:nvSpPr>
        <p:spPr>
          <a:xfrm>
            <a:off x="77245" y="2514600"/>
            <a:ext cx="3000375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SSBA-Roma Palazzo Massimo</a:t>
            </a:r>
          </a:p>
        </p:txBody>
      </p:sp>
      <p:sp>
        <p:nvSpPr>
          <p:cNvPr id="5" name="Rectangle 4"/>
          <p:cNvSpPr/>
          <p:nvPr/>
        </p:nvSpPr>
        <p:spPr>
          <a:xfrm>
            <a:off x="5343950" y="2301577"/>
            <a:ext cx="30003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SBAS - Firenze -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Lambertesca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0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1066800"/>
            <a:ext cx="1339850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79" y="2743200"/>
            <a:ext cx="1819389" cy="115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1" name="Picture 7" descr="http://www.museogalileo.it/assets/templates/museoGalileo/immagini/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68" y="2743200"/>
            <a:ext cx="15700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20986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29000" y="3352800"/>
            <a:ext cx="165449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99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Biblioteche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99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2400" dirty="0">
              <a:ln>
                <a:solidFill>
                  <a:srgbClr val="002060"/>
                </a:solidFill>
              </a:ln>
              <a:solidFill>
                <a:srgbClr val="99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18996"/>
            <a:ext cx="1733550" cy="153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 descr="http://www.bml.firenze.sbn.it/images_index/biblioteca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" y="5867400"/>
            <a:ext cx="3039887" cy="88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152400" y="3810000"/>
            <a:ext cx="3126418" cy="1521440"/>
            <a:chOff x="1495698" y="1170245"/>
            <a:chExt cx="4349878" cy="2118439"/>
          </a:xfrm>
        </p:grpSpPr>
        <p:pic>
          <p:nvPicPr>
            <p:cNvPr id="21" name="Picture 1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2" t="10275" r="4539" b="14873"/>
            <a:stretch>
              <a:fillRect/>
            </a:stretch>
          </p:blipFill>
          <p:spPr bwMode="auto">
            <a:xfrm>
              <a:off x="1495698" y="1170245"/>
              <a:ext cx="2467843" cy="1557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4" descr="Logo Biblioteca Nazionale Centrale di Firenz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080" y="1326704"/>
              <a:ext cx="1668496" cy="813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1621114" y="2924421"/>
              <a:ext cx="4013227" cy="364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100" b="1" dirty="0"/>
                <a:t>Biblioteca Nazionale Centrale di Firenze</a:t>
              </a:r>
              <a:endParaRPr lang="en-US" altLang="it-IT" sz="1100" b="1" dirty="0"/>
            </a:p>
          </p:txBody>
        </p:sp>
      </p:grpSp>
      <p:grpSp>
        <p:nvGrpSpPr>
          <p:cNvPr id="24" name="Group 15"/>
          <p:cNvGrpSpPr>
            <a:grpSpLocks/>
          </p:cNvGrpSpPr>
          <p:nvPr/>
        </p:nvGrpSpPr>
        <p:grpSpPr bwMode="auto">
          <a:xfrm>
            <a:off x="3135578" y="3733800"/>
            <a:ext cx="4113100" cy="1343816"/>
            <a:chOff x="4478977" y="1144628"/>
            <a:chExt cx="4701535" cy="1636300"/>
          </a:xfrm>
        </p:grpSpPr>
        <p:pic>
          <p:nvPicPr>
            <p:cNvPr id="25" name="Picture 1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977" y="1416198"/>
              <a:ext cx="2408312" cy="1273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4" descr="http://www.bncrm.librari.beniculturali.it/MW/mediaArchive/Image/706f302c3c9a83c76f88c3accd30db22_Senza-titolo-3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336" y="1144628"/>
              <a:ext cx="2427176" cy="163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14"/>
          <p:cNvGrpSpPr>
            <a:grpSpLocks/>
          </p:cNvGrpSpPr>
          <p:nvPr/>
        </p:nvGrpSpPr>
        <p:grpSpPr bwMode="auto">
          <a:xfrm>
            <a:off x="5862411" y="5257800"/>
            <a:ext cx="1681389" cy="1268853"/>
            <a:chOff x="6658549" y="4962586"/>
            <a:chExt cx="2485451" cy="1680352"/>
          </a:xfrm>
        </p:grpSpPr>
        <p:pic>
          <p:nvPicPr>
            <p:cNvPr id="28" name="Picture 21" descr="Sala Maria Teresa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8549" y="4968881"/>
              <a:ext cx="2485451" cy="1620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3" descr="http://www.braidense.it/images/logo_bnb_medio.gif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6285" y="4962586"/>
              <a:ext cx="560011" cy="685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6658549" y="6381127"/>
              <a:ext cx="2485451" cy="26181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100" b="1" dirty="0"/>
                <a:t>Biblioteca Nazionale Braidense</a:t>
              </a:r>
            </a:p>
          </p:txBody>
        </p:sp>
      </p:grpSp>
      <p:pic>
        <p:nvPicPr>
          <p:cNvPr id="31" name="Picture 25" descr="Benvenuto subiblioteca storia moderna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37211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18"/>
          <p:cNvGrpSpPr>
            <a:grpSpLocks/>
          </p:cNvGrpSpPr>
          <p:nvPr/>
        </p:nvGrpSpPr>
        <p:grpSpPr bwMode="auto">
          <a:xfrm>
            <a:off x="3077620" y="5740102"/>
            <a:ext cx="1624891" cy="1074913"/>
            <a:chOff x="-2865194" y="2415398"/>
            <a:chExt cx="2263831" cy="1267439"/>
          </a:xfrm>
        </p:grpSpPr>
        <p:pic>
          <p:nvPicPr>
            <p:cNvPr id="33" name="Picture 27" descr="http://www.riccardiana.firenze.sbn.it/img/foto07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425848" y="2056802"/>
              <a:ext cx="1256937" cy="197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-2865194" y="3374370"/>
              <a:ext cx="2263831" cy="30846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b="1" dirty="0" err="1"/>
                <a:t>Biblioteca</a:t>
              </a:r>
              <a:r>
                <a:rPr lang="en-US" sz="1100" b="1" dirty="0"/>
                <a:t> </a:t>
              </a:r>
              <a:r>
                <a:rPr lang="en-US" sz="1100" b="1" dirty="0" err="1"/>
                <a:t>Riccardiana</a:t>
              </a:r>
              <a:endParaRPr lang="en-US" sz="1100" b="1" dirty="0"/>
            </a:p>
          </p:txBody>
        </p:sp>
      </p:grpSp>
      <p:grpSp>
        <p:nvGrpSpPr>
          <p:cNvPr id="35" name="Group 10"/>
          <p:cNvGrpSpPr>
            <a:grpSpLocks/>
          </p:cNvGrpSpPr>
          <p:nvPr/>
        </p:nvGrpSpPr>
        <p:grpSpPr bwMode="auto">
          <a:xfrm>
            <a:off x="6844138" y="3657600"/>
            <a:ext cx="2229106" cy="1605271"/>
            <a:chOff x="1479858" y="4625871"/>
            <a:chExt cx="3106914" cy="2184463"/>
          </a:xfrm>
        </p:grpSpPr>
        <p:pic>
          <p:nvPicPr>
            <p:cNvPr id="38" name="Picture 12" descr="http://marciana.venezia.sbn.it/admin_old/filemanager/file/UserFiles/Image/salone1-2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010" y="4625871"/>
              <a:ext cx="2510357" cy="1765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6" descr="Logo della Biblioteca Marciana, tra le pi� antiche biblioteche veneziane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9308" y="4944418"/>
              <a:ext cx="712763" cy="46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39"/>
            <p:cNvSpPr/>
            <p:nvPr/>
          </p:nvSpPr>
          <p:spPr>
            <a:xfrm>
              <a:off x="1479858" y="6391509"/>
              <a:ext cx="3106914" cy="41882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/>
                <a:t> </a:t>
              </a:r>
              <a:r>
                <a:rPr lang="en-US" sz="1100" b="1" dirty="0" err="1"/>
                <a:t>Biblioteca</a:t>
              </a:r>
              <a:r>
                <a:rPr lang="en-US" sz="1100" b="1" dirty="0"/>
                <a:t> </a:t>
              </a:r>
              <a:r>
                <a:rPr lang="en-US" sz="1100" b="1" dirty="0" err="1"/>
                <a:t>Nazionale</a:t>
              </a:r>
              <a:r>
                <a:rPr lang="en-US" sz="1100" b="1" dirty="0"/>
                <a:t> </a:t>
              </a:r>
              <a:r>
                <a:rPr lang="en-US" sz="1100" b="1" dirty="0" err="1"/>
                <a:t>Marciana</a:t>
              </a:r>
              <a:endParaRPr lang="en-US" sz="1100" b="1" dirty="0"/>
            </a:p>
          </p:txBody>
        </p:sp>
      </p:grpSp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61" y="5718046"/>
            <a:ext cx="1249702" cy="96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4572001" y="6553200"/>
            <a:ext cx="1834072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100" b="1" dirty="0"/>
              <a:t>Biblioteca Nazionale  di Bari</a:t>
            </a:r>
            <a:endParaRPr lang="en-US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E4F-7301-A844-9334-80E8CDF05E0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803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33400" y="130473"/>
            <a:ext cx="8153400" cy="95417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t-IT" sz="3600" dirty="0" smtClean="0"/>
              <a:t>La </a:t>
            </a:r>
            <a:r>
              <a:rPr lang="en-US" altLang="it-IT" sz="3600" dirty="0" err="1" smtClean="0"/>
              <a:t>Comunità</a:t>
            </a:r>
            <a:r>
              <a:rPr lang="en-US" altLang="it-IT" sz="3600" dirty="0" smtClean="0"/>
              <a:t> GARR – </a:t>
            </a:r>
            <a:r>
              <a:rPr lang="en-US" altLang="it-IT" sz="3600" dirty="0" err="1" smtClean="0"/>
              <a:t>Biologia</a:t>
            </a:r>
            <a:r>
              <a:rPr lang="en-US" altLang="it-IT" sz="3600" dirty="0" smtClean="0"/>
              <a:t> e </a:t>
            </a:r>
            <a:r>
              <a:rPr lang="en-US" altLang="it-IT" sz="3600" dirty="0" err="1" smtClean="0"/>
              <a:t>Medicina</a:t>
            </a:r>
            <a:endParaRPr lang="it-IT" altLang="it-IT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6025"/>
            <a:ext cx="3657600" cy="5184775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 err="1" smtClean="0"/>
              <a:t>Convenzione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Quadro</a:t>
            </a:r>
            <a:r>
              <a:rPr lang="en-US" sz="2000" b="1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Ministero</a:t>
            </a:r>
            <a:r>
              <a:rPr lang="en-US" sz="2000" dirty="0" smtClean="0"/>
              <a:t> </a:t>
            </a:r>
            <a:r>
              <a:rPr lang="en-US" sz="2000" dirty="0" err="1" smtClean="0"/>
              <a:t>della</a:t>
            </a:r>
            <a:r>
              <a:rPr lang="en-US" sz="2000" dirty="0" smtClean="0"/>
              <a:t> Salute e GARR </a:t>
            </a:r>
            <a:r>
              <a:rPr lang="en-US" sz="2000" dirty="0" err="1" smtClean="0"/>
              <a:t>nel</a:t>
            </a:r>
            <a:r>
              <a:rPr lang="en-US" sz="2000" dirty="0" smtClean="0"/>
              <a:t> 2005 e</a:t>
            </a:r>
            <a:r>
              <a:rPr lang="en-US" sz="2000" dirty="0"/>
              <a:t> </a:t>
            </a:r>
            <a:r>
              <a:rPr lang="en-US" sz="2000" b="1" dirty="0" err="1" smtClean="0"/>
              <a:t>Accordo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Programma</a:t>
            </a:r>
            <a:r>
              <a:rPr lang="en-US" sz="2000" b="1" dirty="0" smtClean="0"/>
              <a:t> </a:t>
            </a:r>
            <a:r>
              <a:rPr lang="en-US" sz="2000" dirty="0" err="1" smtClean="0"/>
              <a:t>nel</a:t>
            </a:r>
            <a:r>
              <a:rPr lang="en-US" sz="2000" dirty="0" smtClean="0"/>
              <a:t> 2009 per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collegamento</a:t>
            </a:r>
            <a:r>
              <a:rPr lang="en-US" sz="2000" dirty="0" smtClean="0"/>
              <a:t> di:</a:t>
            </a:r>
            <a:endParaRPr lang="en-US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sedi</a:t>
            </a:r>
            <a:r>
              <a:rPr lang="en-US" sz="2000" dirty="0" smtClean="0"/>
              <a:t> del </a:t>
            </a:r>
            <a:r>
              <a:rPr lang="en-US" sz="2000" dirty="0" err="1" smtClean="0"/>
              <a:t>Ministero</a:t>
            </a:r>
            <a:r>
              <a:rPr lang="en-US" sz="2000" dirty="0" smtClean="0"/>
              <a:t> </a:t>
            </a:r>
            <a:r>
              <a:rPr lang="en-US" sz="2000" dirty="0" err="1" smtClean="0"/>
              <a:t>della</a:t>
            </a:r>
            <a:r>
              <a:rPr lang="en-US" sz="2000" dirty="0" smtClean="0"/>
              <a:t> Salute e </a:t>
            </a:r>
            <a:r>
              <a:rPr lang="en-US" sz="2000" dirty="0" err="1" smtClean="0"/>
              <a:t>alla</a:t>
            </a:r>
            <a:r>
              <a:rPr lang="en-US" sz="2000" dirty="0" smtClean="0"/>
              <a:t> </a:t>
            </a:r>
            <a:r>
              <a:rPr lang="en-US" sz="2000" dirty="0" err="1" smtClean="0"/>
              <a:t>sede</a:t>
            </a:r>
            <a:r>
              <a:rPr lang="en-US" sz="2000" dirty="0" smtClean="0"/>
              <a:t> </a:t>
            </a:r>
            <a:r>
              <a:rPr lang="en-US" sz="2000" dirty="0" err="1" smtClean="0"/>
              <a:t>Fondazione</a:t>
            </a:r>
            <a:r>
              <a:rPr lang="en-US" sz="2000" dirty="0" smtClean="0"/>
              <a:t> CNAO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50</a:t>
            </a:r>
            <a:r>
              <a:rPr lang="en-US" sz="2000" dirty="0" smtClean="0"/>
              <a:t> </a:t>
            </a:r>
            <a:r>
              <a:rPr lang="en-US" sz="2000" dirty="0" err="1" smtClean="0"/>
              <a:t>Istituti</a:t>
            </a:r>
            <a:r>
              <a:rPr lang="en-US" sz="2000" dirty="0" smtClean="0"/>
              <a:t> di </a:t>
            </a:r>
            <a:r>
              <a:rPr lang="en-US" sz="2000" dirty="0" err="1" smtClean="0"/>
              <a:t>Ricerca</a:t>
            </a:r>
            <a:r>
              <a:rPr lang="en-US" sz="2000" dirty="0" smtClean="0"/>
              <a:t> </a:t>
            </a:r>
            <a:r>
              <a:rPr lang="en-US" sz="2000" dirty="0" err="1" smtClean="0"/>
              <a:t>Clinica</a:t>
            </a:r>
            <a:r>
              <a:rPr lang="en-US" sz="2000" dirty="0" smtClean="0"/>
              <a:t> a </a:t>
            </a:r>
            <a:r>
              <a:rPr lang="en-US" sz="2000" dirty="0" err="1" smtClean="0"/>
              <a:t>Carattere</a:t>
            </a:r>
            <a:r>
              <a:rPr lang="en-US" sz="2000" dirty="0" smtClean="0"/>
              <a:t> </a:t>
            </a:r>
            <a:r>
              <a:rPr lang="en-US" sz="2000" dirty="0" err="1" smtClean="0"/>
              <a:t>Scientifico</a:t>
            </a:r>
            <a:r>
              <a:rPr lang="en-US" sz="2000" dirty="0" smtClean="0"/>
              <a:t> (IRCCS)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10</a:t>
            </a:r>
            <a:r>
              <a:rPr lang="en-US" sz="2000" dirty="0" smtClean="0"/>
              <a:t> </a:t>
            </a:r>
            <a:r>
              <a:rPr lang="en-US" sz="2000" dirty="0" err="1" smtClean="0"/>
              <a:t>Istituti</a:t>
            </a:r>
            <a:r>
              <a:rPr lang="en-US" sz="2000" dirty="0" smtClean="0"/>
              <a:t> </a:t>
            </a:r>
            <a:r>
              <a:rPr lang="en-US" sz="2000" dirty="0" err="1" smtClean="0"/>
              <a:t>Zooprofilattici</a:t>
            </a:r>
            <a:r>
              <a:rPr lang="en-US" sz="2000" dirty="0" smtClean="0"/>
              <a:t> </a:t>
            </a:r>
            <a:r>
              <a:rPr lang="en-US" sz="2000" dirty="0" err="1" smtClean="0"/>
              <a:t>Sperimentali</a:t>
            </a:r>
            <a:r>
              <a:rPr lang="en-US" sz="2000" dirty="0" smtClean="0"/>
              <a:t> (IZS)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9 Luglio 2015</a:t>
            </a:r>
            <a:endParaRPr lang="it-IT" dirty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3186" y="1143000"/>
            <a:ext cx="5100814" cy="55229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#</a:t>
            </a:r>
            <a:fld id="{A5419E4F-7301-A844-9334-80E8CDF05E01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25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Convenzione firmata con il Consiglio nazionale per la Ricerca in Agricoltura (CRA) per il collegamento di:</a:t>
            </a:r>
          </a:p>
          <a:p>
            <a:pPr marL="1371600" lvl="1"/>
            <a:r>
              <a:rPr lang="it-IT" dirty="0" smtClean="0"/>
              <a:t>2 sedi in Roma</a:t>
            </a:r>
          </a:p>
          <a:p>
            <a:pPr marL="1371600" lvl="1"/>
            <a:r>
              <a:rPr lang="it-IT" dirty="0" smtClean="0"/>
              <a:t>1 sede a Bologna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In via di collegamento con GARR-X Progress:</a:t>
            </a:r>
          </a:p>
          <a:p>
            <a:pPr marL="1371600" lvl="1"/>
            <a:r>
              <a:rPr lang="it-IT" dirty="0"/>
              <a:t>CRA-ORT (Centro di Ricerca per l’Orticoltura di Pontecagnano </a:t>
            </a:r>
            <a:r>
              <a:rPr lang="it-IT" dirty="0" smtClean="0"/>
              <a:t>- SA</a:t>
            </a:r>
            <a:r>
              <a:rPr lang="it-IT" dirty="0"/>
              <a:t>)</a:t>
            </a:r>
            <a:endParaRPr lang="it-IT" dirty="0" smtClean="0"/>
          </a:p>
          <a:p>
            <a:pPr marL="1371600" lvl="1"/>
            <a:r>
              <a:rPr lang="it-IT" dirty="0"/>
              <a:t>CRA-SCA (Unità di Ricerca per i Sistemi Colturali degli Ambienti caldo-aridi di </a:t>
            </a:r>
            <a:r>
              <a:rPr lang="it-IT" dirty="0" smtClean="0"/>
              <a:t>Bari)</a:t>
            </a: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Comunità GARR - Agricoltura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#</a:t>
            </a:r>
            <a:fld id="{A5419E4F-7301-A844-9334-80E8CDF05E01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668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 smtClean="0"/>
              <a:t>La comunità degli utenti</a:t>
            </a:r>
            <a:endParaRPr lang="it-IT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35280" cy="54102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it-IT" sz="2200" b="1" dirty="0" smtClean="0"/>
              <a:t>Circa </a:t>
            </a:r>
            <a:r>
              <a:rPr lang="it-IT" sz="2200" b="1" dirty="0"/>
              <a:t>800 </a:t>
            </a:r>
            <a:r>
              <a:rPr lang="it-IT" sz="2200" b="1" dirty="0" smtClean="0"/>
              <a:t>siti connessi appartenenti a varie organizazioni</a:t>
            </a:r>
            <a:endParaRPr lang="it-IT" sz="2200" b="1" dirty="0"/>
          </a:p>
          <a:p>
            <a:pPr marL="1080000" lvl="1" indent="0">
              <a:lnSpc>
                <a:spcPts val="2400"/>
              </a:lnSpc>
              <a:spcBef>
                <a:spcPts val="600"/>
              </a:spcBef>
              <a:buNone/>
            </a:pPr>
            <a:r>
              <a:rPr lang="it-IT" sz="1600" dirty="0" smtClean="0"/>
              <a:t>100 Università</a:t>
            </a:r>
          </a:p>
          <a:p>
            <a:pPr marL="1080000" lvl="1" indent="0">
              <a:lnSpc>
                <a:spcPts val="2400"/>
              </a:lnSpc>
              <a:spcBef>
                <a:spcPts val="600"/>
              </a:spcBef>
              <a:buNone/>
            </a:pPr>
            <a:r>
              <a:rPr lang="it-IT" sz="1600" dirty="0" smtClean="0"/>
              <a:t>350 Istituti e Laboratori di Recerca</a:t>
            </a:r>
          </a:p>
          <a:p>
            <a:pPr marL="1080000" lvl="1" indent="0">
              <a:lnSpc>
                <a:spcPts val="2400"/>
              </a:lnSpc>
              <a:spcBef>
                <a:spcPts val="600"/>
              </a:spcBef>
              <a:buNone/>
            </a:pPr>
            <a:r>
              <a:rPr lang="it-IT" sz="1600" dirty="0" smtClean="0"/>
              <a:t>60 Istituti Biomedici di Ricerca</a:t>
            </a:r>
          </a:p>
          <a:p>
            <a:pPr marL="1080000" lvl="1" indent="0">
              <a:lnSpc>
                <a:spcPts val="2400"/>
              </a:lnSpc>
              <a:spcBef>
                <a:spcPts val="600"/>
              </a:spcBef>
              <a:buNone/>
            </a:pPr>
            <a:r>
              <a:rPr lang="it-IT" sz="1600" dirty="0" smtClean="0"/>
              <a:t>65 Biblioteche, Musei ed Istituzioni Culturali</a:t>
            </a:r>
          </a:p>
          <a:p>
            <a:pPr marL="1080000" lvl="1" indent="0">
              <a:lnSpc>
                <a:spcPts val="2400"/>
              </a:lnSpc>
              <a:spcBef>
                <a:spcPts val="600"/>
              </a:spcBef>
              <a:buNone/>
            </a:pPr>
            <a:r>
              <a:rPr lang="it-IT" sz="1600" dirty="0" smtClean="0"/>
              <a:t>Più di 170 scuole</a:t>
            </a:r>
            <a:endParaRPr lang="it-IT" sz="2200" b="1" dirty="0"/>
          </a:p>
          <a:p>
            <a:pPr marL="0" indent="0">
              <a:lnSpc>
                <a:spcPct val="200000"/>
              </a:lnSpc>
              <a:buNone/>
            </a:pPr>
            <a:r>
              <a:rPr lang="it-IT" sz="2200" b="1" dirty="0" smtClean="0"/>
              <a:t>Enti ed Istituzioni vigilate da vari ministeri:</a:t>
            </a:r>
          </a:p>
          <a:p>
            <a:pPr marL="1080000" lvl="1"/>
            <a:r>
              <a:rPr lang="it-IT" sz="1600" dirty="0" smtClean="0"/>
              <a:t>Ministero dell’Istruzione Università e Ricerca</a:t>
            </a:r>
          </a:p>
          <a:p>
            <a:pPr marL="1080000" lvl="1"/>
            <a:r>
              <a:rPr lang="it-IT" sz="1600" dirty="0" smtClean="0"/>
              <a:t>Ministero dello Sviluppo Economico</a:t>
            </a:r>
            <a:endParaRPr lang="it-IT" sz="1600" dirty="0"/>
          </a:p>
          <a:p>
            <a:pPr marL="1080000" lvl="1"/>
            <a:r>
              <a:rPr lang="it-IT" sz="1600" dirty="0" smtClean="0"/>
              <a:t>Ministero della Salute</a:t>
            </a:r>
          </a:p>
          <a:p>
            <a:pPr marL="1080000" lvl="1"/>
            <a:r>
              <a:rPr lang="it-IT" sz="1600" dirty="0" smtClean="0"/>
              <a:t>Ministero dei Beni Culturali e Turismo</a:t>
            </a:r>
          </a:p>
          <a:p>
            <a:pPr marL="1080000" lvl="1"/>
            <a:r>
              <a:rPr lang="it-IT" sz="1600" dirty="0"/>
              <a:t>Ministero delle Politiche Agricole e Forestali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9" t="50000" r="44898" b="26592"/>
          <a:stretch/>
        </p:blipFill>
        <p:spPr bwMode="auto">
          <a:xfrm>
            <a:off x="5632297" y="3982579"/>
            <a:ext cx="1685925" cy="86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it-IT" altLang="en-US" dirty="0" smtClean="0"/>
              <a:t>#</a:t>
            </a:r>
            <a:fld id="{3444737D-A49A-471F-B156-E5D64B13EE4D}" type="slidenum">
              <a:rPr lang="it-IT" altLang="en-US" smtClean="0"/>
              <a:pPr/>
              <a:t>8</a:t>
            </a:fld>
            <a:endParaRPr lang="it-IT" alt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71" y="1905000"/>
            <a:ext cx="360000" cy="360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71" y="2293575"/>
            <a:ext cx="360000" cy="3600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71" y="3072675"/>
            <a:ext cx="360000" cy="360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71" y="2682150"/>
            <a:ext cx="360000" cy="360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71" y="3451725"/>
            <a:ext cx="360000" cy="3600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4325" b="29989"/>
          <a:stretch/>
        </p:blipFill>
        <p:spPr bwMode="auto">
          <a:xfrm>
            <a:off x="7318222" y="4063836"/>
            <a:ext cx="1454303" cy="73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5" t="50000" b="29989"/>
          <a:stretch/>
        </p:blipFill>
        <p:spPr bwMode="auto">
          <a:xfrm>
            <a:off x="7318222" y="4802325"/>
            <a:ext cx="1454303" cy="73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www.sviluppoeconomico.gov.it/images/LogoMis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23450"/>
            <a:ext cx="1114797" cy="63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politicheagricole.it/flex/TemplatesUSR/Site/IT/TemplatesUSR-Site-img/A_Sito-new/logo_mipaa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68" y="5612623"/>
            <a:ext cx="1941157" cy="50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3886200" y="6280836"/>
            <a:ext cx="3710472" cy="272364"/>
          </a:xfrm>
        </p:spPr>
        <p:txBody>
          <a:bodyPr/>
          <a:lstStyle/>
          <a:p>
            <a:r>
              <a:rPr lang="it-IT" altLang="en-US" dirty="0" smtClean="0"/>
              <a:t>9 Luglio 2015</a:t>
            </a:r>
            <a:endParaRPr lang="it-IT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4024" y="6278190"/>
            <a:ext cx="3422176" cy="351209"/>
          </a:xfrm>
        </p:spPr>
        <p:txBody>
          <a:bodyPr/>
          <a:lstStyle/>
          <a:p>
            <a:r>
              <a:rPr lang="it-IT" altLang="en-US" dirty="0" smtClean="0"/>
              <a:t>Inaugurazione ReCaS Bari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5916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GARR-X Progress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3497"/>
            <a:ext cx="4648200" cy="210690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Progetto finanziato nel Luglio 2013 su fondi del Piano di Azione Coesione (PAC) per un totale di 46,5 M€ di cui:</a:t>
            </a:r>
          </a:p>
          <a:p>
            <a:r>
              <a:rPr lang="it-IT" sz="2000" dirty="0" smtClean="0"/>
              <a:t>70% circa per infrastruttura in fibra di backbone e accessi di Università ed Enti di Ricerca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4737D-A49A-471F-B156-E5D64B13EE4D}" type="slidenum">
              <a:rPr lang="it-IT" altLang="en-US" smtClean="0"/>
              <a:pPr/>
              <a:t>9</a:t>
            </a:fld>
            <a:endParaRPr lang="it-IT" altLang="en-US"/>
          </a:p>
        </p:txBody>
      </p:sp>
      <p:sp>
        <p:nvSpPr>
          <p:cNvPr id="8" name="Rectangle 7"/>
          <p:cNvSpPr/>
          <p:nvPr/>
        </p:nvSpPr>
        <p:spPr>
          <a:xfrm>
            <a:off x="304800" y="3014008"/>
            <a:ext cx="32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10% circa per accessi in fibra delle scuole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10% circa per infrastruttura 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10% circa per </a:t>
            </a:r>
            <a:r>
              <a:rPr lang="it-IT" sz="2000" dirty="0" smtClean="0"/>
              <a:t>Formazione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Il backbone è già operativo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Stiamo completando entro Luglio 2015 gli accessi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Speso o impegnato il 100% del finanziamento</a:t>
            </a:r>
            <a:endParaRPr lang="it-IT" sz="2000" dirty="0"/>
          </a:p>
        </p:txBody>
      </p:sp>
      <p:pic>
        <p:nvPicPr>
          <p:cNvPr id="2050" name="Picture 2" descr="C:\Ruggieri\GARR\GARR-X Progress\Figura rete GARR-X Progress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r="20055"/>
          <a:stretch/>
        </p:blipFill>
        <p:spPr bwMode="auto">
          <a:xfrm>
            <a:off x="3214254" y="1066800"/>
            <a:ext cx="5929746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4514"/>
            <a:ext cx="2476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685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2259</TotalTime>
  <Words>1662</Words>
  <Application>Microsoft Office PowerPoint</Application>
  <PresentationFormat>On-screen Show (4:3)</PresentationFormat>
  <Paragraphs>209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di Office</vt:lpstr>
      <vt:lpstr>La rete GARR-X Progress:  un’infrastruttura moderna al servizio della comunità scientifica</vt:lpstr>
      <vt:lpstr>Agenda </vt:lpstr>
      <vt:lpstr>Il GARR in breve</vt:lpstr>
      <vt:lpstr>La Comunità GARR – Soci Fondatori</vt:lpstr>
      <vt:lpstr>La Comunità GARR – Beni Culturali</vt:lpstr>
      <vt:lpstr>La Comunità GARR – Biologia e Medicina</vt:lpstr>
      <vt:lpstr>La Comunità GARR - Agricoltura</vt:lpstr>
      <vt:lpstr>La comunità degli utenti</vt:lpstr>
      <vt:lpstr>GARR-X Progress</vt:lpstr>
      <vt:lpstr>La Rete GARR-X e GARR-X Progress</vt:lpstr>
      <vt:lpstr>Progress in Training</vt:lpstr>
      <vt:lpstr>Master Universitario</vt:lpstr>
      <vt:lpstr>Autoapprendimento</vt:lpstr>
      <vt:lpstr>Formazione A Distanza (FAD) </vt:lpstr>
      <vt:lpstr>Corsi Intensivi per APM</vt:lpstr>
      <vt:lpstr>Competenze Digitali AGID</vt:lpstr>
      <vt:lpstr>Infrastruttura ICT</vt:lpstr>
      <vt:lpstr>I servizi GARR – Base (1/2) </vt:lpstr>
      <vt:lpstr>I Servizi GARR –Base (2/2)</vt:lpstr>
      <vt:lpstr>I nuovi servizi GARR (a pagamento)</vt:lpstr>
      <vt:lpstr>Conclusioni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GARR-X Progress e oltre</dc:title>
  <dc:creator>Massimo Carboni</dc:creator>
  <cp:lastModifiedBy>Ruggieri</cp:lastModifiedBy>
  <cp:revision>115</cp:revision>
  <dcterms:created xsi:type="dcterms:W3CDTF">2014-12-01T17:59:44Z</dcterms:created>
  <dcterms:modified xsi:type="dcterms:W3CDTF">2015-07-08T13:38:58Z</dcterms:modified>
</cp:coreProperties>
</file>