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8"/>
  </p:notesMasterIdLst>
  <p:sldIdLst>
    <p:sldId id="257" r:id="rId5"/>
    <p:sldId id="258" r:id="rId6"/>
    <p:sldId id="260" r:id="rId7"/>
    <p:sldId id="261" r:id="rId8"/>
    <p:sldId id="276" r:id="rId9"/>
    <p:sldId id="262" r:id="rId10"/>
    <p:sldId id="263" r:id="rId11"/>
    <p:sldId id="268" r:id="rId12"/>
    <p:sldId id="269" r:id="rId13"/>
    <p:sldId id="264" r:id="rId14"/>
    <p:sldId id="265" r:id="rId15"/>
    <p:sldId id="266" r:id="rId16"/>
    <p:sldId id="267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7" r:id="rId25"/>
    <p:sldId id="285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457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96"/>
    <a:srgbClr val="FF16FF"/>
    <a:srgbClr val="D42E3F"/>
    <a:srgbClr val="5058C6"/>
    <a:srgbClr val="2C9C16"/>
    <a:srgbClr val="B13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</a:t>
            </a:r>
            <a:r>
              <a:rPr lang="en-US" dirty="0" err="1" smtClean="0"/>
              <a:t>Ricercatori</a:t>
            </a:r>
            <a:r>
              <a:rPr lang="en-US" baseline="0" dirty="0" smtClean="0"/>
              <a:t> </a:t>
            </a:r>
            <a:r>
              <a:rPr lang="en-US" dirty="0" err="1" smtClean="0"/>
              <a:t>dipendenti</a:t>
            </a:r>
            <a:r>
              <a:rPr lang="en-US" dirty="0" smtClean="0"/>
              <a:t> </a:t>
            </a:r>
            <a:r>
              <a:rPr lang="en-US" sz="2000" b="0" dirty="0" smtClean="0"/>
              <a:t>(Tot. 7) </a:t>
            </a:r>
            <a:endParaRPr lang="en-US" sz="2000" b="0" dirty="0"/>
          </a:p>
        </c:rich>
      </c:tx>
      <c:layout>
        <c:manualLayout>
          <c:xMode val="edge"/>
          <c:yMode val="edge"/>
          <c:x val="0.0839661250873082"/>
          <c:y val="0.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Ricercatori (Staff) Totale 7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D42E3F"/>
              </a:solidFill>
            </c:spPr>
          </c:dPt>
          <c:dPt>
            <c:idx val="3"/>
            <c:bubble3D val="0"/>
            <c:spPr>
              <a:solidFill>
                <a:srgbClr val="2C9C16"/>
              </a:solid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GSS</c:v>
                </c:pt>
                <c:pt idx="1">
                  <c:v>FTeCP</c:v>
                </c:pt>
                <c:pt idx="2">
                  <c:v>PHENO</c:v>
                </c:pt>
                <c:pt idx="3">
                  <c:v>TAsP</c:v>
                </c:pt>
                <c:pt idx="4">
                  <c:v>SEMS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1.0</c:v>
                </c:pt>
                <c:pt idx="2">
                  <c:v>3.0</c:v>
                </c:pt>
                <c:pt idx="3">
                  <c:v>1.0</c:v>
                </c:pt>
                <c:pt idx="4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 FTE  </a:t>
            </a:r>
            <a:r>
              <a:rPr lang="en-US" b="0" dirty="0" smtClean="0"/>
              <a:t>(Tot. 26.5)</a:t>
            </a:r>
            <a:endParaRPr lang="en-US" b="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Ricercatori (Staff) Totale 7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D42E3F"/>
              </a:solidFill>
            </c:spPr>
          </c:dPt>
          <c:dPt>
            <c:idx val="3"/>
            <c:bubble3D val="0"/>
            <c:spPr>
              <a:solidFill>
                <a:srgbClr val="2C9C16"/>
              </a:solid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cat>
            <c:strRef>
              <c:f>Sheet1!$A$2:$A$6</c:f>
              <c:strCache>
                <c:ptCount val="5"/>
                <c:pt idx="0">
                  <c:v>GSS</c:v>
                </c:pt>
                <c:pt idx="1">
                  <c:v>FTeCP</c:v>
                </c:pt>
                <c:pt idx="2">
                  <c:v>PHENO</c:v>
                </c:pt>
                <c:pt idx="3">
                  <c:v>TAsP</c:v>
                </c:pt>
                <c:pt idx="4">
                  <c:v>SEMS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3.9</c:v>
                </c:pt>
                <c:pt idx="1">
                  <c:v>1.0</c:v>
                </c:pt>
                <c:pt idx="2">
                  <c:v>4.0</c:v>
                </c:pt>
                <c:pt idx="3">
                  <c:v>4.0</c:v>
                </c:pt>
                <c:pt idx="4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IS: </a:t>
            </a:r>
            <a:r>
              <a:rPr lang="en-US" dirty="0" err="1" smtClean="0"/>
              <a:t>Utilizzo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dotazioni</a:t>
            </a:r>
            <a:r>
              <a:rPr lang="en-US" baseline="0" dirty="0" smtClean="0"/>
              <a:t> CSN4 </a:t>
            </a:r>
            <a:r>
              <a:rPr lang="en-US" sz="1800" b="0" baseline="0" dirty="0" smtClean="0"/>
              <a:t>(2014)</a:t>
            </a:r>
            <a:endParaRPr lang="en-US" sz="1800" b="0" dirty="0"/>
          </a:p>
        </c:rich>
      </c:tx>
      <c:layout>
        <c:manualLayout>
          <c:xMode val="edge"/>
          <c:yMode val="edge"/>
          <c:x val="0.143126034055072"/>
          <c:y val="0.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Ricercatori (Staff) Totale 7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D42E3F"/>
              </a:solidFill>
            </c:spPr>
          </c:dPt>
          <c:dPt>
            <c:idx val="3"/>
            <c:bubble3D val="0"/>
            <c:spPr>
              <a:solidFill>
                <a:srgbClr val="2C9C16"/>
              </a:solid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cat>
            <c:strRef>
              <c:f>Sheet1!$A$2:$A$6</c:f>
              <c:strCache>
                <c:ptCount val="5"/>
                <c:pt idx="0">
                  <c:v>GSS</c:v>
                </c:pt>
                <c:pt idx="1">
                  <c:v>FTeCP</c:v>
                </c:pt>
                <c:pt idx="2">
                  <c:v>PHENO</c:v>
                </c:pt>
                <c:pt idx="3">
                  <c:v>TAsP</c:v>
                </c:pt>
                <c:pt idx="4">
                  <c:v>SEMS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12100.0</c:v>
                </c:pt>
                <c:pt idx="1">
                  <c:v>1250.0</c:v>
                </c:pt>
                <c:pt idx="2">
                  <c:v>2540.0</c:v>
                </c:pt>
                <c:pt idx="3">
                  <c:v>470.0</c:v>
                </c:pt>
                <c:pt idx="4">
                  <c:v>55786.0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Utilizzo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fondi</a:t>
            </a:r>
            <a:r>
              <a:rPr lang="en-US" baseline="0" dirty="0" smtClean="0"/>
              <a:t> FAI-LNF </a:t>
            </a:r>
            <a:r>
              <a:rPr lang="en-US" sz="1800" b="0" baseline="0" dirty="0" smtClean="0"/>
              <a:t>(2014)</a:t>
            </a:r>
            <a:endParaRPr lang="en-US" sz="1800" b="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Ricercatori (Staff) Totale 7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D42E3F"/>
              </a:solidFill>
            </c:spPr>
          </c:dPt>
          <c:dPt>
            <c:idx val="3"/>
            <c:bubble3D val="0"/>
            <c:spPr>
              <a:solidFill>
                <a:srgbClr val="2C9C16"/>
              </a:solidFill>
            </c:spPr>
          </c:dPt>
          <c:dPt>
            <c:idx val="4"/>
            <c:bubble3D val="0"/>
            <c:spPr>
              <a:solidFill>
                <a:srgbClr val="0000FF"/>
              </a:solidFill>
            </c:spPr>
          </c:dPt>
          <c:cat>
            <c:strRef>
              <c:f>Sheet1!$A$2:$A$6</c:f>
              <c:strCache>
                <c:ptCount val="5"/>
                <c:pt idx="0">
                  <c:v>GSS</c:v>
                </c:pt>
                <c:pt idx="1">
                  <c:v>FTeCP</c:v>
                </c:pt>
                <c:pt idx="2">
                  <c:v>PHENO</c:v>
                </c:pt>
                <c:pt idx="3">
                  <c:v>TAsP</c:v>
                </c:pt>
                <c:pt idx="4">
                  <c:v>SEMS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705AB-D7AC-1D49-B8A7-17FD526BD773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13FA-77DD-1646-9304-EBBB68BEF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4571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2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2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2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2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2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59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97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2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2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marL="0" marR="0" indent="0" algn="l" defTabSz="4571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57008" y="933739"/>
            <a:ext cx="4353485" cy="33640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57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20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05618" cy="3730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2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0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B13FA-77DD-1646-9304-EBBB68BEFD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2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26" indent="-457162" algn="l"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64" y="2130530"/>
            <a:ext cx="7772472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28" y="3886777"/>
            <a:ext cx="640094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737" indent="0" algn="ctr">
              <a:buNone/>
              <a:defRPr/>
            </a:lvl2pPr>
            <a:lvl3pPr marL="829474" indent="0" algn="ctr">
              <a:buNone/>
              <a:defRPr/>
            </a:lvl3pPr>
            <a:lvl4pPr marL="1244211" indent="0" algn="ctr">
              <a:buNone/>
              <a:defRPr/>
            </a:lvl4pPr>
            <a:lvl5pPr marL="1658948" indent="0" algn="ctr">
              <a:buNone/>
              <a:defRPr/>
            </a:lvl5pPr>
            <a:lvl6pPr marL="2073684" indent="0" algn="ctr">
              <a:buNone/>
              <a:defRPr/>
            </a:lvl6pPr>
            <a:lvl7pPr marL="2488421" indent="0" algn="ctr">
              <a:buNone/>
              <a:defRPr/>
            </a:lvl7pPr>
            <a:lvl8pPr marL="2903159" indent="0" algn="ctr">
              <a:buNone/>
              <a:defRPr/>
            </a:lvl8pPr>
            <a:lvl9pPr marL="33178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4406454"/>
            <a:ext cx="7772471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2906445"/>
            <a:ext cx="7772471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37" indent="0">
              <a:buNone/>
              <a:defRPr sz="1600"/>
            </a:lvl2pPr>
            <a:lvl3pPr marL="829474" indent="0">
              <a:buNone/>
              <a:defRPr sz="1500"/>
            </a:lvl3pPr>
            <a:lvl4pPr marL="1244211" indent="0">
              <a:buNone/>
              <a:defRPr sz="1300"/>
            </a:lvl4pPr>
            <a:lvl5pPr marL="1658948" indent="0">
              <a:buNone/>
              <a:defRPr sz="1300"/>
            </a:lvl5pPr>
            <a:lvl6pPr marL="2073684" indent="0">
              <a:buNone/>
              <a:defRPr sz="1300"/>
            </a:lvl6pPr>
            <a:lvl7pPr marL="2488421" indent="0">
              <a:buNone/>
              <a:defRPr sz="1300"/>
            </a:lvl7pPr>
            <a:lvl8pPr marL="2903159" indent="0">
              <a:buNone/>
              <a:defRPr sz="1300"/>
            </a:lvl8pPr>
            <a:lvl9pPr marL="331789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97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357" y="1905961"/>
            <a:ext cx="3833651" cy="431576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314" y="1905961"/>
            <a:ext cx="3833651" cy="431576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8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4954"/>
            <a:ext cx="82306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96" y="1534557"/>
            <a:ext cx="4041109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37" indent="0">
              <a:buNone/>
              <a:defRPr sz="1800" b="1"/>
            </a:lvl2pPr>
            <a:lvl3pPr marL="829474" indent="0">
              <a:buNone/>
              <a:defRPr sz="1600" b="1"/>
            </a:lvl3pPr>
            <a:lvl4pPr marL="1244211" indent="0">
              <a:buNone/>
              <a:defRPr sz="1500" b="1"/>
            </a:lvl4pPr>
            <a:lvl5pPr marL="1658948" indent="0">
              <a:buNone/>
              <a:defRPr sz="1500" b="1"/>
            </a:lvl5pPr>
            <a:lvl6pPr marL="2073684" indent="0">
              <a:buNone/>
              <a:defRPr sz="1500" b="1"/>
            </a:lvl6pPr>
            <a:lvl7pPr marL="2488421" indent="0">
              <a:buNone/>
              <a:defRPr sz="1500" b="1"/>
            </a:lvl7pPr>
            <a:lvl8pPr marL="2903159" indent="0">
              <a:buNone/>
              <a:defRPr sz="1500" b="1"/>
            </a:lvl8pPr>
            <a:lvl9pPr marL="331789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96" y="2175157"/>
            <a:ext cx="4041109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54" y="1534557"/>
            <a:ext cx="4042550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37" indent="0">
              <a:buNone/>
              <a:defRPr sz="1800" b="1"/>
            </a:lvl2pPr>
            <a:lvl3pPr marL="829474" indent="0">
              <a:buNone/>
              <a:defRPr sz="1600" b="1"/>
            </a:lvl3pPr>
            <a:lvl4pPr marL="1244211" indent="0">
              <a:buNone/>
              <a:defRPr sz="1500" b="1"/>
            </a:lvl4pPr>
            <a:lvl5pPr marL="1658948" indent="0">
              <a:buNone/>
              <a:defRPr sz="1500" b="1"/>
            </a:lvl5pPr>
            <a:lvl6pPr marL="2073684" indent="0">
              <a:buNone/>
              <a:defRPr sz="1500" b="1"/>
            </a:lvl6pPr>
            <a:lvl7pPr marL="2488421" indent="0">
              <a:buNone/>
              <a:defRPr sz="1500" b="1"/>
            </a:lvl7pPr>
            <a:lvl8pPr marL="2903159" indent="0">
              <a:buNone/>
              <a:defRPr sz="1500" b="1"/>
            </a:lvl8pPr>
            <a:lvl9pPr marL="331789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54" y="2175157"/>
            <a:ext cx="4042550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1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9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771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3515"/>
            <a:ext cx="300814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70" y="273515"/>
            <a:ext cx="5111535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96" y="1435228"/>
            <a:ext cx="3008141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737" indent="0">
              <a:buNone/>
              <a:defRPr sz="1100"/>
            </a:lvl2pPr>
            <a:lvl3pPr marL="829474" indent="0">
              <a:buNone/>
              <a:defRPr sz="900"/>
            </a:lvl3pPr>
            <a:lvl4pPr marL="1244211" indent="0">
              <a:buNone/>
              <a:defRPr sz="800"/>
            </a:lvl4pPr>
            <a:lvl5pPr marL="1658948" indent="0">
              <a:buNone/>
              <a:defRPr sz="800"/>
            </a:lvl5pPr>
            <a:lvl6pPr marL="2073684" indent="0">
              <a:buNone/>
              <a:defRPr sz="800"/>
            </a:lvl6pPr>
            <a:lvl7pPr marL="2488421" indent="0">
              <a:buNone/>
              <a:defRPr sz="800"/>
            </a:lvl7pPr>
            <a:lvl8pPr marL="2903159" indent="0">
              <a:buNone/>
              <a:defRPr sz="800"/>
            </a:lvl8pPr>
            <a:lvl9pPr marL="33178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06" y="4800890"/>
            <a:ext cx="5486112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06" y="613247"/>
            <a:ext cx="5486112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737" indent="0">
              <a:buNone/>
              <a:defRPr sz="2500"/>
            </a:lvl2pPr>
            <a:lvl3pPr marL="829474" indent="0">
              <a:buNone/>
              <a:defRPr sz="2200"/>
            </a:lvl3pPr>
            <a:lvl4pPr marL="1244211" indent="0">
              <a:buNone/>
              <a:defRPr sz="1800"/>
            </a:lvl4pPr>
            <a:lvl5pPr marL="1658948" indent="0">
              <a:buNone/>
              <a:defRPr sz="1800"/>
            </a:lvl5pPr>
            <a:lvl6pPr marL="2073684" indent="0">
              <a:buNone/>
              <a:defRPr sz="1800"/>
            </a:lvl6pPr>
            <a:lvl7pPr marL="2488421" indent="0">
              <a:buNone/>
              <a:defRPr sz="1800"/>
            </a:lvl7pPr>
            <a:lvl8pPr marL="2903159" indent="0">
              <a:buNone/>
              <a:defRPr sz="1800"/>
            </a:lvl8pPr>
            <a:lvl9pPr marL="331789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06" y="5366630"/>
            <a:ext cx="5486112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737" indent="0">
              <a:buNone/>
              <a:defRPr sz="1100"/>
            </a:lvl2pPr>
            <a:lvl3pPr marL="829474" indent="0">
              <a:buNone/>
              <a:defRPr sz="900"/>
            </a:lvl3pPr>
            <a:lvl4pPr marL="1244211" indent="0">
              <a:buNone/>
              <a:defRPr sz="800"/>
            </a:lvl4pPr>
            <a:lvl5pPr marL="1658948" indent="0">
              <a:buNone/>
              <a:defRPr sz="800"/>
            </a:lvl5pPr>
            <a:lvl6pPr marL="2073684" indent="0">
              <a:buNone/>
              <a:defRPr sz="800"/>
            </a:lvl6pPr>
            <a:lvl7pPr marL="2488421" indent="0">
              <a:buNone/>
              <a:defRPr sz="800"/>
            </a:lvl7pPr>
            <a:lvl8pPr marL="2903159" indent="0">
              <a:buNone/>
              <a:defRPr sz="800"/>
            </a:lvl8pPr>
            <a:lvl9pPr marL="33178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933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85" y="568621"/>
            <a:ext cx="1950681" cy="5653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357" y="568621"/>
            <a:ext cx="5716620" cy="5653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64" y="2130529"/>
            <a:ext cx="7772472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28" y="3886776"/>
            <a:ext cx="640094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3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8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4406453"/>
            <a:ext cx="7772471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2906445"/>
            <a:ext cx="7772471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72" indent="0">
              <a:buNone/>
              <a:defRPr sz="1600"/>
            </a:lvl2pPr>
            <a:lvl3pPr marL="829544" indent="0">
              <a:buNone/>
              <a:defRPr sz="1500"/>
            </a:lvl3pPr>
            <a:lvl4pPr marL="1244316" indent="0">
              <a:buNone/>
              <a:defRPr sz="1300"/>
            </a:lvl4pPr>
            <a:lvl5pPr marL="1659087" indent="0">
              <a:buNone/>
              <a:defRPr sz="1300"/>
            </a:lvl5pPr>
            <a:lvl6pPr marL="2073859" indent="0">
              <a:buNone/>
              <a:defRPr sz="1300"/>
            </a:lvl6pPr>
            <a:lvl7pPr marL="2488631" indent="0">
              <a:buNone/>
              <a:defRPr sz="1300"/>
            </a:lvl7pPr>
            <a:lvl8pPr marL="2903403" indent="0">
              <a:buNone/>
              <a:defRPr sz="1300"/>
            </a:lvl8pPr>
            <a:lvl9pPr marL="33181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842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357" y="1905960"/>
            <a:ext cx="3833651" cy="431576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314" y="1905960"/>
            <a:ext cx="3833651" cy="431576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21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4954"/>
            <a:ext cx="82306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96" y="1534557"/>
            <a:ext cx="4041109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96" y="2175156"/>
            <a:ext cx="4041109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54" y="1534557"/>
            <a:ext cx="4042550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54" y="2175156"/>
            <a:ext cx="4042550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7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6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3514"/>
            <a:ext cx="300814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9" y="273515"/>
            <a:ext cx="5111535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96" y="1435228"/>
            <a:ext cx="3008141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880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06" y="4800889"/>
            <a:ext cx="5486112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06" y="613247"/>
            <a:ext cx="5486112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772" indent="0">
              <a:buNone/>
              <a:defRPr sz="2500"/>
            </a:lvl2pPr>
            <a:lvl3pPr marL="829544" indent="0">
              <a:buNone/>
              <a:defRPr sz="2200"/>
            </a:lvl3pPr>
            <a:lvl4pPr marL="1244316" indent="0">
              <a:buNone/>
              <a:defRPr sz="1800"/>
            </a:lvl4pPr>
            <a:lvl5pPr marL="1659087" indent="0">
              <a:buNone/>
              <a:defRPr sz="1800"/>
            </a:lvl5pPr>
            <a:lvl6pPr marL="2073859" indent="0">
              <a:buNone/>
              <a:defRPr sz="1800"/>
            </a:lvl6pPr>
            <a:lvl7pPr marL="2488631" indent="0">
              <a:buNone/>
              <a:defRPr sz="1800"/>
            </a:lvl7pPr>
            <a:lvl8pPr marL="2903403" indent="0">
              <a:buNone/>
              <a:defRPr sz="1800"/>
            </a:lvl8pPr>
            <a:lvl9pPr marL="3318175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06" y="5366630"/>
            <a:ext cx="5486112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068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2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84" y="568621"/>
            <a:ext cx="1950681" cy="56530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357" y="568621"/>
            <a:ext cx="5716620" cy="56530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5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marL="0" lvl="0" indent="0" algn="ctr" defTabSz="914323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581" indent="-228581" algn="l">
              <a:defRPr sz="2800" b="1">
                <a:effectLst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64" indent="-182864">
              <a:buFont typeface="Georgia" pitchFamily="18" charset="0"/>
              <a:buChar char="*"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9"/>
            <a:ext cx="6512511" cy="1143000"/>
          </a:xfrm>
          <a:prstGeom prst="rect">
            <a:avLst/>
          </a:prstGeom>
          <a:effectLst/>
        </p:spPr>
        <p:txBody>
          <a:bodyPr vert="horz" lIns="91432" tIns="45717" rIns="91432" bIns="45717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351E4-C050-3D4D-9750-0839EAD5A1ED}" type="datetimeFigureOut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1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396A83-9EE9-7945-95C0-F4297FC567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13" indent="-320013" algn="r" defTabSz="91432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1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594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891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188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771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068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794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07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34" indent="-182864" algn="l" defTabSz="914323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359" y="568621"/>
            <a:ext cx="7805607" cy="11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359" y="1905961"/>
            <a:ext cx="7805607" cy="43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1473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73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2pPr>
      <a:lvl3pPr algn="ctr" defTabSz="41473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3pPr>
      <a:lvl4pPr algn="ctr" defTabSz="41473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4pPr>
      <a:lvl5pPr algn="ctr" defTabSz="414737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5pPr>
      <a:lvl6pPr marL="2281053" indent="-207369" algn="ctr" defTabSz="4147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6pPr>
      <a:lvl7pPr marL="2695790" indent="-207369" algn="ctr" defTabSz="4147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7pPr>
      <a:lvl8pPr marL="3110528" indent="-207369" algn="ctr" defTabSz="4147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8pPr>
      <a:lvl9pPr marL="3525264" indent="-207369" algn="ctr" defTabSz="41473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9pPr>
    </p:titleStyle>
    <p:bodyStyle>
      <a:lvl1pPr marL="311053" indent="-311053" algn="l" defTabSz="414737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3947" indent="-259211" algn="l" defTabSz="414737" rtl="0" eaLnBrk="0" fontAlgn="base" hangingPunct="0">
        <a:lnSpc>
          <a:spcPct val="93000"/>
        </a:lnSpc>
        <a:spcBef>
          <a:spcPct val="0"/>
        </a:spcBef>
        <a:spcAft>
          <a:spcPts val="1031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ＭＳ Ｐゴシック" charset="0"/>
        </a:defRPr>
      </a:lvl2pPr>
      <a:lvl3pPr marL="1036843" indent="-207369" algn="l" defTabSz="414737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ＭＳ Ｐゴシック" charset="0"/>
        </a:defRPr>
      </a:lvl3pPr>
      <a:lvl4pPr marL="1451579" indent="-207369" algn="l" defTabSz="414737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ＭＳ Ｐゴシック" charset="0"/>
        </a:defRPr>
      </a:lvl4pPr>
      <a:lvl5pPr marL="1866316" indent="-207369" algn="l" defTabSz="414737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ＭＳ Ｐゴシック" charset="0"/>
        </a:defRPr>
      </a:lvl5pPr>
      <a:lvl6pPr marL="2281053" indent="-207369" algn="l" defTabSz="4147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90" indent="-207369" algn="l" defTabSz="4147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528" indent="-207369" algn="l" defTabSz="4147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264" indent="-207369" algn="l" defTabSz="41473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37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74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211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48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84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421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159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95" algn="l" defTabSz="829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358" y="568621"/>
            <a:ext cx="7805607" cy="11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358" y="1905960"/>
            <a:ext cx="7805607" cy="43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547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2pPr>
      <a:lvl3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3pPr>
      <a:lvl4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4pPr>
      <a:lvl5pPr algn="ctr" defTabSz="41477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Times New Roman" pitchFamily="18" charset="0"/>
          <a:ea typeface="ＭＳ Ｐゴシック" charset="0"/>
        </a:defRPr>
      </a:lvl5pPr>
      <a:lvl6pPr marL="2281245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6pPr>
      <a:lvl7pPr marL="2696017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7pPr>
      <a:lvl8pPr marL="3110789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8pPr>
      <a:lvl9pPr marL="3525561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Times New Roman" pitchFamily="18" charset="0"/>
        </a:defRPr>
      </a:lvl9pPr>
    </p:titleStyle>
    <p:bodyStyle>
      <a:lvl1pPr marL="311079" indent="-311079" algn="l" defTabSz="414772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4004" indent="-259232" algn="l" defTabSz="41477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ＭＳ Ｐゴシック" charset="0"/>
        </a:defRPr>
      </a:lvl2pPr>
      <a:lvl3pPr marL="1036930" indent="-207386" algn="l" defTabSz="41477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charset="0"/>
        <a:defRPr sz="2200">
          <a:solidFill>
            <a:srgbClr val="000000"/>
          </a:solidFill>
          <a:latin typeface="+mn-lt"/>
          <a:ea typeface="ＭＳ Ｐゴシック" charset="0"/>
        </a:defRPr>
      </a:lvl3pPr>
      <a:lvl4pPr marL="1451701" indent="-207386" algn="l" defTabSz="41477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ＭＳ Ｐゴシック" charset="0"/>
        </a:defRPr>
      </a:lvl4pPr>
      <a:lvl5pPr marL="1866473" indent="-207386" algn="l" defTabSz="41477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ＭＳ Ｐゴシック" charset="0"/>
        </a:defRPr>
      </a:lvl5pPr>
      <a:lvl6pPr marL="2281245" indent="-207386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6017" indent="-207386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789" indent="-207386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561" indent="-207386" algn="l" defTabSz="41477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13" y="2496713"/>
            <a:ext cx="6512511" cy="694537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  <a:effectLst/>
              </a:rPr>
              <a:t>Enrico Nardi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2492" y="427978"/>
            <a:ext cx="8559019" cy="151863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45717" indent="0" algn="ctr">
              <a:buNone/>
            </a:pPr>
            <a:r>
              <a:rPr lang="en-US" sz="44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Relazione</a:t>
            </a:r>
            <a:r>
              <a:rPr lang="en-US" sz="4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coordinatore</a:t>
            </a:r>
            <a:r>
              <a:rPr lang="en-US" sz="4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gruppo</a:t>
            </a:r>
            <a:r>
              <a:rPr lang="en-US" sz="4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IV      al CL  </a:t>
            </a:r>
            <a:r>
              <a:rPr lang="en-US" sz="44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preventivi</a:t>
            </a:r>
            <a:r>
              <a:rPr lang="en-US" sz="4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 del  1/7/2015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035364" y="3686526"/>
            <a:ext cx="7030347" cy="18774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 </a:t>
            </a:r>
            <a:r>
              <a:rPr lang="en-US" sz="3200" dirty="0"/>
              <a:t>   Info </a:t>
            </a:r>
            <a:r>
              <a:rPr lang="en-US" sz="3200" dirty="0" err="1"/>
              <a:t>sul</a:t>
            </a:r>
            <a:r>
              <a:rPr lang="en-US" sz="3200" dirty="0"/>
              <a:t> 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/>
              <a:t>teorico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dirty="0"/>
              <a:t>    </a:t>
            </a:r>
            <a:r>
              <a:rPr lang="en-US" sz="3200" dirty="0" err="1" smtClean="0"/>
              <a:t>Attivitá</a:t>
            </a:r>
            <a:r>
              <a:rPr lang="en-US" sz="3200" dirty="0" smtClean="0"/>
              <a:t> </a:t>
            </a:r>
            <a:r>
              <a:rPr lang="en-US" sz="3200" dirty="0" err="1" smtClean="0"/>
              <a:t>delle</a:t>
            </a:r>
            <a:r>
              <a:rPr lang="en-US" sz="3200" dirty="0" smtClean="0"/>
              <a:t> </a:t>
            </a:r>
            <a:r>
              <a:rPr lang="en-US" sz="3200" dirty="0" err="1"/>
              <a:t>sigle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 err="1" smtClean="0"/>
              <a:t>contributi</a:t>
            </a:r>
            <a:r>
              <a:rPr lang="en-US" sz="3200" dirty="0" smtClean="0"/>
              <a:t>)</a:t>
            </a:r>
            <a:endParaRPr lang="en-US" sz="3200" dirty="0"/>
          </a:p>
          <a:p>
            <a:pPr>
              <a:spcBef>
                <a:spcPts val="1200"/>
              </a:spcBef>
            </a:pPr>
            <a:r>
              <a:rPr lang="en-US" sz="3200" dirty="0"/>
              <a:t>    Il </a:t>
            </a:r>
            <a:r>
              <a:rPr lang="en-US" sz="3200" dirty="0" err="1"/>
              <a:t>gruppo</a:t>
            </a:r>
            <a:r>
              <a:rPr lang="en-US" sz="3200" dirty="0"/>
              <a:t> </a:t>
            </a:r>
            <a:r>
              <a:rPr lang="en-US" sz="3200" dirty="0" err="1" smtClean="0"/>
              <a:t>teorico</a:t>
            </a:r>
            <a:r>
              <a:rPr lang="en-US" sz="3200" dirty="0" smtClean="0"/>
              <a:t> </a:t>
            </a:r>
            <a:r>
              <a:rPr lang="en-US" sz="3200" dirty="0" err="1" smtClean="0"/>
              <a:t>nei</a:t>
            </a:r>
            <a:r>
              <a:rPr lang="en-US" sz="3200" dirty="0" smtClean="0"/>
              <a:t> </a:t>
            </a:r>
            <a:r>
              <a:rPr lang="en-US" sz="3200" dirty="0" err="1"/>
              <a:t>Laboratori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 flipV="1">
            <a:off x="805014" y="4427847"/>
            <a:ext cx="460702" cy="373565"/>
          </a:xfrm>
          <a:prstGeom prst="bentArrow">
            <a:avLst>
              <a:gd name="adj1" fmla="val 25000"/>
              <a:gd name="adj2" fmla="val 2619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V="1">
            <a:off x="805014" y="5046077"/>
            <a:ext cx="460702" cy="373565"/>
          </a:xfrm>
          <a:prstGeom prst="bentArrow">
            <a:avLst>
              <a:gd name="adj1" fmla="val 25000"/>
              <a:gd name="adj2" fmla="val 2619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805014" y="3803844"/>
            <a:ext cx="460702" cy="373565"/>
          </a:xfrm>
          <a:prstGeom prst="bentArrow">
            <a:avLst>
              <a:gd name="adj1" fmla="val 25000"/>
              <a:gd name="adj2" fmla="val 2619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vilacqua-CdL.pdf"/>
          <p:cNvPicPr>
            <a:picLocks noChangeAspect="1"/>
          </p:cNvPicPr>
          <p:nvPr/>
        </p:nvPicPr>
        <p:blipFill>
          <a:blip r:embed="rId2">
            <a:alphaModFix amt="86000"/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6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_corcel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31" y="1"/>
            <a:ext cx="9132992" cy="70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6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_corcel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02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ttorio-attivita2015.pdf"/>
          <p:cNvPicPr>
            <a:picLocks noChangeAspect="1"/>
          </p:cNvPicPr>
          <p:nvPr/>
        </p:nvPicPr>
        <p:blipFill>
          <a:blip r:embed="rId2">
            <a:alphaModFix amt="91000"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1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3051" y="164110"/>
            <a:ext cx="8757898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90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FF0000"/>
                </a:solidFill>
              </a:rPr>
              <a:t>SEMS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Spectroscopies, Electron correlations, Modeling-Simulations and low-dimensional systems</a:t>
            </a:r>
            <a:r>
              <a:rPr lang="en-US" sz="2000">
                <a:solidFill>
                  <a:srgbClr val="B80047"/>
                </a:solidFill>
                <a:latin typeface="Arial" charset="0"/>
              </a:rPr>
              <a:t> </a:t>
            </a:r>
            <a:r>
              <a:rPr lang="en-US" sz="2000">
                <a:solidFill>
                  <a:srgbClr val="B80047"/>
                </a:solidFill>
              </a:rPr>
              <a:t>- </a:t>
            </a:r>
            <a:r>
              <a:rPr lang="en-US" sz="1800" i="1">
                <a:solidFill>
                  <a:srgbClr val="B80047"/>
                </a:solidFill>
              </a:rPr>
              <a:t>S. Bellucci (nat. spokesperson) + </a:t>
            </a:r>
            <a:r>
              <a:rPr lang="it-IT" sz="1800" i="1">
                <a:solidFill>
                  <a:srgbClr val="B80047"/>
                </a:solidFill>
              </a:rPr>
              <a:t>M. Benfatto, S. Bistarelli, M. Bozzi, A. Cataldo, K. Hatada, K.Hayakawa, C.Natoli, L.Pierantoni, D. Mencarelli, A. Pantano, F.Palumbo,E. Perfetto, G.Stefanucci, A.Tagliacozzo</a:t>
            </a:r>
            <a:r>
              <a:rPr lang="en-US" sz="1800" i="1">
                <a:solidFill>
                  <a:srgbClr val="B80047"/>
                </a:solidFill>
              </a:rPr>
              <a:t>;</a:t>
            </a:r>
            <a:r>
              <a:rPr lang="it-IT" sz="1800" i="1">
                <a:solidFill>
                  <a:srgbClr val="B80047"/>
                </a:solidFill>
              </a:rPr>
              <a:t> coll. Unical (gruppo CS, A. Sindona)</a:t>
            </a:r>
            <a:endParaRPr lang="en-US" sz="1800" i="1">
              <a:solidFill>
                <a:srgbClr val="B80047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5255" y="1263922"/>
            <a:ext cx="286551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u="sng">
                <a:solidFill>
                  <a:srgbClr val="0000FF"/>
                </a:solidFill>
              </a:rPr>
              <a:t>Main research issues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5256" y="1590699"/>
            <a:ext cx="8438067" cy="3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Spectroscopies, Electron correlations, Density Functional Theory, Modeling-Simulations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and low-dimensional systems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0425" y="2179475"/>
            <a:ext cx="153288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u="sng">
                <a:solidFill>
                  <a:srgbClr val="0000FF"/>
                </a:solidFill>
              </a:rPr>
              <a:t>LNF activities in 2015</a:t>
            </a:r>
            <a:r>
              <a:rPr lang="en-US" u="sng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0088" y="2504811"/>
            <a:ext cx="7487216" cy="66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marL="495300" indent="-4953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952500" indent="-4953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409700" indent="-4953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866900" indent="-4953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324100" indent="-4953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781300" indent="-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3238500" indent="-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695700" indent="-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4152900" indent="-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The project uses tools from field theory, quantum mechanics, modeling and simulations,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to analyze spectroscopies, electron correlations and various properties of low-dimensional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systems in condensed matter physics: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* Electron spectroscopy of magnetic systems;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* </a:t>
            </a:r>
            <a:r>
              <a:rPr lang="en-US" sz="1600" dirty="0" err="1">
                <a:solidFill>
                  <a:srgbClr val="000000"/>
                </a:solidFill>
              </a:rPr>
              <a:t>NanoElectromagnetics</a:t>
            </a:r>
            <a:r>
              <a:rPr lang="en-US" sz="1600" dirty="0">
                <a:solidFill>
                  <a:srgbClr val="000000"/>
                </a:solidFill>
              </a:rPr>
              <a:t> (microwave/RF/photonics); 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* Multiple scattering theory for non-local and multichannel potentials; 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* Quantum effects in nanoparticles; 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* Collective response of low dimensional, many body systems to abrupt perturbations; 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* Electronic properties and </a:t>
            </a:r>
            <a:r>
              <a:rPr lang="en-US" sz="1600" dirty="0" err="1">
                <a:solidFill>
                  <a:srgbClr val="000000"/>
                </a:solidFill>
              </a:rPr>
              <a:t>plasmon</a:t>
            </a:r>
            <a:r>
              <a:rPr lang="en-US" sz="1600" dirty="0">
                <a:solidFill>
                  <a:srgbClr val="000000"/>
                </a:solidFill>
              </a:rPr>
              <a:t> excitations in </a:t>
            </a:r>
            <a:r>
              <a:rPr lang="en-US" sz="1600" dirty="0" err="1">
                <a:solidFill>
                  <a:srgbClr val="000000"/>
                </a:solidFill>
              </a:rPr>
              <a:t>graphene</a:t>
            </a:r>
            <a:r>
              <a:rPr lang="en-US" sz="1600" dirty="0">
                <a:solidFill>
                  <a:srgbClr val="000000"/>
                </a:solidFill>
              </a:rPr>
              <a:t> and doped </a:t>
            </a:r>
            <a:r>
              <a:rPr lang="en-US" sz="1600" dirty="0" err="1">
                <a:solidFill>
                  <a:srgbClr val="000000"/>
                </a:solidFill>
              </a:rPr>
              <a:t>graphene</a:t>
            </a:r>
            <a:r>
              <a:rPr lang="en-US" sz="1600" dirty="0">
                <a:solidFill>
                  <a:srgbClr val="000000"/>
                </a:solidFill>
              </a:rPr>
              <a:t>; 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* </a:t>
            </a:r>
            <a:r>
              <a:rPr lang="en-US" sz="1600" dirty="0" err="1">
                <a:solidFill>
                  <a:srgbClr val="000000"/>
                </a:solidFill>
              </a:rPr>
              <a:t>Ab</a:t>
            </a:r>
            <a:r>
              <a:rPr lang="en-US" sz="1600" dirty="0">
                <a:solidFill>
                  <a:srgbClr val="000000"/>
                </a:solidFill>
              </a:rPr>
              <a:t> initio simulations and spectroscopy of </a:t>
            </a:r>
            <a:r>
              <a:rPr lang="en-US" sz="1600" dirty="0" err="1">
                <a:solidFill>
                  <a:srgbClr val="000000"/>
                </a:solidFill>
              </a:rPr>
              <a:t>Graphene</a:t>
            </a:r>
            <a:r>
              <a:rPr lang="en-US" sz="1600" dirty="0">
                <a:solidFill>
                  <a:srgbClr val="000000"/>
                </a:solidFill>
              </a:rPr>
              <a:t>/Metal interfaces.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3333CC"/>
                </a:solidFill>
              </a:rPr>
              <a:t>Interdisciplinary and multidisciplinary project: fusion of classical electrodynamics with novel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3333CC"/>
                </a:solidFill>
              </a:rPr>
              <a:t>methods and approaches of condensed matter physics;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3333CC"/>
                </a:solidFill>
              </a:rPr>
              <a:t>methods allowing elucidating local properties of magnetic systems; understanding the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3333CC"/>
                </a:solidFill>
              </a:rPr>
              <a:t>2D character of the interface collective excitation in the electronic structure of </a:t>
            </a:r>
            <a:r>
              <a:rPr lang="en-US" sz="1600" dirty="0" err="1">
                <a:solidFill>
                  <a:srgbClr val="3333CC"/>
                </a:solidFill>
              </a:rPr>
              <a:t>graphene</a:t>
            </a:r>
            <a:r>
              <a:rPr lang="en-US" sz="1600" dirty="0">
                <a:solidFill>
                  <a:srgbClr val="3333CC"/>
                </a:solidFill>
              </a:rPr>
              <a:t> sheets</a:t>
            </a:r>
          </a:p>
          <a:p>
            <a:pPr lvl="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srgbClr val="3333CC"/>
                </a:solidFill>
              </a:rPr>
              <a:t>deposited on metal surfaces; </a:t>
            </a:r>
            <a:r>
              <a:rPr lang="en-US" sz="1600" dirty="0" err="1">
                <a:solidFill>
                  <a:srgbClr val="3333CC"/>
                </a:solidFill>
              </a:rPr>
              <a:t>graphene</a:t>
            </a:r>
            <a:r>
              <a:rPr lang="en-US" sz="1600" dirty="0">
                <a:solidFill>
                  <a:srgbClr val="3333CC"/>
                </a:solidFill>
              </a:rPr>
              <a:t> properties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225350" y="1992332"/>
            <a:ext cx="3966199" cy="4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7" tIns="41474" rIns="82947" bIns="41474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200" i="1">
                <a:solidFill>
                  <a:srgbClr val="3333CC"/>
                </a:solidFill>
                <a:latin typeface="Times New Roman" charset="0"/>
                <a:ea typeface="ＭＳ Ｐゴシック" charset="0"/>
              </a:rPr>
              <a:t>Richiesta </a:t>
            </a:r>
            <a:r>
              <a:rPr lang="en-US" sz="2200" i="1">
                <a:solidFill>
                  <a:srgbClr val="3333CC"/>
                </a:solidFill>
                <a:latin typeface="Times New Roman" charset="0"/>
                <a:ea typeface="ＭＳ Ｐゴシック" charset="0"/>
              </a:rPr>
              <a:t>2016</a:t>
            </a:r>
            <a:r>
              <a:rPr lang="it-IT" sz="2200" i="1">
                <a:solidFill>
                  <a:srgbClr val="3333CC"/>
                </a:solidFill>
                <a:latin typeface="Times New Roman" charset="0"/>
                <a:ea typeface="ＭＳ Ｐゴシック" charset="0"/>
              </a:rPr>
              <a:t> 11,5</a:t>
            </a:r>
            <a:r>
              <a:rPr lang="it-IT" sz="2200" i="1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it-IT" sz="2200" i="1">
                <a:solidFill>
                  <a:srgbClr val="3333CC"/>
                </a:solidFill>
                <a:latin typeface="Times New Roman" charset="0"/>
                <a:ea typeface="ＭＳ Ｐゴシック" charset="0"/>
              </a:rPr>
              <a:t>KE Missioni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3051" y="33111"/>
            <a:ext cx="8757898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90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mtClean="0">
                <a:solidFill>
                  <a:srgbClr val="000000"/>
                </a:solidFill>
              </a:rPr>
              <a:t>SEMS</a:t>
            </a:r>
            <a:r>
              <a:rPr lang="en-US" sz="2000">
                <a:solidFill>
                  <a:srgbClr val="B80047"/>
                </a:solidFill>
              </a:rPr>
              <a:t> - </a:t>
            </a:r>
            <a:r>
              <a:rPr lang="en-US" smtClean="0">
                <a:solidFill>
                  <a:srgbClr val="B80047"/>
                </a:solidFill>
              </a:rPr>
              <a:t>S. Bellucci (nat. spokesperson) + A. Sindona (</a:t>
            </a:r>
            <a:r>
              <a:rPr lang="it-IT" smtClean="0">
                <a:solidFill>
                  <a:srgbClr val="B80047"/>
                </a:solidFill>
              </a:rPr>
              <a:t>CS </a:t>
            </a:r>
            <a:r>
              <a:rPr lang="en-US" smtClean="0">
                <a:solidFill>
                  <a:srgbClr val="B80047"/>
                </a:solidFill>
              </a:rPr>
              <a:t>local spokesperson)</a:t>
            </a:r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25000" y="859461"/>
            <a:ext cx="2480943" cy="33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u="sng" dirty="0" err="1">
                <a:solidFill>
                  <a:srgbClr val="0000FF"/>
                </a:solidFill>
              </a:rPr>
              <a:t>EUcollaborations</a:t>
            </a:r>
            <a:r>
              <a:rPr lang="en-US" sz="1800" u="sng" dirty="0">
                <a:solidFill>
                  <a:srgbClr val="0000FF"/>
                </a:solidFill>
              </a:rPr>
              <a:t> in 2015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5595" y="1132750"/>
            <a:ext cx="7487217" cy="4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200" dirty="0"/>
              <a:t>- </a:t>
            </a:r>
            <a:r>
              <a:rPr lang="en-US" sz="1600" dirty="0"/>
              <a:t>University of Lorraine, and Belarus State University, Institute for Nuclear Problems,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through the 7th FRAMEWORK PROGRAMME, International Research Staff Exchange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Scheme “</a:t>
            </a:r>
            <a:r>
              <a:rPr lang="en-US" sz="1600" dirty="0">
                <a:solidFill>
                  <a:srgbClr val="FF0000"/>
                </a:solidFill>
              </a:rPr>
              <a:t>Nano-thin and micro-sized carbons: Toward electromagnetic compatibility application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(</a:t>
            </a:r>
            <a:r>
              <a:rPr lang="en-US" sz="1600" dirty="0" err="1"/>
              <a:t>NAmiceMC</a:t>
            </a:r>
            <a:r>
              <a:rPr lang="en-US" sz="1600" dirty="0"/>
              <a:t>)”, Proposal Number: 610875, Grant Agreement Number: PIRSES-GA-2013,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2013-2017. S. </a:t>
            </a:r>
            <a:r>
              <a:rPr lang="en-US" sz="1600" dirty="0" err="1"/>
              <a:t>Bellucci</a:t>
            </a:r>
            <a:endParaRPr lang="en-US" sz="1600" dirty="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- Laboratory for Solid State Physics at the Department of Physics of matter and radiations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University of Namur, Nanostructures Department from the Research Institute for Technical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Physics and Materials Science of the Hungarian Academy of Sciences in Budapest, Institute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for Biochemical Physics at the Russian Academy of Sciences in Moscow, Institute of Physics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of the National Academy of Sciences of Ukraine in Kiev, Department of  </a:t>
            </a:r>
            <a:r>
              <a:rPr lang="en-US" sz="1600" dirty="0" err="1"/>
              <a:t>Radiophysics</a:t>
            </a:r>
            <a:r>
              <a:rPr lang="en-US" sz="1600" dirty="0"/>
              <a:t>  of  the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Faculty of  Physics in Vilnius University, and Belarus State University, Institute for Nuclear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Problems, through the 7th FP International Research Staff Exchange Scheme “</a:t>
            </a:r>
            <a:r>
              <a:rPr lang="en-US" sz="1600" dirty="0">
                <a:solidFill>
                  <a:srgbClr val="FF0000"/>
                </a:solidFill>
              </a:rPr>
              <a:t>Fundamental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0000"/>
                </a:solidFill>
              </a:rPr>
              <a:t>and Applied Electromagnetics Of </a:t>
            </a:r>
            <a:r>
              <a:rPr lang="en-US" sz="1600" dirty="0" err="1">
                <a:solidFill>
                  <a:srgbClr val="FF0000"/>
                </a:solidFill>
              </a:rPr>
              <a:t>Nanocarbon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(FAEMCAR)”, Proposal Number: 318617,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Grant Agreement Number: PIRSES-GA-2012, 2012-2015. S. </a:t>
            </a:r>
            <a:r>
              <a:rPr lang="en-US" sz="1600" dirty="0" err="1"/>
              <a:t>Bellucci</a:t>
            </a:r>
            <a:endParaRPr lang="en-US" sz="1600" dirty="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- CNRS </a:t>
            </a:r>
            <a:r>
              <a:rPr lang="en-US" sz="1600" dirty="0" err="1"/>
              <a:t>Université</a:t>
            </a:r>
            <a:r>
              <a:rPr lang="en-US" sz="1600" dirty="0"/>
              <a:t> de Rennes, Ludwig-</a:t>
            </a:r>
            <a:r>
              <a:rPr lang="en-US" sz="1600" dirty="0" err="1"/>
              <a:t>Maximilians</a:t>
            </a:r>
            <a:r>
              <a:rPr lang="en-US" sz="1600" dirty="0"/>
              <a:t>-</a:t>
            </a:r>
            <a:r>
              <a:rPr lang="en-US" sz="1600" dirty="0" err="1"/>
              <a:t>Universität</a:t>
            </a:r>
            <a:r>
              <a:rPr lang="en-US" sz="1600" dirty="0"/>
              <a:t> </a:t>
            </a:r>
            <a:r>
              <a:rPr lang="en-US" sz="1600" dirty="0" err="1"/>
              <a:t>München</a:t>
            </a:r>
            <a:r>
              <a:rPr lang="en-US" sz="1600" dirty="0"/>
              <a:t>, </a:t>
            </a:r>
            <a:r>
              <a:rPr lang="en-US" sz="1600" dirty="0" err="1"/>
              <a:t>Université</a:t>
            </a:r>
            <a:r>
              <a:rPr lang="en-US" sz="1600" dirty="0"/>
              <a:t> de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Bourgogne, Institute of Physics in Prague of the Academy of Sciences of the Czech Republic,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Southern Federal University at Rostov-on-Don, University of Science and Technology of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China of the Chinese Academy of Sciences, Chiba University in Japan, Birla Institute of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Technology and Science at </a:t>
            </a:r>
            <a:r>
              <a:rPr lang="en-US" sz="1600" dirty="0" err="1"/>
              <a:t>Pilani</a:t>
            </a:r>
            <a:r>
              <a:rPr lang="en-US" sz="1600" dirty="0"/>
              <a:t> in India, through the 7° FP International Research Staff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Exchange Scheme “A Multiple Scattering Computing Platform For (Nano) Materials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/>
              <a:t>(</a:t>
            </a:r>
            <a:r>
              <a:rPr lang="en-US" sz="1600" dirty="0" err="1"/>
              <a:t>MSNano</a:t>
            </a:r>
            <a:r>
              <a:rPr lang="en-US" sz="1600" dirty="0"/>
              <a:t>)”, Grant Agreement Number: 2012-317554, 2012-2016, M. </a:t>
            </a:r>
            <a:r>
              <a:rPr lang="en-US" sz="1600" dirty="0" err="1"/>
              <a:t>Benfatto</a:t>
            </a:r>
            <a:endParaRPr lang="en-US" sz="1600" dirty="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3051" y="99330"/>
            <a:ext cx="8757898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90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SEMS</a:t>
            </a:r>
            <a:r>
              <a:rPr lang="en-US" sz="2000" dirty="0">
                <a:solidFill>
                  <a:srgbClr val="B80047"/>
                </a:solidFill>
              </a:rPr>
              <a:t> - </a:t>
            </a:r>
            <a:r>
              <a:rPr lang="en-US" dirty="0" smtClean="0">
                <a:solidFill>
                  <a:srgbClr val="B80047"/>
                </a:solidFill>
              </a:rPr>
              <a:t>. </a:t>
            </a:r>
            <a:r>
              <a:rPr lang="en-US" sz="2000" dirty="0" err="1" smtClean="0">
                <a:solidFill>
                  <a:srgbClr val="B80047"/>
                </a:solidFill>
              </a:rPr>
              <a:t>Bellucci</a:t>
            </a:r>
            <a:r>
              <a:rPr lang="en-US" sz="2000" dirty="0" smtClean="0">
                <a:solidFill>
                  <a:srgbClr val="B80047"/>
                </a:solidFill>
              </a:rPr>
              <a:t> (nat. spokesperson) + A. </a:t>
            </a:r>
            <a:r>
              <a:rPr lang="en-US" sz="2000" dirty="0" err="1" smtClean="0">
                <a:solidFill>
                  <a:srgbClr val="B80047"/>
                </a:solidFill>
              </a:rPr>
              <a:t>Sindona</a:t>
            </a:r>
            <a:r>
              <a:rPr lang="en-US" sz="2000" dirty="0" smtClean="0">
                <a:solidFill>
                  <a:srgbClr val="B80047"/>
                </a:solidFill>
              </a:rPr>
              <a:t> (</a:t>
            </a:r>
            <a:r>
              <a:rPr lang="it-IT" sz="2000" dirty="0" smtClean="0">
                <a:solidFill>
                  <a:srgbClr val="B80047"/>
                </a:solidFill>
              </a:rPr>
              <a:t>CS </a:t>
            </a:r>
            <a:r>
              <a:rPr lang="en-US" sz="2000" dirty="0" smtClean="0">
                <a:solidFill>
                  <a:srgbClr val="B80047"/>
                </a:solidFill>
              </a:rPr>
              <a:t>local spokesperson)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0425" y="490887"/>
            <a:ext cx="1532884" cy="33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u="sng">
                <a:solidFill>
                  <a:srgbClr val="0000FF"/>
                </a:solidFill>
              </a:rPr>
              <a:t>Further International collaborations in 2015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 u="sng">
              <a:solidFill>
                <a:srgbClr val="0000FF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u="sng" smtClean="0">
              <a:solidFill>
                <a:srgbClr val="0000FF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u="sng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555665"/>
            <a:ext cx="8361710" cy="66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 dirty="0">
              <a:solidFill>
                <a:srgbClr val="000000"/>
              </a:solidFill>
            </a:endParaRP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>
                <a:solidFill>
                  <a:srgbClr val="000000"/>
                </a:solidFill>
              </a:rPr>
              <a:t>- Yerevan State University, Armenia, through EMERGING SECURITY CHALLENGES</a:t>
            </a: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>
                <a:solidFill>
                  <a:srgbClr val="000000"/>
                </a:solidFill>
              </a:rPr>
              <a:t>DIVISION SCIENCE FOR PEACE AND SECURITY (SPS) PROGRAMME PROJECT</a:t>
            </a: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>
                <a:solidFill>
                  <a:srgbClr val="000000"/>
                </a:solidFill>
              </a:rPr>
              <a:t>PROPOSAL -  Multi-Year Science for Peace (</a:t>
            </a:r>
            <a:r>
              <a:rPr lang="en-US" sz="1500" dirty="0" err="1">
                <a:solidFill>
                  <a:srgbClr val="000000"/>
                </a:solidFill>
              </a:rPr>
              <a:t>SfP</a:t>
            </a:r>
            <a:r>
              <a:rPr lang="en-US" sz="1500" dirty="0">
                <a:solidFill>
                  <a:srgbClr val="000000"/>
                </a:solidFill>
              </a:rPr>
              <a:t>) “</a:t>
            </a:r>
            <a:r>
              <a:rPr lang="en-US" sz="1500" dirty="0">
                <a:solidFill>
                  <a:srgbClr val="FF0000"/>
                </a:solidFill>
              </a:rPr>
              <a:t>Development of Biosensors using Carbon Nanotubes</a:t>
            </a:r>
            <a:r>
              <a:rPr lang="en-US" sz="1500" dirty="0">
                <a:solidFill>
                  <a:srgbClr val="000000"/>
                </a:solidFill>
              </a:rPr>
              <a:t>”, </a:t>
            </a: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>
                <a:solidFill>
                  <a:srgbClr val="000000"/>
                </a:solidFill>
              </a:rPr>
              <a:t>NATO Grant SPS EAP SFP 984537 2014-2016, S. </a:t>
            </a:r>
            <a:r>
              <a:rPr lang="en-US" sz="1500" dirty="0" err="1">
                <a:solidFill>
                  <a:srgbClr val="000000"/>
                </a:solidFill>
              </a:rPr>
              <a:t>Bellucci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dirty="0">
              <a:solidFill>
                <a:srgbClr val="000000"/>
              </a:solidFill>
            </a:endParaRP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sz="1500" dirty="0" err="1">
                <a:solidFill>
                  <a:srgbClr val="000000"/>
                </a:solidFill>
              </a:rPr>
              <a:t>Graphene</a:t>
            </a:r>
            <a:r>
              <a:rPr lang="en-US" sz="1500" dirty="0">
                <a:solidFill>
                  <a:srgbClr val="000000"/>
                </a:solidFill>
              </a:rPr>
              <a:t>-Based Revolutions in ICT And Beyond GRAPHENE Flagship Grant agreement n. 604391 CP-CSA.</a:t>
            </a: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dirty="0">
                <a:solidFill>
                  <a:srgbClr val="000000"/>
                </a:solidFill>
              </a:rPr>
              <a:t>“Multi-layered sandwich </a:t>
            </a:r>
            <a:r>
              <a:rPr lang="en-US" sz="1500" dirty="0" err="1">
                <a:solidFill>
                  <a:srgbClr val="000000"/>
                </a:solidFill>
              </a:rPr>
              <a:t>graphene</a:t>
            </a:r>
            <a:r>
              <a:rPr lang="en-US" sz="1500" dirty="0">
                <a:solidFill>
                  <a:srgbClr val="000000"/>
                </a:solidFill>
              </a:rPr>
              <a:t> devices (MILESAGE)”, 2015-2017, S. </a:t>
            </a:r>
            <a:r>
              <a:rPr lang="en-US" sz="1500" dirty="0" err="1">
                <a:solidFill>
                  <a:srgbClr val="000000"/>
                </a:solidFill>
              </a:rPr>
              <a:t>Bellucci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dirty="0">
              <a:solidFill>
                <a:srgbClr val="000000"/>
              </a:solidFill>
            </a:endParaRP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dirty="0">
              <a:solidFill>
                <a:srgbClr val="000000"/>
              </a:solidFill>
            </a:endParaRP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 dirty="0">
              <a:solidFill>
                <a:srgbClr val="000000"/>
              </a:solidFill>
            </a:endParaRP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 dirty="0">
              <a:solidFill>
                <a:srgbClr val="000000"/>
              </a:solidFill>
            </a:endParaRPr>
          </a:p>
          <a:p>
            <a:pPr marL="673947" lvl="1" indent="-259211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 dirty="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90425" y="2450110"/>
            <a:ext cx="153288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u="sng">
                <a:solidFill>
                  <a:srgbClr val="0000FF"/>
                </a:solidFill>
              </a:rPr>
              <a:t>National collaborations in 2015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 u="sng">
              <a:solidFill>
                <a:srgbClr val="0000FF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u="sng" smtClean="0">
              <a:solidFill>
                <a:srgbClr val="0000FF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u="sng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5108" name="Text Box 6"/>
          <p:cNvSpPr txBox="1">
            <a:spLocks noChangeArrowheads="1"/>
          </p:cNvSpPr>
          <p:nvPr/>
        </p:nvSpPr>
        <p:spPr bwMode="auto">
          <a:xfrm>
            <a:off x="-40339" y="2841665"/>
            <a:ext cx="7487217" cy="66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/>
              <a:t>Grant ASI Italian Space Agency: 2014-2017  “</a:t>
            </a:r>
            <a:r>
              <a:rPr lang="en-US" sz="1500">
                <a:solidFill>
                  <a:srgbClr val="FF0000"/>
                </a:solidFill>
              </a:rPr>
              <a:t>SHAPE- A New Theoretical Framework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>
                <a:solidFill>
                  <a:srgbClr val="FF0000"/>
                </a:solidFill>
              </a:rPr>
              <a:t>of the Microgravity-Cell Interaction</a:t>
            </a:r>
            <a:r>
              <a:rPr lang="en-US" sz="1500"/>
              <a:t>” , S. Bellucci: </a:t>
            </a:r>
            <a:r>
              <a:rPr lang="it-IT" sz="1500" b="1"/>
              <a:t>Definire il modello teorico capace di spiegare 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500" b="1"/>
              <a:t>l’interazione tra campo gravitazionale ed organismi viventi.</a:t>
            </a:r>
            <a:endParaRPr lang="en-US" sz="1500" b="1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/>
              <a:t>Italian Ministry for Health, Research Project PE-2011-02347026 (Ricerca </a:t>
            </a:r>
            <a:r>
              <a:rPr lang="it-IT" sz="1500"/>
              <a:t>Finalizzata, </a:t>
            </a:r>
            <a:r>
              <a:rPr lang="en-US" sz="1500"/>
              <a:t>“</a:t>
            </a:r>
            <a:r>
              <a:rPr lang="en-US" sz="1500">
                <a:solidFill>
                  <a:srgbClr val="FF0000"/>
                </a:solidFill>
              </a:rPr>
              <a:t>Delivery and imaging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>
                <a:solidFill>
                  <a:srgbClr val="FF0000"/>
                </a:solidFill>
              </a:rPr>
              <a:t>of micro RNAs by multifunctional carbon nanotubes and circulating micro RNAs as innovative therapeutic and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>
                <a:solidFill>
                  <a:srgbClr val="FF0000"/>
                </a:solidFill>
              </a:rPr>
              <a:t>diagnostic tools for pediatric pulmonary hypertension</a:t>
            </a:r>
            <a:r>
              <a:rPr lang="en-US" sz="1500"/>
              <a:t>”, 2014-2017, S. Bellucci.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/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586358" y="4407893"/>
            <a:ext cx="153288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u="sng">
                <a:solidFill>
                  <a:srgbClr val="0000FF"/>
                </a:solidFill>
              </a:rPr>
              <a:t>Talks in 2015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 u="sng">
              <a:solidFill>
                <a:srgbClr val="0000FF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u="sng" smtClean="0">
              <a:solidFill>
                <a:srgbClr val="0000FF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u="sng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5595" y="4734669"/>
            <a:ext cx="7487217" cy="66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sz="1500"/>
              <a:t>UNICAL Cosenza: 10/3/2015  S. Bellucci: </a:t>
            </a:r>
            <a:r>
              <a:rPr lang="en-US" sz="1500" b="1"/>
              <a:t>"INFN and the EU Graphene Flagship Project"</a:t>
            </a:r>
            <a:r>
              <a:rPr lang="it-IT" sz="1500" b="1"/>
              <a:t>.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sz="1500"/>
              <a:t>NATO Advanced Res.Workshop FANEM 25-27 May 2015 Minsk, S. Bellucci: 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/>
              <a:t>     </a:t>
            </a:r>
            <a:r>
              <a:rPr lang="en-US" sz="1500" b="1"/>
              <a:t>"</a:t>
            </a:r>
            <a:r>
              <a:rPr lang="en-US" sz="1500"/>
              <a:t> </a:t>
            </a:r>
            <a:r>
              <a:rPr lang="en-US" sz="1500" b="1"/>
              <a:t>Electrical conductivity of graphene: a time-dependent density functional theory study "</a:t>
            </a:r>
            <a:r>
              <a:rPr lang="it-IT" sz="1500" b="1"/>
              <a:t>.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sz="1500"/>
              <a:t>NATO Advanced Res.Workshop FANEM 25-27 May 2015 Minsk, D. Mencarelli</a:t>
            </a:r>
            <a:r>
              <a:rPr lang="en-US" sz="1500" b="1"/>
              <a:t>: "Full-wave techniques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500" b="1"/>
              <a:t>      for the multi-physics modeling and design of nano-structured devices "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sz="1500"/>
              <a:t>NANOMEETING 28-29 May 2015 Minsk, S. Bellucci: </a:t>
            </a:r>
            <a:r>
              <a:rPr lang="en-US" sz="1500" b="1"/>
              <a:t>“Carbon nanotubes in biology and medicine”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sz="1500"/>
              <a:t>What Next at LNF 27 February 2015 LNF, S. Bellucci:</a:t>
            </a:r>
            <a:r>
              <a:rPr lang="en-US" sz="1500" b="1"/>
              <a:t> “INFN in the Graphene Flagship”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en-US" sz="1500"/>
              <a:t>What Next at LNF 26 February 2015 LNF, F. Micciulla:</a:t>
            </a:r>
            <a:r>
              <a:rPr lang="en-US" sz="1500" b="1"/>
              <a:t> “NEXT”</a:t>
            </a:r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</a:pPr>
            <a:endParaRPr lang="en-US" sz="1500" b="1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500" b="1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/>
          </a:p>
          <a:p>
            <a:pPr marL="673947" lvl="1" indent="-25921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800"/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37967" y="228890"/>
            <a:ext cx="8317049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90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SEMS</a:t>
            </a:r>
            <a:r>
              <a:rPr lang="en-US" sz="1800">
                <a:solidFill>
                  <a:srgbClr val="B80047"/>
                </a:solidFill>
              </a:rPr>
              <a:t> - . Bellucci (nat. spokesperson) + A. Sindona (</a:t>
            </a:r>
            <a:r>
              <a:rPr lang="it-IT" sz="1800">
                <a:solidFill>
                  <a:srgbClr val="B80047"/>
                </a:solidFill>
              </a:rPr>
              <a:t>CS </a:t>
            </a:r>
            <a:r>
              <a:rPr lang="en-US" sz="1800">
                <a:solidFill>
                  <a:srgbClr val="B80047"/>
                </a:solidFill>
              </a:rPr>
              <a:t>local spokesperson)</a:t>
            </a:r>
            <a:r>
              <a:rPr lang="en-US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29323" y="751445"/>
            <a:ext cx="286551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u="sng">
                <a:solidFill>
                  <a:srgbClr val="0000FF"/>
                </a:solidFill>
              </a:rPr>
              <a:t>Publications 2015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3052" y="1143002"/>
            <a:ext cx="8438067" cy="99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marL="4572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3716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8288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2860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1600">
                <a:solidFill>
                  <a:srgbClr val="000000"/>
                </a:solidFill>
              </a:rPr>
              <a:t>V Ohanyan, O Rojas, J Strecka, S Bellucci, On the absence of actual plateaus in zero-temperature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1600">
                <a:solidFill>
                  <a:srgbClr val="000000"/>
                </a:solidFill>
              </a:rPr>
              <a:t>    magnetization curves of quan  tum spin clusters and chains, arXiv preprint arXiv:1506.02933 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S Dinicola, MG Masiello, S Proietti, P Coluccia, G Fabrizi, A Palombo, </a:t>
            </a:r>
            <a:r>
              <a:rPr lang="it-IT" sz="1600">
                <a:solidFill>
                  <a:srgbClr val="000000"/>
                </a:solidFill>
              </a:rPr>
              <a:t>F Micciulla, S Bistarelli, G Ricci,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1600">
                <a:solidFill>
                  <a:srgbClr val="000000"/>
                </a:solidFill>
              </a:rPr>
              <a:t>   A Catizone, G De Toma, M Bizzarri, S Bellucci, A Cucina, </a:t>
            </a:r>
            <a:r>
              <a:rPr lang="en-US" sz="1600">
                <a:solidFill>
                  <a:srgbClr val="000000"/>
                </a:solidFill>
              </a:rPr>
              <a:t>Multiwalled carbon nanotube buckypaper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induces cell cycle arrest and apoptosis in human leukemia cell lines through modulation of AKT and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MAPK signaling pathways,Toxicology in Vitro Volume 29, Issue 7, October 2015, Pages 1298–1308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O Zeni, A Sannino, S Romeo, F Micciulla, S Bellucci, MR Scarfi, Growth inhibition, cell-cycle alteration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and apoptosis in stimulated human peripheral blood lymphocytes by multiwalled carbon nanotube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buckypaper, Nanomedicine 10 (3), 351-360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G Ruppeiner, S Bellucci, Thermodynamic curvature for a two-parameter spin model with frustration,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Physical Review E 91 (1), 012116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1600">
                <a:solidFill>
                  <a:srgbClr val="000000"/>
                </a:solidFill>
              </a:rPr>
              <a:t>DG Kvashnin, S Bellucci, LA Chernozatonskii, </a:t>
            </a:r>
            <a:r>
              <a:rPr lang="en-US" sz="1600">
                <a:solidFill>
                  <a:srgbClr val="000000"/>
                </a:solidFill>
              </a:rPr>
              <a:t>Sharp variations in the electronic properties of graphene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deposited on the h-BN layer, Physical Chemistry Chemical Physics 17 (6), 4354-4359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G Stefanucci, S Kurth, Steady-State Density Functional Theory for Finite Bias Conductances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arXiv preprint arXiv:1505.07364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E Perfetto, G Stefanucci, Some exact properties of the nonequilibrium response function for transient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 photoabsorption, Physical Review A 91 (3), 033416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AM Uimonen, G Stefanucci, Y Pavlyukh, R van Leeuwen, Diagrammatic expansion for positive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density-response spectra: Application to the electron gas, Physical Review B 91 (11), 115104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E Perfetto, G Stefanucci, Transient dynamics in the Anderson–Holstein model with interfacial screening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Journal of Computational Electronics 14 (1), 352-359,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J Bartolomé, F Bartolomé, AI Figueroa, O Bunău, IK Schuller, T Gredig, F Wilhelm, A Rogalev, P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Krüger, C R Natoli, Quadrupolar XMCD at the Fe K-edge in Fe phthalocyanine film on Au: Insight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into the magnetic ground state, Physical Review B 91 (22), 220401,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3333CC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782291" y="-18085024"/>
            <a:ext cx="7906455" cy="2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7" tIns="41474" rIns="82947" bIns="41474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1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37967" y="228890"/>
            <a:ext cx="8317049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90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0000"/>
                </a:solidFill>
              </a:rPr>
              <a:t>SEMS</a:t>
            </a:r>
            <a:r>
              <a:rPr lang="en-US" sz="1800">
                <a:solidFill>
                  <a:srgbClr val="B80047"/>
                </a:solidFill>
              </a:rPr>
              <a:t> - . Bellucci (nat. spokesperson) + A. Sindona (</a:t>
            </a:r>
            <a:r>
              <a:rPr lang="it-IT" sz="1800">
                <a:solidFill>
                  <a:srgbClr val="B80047"/>
                </a:solidFill>
              </a:rPr>
              <a:t>CS </a:t>
            </a:r>
            <a:r>
              <a:rPr lang="en-US" sz="1800">
                <a:solidFill>
                  <a:srgbClr val="B80047"/>
                </a:solidFill>
              </a:rPr>
              <a:t>local spokesperson)</a:t>
            </a:r>
            <a:r>
              <a:rPr lang="en-US" sz="1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29323" y="751445"/>
            <a:ext cx="286551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u="sng">
                <a:solidFill>
                  <a:srgbClr val="0000FF"/>
                </a:solidFill>
              </a:rPr>
              <a:t>Publications 2015 (continued)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3052" y="1143002"/>
            <a:ext cx="8438067" cy="99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7" rIns="0" bIns="0"/>
          <a:lstStyle>
            <a:lvl1pPr marL="4572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3716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8288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2860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F Bartolomé, O Bunău, LM García, CR Natoli, M Piantek, JI Pascual, </a:t>
            </a:r>
            <a:r>
              <a:rPr lang="sv-SE" sz="1600">
                <a:solidFill>
                  <a:srgbClr val="000000"/>
                </a:solidFill>
              </a:rPr>
              <a:t>K Schuller, T Gredig, F Wilhelm,</a:t>
            </a: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</a:t>
            </a:r>
            <a:r>
              <a:rPr lang="sv-SE" sz="1600">
                <a:solidFill>
                  <a:srgbClr val="000000"/>
                </a:solidFill>
              </a:rPr>
              <a:t>A Rogalev, J Bartolomé, </a:t>
            </a:r>
            <a:r>
              <a:rPr lang="en-US" sz="1600">
                <a:solidFill>
                  <a:srgbClr val="000000"/>
                </a:solidFill>
              </a:rPr>
              <a:t>Molecular tilting and columnar stacking of Fe phthalocyanine thin films on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Au (111), Journal of Applied Physics 117 (17), 17A735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M Benfatto, C Meneghini, A Close Look into the Low Energy Region of the XAS Spectra: The XANES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Region, Synchrotron Radiation, 2015, pp 213-240 – Springer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P Frank, M Benfatto, M Qayyam, B Hedman, K O Hodgson, A high-resolution XAS study of aqueous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Cu (II) in liquid and frozen solutions: Pyramidal, polymorphic, and non-centrosymmetric, </a:t>
            </a:r>
            <a:r>
              <a:rPr lang="de-DE" sz="1600">
                <a:solidFill>
                  <a:srgbClr val="000000"/>
                </a:solidFill>
              </a:rPr>
              <a:t>J. Chem.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de-DE" sz="1600">
                <a:solidFill>
                  <a:srgbClr val="000000"/>
                </a:solidFill>
              </a:rPr>
              <a:t> Phys. 142, 084310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00">
                <a:solidFill>
                  <a:srgbClr val="000000"/>
                </a:solidFill>
              </a:rPr>
              <a:t>G Chattopadhyay, F Coccetti, L Pierantoni, TM Wallis, I Mehdi, Special issue on terahertz nanomaterials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de-DE" sz="1600">
                <a:solidFill>
                  <a:srgbClr val="000000"/>
                </a:solidFill>
              </a:rPr>
              <a:t> and applications, IEEE </a:t>
            </a:r>
            <a:r>
              <a:rPr lang="en-US" sz="1600">
                <a:solidFill>
                  <a:srgbClr val="000000"/>
                </a:solidFill>
              </a:rPr>
              <a:t>T</a:t>
            </a:r>
            <a:r>
              <a:rPr lang="de-DE" sz="1600">
                <a:solidFill>
                  <a:srgbClr val="000000"/>
                </a:solidFill>
              </a:rPr>
              <a:t>ransactions on </a:t>
            </a:r>
            <a:r>
              <a:rPr lang="en-US" sz="1600">
                <a:solidFill>
                  <a:srgbClr val="000000"/>
                </a:solidFill>
              </a:rPr>
              <a:t>T</a:t>
            </a:r>
            <a:r>
              <a:rPr lang="de-DE" sz="1600">
                <a:solidFill>
                  <a:srgbClr val="000000"/>
                </a:solidFill>
              </a:rPr>
              <a:t>erahertz </a:t>
            </a:r>
            <a:r>
              <a:rPr lang="en-US" sz="1600">
                <a:solidFill>
                  <a:srgbClr val="000000"/>
                </a:solidFill>
              </a:rPr>
              <a:t>S</a:t>
            </a:r>
            <a:r>
              <a:rPr lang="de-DE" sz="1600">
                <a:solidFill>
                  <a:srgbClr val="000000"/>
                </a:solidFill>
              </a:rPr>
              <a:t>cience and </a:t>
            </a:r>
            <a:r>
              <a:rPr lang="en-US" sz="1600">
                <a:solidFill>
                  <a:srgbClr val="000000"/>
                </a:solidFill>
              </a:rPr>
              <a:t>T</a:t>
            </a:r>
            <a:r>
              <a:rPr lang="de-DE" sz="1600">
                <a:solidFill>
                  <a:srgbClr val="000000"/>
                </a:solidFill>
              </a:rPr>
              <a:t>echnology 5 (3), 332-334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00">
                <a:solidFill>
                  <a:srgbClr val="000000"/>
                </a:solidFill>
              </a:rPr>
              <a:t>M Dragoman, D Neculoiu, AC Bunea, G Deligeorgis, M Aldrigo, D Vasilache, A Dinescu, G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</a:t>
            </a:r>
            <a:r>
              <a:rPr lang="de-DE" sz="1600">
                <a:solidFill>
                  <a:srgbClr val="000000"/>
                </a:solidFill>
              </a:rPr>
              <a:t>Konstantinidis, D Mencarelli, L Pierantoni, M Modreanu, A tunable microwave slot antenna based on</a:t>
            </a: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</a:t>
            </a:r>
            <a:r>
              <a:rPr lang="de-DE" sz="1600">
                <a:solidFill>
                  <a:srgbClr val="000000"/>
                </a:solidFill>
              </a:rPr>
              <a:t>graphene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de-DE" sz="1600">
                <a:solidFill>
                  <a:srgbClr val="000000"/>
                </a:solidFill>
              </a:rPr>
              <a:t>Applied Physics Letters 106 (15), 153101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D Mencarelli, L Pierantoni, A di Donato, M Farina, Microwave characterization of anisotropic graphene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by applying the Duality theorem, Journal of Computational Electronics 14 (1), 214-221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00">
                <a:solidFill>
                  <a:srgbClr val="000000"/>
                </a:solidFill>
              </a:rPr>
              <a:t>TS Gspann, N Montinaro, A Pantano, JA Elliott, AH Windle, Mechanical properties of carbon nanotube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de-DE" sz="1600">
                <a:solidFill>
                  <a:srgbClr val="000000"/>
                </a:solidFill>
              </a:rPr>
              <a:t> fibres: St Venant’s principle at the limit and the role of imperfections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de-DE" sz="1600">
                <a:solidFill>
                  <a:srgbClr val="000000"/>
                </a:solidFill>
              </a:rPr>
              <a:t>Carbon (2015)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00">
                <a:solidFill>
                  <a:srgbClr val="000000"/>
                </a:solidFill>
              </a:rPr>
              <a:t>K Hatada, K Hayakawa, F Palumbo, A Marcelli, Observation of Scissors Modes in solid state systems</a:t>
            </a: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00">
                <a:solidFill>
                  <a:srgbClr val="000000"/>
                </a:solidFill>
              </a:rPr>
              <a:t>with a SQUID, arXiv preprint arXiv:1505.00999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600">
                <a:solidFill>
                  <a:srgbClr val="000000"/>
                </a:solidFill>
              </a:rPr>
              <a:t>C Masciovecchio, A Battistoni, E Giangrisostomi, F Bencivenga, E Principi, R Mincigrucci, R Cucini,</a:t>
            </a: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 </a:t>
            </a:r>
            <a:r>
              <a:rPr lang="de-DE" sz="1600">
                <a:solidFill>
                  <a:srgbClr val="000000"/>
                </a:solidFill>
              </a:rPr>
              <a:t>A Gessini, F D'Amico, R Borghes, M Prica, V Chenda, M Scarcia, G Gaio, G Kurdi, A Demidovich,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de-DE" sz="1600">
                <a:solidFill>
                  <a:srgbClr val="000000"/>
                </a:solidFill>
              </a:rPr>
              <a:t> MB Danailov, A Di Cicco, A Filipponi, R Gunnella, K Hatada, N Mahne, L Raimondi, C Svetina,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de-DE" sz="1600">
                <a:solidFill>
                  <a:srgbClr val="000000"/>
                </a:solidFill>
              </a:rPr>
              <a:t> R Godnig, A Abrami, M Zangrando, EIS: the scattering beamline at FERMI, Journal of synchrotron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solidFill>
                  <a:srgbClr val="000000"/>
                </a:solidFill>
              </a:rPr>
              <a:t>  </a:t>
            </a:r>
            <a:r>
              <a:rPr lang="de-DE" sz="1600">
                <a:solidFill>
                  <a:srgbClr val="000000"/>
                </a:solidFill>
              </a:rPr>
              <a:t> radiation 22 (3), 0-0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000000"/>
              </a:solidFill>
            </a:endParaRP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>
              <a:solidFill>
                <a:srgbClr val="3333CC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82291" y="-18085024"/>
            <a:ext cx="7906455" cy="2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7" tIns="41474" rIns="82947" bIns="41474">
            <a:spAutoFit/>
          </a:bodyPr>
          <a:lstStyle/>
          <a:p>
            <a:pPr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1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28" y="145625"/>
            <a:ext cx="883092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457200"/>
            <a:r>
              <a:rPr lang="en-US" sz="6000" b="1" dirty="0" err="1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TAsP</a:t>
            </a:r>
            <a:r>
              <a:rPr lang="en-US" sz="60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: </a:t>
            </a:r>
            <a:r>
              <a:rPr lang="en-US" sz="5400" b="1" dirty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T</a:t>
            </a:r>
            <a:r>
              <a:rPr lang="en-US" sz="36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heoretical</a:t>
            </a:r>
            <a:r>
              <a:rPr lang="en-US" sz="36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C000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 </a:t>
            </a:r>
            <a:r>
              <a:rPr lang="en-US" sz="5400" b="1" dirty="0" err="1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As</a:t>
            </a:r>
            <a:r>
              <a:rPr lang="en-US" sz="3600" b="1" dirty="0" err="1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troparticle</a:t>
            </a:r>
            <a:r>
              <a:rPr lang="en-US" sz="36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 </a:t>
            </a:r>
            <a:r>
              <a:rPr lang="en-US" sz="54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P</a:t>
            </a:r>
            <a:r>
              <a:rPr lang="en-US" sz="36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1506" y="1286205"/>
            <a:ext cx="46919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defTabSz="457200"/>
            <a:r>
              <a:rPr lang="en-US" sz="2400" b="1" dirty="0" smtClean="0">
                <a:ln/>
                <a:solidFill>
                  <a:srgbClr val="DF8045"/>
                </a:solidFill>
                <a:latin typeface="Calibri"/>
              </a:rPr>
              <a:t> </a:t>
            </a:r>
            <a:r>
              <a:rPr lang="en-US" sz="24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Gaetana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</a:t>
            </a:r>
            <a:r>
              <a:rPr lang="en-US" sz="24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Anamiati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     (</a:t>
            </a:r>
            <a:r>
              <a:rPr lang="en-US" sz="24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Dott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.)</a:t>
            </a:r>
          </a:p>
          <a:p>
            <a:pPr defTabSz="457200"/>
            <a:r>
              <a:rPr lang="en-US" sz="24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en-US" sz="24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Sofiane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en-US" sz="24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Boucenna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        </a:t>
            </a:r>
            <a:r>
              <a:rPr lang="en-US" sz="24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(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Ass. </a:t>
            </a:r>
            <a:r>
              <a:rPr lang="en-US" sz="24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</a:t>
            </a:r>
            <a:r>
              <a:rPr lang="en-US" sz="24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ic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.)</a:t>
            </a:r>
          </a:p>
          <a:p>
            <a:pPr defTabSz="457200"/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Martin Krauss                (Ass. </a:t>
            </a:r>
            <a:r>
              <a:rPr lang="en-US" sz="24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r</a:t>
            </a:r>
            <a:r>
              <a:rPr lang="en-US" sz="24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ic</a:t>
            </a:r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.) </a:t>
            </a:r>
          </a:p>
          <a:p>
            <a:pPr defTabSz="457200"/>
            <a:r>
              <a:rPr lang="en-US" sz="24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Enrico Nardi                   (Resp. loc.)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235598" y="3175790"/>
            <a:ext cx="5914855" cy="54825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TAsP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-LNF Main Research Topics: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23418" y="1511570"/>
            <a:ext cx="2926182" cy="5594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Afferenti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(100 %)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418" y="3875544"/>
            <a:ext cx="871333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 defTabSz="457200">
              <a:buFontTx/>
              <a:buChar char="-"/>
            </a:pP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Calibri"/>
              </a:rPr>
              <a:t>Cosmological matter/antimatter asymmetry  (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  <a:latin typeface="Calibri"/>
              </a:rPr>
              <a:t>Leptogenesis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  <a:latin typeface="Calibri"/>
              </a:rPr>
              <a:t>)</a:t>
            </a:r>
          </a:p>
          <a:p>
            <a:pPr marL="342900" indent="-342900" defTabSz="457200">
              <a:buFontTx/>
              <a:buChar char="-"/>
            </a:pP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Dark </a:t>
            </a:r>
            <a:r>
              <a:rPr lang="en-US" sz="2400" b="1" dirty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Matter </a:t>
            </a: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(models  </a:t>
            </a:r>
            <a:r>
              <a:rPr lang="en-US" sz="2400" b="1" dirty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&amp; </a:t>
            </a: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properties)</a:t>
            </a:r>
          </a:p>
          <a:p>
            <a:pPr marL="342900" indent="-342900" defTabSz="457200">
              <a:buFontTx/>
              <a:buChar char="-"/>
            </a:pP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Neutrinos (</a:t>
            </a:r>
            <a:r>
              <a:rPr lang="en-US" sz="2400" b="1" dirty="0" err="1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Majorana</a:t>
            </a: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, Dirac,  models for masses and mixings)</a:t>
            </a:r>
          </a:p>
          <a:p>
            <a:pPr marL="342900" indent="-342900" defTabSz="457200">
              <a:buFontTx/>
              <a:buChar char="-"/>
            </a:pPr>
            <a:r>
              <a:rPr lang="en-US" sz="2400" b="1" dirty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Lepton </a:t>
            </a: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Flavor,  Lepton Flavor  Violation in theories BSM</a:t>
            </a:r>
            <a:endParaRPr lang="en-US" sz="2400" b="1" dirty="0">
              <a:ln/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342900" indent="-342900" defTabSz="457200">
              <a:buFontTx/>
              <a:buChar char="-"/>
            </a:pPr>
            <a:r>
              <a:rPr lang="en-US" sz="2400" b="1" dirty="0" err="1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Spont</a:t>
            </a:r>
            <a:r>
              <a:rPr lang="en-US" sz="2400" b="1" dirty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. Flavor </a:t>
            </a:r>
            <a:r>
              <a:rPr lang="en-US" sz="2400" b="1" dirty="0" err="1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Symmt</a:t>
            </a:r>
            <a:r>
              <a:rPr lang="en-US" sz="2400" b="1" dirty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. </a:t>
            </a: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Breaking </a:t>
            </a:r>
            <a:r>
              <a:rPr lang="en-US" sz="2400" b="1" dirty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&amp; theories for Yukawa </a:t>
            </a:r>
            <a:r>
              <a:rPr lang="en-US" sz="2400" b="1" dirty="0" smtClean="0">
                <a:ln/>
                <a:solidFill>
                  <a:schemeClr val="tx2">
                    <a:lumMod val="50000"/>
                  </a:schemeClr>
                </a:solidFill>
                <a:latin typeface="Calibri"/>
              </a:rPr>
              <a:t>couplings</a:t>
            </a:r>
            <a:endParaRPr lang="en-US" sz="2400" b="1" dirty="0">
              <a:ln/>
              <a:solidFill>
                <a:schemeClr val="tx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3417" y="6069723"/>
            <a:ext cx="4785866" cy="5594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Richieste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 CSN4: 5Ke (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missioni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007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p" bldLvl="5"/>
      <p:bldP spid="9" grpId="0" animBg="1"/>
      <p:bldP spid="10" grpId="0" animBg="1"/>
      <p:bldP spid="11" grpId="0" build="p" bldLvl="5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ckHole-1.mo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9746" y="25798"/>
            <a:ext cx="4034254" cy="3068835"/>
          </a:xfrm>
        </p:spPr>
      </p:pic>
      <p:sp>
        <p:nvSpPr>
          <p:cNvPr id="5" name="TextBox 4"/>
          <p:cNvSpPr txBox="1"/>
          <p:nvPr/>
        </p:nvSpPr>
        <p:spPr>
          <a:xfrm>
            <a:off x="161869" y="108312"/>
            <a:ext cx="4619471" cy="430887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Artist’s view of LNF Theory Group: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869" y="2429331"/>
            <a:ext cx="4781339" cy="615547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GSS</a:t>
            </a:r>
            <a:r>
              <a:rPr lang="en-US" dirty="0" smtClean="0"/>
              <a:t>: </a:t>
            </a:r>
            <a:r>
              <a:rPr lang="en-US" sz="1600" dirty="0"/>
              <a:t>Gauge theories, </a:t>
            </a:r>
            <a:r>
              <a:rPr lang="en-US" sz="1600" dirty="0" err="1"/>
              <a:t>supergravity</a:t>
            </a:r>
            <a:r>
              <a:rPr lang="en-US" sz="1600" dirty="0"/>
              <a:t> &amp; string theory</a:t>
            </a:r>
          </a:p>
          <a:p>
            <a:r>
              <a:rPr lang="en-US" sz="1600" dirty="0"/>
              <a:t>7 </a:t>
            </a:r>
            <a:r>
              <a:rPr lang="en-US" sz="1600" dirty="0" err="1"/>
              <a:t>Sez</a:t>
            </a:r>
            <a:r>
              <a:rPr lang="en-US" sz="1600" dirty="0"/>
              <a:t>.        Loc. </a:t>
            </a:r>
            <a:r>
              <a:rPr lang="en-US" sz="1600" dirty="0" err="1" smtClean="0"/>
              <a:t>Resp</a:t>
            </a:r>
            <a:r>
              <a:rPr lang="en-US" sz="1600" dirty="0" smtClean="0"/>
              <a:t>: </a:t>
            </a:r>
            <a:r>
              <a:rPr lang="en-US" sz="1600" dirty="0"/>
              <a:t>Stefano </a:t>
            </a:r>
            <a:r>
              <a:rPr lang="en-US" sz="1600" dirty="0" err="1" smtClean="0"/>
              <a:t>Bellucci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1868" y="1813778"/>
            <a:ext cx="4416465" cy="615547"/>
          </a:xfrm>
          <a:prstGeom prst="rect">
            <a:avLst/>
          </a:prstGeom>
          <a:noFill/>
        </p:spPr>
        <p:txBody>
          <a:bodyPr wrap="none" lIns="91432" tIns="45717" rIns="91432" bIns="45717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FTeCP</a:t>
            </a:r>
            <a:r>
              <a:rPr lang="en-US" dirty="0" smtClean="0"/>
              <a:t>:  </a:t>
            </a:r>
            <a:r>
              <a:rPr lang="en-US" sz="1600" dirty="0"/>
              <a:t>Field Theory </a:t>
            </a:r>
            <a:r>
              <a:rPr lang="en-US" sz="1600" dirty="0" smtClean="0"/>
              <a:t>and </a:t>
            </a:r>
            <a:r>
              <a:rPr lang="en-US" sz="1600" dirty="0"/>
              <a:t>Critical Phenomena</a:t>
            </a:r>
          </a:p>
          <a:p>
            <a:r>
              <a:rPr lang="en-US" sz="1600" dirty="0"/>
              <a:t> 5 </a:t>
            </a:r>
            <a:r>
              <a:rPr lang="en-US" sz="1600" dirty="0" err="1"/>
              <a:t>Sez</a:t>
            </a:r>
            <a:r>
              <a:rPr lang="en-US" sz="1600" dirty="0"/>
              <a:t>.       Loc. </a:t>
            </a:r>
            <a:r>
              <a:rPr lang="en-US" sz="1600" dirty="0" smtClean="0"/>
              <a:t>Resp. </a:t>
            </a:r>
            <a:r>
              <a:rPr lang="en-US" sz="1600" dirty="0"/>
              <a:t>Maria Paola Lombardo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673" y="1444446"/>
            <a:ext cx="41857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2" tIns="45717" rIns="91432" bIns="45717" rtlCol="0">
            <a:spAutoFit/>
          </a:bodyPr>
          <a:lstStyle/>
          <a:p>
            <a:r>
              <a:rPr lang="en-US" dirty="0" smtClean="0"/>
              <a:t>Linea 1:</a:t>
            </a:r>
            <a:r>
              <a:rPr lang="en-US" b="1" dirty="0" smtClean="0">
                <a:latin typeface="Arial"/>
              </a:rPr>
              <a:t>Teoria </a:t>
            </a:r>
            <a:r>
              <a:rPr lang="en-US" b="1" dirty="0" err="1" smtClean="0">
                <a:latin typeface="Arial"/>
              </a:rPr>
              <a:t>dei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Campi</a:t>
            </a:r>
            <a:r>
              <a:rPr lang="en-US" b="1" dirty="0" smtClean="0">
                <a:latin typeface="Arial"/>
              </a:rPr>
              <a:t> e di </a:t>
            </a:r>
            <a:r>
              <a:rPr lang="en-US" b="1" dirty="0" err="1" smtClean="0">
                <a:latin typeface="Arial"/>
              </a:rPr>
              <a:t>Stringa</a:t>
            </a:r>
            <a:r>
              <a:rPr lang="en-US" sz="1200" b="1" dirty="0">
                <a:latin typeface="Arial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1868" y="3152002"/>
            <a:ext cx="51879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2" tIns="45717" rIns="91432" bIns="45717">
            <a:spAutoFit/>
          </a:bodyPr>
          <a:lstStyle/>
          <a:p>
            <a:r>
              <a:rPr lang="en-US" dirty="0" smtClean="0">
                <a:latin typeface="Arial"/>
              </a:rPr>
              <a:t>Linea 2</a:t>
            </a:r>
            <a:r>
              <a:rPr lang="en-US" b="1" dirty="0" smtClean="0">
                <a:latin typeface="Arial"/>
              </a:rPr>
              <a:t>: </a:t>
            </a:r>
            <a:r>
              <a:rPr lang="en-US" b="1" dirty="0" err="1" smtClean="0">
                <a:latin typeface="Arial"/>
              </a:rPr>
              <a:t>Fenomenologia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Particelle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Elementari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7159" y="3594439"/>
            <a:ext cx="6175897" cy="62256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PhenoLNF</a:t>
            </a:r>
            <a:r>
              <a:rPr lang="en-US" dirty="0" smtClean="0"/>
              <a:t>:  </a:t>
            </a:r>
            <a:r>
              <a:rPr lang="en-US" sz="1600" dirty="0"/>
              <a:t>Phenomenology of the Fundamental Interactions</a:t>
            </a:r>
          </a:p>
          <a:p>
            <a:r>
              <a:rPr lang="en-US" sz="1600" dirty="0"/>
              <a:t> 2 </a:t>
            </a:r>
            <a:r>
              <a:rPr lang="en-US" sz="1600" dirty="0" err="1"/>
              <a:t>Sez</a:t>
            </a:r>
            <a:r>
              <a:rPr lang="en-US" sz="1600" dirty="0"/>
              <a:t>.                  Loc. </a:t>
            </a:r>
            <a:r>
              <a:rPr lang="en-US" sz="1600" dirty="0" err="1" smtClean="0"/>
              <a:t>Resp</a:t>
            </a:r>
            <a:r>
              <a:rPr lang="en-US" sz="1600" dirty="0" smtClean="0"/>
              <a:t>:  </a:t>
            </a:r>
            <a:r>
              <a:rPr lang="en-US" sz="1600" dirty="0"/>
              <a:t>Gino </a:t>
            </a:r>
            <a:r>
              <a:rPr lang="en-US" sz="1600" dirty="0" err="1"/>
              <a:t>Isidori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675" y="4302195"/>
            <a:ext cx="40110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2" tIns="45717" rIns="91432" bIns="45717" rtlCol="0">
            <a:spAutoFit/>
          </a:bodyPr>
          <a:lstStyle/>
          <a:p>
            <a:r>
              <a:rPr lang="en-US" dirty="0" smtClean="0">
                <a:latin typeface="Arial"/>
              </a:rPr>
              <a:t>Linea 5</a:t>
            </a:r>
            <a:r>
              <a:rPr lang="en-US" b="1" dirty="0" smtClean="0">
                <a:latin typeface="Arial"/>
              </a:rPr>
              <a:t>: </a:t>
            </a:r>
            <a:r>
              <a:rPr lang="en-US" b="1" dirty="0" err="1" smtClean="0">
                <a:latin typeface="Arial"/>
              </a:rPr>
              <a:t>Fisica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Astro-Particellare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9611" y="4676595"/>
            <a:ext cx="4482505" cy="62256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TAsP</a:t>
            </a:r>
            <a:r>
              <a:rPr lang="en-US" dirty="0" smtClean="0"/>
              <a:t>:     </a:t>
            </a:r>
            <a:r>
              <a:rPr lang="en-US" sz="1600" dirty="0"/>
              <a:t>Theoretical </a:t>
            </a:r>
            <a:r>
              <a:rPr lang="en-US" sz="1600" dirty="0" err="1"/>
              <a:t>Astroparticle</a:t>
            </a:r>
            <a:r>
              <a:rPr lang="en-US" sz="1600" dirty="0"/>
              <a:t> </a:t>
            </a:r>
            <a:r>
              <a:rPr lang="en-US" sz="1600" dirty="0" smtClean="0"/>
              <a:t>Physics    13 </a:t>
            </a:r>
            <a:r>
              <a:rPr lang="en-US" sz="1600" dirty="0" err="1"/>
              <a:t>Sez</a:t>
            </a:r>
            <a:r>
              <a:rPr lang="en-US" sz="1600" dirty="0"/>
              <a:t>.       </a:t>
            </a:r>
            <a:r>
              <a:rPr lang="en-US" sz="1600" dirty="0" smtClean="0"/>
              <a:t>  </a:t>
            </a:r>
            <a:r>
              <a:rPr lang="en-US" sz="1600" dirty="0"/>
              <a:t>Loc. </a:t>
            </a:r>
            <a:r>
              <a:rPr lang="en-US" sz="1600" dirty="0" err="1" smtClean="0"/>
              <a:t>Resp</a:t>
            </a:r>
            <a:r>
              <a:rPr lang="en-US" sz="1600" dirty="0" smtClean="0"/>
              <a:t>: </a:t>
            </a:r>
            <a:r>
              <a:rPr lang="en-US" sz="1600" dirty="0"/>
              <a:t>Enrico Nardi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868" y="5570325"/>
            <a:ext cx="59703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2" tIns="45717" rIns="91432" bIns="45717" rtlCol="0">
            <a:spAutoFit/>
          </a:bodyPr>
          <a:lstStyle/>
          <a:p>
            <a:r>
              <a:rPr lang="en-US" dirty="0" smtClean="0">
                <a:latin typeface="Arial"/>
              </a:rPr>
              <a:t>Linea 6</a:t>
            </a:r>
            <a:r>
              <a:rPr lang="en-US" b="1" dirty="0" smtClean="0">
                <a:latin typeface="Arial"/>
              </a:rPr>
              <a:t>: </a:t>
            </a:r>
            <a:r>
              <a:rPr lang="en-US" b="1" dirty="0" err="1" smtClean="0">
                <a:latin typeface="Arial"/>
              </a:rPr>
              <a:t>Fisica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Statistica</a:t>
            </a:r>
            <a:r>
              <a:rPr lang="en-US" b="1" dirty="0" smtClean="0">
                <a:latin typeface="Arial"/>
              </a:rPr>
              <a:t> e </a:t>
            </a:r>
            <a:r>
              <a:rPr lang="en-US" b="1" dirty="0" err="1" smtClean="0">
                <a:latin typeface="Arial"/>
              </a:rPr>
              <a:t>Teoria</a:t>
            </a:r>
            <a:r>
              <a:rPr lang="en-US" b="1" dirty="0" smtClean="0">
                <a:latin typeface="Arial"/>
              </a:rPr>
              <a:t> di Campo </a:t>
            </a:r>
            <a:r>
              <a:rPr lang="en-US" b="1" dirty="0" err="1" smtClean="0">
                <a:latin typeface="Arial"/>
              </a:rPr>
              <a:t>Applicata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352" y="5939657"/>
            <a:ext cx="9106648" cy="615547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SEMS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sz="1600" dirty="0"/>
              <a:t>Spectroscopies, Electron correlations, Modeling-Simulations and Low-dimensional Systems</a:t>
            </a:r>
          </a:p>
          <a:p>
            <a:r>
              <a:rPr lang="en-US" sz="1600" dirty="0"/>
              <a:t> 2 </a:t>
            </a:r>
            <a:r>
              <a:rPr lang="en-US" sz="1600" dirty="0" err="1"/>
              <a:t>Sez</a:t>
            </a:r>
            <a:r>
              <a:rPr lang="en-US" sz="1600" dirty="0"/>
              <a:t>.  </a:t>
            </a:r>
            <a:r>
              <a:rPr lang="en-US" sz="1600" dirty="0" smtClean="0"/>
              <a:t>       Nat</a:t>
            </a:r>
            <a:r>
              <a:rPr lang="en-US" sz="1600" dirty="0"/>
              <a:t>. </a:t>
            </a:r>
            <a:r>
              <a:rPr lang="en-US" sz="1600" dirty="0" err="1" smtClean="0"/>
              <a:t>Resp</a:t>
            </a:r>
            <a:r>
              <a:rPr lang="en-US" sz="1600" dirty="0" smtClean="0"/>
              <a:t>: </a:t>
            </a:r>
            <a:r>
              <a:rPr lang="en-US" sz="1600" dirty="0"/>
              <a:t>Stefano </a:t>
            </a:r>
            <a:r>
              <a:rPr lang="en-US" sz="1600" dirty="0" err="1"/>
              <a:t>Bellucci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53" y="814042"/>
            <a:ext cx="4621778" cy="400110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2" tIns="45717" rIns="91432" bIns="45717" rtlCol="0">
            <a:spAutoFit/>
          </a:bodyPr>
          <a:lstStyle/>
          <a:p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en-US" sz="20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iniziative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specifiche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“</a:t>
            </a:r>
            <a:r>
              <a:rPr lang="en-US" sz="20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quantitá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spc="-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conservate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7424152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 err="1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Contributi</a:t>
            </a:r>
            <a:r>
              <a:rPr lang="en-US" sz="3200" b="1" dirty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 </a:t>
            </a:r>
            <a:r>
              <a:rPr lang="en-US" sz="3200" b="1" dirty="0" err="1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fondamentali</a:t>
            </a:r>
            <a:r>
              <a:rPr lang="en-US" sz="32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 </a:t>
            </a:r>
            <a:r>
              <a:rPr lang="en-US" sz="3200" b="1" dirty="0" err="1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all’attivitá</a:t>
            </a:r>
            <a:r>
              <a:rPr lang="en-US" sz="32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 di  </a:t>
            </a:r>
            <a:r>
              <a:rPr lang="en-US" sz="3600" b="1" dirty="0" err="1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TAsP</a:t>
            </a:r>
            <a:r>
              <a:rPr lang="en-US" sz="3600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 </a:t>
            </a:r>
            <a:r>
              <a:rPr lang="en-US" b="1" dirty="0" smtClean="0">
                <a:ln w="900" cmpd="sng">
                  <a:solidFill>
                    <a:srgbClr val="FFC000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968B0"/>
                </a:solidFill>
                <a:effectLst>
                  <a:innerShdw blurRad="101600" dist="76200" dir="5400000">
                    <a:srgbClr val="FFC000">
                      <a:satMod val="190000"/>
                      <a:tint val="100000"/>
                      <a:alpha val="74000"/>
                    </a:srgbClr>
                  </a:innerShdw>
                </a:effectLst>
                <a:latin typeface="Calibri"/>
              </a:rPr>
              <a:t>(last few years)</a:t>
            </a:r>
            <a:endParaRPr lang="en-US" b="1" dirty="0">
              <a:ln w="900" cmpd="sng">
                <a:solidFill>
                  <a:srgbClr val="FFC000">
                    <a:satMod val="190000"/>
                    <a:alpha val="55000"/>
                  </a:srgbClr>
                </a:solidFill>
                <a:prstDash val="solid"/>
              </a:ln>
              <a:solidFill>
                <a:srgbClr val="5968B0"/>
              </a:solidFill>
              <a:effectLst>
                <a:innerShdw blurRad="101600" dist="76200" dir="5400000">
                  <a:srgbClr val="FFC000">
                    <a:satMod val="190000"/>
                    <a:tint val="100000"/>
                    <a:alpha val="74000"/>
                  </a:srgbClr>
                </a:innerShdw>
              </a:effectLst>
              <a:latin typeface="Calibri"/>
            </a:endParaRPr>
          </a:p>
        </p:txBody>
      </p:sp>
      <p:pic>
        <p:nvPicPr>
          <p:cNvPr id="4" name="Picture 3" descr="political-world-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4" y="817094"/>
            <a:ext cx="8503352" cy="425167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866" y="5186177"/>
            <a:ext cx="194493" cy="18307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1866" y="5557104"/>
            <a:ext cx="194493" cy="183071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866" y="5941029"/>
            <a:ext cx="194493" cy="18307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07218" y="5648639"/>
            <a:ext cx="194493" cy="18307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07218" y="5274724"/>
            <a:ext cx="194493" cy="183071"/>
          </a:xfrm>
          <a:prstGeom prst="ellipse">
            <a:avLst/>
          </a:prstGeom>
          <a:solidFill>
            <a:srgbClr val="2C9C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54124" y="2715390"/>
            <a:ext cx="194493" cy="18307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97323" y="2215601"/>
            <a:ext cx="194493" cy="183071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191" y="2032530"/>
            <a:ext cx="194493" cy="18307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69437" y="1574851"/>
            <a:ext cx="194493" cy="183071"/>
          </a:xfrm>
          <a:prstGeom prst="ellipse">
            <a:avLst/>
          </a:prstGeom>
          <a:solidFill>
            <a:srgbClr val="2C9C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10397" y="1803692"/>
            <a:ext cx="194493" cy="18307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7225" y="5135348"/>
            <a:ext cx="310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Chee</a:t>
            </a:r>
            <a:r>
              <a:rPr lang="en-US" dirty="0" smtClean="0"/>
              <a:t> Sheng Fong  (Malaysia)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969" y="5484308"/>
            <a:ext cx="285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Eduardo </a:t>
            </a:r>
            <a:r>
              <a:rPr lang="en-US" dirty="0" err="1" smtClean="0"/>
              <a:t>Peinado</a:t>
            </a:r>
            <a:r>
              <a:rPr lang="en-US" dirty="0" smtClean="0"/>
              <a:t> (Mexico)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7969" y="5849018"/>
            <a:ext cx="296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Sofiane</a:t>
            </a:r>
            <a:r>
              <a:rPr lang="en-US" dirty="0" smtClean="0"/>
              <a:t> </a:t>
            </a:r>
            <a:r>
              <a:rPr lang="en-US" dirty="0" err="1" smtClean="0"/>
              <a:t>Boucenna</a:t>
            </a:r>
            <a:r>
              <a:rPr lang="en-US" dirty="0" smtClean="0"/>
              <a:t> (Algeria)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41539" y="5179999"/>
            <a:ext cx="273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Krauss (Germany)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48966" y="5571697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Aurora </a:t>
            </a:r>
            <a:r>
              <a:rPr lang="en-US" dirty="0" err="1" smtClean="0"/>
              <a:t>Meroni</a:t>
            </a:r>
            <a:r>
              <a:rPr lang="en-US" dirty="0" smtClean="0"/>
              <a:t> (Italy)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409465" y="6430359"/>
            <a:ext cx="194493" cy="183071"/>
          </a:xfrm>
          <a:prstGeom prst="ellipse">
            <a:avLst/>
          </a:prstGeom>
          <a:solidFill>
            <a:srgbClr val="FF1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10397" y="4693886"/>
            <a:ext cx="194493" cy="183071"/>
          </a:xfrm>
          <a:prstGeom prst="ellipse">
            <a:avLst/>
          </a:prstGeom>
          <a:solidFill>
            <a:srgbClr val="FF1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61892" y="3538252"/>
            <a:ext cx="194493" cy="183071"/>
          </a:xfrm>
          <a:prstGeom prst="ellipse">
            <a:avLst/>
          </a:prstGeom>
          <a:solidFill>
            <a:srgbClr val="FF1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07218" y="6035279"/>
            <a:ext cx="194493" cy="183071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00287" y="2715390"/>
            <a:ext cx="194493" cy="183071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47816" y="5941029"/>
            <a:ext cx="3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Diego </a:t>
            </a:r>
            <a:r>
              <a:rPr lang="en-US" dirty="0" err="1" smtClean="0"/>
              <a:t>Aristizabal</a:t>
            </a:r>
            <a:r>
              <a:rPr lang="en-US" dirty="0" smtClean="0"/>
              <a:t> (Colombia)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94780" y="6310361"/>
            <a:ext cx="231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Penguin &amp; </a:t>
            </a:r>
            <a:r>
              <a:rPr lang="en-US" i="1" dirty="0" err="1" smtClean="0"/>
              <a:t>Cangaroo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414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789004" y="191988"/>
            <a:ext cx="3397895" cy="68674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Collaborations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729" y="1086982"/>
            <a:ext cx="8866563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 Liège            - Belgium   (D.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Aristizabal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Sierra)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Sao Paulo </a:t>
            </a:r>
            <a:r>
              <a:rPr lang="en-US" sz="2400" b="1" dirty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  -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Brasil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      (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Chee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Sheng Fong) 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Roma 3           - Italy        (D.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Meloni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SISSA – Trieste     – Italy     (S.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Petkov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M.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Spinrath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I.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Girardi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Colima            - Mexico   (A.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Aranda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Stony Brook        - USA        (M.C. Gonzalez-Garcia)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Wurzburg       - Germany (S.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Morisi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W. Winter, W.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Porod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Valencia          - Spain       (J.W.F. Valle, M. Hirsch) 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Southampton  - UK           (S.F. King, P. Di Bari)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Orsay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 LPT          - France    (A. Vicente)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Tata Institute       - India       (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Ketan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M. Patel)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Antioquia        - Colombia (D.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Restrepo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O. Zapata)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ICREA Barcelona  - Spain       (J. R. Espinosa)</a:t>
            </a:r>
          </a:p>
          <a:p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U. Napoli             - Italy         (G.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Ricciardi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F. </a:t>
            </a:r>
            <a:r>
              <a:rPr lang="en-US" sz="2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Buccella</a:t>
            </a:r>
            <a:r>
              <a:rPr lang="en-US" sz="2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024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0030" y="354699"/>
            <a:ext cx="7716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Il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gruppo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teorico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nei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Laboratori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138" y="1248764"/>
            <a:ext cx="856910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63500" prst="convex"/>
            </a:sp3d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17 workshops/</a:t>
            </a:r>
            <a:r>
              <a:rPr lang="en-US" sz="2000" b="1" dirty="0" err="1" smtClean="0">
                <a:solidFill>
                  <a:srgbClr val="000090"/>
                </a:solidFill>
              </a:rPr>
              <a:t>conferenze</a:t>
            </a:r>
            <a:r>
              <a:rPr lang="en-US" sz="2000" b="1" dirty="0" smtClean="0">
                <a:solidFill>
                  <a:srgbClr val="000090"/>
                </a:solidFill>
              </a:rPr>
              <a:t> LNF </a:t>
            </a:r>
            <a:r>
              <a:rPr lang="en-US" sz="2000" b="1" dirty="0" err="1" smtClean="0">
                <a:solidFill>
                  <a:srgbClr val="000090"/>
                </a:solidFill>
              </a:rPr>
              <a:t>nel</a:t>
            </a:r>
            <a:r>
              <a:rPr lang="en-US" sz="2000" b="1" dirty="0" smtClean="0">
                <a:solidFill>
                  <a:srgbClr val="000090"/>
                </a:solidFill>
              </a:rPr>
              <a:t> 2014; 5 (co)</a:t>
            </a:r>
            <a:r>
              <a:rPr lang="en-US" sz="2000" b="1" dirty="0" err="1" smtClean="0">
                <a:solidFill>
                  <a:srgbClr val="000090"/>
                </a:solidFill>
              </a:rPr>
              <a:t>organizzate</a:t>
            </a:r>
            <a:r>
              <a:rPr lang="en-US" sz="2000" b="1" dirty="0" smtClean="0">
                <a:solidFill>
                  <a:srgbClr val="000090"/>
                </a:solidFill>
              </a:rPr>
              <a:t> dal TH-GR  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07" y="1887917"/>
            <a:ext cx="896497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F1496"/>
                </a:solidFill>
              </a:rPr>
              <a:t>New frontiers for </a:t>
            </a:r>
            <a:r>
              <a:rPr lang="en-US" dirty="0" err="1">
                <a:solidFill>
                  <a:srgbClr val="7F1496"/>
                </a:solidFill>
              </a:rPr>
              <a:t>Majorana</a:t>
            </a:r>
            <a:r>
              <a:rPr lang="en-US" dirty="0">
                <a:solidFill>
                  <a:srgbClr val="7F1496"/>
                </a:solidFill>
              </a:rPr>
              <a:t> fermions from condensed to dark </a:t>
            </a:r>
            <a:r>
              <a:rPr lang="en-US" dirty="0" smtClean="0">
                <a:solidFill>
                  <a:srgbClr val="7F1496"/>
                </a:solidFill>
              </a:rPr>
              <a:t>matter</a:t>
            </a:r>
            <a:r>
              <a:rPr lang="en-US" dirty="0" smtClean="0"/>
              <a:t> - </a:t>
            </a:r>
            <a:r>
              <a:rPr lang="en-US" dirty="0"/>
              <a:t>5-6 </a:t>
            </a:r>
            <a:r>
              <a:rPr lang="en-US" dirty="0" smtClean="0"/>
              <a:t>May,  </a:t>
            </a:r>
            <a:r>
              <a:rPr lang="en-US" dirty="0"/>
              <a:t>2014</a:t>
            </a:r>
          </a:p>
          <a:p>
            <a:r>
              <a:rPr lang="en-US" dirty="0" smtClean="0"/>
              <a:t>(</a:t>
            </a:r>
            <a:r>
              <a:rPr lang="en-US" dirty="0"/>
              <a:t>RM1,CNR-SPIN,NA)</a:t>
            </a:r>
          </a:p>
          <a:p>
            <a:endParaRPr lang="en-US" sz="1400" dirty="0"/>
          </a:p>
          <a:p>
            <a:r>
              <a:rPr lang="en-US" dirty="0">
                <a:solidFill>
                  <a:srgbClr val="7F1496"/>
                </a:solidFill>
              </a:rPr>
              <a:t>LNF Spring School "Bruno </a:t>
            </a:r>
            <a:r>
              <a:rPr lang="en-US" dirty="0" err="1" smtClean="0">
                <a:solidFill>
                  <a:srgbClr val="7F1496"/>
                </a:solidFill>
              </a:rPr>
              <a:t>Touschek</a:t>
            </a:r>
            <a:r>
              <a:rPr lang="en-US" dirty="0" smtClean="0">
                <a:solidFill>
                  <a:srgbClr val="7F1496"/>
                </a:solidFill>
              </a:rPr>
              <a:t>”               </a:t>
            </a:r>
            <a:r>
              <a:rPr lang="en-US" dirty="0">
                <a:solidFill>
                  <a:srgbClr val="7F1496"/>
                </a:solidFill>
              </a:rPr>
              <a:t> </a:t>
            </a:r>
            <a:r>
              <a:rPr lang="en-US" dirty="0" smtClean="0">
                <a:solidFill>
                  <a:srgbClr val="7F1496"/>
                </a:solidFill>
              </a:rPr>
              <a:t>           </a:t>
            </a:r>
            <a:r>
              <a:rPr lang="en-US" dirty="0" smtClean="0"/>
              <a:t>12 </a:t>
            </a:r>
            <a:r>
              <a:rPr lang="en-US" dirty="0"/>
              <a:t>- 16 May, </a:t>
            </a:r>
            <a:r>
              <a:rPr lang="en-US" dirty="0" smtClean="0"/>
              <a:t>      2014</a:t>
            </a:r>
            <a:endParaRPr lang="en-US" dirty="0"/>
          </a:p>
          <a:p>
            <a:endParaRPr lang="en-US" sz="1400" dirty="0"/>
          </a:p>
          <a:p>
            <a:r>
              <a:rPr lang="en-US" dirty="0" err="1">
                <a:solidFill>
                  <a:srgbClr val="7F1496"/>
                </a:solidFill>
              </a:rPr>
              <a:t>Nanoscience</a:t>
            </a:r>
            <a:r>
              <a:rPr lang="en-US" dirty="0">
                <a:solidFill>
                  <a:srgbClr val="7F1496"/>
                </a:solidFill>
              </a:rPr>
              <a:t> &amp; Nanotechnology </a:t>
            </a:r>
            <a:r>
              <a:rPr lang="en-US" dirty="0" smtClean="0">
                <a:solidFill>
                  <a:srgbClr val="7F1496"/>
                </a:solidFill>
              </a:rPr>
              <a:t>2014                             </a:t>
            </a:r>
            <a:r>
              <a:rPr lang="en-US" dirty="0" smtClean="0"/>
              <a:t>6 - 7 October,   2014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solidFill>
                  <a:srgbClr val="7F1496"/>
                </a:solidFill>
              </a:rPr>
              <a:t>Bruno </a:t>
            </a:r>
            <a:r>
              <a:rPr lang="en-US" dirty="0" err="1">
                <a:solidFill>
                  <a:srgbClr val="7F1496"/>
                </a:solidFill>
              </a:rPr>
              <a:t>Touschek</a:t>
            </a:r>
            <a:r>
              <a:rPr lang="en-US" dirty="0">
                <a:solidFill>
                  <a:srgbClr val="7F1496"/>
                </a:solidFill>
              </a:rPr>
              <a:t> Memorial Lectures       </a:t>
            </a:r>
            <a:r>
              <a:rPr lang="en-US" dirty="0" smtClean="0">
                <a:solidFill>
                  <a:srgbClr val="7F1496"/>
                </a:solidFill>
              </a:rPr>
              <a:t>                              </a:t>
            </a:r>
            <a:r>
              <a:rPr lang="en-US" dirty="0" smtClean="0"/>
              <a:t>4 December, 2014</a:t>
            </a:r>
            <a:endParaRPr lang="en-US" dirty="0"/>
          </a:p>
          <a:p>
            <a:endParaRPr lang="en-US" sz="1400" dirty="0"/>
          </a:p>
          <a:p>
            <a:r>
              <a:rPr lang="en-US" dirty="0" smtClean="0">
                <a:solidFill>
                  <a:srgbClr val="7F1496"/>
                </a:solidFill>
              </a:rPr>
              <a:t>1</a:t>
            </a:r>
            <a:r>
              <a:rPr lang="en-US" baseline="30000" dirty="0" smtClean="0">
                <a:solidFill>
                  <a:srgbClr val="7F1496"/>
                </a:solidFill>
              </a:rPr>
              <a:t>st</a:t>
            </a:r>
            <a:r>
              <a:rPr lang="en-US" dirty="0" smtClean="0">
                <a:solidFill>
                  <a:srgbClr val="7F1496"/>
                </a:solidFill>
              </a:rPr>
              <a:t> Rome </a:t>
            </a:r>
            <a:r>
              <a:rPr lang="en-US" dirty="0">
                <a:solidFill>
                  <a:srgbClr val="7F1496"/>
                </a:solidFill>
              </a:rPr>
              <a:t>Joint Workshop: </a:t>
            </a:r>
            <a:r>
              <a:rPr lang="en-US" dirty="0" smtClean="0">
                <a:solidFill>
                  <a:srgbClr val="7F1496"/>
                </a:solidFill>
              </a:rPr>
              <a:t>“Rethinking Naturalness”</a:t>
            </a:r>
            <a:r>
              <a:rPr lang="en-US" dirty="0" smtClean="0"/>
              <a:t>      17</a:t>
            </a:r>
            <a:r>
              <a:rPr lang="en-US" dirty="0"/>
              <a:t>-19 </a:t>
            </a:r>
            <a:r>
              <a:rPr lang="en-US" dirty="0" smtClean="0"/>
              <a:t>December,  </a:t>
            </a:r>
            <a:r>
              <a:rPr lang="en-US" dirty="0"/>
              <a:t>2014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RM1, RM3)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460" y="5224899"/>
            <a:ext cx="891308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</a:rPr>
              <a:t>Inserzione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Pubblicitaria</a:t>
            </a:r>
            <a:r>
              <a:rPr lang="en-US" sz="1200" i="1" dirty="0" smtClean="0">
                <a:solidFill>
                  <a:srgbClr val="FF0000"/>
                </a:solidFill>
              </a:rPr>
              <a:t>:</a:t>
            </a:r>
          </a:p>
          <a:p>
            <a:endParaRPr lang="en-US" sz="1200" i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Rome Joint Workshops:</a:t>
            </a:r>
            <a:r>
              <a:rPr lang="en-US" sz="1600" b="1" dirty="0" smtClean="0"/>
              <a:t> </a:t>
            </a:r>
            <a:r>
              <a:rPr lang="en-US" sz="1600" dirty="0" smtClean="0"/>
              <a:t>meetings </a:t>
            </a:r>
            <a:r>
              <a:rPr lang="en-US" sz="1600" dirty="0" err="1" smtClean="0"/>
              <a:t>brevi</a:t>
            </a:r>
            <a:r>
              <a:rPr lang="en-US" sz="1600" dirty="0" smtClean="0"/>
              <a:t> (3 </a:t>
            </a:r>
            <a:r>
              <a:rPr lang="en-US" sz="1600" dirty="0" err="1" smtClean="0"/>
              <a:t>gg</a:t>
            </a:r>
            <a:r>
              <a:rPr lang="en-US" sz="1600" dirty="0" smtClean="0"/>
              <a:t>)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2000" dirty="0" err="1" smtClean="0">
                <a:solidFill>
                  <a:srgbClr val="D42E3F"/>
                </a:solidFill>
              </a:rPr>
              <a:t>argomenti</a:t>
            </a:r>
            <a:r>
              <a:rPr lang="en-US" sz="1600" dirty="0" smtClean="0">
                <a:solidFill>
                  <a:srgbClr val="D42E3F"/>
                </a:solidFill>
              </a:rPr>
              <a:t> </a:t>
            </a:r>
            <a:r>
              <a:rPr lang="en-US" sz="1600" dirty="0" err="1" smtClean="0"/>
              <a:t>particolarmente</a:t>
            </a:r>
            <a:r>
              <a:rPr lang="en-US" sz="1600" dirty="0"/>
              <a:t> </a:t>
            </a:r>
            <a:r>
              <a:rPr lang="en-US" sz="2000" dirty="0" err="1" smtClean="0">
                <a:solidFill>
                  <a:srgbClr val="D42E3F"/>
                </a:solidFill>
              </a:rPr>
              <a:t>controversi</a:t>
            </a:r>
            <a:r>
              <a:rPr lang="en-US" sz="2000" dirty="0" smtClean="0">
                <a:solidFill>
                  <a:srgbClr val="D42E3F"/>
                </a:solidFill>
              </a:rPr>
              <a:t>.</a:t>
            </a:r>
            <a:r>
              <a:rPr lang="en-US" sz="1600" dirty="0" smtClean="0"/>
              <a:t> </a:t>
            </a:r>
          </a:p>
          <a:p>
            <a:r>
              <a:rPr lang="en-US" dirty="0" smtClean="0">
                <a:solidFill>
                  <a:srgbClr val="D42E3F"/>
                </a:solidFill>
              </a:rPr>
              <a:t>2</a:t>
            </a:r>
            <a:r>
              <a:rPr lang="en-US" baseline="30000" dirty="0" smtClean="0">
                <a:solidFill>
                  <a:srgbClr val="D42E3F"/>
                </a:solidFill>
              </a:rPr>
              <a:t>o</a:t>
            </a:r>
            <a:r>
              <a:rPr lang="en-US" dirty="0" smtClean="0">
                <a:solidFill>
                  <a:srgbClr val="D42E3F"/>
                </a:solidFill>
              </a:rPr>
              <a:t> RJW  </a:t>
            </a:r>
            <a:r>
              <a:rPr lang="en-US" sz="1600" dirty="0" smtClean="0"/>
              <a:t>(tenuto </a:t>
            </a:r>
            <a:r>
              <a:rPr lang="en-US" sz="1600" dirty="0" err="1" smtClean="0"/>
              <a:t>il</a:t>
            </a:r>
            <a:r>
              <a:rPr lang="en-US" sz="1600" dirty="0" smtClean="0"/>
              <a:t> 6-</a:t>
            </a:r>
            <a:r>
              <a:rPr lang="en-US" sz="1600" dirty="0"/>
              <a:t>8 May </a:t>
            </a:r>
            <a:r>
              <a:rPr lang="en-US" sz="1600" dirty="0" smtClean="0"/>
              <a:t>2015):  </a:t>
            </a:r>
            <a:r>
              <a:rPr lang="en-US" sz="1600" dirty="0">
                <a:solidFill>
                  <a:srgbClr val="000090"/>
                </a:solidFill>
              </a:rPr>
              <a:t>"</a:t>
            </a:r>
            <a:r>
              <a:rPr lang="en-US" sz="1600" dirty="0" smtClean="0">
                <a:solidFill>
                  <a:srgbClr val="000090"/>
                </a:solidFill>
              </a:rPr>
              <a:t>Top </a:t>
            </a:r>
            <a:r>
              <a:rPr lang="en-US" sz="1600" dirty="0">
                <a:solidFill>
                  <a:srgbClr val="000090"/>
                </a:solidFill>
              </a:rPr>
              <a:t>mass: challenges in definition and </a:t>
            </a:r>
            <a:r>
              <a:rPr lang="en-US" sz="1600" dirty="0" smtClean="0">
                <a:solidFill>
                  <a:srgbClr val="000090"/>
                </a:solidFill>
              </a:rPr>
              <a:t>determination</a:t>
            </a:r>
            <a:r>
              <a:rPr lang="en-US" sz="1600" dirty="0">
                <a:solidFill>
                  <a:srgbClr val="000090"/>
                </a:solidFill>
              </a:rPr>
              <a:t>"</a:t>
            </a:r>
          </a:p>
          <a:p>
            <a:r>
              <a:rPr lang="en-US" sz="1600" dirty="0" smtClean="0"/>
              <a:t>Se </a:t>
            </a:r>
            <a:r>
              <a:rPr lang="en-US" sz="1600" dirty="0" err="1" smtClean="0"/>
              <a:t>avete</a:t>
            </a:r>
            <a:r>
              <a:rPr lang="en-US" sz="1600" dirty="0" smtClean="0"/>
              <a:t> </a:t>
            </a:r>
            <a:r>
              <a:rPr lang="en-US" sz="1600" dirty="0" err="1" smtClean="0"/>
              <a:t>suggerimenti</a:t>
            </a:r>
            <a:r>
              <a:rPr lang="en-US" sz="1600" dirty="0" smtClean="0"/>
              <a:t>/</a:t>
            </a:r>
            <a:r>
              <a:rPr lang="en-US" sz="1600" dirty="0" err="1" smtClean="0"/>
              <a:t>proposte</a:t>
            </a:r>
            <a:r>
              <a:rPr lang="en-US" sz="1600" dirty="0" smtClean="0"/>
              <a:t> per </a:t>
            </a:r>
            <a:r>
              <a:rPr lang="en-US" sz="1600" dirty="0" err="1" smtClean="0"/>
              <a:t>altri</a:t>
            </a:r>
            <a:r>
              <a:rPr lang="en-US" sz="1600" dirty="0" smtClean="0"/>
              <a:t> RJW </a:t>
            </a:r>
            <a:r>
              <a:rPr lang="en-US" sz="1600" dirty="0" err="1" smtClean="0"/>
              <a:t>sono</a:t>
            </a:r>
            <a:r>
              <a:rPr lang="en-US" sz="1600" dirty="0" smtClean="0"/>
              <a:t> </a:t>
            </a:r>
            <a:r>
              <a:rPr lang="en-US" sz="1600" dirty="0" err="1" smtClean="0"/>
              <a:t>benvenute</a:t>
            </a:r>
            <a:r>
              <a:rPr lang="en-US" sz="1600" dirty="0" smtClean="0"/>
              <a:t>  (G. </a:t>
            </a:r>
            <a:r>
              <a:rPr lang="en-US" sz="1600" dirty="0" err="1" smtClean="0"/>
              <a:t>Corcella</a:t>
            </a:r>
            <a:r>
              <a:rPr lang="en-US" sz="1600" dirty="0" smtClean="0"/>
              <a:t>, EN)</a:t>
            </a:r>
          </a:p>
        </p:txBody>
      </p:sp>
    </p:spTree>
    <p:extLst>
      <p:ext uri="{BB962C8B-B14F-4D97-AF65-F5344CB8AC3E}">
        <p14:creationId xmlns:p14="http://schemas.microsoft.com/office/powerpoint/2010/main" val="56211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bldLvl="5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857" y="1361589"/>
            <a:ext cx="1087616" cy="62930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 1  </a:t>
            </a:r>
            <a:r>
              <a:rPr lang="en-US" sz="1200" dirty="0" smtClean="0"/>
              <a:t>(FT&amp;CP)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57896" y="150299"/>
            <a:ext cx="8361108" cy="523220"/>
          </a:xfrm>
          <a:prstGeom prst="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Relazioni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fra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il</a:t>
            </a:r>
            <a:r>
              <a:rPr lang="en-US" sz="28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TH-GR 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gruppi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LNF di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altre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CSN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705" y="822976"/>
            <a:ext cx="7873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CSN-4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8857" y="2242617"/>
            <a:ext cx="1087616" cy="62930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 2 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PhenoLNF</a:t>
            </a:r>
            <a:r>
              <a:rPr lang="en-US" sz="12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695" y="3249505"/>
            <a:ext cx="1104778" cy="5377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5000"/>
                  <a:alpha val="21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  <a:alpha val="21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 3 </a:t>
            </a:r>
            <a:r>
              <a:rPr lang="en-US" sz="1200" dirty="0" err="1" smtClean="0"/>
              <a:t>Fisica</a:t>
            </a:r>
            <a:r>
              <a:rPr lang="en-US" sz="1200" dirty="0" smtClean="0"/>
              <a:t> </a:t>
            </a:r>
            <a:r>
              <a:rPr lang="en-US" sz="1200" dirty="0" err="1" smtClean="0"/>
              <a:t>Nucl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51695" y="3882147"/>
            <a:ext cx="1104778" cy="5616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5000"/>
                  <a:alpha val="23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  <a:alpha val="23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 4 </a:t>
            </a:r>
            <a:r>
              <a:rPr lang="en-US" sz="1200" dirty="0" err="1" smtClean="0"/>
              <a:t>Metodi</a:t>
            </a:r>
            <a:r>
              <a:rPr lang="en-US" sz="1200" dirty="0" smtClean="0"/>
              <a:t> mat.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51695" y="4770327"/>
            <a:ext cx="1104778" cy="629305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 5 </a:t>
            </a:r>
            <a:r>
              <a:rPr lang="en-US" sz="1200" dirty="0" smtClean="0"/>
              <a:t>(</a:t>
            </a:r>
            <a:r>
              <a:rPr lang="en-US" sz="1200" dirty="0" err="1" smtClean="0"/>
              <a:t>TAsP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51695" y="5686634"/>
            <a:ext cx="1104778" cy="65648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 6 </a:t>
            </a:r>
            <a:r>
              <a:rPr lang="en-US" sz="1200" dirty="0" smtClean="0"/>
              <a:t>(SEMS)</a:t>
            </a:r>
            <a:endParaRPr lang="en-US" sz="1200" dirty="0"/>
          </a:p>
        </p:txBody>
      </p:sp>
      <p:sp>
        <p:nvSpPr>
          <p:cNvPr id="12" name="Dodecagon 11"/>
          <p:cNvSpPr/>
          <p:nvPr/>
        </p:nvSpPr>
        <p:spPr>
          <a:xfrm>
            <a:off x="6338162" y="904390"/>
            <a:ext cx="2699153" cy="914400"/>
          </a:xfrm>
          <a:prstGeom prst="dodecagon">
            <a:avLst/>
          </a:prstGeom>
          <a:solidFill>
            <a:srgbClr val="B135A2"/>
          </a:solidFill>
          <a:effectLst>
            <a:outerShdw blurRad="40005" dist="22987" dir="5400000" sx="103000" sy="103000" algn="tl" rotWithShape="0">
              <a:schemeClr val="tx1">
                <a:lumMod val="65000"/>
                <a:lumOff val="35000"/>
                <a:alpha val="4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GR-I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Atlas,LHCb,Kloe,Padme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6" name="Dodecagon 15"/>
          <p:cNvSpPr/>
          <p:nvPr/>
        </p:nvSpPr>
        <p:spPr>
          <a:xfrm>
            <a:off x="6338162" y="2242617"/>
            <a:ext cx="2699153" cy="914400"/>
          </a:xfrm>
          <a:prstGeom prst="dodecagon">
            <a:avLst/>
          </a:prstGeom>
          <a:solidFill>
            <a:srgbClr val="B135A2"/>
          </a:solidFill>
          <a:effectLst>
            <a:outerShdw blurRad="40005" dist="22987" dir="5400000" sx="103000" sy="103000" algn="tl" rotWithShape="0">
              <a:schemeClr val="tx1">
                <a:lumMod val="65000"/>
                <a:lumOff val="35000"/>
                <a:alpha val="4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GR-II</a:t>
            </a:r>
          </a:p>
          <a:p>
            <a:pPr algn="ctr"/>
            <a:r>
              <a:rPr lang="en-US" sz="1200" dirty="0" smtClean="0"/>
              <a:t>(Opera,Juno,Km3,Pamela)</a:t>
            </a:r>
            <a:endParaRPr lang="en-US" sz="1200" dirty="0"/>
          </a:p>
        </p:txBody>
      </p:sp>
      <p:sp>
        <p:nvSpPr>
          <p:cNvPr id="18" name="Dodecagon 17"/>
          <p:cNvSpPr/>
          <p:nvPr/>
        </p:nvSpPr>
        <p:spPr>
          <a:xfrm>
            <a:off x="6338162" y="3643774"/>
            <a:ext cx="2699153" cy="914400"/>
          </a:xfrm>
          <a:prstGeom prst="dodecagon">
            <a:avLst/>
          </a:prstGeom>
          <a:solidFill>
            <a:srgbClr val="B135A2"/>
          </a:solidFill>
          <a:effectLst>
            <a:outerShdw blurRad="40005" dist="22987" dir="5400000" sx="103000" sy="103000" algn="tl" rotWithShape="0">
              <a:schemeClr val="tx1">
                <a:lumMod val="65000"/>
                <a:lumOff val="35000"/>
                <a:alpha val="4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GR-III</a:t>
            </a:r>
          </a:p>
          <a:p>
            <a:pPr algn="ctr"/>
            <a:r>
              <a:rPr lang="en-US" sz="1200" dirty="0" smtClean="0"/>
              <a:t>(ALICE)</a:t>
            </a:r>
            <a:endParaRPr lang="en-US" sz="1200" dirty="0"/>
          </a:p>
        </p:txBody>
      </p:sp>
      <p:sp>
        <p:nvSpPr>
          <p:cNvPr id="19" name="Dodecagon 18"/>
          <p:cNvSpPr/>
          <p:nvPr/>
        </p:nvSpPr>
        <p:spPr>
          <a:xfrm>
            <a:off x="6338162" y="5229434"/>
            <a:ext cx="2699153" cy="914400"/>
          </a:xfrm>
          <a:prstGeom prst="dodecagon">
            <a:avLst/>
          </a:prstGeom>
          <a:solidFill>
            <a:srgbClr val="B135A2"/>
          </a:solidFill>
          <a:effectLst>
            <a:outerShdw blurRad="40005" dist="22987" dir="5400000" sx="103000" sy="103000" algn="tl" rotWithShape="0">
              <a:schemeClr val="tx1">
                <a:lumMod val="65000"/>
                <a:lumOff val="35000"/>
                <a:alpha val="4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GR-V</a:t>
            </a:r>
          </a:p>
          <a:p>
            <a:pPr algn="ctr"/>
            <a:r>
              <a:rPr lang="en-US" sz="1200" dirty="0" smtClean="0"/>
              <a:t>(Next)</a:t>
            </a:r>
            <a:endParaRPr lang="en-US" sz="1200" dirty="0"/>
          </a:p>
        </p:txBody>
      </p:sp>
      <p:cxnSp>
        <p:nvCxnSpPr>
          <p:cNvPr id="21" name="Curved Connector 20"/>
          <p:cNvCxnSpPr/>
          <p:nvPr/>
        </p:nvCxnSpPr>
        <p:spPr>
          <a:xfrm>
            <a:off x="1533058" y="1641915"/>
            <a:ext cx="4679257" cy="2460013"/>
          </a:xfrm>
          <a:prstGeom prst="curvedConnector3">
            <a:avLst>
              <a:gd name="adj1" fmla="val 54890"/>
            </a:avLst>
          </a:prstGeom>
          <a:ln w="190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1533058" y="1641915"/>
            <a:ext cx="4679257" cy="2460013"/>
          </a:xfrm>
          <a:prstGeom prst="curvedConnector3">
            <a:avLst>
              <a:gd name="adj1" fmla="val 54645"/>
            </a:avLst>
          </a:prstGeom>
          <a:ln w="127000" cmpd="sng">
            <a:gradFill flip="none" rotWithShape="1">
              <a:gsLst>
                <a:gs pos="40000">
                  <a:schemeClr val="accent1">
                    <a:shade val="75000"/>
                    <a:satMod val="125000"/>
                    <a:lumMod val="75000"/>
                  </a:schemeClr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flipV="1">
            <a:off x="1533058" y="1361590"/>
            <a:ext cx="4679257" cy="1212842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flipV="1">
            <a:off x="1533058" y="1384474"/>
            <a:ext cx="4679257" cy="1212842"/>
          </a:xfrm>
          <a:prstGeom prst="curvedConnector3">
            <a:avLst/>
          </a:prstGeom>
          <a:ln w="127000" cmpd="sng">
            <a:gradFill flip="none" rotWithShape="1">
              <a:gsLst>
                <a:gs pos="41000">
                  <a:schemeClr val="accent1">
                    <a:shade val="75000"/>
                    <a:satMod val="125000"/>
                    <a:lumMod val="75000"/>
                  </a:schemeClr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flipV="1">
            <a:off x="1533058" y="1641916"/>
            <a:ext cx="4679257" cy="3255226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1533058" y="1641916"/>
            <a:ext cx="4679257" cy="3255225"/>
          </a:xfrm>
          <a:prstGeom prst="curvedConnector3">
            <a:avLst/>
          </a:prstGeom>
          <a:ln w="127000" cmpd="sng">
            <a:gradFill flip="none" rotWithShape="1">
              <a:gsLst>
                <a:gs pos="40000">
                  <a:schemeClr val="accent1">
                    <a:shade val="75000"/>
                    <a:satMod val="125000"/>
                    <a:lumMod val="75000"/>
                  </a:schemeClr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flipV="1">
            <a:off x="1533058" y="2711736"/>
            <a:ext cx="4679257" cy="2517698"/>
          </a:xfrm>
          <a:prstGeom prst="curvedConnector3">
            <a:avLst>
              <a:gd name="adj1" fmla="val 60269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/>
          <p:nvPr/>
        </p:nvCxnSpPr>
        <p:spPr>
          <a:xfrm flipV="1">
            <a:off x="1533058" y="2711736"/>
            <a:ext cx="4679257" cy="2517698"/>
          </a:xfrm>
          <a:prstGeom prst="curvedConnector3">
            <a:avLst>
              <a:gd name="adj1" fmla="val 60269"/>
            </a:avLst>
          </a:prstGeom>
          <a:ln w="127000" cmpd="sng">
            <a:gradFill flip="none" rotWithShape="1">
              <a:gsLst>
                <a:gs pos="41000">
                  <a:schemeClr val="accent1">
                    <a:shade val="75000"/>
                    <a:satMod val="125000"/>
                    <a:lumMod val="75000"/>
                  </a:schemeClr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flipV="1">
            <a:off x="1647464" y="5526447"/>
            <a:ext cx="4564851" cy="514886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/>
          <p:nvPr/>
        </p:nvCxnSpPr>
        <p:spPr>
          <a:xfrm flipV="1">
            <a:off x="1647464" y="5526447"/>
            <a:ext cx="4564851" cy="514886"/>
          </a:xfrm>
          <a:prstGeom prst="curvedConnector3">
            <a:avLst/>
          </a:prstGeom>
          <a:ln w="152400" cap="flat" cmpd="sng">
            <a:gradFill flip="none" rotWithShape="1">
              <a:gsLst>
                <a:gs pos="40000">
                  <a:schemeClr val="accent1">
                    <a:shade val="75000"/>
                    <a:satMod val="125000"/>
                    <a:lumMod val="75000"/>
                  </a:schemeClr>
                </a:gs>
                <a:gs pos="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round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086839" y="6420017"/>
            <a:ext cx="3425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GRAZIE  PER L’ATTENZIONE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740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649" y="1"/>
            <a:ext cx="7186705" cy="91700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rgbClr val="B135A2"/>
                </a:solidFill>
                <a:effectLst/>
              </a:rPr>
              <a:t>Statistiche</a:t>
            </a:r>
            <a:r>
              <a:rPr lang="en-US" sz="4800" dirty="0" smtClean="0">
                <a:solidFill>
                  <a:srgbClr val="B135A2"/>
                </a:solidFill>
                <a:effectLst/>
              </a:rPr>
              <a:t> di </a:t>
            </a:r>
            <a:r>
              <a:rPr lang="en-US" sz="4800" dirty="0" err="1" smtClean="0">
                <a:solidFill>
                  <a:srgbClr val="B135A2"/>
                </a:solidFill>
                <a:effectLst/>
              </a:rPr>
              <a:t>Gruppo</a:t>
            </a:r>
            <a:endParaRPr lang="en-US" sz="4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05015538"/>
              </p:ext>
            </p:extLst>
          </p:nvPr>
        </p:nvGraphicFramePr>
        <p:xfrm>
          <a:off x="-29882" y="917010"/>
          <a:ext cx="5244353" cy="286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69035559"/>
              </p:ext>
            </p:extLst>
          </p:nvPr>
        </p:nvGraphicFramePr>
        <p:xfrm>
          <a:off x="4736352" y="917010"/>
          <a:ext cx="4407648" cy="2868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37397456"/>
              </p:ext>
            </p:extLst>
          </p:nvPr>
        </p:nvGraphicFramePr>
        <p:xfrm>
          <a:off x="-125847" y="3785715"/>
          <a:ext cx="5340318" cy="307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31353020"/>
              </p:ext>
            </p:extLst>
          </p:nvPr>
        </p:nvGraphicFramePr>
        <p:xfrm>
          <a:off x="4587731" y="3755834"/>
          <a:ext cx="4747901" cy="310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9069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 animBg="0"/>
        </p:bldSub>
      </p:bldGraphic>
      <p:bldGraphic spid="7" grpId="0">
        <p:bldAsOne/>
      </p:bldGraphic>
      <p:bldGraphic spid="8" grpId="0">
        <p:bldAsOne/>
      </p:bldGraphic>
      <p:bldGraphic spid="9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L-MPL.pdf"/>
          <p:cNvPicPr>
            <a:picLocks noChangeAspect="1"/>
          </p:cNvPicPr>
          <p:nvPr/>
        </p:nvPicPr>
        <p:blipFill>
          <a:blip r:embed="rId3">
            <a:alphaModFix amt="82000"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053" y="-1473876"/>
            <a:ext cx="7351164" cy="951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97037" y="162669"/>
            <a:ext cx="8076455" cy="4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533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>
              <a:spcBef>
                <a:spcPts val="2325"/>
              </a:spcBef>
            </a:pPr>
            <a:r>
              <a:rPr lang="en-US" sz="2500" u="sng">
                <a:solidFill>
                  <a:srgbClr val="FF0000"/>
                </a:solidFill>
              </a:rPr>
              <a:t>LNF Theory Group: </a:t>
            </a:r>
            <a:r>
              <a:rPr lang="en-US" u="sng">
                <a:solidFill>
                  <a:srgbClr val="FF0000"/>
                </a:solidFill>
              </a:rPr>
              <a:t>Applied Physics and Supergravity</a:t>
            </a:r>
            <a:r>
              <a:rPr lang="en-US"/>
              <a:t> </a:t>
            </a:r>
            <a:r>
              <a:rPr lang="en-US" sz="2500" u="sng">
                <a:solidFill>
                  <a:srgbClr val="FF0000"/>
                </a:solidFill>
              </a:rPr>
              <a:t>– July 2015</a:t>
            </a:r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324154" y="915553"/>
            <a:ext cx="2735852" cy="515358"/>
          </a:xfrm>
          <a:prstGeom prst="roundRect">
            <a:avLst>
              <a:gd name="adj" fmla="val 278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7" tIns="41474" rIns="82947" bIns="41474" anchor="ctr"/>
          <a:lstStyle/>
          <a:p>
            <a:endParaRPr 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06272" y="997606"/>
            <a:ext cx="3976278" cy="39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900" rIns="0" bIns="0"/>
          <a:lstStyle>
            <a:lvl1pPr marL="179388" indent="-179388" eaLnBrk="0"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ts val="1804"/>
              </a:spcBef>
              <a:buSzPct val="48000"/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</a:rPr>
              <a:t>Research activity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18985" y="3028806"/>
            <a:ext cx="8808321" cy="229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9267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/>
            <a:r>
              <a:rPr lang="en-US" sz="1800">
                <a:solidFill>
                  <a:srgbClr val="0000FF"/>
                </a:solidFill>
              </a:rPr>
              <a:t>I.S.</a:t>
            </a:r>
            <a:r>
              <a:rPr lang="en-US">
                <a:solidFill>
                  <a:srgbClr val="0000FF"/>
                </a:solidFill>
              </a:rPr>
              <a:t>          </a:t>
            </a:r>
            <a:r>
              <a:rPr lang="en-US" sz="2000">
                <a:solidFill>
                  <a:srgbClr val="0000FF"/>
                </a:solidFill>
              </a:rPr>
              <a:t>Loc. (</a:t>
            </a:r>
            <a:r>
              <a:rPr lang="en-US" sz="2000" b="1">
                <a:solidFill>
                  <a:srgbClr val="FF0000"/>
                </a:solidFill>
              </a:rPr>
              <a:t>Nat</a:t>
            </a:r>
            <a:r>
              <a:rPr lang="en-US" sz="2000">
                <a:solidFill>
                  <a:srgbClr val="FF0000"/>
                </a:solidFill>
              </a:rPr>
              <a:t>.</a:t>
            </a:r>
            <a:r>
              <a:rPr lang="en-US" sz="2000">
                <a:solidFill>
                  <a:srgbClr val="0000FF"/>
                </a:solidFill>
              </a:rPr>
              <a:t>)</a:t>
            </a:r>
            <a:r>
              <a:rPr lang="en-US">
                <a:solidFill>
                  <a:srgbClr val="000000"/>
                </a:solidFill>
              </a:rPr>
              <a:t>    </a:t>
            </a:r>
            <a:r>
              <a:rPr lang="en-US">
                <a:solidFill>
                  <a:srgbClr val="0000FF"/>
                </a:solidFill>
              </a:rPr>
              <a:t>FTE    Topics</a:t>
            </a:r>
          </a:p>
          <a:p>
            <a:pPr eaLnBrk="1"/>
            <a:r>
              <a:rPr lang="en-US">
                <a:solidFill>
                  <a:srgbClr val="0000FF"/>
                </a:solidFill>
              </a:rPr>
              <a:t>		    </a:t>
            </a:r>
            <a:r>
              <a:rPr lang="en-US" sz="1600">
                <a:solidFill>
                  <a:srgbClr val="0000FF"/>
                </a:solidFill>
              </a:rPr>
              <a:t>Spokesperson</a:t>
            </a:r>
          </a:p>
          <a:p>
            <a:pPr eaLnBrk="1"/>
            <a:endParaRPr lang="en-US">
              <a:solidFill>
                <a:srgbClr val="0000FF"/>
              </a:solidFill>
            </a:endParaRPr>
          </a:p>
          <a:p>
            <a:pPr eaLnBrk="1"/>
            <a:r>
              <a:rPr lang="en-US" sz="2000" b="1">
                <a:solidFill>
                  <a:srgbClr val="FF0000"/>
                </a:solidFill>
              </a:rPr>
              <a:t>SEMS       Bellucci</a:t>
            </a:r>
            <a:r>
              <a:rPr lang="en-US" sz="2000">
                <a:solidFill>
                  <a:srgbClr val="000000"/>
                </a:solidFill>
              </a:rPr>
              <a:t>        13.6      [</a:t>
            </a:r>
            <a:r>
              <a:rPr lang="en-US" sz="2000">
                <a:solidFill>
                  <a:srgbClr val="B80047"/>
                </a:solidFill>
              </a:rPr>
              <a:t>Complex systems</a:t>
            </a:r>
            <a:r>
              <a:rPr lang="en-US" sz="2000">
                <a:solidFill>
                  <a:srgbClr val="000000"/>
                </a:solidFill>
              </a:rPr>
              <a:t>] Methods in Cond. Mat. Phys.,</a:t>
            </a:r>
          </a:p>
          <a:p>
            <a:pPr eaLnBrk="1"/>
            <a:endParaRPr lang="en-US" sz="2000">
              <a:solidFill>
                <a:srgbClr val="000000"/>
              </a:solidFill>
            </a:endParaRPr>
          </a:p>
          <a:p>
            <a:pPr eaLnBrk="1"/>
            <a:r>
              <a:rPr lang="en-US" sz="2000">
                <a:solidFill>
                  <a:srgbClr val="000000"/>
                </a:solidFill>
              </a:rPr>
              <a:t>GSS           Bellucci          3.9       [</a:t>
            </a:r>
            <a:r>
              <a:rPr lang="en-US" sz="2000">
                <a:solidFill>
                  <a:srgbClr val="B80047"/>
                </a:solidFill>
              </a:rPr>
              <a:t>Fields/Strings</a:t>
            </a:r>
            <a:r>
              <a:rPr lang="en-US" sz="2000">
                <a:solidFill>
                  <a:srgbClr val="000000"/>
                </a:solidFill>
              </a:rPr>
              <a:t>] Supersymmetry, supergravity, BH</a:t>
            </a:r>
          </a:p>
          <a:p>
            <a:pPr eaLnBrk="1"/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238987" y="1799435"/>
            <a:ext cx="6470097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900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ts val="1804"/>
              </a:spcBef>
            </a:pPr>
            <a:r>
              <a:rPr lang="en-US">
                <a:solidFill>
                  <a:srgbClr val="000000"/>
                </a:solidFill>
              </a:rPr>
              <a:t>Theory Nat. projects (Iniziative Specifiche) in Applied Physics and Supergravity at LNF</a:t>
            </a:r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218817" y="2645887"/>
            <a:ext cx="1441" cy="411998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7" tIns="41474" rIns="82947" bIns="41474"/>
          <a:lstStyle/>
          <a:p>
            <a:endParaRPr lang="en-US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2486616" y="2645887"/>
            <a:ext cx="1441" cy="411998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7" tIns="41474" rIns="82947" bIns="41474"/>
          <a:lstStyle/>
          <a:p>
            <a:endParaRPr lang="en-US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3330854" y="2645887"/>
            <a:ext cx="1441" cy="411998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7" tIns="41474" rIns="82947" bIns="41474"/>
          <a:lstStyle/>
          <a:p>
            <a:endParaRPr lang="en-US"/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72036" y="5975559"/>
            <a:ext cx="8763660" cy="600290"/>
          </a:xfrm>
          <a:prstGeom prst="roundRect">
            <a:avLst>
              <a:gd name="adj" fmla="val 21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7" tIns="41474" rIns="82947" bIns="41474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37967" y="228891"/>
            <a:ext cx="8317049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898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>
                <a:solidFill>
                  <a:srgbClr val="000000"/>
                </a:solidFill>
              </a:rPr>
              <a:t>GSS Gauge Theories, Supergravity and String Theory </a:t>
            </a:r>
            <a:r>
              <a:rPr lang="en-US" sz="2000">
                <a:solidFill>
                  <a:srgbClr val="B80047"/>
                </a:solidFill>
              </a:rPr>
              <a:t>- S. Bellucci (LNF loc. spokesperson) + S. Ferrara (ass.), E. Orazi (ass.), </a:t>
            </a:r>
            <a:r>
              <a:rPr lang="en-US" sz="1800">
                <a:solidFill>
                  <a:srgbClr val="B80047"/>
                </a:solidFill>
              </a:rPr>
              <a:t>G. Gionti (ass.), </a:t>
            </a:r>
            <a:r>
              <a:rPr lang="en-US" sz="2000">
                <a:solidFill>
                  <a:srgbClr val="B80047"/>
                </a:solidFill>
              </a:rPr>
              <a:t> A. Yeranyan (Fermi Inst. PostDoc)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29323" y="1209219"/>
            <a:ext cx="286551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5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u="sng" smtClean="0">
                <a:solidFill>
                  <a:srgbClr val="0000FF"/>
                </a:solidFill>
              </a:rPr>
              <a:t>Main research issues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5257" y="1600778"/>
            <a:ext cx="8438067" cy="99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5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I) String Theory, </a:t>
            </a:r>
            <a:r>
              <a:rPr lang="en-US" sz="1600" dirty="0" err="1">
                <a:solidFill>
                  <a:srgbClr val="000000"/>
                </a:solidFill>
              </a:rPr>
              <a:t>Supergravity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II) </a:t>
            </a:r>
            <a:r>
              <a:rPr lang="en-US" sz="1600" dirty="0" err="1">
                <a:solidFill>
                  <a:srgbClr val="000000"/>
                </a:solidFill>
              </a:rPr>
              <a:t>Perturbative</a:t>
            </a:r>
            <a:r>
              <a:rPr lang="en-US" sz="1600" dirty="0">
                <a:solidFill>
                  <a:srgbClr val="000000"/>
                </a:solidFill>
              </a:rPr>
              <a:t> and non </a:t>
            </a:r>
            <a:r>
              <a:rPr lang="en-US" sz="1600" dirty="0" err="1">
                <a:solidFill>
                  <a:srgbClr val="000000"/>
                </a:solidFill>
              </a:rPr>
              <a:t>perturbative</a:t>
            </a:r>
            <a:r>
              <a:rPr lang="en-US" sz="1600" dirty="0">
                <a:solidFill>
                  <a:srgbClr val="000000"/>
                </a:solidFill>
              </a:rPr>
              <a:t> properties of Gauge Theories. 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>
              <a:solidFill>
                <a:srgbClr val="000000"/>
              </a:solidFill>
            </a:endParaRP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Study of theories with non linearly </a:t>
            </a:r>
            <a:r>
              <a:rPr lang="en-US" sz="1600" dirty="0" err="1">
                <a:solidFill>
                  <a:srgbClr val="000000"/>
                </a:solidFill>
              </a:rPr>
              <a:t>realised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supersymmetry</a:t>
            </a:r>
            <a:r>
              <a:rPr lang="en-US" sz="1600" dirty="0">
                <a:solidFill>
                  <a:srgbClr val="000000"/>
                </a:solidFill>
              </a:rPr>
              <a:t> both in the rigid case, leading to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 err="1">
                <a:solidFill>
                  <a:srgbClr val="000000"/>
                </a:solidFill>
              </a:rPr>
              <a:t>generalised</a:t>
            </a:r>
            <a:r>
              <a:rPr lang="en-US" sz="1600" dirty="0">
                <a:solidFill>
                  <a:srgbClr val="000000"/>
                </a:solidFill>
              </a:rPr>
              <a:t> Born-</a:t>
            </a:r>
            <a:r>
              <a:rPr lang="en-US" sz="1600" dirty="0" err="1">
                <a:solidFill>
                  <a:srgbClr val="000000"/>
                </a:solidFill>
              </a:rPr>
              <a:t>Infold</a:t>
            </a:r>
            <a:r>
              <a:rPr lang="en-US" sz="1600" dirty="0">
                <a:solidFill>
                  <a:srgbClr val="000000"/>
                </a:solidFill>
              </a:rPr>
              <a:t> Actions, and in </a:t>
            </a:r>
            <a:r>
              <a:rPr lang="en-US" sz="1600" dirty="0" err="1">
                <a:solidFill>
                  <a:srgbClr val="000000"/>
                </a:solidFill>
              </a:rPr>
              <a:t>supergravity</a:t>
            </a:r>
            <a:r>
              <a:rPr lang="en-US" sz="1600" dirty="0">
                <a:solidFill>
                  <a:srgbClr val="000000"/>
                </a:solidFill>
              </a:rPr>
              <a:t>, giving a new way to construct models 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for inflation.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i="1" dirty="0" err="1">
                <a:solidFill>
                  <a:srgbClr val="000000"/>
                </a:solidFill>
              </a:rPr>
              <a:t>Supersymmetric</a:t>
            </a:r>
            <a:r>
              <a:rPr lang="en-US" sz="1600" i="1" dirty="0">
                <a:solidFill>
                  <a:srgbClr val="000000"/>
                </a:solidFill>
              </a:rPr>
              <a:t> completions of R+R2 and R2 theories were derived and minimal models for inflation.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i="1" dirty="0">
                <a:solidFill>
                  <a:srgbClr val="000000"/>
                </a:solidFill>
              </a:rPr>
              <a:t>Cosmological models for N=2 </a:t>
            </a:r>
            <a:r>
              <a:rPr lang="en-US" sz="1600" i="1" dirty="0" err="1">
                <a:solidFill>
                  <a:srgbClr val="000000"/>
                </a:solidFill>
              </a:rPr>
              <a:t>generalised</a:t>
            </a:r>
            <a:r>
              <a:rPr lang="en-US" sz="1600" i="1" dirty="0">
                <a:solidFill>
                  <a:srgbClr val="000000"/>
                </a:solidFill>
              </a:rPr>
              <a:t> mass terms for higher-form gauge fields, suggested by the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i="1" dirty="0">
                <a:solidFill>
                  <a:srgbClr val="000000"/>
                </a:solidFill>
              </a:rPr>
              <a:t>massive BI action, with </a:t>
            </a:r>
            <a:r>
              <a:rPr lang="en-US" sz="1600" i="1" dirty="0" err="1">
                <a:solidFill>
                  <a:srgbClr val="000000"/>
                </a:solidFill>
              </a:rPr>
              <a:t>generalised</a:t>
            </a:r>
            <a:r>
              <a:rPr lang="en-US" sz="1600" i="1" dirty="0">
                <a:solidFill>
                  <a:srgbClr val="000000"/>
                </a:solidFill>
              </a:rPr>
              <a:t> dualities of higher form gauge fields.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Self–duality of the N = 1 </a:t>
            </a:r>
            <a:r>
              <a:rPr lang="en-US" sz="1600" dirty="0" err="1">
                <a:solidFill>
                  <a:srgbClr val="000000"/>
                </a:solidFill>
              </a:rPr>
              <a:t>supersymmetric</a:t>
            </a:r>
            <a:r>
              <a:rPr lang="en-US" sz="1600" dirty="0">
                <a:solidFill>
                  <a:srgbClr val="000000"/>
                </a:solidFill>
              </a:rPr>
              <a:t> Born–</a:t>
            </a:r>
            <a:r>
              <a:rPr lang="en-US" sz="1600" dirty="0" err="1">
                <a:solidFill>
                  <a:srgbClr val="000000"/>
                </a:solidFill>
              </a:rPr>
              <a:t>Infeld</a:t>
            </a:r>
            <a:r>
              <a:rPr lang="en-US" sz="1600" dirty="0">
                <a:solidFill>
                  <a:srgbClr val="000000"/>
                </a:solidFill>
              </a:rPr>
              <a:t> action implies a double self– duality of the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tensor </a:t>
            </a:r>
            <a:r>
              <a:rPr lang="en-US" sz="1600" dirty="0" err="1">
                <a:solidFill>
                  <a:srgbClr val="000000"/>
                </a:solidFill>
              </a:rPr>
              <a:t>multiplet</a:t>
            </a:r>
            <a:r>
              <a:rPr lang="en-US" sz="1600" dirty="0">
                <a:solidFill>
                  <a:srgbClr val="000000"/>
                </a:solidFill>
              </a:rPr>
              <a:t> square–root action when the scalar and the </a:t>
            </a:r>
            <a:r>
              <a:rPr lang="en-US" sz="1600" dirty="0" err="1">
                <a:solidFill>
                  <a:srgbClr val="000000"/>
                </a:solidFill>
              </a:rPr>
              <a:t>antisymmetric</a:t>
            </a:r>
            <a:r>
              <a:rPr lang="en-US" sz="1600" dirty="0">
                <a:solidFill>
                  <a:srgbClr val="000000"/>
                </a:solidFill>
              </a:rPr>
              <a:t> tensor are interchanged via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 err="1">
                <a:solidFill>
                  <a:srgbClr val="000000"/>
                </a:solidFill>
              </a:rPr>
              <a:t>Poincaré</a:t>
            </a:r>
            <a:r>
              <a:rPr lang="en-US" sz="1600" dirty="0">
                <a:solidFill>
                  <a:srgbClr val="000000"/>
                </a:solidFill>
              </a:rPr>
              <a:t> duality. This phenomenon extends to D space–time dimensions for non–linear actions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involving pairs of forms of rank p and D−p−2. As a byproduct, we have constructed new two–field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generalizations of the Born–</a:t>
            </a:r>
            <a:r>
              <a:rPr lang="en-US" sz="1600" dirty="0" err="1">
                <a:solidFill>
                  <a:srgbClr val="000000"/>
                </a:solidFill>
              </a:rPr>
              <a:t>Infeld</a:t>
            </a:r>
            <a:r>
              <a:rPr lang="en-US" sz="1600" dirty="0">
                <a:solidFill>
                  <a:srgbClr val="000000"/>
                </a:solidFill>
              </a:rPr>
              <a:t> action whose equations of motion are invariant under a U(1),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U(1)</a:t>
            </a:r>
            <a:r>
              <a:rPr lang="en-US" sz="1600" dirty="0" err="1">
                <a:solidFill>
                  <a:srgbClr val="000000"/>
                </a:solidFill>
              </a:rPr>
              <a:t>xU</a:t>
            </a:r>
            <a:r>
              <a:rPr lang="en-US" sz="1600" dirty="0">
                <a:solidFill>
                  <a:srgbClr val="000000"/>
                </a:solidFill>
              </a:rPr>
              <a:t>(1) and SU(2) dualities. In the systems with U(1) duality, the introduction of Green–Schwarz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</a:rPr>
              <a:t>terms results in explicit non–linear mass–like terms for dual massive </a:t>
            </a:r>
            <a:r>
              <a:rPr lang="en-US" sz="1600" dirty="0" smtClean="0">
                <a:solidFill>
                  <a:srgbClr val="000000"/>
                </a:solidFill>
              </a:rPr>
              <a:t>pairs [1].</a:t>
            </a:r>
            <a:endParaRPr lang="en-US" sz="1600" dirty="0">
              <a:solidFill>
                <a:srgbClr val="000000"/>
              </a:solidFill>
            </a:endParaRP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3333CC"/>
                </a:solidFill>
              </a:rPr>
              <a:t>U(1)</a:t>
            </a:r>
            <a:r>
              <a:rPr lang="en-US" sz="1600" baseline="30000" dirty="0">
                <a:solidFill>
                  <a:srgbClr val="3333CC"/>
                </a:solidFill>
              </a:rPr>
              <a:t>n</a:t>
            </a:r>
            <a:r>
              <a:rPr lang="en-US" sz="1600" dirty="0">
                <a:solidFill>
                  <a:srgbClr val="3333CC"/>
                </a:solidFill>
              </a:rPr>
              <a:t> </a:t>
            </a:r>
            <a:r>
              <a:rPr lang="en-US" sz="1600" dirty="0" err="1">
                <a:solidFill>
                  <a:srgbClr val="3333CC"/>
                </a:solidFill>
              </a:rPr>
              <a:t>supersymmetric</a:t>
            </a:r>
            <a:r>
              <a:rPr lang="en-US" sz="1600" dirty="0">
                <a:solidFill>
                  <a:srgbClr val="3333CC"/>
                </a:solidFill>
              </a:rPr>
              <a:t> Born-</a:t>
            </a:r>
            <a:r>
              <a:rPr lang="en-US" sz="1600" dirty="0" err="1">
                <a:solidFill>
                  <a:srgbClr val="3333CC"/>
                </a:solidFill>
              </a:rPr>
              <a:t>Infeld</a:t>
            </a:r>
            <a:r>
              <a:rPr lang="en-US" sz="1600" dirty="0">
                <a:solidFill>
                  <a:srgbClr val="3333CC"/>
                </a:solidFill>
              </a:rPr>
              <a:t> </a:t>
            </a:r>
            <a:r>
              <a:rPr lang="en-US" sz="1600" dirty="0" err="1">
                <a:solidFill>
                  <a:srgbClr val="3333CC"/>
                </a:solidFill>
              </a:rPr>
              <a:t>Lagrangians</a:t>
            </a:r>
            <a:r>
              <a:rPr lang="en-US" sz="1600" dirty="0">
                <a:solidFill>
                  <a:srgbClr val="3333CC"/>
                </a:solidFill>
              </a:rPr>
              <a:t> with a second non-linearly realized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 err="1">
                <a:solidFill>
                  <a:srgbClr val="3333CC"/>
                </a:solidFill>
              </a:rPr>
              <a:t>supersymmetry</a:t>
            </a:r>
            <a:r>
              <a:rPr lang="en-US" sz="1600" dirty="0">
                <a:solidFill>
                  <a:srgbClr val="3333CC"/>
                </a:solidFill>
              </a:rPr>
              <a:t>. The resulting non-linear structure is more complex than the square root present in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3333CC"/>
                </a:solidFill>
              </a:rPr>
              <a:t>the standard Born-</a:t>
            </a:r>
            <a:r>
              <a:rPr lang="en-US" sz="1600" dirty="0" err="1">
                <a:solidFill>
                  <a:srgbClr val="3333CC"/>
                </a:solidFill>
              </a:rPr>
              <a:t>Infeld</a:t>
            </a:r>
            <a:r>
              <a:rPr lang="en-US" sz="1600" dirty="0">
                <a:solidFill>
                  <a:srgbClr val="3333CC"/>
                </a:solidFill>
              </a:rPr>
              <a:t> action, and nonetheless the quadratic constraints determining these models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3333CC"/>
                </a:solidFill>
              </a:rPr>
              <a:t>can be solved exactly in all cases containing three vector </a:t>
            </a:r>
            <a:r>
              <a:rPr lang="en-US" sz="1600" dirty="0" err="1">
                <a:solidFill>
                  <a:srgbClr val="3333CC"/>
                </a:solidFill>
              </a:rPr>
              <a:t>multiplets</a:t>
            </a:r>
            <a:r>
              <a:rPr lang="en-US" sz="1600" dirty="0">
                <a:solidFill>
                  <a:srgbClr val="3333CC"/>
                </a:solidFill>
              </a:rPr>
              <a:t>. The corresponding models are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3333CC"/>
                </a:solidFill>
              </a:rPr>
              <a:t>classified by cubic holomorphic </a:t>
            </a:r>
            <a:r>
              <a:rPr lang="en-US" sz="1600" dirty="0" err="1">
                <a:solidFill>
                  <a:srgbClr val="3333CC"/>
                </a:solidFill>
              </a:rPr>
              <a:t>prepotentials</a:t>
            </a:r>
            <a:r>
              <a:rPr lang="en-US" sz="1600" dirty="0">
                <a:solidFill>
                  <a:srgbClr val="3333CC"/>
                </a:solidFill>
              </a:rPr>
              <a:t>. Their symmetry structures are associated to projective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3333CC"/>
                </a:solidFill>
              </a:rPr>
              <a:t>cubic </a:t>
            </a:r>
            <a:r>
              <a:rPr lang="en-US" sz="1600" dirty="0" smtClean="0">
                <a:solidFill>
                  <a:srgbClr val="3333CC"/>
                </a:solidFill>
              </a:rPr>
              <a:t>varieties [2]. 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552385" y="1209219"/>
            <a:ext cx="3634477" cy="4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0" tIns="41471" rIns="82940" bIns="41471">
            <a:spAutoFit/>
          </a:bodyPr>
          <a:lstStyle/>
          <a:p>
            <a:pPr defTabSz="414702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2200" i="1">
                <a:solidFill>
                  <a:srgbClr val="3333CC"/>
                </a:solidFill>
                <a:latin typeface="Times New Roman" charset="0"/>
                <a:ea typeface="ＭＳ Ｐゴシック" charset="0"/>
              </a:rPr>
              <a:t>Richiesta 2016 7</a:t>
            </a:r>
            <a:r>
              <a:rPr lang="it-IT" sz="2200" i="1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it-IT" sz="2200" i="1">
                <a:solidFill>
                  <a:srgbClr val="3333CC"/>
                </a:solidFill>
                <a:latin typeface="Times New Roman" charset="0"/>
                <a:ea typeface="ＭＳ Ｐゴシック" charset="0"/>
              </a:rPr>
              <a:t>KE Missioni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37967" y="355571"/>
            <a:ext cx="8317049" cy="35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0898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>
                <a:solidFill>
                  <a:srgbClr val="000000"/>
                </a:solidFill>
              </a:rPr>
              <a:t>GSS</a:t>
            </a:r>
            <a:r>
              <a:rPr lang="en-US" sz="2000">
                <a:solidFill>
                  <a:srgbClr val="B80047"/>
                </a:solidFill>
              </a:rPr>
              <a:t>  - </a:t>
            </a:r>
            <a:r>
              <a:rPr lang="en-US" smtClean="0">
                <a:solidFill>
                  <a:srgbClr val="B80047"/>
                </a:solidFill>
              </a:rPr>
              <a:t>S. Bellucci (LNF loc. spokesperson) + S. Ferrara (ass.), G. Gionti (ass.),  A. Yeranyan (Fermi Inst. PostDoc)</a:t>
            </a: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9323" y="1209219"/>
            <a:ext cx="2865514" cy="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5" rIns="0" bIns="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u="sng" smtClean="0">
                <a:solidFill>
                  <a:srgbClr val="0000FF"/>
                </a:solidFill>
              </a:rPr>
              <a:t>Publications 2015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3053" y="1600778"/>
            <a:ext cx="8438067" cy="99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19265" rIns="0" bIns="0"/>
          <a:lstStyle>
            <a:lvl1pPr marL="4572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3716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8288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286000" indent="-4572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Bellucci, </a:t>
            </a: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Krivonos</a:t>
            </a:r>
            <a:r>
              <a:rPr lang="it-IT" sz="1600" dirty="0">
                <a:solidFill>
                  <a:srgbClr val="000000"/>
                </a:solidFill>
              </a:rPr>
              <a:t>, A </a:t>
            </a:r>
            <a:r>
              <a:rPr lang="it-IT" sz="1600" dirty="0" err="1">
                <a:solidFill>
                  <a:srgbClr val="000000"/>
                </a:solidFill>
              </a:rPr>
              <a:t>Sutulin</a:t>
            </a:r>
            <a:r>
              <a:rPr lang="it-IT" sz="1600" dirty="0">
                <a:solidFill>
                  <a:srgbClr val="000000"/>
                </a:solidFill>
              </a:rPr>
              <a:t>, "</a:t>
            </a:r>
            <a:r>
              <a:rPr lang="it-IT" sz="1600" dirty="0" err="1">
                <a:solidFill>
                  <a:srgbClr val="000000"/>
                </a:solidFill>
              </a:rPr>
              <a:t>Testing</a:t>
            </a:r>
            <a:r>
              <a:rPr lang="it-IT" sz="1600" dirty="0">
                <a:solidFill>
                  <a:srgbClr val="000000"/>
                </a:solidFill>
              </a:rPr>
              <a:t> the FPS </a:t>
            </a:r>
            <a:r>
              <a:rPr lang="it-IT" sz="1600" dirty="0" err="1">
                <a:solidFill>
                  <a:srgbClr val="000000"/>
                </a:solidFill>
              </a:rPr>
              <a:t>approach</a:t>
            </a:r>
            <a:r>
              <a:rPr lang="it-IT" sz="1600" dirty="0">
                <a:solidFill>
                  <a:srgbClr val="000000"/>
                </a:solidFill>
              </a:rPr>
              <a:t> in d= 1", Journal of High Energy </a:t>
            </a:r>
            <a:r>
              <a:rPr lang="it-IT" sz="1600" dirty="0" err="1">
                <a:solidFill>
                  <a:srgbClr val="000000"/>
                </a:solidFill>
              </a:rPr>
              <a:t>Physics</a:t>
            </a:r>
            <a:endParaRPr lang="it-IT" sz="1600" dirty="0">
              <a:solidFill>
                <a:srgbClr val="000000"/>
              </a:solidFill>
            </a:endParaRP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2015 (4), 1-16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Bellucci, </a:t>
            </a:r>
            <a:r>
              <a:rPr lang="it-IT" sz="1600" dirty="0" err="1">
                <a:solidFill>
                  <a:srgbClr val="000000"/>
                </a:solidFill>
              </a:rPr>
              <a:t>N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Kozyrev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Krivonos</a:t>
            </a:r>
            <a:r>
              <a:rPr lang="it-IT" sz="1600" dirty="0">
                <a:solidFill>
                  <a:srgbClr val="000000"/>
                </a:solidFill>
              </a:rPr>
              <a:t>, A </a:t>
            </a:r>
            <a:r>
              <a:rPr lang="it-IT" sz="1600" dirty="0" err="1">
                <a:solidFill>
                  <a:srgbClr val="000000"/>
                </a:solidFill>
              </a:rPr>
              <a:t>Sutulin</a:t>
            </a:r>
            <a:r>
              <a:rPr lang="it-IT" sz="1600" dirty="0">
                <a:solidFill>
                  <a:srgbClr val="000000"/>
                </a:solidFill>
              </a:rPr>
              <a:t>, "Space-</a:t>
            </a:r>
            <a:r>
              <a:rPr lang="it-IT" sz="1600" dirty="0" err="1">
                <a:solidFill>
                  <a:srgbClr val="000000"/>
                </a:solidFill>
              </a:rPr>
              <a:t>filling</a:t>
            </a:r>
            <a:r>
              <a:rPr lang="it-IT" sz="1600" dirty="0">
                <a:solidFill>
                  <a:srgbClr val="000000"/>
                </a:solidFill>
              </a:rPr>
              <a:t> D3-brane </a:t>
            </a:r>
            <a:r>
              <a:rPr lang="it-IT" sz="1600" dirty="0" err="1">
                <a:solidFill>
                  <a:srgbClr val="000000"/>
                </a:solidFill>
              </a:rPr>
              <a:t>within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coset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approach</a:t>
            </a:r>
            <a:r>
              <a:rPr lang="it-IT" sz="1600" dirty="0">
                <a:solidFill>
                  <a:srgbClr val="000000"/>
                </a:solidFill>
              </a:rPr>
              <a:t>",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</a:t>
            </a:r>
            <a:r>
              <a:rPr lang="it-IT" sz="1600" dirty="0" err="1">
                <a:solidFill>
                  <a:srgbClr val="000000"/>
                </a:solidFill>
              </a:rPr>
              <a:t>arXiv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preprint</a:t>
            </a:r>
            <a:r>
              <a:rPr lang="it-IT" sz="1600" dirty="0">
                <a:solidFill>
                  <a:srgbClr val="000000"/>
                </a:solidFill>
              </a:rPr>
              <a:t> arXiv:1505.07386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Bellucci, </a:t>
            </a:r>
            <a:r>
              <a:rPr lang="it-IT" sz="1600" dirty="0" err="1">
                <a:solidFill>
                  <a:srgbClr val="000000"/>
                </a:solidFill>
              </a:rPr>
              <a:t>N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Kozyrev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Krivonos</a:t>
            </a:r>
            <a:r>
              <a:rPr lang="it-IT" sz="1600" dirty="0">
                <a:solidFill>
                  <a:srgbClr val="000000"/>
                </a:solidFill>
              </a:rPr>
              <a:t>, A </a:t>
            </a:r>
            <a:r>
              <a:rPr lang="it-IT" sz="1600" dirty="0" err="1">
                <a:solidFill>
                  <a:srgbClr val="000000"/>
                </a:solidFill>
              </a:rPr>
              <a:t>Sutulin</a:t>
            </a:r>
            <a:r>
              <a:rPr lang="it-IT" sz="1600" dirty="0">
                <a:solidFill>
                  <a:srgbClr val="000000"/>
                </a:solidFill>
              </a:rPr>
              <a:t>, "Component on-</a:t>
            </a:r>
            <a:r>
              <a:rPr lang="it-IT" sz="1600" dirty="0" err="1">
                <a:solidFill>
                  <a:srgbClr val="000000"/>
                </a:solidFill>
              </a:rPr>
              <a:t>shell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actions</a:t>
            </a:r>
            <a:r>
              <a:rPr lang="it-IT" sz="1600" dirty="0">
                <a:solidFill>
                  <a:srgbClr val="000000"/>
                </a:solidFill>
              </a:rPr>
              <a:t> of </a:t>
            </a:r>
            <a:r>
              <a:rPr lang="it-IT" sz="1600" dirty="0" err="1">
                <a:solidFill>
                  <a:srgbClr val="000000"/>
                </a:solidFill>
              </a:rPr>
              <a:t>supersymmetric</a:t>
            </a:r>
            <a:r>
              <a:rPr lang="it-IT" sz="1600" dirty="0">
                <a:solidFill>
                  <a:srgbClr val="000000"/>
                </a:solidFill>
              </a:rPr>
              <a:t> 3-branes: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II. 3-brane in D= 8", </a:t>
            </a:r>
            <a:r>
              <a:rPr lang="it-IT" sz="1600" dirty="0" err="1">
                <a:solidFill>
                  <a:srgbClr val="000000"/>
                </a:solidFill>
              </a:rPr>
              <a:t>Classical</a:t>
            </a:r>
            <a:r>
              <a:rPr lang="it-IT" sz="1600" dirty="0">
                <a:solidFill>
                  <a:srgbClr val="000000"/>
                </a:solidFill>
              </a:rPr>
              <a:t> and Quantum </a:t>
            </a:r>
            <a:r>
              <a:rPr lang="it-IT" sz="1600" dirty="0" err="1">
                <a:solidFill>
                  <a:srgbClr val="000000"/>
                </a:solidFill>
              </a:rPr>
              <a:t>Gravity</a:t>
            </a:r>
            <a:r>
              <a:rPr lang="it-IT" sz="1600" dirty="0">
                <a:solidFill>
                  <a:srgbClr val="000000"/>
                </a:solidFill>
              </a:rPr>
              <a:t> 32 (11), 115008 (2015)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Bellucci, </a:t>
            </a:r>
            <a:r>
              <a:rPr lang="it-IT" sz="1600" dirty="0" err="1">
                <a:solidFill>
                  <a:srgbClr val="000000"/>
                </a:solidFill>
              </a:rPr>
              <a:t>N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Kozyrev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dirty="0" err="1">
                <a:solidFill>
                  <a:srgbClr val="000000"/>
                </a:solidFill>
              </a:rPr>
              <a:t>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Krivonos</a:t>
            </a:r>
            <a:r>
              <a:rPr lang="it-IT" sz="1600" dirty="0">
                <a:solidFill>
                  <a:srgbClr val="000000"/>
                </a:solidFill>
              </a:rPr>
              <a:t>, A </a:t>
            </a:r>
            <a:r>
              <a:rPr lang="it-IT" sz="1600" dirty="0" err="1">
                <a:solidFill>
                  <a:srgbClr val="000000"/>
                </a:solidFill>
              </a:rPr>
              <a:t>Sutulin</a:t>
            </a:r>
            <a:r>
              <a:rPr lang="it-IT" sz="1600" dirty="0">
                <a:solidFill>
                  <a:srgbClr val="000000"/>
                </a:solidFill>
              </a:rPr>
              <a:t>, "Component on-</a:t>
            </a:r>
            <a:r>
              <a:rPr lang="it-IT" sz="1600" dirty="0" err="1">
                <a:solidFill>
                  <a:srgbClr val="000000"/>
                </a:solidFill>
              </a:rPr>
              <a:t>shell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actions</a:t>
            </a:r>
            <a:r>
              <a:rPr lang="it-IT" sz="1600" dirty="0">
                <a:solidFill>
                  <a:srgbClr val="000000"/>
                </a:solidFill>
              </a:rPr>
              <a:t> of </a:t>
            </a:r>
            <a:r>
              <a:rPr lang="it-IT" sz="1600" dirty="0" err="1">
                <a:solidFill>
                  <a:srgbClr val="000000"/>
                </a:solidFill>
              </a:rPr>
              <a:t>supersymmetric</a:t>
            </a:r>
            <a:r>
              <a:rPr lang="it-IT" sz="1600" dirty="0">
                <a:solidFill>
                  <a:srgbClr val="000000"/>
                </a:solidFill>
              </a:rPr>
              <a:t> 3-branes: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I. 3-brane in D= 6“ </a:t>
            </a:r>
            <a:r>
              <a:rPr lang="it-IT" sz="1600" dirty="0" err="1">
                <a:solidFill>
                  <a:srgbClr val="000000"/>
                </a:solidFill>
              </a:rPr>
              <a:t>Classical</a:t>
            </a:r>
            <a:r>
              <a:rPr lang="it-IT" sz="1600" dirty="0">
                <a:solidFill>
                  <a:srgbClr val="000000"/>
                </a:solidFill>
              </a:rPr>
              <a:t> and Quantum </a:t>
            </a:r>
            <a:r>
              <a:rPr lang="it-IT" sz="1600" dirty="0" err="1">
                <a:solidFill>
                  <a:srgbClr val="000000"/>
                </a:solidFill>
              </a:rPr>
              <a:t>Gravity</a:t>
            </a:r>
            <a:r>
              <a:rPr lang="it-IT" sz="1600" dirty="0">
                <a:solidFill>
                  <a:srgbClr val="000000"/>
                </a:solidFill>
              </a:rPr>
              <a:t> 32 (3), 035025 (2015)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S. Ferrara, A. </a:t>
            </a:r>
            <a:r>
              <a:rPr lang="it-IT" sz="1600" dirty="0" err="1">
                <a:solidFill>
                  <a:srgbClr val="000000"/>
                </a:solidFill>
              </a:rPr>
              <a:t>Kehagias</a:t>
            </a:r>
            <a:r>
              <a:rPr lang="it-IT" sz="1600" dirty="0">
                <a:solidFill>
                  <a:srgbClr val="000000"/>
                </a:solidFill>
              </a:rPr>
              <a:t> and M. </a:t>
            </a:r>
            <a:r>
              <a:rPr lang="it-IT" sz="1600" dirty="0" err="1">
                <a:solidFill>
                  <a:srgbClr val="000000"/>
                </a:solidFill>
              </a:rPr>
              <a:t>Porrati</a:t>
            </a:r>
            <a:r>
              <a:rPr lang="it-IT" sz="1600" dirty="0">
                <a:solidFill>
                  <a:srgbClr val="000000"/>
                </a:solidFill>
              </a:rPr>
              <a:t>,  R^2 </a:t>
            </a:r>
            <a:r>
              <a:rPr lang="it-IT" sz="1600" dirty="0" err="1">
                <a:solidFill>
                  <a:srgbClr val="000000"/>
                </a:solidFill>
              </a:rPr>
              <a:t>Supergravity</a:t>
            </a:r>
            <a:r>
              <a:rPr lang="it-IT" sz="1600" dirty="0">
                <a:solidFill>
                  <a:srgbClr val="000000"/>
                </a:solidFill>
              </a:rPr>
              <a:t>,’' arXiv:1506.01566 [</a:t>
            </a:r>
            <a:r>
              <a:rPr lang="it-IT" sz="1600" dirty="0" err="1">
                <a:solidFill>
                  <a:srgbClr val="000000"/>
                </a:solidFill>
              </a:rPr>
              <a:t>hep-th</a:t>
            </a:r>
            <a:r>
              <a:rPr lang="it-IT" sz="1600" dirty="0">
                <a:solidFill>
                  <a:srgbClr val="000000"/>
                </a:solidFill>
              </a:rPr>
              <a:t>].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S. Ferrara and A. </a:t>
            </a:r>
            <a:r>
              <a:rPr lang="it-IT" sz="1600" dirty="0" err="1">
                <a:solidFill>
                  <a:srgbClr val="000000"/>
                </a:solidFill>
              </a:rPr>
              <a:t>Kehagias</a:t>
            </a:r>
            <a:r>
              <a:rPr lang="it-IT" sz="1600" dirty="0">
                <a:solidFill>
                  <a:srgbClr val="000000"/>
                </a:solidFill>
              </a:rPr>
              <a:t>, ``</a:t>
            </a:r>
            <a:r>
              <a:rPr lang="it-IT" sz="1600" dirty="0" err="1">
                <a:solidFill>
                  <a:srgbClr val="000000"/>
                </a:solidFill>
              </a:rPr>
              <a:t>Higher</a:t>
            </a:r>
            <a:r>
              <a:rPr lang="it-IT" sz="1600" dirty="0">
                <a:solidFill>
                  <a:srgbClr val="000000"/>
                </a:solidFill>
              </a:rPr>
              <a:t> Curvature </a:t>
            </a:r>
            <a:r>
              <a:rPr lang="it-IT" sz="1600" dirty="0" err="1">
                <a:solidFill>
                  <a:srgbClr val="000000"/>
                </a:solidFill>
              </a:rPr>
              <a:t>Supergravity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dirty="0" err="1">
                <a:solidFill>
                  <a:srgbClr val="000000"/>
                </a:solidFill>
              </a:rPr>
              <a:t>Supersymmetry</a:t>
            </a:r>
            <a:r>
              <a:rPr lang="it-IT" sz="1600" dirty="0">
                <a:solidFill>
                  <a:srgbClr val="000000"/>
                </a:solidFill>
              </a:rPr>
              <a:t> Breaking and </a:t>
            </a:r>
            <a:r>
              <a:rPr lang="it-IT" sz="1600" dirty="0" err="1">
                <a:solidFill>
                  <a:srgbClr val="000000"/>
                </a:solidFill>
              </a:rPr>
              <a:t>Inflation</a:t>
            </a:r>
            <a:r>
              <a:rPr lang="it-IT" sz="1600" dirty="0">
                <a:solidFill>
                  <a:srgbClr val="000000"/>
                </a:solidFill>
              </a:rPr>
              <a:t>,’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arXiv:1407.5187 [</a:t>
            </a:r>
            <a:r>
              <a:rPr lang="it-IT" sz="1600" dirty="0" err="1">
                <a:solidFill>
                  <a:srgbClr val="000000"/>
                </a:solidFill>
              </a:rPr>
              <a:t>hep-th</a:t>
            </a:r>
            <a:r>
              <a:rPr lang="it-IT" sz="1600" dirty="0">
                <a:solidFill>
                  <a:srgbClr val="000000"/>
                </a:solidFill>
              </a:rPr>
              <a:t>], to </a:t>
            </a:r>
            <a:r>
              <a:rPr lang="it-IT" sz="1600" dirty="0" err="1">
                <a:solidFill>
                  <a:srgbClr val="000000"/>
                </a:solidFill>
              </a:rPr>
              <a:t>appear</a:t>
            </a:r>
            <a:r>
              <a:rPr lang="it-IT" sz="1600" dirty="0">
                <a:solidFill>
                  <a:srgbClr val="000000"/>
                </a:solidFill>
              </a:rPr>
              <a:t> in the </a:t>
            </a:r>
            <a:r>
              <a:rPr lang="it-IT" sz="1600" dirty="0" err="1">
                <a:solidFill>
                  <a:srgbClr val="000000"/>
                </a:solidFill>
              </a:rPr>
              <a:t>Proceedings</a:t>
            </a:r>
            <a:r>
              <a:rPr lang="it-IT" sz="1600" dirty="0">
                <a:solidFill>
                  <a:srgbClr val="000000"/>
                </a:solidFill>
              </a:rPr>
              <a:t> of Erice 2014.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 smtClean="0">
                <a:solidFill>
                  <a:srgbClr val="000000"/>
                </a:solidFill>
              </a:rPr>
              <a:t>[1] S</a:t>
            </a:r>
            <a:r>
              <a:rPr lang="it-IT" sz="1600" dirty="0">
                <a:solidFill>
                  <a:srgbClr val="000000"/>
                </a:solidFill>
              </a:rPr>
              <a:t>. Ferrara, A. Sagnotti and A. </a:t>
            </a:r>
            <a:r>
              <a:rPr lang="it-IT" sz="1600" dirty="0" err="1">
                <a:solidFill>
                  <a:srgbClr val="000000"/>
                </a:solidFill>
              </a:rPr>
              <a:t>Yeranyan</a:t>
            </a:r>
            <a:r>
              <a:rPr lang="it-IT" sz="1600" dirty="0">
                <a:solidFill>
                  <a:srgbClr val="000000"/>
                </a:solidFill>
              </a:rPr>
              <a:t>, ``</a:t>
            </a:r>
            <a:r>
              <a:rPr lang="it-IT" sz="1600" dirty="0" err="1">
                <a:solidFill>
                  <a:srgbClr val="000000"/>
                </a:solidFill>
              </a:rPr>
              <a:t>Doubly</a:t>
            </a:r>
            <a:r>
              <a:rPr lang="it-IT" sz="1600" dirty="0">
                <a:solidFill>
                  <a:srgbClr val="000000"/>
                </a:solidFill>
              </a:rPr>
              <a:t> Self-Dual </a:t>
            </a:r>
            <a:r>
              <a:rPr lang="it-IT" sz="1600" dirty="0" err="1">
                <a:solidFill>
                  <a:srgbClr val="000000"/>
                </a:solidFill>
              </a:rPr>
              <a:t>Actions</a:t>
            </a:r>
            <a:r>
              <a:rPr lang="it-IT" sz="1600" dirty="0">
                <a:solidFill>
                  <a:srgbClr val="000000"/>
                </a:solidFill>
              </a:rPr>
              <a:t> in </a:t>
            </a:r>
            <a:r>
              <a:rPr lang="it-IT" sz="1600" dirty="0" err="1">
                <a:solidFill>
                  <a:srgbClr val="000000"/>
                </a:solidFill>
              </a:rPr>
              <a:t>Various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Dimensions</a:t>
            </a:r>
            <a:r>
              <a:rPr lang="it-IT" sz="1600" dirty="0">
                <a:solidFill>
                  <a:srgbClr val="000000"/>
                </a:solidFill>
              </a:rPr>
              <a:t>,'' JHEP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1505 (2015) 051 [arXiv:1503.04731 [</a:t>
            </a:r>
            <a:r>
              <a:rPr lang="it-IT" sz="1600" dirty="0" err="1">
                <a:solidFill>
                  <a:srgbClr val="000000"/>
                </a:solidFill>
              </a:rPr>
              <a:t>hep-th</a:t>
            </a:r>
            <a:r>
              <a:rPr lang="it-IT" sz="1600" dirty="0">
                <a:solidFill>
                  <a:srgbClr val="000000"/>
                </a:solidFill>
              </a:rPr>
              <a:t>]].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S. Ferrara and A. Sagnotti, ``Massive </a:t>
            </a:r>
            <a:r>
              <a:rPr lang="it-IT" sz="1600" dirty="0" err="1">
                <a:solidFill>
                  <a:srgbClr val="000000"/>
                </a:solidFill>
              </a:rPr>
              <a:t>Born</a:t>
            </a:r>
            <a:r>
              <a:rPr lang="it-IT" sz="1600" dirty="0">
                <a:solidFill>
                  <a:srgbClr val="000000"/>
                </a:solidFill>
              </a:rPr>
              <a:t>--</a:t>
            </a:r>
            <a:r>
              <a:rPr lang="it-IT" sz="1600" dirty="0" err="1">
                <a:solidFill>
                  <a:srgbClr val="000000"/>
                </a:solidFill>
              </a:rPr>
              <a:t>Infeld</a:t>
            </a:r>
            <a:r>
              <a:rPr lang="it-IT" sz="1600" dirty="0">
                <a:solidFill>
                  <a:srgbClr val="000000"/>
                </a:solidFill>
              </a:rPr>
              <a:t> and </a:t>
            </a:r>
            <a:r>
              <a:rPr lang="it-IT" sz="1600" dirty="0" err="1">
                <a:solidFill>
                  <a:srgbClr val="000000"/>
                </a:solidFill>
              </a:rPr>
              <a:t>Other</a:t>
            </a:r>
            <a:r>
              <a:rPr lang="it-IT" sz="1600" dirty="0">
                <a:solidFill>
                  <a:srgbClr val="000000"/>
                </a:solidFill>
              </a:rPr>
              <a:t> Dual </a:t>
            </a:r>
            <a:r>
              <a:rPr lang="it-IT" sz="1600" dirty="0" err="1">
                <a:solidFill>
                  <a:srgbClr val="000000"/>
                </a:solidFill>
              </a:rPr>
              <a:t>Pairs</a:t>
            </a:r>
            <a:r>
              <a:rPr lang="it-IT" sz="1600" dirty="0">
                <a:solidFill>
                  <a:srgbClr val="000000"/>
                </a:solidFill>
              </a:rPr>
              <a:t>,’' JHEP 1504 (2015) 032.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L. </a:t>
            </a:r>
            <a:r>
              <a:rPr lang="it-IT" sz="1600" dirty="0" err="1">
                <a:solidFill>
                  <a:srgbClr val="000000"/>
                </a:solidFill>
              </a:rPr>
              <a:t>Andrianopoli</a:t>
            </a:r>
            <a:r>
              <a:rPr lang="it-IT" sz="1600" dirty="0">
                <a:solidFill>
                  <a:srgbClr val="000000"/>
                </a:solidFill>
              </a:rPr>
              <a:t>, </a:t>
            </a:r>
            <a:r>
              <a:rPr lang="it-IT" sz="1600" dirty="0" err="1">
                <a:solidFill>
                  <a:srgbClr val="000000"/>
                </a:solidFill>
              </a:rPr>
              <a:t>R</a:t>
            </a:r>
            <a:r>
              <a:rPr lang="it-IT" sz="1600" dirty="0">
                <a:solidFill>
                  <a:srgbClr val="000000"/>
                </a:solidFill>
              </a:rPr>
              <a:t>. D'Auria, S. Ferrara and M. </a:t>
            </a:r>
            <a:r>
              <a:rPr lang="it-IT" sz="1600" dirty="0" err="1">
                <a:solidFill>
                  <a:srgbClr val="000000"/>
                </a:solidFill>
              </a:rPr>
              <a:t>Trigiante</a:t>
            </a:r>
            <a:r>
              <a:rPr lang="it-IT" sz="1600" dirty="0">
                <a:solidFill>
                  <a:srgbClr val="000000"/>
                </a:solidFill>
              </a:rPr>
              <a:t>, ``</a:t>
            </a:r>
            <a:r>
              <a:rPr lang="it-IT" sz="1600" dirty="0" err="1">
                <a:solidFill>
                  <a:srgbClr val="000000"/>
                </a:solidFill>
              </a:rPr>
              <a:t>Observations</a:t>
            </a:r>
            <a:r>
              <a:rPr lang="it-IT" sz="1600" dirty="0">
                <a:solidFill>
                  <a:srgbClr val="000000"/>
                </a:solidFill>
              </a:rPr>
              <a:t> on the </a:t>
            </a:r>
            <a:r>
              <a:rPr lang="it-IT" sz="1600" dirty="0" err="1">
                <a:solidFill>
                  <a:srgbClr val="000000"/>
                </a:solidFill>
              </a:rPr>
              <a:t>partial</a:t>
            </a:r>
            <a:r>
              <a:rPr lang="it-IT" sz="1600" dirty="0">
                <a:solidFill>
                  <a:srgbClr val="000000"/>
                </a:solidFill>
              </a:rPr>
              <a:t> breaking of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</a:t>
            </a:r>
            <a:r>
              <a:rPr lang="it-IT" sz="1600" dirty="0" err="1">
                <a:solidFill>
                  <a:srgbClr val="000000"/>
                </a:solidFill>
              </a:rPr>
              <a:t>N</a:t>
            </a:r>
            <a:r>
              <a:rPr lang="it-IT" sz="1600" dirty="0">
                <a:solidFill>
                  <a:srgbClr val="000000"/>
                </a:solidFill>
              </a:rPr>
              <a:t>=2 </a:t>
            </a:r>
            <a:r>
              <a:rPr lang="it-IT" sz="1600" dirty="0" err="1">
                <a:solidFill>
                  <a:srgbClr val="000000"/>
                </a:solidFill>
              </a:rPr>
              <a:t>rigid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supersymmetry</a:t>
            </a:r>
            <a:r>
              <a:rPr lang="it-IT" sz="1600" dirty="0">
                <a:solidFill>
                  <a:srgbClr val="000000"/>
                </a:solidFill>
              </a:rPr>
              <a:t>,’' </a:t>
            </a:r>
            <a:r>
              <a:rPr lang="it-IT" sz="1600" dirty="0" err="1">
                <a:solidFill>
                  <a:srgbClr val="000000"/>
                </a:solidFill>
              </a:rPr>
              <a:t>Phys</a:t>
            </a:r>
            <a:r>
              <a:rPr lang="it-IT" sz="1600" dirty="0">
                <a:solidFill>
                  <a:srgbClr val="000000"/>
                </a:solidFill>
              </a:rPr>
              <a:t>. </a:t>
            </a:r>
            <a:r>
              <a:rPr lang="it-IT" sz="1600" dirty="0" err="1">
                <a:solidFill>
                  <a:srgbClr val="000000"/>
                </a:solidFill>
              </a:rPr>
              <a:t>Lett</a:t>
            </a:r>
            <a:r>
              <a:rPr lang="it-IT" sz="1600" dirty="0">
                <a:solidFill>
                  <a:srgbClr val="000000"/>
                </a:solidFill>
              </a:rPr>
              <a:t>. B744 (2015) 116 [arXiv:1501.07842 [</a:t>
            </a:r>
            <a:r>
              <a:rPr lang="it-IT" sz="1600" dirty="0" err="1">
                <a:solidFill>
                  <a:srgbClr val="000000"/>
                </a:solidFill>
              </a:rPr>
              <a:t>hep-th</a:t>
            </a:r>
            <a:r>
              <a:rPr lang="it-IT" sz="1600" dirty="0">
                <a:solidFill>
                  <a:srgbClr val="000000"/>
                </a:solidFill>
              </a:rPr>
              <a:t>]].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 smtClean="0">
                <a:solidFill>
                  <a:srgbClr val="000000"/>
                </a:solidFill>
              </a:rPr>
              <a:t>[2] S</a:t>
            </a:r>
            <a:r>
              <a:rPr lang="it-IT" sz="1600" dirty="0">
                <a:solidFill>
                  <a:srgbClr val="000000"/>
                </a:solidFill>
              </a:rPr>
              <a:t>. Ferrara, M. </a:t>
            </a:r>
            <a:r>
              <a:rPr lang="it-IT" sz="1600" dirty="0" err="1">
                <a:solidFill>
                  <a:srgbClr val="000000"/>
                </a:solidFill>
              </a:rPr>
              <a:t>Porrati</a:t>
            </a:r>
            <a:r>
              <a:rPr lang="it-IT" sz="1600" dirty="0">
                <a:solidFill>
                  <a:srgbClr val="000000"/>
                </a:solidFill>
              </a:rPr>
              <a:t>, A. Sagnotti, </a:t>
            </a:r>
            <a:r>
              <a:rPr lang="it-IT" sz="1600" dirty="0" err="1">
                <a:solidFill>
                  <a:srgbClr val="000000"/>
                </a:solidFill>
              </a:rPr>
              <a:t>R</a:t>
            </a:r>
            <a:r>
              <a:rPr lang="it-IT" sz="1600" dirty="0">
                <a:solidFill>
                  <a:srgbClr val="000000"/>
                </a:solidFill>
              </a:rPr>
              <a:t>. </a:t>
            </a:r>
            <a:r>
              <a:rPr lang="it-IT" sz="1600" dirty="0" err="1">
                <a:solidFill>
                  <a:srgbClr val="000000"/>
                </a:solidFill>
              </a:rPr>
              <a:t>Stora</a:t>
            </a:r>
            <a:r>
              <a:rPr lang="it-IT" sz="1600" dirty="0">
                <a:solidFill>
                  <a:srgbClr val="000000"/>
                </a:solidFill>
              </a:rPr>
              <a:t> and A. </a:t>
            </a:r>
            <a:r>
              <a:rPr lang="it-IT" sz="1600" dirty="0" err="1">
                <a:solidFill>
                  <a:srgbClr val="000000"/>
                </a:solidFill>
              </a:rPr>
              <a:t>Yeranyan</a:t>
            </a:r>
            <a:r>
              <a:rPr lang="it-IT" sz="1600" dirty="0">
                <a:solidFill>
                  <a:srgbClr val="000000"/>
                </a:solidFill>
              </a:rPr>
              <a:t>, ``</a:t>
            </a:r>
            <a:r>
              <a:rPr lang="it-IT" sz="1600" dirty="0" err="1">
                <a:solidFill>
                  <a:srgbClr val="000000"/>
                </a:solidFill>
              </a:rPr>
              <a:t>Generalized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Born</a:t>
            </a:r>
            <a:r>
              <a:rPr lang="it-IT" sz="1600" dirty="0">
                <a:solidFill>
                  <a:srgbClr val="000000"/>
                </a:solidFill>
              </a:rPr>
              <a:t>--</a:t>
            </a:r>
            <a:r>
              <a:rPr lang="it-IT" sz="1600" dirty="0" err="1">
                <a:solidFill>
                  <a:srgbClr val="000000"/>
                </a:solidFill>
              </a:rPr>
              <a:t>Infeld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Actions</a:t>
            </a:r>
            <a:r>
              <a:rPr lang="it-IT" sz="1600" dirty="0">
                <a:solidFill>
                  <a:srgbClr val="000000"/>
                </a:solidFill>
              </a:rPr>
              <a:t> and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sz="1600" dirty="0">
                <a:solidFill>
                  <a:srgbClr val="000000"/>
                </a:solidFill>
              </a:rPr>
              <a:t>    </a:t>
            </a:r>
            <a:r>
              <a:rPr lang="it-IT" sz="1600" dirty="0" err="1">
                <a:solidFill>
                  <a:srgbClr val="000000"/>
                </a:solidFill>
              </a:rPr>
              <a:t>Projective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Cubic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dirty="0" err="1">
                <a:solidFill>
                  <a:srgbClr val="000000"/>
                </a:solidFill>
              </a:rPr>
              <a:t>Curves</a:t>
            </a:r>
            <a:r>
              <a:rPr lang="it-IT" sz="1600" dirty="0">
                <a:solidFill>
                  <a:srgbClr val="000000"/>
                </a:solidFill>
              </a:rPr>
              <a:t>,’' </a:t>
            </a:r>
            <a:r>
              <a:rPr lang="it-IT" sz="1600" dirty="0" err="1">
                <a:solidFill>
                  <a:srgbClr val="000000"/>
                </a:solidFill>
              </a:rPr>
              <a:t>Fortsch</a:t>
            </a:r>
            <a:r>
              <a:rPr lang="it-IT" sz="1600" dirty="0">
                <a:solidFill>
                  <a:srgbClr val="000000"/>
                </a:solidFill>
              </a:rPr>
              <a:t>. </a:t>
            </a:r>
            <a:r>
              <a:rPr lang="it-IT" sz="1600" dirty="0" err="1">
                <a:solidFill>
                  <a:srgbClr val="000000"/>
                </a:solidFill>
              </a:rPr>
              <a:t>Phys</a:t>
            </a:r>
            <a:r>
              <a:rPr lang="it-IT" sz="1600" dirty="0">
                <a:solidFill>
                  <a:srgbClr val="000000"/>
                </a:solidFill>
              </a:rPr>
              <a:t>. 63 (2015) 189 [arXiv:1412.3337 [</a:t>
            </a:r>
            <a:r>
              <a:rPr lang="it-IT" sz="1600" dirty="0" err="1">
                <a:solidFill>
                  <a:srgbClr val="000000"/>
                </a:solidFill>
              </a:rPr>
              <a:t>hep-th</a:t>
            </a:r>
            <a:r>
              <a:rPr lang="it-IT" sz="1600" dirty="0">
                <a:solidFill>
                  <a:srgbClr val="000000"/>
                </a:solidFill>
              </a:rPr>
              <a:t>]].</a:t>
            </a: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it-IT" dirty="0" smtClean="0">
                <a:solidFill>
                  <a:srgbClr val="3333CC"/>
                </a:solidFill>
              </a:rPr>
              <a:t> </a:t>
            </a:r>
            <a:endParaRPr lang="en-US" sz="1600" dirty="0">
              <a:solidFill>
                <a:srgbClr val="3333CC"/>
              </a:solidFill>
            </a:endParaRP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>
              <a:solidFill>
                <a:srgbClr val="3333CC"/>
              </a:solidFill>
            </a:endParaRPr>
          </a:p>
          <a:p>
            <a:pPr defTabSz="414702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82292" y="-18085023"/>
            <a:ext cx="7906455" cy="24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0" tIns="41471" rIns="82940" bIns="41471">
            <a:spAutoFit/>
          </a:bodyPr>
          <a:lstStyle/>
          <a:p>
            <a:pPr defTabSz="414702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11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enoLNF15-Gino.pdf"/>
          <p:cNvPicPr>
            <a:picLocks noChangeAspect="1"/>
          </p:cNvPicPr>
          <p:nvPr/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enoLNF15-Gino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7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yStripsNew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3269</TotalTime>
  <Words>3612</Words>
  <Application>Microsoft Macintosh PowerPoint</Application>
  <PresentationFormat>On-screen Show (4:3)</PresentationFormat>
  <Paragraphs>315</Paragraphs>
  <Slides>23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Slipstream</vt:lpstr>
      <vt:lpstr>Struttura predefinita</vt:lpstr>
      <vt:lpstr>1_Struttura predefinita</vt:lpstr>
      <vt:lpstr>MyStripsNew</vt:lpstr>
      <vt:lpstr>Enrico Nardi</vt:lpstr>
      <vt:lpstr>PowerPoint Presentation</vt:lpstr>
      <vt:lpstr>Statistiche di Gruppo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coordinatore gruppo IV al CL preventivi del 1/7/2015</dc:title>
  <dc:creator>Enrico Nardi</dc:creator>
  <cp:lastModifiedBy>Enrico Nardi</cp:lastModifiedBy>
  <cp:revision>139</cp:revision>
  <dcterms:created xsi:type="dcterms:W3CDTF">2015-06-28T16:29:35Z</dcterms:created>
  <dcterms:modified xsi:type="dcterms:W3CDTF">2015-06-30T23:20:08Z</dcterms:modified>
</cp:coreProperties>
</file>