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1" r:id="rId1"/>
  </p:sldMasterIdLst>
  <p:notesMasterIdLst>
    <p:notesMasterId r:id="rId28"/>
  </p:notesMasterIdLst>
  <p:handoutMasterIdLst>
    <p:handoutMasterId r:id="rId29"/>
  </p:handoutMasterIdLst>
  <p:sldIdLst>
    <p:sldId id="332" r:id="rId2"/>
    <p:sldId id="294" r:id="rId3"/>
    <p:sldId id="329" r:id="rId4"/>
    <p:sldId id="349" r:id="rId5"/>
    <p:sldId id="378" r:id="rId6"/>
    <p:sldId id="361" r:id="rId7"/>
    <p:sldId id="269" r:id="rId8"/>
    <p:sldId id="353" r:id="rId9"/>
    <p:sldId id="360" r:id="rId10"/>
    <p:sldId id="382" r:id="rId11"/>
    <p:sldId id="259" r:id="rId12"/>
    <p:sldId id="404" r:id="rId13"/>
    <p:sldId id="399" r:id="rId14"/>
    <p:sldId id="392" r:id="rId15"/>
    <p:sldId id="400" r:id="rId16"/>
    <p:sldId id="388" r:id="rId17"/>
    <p:sldId id="403" r:id="rId18"/>
    <p:sldId id="402" r:id="rId19"/>
    <p:sldId id="401" r:id="rId20"/>
    <p:sldId id="342" r:id="rId21"/>
    <p:sldId id="364" r:id="rId22"/>
    <p:sldId id="356" r:id="rId23"/>
    <p:sldId id="306" r:id="rId24"/>
    <p:sldId id="267" r:id="rId25"/>
    <p:sldId id="380" r:id="rId26"/>
    <p:sldId id="36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A110"/>
    <a:srgbClr val="CB00FB"/>
    <a:srgbClr val="E6CBF2"/>
    <a:srgbClr val="FE3BEB"/>
    <a:srgbClr val="CC3366"/>
    <a:srgbClr val="323232"/>
    <a:srgbClr val="8E2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50" autoAdjust="0"/>
    <p:restoredTop sz="97701" autoAdjust="0"/>
  </p:normalViewPr>
  <p:slideViewPr>
    <p:cSldViewPr snapToGrid="0" snapToObjects="1">
      <p:cViewPr>
        <p:scale>
          <a:sx n="150" d="100"/>
          <a:sy n="150" d="100"/>
        </p:scale>
        <p:origin x="-480" y="688"/>
      </p:cViewPr>
      <p:guideLst>
        <p:guide orient="horz" pos="1536"/>
        <p:guide pos="462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52225-081F-C940-B971-217361288DB6}" type="datetime1">
              <a:rPr lang="it-IT" smtClean="0"/>
              <a:t>01/07/15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4F85D-6D7B-964C-85D4-9795C533A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949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7A423-D25B-294A-8A41-8353595B2204}" type="datetime1">
              <a:rPr lang="it-IT" smtClean="0"/>
              <a:t>01/07/15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A09F7-0728-D94F-9D4C-D8B09C24A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17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A09F7-0728-D94F-9D4C-D8B09C24AC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88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8622"/>
            <a:ext cx="8915400" cy="87782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26446"/>
            <a:ext cx="8001000" cy="2143402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LNF 4/06/15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july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7117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LNF 4/06/15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july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472CFA8-4BAC-ED4B-B1A1-3C94AC2947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7117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74" y="1930399"/>
            <a:ext cx="8376026" cy="433592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LNF 4/06/15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july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472CFA8-4BAC-ED4B-B1A1-3C94AC2947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3"/>
          </p:nvPr>
        </p:nvSpPr>
        <p:spPr>
          <a:xfrm>
            <a:off x="348874" y="728726"/>
            <a:ext cx="8001000" cy="6259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7098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LNF 4/06/15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july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8913813" cy="578556"/>
          </a:xfrm>
          <a:prstGeom prst="rect">
            <a:avLst/>
          </a:prstGeom>
          <a:solidFill>
            <a:srgbClr val="3232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084" y="1"/>
            <a:ext cx="7699730" cy="578555"/>
          </a:xfrm>
          <a:noFill/>
        </p:spPr>
        <p:txBody>
          <a:bodyPr lIns="36000"/>
          <a:lstStyle>
            <a:lvl1pPr marL="0" indent="0" algn="l">
              <a:tabLst/>
              <a:defRPr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95059" y="289950"/>
            <a:ext cx="418754" cy="288607"/>
          </a:xfrm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defRPr>
            </a:lvl1pPr>
          </a:lstStyle>
          <a:p>
            <a:fld id="{A472CFA8-4BAC-ED4B-B1A1-3C94AC2947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65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LNF 4/06/15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july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648622"/>
            <a:ext cx="8915400" cy="877824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 dirty="0" smtClean="0"/>
              <a:t>Thank you for your attention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43999"/>
            <a:ext cx="8001000" cy="830572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9509" y="3383645"/>
            <a:ext cx="1705891" cy="288607"/>
          </a:xfrm>
        </p:spPr>
        <p:txBody>
          <a:bodyPr/>
          <a:lstStyle/>
          <a:p>
            <a:r>
              <a:rPr lang="en-US" smtClean="0"/>
              <a:t>LNF 4/06/15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3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711793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874" y="976973"/>
            <a:ext cx="8376026" cy="5289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5246" y="6569075"/>
            <a:ext cx="418754" cy="288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472CFA8-4BAC-ED4B-B1A1-3C94AC2947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2733" y="6569075"/>
            <a:ext cx="5386622" cy="288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US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M. Raggi july 2015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9355" y="6569075"/>
            <a:ext cx="1705891" cy="288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en-US" smtClean="0"/>
              <a:t>LNF 4/06/15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39" r:id="rId3"/>
    <p:sldLayoutId id="2147483828" r:id="rId4"/>
    <p:sldLayoutId id="2147483838" r:id="rId5"/>
    <p:sldLayoutId id="2147483829" r:id="rId6"/>
    <p:sldLayoutId id="2147483837" r:id="rId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sldNum="0" hdr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2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2">
            <a:lumMod val="60000"/>
            <a:lumOff val="40000"/>
          </a:schemeClr>
        </a:buClr>
        <a:buSzPct val="80000"/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2"/>
        </a:buClr>
        <a:buSzPct val="60000"/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2"/>
        </a:buClr>
        <a:buSzPct val="60000"/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2"/>
        </a:buClr>
        <a:buSzPct val="60000"/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microsoft.com/office/2007/relationships/hdphoto" Target="../media/hdphoto1.wdp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jpg"/><Relationship Id="rId5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57400"/>
            <a:ext cx="8915400" cy="1281846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Century Gothic"/>
                <a:cs typeface="Century Gothic"/>
              </a:rPr>
              <a:t>L’esperimento</a:t>
            </a:r>
            <a:r>
              <a:rPr lang="en-US" sz="3200" dirty="0" smtClean="0">
                <a:latin typeface="Century Gothic"/>
                <a:cs typeface="Century Gothic"/>
              </a:rPr>
              <a:t> PADME at LNF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39246"/>
            <a:ext cx="8001000" cy="1753455"/>
          </a:xfrm>
          <a:noFill/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Mauro </a:t>
            </a:r>
            <a:r>
              <a:rPr lang="en-US" dirty="0" err="1" smtClean="0">
                <a:solidFill>
                  <a:schemeClr val="accent2"/>
                </a:solidFill>
              </a:rPr>
              <a:t>Raggi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– </a:t>
            </a:r>
            <a:r>
              <a:rPr lang="en-US" dirty="0" err="1" smtClean="0">
                <a:solidFill>
                  <a:schemeClr val="accent2"/>
                </a:solidFill>
              </a:rPr>
              <a:t>Laboratori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Nazionali</a:t>
            </a:r>
            <a:r>
              <a:rPr lang="en-US" dirty="0" smtClean="0">
                <a:solidFill>
                  <a:schemeClr val="accent2"/>
                </a:solidFill>
              </a:rPr>
              <a:t> di </a:t>
            </a:r>
            <a:r>
              <a:rPr lang="en-US" dirty="0" err="1" smtClean="0">
                <a:solidFill>
                  <a:schemeClr val="accent2"/>
                </a:solidFill>
              </a:rPr>
              <a:t>Frascati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rgbClr val="000000"/>
                </a:solidFill>
              </a:rPr>
              <a:t>LNF </a:t>
            </a:r>
            <a:r>
              <a:rPr lang="en-US" sz="1800" dirty="0" err="1" smtClean="0">
                <a:solidFill>
                  <a:srgbClr val="000000"/>
                </a:solidFill>
              </a:rPr>
              <a:t>preventivi</a:t>
            </a:r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US" sz="1800" dirty="0" smtClean="0">
                <a:solidFill>
                  <a:srgbClr val="000000"/>
                </a:solidFill>
              </a:rPr>
              <a:t>LNF, </a:t>
            </a:r>
            <a:r>
              <a:rPr lang="en-US" sz="1800" dirty="0">
                <a:solidFill>
                  <a:srgbClr val="000000"/>
                </a:solidFill>
              </a:rPr>
              <a:t>1</a:t>
            </a:r>
            <a:r>
              <a:rPr lang="en-US" sz="1800" baseline="30000" dirty="0" smtClean="0">
                <a:solidFill>
                  <a:srgbClr val="000000"/>
                </a:solidFill>
              </a:rPr>
              <a:t>th</a:t>
            </a:r>
            <a:r>
              <a:rPr lang="en-US" sz="1800" dirty="0" smtClean="0">
                <a:solidFill>
                  <a:srgbClr val="000000"/>
                </a:solidFill>
              </a:rPr>
              <a:t> July 2015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59946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entury Gothic"/>
                <a:cs typeface="Century Gothic"/>
              </a:rPr>
              <a:t>PADME website</a:t>
            </a:r>
            <a:br>
              <a:rPr lang="en-US" sz="1400" b="1" dirty="0">
                <a:latin typeface="Century Gothic"/>
                <a:cs typeface="Century Gothic"/>
              </a:rPr>
            </a:br>
            <a:r>
              <a:rPr lang="en-US" dirty="0">
                <a:solidFill>
                  <a:srgbClr val="FE3BEB"/>
                </a:solidFill>
                <a:latin typeface="Century Gothic"/>
                <a:cs typeface="Century Gothic"/>
              </a:rPr>
              <a:t>http://www.lnf.infn.it/acceleratori/</a:t>
            </a:r>
            <a:r>
              <a:rPr lang="en-US" dirty="0" err="1">
                <a:solidFill>
                  <a:srgbClr val="FE3BEB"/>
                </a:solidFill>
                <a:latin typeface="Century Gothic"/>
                <a:cs typeface="Century Gothic"/>
              </a:rPr>
              <a:t>padme</a:t>
            </a:r>
            <a:r>
              <a:rPr lang="en-US" dirty="0" smtClean="0">
                <a:solidFill>
                  <a:srgbClr val="FE3BEB"/>
                </a:solidFill>
                <a:latin typeface="Century Gothic"/>
                <a:cs typeface="Century Gothic"/>
              </a:rPr>
              <a:t>/</a:t>
            </a:r>
          </a:p>
          <a:p>
            <a:pPr algn="ctr"/>
            <a:r>
              <a:rPr lang="en-US" sz="1400" b="1" dirty="0">
                <a:latin typeface="Century Gothic"/>
                <a:cs typeface="Century Gothic"/>
              </a:rPr>
              <a:t>PADME Kick-off meeting</a:t>
            </a:r>
          </a:p>
          <a:p>
            <a:pPr algn="ctr"/>
            <a:r>
              <a:rPr lang="en-US" dirty="0" smtClean="0">
                <a:solidFill>
                  <a:srgbClr val="FE3BEB"/>
                </a:solidFill>
                <a:latin typeface="Century Gothic"/>
                <a:cs typeface="Century Gothic"/>
              </a:rPr>
              <a:t>http:/</a:t>
            </a:r>
            <a:r>
              <a:rPr lang="en-US" dirty="0">
                <a:solidFill>
                  <a:srgbClr val="FE3BEB"/>
                </a:solidFill>
                <a:latin typeface="Century Gothic"/>
                <a:cs typeface="Century Gothic"/>
              </a:rPr>
              <a:t>/</a:t>
            </a:r>
            <a:r>
              <a:rPr lang="en-US" dirty="0" err="1">
                <a:solidFill>
                  <a:srgbClr val="FE3BEB"/>
                </a:solidFill>
                <a:latin typeface="Century Gothic"/>
                <a:cs typeface="Century Gothic"/>
              </a:rPr>
              <a:t>agenda.infn.it</a:t>
            </a:r>
            <a:r>
              <a:rPr lang="en-US" dirty="0" smtClean="0">
                <a:solidFill>
                  <a:srgbClr val="FE3BEB"/>
                </a:solidFill>
                <a:latin typeface="Century Gothic"/>
                <a:cs typeface="Century Gothic"/>
              </a:rPr>
              <a:t>/event/</a:t>
            </a:r>
            <a:r>
              <a:rPr lang="en-US" dirty="0" err="1" smtClean="0">
                <a:solidFill>
                  <a:srgbClr val="FE3BEB"/>
                </a:solidFill>
                <a:latin typeface="Century Gothic"/>
                <a:cs typeface="Century Gothic"/>
              </a:rPr>
              <a:t>padme</a:t>
            </a:r>
            <a:r>
              <a:rPr lang="en-US" dirty="0" smtClean="0">
                <a:solidFill>
                  <a:srgbClr val="FE3BEB"/>
                </a:solidFill>
                <a:latin typeface="Century Gothic"/>
                <a:cs typeface="Century Gothic"/>
              </a:rPr>
              <a:t>-kickoff</a:t>
            </a:r>
            <a:endParaRPr lang="en-US" dirty="0">
              <a:solidFill>
                <a:srgbClr val="FE3BEB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1240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background studies</a:t>
            </a:r>
            <a:endParaRPr lang="en-US" dirty="0"/>
          </a:p>
        </p:txBody>
      </p:sp>
      <p:pic>
        <p:nvPicPr>
          <p:cNvPr id="10" name="Picture 9" descr="Screenshot 2015-04-20 12.12.15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64" y="1114172"/>
            <a:ext cx="3821715" cy="2516588"/>
          </a:xfrm>
          <a:prstGeom prst="rect">
            <a:avLst/>
          </a:prstGeom>
        </p:spPr>
      </p:pic>
      <p:pic>
        <p:nvPicPr>
          <p:cNvPr id="12" name="Picture 11" descr="Screenshot 2015-04-20 12.17.55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85"/>
          <a:stretch/>
        </p:blipFill>
        <p:spPr>
          <a:xfrm>
            <a:off x="4724173" y="4365931"/>
            <a:ext cx="3527641" cy="21651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08615" y="3171775"/>
            <a:ext cx="5055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 inefficiency is due e+ </a:t>
            </a:r>
            <a:r>
              <a:rPr lang="en-US" dirty="0" smtClean="0">
                <a:solidFill>
                  <a:srgbClr val="E46C0A"/>
                </a:solidFill>
              </a:rPr>
              <a:t>very close to the beam spot </a:t>
            </a:r>
            <a:r>
              <a:rPr lang="en-US" dirty="0" smtClean="0"/>
              <a:t>due to the emission of low energy photons.</a:t>
            </a:r>
            <a:endParaRPr lang="en-US" dirty="0"/>
          </a:p>
          <a:p>
            <a:r>
              <a:rPr lang="en-US" dirty="0" smtClean="0">
                <a:solidFill>
                  <a:srgbClr val="3366FF"/>
                </a:solidFill>
              </a:rPr>
              <a:t>Improving with an imaging veto?</a:t>
            </a:r>
            <a:endParaRPr lang="en-US" dirty="0">
              <a:solidFill>
                <a:srgbClr val="3366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45879" y="810820"/>
            <a:ext cx="2747186" cy="2280020"/>
            <a:chOff x="5599539" y="885516"/>
            <a:chExt cx="2747186" cy="2280020"/>
          </a:xfrm>
        </p:grpSpPr>
        <p:pic>
          <p:nvPicPr>
            <p:cNvPr id="7" name="Picture 6" descr="Screenshot 2015-02-02 15.45.34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99539" y="885516"/>
              <a:ext cx="2747186" cy="228002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7736157" y="2590839"/>
              <a:ext cx="582681" cy="558384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7584564" y="2436049"/>
            <a:ext cx="79090" cy="459846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2733" y="6569075"/>
            <a:ext cx="5386622" cy="288607"/>
          </a:xfrm>
        </p:spPr>
        <p:txBody>
          <a:bodyPr/>
          <a:lstStyle/>
          <a:p>
            <a:pPr algn="l"/>
            <a:r>
              <a:rPr lang="en-US" smtClean="0"/>
              <a:t>M. Raggi july 2015</a:t>
            </a:r>
            <a:endParaRPr lang="en-US" dirty="0"/>
          </a:p>
        </p:txBody>
      </p:sp>
      <p:sp>
        <p:nvSpPr>
          <p:cNvPr id="17" name="Date Placeholder 5"/>
          <p:cNvSpPr>
            <a:spLocks noGrp="1"/>
          </p:cNvSpPr>
          <p:nvPr>
            <p:ph type="dt" sz="half" idx="10"/>
          </p:nvPr>
        </p:nvSpPr>
        <p:spPr>
          <a:xfrm>
            <a:off x="7019355" y="6569075"/>
            <a:ext cx="1705891" cy="288607"/>
          </a:xfrm>
        </p:spPr>
        <p:txBody>
          <a:bodyPr/>
          <a:lstStyle/>
          <a:p>
            <a:r>
              <a:rPr lang="en-US" smtClean="0"/>
              <a:t>LNF 4/06/15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6444" y="4233510"/>
            <a:ext cx="286018" cy="251722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934" y="3817713"/>
            <a:ext cx="3803622" cy="2743109"/>
            <a:chOff x="11934" y="3817713"/>
            <a:chExt cx="3803622" cy="2743109"/>
          </a:xfrm>
        </p:grpSpPr>
        <p:pic>
          <p:nvPicPr>
            <p:cNvPr id="18" name="Picture 17" descr="Screenshot 2015-04-20 11.44.08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34" y="3817713"/>
              <a:ext cx="3803622" cy="2743109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400426" y="4095749"/>
              <a:ext cx="301894" cy="121886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3</a:t>
              </a:r>
              <a:r>
                <a:rPr lang="en-US" sz="900" dirty="0" smtClean="0">
                  <a:latin typeface="Symbol" charset="2"/>
                  <a:cs typeface="Symbol" charset="2"/>
                </a:rPr>
                <a:t>g</a:t>
              </a:r>
              <a:endParaRPr lang="en-US" sz="900" dirty="0">
                <a:latin typeface="Symbol" charset="2"/>
                <a:cs typeface="Symbol" charset="2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54692" y="4217634"/>
              <a:ext cx="301894" cy="121886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3</a:t>
              </a:r>
              <a:r>
                <a:rPr lang="en-US" sz="900" dirty="0" smtClean="0">
                  <a:latin typeface="Symbol" charset="2"/>
                  <a:cs typeface="Symbol" charset="2"/>
                </a:rPr>
                <a:t>g</a:t>
              </a:r>
              <a:endParaRPr lang="en-US" sz="900" dirty="0">
                <a:latin typeface="Symbol" charset="2"/>
                <a:cs typeface="Symbol" charset="2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4692" y="4364743"/>
              <a:ext cx="301894" cy="121886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3</a:t>
              </a:r>
              <a:r>
                <a:rPr lang="en-US" sz="900" dirty="0" smtClean="0">
                  <a:latin typeface="Symbol" charset="2"/>
                  <a:cs typeface="Symbol" charset="2"/>
                </a:rPr>
                <a:t>g</a:t>
              </a:r>
              <a:endParaRPr lang="en-US" sz="900" dirty="0">
                <a:latin typeface="Symbol" charset="2"/>
                <a:cs typeface="Symbol" charset="2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9964" y="723372"/>
            <a:ext cx="3795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3366FF"/>
                </a:solidFill>
              </a:rPr>
              <a:t>Bremsstrahlung BG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964" y="3624711"/>
            <a:ext cx="3795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3366FF"/>
                </a:solidFill>
              </a:rPr>
              <a:t>3</a:t>
            </a:r>
            <a:r>
              <a:rPr lang="en-US" b="1" dirty="0" smtClean="0">
                <a:solidFill>
                  <a:srgbClr val="3366FF"/>
                </a:solidFill>
                <a:latin typeface="Symbol" charset="2"/>
                <a:cs typeface="Symbol" charset="2"/>
              </a:rPr>
              <a:t>g</a:t>
            </a:r>
            <a:r>
              <a:rPr lang="en-US" b="1" dirty="0" smtClean="0">
                <a:solidFill>
                  <a:srgbClr val="3366FF"/>
                </a:solidFill>
              </a:rPr>
              <a:t> BG</a:t>
            </a:r>
            <a:endParaRPr lang="en-US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7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PADME invisible sensitivity estimate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76175" y="716935"/>
            <a:ext cx="8635206" cy="175718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Based on </a:t>
            </a:r>
            <a:r>
              <a:rPr lang="en-US" dirty="0" smtClean="0">
                <a:solidFill>
                  <a:srgbClr val="000090"/>
                </a:solidFill>
              </a:rPr>
              <a:t>2.5x10</a:t>
            </a:r>
            <a:r>
              <a:rPr lang="en-US" baseline="30000" dirty="0" smtClean="0">
                <a:solidFill>
                  <a:srgbClr val="000090"/>
                </a:solidFill>
              </a:rPr>
              <a:t>10</a:t>
            </a:r>
            <a:r>
              <a:rPr lang="en-US" dirty="0" smtClean="0">
                <a:solidFill>
                  <a:srgbClr val="000090"/>
                </a:solidFill>
              </a:rPr>
              <a:t> fully GEANT4 simulated 550MeV e</a:t>
            </a:r>
            <a:r>
              <a:rPr lang="en-US" baseline="30000" dirty="0" smtClean="0">
                <a:solidFill>
                  <a:srgbClr val="000090"/>
                </a:solidFill>
              </a:rPr>
              <a:t>+</a:t>
            </a:r>
            <a:r>
              <a:rPr lang="en-US" dirty="0" smtClean="0"/>
              <a:t> on target events </a:t>
            </a:r>
            <a:endParaRPr lang="en-US" dirty="0"/>
          </a:p>
          <a:p>
            <a:r>
              <a:rPr lang="en-US" dirty="0" smtClean="0"/>
              <a:t>Number of BG events is </a:t>
            </a:r>
            <a:r>
              <a:rPr lang="en-US" dirty="0" smtClean="0">
                <a:solidFill>
                  <a:srgbClr val="000090"/>
                </a:solidFill>
              </a:rPr>
              <a:t>extrapolated to 1x10</a:t>
            </a:r>
            <a:r>
              <a:rPr lang="en-US" baseline="30000" dirty="0" smtClean="0">
                <a:solidFill>
                  <a:srgbClr val="000090"/>
                </a:solidFill>
              </a:rPr>
              <a:t>13 </a:t>
            </a:r>
            <a:r>
              <a:rPr lang="en-US" dirty="0" smtClean="0">
                <a:solidFill>
                  <a:srgbClr val="000090"/>
                </a:solidFill>
              </a:rPr>
              <a:t>electrons on target</a:t>
            </a:r>
            <a:endParaRPr lang="en-US" baseline="30000" dirty="0" smtClean="0">
              <a:solidFill>
                <a:srgbClr val="000090"/>
              </a:solidFill>
            </a:endParaRPr>
          </a:p>
          <a:p>
            <a:pPr lvl="1"/>
            <a:r>
              <a:rPr lang="en-US" dirty="0" smtClean="0"/>
              <a:t>Using N(</a:t>
            </a:r>
            <a:r>
              <a:rPr lang="en-US" i="1" dirty="0" err="1" smtClean="0"/>
              <a:t>A’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)=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(N</a:t>
            </a:r>
            <a:r>
              <a:rPr lang="en-US" baseline="-25000" dirty="0" smtClean="0"/>
              <a:t>BG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latin typeface="Symbol" charset="2"/>
                <a:cs typeface="Symbol" charset="2"/>
              </a:rPr>
              <a:t>d </a:t>
            </a:r>
            <a:r>
              <a:rPr lang="en-US" dirty="0" smtClean="0">
                <a:cs typeface="Symbol" charset="2"/>
              </a:rPr>
              <a:t>enhancement factor  </a:t>
            </a:r>
            <a:r>
              <a:rPr lang="en-US" dirty="0" smtClean="0">
                <a:latin typeface="Symbol" charset="2"/>
                <a:cs typeface="Symbol" charset="2"/>
              </a:rPr>
              <a:t>d(</a:t>
            </a:r>
            <a:r>
              <a:rPr lang="en-US" dirty="0" smtClean="0">
                <a:cs typeface="Symbol" charset="2"/>
              </a:rPr>
              <a:t>M</a:t>
            </a:r>
            <a:r>
              <a:rPr lang="en-US" baseline="-25000" dirty="0" smtClean="0">
                <a:cs typeface="Symbol" charset="2"/>
              </a:rPr>
              <a:t>A’</a:t>
            </a:r>
            <a:r>
              <a:rPr lang="en-US" dirty="0" smtClean="0">
                <a:latin typeface="Symbol" charset="2"/>
                <a:cs typeface="Symbol" charset="2"/>
              </a:rPr>
              <a:t>) = s(</a:t>
            </a:r>
            <a:r>
              <a:rPr lang="en-US" i="1" dirty="0" err="1" smtClean="0">
                <a:cs typeface="Symbol" charset="2"/>
              </a:rPr>
              <a:t>A’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>
                <a:cs typeface="Symbol" charset="2"/>
              </a:rPr>
              <a:t>)/</a:t>
            </a:r>
            <a:r>
              <a:rPr lang="en-US" dirty="0">
                <a:latin typeface="Symbol" charset="2"/>
                <a:cs typeface="Symbol" charset="2"/>
              </a:rPr>
              <a:t>s</a:t>
            </a:r>
            <a:r>
              <a:rPr lang="en-US" dirty="0" smtClean="0">
                <a:latin typeface="Symbol" charset="2"/>
                <a:cs typeface="Symbol" charset="2"/>
              </a:rPr>
              <a:t>(</a:t>
            </a:r>
            <a:r>
              <a:rPr lang="en-US" dirty="0" err="1" smtClean="0">
                <a:latin typeface="Symbol" charset="2"/>
                <a:cs typeface="Symbol" charset="2"/>
              </a:rPr>
              <a:t>gg</a:t>
            </a:r>
            <a:r>
              <a:rPr lang="en-US" dirty="0" smtClean="0">
                <a:cs typeface="Symbol" charset="2"/>
              </a:rPr>
              <a:t>) with 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dirty="0" smtClean="0">
                <a:cs typeface="Symbol" charset="2"/>
              </a:rPr>
              <a:t>=1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M. Raggi july 2015</a:t>
            </a:r>
            <a:endParaRPr lang="en-US" dirty="0"/>
          </a:p>
        </p:txBody>
      </p:sp>
      <p:pic>
        <p:nvPicPr>
          <p:cNvPr id="3" name="Picture 2" descr="Screenshot 2014-02-24 14.28.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884" y="2457184"/>
            <a:ext cx="4240232" cy="61018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LNF 4/06/15</a:t>
            </a:r>
            <a:endParaRPr lang="en-US"/>
          </a:p>
        </p:txBody>
      </p:sp>
      <p:pic>
        <p:nvPicPr>
          <p:cNvPr id="14" name="Picture 13" descr="stock-photo-42294-preliminary.jpg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53" r="984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663" y="5549489"/>
            <a:ext cx="1879818" cy="67443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921153" y="3103863"/>
            <a:ext cx="5301694" cy="3462730"/>
            <a:chOff x="197064" y="3095396"/>
            <a:chExt cx="5301694" cy="3462730"/>
          </a:xfrm>
        </p:grpSpPr>
        <p:pic>
          <p:nvPicPr>
            <p:cNvPr id="15" name="Picture 14" descr="Screenshot 2015-04-20 12.32.34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064" y="3095396"/>
              <a:ext cx="5161550" cy="346273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37208" y="3116798"/>
              <a:ext cx="5161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E3BEB"/>
                  </a:solidFill>
                </a:rPr>
                <a:t>PADME invisible decays exclusion</a:t>
              </a:r>
              <a:endParaRPr lang="en-US" dirty="0">
                <a:solidFill>
                  <a:srgbClr val="FE3BE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42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PADME </a:t>
            </a:r>
            <a:r>
              <a:rPr lang="en-US" dirty="0" err="1" smtClean="0"/>
              <a:t>ecal</a:t>
            </a:r>
            <a:r>
              <a:rPr lang="en-US" dirty="0" smtClean="0"/>
              <a:t> L3 BGO </a:t>
            </a:r>
            <a:r>
              <a:rPr lang="en-US" smtClean="0"/>
              <a:t>matrix test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640E-EEB1-6F46-96CE-1BC487CAE610}" type="datetime1">
              <a:rPr lang="en-GB" smtClean="0"/>
              <a:t>01/07/15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LDMA2015 International Workshop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61377" y="733702"/>
            <a:ext cx="5547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3×3  matrix, 2.2×2.2x23 cm</a:t>
            </a:r>
            <a:r>
              <a:rPr lang="en-US" sz="2000" baseline="30000" dirty="0" smtClean="0">
                <a:solidFill>
                  <a:srgbClr val="000090"/>
                </a:solidFill>
              </a:rPr>
              <a:t>3</a:t>
            </a:r>
            <a:r>
              <a:rPr lang="en-US" sz="2000" dirty="0" smtClean="0">
                <a:solidFill>
                  <a:srgbClr val="000090"/>
                </a:solidFill>
              </a:rPr>
              <a:t> L3 BGO crystals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readout by Hamamatsu 1” photomultipliers + </a:t>
            </a:r>
            <a:r>
              <a:rPr lang="en-US" sz="2000" dirty="0" smtClean="0"/>
              <a:t>CAEN </a:t>
            </a:r>
            <a:r>
              <a:rPr lang="en-US" sz="2000" dirty="0"/>
              <a:t>V1742 </a:t>
            </a:r>
            <a:r>
              <a:rPr lang="en-US" sz="2000" dirty="0" smtClean="0"/>
              <a:t>digitizer</a:t>
            </a:r>
            <a:endParaRPr lang="en-US" sz="2000" dirty="0">
              <a:solidFill>
                <a:srgbClr val="000090"/>
              </a:solidFill>
            </a:endParaRPr>
          </a:p>
        </p:txBody>
      </p:sp>
      <p:pic>
        <p:nvPicPr>
          <p:cNvPr id="9" name="Picture 8" descr="2015-05-29 13.31.2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" t="15213" r="12190" b="8965"/>
          <a:stretch/>
        </p:blipFill>
        <p:spPr>
          <a:xfrm>
            <a:off x="7354" y="708659"/>
            <a:ext cx="2863490" cy="2004786"/>
          </a:xfrm>
          <a:prstGeom prst="rect">
            <a:avLst/>
          </a:prstGeom>
        </p:spPr>
      </p:pic>
      <p:pic>
        <p:nvPicPr>
          <p:cNvPr id="12" name="Picture 11" descr="Screenshot 2015-06-04 14.55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6" y="2698213"/>
            <a:ext cx="3703268" cy="3871161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5" name="Picture 14" descr="Screenshot 2015-06-24 01.09.0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198" y="1884970"/>
            <a:ext cx="4856678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4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Ecal</a:t>
            </a:r>
            <a:r>
              <a:rPr lang="en-US" dirty="0" smtClean="0"/>
              <a:t> </a:t>
            </a:r>
            <a:r>
              <a:rPr lang="en-US" dirty="0" err="1" smtClean="0"/>
              <a:t>taglio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cristalli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LNF 4/06/15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july 2015</a:t>
            </a:r>
            <a:endParaRPr lang="en-US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-67143" y="4199523"/>
            <a:ext cx="4004143" cy="2065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963" lvl="1" indent="0"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/>
            </a:pPr>
            <a:r>
              <a:rPr lang="it-IT" sz="1800" dirty="0" smtClean="0">
                <a:solidFill>
                  <a:schemeClr val="tx1"/>
                </a:solidFill>
                <a:cs typeface="Century Gothic"/>
              </a:rPr>
              <a:t>3 cristalli di BGO di L3 sono stati tagliati (in 4 pezzi 1×1 cm</a:t>
            </a:r>
            <a:r>
              <a:rPr lang="it-IT" sz="1800" baseline="30000" dirty="0" smtClean="0">
                <a:solidFill>
                  <a:schemeClr val="tx1"/>
                </a:solidFill>
                <a:cs typeface="Century Gothic"/>
              </a:rPr>
              <a:t>2</a:t>
            </a:r>
            <a:r>
              <a:rPr lang="it-IT" sz="1800" dirty="0" smtClean="0">
                <a:solidFill>
                  <a:schemeClr val="tx1"/>
                </a:solidFill>
                <a:cs typeface="Century Gothic"/>
              </a:rPr>
              <a:t>)</a:t>
            </a:r>
            <a:br>
              <a:rPr lang="it-IT" sz="1800" dirty="0" smtClean="0">
                <a:solidFill>
                  <a:schemeClr val="tx1"/>
                </a:solidFill>
                <a:cs typeface="Century Gothic"/>
              </a:rPr>
            </a:br>
            <a:r>
              <a:rPr lang="it-IT" sz="1800" dirty="0" smtClean="0">
                <a:solidFill>
                  <a:schemeClr val="tx1"/>
                </a:solidFill>
                <a:cs typeface="Century Gothic"/>
              </a:rPr>
              <a:t>e lucidati</a:t>
            </a:r>
            <a:br>
              <a:rPr lang="it-IT" sz="1800" dirty="0" smtClean="0">
                <a:solidFill>
                  <a:schemeClr val="tx1"/>
                </a:solidFill>
                <a:cs typeface="Century Gothic"/>
              </a:rPr>
            </a:br>
            <a:endParaRPr lang="it-IT" sz="1800" dirty="0" smtClean="0">
              <a:solidFill>
                <a:schemeClr val="tx1"/>
              </a:solidFill>
              <a:cs typeface="Century Gothic"/>
            </a:endParaRPr>
          </a:p>
          <a:p>
            <a:pPr marL="80963" lvl="1" indent="0"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/>
            </a:pPr>
            <a:r>
              <a:rPr lang="it-IT" sz="1600" dirty="0" smtClean="0">
                <a:solidFill>
                  <a:schemeClr val="tx1"/>
                </a:solidFill>
                <a:cs typeface="Century Gothic"/>
              </a:rPr>
              <a:t>Dei </a:t>
            </a:r>
            <a:r>
              <a:rPr lang="it-IT" sz="1600" dirty="0" smtClean="0">
                <a:solidFill>
                  <a:srgbClr val="1466C5"/>
                </a:solidFill>
                <a:cs typeface="Century Gothic"/>
              </a:rPr>
              <a:t>12 cristalli </a:t>
            </a:r>
            <a:r>
              <a:rPr lang="it-IT" sz="1600" dirty="0" smtClean="0">
                <a:solidFill>
                  <a:schemeClr val="tx1"/>
                </a:solidFill>
                <a:cs typeface="Century Gothic"/>
              </a:rPr>
              <a:t>uno è stato danneggiato in fase di </a:t>
            </a:r>
            <a:r>
              <a:rPr lang="it-IT" sz="1600" b="1" dirty="0" smtClean="0">
                <a:solidFill>
                  <a:schemeClr val="tx1"/>
                </a:solidFill>
                <a:cs typeface="Century Gothic"/>
              </a:rPr>
              <a:t>lucidatura</a:t>
            </a:r>
            <a:r>
              <a:rPr lang="it-IT" sz="1600" dirty="0" smtClean="0">
                <a:solidFill>
                  <a:schemeClr val="tx1"/>
                </a:solidFill>
                <a:cs typeface="Century Gothic"/>
              </a:rPr>
              <a:t> delle superfici laterali</a:t>
            </a:r>
          </a:p>
          <a:p>
            <a:pPr marL="685800" lvl="2" indent="0"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/>
            </a:pPr>
            <a:endParaRPr lang="it-IT" sz="1600" dirty="0" smtClean="0">
              <a:solidFill>
                <a:schemeClr val="tx1"/>
              </a:solidFill>
              <a:cs typeface="Century Gothic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88" y="720645"/>
            <a:ext cx="2801416" cy="25106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1" y="3347971"/>
            <a:ext cx="30104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240 </a:t>
            </a:r>
            <a:r>
              <a:rPr lang="en-US" sz="1400" dirty="0" err="1" smtClean="0"/>
              <a:t>Euro+IVA</a:t>
            </a:r>
            <a:r>
              <a:rPr lang="en-US" sz="1400" dirty="0" smtClean="0"/>
              <a:t> per </a:t>
            </a:r>
            <a:r>
              <a:rPr lang="en-US" sz="1400" dirty="0" err="1" smtClean="0"/>
              <a:t>lavorazione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(1 </a:t>
            </a:r>
            <a:r>
              <a:rPr lang="en-US" sz="1400" dirty="0" err="1" smtClean="0"/>
              <a:t>cristallo</a:t>
            </a:r>
            <a:r>
              <a:rPr lang="en-US" sz="1400" dirty="0" smtClean="0"/>
              <a:t> L3 </a:t>
            </a:r>
            <a:r>
              <a:rPr lang="it-IT" sz="1400" dirty="0" smtClean="0">
                <a:sym typeface="Symbol"/>
              </a:rPr>
              <a:t></a:t>
            </a:r>
            <a:r>
              <a:rPr lang="it-IT" sz="1400" dirty="0">
                <a:sym typeface="Symbol"/>
              </a:rPr>
              <a:t> </a:t>
            </a:r>
            <a:r>
              <a:rPr lang="it-IT" sz="1400" dirty="0" smtClean="0">
                <a:sym typeface="Symbol"/>
              </a:rPr>
              <a:t>4 cristalli PADME)</a:t>
            </a:r>
            <a:endParaRPr lang="en-US" sz="1400" dirty="0"/>
          </a:p>
          <a:p>
            <a:r>
              <a:rPr lang="en-US" sz="1400" dirty="0" smtClean="0"/>
              <a:t>Grazie al </a:t>
            </a:r>
            <a:r>
              <a:rPr lang="en-US" sz="1400" dirty="0" err="1" smtClean="0"/>
              <a:t>coordinatore</a:t>
            </a:r>
            <a:r>
              <a:rPr lang="en-US" sz="1400" dirty="0" smtClean="0"/>
              <a:t> di Roma1</a:t>
            </a:r>
          </a:p>
        </p:txBody>
      </p:sp>
      <p:pic>
        <p:nvPicPr>
          <p:cNvPr id="10" name="Picture 9" descr="Screenshot 2015-06-04 17.05.17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3556" y="3120238"/>
            <a:ext cx="5422051" cy="3437421"/>
          </a:xfrm>
          <a:prstGeom prst="rect">
            <a:avLst/>
          </a:prstGeom>
        </p:spPr>
      </p:pic>
      <p:pic>
        <p:nvPicPr>
          <p:cNvPr id="11" name="Picture 10" descr="20150603_155714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2775" y="721339"/>
            <a:ext cx="5676136" cy="250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3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PADME </a:t>
            </a:r>
            <a:r>
              <a:rPr lang="en-US" dirty="0" err="1" smtClean="0"/>
              <a:t>anagrafica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LNF 4/06/15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july 2015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11984" y="1042130"/>
            <a:ext cx="2151551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90"/>
                </a:solidFill>
                <a:latin typeface="Helvetica"/>
                <a:cs typeface="Helvetica"/>
              </a:rPr>
              <a:t>INFN Roma</a:t>
            </a:r>
          </a:p>
          <a:p>
            <a:r>
              <a:rPr lang="en-US" sz="1100" dirty="0">
                <a:solidFill>
                  <a:srgbClr val="0000FF"/>
                </a:solidFill>
                <a:latin typeface="Helvetica"/>
                <a:cs typeface="Helvetica"/>
              </a:rPr>
              <a:t>P. Valente 5</a:t>
            </a:r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0</a:t>
            </a:r>
            <a:r>
              <a:rPr lang="en-US" sz="1100" dirty="0">
                <a:solidFill>
                  <a:srgbClr val="0000FF"/>
                </a:solidFill>
                <a:latin typeface="Helvetica"/>
                <a:cs typeface="Helvetica"/>
              </a:rPr>
              <a:t>%</a:t>
            </a:r>
          </a:p>
          <a:p>
            <a:endParaRPr lang="en-US" sz="1100" dirty="0">
              <a:solidFill>
                <a:srgbClr val="0000FF"/>
              </a:solidFill>
              <a:latin typeface="Helvetica"/>
              <a:cs typeface="Helvetica"/>
            </a:endParaRPr>
          </a:p>
          <a:p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S</a:t>
            </a:r>
            <a:r>
              <a:rPr lang="en-US" sz="1100" dirty="0">
                <a:solidFill>
                  <a:srgbClr val="0000FF"/>
                </a:solidFill>
                <a:latin typeface="Helvetica"/>
                <a:cs typeface="Helvetica"/>
              </a:rPr>
              <a:t>. Fiore (ENEA) 20</a:t>
            </a:r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%</a:t>
            </a:r>
          </a:p>
          <a:p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F. </a:t>
            </a:r>
            <a:r>
              <a:rPr lang="en-US" sz="1100" dirty="0" err="1" smtClean="0">
                <a:solidFill>
                  <a:srgbClr val="0000FF"/>
                </a:solidFill>
                <a:latin typeface="Helvetica"/>
                <a:cs typeface="Helvetica"/>
              </a:rPr>
              <a:t>Ferrarotto</a:t>
            </a:r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 60%</a:t>
            </a:r>
          </a:p>
          <a:p>
            <a:r>
              <a:rPr lang="en-US" sz="1100" dirty="0">
                <a:solidFill>
                  <a:srgbClr val="0000FF"/>
                </a:solidFill>
                <a:latin typeface="Helvetica"/>
                <a:cs typeface="Helvetica"/>
              </a:rPr>
              <a:t>E. </a:t>
            </a:r>
            <a:r>
              <a:rPr lang="en-US" sz="1100" dirty="0" err="1">
                <a:solidFill>
                  <a:srgbClr val="0000FF"/>
                </a:solidFill>
                <a:latin typeface="Helvetica"/>
                <a:cs typeface="Helvetica"/>
              </a:rPr>
              <a:t>Leonardi</a:t>
            </a:r>
            <a:r>
              <a:rPr lang="en-US" sz="1100" dirty="0">
                <a:solidFill>
                  <a:srgbClr val="0000FF"/>
                </a:solidFill>
                <a:latin typeface="Helvetica"/>
                <a:cs typeface="Helvetica"/>
              </a:rPr>
              <a:t> </a:t>
            </a:r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40</a:t>
            </a:r>
            <a:r>
              <a:rPr lang="en-US" sz="1100" dirty="0">
                <a:solidFill>
                  <a:srgbClr val="0000FF"/>
                </a:solidFill>
                <a:latin typeface="Helvetica"/>
                <a:cs typeface="Helvetica"/>
              </a:rPr>
              <a:t>%</a:t>
            </a:r>
          </a:p>
          <a:p>
            <a:endParaRPr lang="en-US" sz="1200" b="1" dirty="0" smtClean="0">
              <a:solidFill>
                <a:srgbClr val="000090"/>
              </a:solidFill>
              <a:latin typeface="Helvetica"/>
              <a:cs typeface="Helvetica"/>
            </a:endParaRPr>
          </a:p>
          <a:p>
            <a:r>
              <a:rPr lang="en-US" sz="1200" b="1" dirty="0" err="1" smtClean="0">
                <a:solidFill>
                  <a:srgbClr val="000090"/>
                </a:solidFill>
                <a:latin typeface="Helvetica"/>
                <a:cs typeface="Helvetica"/>
              </a:rPr>
              <a:t>Università</a:t>
            </a:r>
            <a:r>
              <a:rPr lang="en-US" sz="1200" b="1" dirty="0" smtClean="0">
                <a:solidFill>
                  <a:srgbClr val="000090"/>
                </a:solidFill>
                <a:latin typeface="Helvetica"/>
                <a:cs typeface="Helvetica"/>
              </a:rPr>
              <a:t> </a:t>
            </a:r>
            <a:r>
              <a:rPr lang="en-US" sz="1200" b="1" dirty="0" err="1" smtClean="0">
                <a:solidFill>
                  <a:srgbClr val="000090"/>
                </a:solidFill>
                <a:latin typeface="Helvetica"/>
                <a:cs typeface="Helvetica"/>
              </a:rPr>
              <a:t>Sapienza</a:t>
            </a:r>
            <a:endParaRPr lang="en-US" sz="1200" dirty="0" smtClean="0">
              <a:solidFill>
                <a:srgbClr val="000090"/>
              </a:solidFill>
              <a:latin typeface="Helvetica"/>
              <a:cs typeface="Helvetica"/>
            </a:endParaRPr>
          </a:p>
          <a:p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G. </a:t>
            </a:r>
            <a:r>
              <a:rPr lang="en-US" sz="1100" dirty="0" err="1" smtClean="0">
                <a:solidFill>
                  <a:srgbClr val="0000FF"/>
                </a:solidFill>
                <a:latin typeface="Helvetica"/>
                <a:cs typeface="Helvetica"/>
              </a:rPr>
              <a:t>Organtini</a:t>
            </a:r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 (</a:t>
            </a:r>
            <a:r>
              <a:rPr lang="en-US" sz="1100" dirty="0" err="1" smtClean="0">
                <a:solidFill>
                  <a:srgbClr val="0000FF"/>
                </a:solidFill>
                <a:latin typeface="Helvetica"/>
                <a:cs typeface="Helvetica"/>
              </a:rPr>
              <a:t>Professore</a:t>
            </a:r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) 30%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64560" y="1042130"/>
            <a:ext cx="2544286" cy="3154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90"/>
                </a:solidFill>
                <a:latin typeface="Helvetica"/>
                <a:cs typeface="Helvetica"/>
              </a:rPr>
              <a:t>INFN LNF </a:t>
            </a:r>
            <a:r>
              <a:rPr lang="en-US" sz="1100" dirty="0" smtClean="0">
                <a:solidFill>
                  <a:srgbClr val="000090"/>
                </a:solidFill>
                <a:latin typeface="Helvetica"/>
                <a:cs typeface="Helvetica"/>
              </a:rPr>
              <a:t>(</a:t>
            </a:r>
            <a:r>
              <a:rPr lang="en-US" sz="1100" dirty="0" err="1">
                <a:solidFill>
                  <a:srgbClr val="000090"/>
                </a:solidFill>
                <a:latin typeface="Helvetica"/>
                <a:cs typeface="Helvetica"/>
              </a:rPr>
              <a:t>Divisione</a:t>
            </a:r>
            <a:r>
              <a:rPr lang="en-US" sz="1100" dirty="0">
                <a:solidFill>
                  <a:srgbClr val="000090"/>
                </a:solidFill>
                <a:latin typeface="Helvetica"/>
                <a:cs typeface="Helvetica"/>
              </a:rPr>
              <a:t> </a:t>
            </a:r>
            <a:r>
              <a:rPr lang="en-US" sz="1100" dirty="0" err="1" smtClean="0">
                <a:solidFill>
                  <a:srgbClr val="000090"/>
                </a:solidFill>
                <a:latin typeface="Helvetica"/>
                <a:cs typeface="Helvetica"/>
              </a:rPr>
              <a:t>Ricerca</a:t>
            </a:r>
            <a:r>
              <a:rPr lang="en-US" sz="1100" dirty="0" smtClean="0">
                <a:solidFill>
                  <a:srgbClr val="000090"/>
                </a:solidFill>
                <a:latin typeface="Helvetica"/>
                <a:cs typeface="Helvetica"/>
              </a:rPr>
              <a:t>)</a:t>
            </a:r>
          </a:p>
          <a:p>
            <a:r>
              <a:rPr lang="en-US" sz="1100" u="sng" dirty="0">
                <a:solidFill>
                  <a:srgbClr val="0000FF"/>
                </a:solidFill>
                <a:latin typeface="Helvetica"/>
                <a:cs typeface="Helvetica"/>
              </a:rPr>
              <a:t>M. Raggi 30%</a:t>
            </a:r>
          </a:p>
          <a:p>
            <a:endParaRPr lang="en-US" sz="1100" dirty="0">
              <a:solidFill>
                <a:srgbClr val="0000FF"/>
              </a:solidFill>
              <a:latin typeface="Helvetica"/>
              <a:cs typeface="Helvetica"/>
            </a:endParaRPr>
          </a:p>
          <a:p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R. </a:t>
            </a:r>
            <a:r>
              <a:rPr lang="en-US" sz="1100" dirty="0" err="1" smtClean="0">
                <a:solidFill>
                  <a:srgbClr val="0000FF"/>
                </a:solidFill>
                <a:latin typeface="Helvetica"/>
                <a:cs typeface="Helvetica"/>
              </a:rPr>
              <a:t>Bedogni</a:t>
            </a:r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 10%</a:t>
            </a:r>
          </a:p>
          <a:p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F.  </a:t>
            </a:r>
            <a:r>
              <a:rPr lang="en-US" sz="1100" dirty="0" err="1" smtClean="0">
                <a:solidFill>
                  <a:srgbClr val="0000FF"/>
                </a:solidFill>
                <a:latin typeface="Helvetica"/>
                <a:cs typeface="Helvetica"/>
              </a:rPr>
              <a:t>Bossi</a:t>
            </a:r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 20%</a:t>
            </a:r>
          </a:p>
          <a:p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R. De </a:t>
            </a:r>
            <a:r>
              <a:rPr lang="en-US" sz="1100" dirty="0" err="1" smtClean="0">
                <a:solidFill>
                  <a:srgbClr val="0000FF"/>
                </a:solidFill>
                <a:latin typeface="Helvetica"/>
                <a:cs typeface="Helvetica"/>
              </a:rPr>
              <a:t>Sangro</a:t>
            </a:r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 20%</a:t>
            </a:r>
          </a:p>
          <a:p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G. </a:t>
            </a:r>
            <a:r>
              <a:rPr lang="en-US" sz="1100" dirty="0" err="1" smtClean="0">
                <a:solidFill>
                  <a:srgbClr val="0000FF"/>
                </a:solidFill>
                <a:latin typeface="Helvetica"/>
                <a:cs typeface="Helvetica"/>
              </a:rPr>
              <a:t>Finocchiaro</a:t>
            </a:r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 20%</a:t>
            </a:r>
          </a:p>
          <a:p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M. </a:t>
            </a:r>
            <a:r>
              <a:rPr lang="en-US" sz="1100" dirty="0" err="1" smtClean="0">
                <a:solidFill>
                  <a:srgbClr val="0000FF"/>
                </a:solidFill>
                <a:latin typeface="Helvetica"/>
                <a:cs typeface="Helvetica"/>
              </a:rPr>
              <a:t>Palutan</a:t>
            </a:r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 20%</a:t>
            </a:r>
          </a:p>
          <a:p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G. </a:t>
            </a:r>
            <a:r>
              <a:rPr lang="en-US" sz="1100" dirty="0" err="1" smtClean="0">
                <a:solidFill>
                  <a:srgbClr val="0000FF"/>
                </a:solidFill>
                <a:latin typeface="Helvetica"/>
                <a:cs typeface="Helvetica"/>
              </a:rPr>
              <a:t>Piperno</a:t>
            </a:r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 (</a:t>
            </a:r>
            <a:r>
              <a:rPr lang="en-US" sz="1100" dirty="0" err="1" smtClean="0">
                <a:solidFill>
                  <a:srgbClr val="0000FF"/>
                </a:solidFill>
                <a:latin typeface="Helvetica"/>
                <a:cs typeface="Helvetica"/>
              </a:rPr>
              <a:t>A.d.R</a:t>
            </a:r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.) 100%</a:t>
            </a:r>
          </a:p>
          <a:p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T. </a:t>
            </a:r>
            <a:r>
              <a:rPr lang="en-US" sz="1100" dirty="0" err="1" smtClean="0">
                <a:solidFill>
                  <a:srgbClr val="0000FF"/>
                </a:solidFill>
                <a:latin typeface="Helvetica"/>
                <a:cs typeface="Helvetica"/>
              </a:rPr>
              <a:t>Spadaro</a:t>
            </a:r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 20%</a:t>
            </a:r>
          </a:p>
          <a:p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B. </a:t>
            </a:r>
            <a:r>
              <a:rPr lang="en-US" sz="1100" dirty="0" err="1" smtClean="0">
                <a:solidFill>
                  <a:srgbClr val="0000FF"/>
                </a:solidFill>
                <a:latin typeface="Helvetica"/>
                <a:cs typeface="Helvetica"/>
              </a:rPr>
              <a:t>Sciascia</a:t>
            </a:r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 10%</a:t>
            </a:r>
          </a:p>
          <a:p>
            <a:r>
              <a:rPr lang="en-US" sz="1100" dirty="0" smtClean="0">
                <a:solidFill>
                  <a:srgbClr val="3366FF"/>
                </a:solidFill>
                <a:latin typeface="Helvetica"/>
                <a:cs typeface="Helvetica"/>
              </a:rPr>
              <a:t>V</a:t>
            </a:r>
            <a:r>
              <a:rPr lang="en-US" sz="1100" dirty="0">
                <a:solidFill>
                  <a:srgbClr val="3366FF"/>
                </a:solidFill>
                <a:latin typeface="Helvetica"/>
                <a:cs typeface="Helvetica"/>
              </a:rPr>
              <a:t>. </a:t>
            </a:r>
            <a:r>
              <a:rPr lang="en-US" sz="1100" dirty="0" err="1">
                <a:solidFill>
                  <a:srgbClr val="3366FF"/>
                </a:solidFill>
                <a:latin typeface="Helvetica"/>
                <a:cs typeface="Helvetica"/>
              </a:rPr>
              <a:t>Kozhuharov</a:t>
            </a:r>
            <a:r>
              <a:rPr lang="en-US" sz="1100" dirty="0">
                <a:solidFill>
                  <a:srgbClr val="3366FF"/>
                </a:solidFill>
                <a:latin typeface="Helvetica"/>
                <a:cs typeface="Helvetica"/>
              </a:rPr>
              <a:t> (</a:t>
            </a:r>
            <a:r>
              <a:rPr lang="en-US" sz="1100" dirty="0" err="1">
                <a:solidFill>
                  <a:srgbClr val="3366FF"/>
                </a:solidFill>
                <a:latin typeface="Helvetica"/>
                <a:cs typeface="Helvetica"/>
              </a:rPr>
              <a:t>Università</a:t>
            </a:r>
            <a:r>
              <a:rPr lang="en-US" sz="1100" dirty="0">
                <a:solidFill>
                  <a:srgbClr val="3366FF"/>
                </a:solidFill>
                <a:latin typeface="Helvetica"/>
                <a:cs typeface="Helvetica"/>
              </a:rPr>
              <a:t> Sofia) 50%</a:t>
            </a:r>
          </a:p>
          <a:p>
            <a:r>
              <a:rPr lang="en-US" sz="1100" dirty="0">
                <a:solidFill>
                  <a:srgbClr val="3366FF"/>
                </a:solidFill>
                <a:latin typeface="Helvetica"/>
                <a:cs typeface="Helvetica"/>
              </a:rPr>
              <a:t>G. </a:t>
            </a:r>
            <a:r>
              <a:rPr lang="en-US" sz="1100" dirty="0" err="1">
                <a:solidFill>
                  <a:srgbClr val="3366FF"/>
                </a:solidFill>
                <a:latin typeface="Helvetica"/>
                <a:cs typeface="Helvetica"/>
              </a:rPr>
              <a:t>Georgiev</a:t>
            </a:r>
            <a:r>
              <a:rPr lang="en-US" sz="1100" dirty="0">
                <a:solidFill>
                  <a:srgbClr val="3366FF"/>
                </a:solidFill>
                <a:latin typeface="Helvetica"/>
                <a:cs typeface="Helvetica"/>
              </a:rPr>
              <a:t> (</a:t>
            </a:r>
            <a:r>
              <a:rPr lang="en-US" sz="1100" dirty="0" err="1">
                <a:solidFill>
                  <a:srgbClr val="3366FF"/>
                </a:solidFill>
                <a:latin typeface="Helvetica"/>
                <a:cs typeface="Helvetica"/>
              </a:rPr>
              <a:t>Università</a:t>
            </a:r>
            <a:r>
              <a:rPr lang="en-US" sz="1100" dirty="0">
                <a:solidFill>
                  <a:srgbClr val="3366FF"/>
                </a:solidFill>
                <a:latin typeface="Helvetica"/>
                <a:cs typeface="Helvetica"/>
              </a:rPr>
              <a:t> Sofia) 50%</a:t>
            </a:r>
          </a:p>
          <a:p>
            <a:endParaRPr lang="en-US" sz="1100" dirty="0" smtClean="0">
              <a:solidFill>
                <a:srgbClr val="CF040F"/>
              </a:solidFill>
              <a:latin typeface="Helvetica"/>
              <a:cs typeface="Helvetica"/>
            </a:endParaRPr>
          </a:p>
          <a:p>
            <a:r>
              <a:rPr lang="en-US" sz="1100" b="1" dirty="0">
                <a:solidFill>
                  <a:srgbClr val="000090"/>
                </a:solidFill>
                <a:latin typeface="Helvetica"/>
                <a:cs typeface="Helvetica"/>
              </a:rPr>
              <a:t>INFN LNF </a:t>
            </a:r>
            <a:r>
              <a:rPr lang="en-US" sz="1100" dirty="0" smtClean="0">
                <a:solidFill>
                  <a:srgbClr val="000090"/>
                </a:solidFill>
                <a:latin typeface="Helvetica"/>
                <a:cs typeface="Helvetica"/>
              </a:rPr>
              <a:t>(</a:t>
            </a:r>
            <a:r>
              <a:rPr lang="en-US" sz="1100" dirty="0" err="1" smtClean="0">
                <a:solidFill>
                  <a:srgbClr val="000090"/>
                </a:solidFill>
                <a:latin typeface="Helvetica"/>
                <a:cs typeface="Helvetica"/>
              </a:rPr>
              <a:t>Divisione</a:t>
            </a:r>
            <a:r>
              <a:rPr lang="en-US" sz="1100" dirty="0" smtClean="0">
                <a:solidFill>
                  <a:srgbClr val="000090"/>
                </a:solidFill>
                <a:latin typeface="Helvetica"/>
                <a:cs typeface="Helvetica"/>
              </a:rPr>
              <a:t> </a:t>
            </a:r>
            <a:r>
              <a:rPr lang="en-US" sz="1100" dirty="0" err="1">
                <a:solidFill>
                  <a:srgbClr val="000090"/>
                </a:solidFill>
                <a:latin typeface="Helvetica"/>
                <a:cs typeface="Helvetica"/>
              </a:rPr>
              <a:t>A</a:t>
            </a:r>
            <a:r>
              <a:rPr lang="en-US" sz="1100" dirty="0" err="1" smtClean="0">
                <a:solidFill>
                  <a:srgbClr val="000090"/>
                </a:solidFill>
                <a:latin typeface="Helvetica"/>
                <a:cs typeface="Helvetica"/>
              </a:rPr>
              <a:t>cceleratori</a:t>
            </a:r>
            <a:r>
              <a:rPr lang="en-US" sz="1100" dirty="0" smtClean="0">
                <a:solidFill>
                  <a:srgbClr val="000090"/>
                </a:solidFill>
                <a:latin typeface="Helvetica"/>
                <a:cs typeface="Helvetica"/>
              </a:rPr>
              <a:t>)</a:t>
            </a:r>
            <a:endParaRPr lang="en-US" sz="1100" dirty="0">
              <a:solidFill>
                <a:srgbClr val="000090"/>
              </a:solidFill>
              <a:latin typeface="Helvetica"/>
              <a:cs typeface="Helvetica"/>
            </a:endParaRPr>
          </a:p>
          <a:p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B. </a:t>
            </a:r>
            <a:r>
              <a:rPr lang="en-US" sz="1100" dirty="0" err="1" smtClean="0">
                <a:solidFill>
                  <a:srgbClr val="0000FF"/>
                </a:solidFill>
                <a:latin typeface="Helvetica"/>
                <a:cs typeface="Helvetica"/>
              </a:rPr>
              <a:t>Buonomo</a:t>
            </a:r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 (20%)</a:t>
            </a:r>
          </a:p>
          <a:p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L. </a:t>
            </a:r>
            <a:r>
              <a:rPr lang="en-US" sz="1100" dirty="0" err="1" smtClean="0">
                <a:solidFill>
                  <a:srgbClr val="0000FF"/>
                </a:solidFill>
                <a:latin typeface="Helvetica"/>
                <a:cs typeface="Helvetica"/>
              </a:rPr>
              <a:t>Foggetta</a:t>
            </a:r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 (20%)</a:t>
            </a:r>
          </a:p>
          <a:p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A. </a:t>
            </a:r>
            <a:r>
              <a:rPr lang="en-US" sz="1100" dirty="0" err="1" smtClean="0">
                <a:solidFill>
                  <a:srgbClr val="0000FF"/>
                </a:solidFill>
                <a:latin typeface="Helvetica"/>
                <a:cs typeface="Helvetica"/>
              </a:rPr>
              <a:t>Ghigo</a:t>
            </a:r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 (10%)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724" y="1042130"/>
            <a:ext cx="2724574" cy="2169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90"/>
                </a:solidFill>
                <a:latin typeface="Helvetica"/>
                <a:cs typeface="Helvetica"/>
              </a:rPr>
              <a:t>INFN Lecce</a:t>
            </a:r>
          </a:p>
          <a:p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G. </a:t>
            </a:r>
            <a:r>
              <a:rPr lang="en-US" sz="1100" dirty="0" err="1" smtClean="0">
                <a:solidFill>
                  <a:srgbClr val="0000FF"/>
                </a:solidFill>
                <a:latin typeface="Helvetica"/>
                <a:cs typeface="Helvetica"/>
              </a:rPr>
              <a:t>Chiodini</a:t>
            </a:r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 (Gr. 1) 30%</a:t>
            </a:r>
          </a:p>
          <a:p>
            <a:endParaRPr lang="en-US" sz="1100" dirty="0" smtClean="0">
              <a:solidFill>
                <a:srgbClr val="0000FF"/>
              </a:solidFill>
              <a:latin typeface="Helvetica"/>
              <a:cs typeface="Helvetica"/>
            </a:endParaRPr>
          </a:p>
          <a:p>
            <a:r>
              <a:rPr lang="en-US" sz="1200" b="1" dirty="0" smtClean="0">
                <a:solidFill>
                  <a:srgbClr val="000090"/>
                </a:solidFill>
                <a:latin typeface="Helvetica"/>
                <a:cs typeface="Helvetica"/>
              </a:rPr>
              <a:t>INFN Lecce and </a:t>
            </a:r>
            <a:r>
              <a:rPr lang="en-US" sz="1200" b="1" dirty="0" err="1" smtClean="0">
                <a:solidFill>
                  <a:srgbClr val="000090"/>
                </a:solidFill>
                <a:latin typeface="Helvetica"/>
                <a:cs typeface="Helvetica"/>
              </a:rPr>
              <a:t>Università</a:t>
            </a:r>
            <a:r>
              <a:rPr lang="en-US" sz="1200" b="1" dirty="0" smtClean="0">
                <a:solidFill>
                  <a:srgbClr val="000090"/>
                </a:solidFill>
                <a:latin typeface="Helvetica"/>
                <a:cs typeface="Helvetica"/>
              </a:rPr>
              <a:t> </a:t>
            </a:r>
            <a:r>
              <a:rPr lang="en-US" sz="1200" b="1" dirty="0" err="1" smtClean="0">
                <a:solidFill>
                  <a:srgbClr val="000090"/>
                </a:solidFill>
                <a:latin typeface="Helvetica"/>
                <a:cs typeface="Helvetica"/>
              </a:rPr>
              <a:t>Salento</a:t>
            </a:r>
            <a:endParaRPr lang="en-US" sz="1200" b="1" dirty="0">
              <a:solidFill>
                <a:srgbClr val="000090"/>
              </a:solidFill>
              <a:latin typeface="Helvetica"/>
              <a:cs typeface="Helvetica"/>
            </a:endParaRPr>
          </a:p>
          <a:p>
            <a:pPr marL="228600" indent="-228600">
              <a:buAutoNum type="alphaUcPeriod"/>
            </a:pPr>
            <a:r>
              <a:rPr lang="en-US" sz="1100" dirty="0" err="1" smtClean="0">
                <a:solidFill>
                  <a:srgbClr val="0000FF"/>
                </a:solidFill>
                <a:latin typeface="Helvetica"/>
                <a:cs typeface="Helvetica"/>
              </a:rPr>
              <a:t>Caricato</a:t>
            </a:r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 (Gr. 5) 20</a:t>
            </a:r>
            <a:r>
              <a:rPr lang="en-US" sz="1100" dirty="0">
                <a:solidFill>
                  <a:srgbClr val="0000FF"/>
                </a:solidFill>
                <a:latin typeface="Helvetica"/>
                <a:cs typeface="Helvetica"/>
              </a:rPr>
              <a:t>%</a:t>
            </a:r>
          </a:p>
          <a:p>
            <a:pPr marL="228600" indent="-228600">
              <a:buAutoNum type="alphaUcPeriod"/>
            </a:pPr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M. Martino (</a:t>
            </a:r>
            <a:r>
              <a:rPr lang="en-US" sz="1100" dirty="0" err="1" smtClean="0">
                <a:solidFill>
                  <a:srgbClr val="0000FF"/>
                </a:solidFill>
                <a:latin typeface="Helvetica"/>
                <a:cs typeface="Helvetica"/>
              </a:rPr>
              <a:t>Professore</a:t>
            </a:r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, Gr. 5) 20%</a:t>
            </a:r>
          </a:p>
          <a:p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M. De </a:t>
            </a:r>
            <a:r>
              <a:rPr lang="en-US" sz="1100" dirty="0" err="1" smtClean="0">
                <a:solidFill>
                  <a:srgbClr val="0000FF"/>
                </a:solidFill>
                <a:latin typeface="Helvetica"/>
                <a:cs typeface="Helvetica"/>
              </a:rPr>
              <a:t>Feudis</a:t>
            </a:r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 (</a:t>
            </a:r>
            <a:r>
              <a:rPr lang="en-US" sz="1100" dirty="0" err="1" smtClean="0">
                <a:solidFill>
                  <a:srgbClr val="0000FF"/>
                </a:solidFill>
                <a:latin typeface="Helvetica"/>
                <a:cs typeface="Helvetica"/>
              </a:rPr>
              <a:t>Dott</a:t>
            </a:r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. Gr. 5) 100%</a:t>
            </a:r>
          </a:p>
          <a:p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S. </a:t>
            </a:r>
            <a:r>
              <a:rPr lang="en-US" sz="1100" dirty="0" err="1" smtClean="0">
                <a:solidFill>
                  <a:srgbClr val="0000FF"/>
                </a:solidFill>
                <a:latin typeface="Helvetica"/>
                <a:cs typeface="Helvetica"/>
              </a:rPr>
              <a:t>Spagnolo</a:t>
            </a:r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 (Gr. 1) 20%</a:t>
            </a:r>
          </a:p>
          <a:p>
            <a:endParaRPr lang="en-US" sz="1100" dirty="0">
              <a:solidFill>
                <a:schemeClr val="accent2"/>
              </a:solidFill>
              <a:latin typeface="Helvetica"/>
              <a:cs typeface="Helvetica"/>
            </a:endParaRPr>
          </a:p>
          <a:p>
            <a:r>
              <a:rPr lang="en-US" sz="1200" b="1" dirty="0" smtClean="0">
                <a:solidFill>
                  <a:srgbClr val="000090"/>
                </a:solidFill>
                <a:latin typeface="Helvetica"/>
                <a:cs typeface="Helvetica"/>
              </a:rPr>
              <a:t>CNR-NANO and </a:t>
            </a:r>
            <a:r>
              <a:rPr lang="en-US" sz="1200" b="1" dirty="0" err="1" smtClean="0">
                <a:solidFill>
                  <a:srgbClr val="000090"/>
                </a:solidFill>
                <a:latin typeface="Helvetica"/>
                <a:cs typeface="Helvetica"/>
              </a:rPr>
              <a:t>Università</a:t>
            </a:r>
            <a:r>
              <a:rPr lang="en-US" sz="1200" b="1" dirty="0" smtClean="0">
                <a:solidFill>
                  <a:srgbClr val="000090"/>
                </a:solidFill>
                <a:latin typeface="Helvetica"/>
                <a:cs typeface="Helvetica"/>
              </a:rPr>
              <a:t> </a:t>
            </a:r>
            <a:r>
              <a:rPr lang="en-US" sz="1200" b="1" dirty="0" err="1" smtClean="0">
                <a:solidFill>
                  <a:srgbClr val="000090"/>
                </a:solidFill>
                <a:latin typeface="Helvetica"/>
                <a:cs typeface="Helvetica"/>
              </a:rPr>
              <a:t>Salento</a:t>
            </a:r>
            <a:endParaRPr lang="en-US" sz="1200" b="1" dirty="0" smtClean="0">
              <a:solidFill>
                <a:srgbClr val="000090"/>
              </a:solidFill>
              <a:latin typeface="Helvetica"/>
              <a:cs typeface="Helvetica"/>
            </a:endParaRPr>
          </a:p>
          <a:p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G. </a:t>
            </a:r>
            <a:r>
              <a:rPr lang="en-US" sz="1100" dirty="0" err="1" smtClean="0">
                <a:solidFill>
                  <a:srgbClr val="0000FF"/>
                </a:solidFill>
                <a:latin typeface="Helvetica"/>
                <a:cs typeface="Helvetica"/>
              </a:rPr>
              <a:t>Maruccio</a:t>
            </a:r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 (</a:t>
            </a:r>
            <a:r>
              <a:rPr lang="en-US" sz="1100" dirty="0" err="1" smtClean="0">
                <a:solidFill>
                  <a:srgbClr val="0000FF"/>
                </a:solidFill>
                <a:latin typeface="Helvetica"/>
                <a:cs typeface="Helvetica"/>
              </a:rPr>
              <a:t>Professore</a:t>
            </a:r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, Gr. 5) 20%</a:t>
            </a:r>
          </a:p>
          <a:p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A. </a:t>
            </a:r>
            <a:r>
              <a:rPr lang="en-US" sz="1100" dirty="0" err="1" smtClean="0">
                <a:solidFill>
                  <a:srgbClr val="0000FF"/>
                </a:solidFill>
                <a:latin typeface="Helvetica"/>
                <a:cs typeface="Helvetica"/>
              </a:rPr>
              <a:t>Monteduro</a:t>
            </a:r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 (</a:t>
            </a:r>
            <a:r>
              <a:rPr lang="en-US" sz="1100" dirty="0" err="1" smtClean="0">
                <a:solidFill>
                  <a:srgbClr val="0000FF"/>
                </a:solidFill>
                <a:latin typeface="Helvetica"/>
                <a:cs typeface="Helvetica"/>
              </a:rPr>
              <a:t>Dott</a:t>
            </a:r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. Gr. 5) 20%</a:t>
            </a:r>
          </a:p>
        </p:txBody>
      </p:sp>
      <p:sp>
        <p:nvSpPr>
          <p:cNvPr id="9" name="Rectangle 8"/>
          <p:cNvSpPr/>
          <p:nvPr/>
        </p:nvSpPr>
        <p:spPr>
          <a:xfrm>
            <a:off x="9338" y="4284077"/>
            <a:ext cx="20206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Helvetica"/>
                <a:cs typeface="Helvetica"/>
              </a:rPr>
              <a:t>2.3 FTE (7 </a:t>
            </a:r>
            <a:r>
              <a:rPr lang="en-US" sz="1400" b="1" dirty="0" err="1" smtClean="0">
                <a:solidFill>
                  <a:srgbClr val="0000FF"/>
                </a:solidFill>
                <a:latin typeface="Helvetica"/>
                <a:cs typeface="Helvetica"/>
              </a:rPr>
              <a:t>ricercatori</a:t>
            </a:r>
            <a:r>
              <a:rPr lang="en-US" sz="1400" b="1" dirty="0" smtClean="0">
                <a:solidFill>
                  <a:srgbClr val="0000FF"/>
                </a:solidFill>
                <a:latin typeface="Helvetica"/>
                <a:cs typeface="Helvetica"/>
              </a:rPr>
              <a:t>)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6895" y="4285185"/>
            <a:ext cx="21204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Helvetica"/>
                <a:cs typeface="Helvetica"/>
              </a:rPr>
              <a:t>4.0 </a:t>
            </a:r>
            <a:r>
              <a:rPr lang="en-US" sz="1400" b="1" dirty="0">
                <a:solidFill>
                  <a:srgbClr val="0000FF"/>
                </a:solidFill>
                <a:latin typeface="Helvetica"/>
                <a:cs typeface="Helvetica"/>
              </a:rPr>
              <a:t>FTE </a:t>
            </a:r>
            <a:r>
              <a:rPr lang="en-US" sz="1400" b="1" dirty="0" smtClean="0">
                <a:solidFill>
                  <a:srgbClr val="0000FF"/>
                </a:solidFill>
                <a:latin typeface="Helvetica"/>
                <a:cs typeface="Helvetica"/>
              </a:rPr>
              <a:t>(</a:t>
            </a:r>
            <a:r>
              <a:rPr lang="en-US" sz="1400" b="1" dirty="0" smtClean="0">
                <a:solidFill>
                  <a:srgbClr val="0000FF"/>
                </a:solidFill>
                <a:latin typeface="Helvetica"/>
                <a:cs typeface="Helvetica"/>
              </a:rPr>
              <a:t>14 </a:t>
            </a:r>
            <a:r>
              <a:rPr lang="en-US" sz="1400" b="1" dirty="0" err="1">
                <a:solidFill>
                  <a:srgbClr val="0000FF"/>
                </a:solidFill>
                <a:latin typeface="Helvetica"/>
                <a:cs typeface="Helvetica"/>
              </a:rPr>
              <a:t>ricercatori</a:t>
            </a:r>
            <a:r>
              <a:rPr lang="en-US" sz="1400" b="1" dirty="0">
                <a:solidFill>
                  <a:srgbClr val="0000FF"/>
                </a:solidFill>
                <a:latin typeface="Helvetica"/>
                <a:cs typeface="Helvetica"/>
              </a:rPr>
              <a:t>)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61182" y="4284883"/>
            <a:ext cx="20206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Helvetica"/>
                <a:cs typeface="Helvetica"/>
              </a:rPr>
              <a:t>2</a:t>
            </a:r>
            <a:r>
              <a:rPr lang="en-US" sz="1400" b="1" dirty="0" smtClean="0">
                <a:solidFill>
                  <a:srgbClr val="0000FF"/>
                </a:solidFill>
                <a:latin typeface="Helvetica"/>
                <a:cs typeface="Helvetica"/>
              </a:rPr>
              <a:t>.0 </a:t>
            </a:r>
            <a:r>
              <a:rPr lang="en-US" sz="1400" b="1" dirty="0">
                <a:solidFill>
                  <a:srgbClr val="0000FF"/>
                </a:solidFill>
                <a:latin typeface="Helvetica"/>
                <a:cs typeface="Helvetica"/>
              </a:rPr>
              <a:t>FTE </a:t>
            </a:r>
            <a:r>
              <a:rPr lang="en-US" sz="1400" b="1" dirty="0" smtClean="0">
                <a:solidFill>
                  <a:srgbClr val="0000FF"/>
                </a:solidFill>
                <a:latin typeface="Helvetica"/>
                <a:cs typeface="Helvetica"/>
              </a:rPr>
              <a:t>(5 </a:t>
            </a:r>
            <a:r>
              <a:rPr lang="en-US" sz="1400" b="1" dirty="0" err="1">
                <a:solidFill>
                  <a:srgbClr val="0000FF"/>
                </a:solidFill>
                <a:latin typeface="Helvetica"/>
                <a:cs typeface="Helvetica"/>
              </a:rPr>
              <a:t>ricercatori</a:t>
            </a:r>
            <a:r>
              <a:rPr lang="en-US" sz="1400" b="1" dirty="0" smtClean="0">
                <a:solidFill>
                  <a:srgbClr val="0000FF"/>
                </a:solidFill>
                <a:latin typeface="Helvetica"/>
                <a:cs typeface="Helvetica"/>
              </a:rPr>
              <a:t>)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38" y="4970686"/>
            <a:ext cx="272457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90"/>
                </a:solidFill>
                <a:latin typeface="Helvetica"/>
                <a:cs typeface="Helvetica"/>
              </a:rPr>
              <a:t>INFN Lecce</a:t>
            </a:r>
          </a:p>
          <a:p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G. Fiore (</a:t>
            </a:r>
            <a:r>
              <a:rPr lang="en-US" sz="1100" dirty="0" err="1" smtClean="0">
                <a:solidFill>
                  <a:srgbClr val="0000FF"/>
                </a:solidFill>
                <a:latin typeface="Helvetica"/>
                <a:cs typeface="Helvetica"/>
              </a:rPr>
              <a:t>Tecnico</a:t>
            </a:r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 e </a:t>
            </a:r>
            <a:r>
              <a:rPr lang="en-US" sz="1100" dirty="0" err="1" smtClean="0">
                <a:solidFill>
                  <a:srgbClr val="0000FF"/>
                </a:solidFill>
                <a:latin typeface="Helvetica"/>
                <a:cs typeface="Helvetica"/>
              </a:rPr>
              <a:t>progettista</a:t>
            </a:r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) 30%</a:t>
            </a:r>
          </a:p>
          <a:p>
            <a:endParaRPr lang="en-US" sz="1100" dirty="0" smtClean="0">
              <a:solidFill>
                <a:srgbClr val="CF040F"/>
              </a:solidFill>
              <a:latin typeface="Helvetica"/>
              <a:cs typeface="Helvetica"/>
            </a:endParaRPr>
          </a:p>
          <a:p>
            <a:r>
              <a:rPr lang="en-US" sz="1200" b="1" dirty="0">
                <a:solidFill>
                  <a:srgbClr val="000090"/>
                </a:solidFill>
                <a:latin typeface="Helvetica"/>
                <a:cs typeface="Helvetica"/>
              </a:rPr>
              <a:t>INFN </a:t>
            </a:r>
            <a:r>
              <a:rPr lang="en-US" sz="1200" b="1" dirty="0" smtClean="0">
                <a:solidFill>
                  <a:srgbClr val="000090"/>
                </a:solidFill>
                <a:latin typeface="Helvetica"/>
                <a:cs typeface="Helvetica"/>
              </a:rPr>
              <a:t>Lecce and </a:t>
            </a:r>
            <a:r>
              <a:rPr lang="en-US" sz="1200" b="1" dirty="0" err="1" smtClean="0">
                <a:solidFill>
                  <a:srgbClr val="000090"/>
                </a:solidFill>
                <a:latin typeface="Helvetica"/>
                <a:cs typeface="Helvetica"/>
              </a:rPr>
              <a:t>Università</a:t>
            </a:r>
            <a:r>
              <a:rPr lang="en-US" sz="1200" b="1" dirty="0" smtClean="0">
                <a:solidFill>
                  <a:srgbClr val="000090"/>
                </a:solidFill>
                <a:latin typeface="Helvetica"/>
                <a:cs typeface="Helvetica"/>
              </a:rPr>
              <a:t> </a:t>
            </a:r>
            <a:r>
              <a:rPr lang="en-US" sz="1200" b="1" dirty="0" err="1" smtClean="0">
                <a:solidFill>
                  <a:srgbClr val="000090"/>
                </a:solidFill>
                <a:latin typeface="Helvetica"/>
                <a:cs typeface="Helvetica"/>
              </a:rPr>
              <a:t>Salento</a:t>
            </a:r>
            <a:endParaRPr lang="en-US" sz="1200" b="1" dirty="0">
              <a:solidFill>
                <a:srgbClr val="000090"/>
              </a:solidFill>
              <a:latin typeface="Helvetica"/>
              <a:cs typeface="Helvetica"/>
            </a:endParaRPr>
          </a:p>
          <a:p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M. </a:t>
            </a:r>
            <a:r>
              <a:rPr lang="en-US" sz="1100" dirty="0" err="1" smtClean="0">
                <a:solidFill>
                  <a:srgbClr val="0000FF"/>
                </a:solidFill>
                <a:latin typeface="Helvetica"/>
                <a:cs typeface="Helvetica"/>
              </a:rPr>
              <a:t>Corrado</a:t>
            </a:r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 (</a:t>
            </a:r>
            <a:r>
              <a:rPr lang="en-US" sz="1100" dirty="0" err="1" smtClean="0">
                <a:solidFill>
                  <a:srgbClr val="0000FF"/>
                </a:solidFill>
                <a:latin typeface="Helvetica"/>
                <a:cs typeface="Helvetica"/>
              </a:rPr>
              <a:t>Tecnico</a:t>
            </a:r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) </a:t>
            </a:r>
            <a:r>
              <a:rPr lang="en-US" sz="1100" dirty="0">
                <a:solidFill>
                  <a:srgbClr val="0000FF"/>
                </a:solidFill>
                <a:latin typeface="Helvetica"/>
                <a:cs typeface="Helvetica"/>
              </a:rPr>
              <a:t>20%</a:t>
            </a:r>
          </a:p>
          <a:p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C. Pinto (</a:t>
            </a:r>
            <a:r>
              <a:rPr lang="en-US" sz="1100" dirty="0" err="1" smtClean="0">
                <a:solidFill>
                  <a:srgbClr val="0000FF"/>
                </a:solidFill>
                <a:latin typeface="Helvetica"/>
                <a:cs typeface="Helvetica"/>
              </a:rPr>
              <a:t>Tecnico</a:t>
            </a:r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 </a:t>
            </a:r>
            <a:r>
              <a:rPr lang="en-US" sz="1100" dirty="0" err="1" smtClean="0">
                <a:solidFill>
                  <a:srgbClr val="0000FF"/>
                </a:solidFill>
                <a:latin typeface="Helvetica"/>
                <a:cs typeface="Helvetica"/>
              </a:rPr>
              <a:t>elettronico</a:t>
            </a:r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 ) 20%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97551" y="4970686"/>
            <a:ext cx="2800767" cy="1646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90"/>
                </a:solidFill>
                <a:latin typeface="Helvetica"/>
                <a:cs typeface="Helvetica"/>
              </a:rPr>
              <a:t>INFN </a:t>
            </a:r>
            <a:r>
              <a:rPr lang="en-US" sz="1200" b="1" dirty="0" err="1" smtClean="0">
                <a:solidFill>
                  <a:srgbClr val="000090"/>
                </a:solidFill>
                <a:latin typeface="Helvetica"/>
                <a:cs typeface="Helvetica"/>
              </a:rPr>
              <a:t>Frascati</a:t>
            </a:r>
            <a:r>
              <a:rPr lang="en-US" sz="1200" b="1" dirty="0" smtClean="0">
                <a:solidFill>
                  <a:srgbClr val="000090"/>
                </a:solidFill>
                <a:latin typeface="Helvetica"/>
                <a:cs typeface="Helvetica"/>
              </a:rPr>
              <a:t> (SPAS)</a:t>
            </a:r>
          </a:p>
          <a:p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C. </a:t>
            </a:r>
            <a:r>
              <a:rPr lang="en-US" sz="1100" dirty="0" err="1" smtClean="0">
                <a:solidFill>
                  <a:srgbClr val="0000FF"/>
                </a:solidFill>
                <a:latin typeface="Helvetica"/>
                <a:cs typeface="Helvetica"/>
              </a:rPr>
              <a:t>Capoccia</a:t>
            </a:r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 (</a:t>
            </a:r>
            <a:r>
              <a:rPr lang="en-US" sz="1100" dirty="0" err="1" smtClean="0">
                <a:solidFill>
                  <a:srgbClr val="0000FF"/>
                </a:solidFill>
                <a:latin typeface="Helvetica"/>
                <a:cs typeface="Helvetica"/>
              </a:rPr>
              <a:t>Progettista</a:t>
            </a:r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 </a:t>
            </a:r>
            <a:r>
              <a:rPr lang="en-US" sz="1100" dirty="0" err="1" smtClean="0">
                <a:solidFill>
                  <a:srgbClr val="0000FF"/>
                </a:solidFill>
                <a:latin typeface="Helvetica"/>
                <a:cs typeface="Helvetica"/>
              </a:rPr>
              <a:t>meccanico</a:t>
            </a:r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) </a:t>
            </a:r>
            <a:r>
              <a:rPr lang="en-US" sz="1100" dirty="0">
                <a:solidFill>
                  <a:srgbClr val="0000FF"/>
                </a:solidFill>
                <a:latin typeface="Helvetica"/>
                <a:cs typeface="Helvetica"/>
              </a:rPr>
              <a:t>20%</a:t>
            </a:r>
            <a:br>
              <a:rPr lang="en-US" sz="1100" dirty="0">
                <a:solidFill>
                  <a:srgbClr val="0000FF"/>
                </a:solidFill>
                <a:latin typeface="Helvetica"/>
                <a:cs typeface="Helvetica"/>
              </a:rPr>
            </a:br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E. </a:t>
            </a:r>
            <a:r>
              <a:rPr lang="en-US" sz="1100" dirty="0" err="1" smtClean="0">
                <a:solidFill>
                  <a:srgbClr val="0000FF"/>
                </a:solidFill>
                <a:latin typeface="Helvetica"/>
                <a:cs typeface="Helvetica"/>
              </a:rPr>
              <a:t>Capitolo</a:t>
            </a:r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   (</a:t>
            </a:r>
            <a:r>
              <a:rPr lang="en-US" sz="1100" dirty="0" err="1" smtClean="0">
                <a:solidFill>
                  <a:srgbClr val="0000FF"/>
                </a:solidFill>
                <a:latin typeface="Helvetica"/>
                <a:cs typeface="Helvetica"/>
              </a:rPr>
              <a:t>Progettista</a:t>
            </a:r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 </a:t>
            </a:r>
            <a:r>
              <a:rPr lang="en-US" sz="1100" dirty="0" err="1" smtClean="0">
                <a:solidFill>
                  <a:srgbClr val="0000FF"/>
                </a:solidFill>
                <a:latin typeface="Helvetica"/>
                <a:cs typeface="Helvetica"/>
              </a:rPr>
              <a:t>meccanico</a:t>
            </a:r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) </a:t>
            </a:r>
            <a:r>
              <a:rPr lang="en-US" sz="1100" dirty="0">
                <a:solidFill>
                  <a:srgbClr val="0000FF"/>
                </a:solidFill>
                <a:latin typeface="Helvetica"/>
                <a:cs typeface="Helvetica"/>
              </a:rPr>
              <a:t>20</a:t>
            </a:r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%</a:t>
            </a:r>
          </a:p>
          <a:p>
            <a:endParaRPr lang="en-US" sz="1100" dirty="0" smtClean="0">
              <a:solidFill>
                <a:srgbClr val="000090"/>
              </a:solidFill>
              <a:latin typeface="Helvetica"/>
              <a:cs typeface="Helvetica"/>
            </a:endParaRPr>
          </a:p>
          <a:p>
            <a:r>
              <a:rPr lang="en-US" sz="1200" b="1" dirty="0">
                <a:solidFill>
                  <a:srgbClr val="000090"/>
                </a:solidFill>
                <a:latin typeface="Helvetica"/>
                <a:cs typeface="Helvetica"/>
              </a:rPr>
              <a:t>INFN </a:t>
            </a:r>
            <a:r>
              <a:rPr lang="en-US" sz="1200" b="1" dirty="0" err="1" smtClean="0">
                <a:solidFill>
                  <a:srgbClr val="000090"/>
                </a:solidFill>
                <a:latin typeface="Helvetica"/>
                <a:cs typeface="Helvetica"/>
              </a:rPr>
              <a:t>frascati</a:t>
            </a:r>
            <a:r>
              <a:rPr lang="en-US" sz="1200" b="1" dirty="0" smtClean="0">
                <a:solidFill>
                  <a:srgbClr val="000090"/>
                </a:solidFill>
                <a:latin typeface="Helvetica"/>
                <a:cs typeface="Helvetica"/>
              </a:rPr>
              <a:t> (SELF)</a:t>
            </a:r>
            <a:endParaRPr lang="en-US" sz="1200" b="1" dirty="0">
              <a:solidFill>
                <a:srgbClr val="000090"/>
              </a:solidFill>
              <a:latin typeface="Helvetica"/>
              <a:cs typeface="Helvetica"/>
            </a:endParaRPr>
          </a:p>
          <a:p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G. </a:t>
            </a:r>
            <a:r>
              <a:rPr lang="en-US" sz="1100" dirty="0" err="1" smtClean="0">
                <a:solidFill>
                  <a:srgbClr val="0000FF"/>
                </a:solidFill>
                <a:latin typeface="Helvetica"/>
                <a:cs typeface="Helvetica"/>
              </a:rPr>
              <a:t>Corradi</a:t>
            </a:r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 (</a:t>
            </a:r>
            <a:r>
              <a:rPr lang="en-US" sz="1100" dirty="0" err="1" smtClean="0">
                <a:solidFill>
                  <a:srgbClr val="0000FF"/>
                </a:solidFill>
                <a:latin typeface="Helvetica"/>
                <a:cs typeface="Helvetica"/>
              </a:rPr>
              <a:t>Progettista</a:t>
            </a:r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 </a:t>
            </a:r>
            <a:r>
              <a:rPr lang="en-US" sz="1100" dirty="0" err="1" smtClean="0">
                <a:solidFill>
                  <a:srgbClr val="0000FF"/>
                </a:solidFill>
                <a:latin typeface="Helvetica"/>
                <a:cs typeface="Helvetica"/>
              </a:rPr>
              <a:t>Elettronico</a:t>
            </a:r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) </a:t>
            </a:r>
            <a:r>
              <a:rPr lang="en-US" sz="1100" dirty="0">
                <a:solidFill>
                  <a:srgbClr val="0000FF"/>
                </a:solidFill>
                <a:latin typeface="Helvetica"/>
                <a:cs typeface="Helvetica"/>
              </a:rPr>
              <a:t>20</a:t>
            </a:r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%</a:t>
            </a:r>
          </a:p>
          <a:p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/>
            </a:r>
            <a:b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</a:br>
            <a:r>
              <a:rPr lang="en-US" sz="1100" b="1" dirty="0" smtClean="0">
                <a:solidFill>
                  <a:srgbClr val="000090"/>
                </a:solidFill>
                <a:latin typeface="Helvetica"/>
                <a:cs typeface="Helvetica"/>
              </a:rPr>
              <a:t>INFN </a:t>
            </a:r>
            <a:r>
              <a:rPr lang="en-US" sz="1100" b="1" dirty="0" err="1" smtClean="0">
                <a:solidFill>
                  <a:srgbClr val="000090"/>
                </a:solidFill>
                <a:latin typeface="Helvetica"/>
                <a:cs typeface="Helvetica"/>
              </a:rPr>
              <a:t>Frascati</a:t>
            </a:r>
            <a:r>
              <a:rPr lang="en-US" sz="1100" b="1" dirty="0" smtClean="0">
                <a:solidFill>
                  <a:srgbClr val="000090"/>
                </a:solidFill>
                <a:latin typeface="Helvetica"/>
                <a:cs typeface="Helvetica"/>
              </a:rPr>
              <a:t> </a:t>
            </a:r>
            <a:r>
              <a:rPr lang="en-US" sz="1100" b="1" dirty="0" err="1" smtClean="0">
                <a:solidFill>
                  <a:srgbClr val="000090"/>
                </a:solidFill>
                <a:latin typeface="Helvetica"/>
                <a:cs typeface="Helvetica"/>
              </a:rPr>
              <a:t>Servizio</a:t>
            </a:r>
            <a:r>
              <a:rPr lang="en-US" sz="1100" b="1" dirty="0" smtClean="0">
                <a:solidFill>
                  <a:srgbClr val="000090"/>
                </a:solidFill>
                <a:latin typeface="Helvetica"/>
                <a:cs typeface="Helvetica"/>
              </a:rPr>
              <a:t> </a:t>
            </a:r>
            <a:r>
              <a:rPr lang="en-US" sz="1100" b="1" dirty="0" err="1" smtClean="0">
                <a:solidFill>
                  <a:srgbClr val="000090"/>
                </a:solidFill>
                <a:latin typeface="Helvetica"/>
                <a:cs typeface="Helvetica"/>
              </a:rPr>
              <a:t>Vuoto</a:t>
            </a:r>
            <a:endParaRPr lang="en-US" sz="1100" b="1" dirty="0" smtClean="0">
              <a:solidFill>
                <a:srgbClr val="000090"/>
              </a:solidFill>
              <a:latin typeface="Helvetica"/>
              <a:cs typeface="Helvetica"/>
            </a:endParaRPr>
          </a:p>
          <a:p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V. </a:t>
            </a:r>
            <a:r>
              <a:rPr lang="en-US" sz="1100" dirty="0" err="1" smtClean="0">
                <a:solidFill>
                  <a:srgbClr val="0000FF"/>
                </a:solidFill>
                <a:latin typeface="Helvetica"/>
                <a:cs typeface="Helvetica"/>
              </a:rPr>
              <a:t>Lollo</a:t>
            </a:r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 </a:t>
            </a:r>
            <a:endParaRPr lang="en-US" sz="11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1407" y="655349"/>
            <a:ext cx="5341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3366FF"/>
                </a:solidFill>
              </a:rPr>
              <a:t>Personale</a:t>
            </a:r>
            <a:r>
              <a:rPr lang="en-US" b="1" dirty="0" smtClean="0">
                <a:solidFill>
                  <a:srgbClr val="3366FF"/>
                </a:solidFill>
              </a:rPr>
              <a:t> di </a:t>
            </a:r>
            <a:r>
              <a:rPr lang="en-US" b="1" dirty="0" err="1" smtClean="0">
                <a:solidFill>
                  <a:srgbClr val="3366FF"/>
                </a:solidFill>
              </a:rPr>
              <a:t>ricerca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1407" y="4612776"/>
            <a:ext cx="5341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3366FF"/>
                </a:solidFill>
              </a:rPr>
              <a:t>Supporto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tecnico</a:t>
            </a:r>
            <a:endParaRPr lang="en-US" b="1" dirty="0">
              <a:solidFill>
                <a:srgbClr val="3366FF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9338" y="4264387"/>
            <a:ext cx="8715908" cy="0"/>
          </a:xfrm>
          <a:prstGeom prst="line">
            <a:avLst/>
          </a:prstGeom>
          <a:ln w="12700" cmpd="sng">
            <a:solidFill>
              <a:srgbClr val="0000FF"/>
            </a:solidFill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44408" y="1042130"/>
            <a:ext cx="118494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90"/>
                </a:solidFill>
                <a:latin typeface="Helvetica"/>
                <a:cs typeface="Helvetica"/>
              </a:rPr>
              <a:t>INFN </a:t>
            </a:r>
            <a:r>
              <a:rPr lang="en-US" sz="1200" b="1" dirty="0" err="1" smtClean="0">
                <a:solidFill>
                  <a:srgbClr val="000090"/>
                </a:solidFill>
                <a:latin typeface="Helvetica"/>
                <a:cs typeface="Helvetica"/>
              </a:rPr>
              <a:t>Padova</a:t>
            </a:r>
            <a:endParaRPr lang="en-US" sz="1200" b="1" dirty="0" smtClean="0">
              <a:solidFill>
                <a:srgbClr val="000090"/>
              </a:solidFill>
              <a:latin typeface="Helvetica"/>
              <a:cs typeface="Helvetica"/>
            </a:endParaRPr>
          </a:p>
          <a:p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U. </a:t>
            </a:r>
            <a:r>
              <a:rPr lang="en-US" sz="1100" dirty="0" err="1" smtClean="0">
                <a:solidFill>
                  <a:srgbClr val="0000FF"/>
                </a:solidFill>
                <a:latin typeface="Helvetica"/>
                <a:cs typeface="Helvetica"/>
              </a:rPr>
              <a:t>Dosselli</a:t>
            </a:r>
            <a:r>
              <a:rPr lang="en-US" sz="1100" dirty="0" smtClean="0">
                <a:solidFill>
                  <a:srgbClr val="0000FF"/>
                </a:solidFill>
                <a:latin typeface="Helvetica"/>
                <a:cs typeface="Helvetica"/>
              </a:rPr>
              <a:t> 20%</a:t>
            </a:r>
            <a:endParaRPr lang="en-US" sz="11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2421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Richieste</a:t>
            </a:r>
            <a:r>
              <a:rPr lang="en-US" dirty="0" smtClean="0"/>
              <a:t> 2015 CSN1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164465"/>
              </p:ext>
            </p:extLst>
          </p:nvPr>
        </p:nvGraphicFramePr>
        <p:xfrm>
          <a:off x="84666" y="976313"/>
          <a:ext cx="891381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889"/>
                <a:gridCol w="1665111"/>
                <a:gridCol w="1227667"/>
                <a:gridCol w="1411111"/>
                <a:gridCol w="360803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Missioni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Trasporti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Apparati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LNF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 K€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3K€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 K€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Lecce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 K€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K€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1Keuro</a:t>
                      </a:r>
                      <a:r>
                        <a:rPr lang="en-US" baseline="0" dirty="0" smtClean="0"/>
                        <a:t> PCB + 1Keuro </a:t>
                      </a:r>
                      <a:r>
                        <a:rPr lang="en-US" baseline="0" dirty="0" err="1" smtClean="0"/>
                        <a:t>consumi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 K€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K€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Fotosensori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Ecal</a:t>
                      </a:r>
                      <a:r>
                        <a:rPr lang="en-US" dirty="0" smtClean="0"/>
                        <a:t> (APD)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Totale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5.0 K</a:t>
                      </a:r>
                      <a:r>
                        <a:rPr lang="en-US" dirty="0" smtClean="0"/>
                        <a:t>€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25 K</a:t>
                      </a:r>
                      <a:r>
                        <a:rPr lang="en-US" dirty="0" smtClean="0"/>
                        <a:t>€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LNF 4/06/15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july 2015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1666" y="3245556"/>
            <a:ext cx="8513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</a:t>
            </a:r>
            <a:r>
              <a:rPr lang="en-US" dirty="0" err="1" smtClean="0"/>
              <a:t>soldi</a:t>
            </a:r>
            <a:r>
              <a:rPr lang="en-US" dirty="0" smtClean="0"/>
              <a:t> di </a:t>
            </a:r>
            <a:r>
              <a:rPr lang="en-US" dirty="0" err="1" smtClean="0"/>
              <a:t>apparati</a:t>
            </a:r>
            <a:r>
              <a:rPr lang="en-US" dirty="0" smtClean="0"/>
              <a:t> </a:t>
            </a:r>
            <a:r>
              <a:rPr lang="en-US" dirty="0" err="1" smtClean="0"/>
              <a:t>saranno</a:t>
            </a:r>
            <a:r>
              <a:rPr lang="en-US" dirty="0" smtClean="0"/>
              <a:t> </a:t>
            </a:r>
            <a:r>
              <a:rPr lang="en-US" dirty="0" err="1" smtClean="0"/>
              <a:t>usati</a:t>
            </a:r>
            <a:r>
              <a:rPr lang="en-US" dirty="0" smtClean="0"/>
              <a:t> per le </a:t>
            </a:r>
            <a:r>
              <a:rPr lang="en-US" dirty="0" err="1" smtClean="0"/>
              <a:t>seguenti</a:t>
            </a:r>
            <a:r>
              <a:rPr lang="en-US" dirty="0" smtClean="0"/>
              <a:t> </a:t>
            </a:r>
            <a:r>
              <a:rPr lang="en-US" dirty="0" err="1" smtClean="0"/>
              <a:t>operazioni</a:t>
            </a:r>
            <a:endParaRPr lang="en-US" dirty="0" smtClean="0"/>
          </a:p>
          <a:p>
            <a:r>
              <a:rPr lang="en-US" dirty="0" smtClean="0"/>
              <a:t>LNF 2015: </a:t>
            </a:r>
            <a:r>
              <a:rPr lang="en-US" dirty="0" err="1" smtClean="0"/>
              <a:t>meccanica</a:t>
            </a:r>
            <a:r>
              <a:rPr lang="en-US" dirty="0" smtClean="0"/>
              <a:t> </a:t>
            </a:r>
            <a:r>
              <a:rPr lang="en-US" dirty="0" err="1" smtClean="0"/>
              <a:t>prototipo</a:t>
            </a:r>
            <a:r>
              <a:rPr lang="en-US" dirty="0" smtClean="0"/>
              <a:t> ECAL + </a:t>
            </a:r>
            <a:r>
              <a:rPr lang="en-US" dirty="0" err="1" smtClean="0"/>
              <a:t>taglio</a:t>
            </a:r>
            <a:r>
              <a:rPr lang="en-US" dirty="0" smtClean="0"/>
              <a:t> </a:t>
            </a:r>
            <a:r>
              <a:rPr lang="en-US" dirty="0" err="1" smtClean="0"/>
              <a:t>cristalli</a:t>
            </a:r>
            <a:r>
              <a:rPr lang="en-US" dirty="0" smtClean="0"/>
              <a:t> + </a:t>
            </a:r>
            <a:r>
              <a:rPr lang="en-US" dirty="0" err="1" smtClean="0"/>
              <a:t>elettronica</a:t>
            </a:r>
            <a:r>
              <a:rPr lang="en-US" dirty="0" smtClean="0"/>
              <a:t> di Front-end </a:t>
            </a:r>
            <a:r>
              <a:rPr lang="en-US" dirty="0" err="1" smtClean="0"/>
              <a:t>prototipi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21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Piano </a:t>
            </a:r>
            <a:r>
              <a:rPr lang="en-US" dirty="0" err="1"/>
              <a:t>finanziario</a:t>
            </a:r>
            <a:r>
              <a:rPr lang="en-US" dirty="0"/>
              <a:t> 2015-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LNF 4/06/15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july 2015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2298" y="5854201"/>
            <a:ext cx="74179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Detailed breakdown of some of this costs in PADME kickoff meeting</a:t>
            </a:r>
          </a:p>
          <a:p>
            <a:r>
              <a:rPr lang="en-US" dirty="0" smtClean="0">
                <a:solidFill>
                  <a:srgbClr val="CF040F"/>
                </a:solidFill>
              </a:rPr>
              <a:t>http://</a:t>
            </a:r>
            <a:r>
              <a:rPr lang="en-US" dirty="0" err="1" smtClean="0">
                <a:solidFill>
                  <a:srgbClr val="CF040F"/>
                </a:solidFill>
              </a:rPr>
              <a:t>agenda.infn.it</a:t>
            </a:r>
            <a:r>
              <a:rPr lang="en-US" dirty="0" smtClean="0">
                <a:solidFill>
                  <a:srgbClr val="CF040F"/>
                </a:solidFill>
              </a:rPr>
              <a:t>/event/</a:t>
            </a:r>
            <a:r>
              <a:rPr lang="en-US" dirty="0" err="1" smtClean="0">
                <a:solidFill>
                  <a:srgbClr val="CF040F"/>
                </a:solidFill>
              </a:rPr>
              <a:t>padme</a:t>
            </a:r>
            <a:r>
              <a:rPr lang="en-US" dirty="0" smtClean="0">
                <a:solidFill>
                  <a:srgbClr val="CF040F"/>
                </a:solidFill>
              </a:rPr>
              <a:t>-kickoff</a:t>
            </a:r>
            <a:endParaRPr lang="en-US" dirty="0">
              <a:solidFill>
                <a:srgbClr val="CF040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9964" y="5106538"/>
            <a:ext cx="8164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Uncertainties 20% better cost estimate in the Technical proposal ;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Tracking spectrometer not included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897644"/>
              </p:ext>
            </p:extLst>
          </p:nvPr>
        </p:nvGraphicFramePr>
        <p:xfrm>
          <a:off x="489964" y="844004"/>
          <a:ext cx="8061368" cy="4201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6833"/>
                <a:gridCol w="802313"/>
                <a:gridCol w="1071823"/>
                <a:gridCol w="829734"/>
                <a:gridCol w="812800"/>
                <a:gridCol w="1557865"/>
              </a:tblGrid>
              <a:tr h="3011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PADME-invisible</a:t>
                      </a:r>
                      <a:endParaRPr lang="en-US" sz="1600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2015</a:t>
                      </a:r>
                      <a:endParaRPr lang="en-US" sz="1600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2016</a:t>
                      </a:r>
                      <a:endParaRPr lang="en-US" sz="1600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2017</a:t>
                      </a:r>
                      <a:endParaRPr lang="en-US" sz="1600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2018</a:t>
                      </a:r>
                      <a:endParaRPr lang="en-US" sz="1600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Totale</a:t>
                      </a:r>
                      <a:endParaRPr lang="en-US" sz="1600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5200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Magnete</a:t>
                      </a:r>
                      <a:endParaRPr lang="en-US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positron veto</a:t>
                      </a:r>
                    </a:p>
                  </a:txBody>
                  <a:tcPr>
                    <a:solidFill>
                      <a:srgbClr val="F9F3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</a:t>
                      </a:r>
                    </a:p>
                    <a:p>
                      <a:r>
                        <a:rPr lang="en-US" sz="1600" dirty="0" smtClean="0"/>
                        <a:t>30</a:t>
                      </a:r>
                      <a:endParaRPr lang="en-US" sz="1600" dirty="0"/>
                    </a:p>
                  </a:txBody>
                  <a:tcPr>
                    <a:solidFill>
                      <a:srgbClr val="F9F3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</a:t>
                      </a:r>
                    </a:p>
                    <a:p>
                      <a:r>
                        <a:rPr lang="en-US" sz="1600" dirty="0" smtClean="0"/>
                        <a:t>30</a:t>
                      </a:r>
                      <a:endParaRPr lang="en-US" sz="1600" dirty="0"/>
                    </a:p>
                  </a:txBody>
                  <a:tcPr>
                    <a:solidFill>
                      <a:srgbClr val="F9F3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43</a:t>
                      </a:r>
                    </a:p>
                    <a:p>
                      <a:r>
                        <a:rPr lang="en-US" sz="1600" dirty="0" smtClean="0"/>
                        <a:t>60</a:t>
                      </a:r>
                      <a:endParaRPr lang="en-US" sz="1600" dirty="0"/>
                    </a:p>
                  </a:txBody>
                  <a:tcPr>
                    <a:solidFill>
                      <a:srgbClr val="F9F3DA"/>
                    </a:solidFill>
                  </a:tcPr>
                </a:tc>
              </a:tr>
              <a:tr h="3011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Diamond</a:t>
                      </a:r>
                      <a:r>
                        <a:rPr lang="en-US" sz="1600" baseline="0" dirty="0" smtClean="0"/>
                        <a:t> target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102</a:t>
                      </a:r>
                      <a:endParaRPr lang="en-US" sz="1600" dirty="0"/>
                    </a:p>
                  </a:txBody>
                  <a:tcPr/>
                </a:tc>
              </a:tr>
              <a:tr h="3011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Front charged</a:t>
                      </a:r>
                      <a:r>
                        <a:rPr lang="en-US" sz="1600" baseline="0" dirty="0" smtClean="0"/>
                        <a:t> veto</a:t>
                      </a:r>
                      <a:endParaRPr lang="en-US" sz="1600" dirty="0"/>
                    </a:p>
                  </a:txBody>
                  <a:tcPr>
                    <a:solidFill>
                      <a:srgbClr val="F9F3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>
                    <a:solidFill>
                      <a:srgbClr val="F9F3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</a:t>
                      </a:r>
                      <a:endParaRPr lang="en-US" sz="1600" dirty="0"/>
                    </a:p>
                  </a:txBody>
                  <a:tcPr>
                    <a:solidFill>
                      <a:srgbClr val="F9F3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150</a:t>
                      </a:r>
                      <a:endParaRPr lang="en-US" sz="1600" dirty="0"/>
                    </a:p>
                  </a:txBody>
                  <a:tcPr>
                    <a:solidFill>
                      <a:srgbClr val="F9F3DA"/>
                    </a:solidFill>
                  </a:tcPr>
                </a:tc>
              </a:tr>
              <a:tr h="82677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Calorimetro</a:t>
                      </a:r>
                      <a:r>
                        <a:rPr lang="en-US" sz="1600" dirty="0" smtClean="0"/>
                        <a:t> BGO/</a:t>
                      </a:r>
                      <a:r>
                        <a:rPr lang="en-US" sz="1600" i="1" baseline="0" dirty="0" smtClean="0"/>
                        <a:t>LYSO</a:t>
                      </a:r>
                    </a:p>
                    <a:p>
                      <a:r>
                        <a:rPr lang="en-US" sz="1600" i="0" baseline="0" dirty="0" smtClean="0"/>
                        <a:t>APD+FEE</a:t>
                      </a:r>
                    </a:p>
                    <a:p>
                      <a:r>
                        <a:rPr lang="en-US" sz="1600" i="0" baseline="0" dirty="0" smtClean="0"/>
                        <a:t>DAQ</a:t>
                      </a:r>
                      <a:endParaRPr lang="en-US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</a:t>
                      </a:r>
                    </a:p>
                    <a:p>
                      <a:r>
                        <a:rPr lang="en-US" sz="1600" dirty="0" smtClean="0"/>
                        <a:t>5</a:t>
                      </a:r>
                    </a:p>
                  </a:txBody>
                  <a:tcPr>
                    <a:solidFill>
                      <a:srgbClr val="FDCFA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135/</a:t>
                      </a:r>
                      <a:r>
                        <a:rPr lang="en-US" sz="1600" i="1" dirty="0" smtClean="0"/>
                        <a:t>520</a:t>
                      </a:r>
                    </a:p>
                    <a:p>
                      <a:r>
                        <a:rPr lang="en-US" sz="1600" i="0" dirty="0" smtClean="0"/>
                        <a:t>90</a:t>
                      </a:r>
                    </a:p>
                    <a:p>
                      <a:endParaRPr lang="en-US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120</a:t>
                      </a:r>
                    </a:p>
                    <a:p>
                      <a:r>
                        <a:rPr lang="en-US" sz="1600" dirty="0" smtClean="0"/>
                        <a:t>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150/</a:t>
                      </a:r>
                      <a:r>
                        <a:rPr lang="en-US" sz="1600" i="1" dirty="0" smtClean="0"/>
                        <a:t>520</a:t>
                      </a:r>
                    </a:p>
                    <a:p>
                      <a:r>
                        <a:rPr lang="en-US" sz="1600" dirty="0" smtClean="0"/>
                        <a:t>215</a:t>
                      </a:r>
                    </a:p>
                    <a:p>
                      <a:r>
                        <a:rPr lang="en-US" sz="1600" dirty="0" smtClean="0"/>
                        <a:t>280</a:t>
                      </a:r>
                      <a:endParaRPr lang="en-US" sz="1600" dirty="0"/>
                    </a:p>
                  </a:txBody>
                  <a:tcPr/>
                </a:tc>
              </a:tr>
              <a:tr h="3011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Small</a:t>
                      </a:r>
                      <a:r>
                        <a:rPr lang="en-US" sz="1600" baseline="0" dirty="0" smtClean="0"/>
                        <a:t> Angle Veto</a:t>
                      </a:r>
                      <a:endParaRPr lang="en-US" sz="1600" dirty="0"/>
                    </a:p>
                  </a:txBody>
                  <a:tcPr>
                    <a:solidFill>
                      <a:srgbClr val="F9F3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>
                    <a:solidFill>
                      <a:srgbClr val="F9F3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</a:t>
                      </a:r>
                      <a:endParaRPr lang="en-US" sz="1600" dirty="0"/>
                    </a:p>
                  </a:txBody>
                  <a:tcPr>
                    <a:solidFill>
                      <a:srgbClr val="F9F3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>
                    <a:solidFill>
                      <a:srgbClr val="F9F3DA"/>
                    </a:solidFill>
                  </a:tcPr>
                </a:tc>
              </a:tr>
              <a:tr h="3011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Large Angle Veto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</a:t>
                      </a:r>
                      <a:endParaRPr lang="en-US" sz="1600" dirty="0"/>
                    </a:p>
                  </a:txBody>
                  <a:tcPr/>
                </a:tc>
              </a:tr>
              <a:tr h="30110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Vuoto+servizi</a:t>
                      </a:r>
                      <a:endParaRPr lang="en-US" sz="1600" dirty="0"/>
                    </a:p>
                  </a:txBody>
                  <a:tcPr>
                    <a:solidFill>
                      <a:srgbClr val="F9F3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>
                    <a:solidFill>
                      <a:srgbClr val="F9F3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>
                    <a:solidFill>
                      <a:srgbClr val="F9F3DA"/>
                    </a:solidFill>
                  </a:tcPr>
                </a:tc>
              </a:tr>
              <a:tr h="44881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Computing and storage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80</a:t>
                      </a:r>
                      <a:endParaRPr lang="en-US" sz="1600" dirty="0"/>
                    </a:p>
                  </a:txBody>
                  <a:tcPr/>
                </a:tc>
              </a:tr>
              <a:tr h="301109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Totale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solidFill>
                            <a:schemeClr val="bg1"/>
                          </a:solidFill>
                        </a:rPr>
                        <a:t>435/</a:t>
                      </a:r>
                      <a:r>
                        <a:rPr lang="en-US" sz="1600" b="1" i="1" dirty="0" smtClean="0">
                          <a:solidFill>
                            <a:schemeClr val="bg1"/>
                          </a:solidFill>
                        </a:rPr>
                        <a:t>820</a:t>
                      </a:r>
                      <a:endParaRPr lang="en-US" sz="16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800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1280/</a:t>
                      </a:r>
                      <a:r>
                        <a:rPr lang="en-US" sz="1600" b="1" i="1" dirty="0" smtClean="0">
                          <a:solidFill>
                            <a:schemeClr val="bg1"/>
                          </a:solidFill>
                        </a:rPr>
                        <a:t>1665</a:t>
                      </a:r>
                      <a:endParaRPr lang="en-US" sz="16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21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Richieste</a:t>
            </a:r>
            <a:r>
              <a:rPr lang="en-US" dirty="0" smtClean="0"/>
              <a:t> per </a:t>
            </a:r>
            <a:r>
              <a:rPr lang="en-US" dirty="0" err="1" smtClean="0"/>
              <a:t>sezione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LNF 4/06/15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july 2015</a:t>
            </a: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4475130"/>
              </p:ext>
            </p:extLst>
          </p:nvPr>
        </p:nvGraphicFramePr>
        <p:xfrm>
          <a:off x="84666" y="784731"/>
          <a:ext cx="725593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5580"/>
                <a:gridCol w="876525"/>
                <a:gridCol w="906840"/>
                <a:gridCol w="1095802"/>
                <a:gridCol w="3631187"/>
              </a:tblGrid>
              <a:tr h="2602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2015</a:t>
                      </a:r>
                      <a:endParaRPr lang="en-US" sz="12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Missioni</a:t>
                      </a:r>
                      <a:endParaRPr lang="en-US" sz="12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Trasporti</a:t>
                      </a:r>
                      <a:endParaRPr lang="en-US" sz="12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Apparati</a:t>
                      </a:r>
                      <a:endParaRPr lang="en-US" sz="12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2249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LNF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1.5 K€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3K€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 K€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249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Lecce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2.5 K€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 K€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1Keuro</a:t>
                      </a:r>
                      <a:r>
                        <a:rPr lang="en-US" sz="1200" baseline="0" dirty="0" smtClean="0"/>
                        <a:t> PCB + 1Keuro </a:t>
                      </a:r>
                      <a:r>
                        <a:rPr lang="en-US" sz="1200" baseline="0" dirty="0" err="1" smtClean="0"/>
                        <a:t>consumi</a:t>
                      </a:r>
                      <a:endParaRPr lang="en-US" sz="1200" dirty="0"/>
                    </a:p>
                  </a:txBody>
                  <a:tcPr/>
                </a:tc>
              </a:tr>
              <a:tr h="2249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RM1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 K€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 K€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Fotosensori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Ecal</a:t>
                      </a:r>
                      <a:r>
                        <a:rPr lang="en-US" sz="1200" dirty="0" smtClean="0"/>
                        <a:t> (APD)</a:t>
                      </a:r>
                      <a:endParaRPr lang="en-US" sz="1200" dirty="0"/>
                    </a:p>
                  </a:txBody>
                  <a:tcPr/>
                </a:tc>
              </a:tr>
              <a:tr h="224935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Totale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5 K</a:t>
                      </a:r>
                      <a:r>
                        <a:rPr lang="en-US" sz="1200" dirty="0" smtClean="0"/>
                        <a:t>€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25 K</a:t>
                      </a:r>
                      <a:r>
                        <a:rPr lang="en-US" sz="1200" dirty="0" smtClean="0"/>
                        <a:t>€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2698601"/>
              </p:ext>
            </p:extLst>
          </p:nvPr>
        </p:nvGraphicFramePr>
        <p:xfrm>
          <a:off x="152400" y="2336684"/>
          <a:ext cx="7255934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5580"/>
                <a:gridCol w="876525"/>
                <a:gridCol w="1053106"/>
                <a:gridCol w="949536"/>
                <a:gridCol w="3631187"/>
              </a:tblGrid>
              <a:tr h="2602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2016</a:t>
                      </a:r>
                      <a:endParaRPr lang="en-US" sz="12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Missioni</a:t>
                      </a:r>
                      <a:endParaRPr lang="en-US" sz="12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Consumo</a:t>
                      </a:r>
                      <a:endParaRPr lang="en-US" sz="12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Apparati</a:t>
                      </a:r>
                      <a:endParaRPr lang="en-US" sz="12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  <a:tr h="2249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LNF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 K€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4 K€</a:t>
                      </a:r>
                      <a:endParaRPr lang="en-US" sz="1200" baseline="0" dirty="0" smtClean="0"/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235 K€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Cristalli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calorimetro</a:t>
                      </a:r>
                      <a:r>
                        <a:rPr lang="en-US" sz="1200" baseline="0" dirty="0" smtClean="0"/>
                        <a:t> + </a:t>
                      </a:r>
                      <a:r>
                        <a:rPr lang="en-US" sz="1200" baseline="0" dirty="0" err="1" smtClean="0"/>
                        <a:t>meccanica</a:t>
                      </a:r>
                      <a:r>
                        <a:rPr lang="en-US" sz="1200" baseline="0" dirty="0" smtClean="0"/>
                        <a:t> 135 </a:t>
                      </a:r>
                      <a:r>
                        <a:rPr lang="en-US" sz="1200" dirty="0" smtClean="0"/>
                        <a:t>K€</a:t>
                      </a:r>
                      <a:endParaRPr lang="en-US" sz="1200" baseline="0" dirty="0" smtClean="0"/>
                    </a:p>
                    <a:p>
                      <a:r>
                        <a:rPr lang="en-US" sz="1200" baseline="0" dirty="0" err="1" smtClean="0"/>
                        <a:t>Magnete</a:t>
                      </a:r>
                      <a:r>
                        <a:rPr lang="en-US" sz="1200" baseline="0" dirty="0" smtClean="0"/>
                        <a:t> (</a:t>
                      </a:r>
                      <a:r>
                        <a:rPr lang="en-US" sz="1200" baseline="0" dirty="0" err="1" smtClean="0"/>
                        <a:t>cavi</a:t>
                      </a:r>
                      <a:r>
                        <a:rPr lang="en-US" sz="1200" baseline="0" dirty="0" smtClean="0"/>
                        <a:t>, </a:t>
                      </a:r>
                      <a:r>
                        <a:rPr lang="en-US" sz="1200" baseline="0" dirty="0" err="1" smtClean="0"/>
                        <a:t>servizi</a:t>
                      </a:r>
                      <a:r>
                        <a:rPr lang="en-US" sz="1200" baseline="0" dirty="0" smtClean="0"/>
                        <a:t>) 20 </a:t>
                      </a:r>
                      <a:r>
                        <a:rPr lang="en-US" sz="1200" dirty="0" smtClean="0"/>
                        <a:t>K€</a:t>
                      </a:r>
                      <a:endParaRPr lang="en-US" sz="1200" baseline="0" dirty="0" smtClean="0"/>
                    </a:p>
                    <a:p>
                      <a:r>
                        <a:rPr lang="en-US" sz="1200" baseline="0" dirty="0" smtClean="0"/>
                        <a:t>Imaging front veto 50 </a:t>
                      </a:r>
                      <a:r>
                        <a:rPr lang="en-US" sz="1200" dirty="0" smtClean="0"/>
                        <a:t>K€</a:t>
                      </a:r>
                      <a:endParaRPr lang="en-US" sz="1200" baseline="0" dirty="0" smtClean="0"/>
                    </a:p>
                    <a:p>
                      <a:r>
                        <a:rPr lang="en-US" sz="1200" baseline="0" dirty="0" smtClean="0"/>
                        <a:t>Positron veto (</a:t>
                      </a:r>
                      <a:r>
                        <a:rPr lang="en-US" sz="1200" baseline="0" dirty="0" err="1" smtClean="0"/>
                        <a:t>magnete</a:t>
                      </a:r>
                      <a:r>
                        <a:rPr lang="en-US" sz="1200" baseline="0" dirty="0" smtClean="0"/>
                        <a:t>) 30 </a:t>
                      </a:r>
                      <a:r>
                        <a:rPr lang="en-US" sz="1200" dirty="0" smtClean="0"/>
                        <a:t>K€</a:t>
                      </a:r>
                      <a:endParaRPr lang="en-US" sz="1200" dirty="0"/>
                    </a:p>
                  </a:txBody>
                  <a:tcPr/>
                </a:tc>
              </a:tr>
              <a:tr h="2249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Lecce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 8 K€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 K€</a:t>
                      </a:r>
                      <a:endParaRPr lang="en-US" sz="1200" baseline="0" dirty="0" smtClean="0"/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70 K€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Diamond target</a:t>
                      </a:r>
                      <a:r>
                        <a:rPr lang="en-US" sz="1200" baseline="0" dirty="0" smtClean="0"/>
                        <a:t> + FEE</a:t>
                      </a:r>
                      <a:endParaRPr lang="en-US" sz="1200" dirty="0"/>
                    </a:p>
                  </a:txBody>
                  <a:tcPr/>
                </a:tc>
              </a:tr>
              <a:tr h="2249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RM1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 8 K€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 K€</a:t>
                      </a:r>
                      <a:endParaRPr lang="en-US" sz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130 K€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Fotosensori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calorimetro</a:t>
                      </a:r>
                      <a:r>
                        <a:rPr lang="en-US" sz="1200" dirty="0" smtClean="0"/>
                        <a:t> (APD) + FEE 90 K€</a:t>
                      </a:r>
                      <a:endParaRPr lang="en-US" sz="1200" baseline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Small</a:t>
                      </a:r>
                      <a:r>
                        <a:rPr lang="en-US" sz="1200" baseline="0" dirty="0" smtClean="0"/>
                        <a:t> angle veto (BaF</a:t>
                      </a:r>
                      <a:r>
                        <a:rPr lang="en-US" sz="1200" baseline="-25000" dirty="0" smtClean="0"/>
                        <a:t>2</a:t>
                      </a:r>
                      <a:r>
                        <a:rPr lang="en-US" sz="1200" baseline="0" dirty="0" smtClean="0"/>
                        <a:t>) 20 </a:t>
                      </a:r>
                      <a:r>
                        <a:rPr lang="en-US" sz="1200" dirty="0" smtClean="0"/>
                        <a:t>K€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Large angle veto (</a:t>
                      </a:r>
                      <a:r>
                        <a:rPr lang="en-US" sz="1200" baseline="0" dirty="0" err="1" smtClean="0"/>
                        <a:t>Scint</a:t>
                      </a:r>
                      <a:r>
                        <a:rPr lang="en-US" sz="1200" baseline="0" dirty="0" smtClean="0"/>
                        <a:t>.) 20 </a:t>
                      </a:r>
                      <a:r>
                        <a:rPr lang="en-US" sz="1200" dirty="0" smtClean="0"/>
                        <a:t>K€</a:t>
                      </a:r>
                      <a:endParaRPr lang="en-US" sz="1200" baseline="0" dirty="0" smtClean="0"/>
                    </a:p>
                  </a:txBody>
                  <a:tcPr/>
                </a:tc>
              </a:tr>
              <a:tr h="224935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Totale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32 K</a:t>
                      </a:r>
                      <a:r>
                        <a:rPr lang="en-US" sz="1200" dirty="0" smtClean="0"/>
                        <a:t>€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8 K€</a:t>
                      </a:r>
                      <a:endParaRPr lang="en-US" sz="12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435 K</a:t>
                      </a:r>
                      <a:r>
                        <a:rPr lang="en-US" sz="1200" dirty="0" smtClean="0"/>
                        <a:t>€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29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Possibile</a:t>
            </a:r>
            <a:r>
              <a:rPr lang="en-US" dirty="0" smtClean="0"/>
              <a:t> </a:t>
            </a:r>
            <a:r>
              <a:rPr lang="en-US" dirty="0" err="1" smtClean="0"/>
              <a:t>schedula</a:t>
            </a:r>
            <a:r>
              <a:rPr lang="en-US" dirty="0" smtClean="0"/>
              <a:t> per PADME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207" y="4988644"/>
            <a:ext cx="8376026" cy="1671798"/>
          </a:xfrm>
        </p:spPr>
        <p:txBody>
          <a:bodyPr/>
          <a:lstStyle/>
          <a:p>
            <a:r>
              <a:rPr lang="it-IT" dirty="0" smtClean="0"/>
              <a:t>La schedula prevede che la CSN1 fornisca il profilo di spesa proposto nella slide precedente.</a:t>
            </a:r>
          </a:p>
          <a:p>
            <a:r>
              <a:rPr lang="it-IT" dirty="0" smtClean="0"/>
              <a:t>Tutte le attività che richiedono impegno finanziario sostanziale schedulate dopo la metà del 2016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LNF 4/06/15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july 2015</a:t>
            </a:r>
            <a:endParaRPr lang="en-US"/>
          </a:p>
        </p:txBody>
      </p:sp>
      <p:pic>
        <p:nvPicPr>
          <p:cNvPr id="8" name="Picture 7" descr="Screenshot 2015-06-26 17.42.1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9549"/>
            <a:ext cx="9144000" cy="423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Richieste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servizi</a:t>
            </a:r>
            <a:r>
              <a:rPr lang="en-US" dirty="0" smtClean="0"/>
              <a:t> LNF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40" y="737085"/>
            <a:ext cx="8865681" cy="583198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SPAS</a:t>
            </a:r>
          </a:p>
          <a:p>
            <a:pPr lvl="1"/>
            <a:r>
              <a:rPr lang="en-US" dirty="0" err="1" smtClean="0"/>
              <a:t>Capoccia</a:t>
            </a:r>
            <a:r>
              <a:rPr lang="en-US" dirty="0" smtClean="0"/>
              <a:t> (20% 2015; 40% 2016): </a:t>
            </a:r>
            <a:r>
              <a:rPr lang="en-US" dirty="0" err="1" smtClean="0"/>
              <a:t>coordinamento</a:t>
            </a:r>
            <a:r>
              <a:rPr lang="en-US" dirty="0" smtClean="0"/>
              <a:t> </a:t>
            </a:r>
            <a:r>
              <a:rPr lang="en-US" dirty="0" err="1" smtClean="0"/>
              <a:t>progettazione</a:t>
            </a:r>
            <a:r>
              <a:rPr lang="en-US" dirty="0" smtClean="0"/>
              <a:t> del general layout </a:t>
            </a:r>
            <a:r>
              <a:rPr lang="en-US" dirty="0" err="1" smtClean="0"/>
              <a:t>dell’esperimento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Capitolo</a:t>
            </a:r>
            <a:r>
              <a:rPr lang="en-US" dirty="0" smtClean="0"/>
              <a:t> (30</a:t>
            </a:r>
            <a:r>
              <a:rPr lang="en-US" dirty="0"/>
              <a:t>% 2015; 6</a:t>
            </a:r>
            <a:r>
              <a:rPr lang="en-US" dirty="0" smtClean="0"/>
              <a:t>0</a:t>
            </a:r>
            <a:r>
              <a:rPr lang="en-US" dirty="0"/>
              <a:t>% 2016</a:t>
            </a:r>
            <a:r>
              <a:rPr lang="en-US" dirty="0" smtClean="0"/>
              <a:t>): </a:t>
            </a:r>
            <a:r>
              <a:rPr lang="en-US" dirty="0" err="1" smtClean="0"/>
              <a:t>Progettazione</a:t>
            </a:r>
            <a:r>
              <a:rPr lang="en-US" dirty="0" smtClean="0"/>
              <a:t> e </a:t>
            </a:r>
            <a:r>
              <a:rPr lang="en-US" dirty="0" err="1" smtClean="0"/>
              <a:t>realizzazione</a:t>
            </a:r>
            <a:r>
              <a:rPr lang="en-US" dirty="0" smtClean="0"/>
              <a:t> </a:t>
            </a:r>
            <a:r>
              <a:rPr lang="en-US" dirty="0" err="1" smtClean="0"/>
              <a:t>meccanica</a:t>
            </a:r>
            <a:r>
              <a:rPr lang="en-US" dirty="0" smtClean="0"/>
              <a:t> </a:t>
            </a:r>
            <a:r>
              <a:rPr lang="en-US" dirty="0" err="1" smtClean="0"/>
              <a:t>prototipi</a:t>
            </a:r>
            <a:r>
              <a:rPr lang="en-US" dirty="0" smtClean="0"/>
              <a:t> ECAL</a:t>
            </a:r>
          </a:p>
          <a:p>
            <a:r>
              <a:rPr lang="en-US" dirty="0" smtClean="0"/>
              <a:t>SELF (G</a:t>
            </a:r>
            <a:r>
              <a:rPr lang="en-US" dirty="0"/>
              <a:t>. </a:t>
            </a:r>
            <a:r>
              <a:rPr lang="en-US" dirty="0" err="1" smtClean="0"/>
              <a:t>Corradi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2015 (20%): </a:t>
            </a:r>
            <a:r>
              <a:rPr lang="en-US" dirty="0" err="1" smtClean="0"/>
              <a:t>Progettazione</a:t>
            </a:r>
            <a:r>
              <a:rPr lang="en-US" dirty="0" smtClean="0"/>
              <a:t> e </a:t>
            </a:r>
            <a:r>
              <a:rPr lang="en-US" dirty="0" err="1" smtClean="0"/>
              <a:t>realizzazione</a:t>
            </a:r>
            <a:r>
              <a:rPr lang="en-US" dirty="0" smtClean="0"/>
              <a:t> </a:t>
            </a:r>
            <a:r>
              <a:rPr lang="en-US" dirty="0" err="1" smtClean="0"/>
              <a:t>prototipi</a:t>
            </a:r>
            <a:r>
              <a:rPr lang="en-US" dirty="0" smtClean="0"/>
              <a:t> </a:t>
            </a:r>
            <a:r>
              <a:rPr lang="en-US" dirty="0" err="1" smtClean="0"/>
              <a:t>elettronica</a:t>
            </a:r>
            <a:r>
              <a:rPr lang="en-US" dirty="0" smtClean="0"/>
              <a:t> FE ECAL.</a:t>
            </a:r>
          </a:p>
          <a:p>
            <a:pPr lvl="1"/>
            <a:r>
              <a:rPr lang="en-US" dirty="0" smtClean="0"/>
              <a:t>2016 (40%): </a:t>
            </a:r>
            <a:r>
              <a:rPr lang="en-US" dirty="0" err="1" smtClean="0"/>
              <a:t>Produzione</a:t>
            </a:r>
            <a:r>
              <a:rPr lang="en-US" dirty="0" smtClean="0"/>
              <a:t> e test </a:t>
            </a:r>
            <a:r>
              <a:rPr lang="en-US" dirty="0" err="1" smtClean="0"/>
              <a:t>dell’elettronica</a:t>
            </a:r>
            <a:r>
              <a:rPr lang="en-US" dirty="0" smtClean="0"/>
              <a:t> di readout di ECAL.</a:t>
            </a:r>
          </a:p>
          <a:p>
            <a:r>
              <a:rPr lang="en-US" dirty="0" err="1" smtClean="0"/>
              <a:t>Servizio</a:t>
            </a:r>
            <a:r>
              <a:rPr lang="en-US" dirty="0" smtClean="0"/>
              <a:t> </a:t>
            </a:r>
            <a:r>
              <a:rPr lang="en-US" dirty="0" err="1" smtClean="0"/>
              <a:t>vuoto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2016 (20% FTE): </a:t>
            </a:r>
            <a:r>
              <a:rPr lang="en-US" dirty="0" err="1" smtClean="0"/>
              <a:t>Collaborazione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progettazione</a:t>
            </a:r>
            <a:r>
              <a:rPr lang="en-US" dirty="0" smtClean="0"/>
              <a:t> e </a:t>
            </a:r>
            <a:r>
              <a:rPr lang="en-US" dirty="0" err="1" smtClean="0"/>
              <a:t>realizzazione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camera da </a:t>
            </a:r>
            <a:r>
              <a:rPr lang="en-US" dirty="0" err="1" smtClean="0"/>
              <a:t>vuoto</a:t>
            </a:r>
            <a:r>
              <a:rPr lang="en-US" dirty="0" smtClean="0"/>
              <a:t> di PADME</a:t>
            </a:r>
          </a:p>
          <a:p>
            <a:r>
              <a:rPr lang="en-US" dirty="0" err="1" smtClean="0"/>
              <a:t>Servizio</a:t>
            </a:r>
            <a:r>
              <a:rPr lang="en-US" dirty="0" smtClean="0"/>
              <a:t> </a:t>
            </a:r>
            <a:r>
              <a:rPr lang="en-US" dirty="0" err="1" smtClean="0"/>
              <a:t>misure</a:t>
            </a:r>
            <a:r>
              <a:rPr lang="en-US" dirty="0" smtClean="0"/>
              <a:t> </a:t>
            </a:r>
            <a:r>
              <a:rPr lang="en-US" dirty="0" err="1" smtClean="0"/>
              <a:t>magnetiche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2016(20% FTE 2015): </a:t>
            </a:r>
            <a:r>
              <a:rPr lang="en-US" dirty="0" err="1" smtClean="0"/>
              <a:t>Caratterizzazione</a:t>
            </a:r>
            <a:r>
              <a:rPr lang="en-US" dirty="0" smtClean="0"/>
              <a:t> del </a:t>
            </a:r>
            <a:r>
              <a:rPr lang="en-US" dirty="0" err="1" smtClean="0"/>
              <a:t>magnete</a:t>
            </a:r>
            <a:r>
              <a:rPr lang="en-US" dirty="0" smtClean="0"/>
              <a:t> di PADME</a:t>
            </a:r>
          </a:p>
          <a:p>
            <a:r>
              <a:rPr lang="en-US" dirty="0" err="1" smtClean="0"/>
              <a:t>Servizio</a:t>
            </a:r>
            <a:r>
              <a:rPr lang="en-US" dirty="0" smtClean="0"/>
              <a:t> LINAC: (50% FTE) </a:t>
            </a:r>
            <a:r>
              <a:rPr lang="en-US" dirty="0" err="1" smtClean="0"/>
              <a:t>Impulso</a:t>
            </a:r>
            <a:r>
              <a:rPr lang="en-US" dirty="0" smtClean="0"/>
              <a:t> </a:t>
            </a:r>
            <a:r>
              <a:rPr lang="en-US" dirty="0" err="1" smtClean="0"/>
              <a:t>allungato</a:t>
            </a:r>
            <a:r>
              <a:rPr lang="en-US" dirty="0" smtClean="0"/>
              <a:t>, </a:t>
            </a:r>
            <a:r>
              <a:rPr lang="en-US" dirty="0" err="1" smtClean="0"/>
              <a:t>microbeam</a:t>
            </a:r>
            <a:r>
              <a:rPr lang="en-US" dirty="0" smtClean="0"/>
              <a:t>, target </a:t>
            </a:r>
            <a:r>
              <a:rPr lang="en-US" dirty="0" err="1" smtClean="0"/>
              <a:t>sottile</a:t>
            </a:r>
            <a:endParaRPr lang="en-US" dirty="0" smtClean="0"/>
          </a:p>
          <a:p>
            <a:r>
              <a:rPr lang="en-US" dirty="0" err="1" smtClean="0"/>
              <a:t>Servizio</a:t>
            </a:r>
            <a:r>
              <a:rPr lang="en-US" dirty="0" smtClean="0"/>
              <a:t> </a:t>
            </a:r>
            <a:r>
              <a:rPr lang="en-US" dirty="0" err="1" smtClean="0"/>
              <a:t>Calcolo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2015: </a:t>
            </a:r>
            <a:r>
              <a:rPr lang="en-US" dirty="0" err="1" smtClean="0"/>
              <a:t>Connessione</a:t>
            </a:r>
            <a:r>
              <a:rPr lang="en-US" dirty="0" smtClean="0"/>
              <a:t> in </a:t>
            </a:r>
            <a:r>
              <a:rPr lang="en-US" dirty="0" err="1" smtClean="0"/>
              <a:t>fibra</a:t>
            </a:r>
            <a:r>
              <a:rPr lang="en-US" dirty="0" smtClean="0"/>
              <a:t> per la </a:t>
            </a:r>
            <a:r>
              <a:rPr lang="en-US" dirty="0" err="1" smtClean="0"/>
              <a:t>sala</a:t>
            </a:r>
            <a:r>
              <a:rPr lang="en-US" dirty="0" smtClean="0"/>
              <a:t> BTF e </a:t>
            </a:r>
            <a:r>
              <a:rPr lang="en-US" dirty="0" err="1" smtClean="0"/>
              <a:t>nuova</a:t>
            </a:r>
            <a:r>
              <a:rPr lang="en-US" dirty="0" smtClean="0"/>
              <a:t> </a:t>
            </a:r>
            <a:r>
              <a:rPr lang="en-US" dirty="0" err="1" smtClean="0"/>
              <a:t>sala</a:t>
            </a:r>
            <a:r>
              <a:rPr lang="en-US" dirty="0" smtClean="0"/>
              <a:t> </a:t>
            </a:r>
            <a:r>
              <a:rPr lang="en-US" dirty="0" err="1" smtClean="0"/>
              <a:t>controllo</a:t>
            </a:r>
            <a:r>
              <a:rPr lang="en-US" dirty="0" smtClean="0"/>
              <a:t> BTF</a:t>
            </a:r>
          </a:p>
          <a:p>
            <a:pPr lvl="1"/>
            <a:r>
              <a:rPr lang="en-US" dirty="0" smtClean="0"/>
              <a:t>2016: </a:t>
            </a:r>
            <a:r>
              <a:rPr lang="en-US" dirty="0" err="1" smtClean="0"/>
              <a:t>Realizzazione</a:t>
            </a:r>
            <a:r>
              <a:rPr lang="en-US" dirty="0" smtClean="0"/>
              <a:t> </a:t>
            </a:r>
            <a:r>
              <a:rPr lang="en-US" dirty="0" err="1" smtClean="0"/>
              <a:t>dell’infrastruttura</a:t>
            </a:r>
            <a:r>
              <a:rPr lang="en-US" dirty="0" smtClean="0"/>
              <a:t> di </a:t>
            </a:r>
            <a:r>
              <a:rPr lang="en-US" dirty="0" err="1" smtClean="0"/>
              <a:t>calcolo</a:t>
            </a:r>
            <a:r>
              <a:rPr lang="en-US" dirty="0" smtClean="0"/>
              <a:t> per PADME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LNF 4/06/15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july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0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8601" y="755588"/>
            <a:ext cx="4064001" cy="3792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A’</a:t>
            </a:r>
            <a:r>
              <a:rPr lang="en-US" dirty="0" smtClean="0"/>
              <a:t> visible searches status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416" y="737222"/>
            <a:ext cx="4838684" cy="4233493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1800" dirty="0" smtClean="0">
                <a:solidFill>
                  <a:srgbClr val="008000"/>
                </a:solidFill>
              </a:rPr>
              <a:t>Favored parameters values explaining (g-2)</a:t>
            </a:r>
            <a:r>
              <a:rPr lang="en-US" sz="1800" baseline="-25000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m</a:t>
            </a:r>
            <a:r>
              <a:rPr lang="en-US" sz="1800" dirty="0" smtClean="0">
                <a:solidFill>
                  <a:srgbClr val="008000"/>
                </a:solidFill>
              </a:rPr>
              <a:t> (green band)</a:t>
            </a:r>
            <a:endParaRPr lang="en-US" sz="1800" dirty="0">
              <a:solidFill>
                <a:srgbClr val="008000"/>
              </a:solidFill>
            </a:endParaRP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600" i="1" dirty="0" smtClean="0"/>
              <a:t>A’</a:t>
            </a:r>
            <a:r>
              <a:rPr lang="en-US" sz="1600" dirty="0" smtClean="0"/>
              <a:t>-boson light: </a:t>
            </a:r>
            <a:r>
              <a:rPr lang="en-US" sz="1600" dirty="0"/>
              <a:t>10-</a:t>
            </a:r>
            <a:r>
              <a:rPr lang="en-US" sz="1600" dirty="0" smtClean="0"/>
              <a:t>100 MeV</a:t>
            </a:r>
            <a:endParaRPr lang="en-US" sz="1600" dirty="0"/>
          </a:p>
          <a:p>
            <a:pPr>
              <a:buClr>
                <a:schemeClr val="tx1"/>
              </a:buClr>
            </a:pPr>
            <a:r>
              <a:rPr lang="en-US" sz="1800" dirty="0" smtClean="0"/>
              <a:t>Status of dark photon searches</a:t>
            </a:r>
            <a:endParaRPr lang="en-US" sz="1800" dirty="0"/>
          </a:p>
          <a:p>
            <a:pPr lvl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600" dirty="0"/>
              <a:t>Beam dump </a:t>
            </a:r>
            <a:r>
              <a:rPr lang="en-US" sz="1600" dirty="0" smtClean="0"/>
              <a:t>experiments (grey):</a:t>
            </a:r>
          </a:p>
          <a:p>
            <a:pPr marL="685800" lvl="2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en-US" sz="1600" dirty="0" err="1"/>
              <a:t>e</a:t>
            </a:r>
            <a:r>
              <a:rPr lang="en-US" sz="1600" baseline="30000" dirty="0" err="1" smtClean="0"/>
              <a:t>+</a:t>
            </a:r>
            <a:r>
              <a:rPr lang="en-US" sz="1600" dirty="0" err="1" smtClean="0"/>
              <a:t>e</a:t>
            </a:r>
            <a:r>
              <a:rPr lang="en-US" sz="1600" baseline="30000" dirty="0" smtClean="0">
                <a:latin typeface="Symbol" charset="2"/>
                <a:cs typeface="Symbol" charset="2"/>
              </a:rPr>
              <a:t>-</a:t>
            </a:r>
            <a:r>
              <a:rPr lang="en-US" sz="1600" dirty="0" smtClean="0"/>
              <a:t> appearance after a dump</a:t>
            </a:r>
            <a:endParaRPr lang="en-US" sz="1600" dirty="0"/>
          </a:p>
          <a:p>
            <a:pPr lvl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600" dirty="0" smtClean="0">
                <a:solidFill>
                  <a:srgbClr val="660066"/>
                </a:solidFill>
              </a:rPr>
              <a:t>Fixed target:</a:t>
            </a:r>
          </a:p>
          <a:p>
            <a:pPr marL="685800" lvl="2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en-US" sz="1400" dirty="0" smtClean="0">
                <a:solidFill>
                  <a:srgbClr val="660066"/>
                </a:solidFill>
              </a:rPr>
              <a:t>Peak search over QED backgrounds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600" dirty="0" smtClean="0">
                <a:solidFill>
                  <a:schemeClr val="accent2"/>
                </a:solidFill>
              </a:rPr>
              <a:t>Mesons decays:</a:t>
            </a:r>
          </a:p>
          <a:p>
            <a:pPr marL="685800" lvl="2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en-US" sz="1400" dirty="0" smtClean="0">
                <a:solidFill>
                  <a:schemeClr val="accent2"/>
                </a:solidFill>
              </a:rPr>
              <a:t>Peaks </a:t>
            </a:r>
            <a:r>
              <a:rPr lang="en-US" sz="1400" dirty="0">
                <a:solidFill>
                  <a:schemeClr val="accent2"/>
                </a:solidFill>
              </a:rPr>
              <a:t>in </a:t>
            </a:r>
            <a:r>
              <a:rPr lang="en-US" sz="1400" dirty="0" smtClean="0">
                <a:solidFill>
                  <a:schemeClr val="accent2"/>
                </a:solidFill>
              </a:rPr>
              <a:t>M(</a:t>
            </a:r>
            <a:r>
              <a:rPr lang="en-US" sz="1400" dirty="0" err="1" smtClean="0">
                <a:solidFill>
                  <a:schemeClr val="accent2"/>
                </a:solidFill>
              </a:rPr>
              <a:t>e</a:t>
            </a:r>
            <a:r>
              <a:rPr lang="en-US" sz="1400" baseline="30000" dirty="0" err="1">
                <a:solidFill>
                  <a:schemeClr val="accent2"/>
                </a:solidFill>
              </a:rPr>
              <a:t>+</a:t>
            </a:r>
            <a:r>
              <a:rPr lang="en-US" sz="1400" dirty="0" err="1">
                <a:solidFill>
                  <a:schemeClr val="accent2"/>
                </a:solidFill>
              </a:rPr>
              <a:t>e</a:t>
            </a:r>
            <a:r>
              <a:rPr lang="en-US" sz="1400" baseline="30000" dirty="0" smtClean="0">
                <a:solidFill>
                  <a:schemeClr val="accent2"/>
                </a:solidFill>
              </a:rPr>
              <a:t>-</a:t>
            </a:r>
            <a:r>
              <a:rPr lang="en-US" sz="1400" dirty="0" smtClean="0">
                <a:solidFill>
                  <a:schemeClr val="accent2"/>
                </a:solidFill>
              </a:rPr>
              <a:t>) </a:t>
            </a:r>
            <a:r>
              <a:rPr lang="en-US" sz="1400" dirty="0">
                <a:solidFill>
                  <a:schemeClr val="accent2"/>
                </a:solidFill>
              </a:rPr>
              <a:t>or </a:t>
            </a:r>
            <a:r>
              <a:rPr lang="en-US" sz="1400" dirty="0" smtClean="0">
                <a:solidFill>
                  <a:schemeClr val="accent2"/>
                </a:solidFill>
              </a:rPr>
              <a:t>M(</a:t>
            </a:r>
            <a:r>
              <a:rPr lang="en-US" sz="1400" dirty="0" err="1" smtClean="0">
                <a:solidFill>
                  <a:schemeClr val="accent2"/>
                </a:solidFill>
                <a:latin typeface="Symbol" charset="2"/>
                <a:cs typeface="Symbol" charset="2"/>
              </a:rPr>
              <a:t>m</a:t>
            </a:r>
            <a:r>
              <a:rPr lang="en-US" sz="1400" dirty="0" err="1">
                <a:solidFill>
                  <a:schemeClr val="accent2"/>
                </a:solidFill>
              </a:rPr>
              <a:t>+</a:t>
            </a:r>
            <a:r>
              <a:rPr lang="en-US" sz="1400" dirty="0" err="1">
                <a:solidFill>
                  <a:schemeClr val="accent2"/>
                </a:solidFill>
                <a:latin typeface="Symbol" charset="2"/>
                <a:cs typeface="Symbol" charset="2"/>
              </a:rPr>
              <a:t>m</a:t>
            </a:r>
            <a:r>
              <a:rPr lang="en-US" sz="1400" dirty="0" smtClean="0">
                <a:solidFill>
                  <a:schemeClr val="accent2"/>
                </a:solidFill>
                <a:latin typeface="Symbol" charset="2"/>
                <a:cs typeface="Symbol" charset="2"/>
              </a:rPr>
              <a:t>-</a:t>
            </a:r>
            <a:r>
              <a:rPr lang="en-US" sz="1400" dirty="0" smtClean="0">
                <a:solidFill>
                  <a:schemeClr val="accent2"/>
                </a:solidFill>
              </a:rPr>
              <a:t>)</a:t>
            </a:r>
          </a:p>
          <a:p>
            <a:pPr>
              <a:buClr>
                <a:schemeClr val="tx1"/>
              </a:buClr>
            </a:pPr>
            <a:r>
              <a:rPr lang="en-US" sz="1800" dirty="0" smtClean="0"/>
              <a:t>Indirect exclusion from </a:t>
            </a:r>
            <a:r>
              <a:rPr lang="en-US" sz="1800" dirty="0" smtClean="0">
                <a:solidFill>
                  <a:srgbClr val="FF0000"/>
                </a:solidFill>
              </a:rPr>
              <a:t>g</a:t>
            </a:r>
            <a:r>
              <a:rPr lang="en-US" sz="1800" baseline="-25000" dirty="0">
                <a:solidFill>
                  <a:srgbClr val="FF0000"/>
                </a:solidFill>
              </a:rPr>
              <a:t>e</a:t>
            </a:r>
            <a:r>
              <a:rPr lang="en-US" sz="1800" dirty="0" smtClean="0">
                <a:solidFill>
                  <a:srgbClr val="FF0000"/>
                </a:solidFill>
              </a:rPr>
              <a:t>-2 </a:t>
            </a:r>
            <a:r>
              <a:rPr lang="en-US" sz="1800" dirty="0" smtClean="0"/>
              <a:t>and </a:t>
            </a:r>
            <a:r>
              <a:rPr lang="en-US" sz="1800" dirty="0" smtClean="0">
                <a:solidFill>
                  <a:srgbClr val="008000"/>
                </a:solidFill>
              </a:rPr>
              <a:t>g</a:t>
            </a:r>
            <a:r>
              <a:rPr lang="en-US" sz="1800" baseline="-25000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m</a:t>
            </a:r>
            <a:r>
              <a:rPr lang="en-US" sz="1800" dirty="0" smtClean="0">
                <a:solidFill>
                  <a:srgbClr val="008000"/>
                </a:solidFill>
              </a:rPr>
              <a:t>-2</a:t>
            </a:r>
            <a:endParaRPr lang="en-US" sz="1800" dirty="0" smtClean="0">
              <a:solidFill>
                <a:srgbClr val="008000"/>
              </a:solidFill>
              <a:latin typeface="Symbol" charset="2"/>
              <a:cs typeface="Symbol" charset="2"/>
            </a:endParaRPr>
          </a:p>
          <a:p>
            <a:pPr marL="349250" lvl="1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en-US" sz="1600" dirty="0" smtClean="0">
                <a:cs typeface="Symbol" charset="2"/>
              </a:rPr>
              <a:t>Recent tight limit in red filled area</a:t>
            </a:r>
            <a:endParaRPr lang="en-US" sz="1600" dirty="0">
              <a:cs typeface="Symbol" charset="2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5416" y="5185139"/>
            <a:ext cx="8888397" cy="11998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1600" dirty="0" smtClean="0">
                <a:solidFill>
                  <a:srgbClr val="3366FF"/>
                </a:solidFill>
              </a:rPr>
              <a:t>Many different techniques</a:t>
            </a:r>
            <a:r>
              <a:rPr lang="en-US" sz="1600" dirty="0">
                <a:solidFill>
                  <a:srgbClr val="3366FF"/>
                </a:solidFill>
              </a:rPr>
              <a:t> </a:t>
            </a:r>
            <a:r>
              <a:rPr lang="en-US" sz="1600" dirty="0" smtClean="0">
                <a:solidFill>
                  <a:srgbClr val="3366FF"/>
                </a:solidFill>
              </a:rPr>
              <a:t>and assumptions on dark photon interaction models</a:t>
            </a:r>
          </a:p>
          <a:p>
            <a:pPr marL="349250" lvl="1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en-US" sz="1600" dirty="0" smtClean="0"/>
              <a:t>Kinetic mixing, decay to electrons, no dark sector particles</a:t>
            </a:r>
          </a:p>
          <a:p>
            <a:pPr>
              <a:buClr>
                <a:schemeClr val="tx1"/>
              </a:buClr>
            </a:pPr>
            <a:r>
              <a:rPr lang="en-US" sz="1600" dirty="0" smtClean="0">
                <a:solidFill>
                  <a:schemeClr val="accent2"/>
                </a:solidFill>
              </a:rPr>
              <a:t>(g</a:t>
            </a:r>
            <a:r>
              <a:rPr lang="en-US" sz="1600" dirty="0">
                <a:solidFill>
                  <a:schemeClr val="accent2"/>
                </a:solidFill>
              </a:rPr>
              <a:t>-</a:t>
            </a:r>
            <a:r>
              <a:rPr lang="en-US" sz="1600" dirty="0" smtClean="0">
                <a:solidFill>
                  <a:schemeClr val="accent2"/>
                </a:solidFill>
              </a:rPr>
              <a:t>2)</a:t>
            </a:r>
            <a:r>
              <a:rPr lang="en-US" sz="1600" baseline="-25000" dirty="0" smtClean="0">
                <a:solidFill>
                  <a:schemeClr val="accent2"/>
                </a:solidFill>
                <a:latin typeface="Symbol" charset="2"/>
                <a:cs typeface="Symbol" charset="2"/>
              </a:rPr>
              <a:t>m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band </a:t>
            </a:r>
            <a:r>
              <a:rPr lang="en-US" sz="1600" dirty="0" smtClean="0">
                <a:solidFill>
                  <a:schemeClr val="accent2"/>
                </a:solidFill>
              </a:rPr>
              <a:t>recently excluded </a:t>
            </a:r>
            <a:r>
              <a:rPr lang="en-US" sz="1600" dirty="0">
                <a:solidFill>
                  <a:schemeClr val="accent2"/>
                </a:solidFill>
              </a:rPr>
              <a:t>by </a:t>
            </a:r>
            <a:r>
              <a:rPr lang="en-US" sz="1600" dirty="0" smtClean="0">
                <a:solidFill>
                  <a:schemeClr val="accent2"/>
                </a:solidFill>
              </a:rPr>
              <a:t>NA48</a:t>
            </a:r>
            <a:r>
              <a:rPr lang="en-US" sz="1600" dirty="0">
                <a:solidFill>
                  <a:schemeClr val="accent2"/>
                </a:solidFill>
              </a:rPr>
              <a:t>/2 </a:t>
            </a:r>
            <a:r>
              <a:rPr lang="en-US" sz="1600" dirty="0" smtClean="0">
                <a:solidFill>
                  <a:schemeClr val="accent2"/>
                </a:solidFill>
              </a:rPr>
              <a:t>measurement in meson decays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90282" y="4554302"/>
            <a:ext cx="17322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E3BEB"/>
                </a:solidFill>
              </a:rPr>
              <a:t>arXiv:1411.1770v2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2733" y="6569075"/>
            <a:ext cx="5386622" cy="288607"/>
          </a:xfrm>
        </p:spPr>
        <p:txBody>
          <a:bodyPr/>
          <a:lstStyle/>
          <a:p>
            <a:pPr algn="l"/>
            <a:r>
              <a:rPr lang="en-US" smtClean="0"/>
              <a:t>M. Raggi july 2015</a:t>
            </a:r>
            <a:endParaRPr lang="en-US" dirty="0"/>
          </a:p>
        </p:txBody>
      </p:sp>
      <p:sp>
        <p:nvSpPr>
          <p:cNvPr id="13" name="Date Placeholder 5"/>
          <p:cNvSpPr>
            <a:spLocks noGrp="1"/>
          </p:cNvSpPr>
          <p:nvPr>
            <p:ph type="dt" sz="half" idx="10"/>
          </p:nvPr>
        </p:nvSpPr>
        <p:spPr>
          <a:xfrm>
            <a:off x="7019355" y="6569075"/>
            <a:ext cx="1705891" cy="288607"/>
          </a:xfrm>
        </p:spPr>
        <p:txBody>
          <a:bodyPr/>
          <a:lstStyle/>
          <a:p>
            <a:r>
              <a:rPr lang="en-US" smtClean="0"/>
              <a:t>LNF 4/06/15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1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Invisible </a:t>
            </a:r>
            <a:r>
              <a:rPr lang="en-US" i="1" dirty="0" smtClean="0"/>
              <a:t>A’ </a:t>
            </a:r>
            <a:r>
              <a:rPr lang="en-US" dirty="0" smtClean="0"/>
              <a:t>model dependence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172245"/>
            <a:ext cx="2624677" cy="234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950" y="3806696"/>
            <a:ext cx="4854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 models assuming that the dark photon couples to SM through kinetic mixing </a:t>
            </a:r>
            <a:r>
              <a:rPr lang="en-US" sz="1600" dirty="0">
                <a:latin typeface="Symbol" charset="2"/>
                <a:cs typeface="Symbol" charset="2"/>
              </a:rPr>
              <a:t>e</a:t>
            </a:r>
            <a:r>
              <a:rPr lang="en-US" sz="1600" baseline="-25000" dirty="0">
                <a:cs typeface="Symbol" charset="2"/>
              </a:rPr>
              <a:t>q</a:t>
            </a:r>
            <a:r>
              <a:rPr lang="en-US" sz="1600" dirty="0">
                <a:cs typeface="Symbol" charset="2"/>
              </a:rPr>
              <a:t>≠0 </a:t>
            </a:r>
            <a:r>
              <a:rPr lang="en-US" sz="1600" dirty="0" smtClean="0">
                <a:cs typeface="Symbol" charset="2"/>
              </a:rPr>
              <a:t/>
            </a:r>
            <a:br>
              <a:rPr lang="en-US" sz="1600" dirty="0" smtClean="0">
                <a:cs typeface="Symbol" charset="2"/>
              </a:rPr>
            </a:br>
            <a:r>
              <a:rPr lang="en-US" sz="1600" i="1" dirty="0" smtClean="0"/>
              <a:t>K</a:t>
            </a:r>
            <a:r>
              <a:rPr lang="en-US" sz="1600" baseline="30000" dirty="0" smtClean="0"/>
              <a:t>±</a:t>
            </a:r>
            <a:r>
              <a:rPr lang="en-US" sz="1600" dirty="0" smtClean="0"/>
              <a:t>→</a:t>
            </a:r>
            <a:r>
              <a:rPr lang="en-US" sz="1600" dirty="0" err="1" smtClean="0">
                <a:latin typeface="Symbol" charset="2"/>
                <a:cs typeface="Symbol" charset="2"/>
              </a:rPr>
              <a:t>p</a:t>
            </a:r>
            <a:r>
              <a:rPr lang="en-US" sz="1600" baseline="30000" dirty="0" err="1" smtClean="0"/>
              <a:t>±</a:t>
            </a:r>
            <a:r>
              <a:rPr lang="en-US" sz="1600" dirty="0" err="1" smtClean="0">
                <a:latin typeface="Symbol" charset="2"/>
                <a:cs typeface="Symbol" charset="2"/>
              </a:rPr>
              <a:t>nn</a:t>
            </a:r>
            <a:r>
              <a:rPr lang="en-US" sz="1600" dirty="0">
                <a:cs typeface="Symbol" charset="2"/>
              </a:rPr>
              <a:t> </a:t>
            </a:r>
            <a:r>
              <a:rPr lang="en-US" sz="1600" dirty="0" smtClean="0">
                <a:cs typeface="Symbol" charset="2"/>
              </a:rPr>
              <a:t>can be used to constrain </a:t>
            </a:r>
            <a:r>
              <a:rPr lang="en-US" sz="1600" i="1" dirty="0"/>
              <a:t>K</a:t>
            </a:r>
            <a:r>
              <a:rPr lang="en-US" sz="1600" baseline="30000" dirty="0" smtClean="0"/>
              <a:t>±</a:t>
            </a:r>
            <a:r>
              <a:rPr lang="en-US" sz="1600" dirty="0"/>
              <a:t>→</a:t>
            </a:r>
            <a:r>
              <a:rPr lang="en-US" sz="1600" dirty="0" err="1" smtClean="0">
                <a:latin typeface="Symbol" charset="2"/>
                <a:cs typeface="Symbol" charset="2"/>
              </a:rPr>
              <a:t>p</a:t>
            </a:r>
            <a:r>
              <a:rPr lang="en-US" sz="1600" baseline="30000" dirty="0" err="1" smtClean="0"/>
              <a:t>±</a:t>
            </a:r>
            <a:r>
              <a:rPr lang="en-US" sz="1600" i="1" dirty="0" err="1" smtClean="0">
                <a:latin typeface="Century Gothic"/>
                <a:cs typeface="Century Gothic"/>
              </a:rPr>
              <a:t>A</a:t>
            </a:r>
            <a:r>
              <a:rPr lang="en-US" sz="1600" i="1" dirty="0" smtClean="0">
                <a:latin typeface="Century Gothic"/>
                <a:cs typeface="Century Gothic"/>
              </a:rPr>
              <a:t>’</a:t>
            </a:r>
            <a:r>
              <a:rPr lang="en-US" sz="1600" dirty="0" smtClean="0">
                <a:cs typeface="Symbol" charset="2"/>
              </a:rPr>
              <a:t> </a:t>
            </a:r>
            <a:endParaRPr lang="en-US" sz="1600" dirty="0" smtClean="0">
              <a:latin typeface="Symbol" charset="2"/>
              <a:cs typeface="Symbol" charset="2"/>
            </a:endParaRPr>
          </a:p>
        </p:txBody>
      </p:sp>
      <p:pic>
        <p:nvPicPr>
          <p:cNvPr id="11" name="Picture 10" descr="Screenshot 2015-03-03 17.21.1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38" y="4639736"/>
            <a:ext cx="3461034" cy="754662"/>
          </a:xfrm>
          <a:prstGeom prst="rect">
            <a:avLst/>
          </a:prstGeom>
        </p:spPr>
      </p:pic>
      <p:pic>
        <p:nvPicPr>
          <p:cNvPr id="13" name="Picture 12" descr="Screenshot 2015-03-03 17.31.00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4346" y="1189763"/>
            <a:ext cx="2585395" cy="234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93" y="5387132"/>
            <a:ext cx="4711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Depending on how the model is built the limit can change significantly for example allowing the mass mixing with SM </a:t>
            </a:r>
            <a:r>
              <a:rPr lang="en-US" sz="1600" i="1" dirty="0" smtClean="0"/>
              <a:t>Z</a:t>
            </a:r>
            <a:r>
              <a:rPr lang="en-US" sz="1600" dirty="0" smtClean="0"/>
              <a:t>.</a:t>
            </a:r>
            <a:endParaRPr lang="en-US" sz="1600" dirty="0" smtClean="0">
              <a:latin typeface="Symbol" charset="2"/>
              <a:cs typeface="Symbol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71727" y="4838030"/>
            <a:ext cx="844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solidFill>
                  <a:srgbClr val="0000FF"/>
                </a:solidFill>
              </a:rPr>
              <a:t>Z</a:t>
            </a:r>
            <a:r>
              <a:rPr lang="en-US" sz="1400" i="1" baseline="-25000" dirty="0" err="1" smtClean="0">
                <a:solidFill>
                  <a:srgbClr val="0000FF"/>
                </a:solidFill>
              </a:rPr>
              <a:t>d</a:t>
            </a:r>
            <a:r>
              <a:rPr lang="en-US" sz="1400" dirty="0" smtClean="0">
                <a:solidFill>
                  <a:srgbClr val="0000FF"/>
                </a:solidFill>
              </a:rPr>
              <a:t>=</a:t>
            </a:r>
            <a:r>
              <a:rPr lang="en-US" sz="1400" i="1" dirty="0" smtClean="0">
                <a:solidFill>
                  <a:srgbClr val="0000FF"/>
                </a:solidFill>
              </a:rPr>
              <a:t>A’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53356" y="6132971"/>
            <a:ext cx="1672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PhysRevD.89.095006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3945" y="1187468"/>
            <a:ext cx="2505996" cy="51525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3267" y="818159"/>
            <a:ext cx="482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Exclusion with </a:t>
            </a:r>
            <a:r>
              <a:rPr lang="en-US" b="1" dirty="0" err="1" smtClean="0">
                <a:solidFill>
                  <a:srgbClr val="0000FF"/>
                </a:solidFill>
              </a:rPr>
              <a:t>Kaons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94905" y="820852"/>
            <a:ext cx="3035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E3BEB"/>
                </a:solidFill>
              </a:rPr>
              <a:t>Scattering exclusion</a:t>
            </a:r>
            <a:endParaRPr lang="en-US" b="1" dirty="0">
              <a:solidFill>
                <a:srgbClr val="FE3BEB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2733" y="6569075"/>
            <a:ext cx="5386622" cy="288607"/>
          </a:xfrm>
        </p:spPr>
        <p:txBody>
          <a:bodyPr/>
          <a:lstStyle/>
          <a:p>
            <a:pPr algn="l"/>
            <a:r>
              <a:rPr lang="en-US" smtClean="0"/>
              <a:t>M. Raggi july 2015</a:t>
            </a:r>
            <a:endParaRPr lang="en-US" dirty="0"/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0"/>
          </p:nvPr>
        </p:nvSpPr>
        <p:spPr>
          <a:xfrm>
            <a:off x="7019355" y="6569075"/>
            <a:ext cx="1705891" cy="288607"/>
          </a:xfrm>
        </p:spPr>
        <p:txBody>
          <a:bodyPr/>
          <a:lstStyle/>
          <a:p>
            <a:r>
              <a:rPr lang="en-US" smtClean="0"/>
              <a:t>LNF 4/06/15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64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section enhancement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989" y="1002627"/>
            <a:ext cx="6870023" cy="4852747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2733" y="6569075"/>
            <a:ext cx="5386622" cy="288607"/>
          </a:xfrm>
        </p:spPr>
        <p:txBody>
          <a:bodyPr/>
          <a:lstStyle/>
          <a:p>
            <a:pPr algn="l"/>
            <a:r>
              <a:rPr lang="en-US" smtClean="0"/>
              <a:t>M. Raggi july 2015</a:t>
            </a:r>
            <a:endParaRPr lang="en-US" dirty="0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0"/>
          </p:nvPr>
        </p:nvSpPr>
        <p:spPr>
          <a:xfrm>
            <a:off x="7019355" y="6569075"/>
            <a:ext cx="1705891" cy="288607"/>
          </a:xfrm>
        </p:spPr>
        <p:txBody>
          <a:bodyPr/>
          <a:lstStyle/>
          <a:p>
            <a:r>
              <a:rPr lang="en-US" smtClean="0"/>
              <a:t>LNF 4/06/15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77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PADME Geant4 simulation</a:t>
            </a:r>
            <a:endParaRPr lang="en-US" dirty="0"/>
          </a:p>
        </p:txBody>
      </p:sp>
      <p:pic>
        <p:nvPicPr>
          <p:cNvPr id="7" name="Picture 6" descr="Screenshot 2015-01-16 23.58.0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719" y="776836"/>
            <a:ext cx="8088562" cy="5638281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2733" y="6569075"/>
            <a:ext cx="5386622" cy="288607"/>
          </a:xfrm>
        </p:spPr>
        <p:txBody>
          <a:bodyPr/>
          <a:lstStyle/>
          <a:p>
            <a:pPr algn="l"/>
            <a:r>
              <a:rPr lang="en-US" smtClean="0"/>
              <a:t>M. Raggi july 2015</a:t>
            </a:r>
            <a:endParaRPr lang="en-US" dirty="0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0"/>
          </p:nvPr>
        </p:nvSpPr>
        <p:spPr>
          <a:xfrm>
            <a:off x="7019355" y="6569075"/>
            <a:ext cx="1705891" cy="288607"/>
          </a:xfrm>
        </p:spPr>
        <p:txBody>
          <a:bodyPr/>
          <a:lstStyle/>
          <a:p>
            <a:r>
              <a:rPr lang="en-US" smtClean="0"/>
              <a:t>LNF 4/06/15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61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6266"/>
            <a:ext cx="9144000" cy="5289356"/>
          </a:xfrm>
        </p:spPr>
        <p:txBody>
          <a:bodyPr>
            <a:noAutofit/>
          </a:bodyPr>
          <a:lstStyle/>
          <a:p>
            <a:r>
              <a:rPr lang="en-US" sz="1800" dirty="0"/>
              <a:t>The simplest hidden sector model just introduces </a:t>
            </a:r>
            <a:r>
              <a:rPr lang="en-US" sz="1800" dirty="0">
                <a:solidFill>
                  <a:srgbClr val="FE3BEB"/>
                </a:solidFill>
              </a:rPr>
              <a:t>one extra U(1) gauge symmetry</a:t>
            </a:r>
            <a:r>
              <a:rPr lang="en-US" sz="1800" dirty="0"/>
              <a:t> and a </a:t>
            </a:r>
            <a:r>
              <a:rPr lang="en-US" sz="1800" dirty="0" smtClean="0"/>
              <a:t>corresponding </a:t>
            </a:r>
            <a:r>
              <a:rPr lang="en-US" sz="1800" dirty="0">
                <a:solidFill>
                  <a:srgbClr val="FE3BEB"/>
                </a:solidFill>
              </a:rPr>
              <a:t>gauge boson</a:t>
            </a:r>
            <a:r>
              <a:rPr lang="en-US" sz="1800" dirty="0"/>
              <a:t>:  </a:t>
            </a:r>
            <a:r>
              <a:rPr lang="en-US" sz="1800" dirty="0" smtClean="0"/>
              <a:t>the “dark </a:t>
            </a:r>
            <a:r>
              <a:rPr lang="en-US" sz="1800" dirty="0"/>
              <a:t>photon" or U </a:t>
            </a:r>
            <a:r>
              <a:rPr lang="en-US" sz="1800" dirty="0" smtClean="0"/>
              <a:t>boson.</a:t>
            </a:r>
          </a:p>
          <a:p>
            <a:pPr lvl="1"/>
            <a:r>
              <a:rPr lang="en-US" sz="1600" dirty="0" smtClean="0"/>
              <a:t>Two type of interactions with SM particles should be considered</a:t>
            </a:r>
          </a:p>
          <a:p>
            <a:r>
              <a:rPr lang="en-US" sz="1800" dirty="0" smtClean="0">
                <a:solidFill>
                  <a:srgbClr val="FE3BEB"/>
                </a:solidFill>
              </a:rPr>
              <a:t>As </a:t>
            </a:r>
            <a:r>
              <a:rPr lang="en-US" sz="1800" dirty="0">
                <a:solidFill>
                  <a:srgbClr val="FE3BEB"/>
                </a:solidFill>
              </a:rPr>
              <a:t>in QED</a:t>
            </a:r>
            <a:r>
              <a:rPr lang="en-US" sz="1800" dirty="0"/>
              <a:t>, this will </a:t>
            </a:r>
            <a:r>
              <a:rPr lang="en-US" sz="1800" dirty="0" smtClean="0"/>
              <a:t>generate new interactions of </a:t>
            </a:r>
            <a:r>
              <a:rPr lang="en-US" sz="1800" dirty="0"/>
              <a:t>the </a:t>
            </a:r>
            <a:r>
              <a:rPr lang="en-US" sz="1800" dirty="0" smtClean="0"/>
              <a:t>type:</a:t>
            </a:r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sz="1600" dirty="0" smtClean="0"/>
              <a:t>Not all the SM particles need to be charged under this new symmetry</a:t>
            </a:r>
          </a:p>
          <a:p>
            <a:pPr lvl="1"/>
            <a:r>
              <a:rPr lang="en-US" sz="1600" dirty="0" smtClean="0">
                <a:solidFill>
                  <a:srgbClr val="FE3BEB"/>
                </a:solidFill>
              </a:rPr>
              <a:t>In the most general case </a:t>
            </a:r>
            <a:r>
              <a:rPr lang="en-US" sz="1600" dirty="0" err="1" smtClean="0">
                <a:solidFill>
                  <a:srgbClr val="FE3BEB"/>
                </a:solidFill>
              </a:rPr>
              <a:t>q</a:t>
            </a:r>
            <a:r>
              <a:rPr lang="en-US" sz="1600" baseline="-25000" dirty="0" err="1" smtClean="0">
                <a:solidFill>
                  <a:srgbClr val="FE3BEB"/>
                </a:solidFill>
              </a:rPr>
              <a:t>f</a:t>
            </a:r>
            <a:r>
              <a:rPr lang="en-US" sz="1600" dirty="0" smtClean="0">
                <a:solidFill>
                  <a:srgbClr val="FE3BEB"/>
                </a:solidFill>
              </a:rPr>
              <a:t> is different in between leptons and quarks </a:t>
            </a:r>
            <a:r>
              <a:rPr lang="en-US" sz="1600" dirty="0" smtClean="0"/>
              <a:t>and can even be 0 for quarks. [</a:t>
            </a:r>
            <a:r>
              <a:rPr lang="hu-HU" sz="1400" dirty="0" smtClean="0"/>
              <a:t>P</a:t>
            </a:r>
            <a:r>
              <a:rPr lang="hu-HU" sz="1400" dirty="0"/>
              <a:t>. Fayet, Phys. Lett. B 675, 267 (2009)</a:t>
            </a:r>
            <a:r>
              <a:rPr lang="hu-HU" sz="1600" dirty="0" smtClean="0"/>
              <a:t>.]</a:t>
            </a:r>
            <a:endParaRPr lang="en-US" sz="1600" dirty="0" smtClean="0"/>
          </a:p>
          <a:p>
            <a:r>
              <a:rPr lang="en-US" sz="1800" dirty="0"/>
              <a:t>The coupling constant and the </a:t>
            </a:r>
            <a:r>
              <a:rPr lang="en-US" sz="1800" dirty="0" smtClean="0"/>
              <a:t>charges </a:t>
            </a:r>
            <a:r>
              <a:rPr lang="en-US" sz="1800" dirty="0"/>
              <a:t>can be generated </a:t>
            </a:r>
            <a:r>
              <a:rPr lang="en-US" sz="1800" dirty="0" smtClean="0"/>
              <a:t>effectively </a:t>
            </a:r>
            <a:r>
              <a:rPr lang="en-US" sz="1800" dirty="0"/>
              <a:t>through the </a:t>
            </a:r>
            <a:r>
              <a:rPr lang="en-US" sz="1800" dirty="0" smtClean="0">
                <a:solidFill>
                  <a:srgbClr val="FE3BEB"/>
                </a:solidFill>
              </a:rPr>
              <a:t>kinetic</a:t>
            </a:r>
            <a:r>
              <a:rPr lang="en-US" sz="1800" dirty="0">
                <a:solidFill>
                  <a:srgbClr val="FE3BEB"/>
                </a:solidFill>
              </a:rPr>
              <a:t> </a:t>
            </a:r>
            <a:r>
              <a:rPr lang="en-US" sz="1800" dirty="0" smtClean="0">
                <a:solidFill>
                  <a:srgbClr val="FE3BEB"/>
                </a:solidFill>
              </a:rPr>
              <a:t>mixing </a:t>
            </a:r>
            <a:r>
              <a:rPr lang="en-US" sz="1800" dirty="0"/>
              <a:t>between the QED and the new U(1) gauge </a:t>
            </a:r>
            <a:r>
              <a:rPr lang="en-US" sz="1800" dirty="0" smtClean="0"/>
              <a:t>bosons</a:t>
            </a:r>
          </a:p>
          <a:p>
            <a:endParaRPr lang="en-US" sz="1800" dirty="0" smtClean="0"/>
          </a:p>
          <a:p>
            <a:endParaRPr lang="en-US" sz="1600" dirty="0"/>
          </a:p>
          <a:p>
            <a:pPr lvl="1"/>
            <a:r>
              <a:rPr lang="en-US" sz="1600" dirty="0" smtClean="0">
                <a:solidFill>
                  <a:srgbClr val="FE3BEB"/>
                </a:solidFill>
              </a:rPr>
              <a:t>In this case </a:t>
            </a:r>
            <a:r>
              <a:rPr lang="en-US" sz="1600" dirty="0" err="1" smtClean="0">
                <a:solidFill>
                  <a:srgbClr val="FE3BEB"/>
                </a:solidFill>
              </a:rPr>
              <a:t>q</a:t>
            </a:r>
            <a:r>
              <a:rPr lang="en-US" sz="1600" baseline="-25000" dirty="0" err="1" smtClean="0">
                <a:solidFill>
                  <a:srgbClr val="FE3BEB"/>
                </a:solidFill>
              </a:rPr>
              <a:t>f</a:t>
            </a:r>
            <a:r>
              <a:rPr lang="en-US" sz="1600" dirty="0" smtClean="0">
                <a:solidFill>
                  <a:srgbClr val="FE3BEB"/>
                </a:solidFill>
              </a:rPr>
              <a:t> is just proportional to electric charge </a:t>
            </a:r>
            <a:r>
              <a:rPr lang="en-US" sz="1600" dirty="0" smtClean="0"/>
              <a:t>and it is equal for both quarks and leptons.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simplest dark sector model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M. Raggi july 2015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LNF 4/06/15</a:t>
            </a:r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775" y="5232400"/>
            <a:ext cx="3184851" cy="64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775" y="2529544"/>
            <a:ext cx="2913560" cy="453459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456113" y="5086134"/>
            <a:ext cx="4127500" cy="730766"/>
            <a:chOff x="4786313" y="4997234"/>
            <a:chExt cx="4127500" cy="730766"/>
          </a:xfrm>
        </p:grpSpPr>
        <p:pic>
          <p:nvPicPr>
            <p:cNvPr id="23" name="Picture 22" descr="KinMix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6313" y="5029500"/>
              <a:ext cx="4127500" cy="6985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8026400" y="50295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rgbClr val="0000FF"/>
                  </a:solidFill>
                </a:rPr>
                <a:t>A’</a:t>
              </a:r>
              <a:endParaRPr lang="en-US" i="1" dirty="0">
                <a:solidFill>
                  <a:srgbClr val="0000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21300" y="4997234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FF"/>
                  </a:solidFill>
                  <a:latin typeface="Symbol" charset="2"/>
                  <a:cs typeface="Symbol" charset="2"/>
                </a:rPr>
                <a:t>g</a:t>
              </a:r>
              <a:endParaRPr lang="en-US" b="1" dirty="0">
                <a:solidFill>
                  <a:srgbClr val="0000FF"/>
                </a:solidFill>
                <a:latin typeface="Symbol" charset="2"/>
                <a:cs typeface="Symbol" charset="2"/>
              </a:endParaRPr>
            </a:p>
          </p:txBody>
        </p:sp>
      </p:grpSp>
      <p:pic>
        <p:nvPicPr>
          <p:cNvPr id="26" name="Picture 25" descr="Ugenuin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113" y="2267506"/>
            <a:ext cx="1708832" cy="101488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308600" y="23879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00FF"/>
                </a:solidFill>
              </a:rPr>
              <a:t>A’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46600" y="210762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e</a:t>
            </a:r>
            <a:r>
              <a:rPr lang="en-US" baseline="30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endParaRPr lang="en-US" baseline="30000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33900" y="304343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e</a:t>
            </a:r>
            <a:r>
              <a:rPr lang="en-US" baseline="30000" dirty="0">
                <a:solidFill>
                  <a:srgbClr val="0000FF"/>
                </a:solidFill>
                <a:latin typeface="Symbol" charset="2"/>
                <a:cs typeface="Symbol" charset="2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762818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electromagnetic calorimeter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9219" y="3395920"/>
            <a:ext cx="9044781" cy="3173155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 smtClean="0"/>
              <a:t>Cylindrical shape: </a:t>
            </a:r>
            <a:r>
              <a:rPr lang="en-US" sz="1800" dirty="0" smtClean="0">
                <a:solidFill>
                  <a:srgbClr val="0000FF"/>
                </a:solidFill>
              </a:rPr>
              <a:t>radius 150 mm, depth of 200 mm</a:t>
            </a:r>
          </a:p>
          <a:p>
            <a:pPr lvl="1"/>
            <a:r>
              <a:rPr lang="en-US" sz="1600" dirty="0" smtClean="0"/>
              <a:t>Inner hole 4 cm radius </a:t>
            </a:r>
          </a:p>
          <a:p>
            <a:pPr lvl="1"/>
            <a:r>
              <a:rPr lang="en-US" sz="1600" dirty="0" smtClean="0"/>
              <a:t>Active </a:t>
            </a:r>
            <a:r>
              <a:rPr lang="en-US" sz="1600" dirty="0"/>
              <a:t>volume </a:t>
            </a:r>
            <a:r>
              <a:rPr lang="en-US" sz="1600" dirty="0" smtClean="0"/>
              <a:t>13120 cm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, total </a:t>
            </a:r>
            <a:r>
              <a:rPr lang="en-US" sz="1600" dirty="0"/>
              <a:t>of </a:t>
            </a:r>
            <a:r>
              <a:rPr lang="en-US" sz="1600" dirty="0">
                <a:solidFill>
                  <a:srgbClr val="0000FF"/>
                </a:solidFill>
              </a:rPr>
              <a:t>656 </a:t>
            </a:r>
            <a:r>
              <a:rPr lang="en-US" sz="1600" dirty="0" smtClean="0">
                <a:solidFill>
                  <a:srgbClr val="0000FF"/>
                </a:solidFill>
              </a:rPr>
              <a:t>crystals</a:t>
            </a:r>
            <a:r>
              <a:rPr lang="en-US" sz="1600" dirty="0" smtClean="0"/>
              <a:t>,10x10x200 mm</a:t>
            </a:r>
            <a:r>
              <a:rPr lang="en-US" sz="1600" baseline="30000" dirty="0" smtClean="0"/>
              <a:t>3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Material LSO(</a:t>
            </a:r>
            <a:r>
              <a:rPr lang="en-US" sz="1800" dirty="0" err="1" smtClean="0">
                <a:solidFill>
                  <a:srgbClr val="0000FF"/>
                </a:solidFill>
              </a:rPr>
              <a:t>Ce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  <a:r>
              <a:rPr lang="en-US" sz="1800" dirty="0" smtClean="0"/>
              <a:t>: high LY, high </a:t>
            </a:r>
            <a:r>
              <a:rPr lang="en-US" sz="1800" dirty="0" smtClean="0">
                <a:latin typeface="Symbol" charset="2"/>
                <a:cs typeface="Symbol" charset="2"/>
              </a:rPr>
              <a:t>r, </a:t>
            </a:r>
            <a:r>
              <a:rPr lang="en-US" sz="1800" dirty="0" smtClean="0">
                <a:cs typeface="Symbol" charset="2"/>
              </a:rPr>
              <a:t>small X</a:t>
            </a:r>
            <a:r>
              <a:rPr lang="en-US" sz="1800" baseline="-25000" dirty="0" smtClean="0">
                <a:cs typeface="Symbol" charset="2"/>
              </a:rPr>
              <a:t>0</a:t>
            </a:r>
            <a:r>
              <a:rPr lang="en-US" sz="1800" dirty="0" smtClean="0">
                <a:cs typeface="Symbol" charset="2"/>
              </a:rPr>
              <a:t> and R</a:t>
            </a:r>
            <a:r>
              <a:rPr lang="en-US" sz="1800" baseline="-25000" dirty="0" smtClean="0">
                <a:cs typeface="Symbol" charset="2"/>
              </a:rPr>
              <a:t>M</a:t>
            </a:r>
            <a:r>
              <a:rPr lang="en-US" sz="1800" dirty="0" smtClean="0">
                <a:cs typeface="Symbol" charset="2"/>
              </a:rPr>
              <a:t>, short </a:t>
            </a:r>
            <a:r>
              <a:rPr lang="en-US" sz="1800" dirty="0" err="1" smtClean="0">
                <a:latin typeface="Symbol" charset="2"/>
                <a:cs typeface="Symbol" charset="2"/>
              </a:rPr>
              <a:t>t</a:t>
            </a:r>
            <a:r>
              <a:rPr lang="en-US" sz="1800" baseline="-25000" dirty="0" err="1" smtClean="0">
                <a:cs typeface="Symbol" charset="2"/>
              </a:rPr>
              <a:t>decay</a:t>
            </a:r>
            <a:endParaRPr lang="en-US" sz="1800" baseline="-25000" dirty="0" smtClean="0">
              <a:cs typeface="Symbol" charset="2"/>
            </a:endParaRPr>
          </a:p>
          <a:p>
            <a:r>
              <a:rPr lang="en-US" sz="1800" dirty="0" smtClean="0">
                <a:solidFill>
                  <a:srgbClr val="E46C0A"/>
                </a:solidFill>
                <a:cs typeface="Century"/>
              </a:rPr>
              <a:t>Material BGO</a:t>
            </a:r>
            <a:r>
              <a:rPr lang="en-US" sz="1800" dirty="0" smtClean="0">
                <a:cs typeface="Century"/>
              </a:rPr>
              <a:t>: </a:t>
            </a:r>
            <a:r>
              <a:rPr lang="en-US" sz="1800" dirty="0"/>
              <a:t>high LY, high </a:t>
            </a:r>
            <a:r>
              <a:rPr lang="en-US" sz="1800" dirty="0">
                <a:latin typeface="Symbol" charset="2"/>
                <a:cs typeface="Symbol" charset="2"/>
              </a:rPr>
              <a:t>r, </a:t>
            </a:r>
            <a:r>
              <a:rPr lang="en-US" sz="1800" dirty="0">
                <a:cs typeface="Symbol" charset="2"/>
              </a:rPr>
              <a:t>small X</a:t>
            </a:r>
            <a:r>
              <a:rPr lang="en-US" sz="1800" baseline="-25000" dirty="0">
                <a:cs typeface="Symbol" charset="2"/>
              </a:rPr>
              <a:t>0</a:t>
            </a:r>
            <a:r>
              <a:rPr lang="en-US" sz="1800" dirty="0">
                <a:cs typeface="Symbol" charset="2"/>
              </a:rPr>
              <a:t> and R</a:t>
            </a:r>
            <a:r>
              <a:rPr lang="en-US" sz="1800" baseline="-25000" dirty="0">
                <a:cs typeface="Symbol" charset="2"/>
              </a:rPr>
              <a:t>M</a:t>
            </a:r>
            <a:r>
              <a:rPr lang="en-US" sz="1800" dirty="0">
                <a:cs typeface="Symbol" charset="2"/>
              </a:rPr>
              <a:t>, </a:t>
            </a:r>
            <a:r>
              <a:rPr lang="en-US" sz="1800" dirty="0" smtClean="0">
                <a:cs typeface="Symbol" charset="2"/>
              </a:rPr>
              <a:t>long </a:t>
            </a:r>
            <a:r>
              <a:rPr lang="en-US" sz="1800" dirty="0" err="1" smtClean="0">
                <a:latin typeface="Symbol" charset="2"/>
                <a:cs typeface="Symbol" charset="2"/>
              </a:rPr>
              <a:t>t</a:t>
            </a:r>
            <a:r>
              <a:rPr lang="en-US" sz="1800" baseline="-25000" dirty="0" err="1" smtClean="0">
                <a:cs typeface="Symbol" charset="2"/>
              </a:rPr>
              <a:t>decay</a:t>
            </a:r>
            <a:r>
              <a:rPr lang="en-US" sz="1800" dirty="0" smtClean="0">
                <a:cs typeface="Symbol" charset="2"/>
              </a:rPr>
              <a:t>, </a:t>
            </a:r>
            <a:r>
              <a:rPr lang="en-US" sz="1800" dirty="0">
                <a:solidFill>
                  <a:srgbClr val="E46C0A"/>
                </a:solidFill>
                <a:cs typeface="Symbol" charset="2"/>
              </a:rPr>
              <a:t>(Available for free from the L3 dismounted ECAL)</a:t>
            </a:r>
            <a:endParaRPr lang="en-US" sz="1800" dirty="0" smtClean="0">
              <a:solidFill>
                <a:srgbClr val="E46C0A"/>
              </a:solidFill>
              <a:cs typeface="Century"/>
            </a:endParaRPr>
          </a:p>
          <a:p>
            <a:r>
              <a:rPr lang="en-US" sz="1800" dirty="0" smtClean="0"/>
              <a:t>Expected performance: 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sz="1600" dirty="0" smtClean="0">
                <a:solidFill>
                  <a:srgbClr val="0000FF"/>
                </a:solidFill>
              </a:rPr>
              <a:t>(E)/E =1.1%/√E ⨁ 0.4%/E ⨁1.2%   </a:t>
            </a:r>
            <a:r>
              <a:rPr lang="en-US" sz="1600" dirty="0" err="1"/>
              <a:t>S</a:t>
            </a:r>
            <a:r>
              <a:rPr lang="en-US" sz="1600" dirty="0" err="1" smtClean="0"/>
              <a:t>uperB</a:t>
            </a:r>
            <a:r>
              <a:rPr lang="en-US" sz="1600" dirty="0" smtClean="0"/>
              <a:t> calorimeter test at BTF </a:t>
            </a:r>
            <a:r>
              <a:rPr lang="en-US" sz="1200" dirty="0" smtClean="0"/>
              <a:t>[NIM </a:t>
            </a:r>
            <a:r>
              <a:rPr lang="en-US" sz="1200" dirty="0"/>
              <a:t>A 718 (2013) 107–</a:t>
            </a:r>
            <a:r>
              <a:rPr lang="en-US" sz="1200" dirty="0" smtClean="0"/>
              <a:t>109]</a:t>
            </a:r>
          </a:p>
          <a:p>
            <a:pPr lvl="1"/>
            <a:r>
              <a:rPr lang="en-US" sz="1600" dirty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sz="1600" dirty="0" smtClean="0">
                <a:solidFill>
                  <a:srgbClr val="0000FF"/>
                </a:solidFill>
              </a:rPr>
              <a:t>(</a:t>
            </a:r>
            <a:r>
              <a:rPr lang="en-US" sz="16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q</a:t>
            </a:r>
            <a:r>
              <a:rPr lang="en-US" sz="1600" dirty="0" smtClean="0">
                <a:solidFill>
                  <a:srgbClr val="0000FF"/>
                </a:solidFill>
              </a:rPr>
              <a:t>)</a:t>
            </a:r>
            <a:r>
              <a:rPr lang="en-US" sz="1600" dirty="0" smtClean="0"/>
              <a:t> = 3 mm/1.75 m &lt; </a:t>
            </a:r>
            <a:r>
              <a:rPr lang="en-US" sz="1600" dirty="0" smtClean="0">
                <a:solidFill>
                  <a:srgbClr val="0000FF"/>
                </a:solidFill>
              </a:rPr>
              <a:t>2 </a:t>
            </a:r>
            <a:r>
              <a:rPr lang="en-US" sz="1600" dirty="0" err="1" smtClean="0">
                <a:solidFill>
                  <a:srgbClr val="0000FF"/>
                </a:solidFill>
              </a:rPr>
              <a:t>mrad</a:t>
            </a:r>
            <a:endParaRPr lang="en-US" sz="1600" dirty="0" smtClean="0">
              <a:solidFill>
                <a:srgbClr val="0000FF"/>
              </a:solidFill>
            </a:endParaRPr>
          </a:p>
          <a:p>
            <a:pPr lvl="1"/>
            <a:r>
              <a:rPr lang="en-US" sz="1600" dirty="0" smtClean="0"/>
              <a:t>Angular </a:t>
            </a:r>
            <a:r>
              <a:rPr lang="en-US" sz="1600" dirty="0" smtClean="0">
                <a:solidFill>
                  <a:srgbClr val="0000FF"/>
                </a:solidFill>
              </a:rPr>
              <a:t>acceptance 1.5-5 degrees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M. Raggi july 2015</a:t>
            </a:r>
            <a:endParaRPr lang="en-US" dirty="0"/>
          </a:p>
        </p:txBody>
      </p:sp>
      <p:pic>
        <p:nvPicPr>
          <p:cNvPr id="7" name="Picture 6" descr="Schermata 2014-02-23 alle 15.49.0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42" y="751477"/>
            <a:ext cx="2913664" cy="2644055"/>
          </a:xfrm>
          <a:prstGeom prst="rect">
            <a:avLst/>
          </a:prstGeom>
        </p:spPr>
      </p:pic>
      <p:pic>
        <p:nvPicPr>
          <p:cNvPr id="9" name="Picture 8" descr="Schermata 2014-02-23 alle 16.05.0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3974" y="714139"/>
            <a:ext cx="5243991" cy="264170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73346" y="2877135"/>
            <a:ext cx="5040176" cy="18850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27211" y="985319"/>
            <a:ext cx="0" cy="2017175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-500158" y="1835012"/>
            <a:ext cx="1776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30 cm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73346" y="1518235"/>
            <a:ext cx="5040176" cy="18850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LNF 4/06/15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87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shot 2014-04-28 12.38.3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415" y="4536979"/>
            <a:ext cx="2882651" cy="1812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A’ </a:t>
            </a:r>
            <a:r>
              <a:rPr lang="en-US" dirty="0" smtClean="0"/>
              <a:t>production and decays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8" y="740207"/>
            <a:ext cx="7256105" cy="1353103"/>
          </a:xfrm>
        </p:spPr>
        <p:txBody>
          <a:bodyPr>
            <a:noAutofit/>
          </a:bodyPr>
          <a:lstStyle/>
          <a:p>
            <a:r>
              <a:rPr lang="en-US" i="1" dirty="0" smtClean="0"/>
              <a:t>A’ </a:t>
            </a:r>
            <a:r>
              <a:rPr lang="en-US" dirty="0" smtClean="0"/>
              <a:t>boson can be produced in e</a:t>
            </a:r>
            <a:r>
              <a:rPr lang="en-US" baseline="30000" dirty="0" smtClean="0"/>
              <a:t>+ </a:t>
            </a:r>
            <a:r>
              <a:rPr lang="en-US" dirty="0" smtClean="0"/>
              <a:t>collision on target by:</a:t>
            </a:r>
          </a:p>
          <a:p>
            <a:pPr marL="692150" lvl="1" indent="-342900">
              <a:buClr>
                <a:srgbClr val="FE3BEB"/>
              </a:buClr>
              <a:buAutoNum type="arabicPeriod"/>
            </a:pPr>
            <a:r>
              <a:rPr lang="en-US" sz="1600" dirty="0" smtClean="0"/>
              <a:t>Bremsstrahlung: </a:t>
            </a:r>
            <a:r>
              <a:rPr lang="en-US" sz="1600" dirty="0" err="1" smtClean="0"/>
              <a:t>e</a:t>
            </a:r>
            <a:r>
              <a:rPr lang="en-US" sz="1600" baseline="30000" dirty="0" err="1" smtClean="0"/>
              <a:t>+</a:t>
            </a:r>
            <a:r>
              <a:rPr lang="en-US" sz="1600" dirty="0" err="1" smtClean="0"/>
              <a:t>N</a:t>
            </a:r>
            <a:r>
              <a:rPr lang="en-US" sz="1600" dirty="0" smtClean="0"/>
              <a:t> →</a:t>
            </a:r>
            <a:r>
              <a:rPr lang="en-US" sz="1600" dirty="0" err="1" smtClean="0"/>
              <a:t>e</a:t>
            </a:r>
            <a:r>
              <a:rPr lang="en-US" sz="1600" baseline="30000" dirty="0" err="1" smtClean="0"/>
              <a:t>+</a:t>
            </a:r>
            <a:r>
              <a:rPr lang="en-US" sz="1600" dirty="0" err="1" smtClean="0"/>
              <a:t>N</a:t>
            </a:r>
            <a:r>
              <a:rPr lang="en-US" sz="1600" i="1" dirty="0" err="1" smtClean="0"/>
              <a:t>A</a:t>
            </a:r>
            <a:r>
              <a:rPr lang="en-US" sz="1600" i="1" dirty="0" smtClean="0"/>
              <a:t>’</a:t>
            </a:r>
          </a:p>
          <a:p>
            <a:pPr marL="692150" lvl="1" indent="-342900">
              <a:buClr>
                <a:srgbClr val="FE3BEB"/>
              </a:buClr>
              <a:buAutoNum type="arabicPeriod"/>
            </a:pPr>
            <a:r>
              <a:rPr lang="en-US" sz="1600" dirty="0" smtClean="0"/>
              <a:t>Annihilation: </a:t>
            </a:r>
            <a:r>
              <a:rPr lang="en-US" sz="1600" dirty="0" err="1" smtClean="0"/>
              <a:t>e</a:t>
            </a:r>
            <a:r>
              <a:rPr lang="en-US" sz="1600" baseline="30000" dirty="0" err="1" smtClean="0"/>
              <a:t>+</a:t>
            </a:r>
            <a:r>
              <a:rPr lang="en-US" sz="1600" dirty="0" err="1" smtClean="0"/>
              <a:t>e</a:t>
            </a:r>
            <a:r>
              <a:rPr lang="en-US" sz="1600" baseline="30000" dirty="0" smtClean="0">
                <a:latin typeface="Symbol" charset="2"/>
                <a:cs typeface="Symbol" charset="2"/>
              </a:rPr>
              <a:t>-</a:t>
            </a:r>
            <a:r>
              <a:rPr lang="en-US" sz="1600" dirty="0" smtClean="0"/>
              <a:t>→ </a:t>
            </a:r>
            <a:r>
              <a:rPr lang="en-US" sz="1600" dirty="0" err="1" smtClean="0">
                <a:latin typeface="Symbol" charset="2"/>
                <a:cs typeface="Symbol" charset="2"/>
              </a:rPr>
              <a:t>g</a:t>
            </a:r>
            <a:r>
              <a:rPr lang="en-US" sz="1600" i="1" dirty="0" err="1" smtClean="0"/>
              <a:t>A</a:t>
            </a:r>
            <a:r>
              <a:rPr lang="en-US" sz="1600" i="1" dirty="0" smtClean="0"/>
              <a:t>’</a:t>
            </a:r>
          </a:p>
          <a:p>
            <a:pPr marL="692150" lvl="1" indent="-342900">
              <a:buClr>
                <a:srgbClr val="FE3BEB"/>
              </a:buClr>
              <a:buAutoNum type="arabicPeriod"/>
            </a:pPr>
            <a:r>
              <a:rPr lang="en-US" sz="1600" dirty="0" smtClean="0"/>
              <a:t>Meson decays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8" name="Picture 7" descr="Screenshot 2014-02-24 12.14.43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3571" y="1338314"/>
            <a:ext cx="1683472" cy="1475998"/>
          </a:xfrm>
          <a:prstGeom prst="rect">
            <a:avLst/>
          </a:prstGeom>
        </p:spPr>
      </p:pic>
      <p:pic>
        <p:nvPicPr>
          <p:cNvPr id="9" name="Picture 8" descr="Screenshot 2014-02-24 12.15.27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4992" y="1329950"/>
            <a:ext cx="1832563" cy="1510720"/>
          </a:xfrm>
          <a:prstGeom prst="rect">
            <a:avLst/>
          </a:prstGeom>
        </p:spPr>
      </p:pic>
      <p:pic>
        <p:nvPicPr>
          <p:cNvPr id="13" name="Picture 12" descr="pi0.eps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7529" y="2960545"/>
            <a:ext cx="2855420" cy="933598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14288" y="2460395"/>
            <a:ext cx="5205850" cy="38895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If </a:t>
            </a:r>
            <a:r>
              <a:rPr lang="en-US" dirty="0">
                <a:solidFill>
                  <a:srgbClr val="3366FF"/>
                </a:solidFill>
              </a:rPr>
              <a:t>no dark matter candidate lighter than the </a:t>
            </a:r>
            <a:r>
              <a:rPr lang="en-US" i="1" dirty="0">
                <a:solidFill>
                  <a:srgbClr val="3366FF"/>
                </a:solidFill>
              </a:rPr>
              <a:t>A’ </a:t>
            </a:r>
            <a:r>
              <a:rPr lang="en-US" dirty="0"/>
              <a:t>boson exists:</a:t>
            </a:r>
          </a:p>
          <a:p>
            <a:pPr lvl="1"/>
            <a:r>
              <a:rPr lang="en-US" sz="1600" i="1" dirty="0">
                <a:solidFill>
                  <a:srgbClr val="595959"/>
                </a:solidFill>
              </a:rPr>
              <a:t>A’</a:t>
            </a:r>
            <a:r>
              <a:rPr lang="en-US" sz="1600" dirty="0">
                <a:solidFill>
                  <a:srgbClr val="595959"/>
                </a:solidFill>
                <a:cs typeface="Times New Roman"/>
              </a:rPr>
              <a:t>→</a:t>
            </a:r>
            <a:r>
              <a:rPr lang="en-US" sz="1600" dirty="0" err="1">
                <a:solidFill>
                  <a:srgbClr val="595959"/>
                </a:solidFill>
                <a:cs typeface="Symbol" charset="2"/>
              </a:rPr>
              <a:t>e</a:t>
            </a:r>
            <a:r>
              <a:rPr lang="en-US" sz="1600" baseline="30000" dirty="0" err="1">
                <a:solidFill>
                  <a:srgbClr val="595959"/>
                </a:solidFill>
                <a:latin typeface="Symbol" charset="2"/>
                <a:cs typeface="Symbol" charset="2"/>
              </a:rPr>
              <a:t>+</a:t>
            </a:r>
            <a:r>
              <a:rPr lang="en-US" sz="1600" dirty="0" err="1">
                <a:solidFill>
                  <a:srgbClr val="595959"/>
                </a:solidFill>
                <a:cs typeface="Symbol" charset="2"/>
              </a:rPr>
              <a:t>e</a:t>
            </a:r>
            <a:r>
              <a:rPr lang="en-US" sz="1600" baseline="30000" dirty="0">
                <a:solidFill>
                  <a:srgbClr val="595959"/>
                </a:solidFill>
                <a:latin typeface="Symbol" charset="2"/>
                <a:cs typeface="Symbol" charset="2"/>
              </a:rPr>
              <a:t>-</a:t>
            </a:r>
            <a:r>
              <a:rPr lang="en-US" sz="1600" dirty="0" smtClean="0">
                <a:solidFill>
                  <a:srgbClr val="595959"/>
                </a:solidFill>
                <a:latin typeface="Symbol" charset="2"/>
                <a:cs typeface="Symbol" charset="2"/>
              </a:rPr>
              <a:t>, </a:t>
            </a:r>
            <a:r>
              <a:rPr lang="en-US" sz="1600" dirty="0" err="1" smtClean="0">
                <a:solidFill>
                  <a:srgbClr val="595959"/>
                </a:solidFill>
                <a:latin typeface="Symbol" charset="2"/>
                <a:cs typeface="Symbol" charset="2"/>
              </a:rPr>
              <a:t>m</a:t>
            </a:r>
            <a:r>
              <a:rPr lang="en-US" sz="1600" baseline="30000" dirty="0" err="1">
                <a:solidFill>
                  <a:srgbClr val="595959"/>
                </a:solidFill>
                <a:latin typeface="Symbol" charset="2"/>
                <a:cs typeface="Symbol" charset="2"/>
              </a:rPr>
              <a:t>+</a:t>
            </a:r>
            <a:r>
              <a:rPr lang="en-US" sz="1600" dirty="0" err="1">
                <a:solidFill>
                  <a:srgbClr val="595959"/>
                </a:solidFill>
                <a:latin typeface="Symbol" charset="2"/>
                <a:cs typeface="Symbol" charset="2"/>
              </a:rPr>
              <a:t>m</a:t>
            </a:r>
            <a:r>
              <a:rPr lang="en-US" sz="1600" baseline="30000" dirty="0">
                <a:solidFill>
                  <a:srgbClr val="595959"/>
                </a:solidFill>
                <a:latin typeface="Symbol" charset="2"/>
                <a:cs typeface="Symbol" charset="2"/>
              </a:rPr>
              <a:t>-</a:t>
            </a:r>
            <a:r>
              <a:rPr lang="en-US" sz="1600" dirty="0" smtClean="0">
                <a:solidFill>
                  <a:srgbClr val="595959"/>
                </a:solidFill>
                <a:latin typeface="Symbol" charset="2"/>
                <a:cs typeface="Symbol" charset="2"/>
              </a:rPr>
              <a:t>, </a:t>
            </a:r>
            <a:r>
              <a:rPr lang="en-US" sz="1600" dirty="0" err="1" smtClean="0">
                <a:solidFill>
                  <a:srgbClr val="595959"/>
                </a:solidFill>
                <a:latin typeface="Symbol" charset="2"/>
                <a:cs typeface="Symbol" charset="2"/>
              </a:rPr>
              <a:t>p</a:t>
            </a:r>
            <a:r>
              <a:rPr lang="en-US" sz="1600" baseline="30000" dirty="0" err="1">
                <a:solidFill>
                  <a:srgbClr val="595959"/>
                </a:solidFill>
                <a:latin typeface="Symbol" charset="2"/>
                <a:cs typeface="Symbol" charset="2"/>
              </a:rPr>
              <a:t>+</a:t>
            </a:r>
            <a:r>
              <a:rPr lang="en-US" sz="1600" dirty="0" err="1">
                <a:solidFill>
                  <a:srgbClr val="595959"/>
                </a:solidFill>
                <a:latin typeface="Symbol" charset="2"/>
                <a:cs typeface="Symbol" charset="2"/>
              </a:rPr>
              <a:t>p</a:t>
            </a:r>
            <a:r>
              <a:rPr lang="en-US" sz="1600" baseline="30000" dirty="0" smtClean="0">
                <a:solidFill>
                  <a:srgbClr val="595959"/>
                </a:solidFill>
                <a:latin typeface="Symbol" charset="2"/>
                <a:cs typeface="Symbol" charset="2"/>
              </a:rPr>
              <a:t>-</a:t>
            </a:r>
            <a:r>
              <a:rPr lang="en-US" sz="1600" dirty="0" smtClean="0">
                <a:solidFill>
                  <a:srgbClr val="595959"/>
                </a:solidFill>
              </a:rPr>
              <a:t>. </a:t>
            </a:r>
          </a:p>
          <a:p>
            <a:pPr lvl="1"/>
            <a:r>
              <a:rPr lang="en-US" sz="1600" dirty="0" smtClean="0">
                <a:solidFill>
                  <a:srgbClr val="595959"/>
                </a:solidFill>
              </a:rPr>
              <a:t>These are the so called </a:t>
            </a:r>
            <a:r>
              <a:rPr lang="en-US" sz="1600" dirty="0" smtClean="0">
                <a:solidFill>
                  <a:srgbClr val="3366FF"/>
                </a:solidFill>
              </a:rPr>
              <a:t>“visible”</a:t>
            </a:r>
            <a:r>
              <a:rPr lang="en-US" sz="1600" dirty="0" smtClean="0">
                <a:solidFill>
                  <a:srgbClr val="595959"/>
                </a:solidFill>
              </a:rPr>
              <a:t> decays</a:t>
            </a:r>
            <a:endParaRPr lang="en-US" sz="1600" dirty="0">
              <a:solidFill>
                <a:srgbClr val="595959"/>
              </a:solidFill>
            </a:endParaRPr>
          </a:p>
          <a:p>
            <a:pPr lvl="1"/>
            <a:r>
              <a:rPr lang="en-US" sz="1600" dirty="0">
                <a:solidFill>
                  <a:srgbClr val="595959"/>
                </a:solidFill>
              </a:rPr>
              <a:t>For M</a:t>
            </a:r>
            <a:r>
              <a:rPr lang="en-US" sz="1600" i="1" baseline="-25000" dirty="0">
                <a:solidFill>
                  <a:srgbClr val="595959"/>
                </a:solidFill>
              </a:rPr>
              <a:t>A’</a:t>
            </a:r>
            <a:r>
              <a:rPr lang="en-US" sz="1600" dirty="0">
                <a:solidFill>
                  <a:srgbClr val="595959"/>
                </a:solidFill>
              </a:rPr>
              <a:t>&lt;210 </a:t>
            </a:r>
            <a:r>
              <a:rPr lang="en-US" sz="1600" dirty="0" smtClean="0">
                <a:solidFill>
                  <a:srgbClr val="595959"/>
                </a:solidFill>
              </a:rPr>
              <a:t>MeV </a:t>
            </a:r>
            <a:r>
              <a:rPr lang="en-US" sz="1600" i="1" dirty="0">
                <a:solidFill>
                  <a:srgbClr val="595959"/>
                </a:solidFill>
              </a:rPr>
              <a:t>A’ </a:t>
            </a:r>
            <a:r>
              <a:rPr lang="en-US" sz="1600" dirty="0">
                <a:solidFill>
                  <a:srgbClr val="595959"/>
                </a:solidFill>
              </a:rPr>
              <a:t>only </a:t>
            </a:r>
            <a:r>
              <a:rPr lang="en-US" sz="1600" dirty="0" smtClean="0">
                <a:solidFill>
                  <a:srgbClr val="595959"/>
                </a:solidFill>
              </a:rPr>
              <a:t>decays </a:t>
            </a:r>
            <a:r>
              <a:rPr lang="en-US" sz="1600" dirty="0">
                <a:solidFill>
                  <a:srgbClr val="595959"/>
                </a:solidFill>
              </a:rPr>
              <a:t>to </a:t>
            </a:r>
            <a:r>
              <a:rPr lang="en-US" sz="1600" dirty="0" err="1">
                <a:solidFill>
                  <a:srgbClr val="595959"/>
                </a:solidFill>
              </a:rPr>
              <a:t>e</a:t>
            </a:r>
            <a:r>
              <a:rPr lang="en-US" sz="1600" baseline="30000" dirty="0" err="1">
                <a:solidFill>
                  <a:srgbClr val="595959"/>
                </a:solidFill>
              </a:rPr>
              <a:t>+</a:t>
            </a:r>
            <a:r>
              <a:rPr lang="en-US" sz="1600" dirty="0" err="1">
                <a:solidFill>
                  <a:srgbClr val="595959"/>
                </a:solidFill>
              </a:rPr>
              <a:t>e</a:t>
            </a:r>
            <a:r>
              <a:rPr lang="en-US" sz="1600" baseline="30000" dirty="0">
                <a:solidFill>
                  <a:srgbClr val="595959"/>
                </a:solidFill>
                <a:latin typeface="Symbol" charset="2"/>
                <a:cs typeface="Symbol" charset="2"/>
              </a:rPr>
              <a:t>-  </a:t>
            </a:r>
            <a:r>
              <a:rPr lang="en-US" sz="1600" dirty="0" smtClean="0">
                <a:solidFill>
                  <a:srgbClr val="595959"/>
                </a:solidFill>
              </a:rPr>
              <a:t>with </a:t>
            </a:r>
            <a:r>
              <a:rPr lang="en-US" sz="1600" dirty="0" smtClean="0">
                <a:solidFill>
                  <a:srgbClr val="595959"/>
                </a:solidFill>
                <a:cs typeface="Symbol" charset="2"/>
              </a:rPr>
              <a:t>BR</a:t>
            </a:r>
            <a:r>
              <a:rPr lang="en-US" sz="1600" dirty="0">
                <a:solidFill>
                  <a:srgbClr val="595959"/>
                </a:solidFill>
                <a:cs typeface="Symbol" charset="2"/>
              </a:rPr>
              <a:t>(</a:t>
            </a:r>
            <a:r>
              <a:rPr lang="en-US" sz="1600" dirty="0" err="1">
                <a:solidFill>
                  <a:srgbClr val="595959"/>
                </a:solidFill>
                <a:cs typeface="Symbol" charset="2"/>
              </a:rPr>
              <a:t>e+e</a:t>
            </a:r>
            <a:r>
              <a:rPr lang="en-US" sz="1600" dirty="0">
                <a:solidFill>
                  <a:srgbClr val="595959"/>
                </a:solidFill>
                <a:cs typeface="Symbol" charset="2"/>
              </a:rPr>
              <a:t>-)=1</a:t>
            </a:r>
            <a:endParaRPr lang="en-US" sz="1600" baseline="30000" dirty="0">
              <a:solidFill>
                <a:srgbClr val="595959"/>
              </a:solidFill>
              <a:cs typeface="Symbol" charset="2"/>
            </a:endParaRPr>
          </a:p>
          <a:p>
            <a:r>
              <a:rPr lang="en-US" dirty="0">
                <a:cs typeface="Times New Roman"/>
              </a:rPr>
              <a:t>If </a:t>
            </a:r>
            <a:r>
              <a:rPr lang="en-US" dirty="0">
                <a:solidFill>
                  <a:srgbClr val="3366FF"/>
                </a:solidFill>
                <a:cs typeface="Times New Roman"/>
              </a:rPr>
              <a:t>any dark </a:t>
            </a:r>
            <a:r>
              <a:rPr lang="en-US" dirty="0" smtClean="0">
                <a:solidFill>
                  <a:srgbClr val="3366FF"/>
                </a:solidFill>
                <a:cs typeface="Times New Roman"/>
              </a:rPr>
              <a:t>matter </a:t>
            </a:r>
            <a:r>
              <a:rPr lang="en-US" dirty="0" smtClean="0">
                <a:cs typeface="Times New Roman"/>
              </a:rPr>
              <a:t>particle </a:t>
            </a:r>
            <a:r>
              <a:rPr lang="en-US" dirty="0">
                <a:latin typeface="Symbol" charset="2"/>
                <a:cs typeface="Symbol" charset="2"/>
              </a:rPr>
              <a:t>c</a:t>
            </a:r>
            <a:r>
              <a:rPr lang="en-US" dirty="0">
                <a:cs typeface="Times New Roman"/>
              </a:rPr>
              <a:t> with </a:t>
            </a:r>
            <a:r>
              <a:rPr lang="en-US" dirty="0">
                <a:solidFill>
                  <a:srgbClr val="3366FF"/>
                </a:solidFill>
                <a:cs typeface="Times New Roman"/>
              </a:rPr>
              <a:t>2M</a:t>
            </a:r>
            <a:r>
              <a:rPr lang="en-US" baseline="-25000" dirty="0">
                <a:solidFill>
                  <a:srgbClr val="3366FF"/>
                </a:solidFill>
                <a:latin typeface="Symbol" charset="2"/>
                <a:cs typeface="Symbol" charset="2"/>
              </a:rPr>
              <a:t>c</a:t>
            </a:r>
            <a:r>
              <a:rPr lang="en-US" dirty="0">
                <a:solidFill>
                  <a:srgbClr val="3366FF"/>
                </a:solidFill>
                <a:cs typeface="Times New Roman"/>
              </a:rPr>
              <a:t>&lt;M</a:t>
            </a:r>
            <a:r>
              <a:rPr lang="en-US" i="1" baseline="-25000" dirty="0">
                <a:solidFill>
                  <a:srgbClr val="3366FF"/>
                </a:solidFill>
                <a:cs typeface="Times New Roman"/>
              </a:rPr>
              <a:t>A’</a:t>
            </a:r>
            <a:r>
              <a:rPr lang="en-US" dirty="0">
                <a:solidFill>
                  <a:srgbClr val="3366FF"/>
                </a:solidFill>
                <a:cs typeface="Times New Roman"/>
              </a:rPr>
              <a:t> </a:t>
            </a:r>
            <a:r>
              <a:rPr lang="en-US" dirty="0" smtClean="0">
                <a:solidFill>
                  <a:srgbClr val="3366FF"/>
                </a:solidFill>
                <a:cs typeface="Times New Roman"/>
              </a:rPr>
              <a:t>exists</a:t>
            </a:r>
            <a:endParaRPr lang="en-US" dirty="0">
              <a:solidFill>
                <a:srgbClr val="3366FF"/>
              </a:solidFill>
              <a:cs typeface="Times New Roman"/>
            </a:endParaRPr>
          </a:p>
          <a:p>
            <a:pPr lvl="1"/>
            <a:r>
              <a:rPr lang="en-US" sz="1600" i="1" dirty="0">
                <a:cs typeface="Times New Roman"/>
              </a:rPr>
              <a:t>A’</a:t>
            </a:r>
            <a:r>
              <a:rPr lang="en-US" sz="1600" dirty="0">
                <a:cs typeface="Times New Roman"/>
              </a:rPr>
              <a:t> will dominantly decay into pure </a:t>
            </a:r>
            <a:r>
              <a:rPr lang="en-US" sz="1600" dirty="0" smtClean="0">
                <a:cs typeface="Times New Roman"/>
              </a:rPr>
              <a:t>DM</a:t>
            </a:r>
            <a:r>
              <a:rPr lang="en-US" sz="1600" dirty="0">
                <a:cs typeface="Times New Roman"/>
              </a:rPr>
              <a:t/>
            </a:r>
            <a:br>
              <a:rPr lang="en-US" sz="1600" dirty="0">
                <a:cs typeface="Times New Roman"/>
              </a:rPr>
            </a:br>
            <a:r>
              <a:rPr lang="en-US" sz="1600" dirty="0" smtClean="0">
                <a:cs typeface="Times New Roman"/>
              </a:rPr>
              <a:t>and </a:t>
            </a:r>
            <a:r>
              <a:rPr lang="en-US" sz="1600" dirty="0">
                <a:cs typeface="Times New Roman"/>
              </a:rPr>
              <a:t>BR(</a:t>
            </a:r>
            <a:r>
              <a:rPr lang="en-US" sz="1600" dirty="0" err="1">
                <a:cs typeface="Times New Roman"/>
              </a:rPr>
              <a:t>l+l</a:t>
            </a:r>
            <a:r>
              <a:rPr lang="en-US" sz="1600" dirty="0">
                <a:cs typeface="Times New Roman"/>
              </a:rPr>
              <a:t>-) becomes small </a:t>
            </a:r>
            <a:r>
              <a:rPr lang="en-US" sz="1600" dirty="0" smtClean="0">
                <a:cs typeface="Symbol" charset="2"/>
              </a:rPr>
              <a:t>~ </a:t>
            </a:r>
            <a:r>
              <a:rPr lang="en-US" sz="1600" dirty="0" smtClean="0">
                <a:latin typeface="Symbol" charset="2"/>
                <a:cs typeface="Symbol" charset="2"/>
              </a:rPr>
              <a:t>e</a:t>
            </a:r>
            <a:r>
              <a:rPr lang="en-US" sz="1600" baseline="30000" dirty="0" smtClean="0">
                <a:cs typeface="Times New Roman"/>
              </a:rPr>
              <a:t>2</a:t>
            </a:r>
            <a:endParaRPr lang="en-US" sz="1600" baseline="30000" dirty="0">
              <a:cs typeface="Times New Roman"/>
            </a:endParaRPr>
          </a:p>
          <a:p>
            <a:pPr lvl="1"/>
            <a:r>
              <a:rPr lang="en-US" sz="1600" i="1" dirty="0" err="1">
                <a:solidFill>
                  <a:srgbClr val="3366FF"/>
                </a:solidFill>
                <a:cs typeface="Times New Roman"/>
              </a:rPr>
              <a:t>A'</a:t>
            </a:r>
            <a:r>
              <a:rPr lang="en-US" sz="1600" dirty="0" err="1">
                <a:solidFill>
                  <a:srgbClr val="3366FF"/>
                </a:solidFill>
                <a:cs typeface="Times New Roman"/>
              </a:rPr>
              <a:t>→</a:t>
            </a:r>
            <a:r>
              <a:rPr lang="en-US" sz="1600" dirty="0" err="1">
                <a:solidFill>
                  <a:srgbClr val="3366FF"/>
                </a:solidFill>
                <a:latin typeface="Symbol" charset="2"/>
                <a:cs typeface="Symbol" charset="2"/>
              </a:rPr>
              <a:t>cc</a:t>
            </a:r>
            <a:r>
              <a:rPr lang="en-US" sz="1600" dirty="0">
                <a:solidFill>
                  <a:srgbClr val="3366FF"/>
                </a:solidFill>
                <a:cs typeface="Symbol" charset="2"/>
              </a:rPr>
              <a:t> ~ 1</a:t>
            </a:r>
            <a:r>
              <a:rPr lang="en-US" sz="1600" dirty="0">
                <a:cs typeface="Symbol" charset="2"/>
              </a:rPr>
              <a:t>. These are the so called decays to </a:t>
            </a:r>
            <a:r>
              <a:rPr lang="en-US" sz="1600" dirty="0" smtClean="0">
                <a:solidFill>
                  <a:srgbClr val="3366FF"/>
                </a:solidFill>
                <a:cs typeface="Symbol" charset="2"/>
              </a:rPr>
              <a:t>“invisible</a:t>
            </a:r>
            <a:r>
              <a:rPr lang="en-US" sz="1600" dirty="0">
                <a:solidFill>
                  <a:srgbClr val="3366FF"/>
                </a:solidFill>
                <a:cs typeface="Symbol" charset="2"/>
              </a:rPr>
              <a:t>” </a:t>
            </a:r>
            <a:r>
              <a:rPr lang="en-US" sz="1600" dirty="0" smtClean="0">
                <a:cs typeface="Symbol" charset="2"/>
              </a:rPr>
              <a:t>particles</a:t>
            </a:r>
            <a:endParaRPr lang="en-US" sz="1600" dirty="0">
              <a:cs typeface="Symbol" charset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91512" y="4339174"/>
            <a:ext cx="16594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E3BEB"/>
                </a:solidFill>
              </a:rPr>
              <a:t>Decays to “</a:t>
            </a:r>
            <a:r>
              <a:rPr lang="en-US" sz="1200" dirty="0" err="1" smtClean="0">
                <a:solidFill>
                  <a:srgbClr val="FE3BEB"/>
                </a:solidFill>
              </a:rPr>
              <a:t>visibles</a:t>
            </a:r>
            <a:r>
              <a:rPr lang="en-US" sz="1200" dirty="0" smtClean="0">
                <a:solidFill>
                  <a:srgbClr val="FE3BEB"/>
                </a:solidFill>
              </a:rPr>
              <a:t>”</a:t>
            </a:r>
            <a:endParaRPr lang="en-US" sz="1200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2733" y="6569075"/>
            <a:ext cx="5386622" cy="288607"/>
          </a:xfrm>
        </p:spPr>
        <p:txBody>
          <a:bodyPr/>
          <a:lstStyle/>
          <a:p>
            <a:pPr algn="l"/>
            <a:r>
              <a:rPr lang="en-US" smtClean="0"/>
              <a:t>M. Raggi july 2015</a:t>
            </a:r>
            <a:endParaRPr lang="en-US" dirty="0"/>
          </a:p>
        </p:txBody>
      </p:sp>
      <p:sp>
        <p:nvSpPr>
          <p:cNvPr id="17" name="Date Placeholder 5"/>
          <p:cNvSpPr>
            <a:spLocks noGrp="1"/>
          </p:cNvSpPr>
          <p:nvPr>
            <p:ph type="dt" sz="half" idx="10"/>
          </p:nvPr>
        </p:nvSpPr>
        <p:spPr>
          <a:xfrm>
            <a:off x="7019355" y="6569075"/>
            <a:ext cx="1705891" cy="288607"/>
          </a:xfrm>
        </p:spPr>
        <p:txBody>
          <a:bodyPr/>
          <a:lstStyle/>
          <a:p>
            <a:r>
              <a:rPr lang="en-US" smtClean="0"/>
              <a:t>LNF 4/06/15</a:t>
            </a: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53715" y="2587239"/>
            <a:ext cx="1415772" cy="261610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marL="228600" indent="-228600">
              <a:buClr>
                <a:srgbClr val="FE3BEB"/>
              </a:buClr>
              <a:buFont typeface="+mj-lt"/>
              <a:buAutoNum type="arabicPeriod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Bremsstrahlung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29082" y="2587239"/>
            <a:ext cx="1210588" cy="261610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marL="228600" indent="-228600">
              <a:buClr>
                <a:srgbClr val="FE3BEB"/>
              </a:buClr>
              <a:buFont typeface="+mj-lt"/>
              <a:buAutoNum type="arabicPeriod" startAt="2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Annihilation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94443" y="3937938"/>
            <a:ext cx="1402948" cy="261610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marL="228600" indent="-228600">
              <a:buClr>
                <a:srgbClr val="FE3BEB"/>
              </a:buClr>
              <a:buFont typeface="+mj-lt"/>
              <a:buAutoNum type="arabicPeriod" startAt="3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Meson decays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156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 possible analyzing magnet for PADME</a:t>
            </a:r>
            <a:endParaRPr lang="en-US" sz="2800" dirty="0"/>
          </a:p>
        </p:txBody>
      </p:sp>
      <p:pic>
        <p:nvPicPr>
          <p:cNvPr id="16" name="Picture 15" descr="PXMBHGGHWC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3111" y="777173"/>
            <a:ext cx="3065415" cy="2631878"/>
          </a:xfrm>
          <a:prstGeom prst="rect">
            <a:avLst/>
          </a:prstGeom>
        </p:spPr>
      </p:pic>
      <p:pic>
        <p:nvPicPr>
          <p:cNvPr id="17" name="Picture 16" descr="PXMBHHJHWC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2"/>
          <a:stretch/>
        </p:blipFill>
        <p:spPr>
          <a:xfrm>
            <a:off x="148824" y="2012342"/>
            <a:ext cx="3114726" cy="2464320"/>
          </a:xfrm>
          <a:prstGeom prst="rect">
            <a:avLst/>
          </a:prstGeom>
        </p:spPr>
      </p:pic>
      <p:pic>
        <p:nvPicPr>
          <p:cNvPr id="18" name="Picture 17" descr="PXMBHHJHWC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3111" y="3561979"/>
            <a:ext cx="3065415" cy="2464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3601" y="5002797"/>
            <a:ext cx="565567" cy="246221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52 cm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5099" y="4699160"/>
            <a:ext cx="636638" cy="2462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116 cm</a:t>
            </a:r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>
            <a:stCxn id="10" idx="1"/>
          </p:cNvCxnSpPr>
          <p:nvPr/>
        </p:nvCxnSpPr>
        <p:spPr>
          <a:xfrm flipH="1">
            <a:off x="4054399" y="4822270"/>
            <a:ext cx="59070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284912" y="4820212"/>
            <a:ext cx="585757" cy="2059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607201" y="5034425"/>
            <a:ext cx="736277" cy="0"/>
          </a:xfrm>
          <a:prstGeom prst="straightConnector1">
            <a:avLst/>
          </a:prstGeom>
          <a:ln>
            <a:solidFill>
              <a:srgbClr val="FF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90087" y="4745325"/>
            <a:ext cx="12030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11 to 20 cm gap</a:t>
            </a:r>
            <a:endParaRPr lang="en-US" sz="10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651216" y="4687551"/>
            <a:ext cx="1" cy="39263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85286" y="6026299"/>
            <a:ext cx="4795058" cy="378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Available at CERN magnet division </a:t>
            </a:r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2733" y="6569075"/>
            <a:ext cx="5386622" cy="288607"/>
          </a:xfrm>
        </p:spPr>
        <p:txBody>
          <a:bodyPr/>
          <a:lstStyle/>
          <a:p>
            <a:pPr algn="l"/>
            <a:r>
              <a:rPr lang="en-US" smtClean="0"/>
              <a:t>M. Raggi july 2015</a:t>
            </a:r>
            <a:endParaRPr lang="en-US" dirty="0"/>
          </a:p>
        </p:txBody>
      </p:sp>
      <p:sp>
        <p:nvSpPr>
          <p:cNvPr id="22" name="Date Placeholder 5"/>
          <p:cNvSpPr>
            <a:spLocks noGrp="1"/>
          </p:cNvSpPr>
          <p:nvPr>
            <p:ph type="dt" sz="half" idx="10"/>
          </p:nvPr>
        </p:nvSpPr>
        <p:spPr>
          <a:xfrm>
            <a:off x="7019355" y="6569075"/>
            <a:ext cx="1705891" cy="288607"/>
          </a:xfrm>
        </p:spPr>
        <p:txBody>
          <a:bodyPr/>
          <a:lstStyle/>
          <a:p>
            <a:r>
              <a:rPr lang="en-US" smtClean="0"/>
              <a:t>LNF 4/06/15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43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Dark photon searches in the world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205" y="1032492"/>
            <a:ext cx="9146846" cy="4305652"/>
            <a:chOff x="6205" y="1032492"/>
            <a:chExt cx="9146846" cy="430565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email">
              <a:alphaModFix/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05" y="1032492"/>
              <a:ext cx="9146846" cy="430565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6947" y="2287759"/>
              <a:ext cx="396000" cy="252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7643" y="1825429"/>
              <a:ext cx="360000" cy="2167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89368" y="1960247"/>
              <a:ext cx="360000" cy="23907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5536" y="2149087"/>
              <a:ext cx="360000" cy="2187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7913" y="1626830"/>
              <a:ext cx="360000" cy="2395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3548" y="2396059"/>
              <a:ext cx="360000" cy="25253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7560733" y="2626632"/>
              <a:ext cx="15832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8000"/>
                  </a:solidFill>
                </a:rPr>
                <a:t>Belle @ KEKB</a:t>
              </a:r>
            </a:p>
            <a:p>
              <a:r>
                <a:rPr lang="en-US" sz="1200" b="1" dirty="0" err="1" smtClean="0">
                  <a:solidFill>
                    <a:srgbClr val="0000FF"/>
                  </a:solidFill>
                </a:rPr>
                <a:t>BelleII</a:t>
              </a:r>
              <a:r>
                <a:rPr lang="en-US" sz="1200" b="1" dirty="0" smtClean="0">
                  <a:solidFill>
                    <a:srgbClr val="0000FF"/>
                  </a:solidFill>
                </a:rPr>
                <a:t> @ </a:t>
              </a:r>
              <a:r>
                <a:rPr lang="en-US" sz="1200" b="1" dirty="0" err="1" smtClean="0">
                  <a:solidFill>
                    <a:srgbClr val="0000FF"/>
                  </a:solidFill>
                </a:rPr>
                <a:t>superKEKB</a:t>
              </a:r>
              <a:endParaRPr lang="en-US" sz="1200" b="1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50569" y="2490481"/>
              <a:ext cx="113251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 err="1" smtClean="0">
                  <a:solidFill>
                    <a:srgbClr val="008000"/>
                  </a:solidFill>
                </a:rPr>
                <a:t>BaBar</a:t>
              </a:r>
              <a:r>
                <a:rPr lang="en-US" sz="1100" b="1" dirty="0" smtClean="0">
                  <a:solidFill>
                    <a:srgbClr val="008000"/>
                  </a:solidFill>
                </a:rPr>
                <a:t> @ PEP-II</a:t>
              </a:r>
              <a:endParaRPr lang="en-US" sz="1100" b="1" dirty="0">
                <a:solidFill>
                  <a:srgbClr val="0080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10377" y="2525924"/>
              <a:ext cx="1132470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b="1" dirty="0" smtClean="0"/>
                <a:t>JLAB: </a:t>
              </a:r>
              <a:r>
                <a:rPr lang="en-US" sz="1100" b="1" dirty="0" smtClean="0">
                  <a:solidFill>
                    <a:srgbClr val="008000"/>
                  </a:solidFill>
                </a:rPr>
                <a:t>APEX</a:t>
              </a:r>
            </a:p>
            <a:p>
              <a:r>
                <a:rPr lang="en-US" sz="1100" b="1" dirty="0" smtClean="0">
                  <a:solidFill>
                    <a:srgbClr val="0000FF"/>
                  </a:solidFill>
                </a:rPr>
                <a:t>HPS, </a:t>
              </a:r>
              <a:r>
                <a:rPr lang="en-US" sz="1100" b="1" dirty="0" err="1" smtClean="0">
                  <a:solidFill>
                    <a:srgbClr val="0000FF"/>
                  </a:solidFill>
                </a:rPr>
                <a:t>DarkLight</a:t>
              </a:r>
              <a:endParaRPr lang="en-US" sz="1100" b="1" dirty="0" smtClean="0">
                <a:solidFill>
                  <a:srgbClr val="0000FF"/>
                </a:solidFill>
              </a:endParaRPr>
            </a:p>
            <a:p>
              <a:r>
                <a:rPr lang="en-US" sz="1100" b="1" dirty="0" smtClean="0">
                  <a:solidFill>
                    <a:srgbClr val="FF0000"/>
                  </a:solidFill>
                </a:rPr>
                <a:t>BDX 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41192" y="1334489"/>
              <a:ext cx="119776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 smtClean="0">
                  <a:solidFill>
                    <a:srgbClr val="008000"/>
                  </a:solidFill>
                </a:rPr>
                <a:t>A1 @ MAMI</a:t>
              </a:r>
            </a:p>
            <a:p>
              <a:r>
                <a:rPr lang="en-US" sz="1100" b="1" dirty="0" smtClean="0">
                  <a:solidFill>
                    <a:srgbClr val="008000"/>
                  </a:solidFill>
                </a:rPr>
                <a:t>WASA @ COSY</a:t>
              </a:r>
            </a:p>
            <a:p>
              <a:r>
                <a:rPr lang="en-US" sz="1100" b="1" dirty="0" smtClean="0">
                  <a:solidFill>
                    <a:srgbClr val="008000"/>
                  </a:solidFill>
                </a:rPr>
                <a:t>HADES @ GSI</a:t>
              </a:r>
              <a:br>
                <a:rPr lang="en-US" sz="1100" b="1" dirty="0" smtClean="0">
                  <a:solidFill>
                    <a:srgbClr val="008000"/>
                  </a:solidFill>
                </a:rPr>
              </a:br>
              <a:r>
                <a:rPr lang="en-US" sz="1100" b="1" dirty="0" err="1" smtClean="0">
                  <a:solidFill>
                    <a:srgbClr val="0000FF"/>
                  </a:solidFill>
                </a:rPr>
                <a:t>Magix</a:t>
              </a:r>
              <a:r>
                <a:rPr lang="en-US" sz="1100" b="1" dirty="0" smtClean="0">
                  <a:solidFill>
                    <a:srgbClr val="0000FF"/>
                  </a:solidFill>
                </a:rPr>
                <a:t> @ MESA</a:t>
              </a:r>
              <a:endParaRPr lang="en-US" sz="1100" b="1" dirty="0">
                <a:solidFill>
                  <a:srgbClr val="0000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576236" y="2363880"/>
              <a:ext cx="123686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 smtClean="0">
                  <a:solidFill>
                    <a:srgbClr val="008000"/>
                  </a:solidFill>
                </a:rPr>
                <a:t>KLOE2 @ DAFNE</a:t>
              </a:r>
            </a:p>
            <a:p>
              <a:r>
                <a:rPr lang="en-US" sz="1100" b="1" dirty="0" smtClean="0">
                  <a:solidFill>
                    <a:srgbClr val="FF0000"/>
                  </a:solidFill>
                </a:rPr>
                <a:t>PADME @ BTF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54810" y="1839089"/>
              <a:ext cx="6864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VEPP-III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701970" y="2158887"/>
              <a:ext cx="1947107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100" b="1" dirty="0" smtClean="0">
                  <a:solidFill>
                    <a:srgbClr val="008000"/>
                  </a:solidFill>
                </a:rPr>
                <a:t>ATLAS</a:t>
              </a:r>
              <a:r>
                <a:rPr lang="en-US" sz="1100" b="1" dirty="0" smtClean="0">
                  <a:solidFill>
                    <a:schemeClr val="accent3">
                      <a:lumMod val="75000"/>
                    </a:schemeClr>
                  </a:solidFill>
                </a:rPr>
                <a:t>, </a:t>
              </a:r>
              <a:r>
                <a:rPr lang="en-US" sz="1100" b="1" dirty="0" smtClean="0">
                  <a:solidFill>
                    <a:srgbClr val="008000"/>
                  </a:solidFill>
                </a:rPr>
                <a:t>CMS @ LHC</a:t>
              </a:r>
            </a:p>
            <a:p>
              <a:pPr algn="r"/>
              <a:r>
                <a:rPr lang="en-US" sz="1100" b="1" dirty="0" smtClean="0">
                  <a:solidFill>
                    <a:srgbClr val="008000"/>
                  </a:solidFill>
                </a:rPr>
                <a:t>ALICE @ LHC</a:t>
              </a:r>
            </a:p>
            <a:p>
              <a:pPr algn="r"/>
              <a:r>
                <a:rPr lang="en-US" sz="1100" b="1" dirty="0" smtClean="0">
                  <a:solidFill>
                    <a:srgbClr val="FF0000"/>
                  </a:solidFill>
                </a:rPr>
                <a:t>P-348 @ SPS</a:t>
              </a:r>
            </a:p>
            <a:p>
              <a:pPr algn="r"/>
              <a:r>
                <a:rPr lang="en-US" sz="1100" b="1" dirty="0" smtClean="0">
                  <a:solidFill>
                    <a:srgbClr val="FF0000"/>
                  </a:solidFill>
                </a:rPr>
                <a:t>SHIP @ SPS</a:t>
              </a:r>
            </a:p>
            <a:p>
              <a:pPr algn="r"/>
              <a:r>
                <a:rPr lang="en-US" sz="1100" b="1" dirty="0" smtClean="0">
                  <a:solidFill>
                    <a:srgbClr val="008000"/>
                  </a:solidFill>
                </a:rPr>
                <a:t>NA48/2 @</a:t>
              </a:r>
              <a:r>
                <a:rPr lang="en-US" sz="1100" b="1" dirty="0">
                  <a:solidFill>
                    <a:srgbClr val="008000"/>
                  </a:solidFill>
                </a:rPr>
                <a:t> </a:t>
              </a:r>
              <a:r>
                <a:rPr lang="en-US" sz="1100" b="1" dirty="0" smtClean="0">
                  <a:solidFill>
                    <a:srgbClr val="008000"/>
                  </a:solidFill>
                </a:rPr>
                <a:t>SPS</a:t>
              </a:r>
            </a:p>
            <a:p>
              <a:pPr algn="r"/>
              <a:r>
                <a:rPr lang="en-US" sz="1100" b="1" dirty="0">
                  <a:solidFill>
                    <a:srgbClr val="FF0000"/>
                  </a:solidFill>
                </a:rPr>
                <a:t>Mu3e </a:t>
              </a:r>
              <a:r>
                <a:rPr lang="en-US" sz="1100" b="1" dirty="0" smtClean="0">
                  <a:solidFill>
                    <a:srgbClr val="FF0000"/>
                  </a:solidFill>
                </a:rPr>
                <a:t>@ PSI</a:t>
              </a:r>
            </a:p>
            <a:p>
              <a:pPr algn="r"/>
              <a:r>
                <a:rPr lang="en-US" sz="1100" b="1" dirty="0" smtClean="0">
                  <a:solidFill>
                    <a:srgbClr val="0000FF"/>
                  </a:solidFill>
                </a:rPr>
                <a:t>NA62 @ SPS</a:t>
              </a:r>
              <a:r>
                <a:rPr lang="en-US" sz="1100" b="1" dirty="0" smtClean="0">
                  <a:solidFill>
                    <a:srgbClr val="FF0000"/>
                  </a:solidFill>
                </a:rPr>
                <a:t> 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  <p:pic>
          <p:nvPicPr>
            <p:cNvPr id="23" name="Picture 22"/>
            <p:cNvPicPr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7016" y="2300591"/>
              <a:ext cx="396000" cy="252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4" name="Picture 23"/>
            <p:cNvPicPr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8105" y="1784550"/>
              <a:ext cx="396000" cy="252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5" name="Rectangle 24"/>
            <p:cNvSpPr/>
            <p:nvPr/>
          </p:nvSpPr>
          <p:spPr>
            <a:xfrm>
              <a:off x="2029296" y="2001387"/>
              <a:ext cx="67267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</a:rPr>
                <a:t>Cornell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  <p:pic>
          <p:nvPicPr>
            <p:cNvPr id="26" name="Picture 25"/>
            <p:cNvPicPr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73018" y="1784505"/>
              <a:ext cx="396000" cy="252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7" name="Rectangle 26"/>
            <p:cNvSpPr/>
            <p:nvPr/>
          </p:nvSpPr>
          <p:spPr>
            <a:xfrm>
              <a:off x="2546909" y="2001342"/>
              <a:ext cx="114663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 err="1" smtClean="0">
                  <a:solidFill>
                    <a:srgbClr val="008000"/>
                  </a:solidFill>
                </a:rPr>
                <a:t>Phenix</a:t>
              </a:r>
              <a:r>
                <a:rPr lang="en-US" sz="1100" b="1" dirty="0" smtClean="0">
                  <a:solidFill>
                    <a:srgbClr val="008000"/>
                  </a:solidFill>
                </a:rPr>
                <a:t> @ RHIC</a:t>
              </a:r>
              <a:endParaRPr lang="en-US" sz="1100" b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3998566" y="4677003"/>
            <a:ext cx="114686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Legenda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en-US" sz="1400" dirty="0" smtClean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b="1" dirty="0" smtClean="0">
                <a:solidFill>
                  <a:srgbClr val="008000"/>
                </a:solidFill>
              </a:rPr>
              <a:t>Publishing</a:t>
            </a:r>
          </a:p>
          <a:p>
            <a:r>
              <a:rPr lang="en-US" sz="1200" b="1" dirty="0" smtClean="0">
                <a:solidFill>
                  <a:srgbClr val="0000FF"/>
                </a:solidFill>
              </a:rPr>
              <a:t>Approved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Proposals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2733" y="6569075"/>
            <a:ext cx="5386622" cy="288607"/>
          </a:xfrm>
        </p:spPr>
        <p:txBody>
          <a:bodyPr/>
          <a:lstStyle/>
          <a:p>
            <a:pPr algn="l"/>
            <a:r>
              <a:rPr lang="en-US" smtClean="0"/>
              <a:t>M. Raggi july 2015</a:t>
            </a:r>
            <a:endParaRPr lang="en-US" dirty="0"/>
          </a:p>
        </p:txBody>
      </p:sp>
      <p:sp>
        <p:nvSpPr>
          <p:cNvPr id="30" name="Date Placeholder 5"/>
          <p:cNvSpPr>
            <a:spLocks noGrp="1"/>
          </p:cNvSpPr>
          <p:nvPr>
            <p:ph type="dt" sz="half" idx="10"/>
          </p:nvPr>
        </p:nvSpPr>
        <p:spPr>
          <a:xfrm>
            <a:off x="7019355" y="6569075"/>
            <a:ext cx="1705891" cy="288607"/>
          </a:xfrm>
        </p:spPr>
        <p:txBody>
          <a:bodyPr/>
          <a:lstStyle/>
          <a:p>
            <a:r>
              <a:rPr lang="en-US" smtClean="0"/>
              <a:t>LNF 4/06/15</a:t>
            </a:r>
            <a:endParaRPr lang="en-US"/>
          </a:p>
        </p:txBody>
      </p:sp>
      <p:pic>
        <p:nvPicPr>
          <p:cNvPr id="31" name="Picture 30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427" y="1781684"/>
            <a:ext cx="396000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Rectangle 31"/>
          <p:cNvSpPr/>
          <p:nvPr/>
        </p:nvSpPr>
        <p:spPr>
          <a:xfrm>
            <a:off x="811185" y="1657374"/>
            <a:ext cx="91809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solidFill>
                  <a:srgbClr val="008000"/>
                </a:solidFill>
              </a:rPr>
              <a:t>Minibone</a:t>
            </a:r>
            <a:r>
              <a:rPr lang="en-US" sz="1100" b="1" dirty="0" smtClean="0">
                <a:solidFill>
                  <a:srgbClr val="008000"/>
                </a:solidFill>
              </a:rPr>
              <a:t> </a:t>
            </a:r>
            <a:br>
              <a:rPr lang="en-US" sz="1100" b="1" dirty="0" smtClean="0">
                <a:solidFill>
                  <a:srgbClr val="008000"/>
                </a:solidFill>
              </a:rPr>
            </a:br>
            <a:r>
              <a:rPr lang="en-US" sz="1100" b="1" dirty="0" smtClean="0">
                <a:solidFill>
                  <a:srgbClr val="008000"/>
                </a:solidFill>
              </a:rPr>
              <a:t>@ </a:t>
            </a:r>
            <a:r>
              <a:rPr lang="en-US" sz="1100" b="1" dirty="0" err="1" smtClean="0">
                <a:solidFill>
                  <a:srgbClr val="008000"/>
                </a:solidFill>
              </a:rPr>
              <a:t>Fermilab</a:t>
            </a:r>
            <a:endParaRPr lang="en-US" sz="11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51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</a:t>
            </a:r>
            <a:r>
              <a:rPr lang="en-US" i="1" dirty="0" err="1" smtClean="0"/>
              <a:t>A’</a:t>
            </a:r>
            <a:r>
              <a:rPr lang="en-US" dirty="0" err="1" smtClean="0"/>
              <a:t>→</a:t>
            </a:r>
            <a:r>
              <a:rPr lang="en-US" dirty="0" err="1" smtClean="0">
                <a:latin typeface="Symbol" charset="2"/>
                <a:cs typeface="Symbol" charset="2"/>
              </a:rPr>
              <a:t>cc</a:t>
            </a:r>
            <a:r>
              <a:rPr lang="en-US" dirty="0" smtClean="0"/>
              <a:t> invisible decays</a:t>
            </a:r>
            <a:endParaRPr lang="en-US" dirty="0"/>
          </a:p>
        </p:txBody>
      </p:sp>
      <p:pic>
        <p:nvPicPr>
          <p:cNvPr id="9" name="Picture 8" descr="Screenshot 2015-04-20 13.40.2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960" y="711793"/>
            <a:ext cx="4093388" cy="4312847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9705" y="5164036"/>
            <a:ext cx="7854295" cy="1343621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Two different techniques are used: direct</a:t>
            </a:r>
            <a:r>
              <a:rPr lang="en-US" sz="1600" i="1" dirty="0" smtClean="0"/>
              <a:t> A’ </a:t>
            </a:r>
            <a:r>
              <a:rPr lang="en-US" sz="1600" dirty="0" smtClean="0"/>
              <a:t>search, </a:t>
            </a:r>
            <a:r>
              <a:rPr lang="en-US" sz="1600" dirty="0" smtClean="0">
                <a:latin typeface="Symbol" charset="2"/>
                <a:cs typeface="Symbol" charset="2"/>
              </a:rPr>
              <a:t>c</a:t>
            </a:r>
            <a:r>
              <a:rPr lang="en-US" sz="1600" dirty="0" smtClean="0"/>
              <a:t> scattering searches</a:t>
            </a:r>
            <a:endParaRPr lang="en-US" sz="1600" dirty="0"/>
          </a:p>
          <a:p>
            <a:pPr lvl="1"/>
            <a:r>
              <a:rPr lang="en-US" sz="1600" dirty="0" smtClean="0">
                <a:solidFill>
                  <a:srgbClr val="3366FF"/>
                </a:solidFill>
              </a:rPr>
              <a:t>Direct searches for </a:t>
            </a:r>
            <a:r>
              <a:rPr lang="en-US" sz="1600" i="1" dirty="0" smtClean="0">
                <a:solidFill>
                  <a:srgbClr val="3366FF"/>
                </a:solidFill>
              </a:rPr>
              <a:t>A’</a:t>
            </a:r>
            <a:r>
              <a:rPr lang="en-US" sz="1600" dirty="0" smtClean="0">
                <a:solidFill>
                  <a:srgbClr val="3366FF"/>
                </a:solidFill>
              </a:rPr>
              <a:t> </a:t>
            </a:r>
            <a:r>
              <a:rPr lang="en-US" sz="1600" dirty="0" smtClean="0"/>
              <a:t>only depend on </a:t>
            </a:r>
            <a:r>
              <a:rPr lang="en-US" sz="1600" dirty="0"/>
              <a:t>2 </a:t>
            </a:r>
            <a:r>
              <a:rPr lang="en-US" sz="1600" dirty="0" smtClean="0"/>
              <a:t>parameters : </a:t>
            </a:r>
            <a:r>
              <a:rPr lang="en-US" sz="1600" b="1" dirty="0" smtClean="0">
                <a:solidFill>
                  <a:srgbClr val="3366FF"/>
                </a:solidFill>
                <a:latin typeface="Symbol" charset="2"/>
                <a:cs typeface="Symbol" charset="2"/>
              </a:rPr>
              <a:t>e</a:t>
            </a:r>
            <a:r>
              <a:rPr lang="en-US" sz="1600" b="1" baseline="30000" dirty="0" smtClean="0">
                <a:solidFill>
                  <a:srgbClr val="3366FF"/>
                </a:solidFill>
              </a:rPr>
              <a:t>2</a:t>
            </a:r>
            <a:r>
              <a:rPr lang="en-US" sz="1600" b="1" dirty="0" smtClean="0">
                <a:solidFill>
                  <a:srgbClr val="3366FF"/>
                </a:solidFill>
              </a:rPr>
              <a:t> </a:t>
            </a:r>
            <a:r>
              <a:rPr lang="en-US" sz="1600" dirty="0" smtClean="0">
                <a:solidFill>
                  <a:srgbClr val="3366FF"/>
                </a:solidFill>
              </a:rPr>
              <a:t>and</a:t>
            </a:r>
            <a:r>
              <a:rPr lang="en-US" sz="1600" b="1" dirty="0" smtClean="0">
                <a:solidFill>
                  <a:srgbClr val="3366FF"/>
                </a:solidFill>
              </a:rPr>
              <a:t> M</a:t>
            </a:r>
            <a:r>
              <a:rPr lang="en-US" sz="1600" b="1" i="1" baseline="-25000" dirty="0" smtClean="0">
                <a:solidFill>
                  <a:srgbClr val="3366FF"/>
                </a:solidFill>
              </a:rPr>
              <a:t>A’</a:t>
            </a:r>
          </a:p>
          <a:p>
            <a:pPr lvl="1"/>
            <a:r>
              <a:rPr lang="en-US" sz="1600" dirty="0">
                <a:solidFill>
                  <a:srgbClr val="3366FF"/>
                </a:solidFill>
                <a:latin typeface="Symbol" charset="2"/>
                <a:cs typeface="Symbol" charset="2"/>
              </a:rPr>
              <a:t>c</a:t>
            </a:r>
            <a:r>
              <a:rPr lang="en-US" sz="1600" dirty="0">
                <a:solidFill>
                  <a:srgbClr val="3366FF"/>
                </a:solidFill>
              </a:rPr>
              <a:t> scattering </a:t>
            </a:r>
            <a:r>
              <a:rPr lang="en-US" sz="1600" dirty="0" smtClean="0">
                <a:solidFill>
                  <a:srgbClr val="3366FF"/>
                </a:solidFill>
              </a:rPr>
              <a:t>searches </a:t>
            </a:r>
            <a:r>
              <a:rPr lang="en-US" sz="1600" dirty="0" smtClean="0"/>
              <a:t>depend on 4 parameters: </a:t>
            </a:r>
            <a:r>
              <a:rPr lang="en-US" sz="1600" b="1" dirty="0">
                <a:solidFill>
                  <a:srgbClr val="3366FF"/>
                </a:solidFill>
                <a:latin typeface="Symbol" charset="2"/>
                <a:cs typeface="Symbol" charset="2"/>
              </a:rPr>
              <a:t>e</a:t>
            </a:r>
            <a:r>
              <a:rPr lang="en-US" sz="1600" b="1" baseline="30000" dirty="0">
                <a:solidFill>
                  <a:srgbClr val="3366FF"/>
                </a:solidFill>
              </a:rPr>
              <a:t>2</a:t>
            </a:r>
            <a:r>
              <a:rPr lang="en-US" sz="1600" b="1" dirty="0">
                <a:solidFill>
                  <a:srgbClr val="3366FF"/>
                </a:solidFill>
              </a:rPr>
              <a:t>, M</a:t>
            </a:r>
            <a:r>
              <a:rPr lang="en-US" sz="1600" b="1" i="1" baseline="-25000" dirty="0">
                <a:solidFill>
                  <a:srgbClr val="3366FF"/>
                </a:solidFill>
              </a:rPr>
              <a:t>A’</a:t>
            </a:r>
            <a:r>
              <a:rPr lang="en-US" sz="1600" b="1" dirty="0">
                <a:solidFill>
                  <a:srgbClr val="3366FF"/>
                </a:solidFill>
              </a:rPr>
              <a:t>,</a:t>
            </a:r>
            <a:r>
              <a:rPr lang="en-US" sz="1600" b="1" dirty="0" err="1">
                <a:solidFill>
                  <a:srgbClr val="3366FF"/>
                </a:solidFill>
              </a:rPr>
              <a:t>M</a:t>
            </a:r>
            <a:r>
              <a:rPr lang="en-US" sz="1600" b="1" baseline="-25000" dirty="0" err="1">
                <a:solidFill>
                  <a:srgbClr val="3366FF"/>
                </a:solidFill>
                <a:latin typeface="Symbol" charset="2"/>
                <a:cs typeface="Symbol" charset="2"/>
              </a:rPr>
              <a:t>c</a:t>
            </a:r>
            <a:r>
              <a:rPr lang="en-US" sz="1600" b="1" dirty="0">
                <a:solidFill>
                  <a:srgbClr val="3366FF"/>
                </a:solidFill>
              </a:rPr>
              <a:t> </a:t>
            </a:r>
            <a:r>
              <a:rPr lang="en-US" sz="1600" dirty="0">
                <a:solidFill>
                  <a:srgbClr val="3366FF"/>
                </a:solidFill>
              </a:rPr>
              <a:t>and</a:t>
            </a:r>
            <a:r>
              <a:rPr lang="en-US" sz="1600" b="1" dirty="0">
                <a:solidFill>
                  <a:srgbClr val="3366FF"/>
                </a:solidFill>
              </a:rPr>
              <a:t> </a:t>
            </a:r>
            <a:r>
              <a:rPr lang="en-US" sz="1600" b="1" dirty="0" err="1">
                <a:solidFill>
                  <a:srgbClr val="3366FF"/>
                </a:solidFill>
                <a:latin typeface="Symbol" charset="2"/>
                <a:cs typeface="Symbol" charset="2"/>
              </a:rPr>
              <a:t>a</a:t>
            </a:r>
            <a:r>
              <a:rPr lang="en-US" sz="1600" b="1" i="1" baseline="-25000" dirty="0" err="1">
                <a:solidFill>
                  <a:srgbClr val="3366FF"/>
                </a:solidFill>
              </a:rPr>
              <a:t>D</a:t>
            </a:r>
            <a:endParaRPr lang="en-US" sz="1600" b="1" i="1" baseline="-25000" dirty="0">
              <a:solidFill>
                <a:srgbClr val="3366FF"/>
              </a:solidFill>
            </a:endParaRPr>
          </a:p>
          <a:p>
            <a:pPr lvl="1"/>
            <a:r>
              <a:rPr lang="en-US" sz="1600" dirty="0" smtClean="0"/>
              <a:t>Kaon indirect constraints are on the other hand model dependent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741189" y="1021610"/>
            <a:ext cx="34592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Babar </a:t>
            </a:r>
            <a:r>
              <a:rPr lang="fr-FR" sz="1100" dirty="0" smtClean="0"/>
              <a:t>’</a:t>
            </a:r>
            <a:r>
              <a:rPr lang="en-US" sz="1100" dirty="0" smtClean="0"/>
              <a:t>08 </a:t>
            </a:r>
            <a:r>
              <a:rPr lang="en-US" sz="1100" dirty="0" err="1" smtClean="0"/>
              <a:t>ArXiv</a:t>
            </a:r>
            <a:r>
              <a:rPr lang="en-US" sz="1100" dirty="0" smtClean="0"/>
              <a:t> 0808.0017</a:t>
            </a:r>
            <a:br>
              <a:rPr lang="en-US" sz="1100" dirty="0" smtClean="0"/>
            </a:br>
            <a:r>
              <a:rPr lang="en-US" sz="900" dirty="0"/>
              <a:t>Search for Invisible Decays of a </a:t>
            </a:r>
            <a:r>
              <a:rPr lang="en-US" sz="900" dirty="0" smtClean="0"/>
              <a:t>Light </a:t>
            </a:r>
            <a:r>
              <a:rPr lang="en-US" sz="900" dirty="0"/>
              <a:t>Scalar in </a:t>
            </a:r>
            <a:r>
              <a:rPr lang="en-US" sz="900" dirty="0" err="1" smtClean="0"/>
              <a:t>Radiative</a:t>
            </a:r>
            <a:r>
              <a:rPr lang="en-US" sz="900" dirty="0"/>
              <a:t> </a:t>
            </a:r>
            <a:r>
              <a:rPr lang="en-US" sz="900" dirty="0" smtClean="0"/>
              <a:t>Transitions </a:t>
            </a:r>
            <a:r>
              <a:rPr lang="en-US" sz="900" dirty="0">
                <a:latin typeface="Symbol" charset="2"/>
                <a:cs typeface="Symbol" charset="2"/>
              </a:rPr>
              <a:t>U</a:t>
            </a:r>
            <a:r>
              <a:rPr lang="en-US" sz="900" baseline="-25000" dirty="0"/>
              <a:t>3S</a:t>
            </a:r>
            <a:r>
              <a:rPr lang="en-US" sz="900" dirty="0"/>
              <a:t></a:t>
            </a:r>
            <a:r>
              <a:rPr lang="en-US" sz="900" dirty="0" smtClean="0">
                <a:latin typeface="Symbol" charset="2"/>
                <a:cs typeface="Symbol" charset="2"/>
              </a:rPr>
              <a:t>g</a:t>
            </a:r>
            <a:r>
              <a:rPr lang="en-US" sz="900" dirty="0" smtClean="0"/>
              <a:t>A’ </a:t>
            </a:r>
            <a:endParaRPr lang="en-US" sz="900" baseline="-25000" dirty="0"/>
          </a:p>
        </p:txBody>
      </p:sp>
      <p:sp>
        <p:nvSpPr>
          <p:cNvPr id="4" name="Rectangle 3"/>
          <p:cNvSpPr/>
          <p:nvPr/>
        </p:nvSpPr>
        <p:spPr>
          <a:xfrm>
            <a:off x="2796006" y="2138514"/>
            <a:ext cx="15382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arXiv:1309.5084v1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064" y="711793"/>
            <a:ext cx="4195685" cy="432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44418" y="1055929"/>
            <a:ext cx="17004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arXiv:1406.2698v1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6590" y="4211102"/>
            <a:ext cx="9581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3366FF"/>
                </a:solidFill>
                <a:latin typeface="Symbol" charset="2"/>
                <a:cs typeface="Symbol" charset="2"/>
              </a:rPr>
              <a:t>e</a:t>
            </a:r>
            <a:r>
              <a:rPr lang="en-US" sz="1200" b="1" baseline="30000" dirty="0">
                <a:solidFill>
                  <a:srgbClr val="3366FF"/>
                </a:solidFill>
              </a:rPr>
              <a:t>2</a:t>
            </a:r>
            <a:r>
              <a:rPr lang="en-US" sz="1200" b="1" dirty="0">
                <a:solidFill>
                  <a:srgbClr val="3366FF"/>
                </a:solidFill>
              </a:rPr>
              <a:t> </a:t>
            </a:r>
            <a:r>
              <a:rPr lang="en-US" sz="1200" dirty="0">
                <a:solidFill>
                  <a:srgbClr val="3366FF"/>
                </a:solidFill>
              </a:rPr>
              <a:t>and</a:t>
            </a:r>
            <a:r>
              <a:rPr lang="en-US" sz="1200" b="1" dirty="0">
                <a:solidFill>
                  <a:srgbClr val="3366FF"/>
                </a:solidFill>
              </a:rPr>
              <a:t> M</a:t>
            </a:r>
            <a:r>
              <a:rPr lang="en-US" sz="1200" b="1" i="1" baseline="-25000" dirty="0">
                <a:solidFill>
                  <a:srgbClr val="3366FF"/>
                </a:solidFill>
              </a:rPr>
              <a:t>A’</a:t>
            </a:r>
            <a:endParaRPr lang="en-US" sz="1200" i="1" dirty="0">
              <a:solidFill>
                <a:srgbClr val="3366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74241" y="4282500"/>
            <a:ext cx="14414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sz="1200" b="1" dirty="0">
                <a:solidFill>
                  <a:srgbClr val="3366FF"/>
                </a:solidFill>
                <a:latin typeface="Symbol" charset="2"/>
                <a:cs typeface="Symbol" charset="2"/>
              </a:rPr>
              <a:t>e</a:t>
            </a:r>
            <a:r>
              <a:rPr lang="en-US" sz="1200" b="1" baseline="30000" dirty="0">
                <a:solidFill>
                  <a:srgbClr val="3366FF"/>
                </a:solidFill>
              </a:rPr>
              <a:t>2</a:t>
            </a:r>
            <a:r>
              <a:rPr lang="en-US" sz="1200" b="1" dirty="0">
                <a:solidFill>
                  <a:srgbClr val="3366FF"/>
                </a:solidFill>
              </a:rPr>
              <a:t>, M</a:t>
            </a:r>
            <a:r>
              <a:rPr lang="en-US" sz="1200" b="1" i="1" baseline="-25000" dirty="0">
                <a:solidFill>
                  <a:srgbClr val="3366FF"/>
                </a:solidFill>
              </a:rPr>
              <a:t>A’</a:t>
            </a:r>
            <a:r>
              <a:rPr lang="en-US" sz="1200" b="1" dirty="0">
                <a:solidFill>
                  <a:srgbClr val="3366FF"/>
                </a:solidFill>
              </a:rPr>
              <a:t>,</a:t>
            </a:r>
            <a:r>
              <a:rPr lang="en-US" sz="1200" b="1" dirty="0" err="1">
                <a:solidFill>
                  <a:srgbClr val="3366FF"/>
                </a:solidFill>
              </a:rPr>
              <a:t>M</a:t>
            </a:r>
            <a:r>
              <a:rPr lang="en-US" sz="1200" b="1" baseline="-25000" dirty="0" err="1">
                <a:solidFill>
                  <a:srgbClr val="3366FF"/>
                </a:solidFill>
                <a:latin typeface="Symbol" charset="2"/>
                <a:cs typeface="Symbol" charset="2"/>
              </a:rPr>
              <a:t>c</a:t>
            </a:r>
            <a:r>
              <a:rPr lang="en-US" sz="1200" b="1" dirty="0">
                <a:solidFill>
                  <a:srgbClr val="3366FF"/>
                </a:solidFill>
              </a:rPr>
              <a:t> </a:t>
            </a:r>
            <a:r>
              <a:rPr lang="en-US" sz="1200" dirty="0">
                <a:solidFill>
                  <a:srgbClr val="3366FF"/>
                </a:solidFill>
              </a:rPr>
              <a:t>and</a:t>
            </a:r>
            <a:r>
              <a:rPr lang="en-US" sz="1200" b="1" dirty="0">
                <a:solidFill>
                  <a:srgbClr val="3366FF"/>
                </a:solidFill>
              </a:rPr>
              <a:t> </a:t>
            </a:r>
            <a:r>
              <a:rPr lang="en-US" sz="1200" b="1" dirty="0" err="1">
                <a:solidFill>
                  <a:srgbClr val="3366FF"/>
                </a:solidFill>
                <a:latin typeface="Symbol" charset="2"/>
                <a:cs typeface="Symbol" charset="2"/>
              </a:rPr>
              <a:t>a</a:t>
            </a:r>
            <a:r>
              <a:rPr lang="en-US" sz="1200" b="1" i="1" baseline="-25000" dirty="0" err="1">
                <a:solidFill>
                  <a:srgbClr val="3366FF"/>
                </a:solidFill>
              </a:rPr>
              <a:t>D</a:t>
            </a:r>
            <a:endParaRPr lang="en-US" sz="1200" b="1" i="1" baseline="-25000" dirty="0">
              <a:solidFill>
                <a:srgbClr val="3366FF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2733" y="6569075"/>
            <a:ext cx="5386622" cy="288607"/>
          </a:xfrm>
        </p:spPr>
        <p:txBody>
          <a:bodyPr/>
          <a:lstStyle/>
          <a:p>
            <a:pPr algn="l"/>
            <a:r>
              <a:rPr lang="en-US" smtClean="0"/>
              <a:t>M. Raggi july 2015</a:t>
            </a:r>
            <a:endParaRPr lang="en-US" dirty="0"/>
          </a:p>
        </p:txBody>
      </p:sp>
      <p:sp>
        <p:nvSpPr>
          <p:cNvPr id="16" name="Date Placeholder 5"/>
          <p:cNvSpPr>
            <a:spLocks noGrp="1"/>
          </p:cNvSpPr>
          <p:nvPr>
            <p:ph type="dt" sz="half" idx="10"/>
          </p:nvPr>
        </p:nvSpPr>
        <p:spPr>
          <a:xfrm>
            <a:off x="7019355" y="6569075"/>
            <a:ext cx="1705891" cy="288607"/>
          </a:xfrm>
        </p:spPr>
        <p:txBody>
          <a:bodyPr/>
          <a:lstStyle/>
          <a:p>
            <a:r>
              <a:rPr lang="en-US" smtClean="0"/>
              <a:t>LNF 4/06/15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7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visible and invisible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7311" y="1234965"/>
            <a:ext cx="4299670" cy="43968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23014" y="1587071"/>
            <a:ext cx="1401295" cy="3564000"/>
          </a:xfrm>
          <a:prstGeom prst="rect">
            <a:avLst/>
          </a:prstGeom>
          <a:solidFill>
            <a:srgbClr val="800000">
              <a:alpha val="30000"/>
            </a:srgbClr>
          </a:solidFill>
          <a:ln>
            <a:noFill/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7511" y="5699902"/>
            <a:ext cx="8473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PADME</a:t>
            </a:r>
            <a:r>
              <a:rPr lang="en-US" dirty="0" smtClean="0"/>
              <a:t> can access the plot independently of 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i="1" baseline="-25000" dirty="0" err="1" smtClean="0"/>
              <a:t>D</a:t>
            </a:r>
            <a:r>
              <a:rPr lang="en-US" dirty="0" smtClean="0"/>
              <a:t> up to 20-30MeV</a:t>
            </a:r>
          </a:p>
          <a:p>
            <a:endParaRPr lang="en-US" baseline="-25000" dirty="0"/>
          </a:p>
          <a:p>
            <a:r>
              <a:rPr lang="en-US" dirty="0" smtClean="0"/>
              <a:t>The exclusion by PADME is independent from the value of m</a:t>
            </a:r>
            <a:r>
              <a:rPr lang="en-US" baseline="-25000" dirty="0" smtClean="0">
                <a:latin typeface="Symbol" charset="2"/>
                <a:cs typeface="Symbol" charset="2"/>
              </a:rPr>
              <a:t>c</a:t>
            </a:r>
            <a:r>
              <a:rPr lang="en-US" dirty="0" smtClean="0"/>
              <a:t> as well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77017" y="2161362"/>
            <a:ext cx="113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PADME</a:t>
            </a:r>
          </a:p>
        </p:txBody>
      </p:sp>
      <p:sp>
        <p:nvSpPr>
          <p:cNvPr id="3" name="Rectangle 2"/>
          <p:cNvSpPr/>
          <p:nvPr/>
        </p:nvSpPr>
        <p:spPr>
          <a:xfrm>
            <a:off x="6646980" y="4277039"/>
            <a:ext cx="14839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arXiv:1406.2698v1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" y="782336"/>
            <a:ext cx="9144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N.B. This kind of exclusion plot fixes </a:t>
            </a:r>
            <a:r>
              <a:rPr lang="en-US" sz="1600" dirty="0" smtClean="0">
                <a:latin typeface="Symbol" charset="2"/>
                <a:cs typeface="Symbol" charset="2"/>
              </a:rPr>
              <a:t>e</a:t>
            </a:r>
            <a:r>
              <a:rPr lang="en-US" sz="1600" dirty="0" smtClean="0"/>
              <a:t> with (g-2)</a:t>
            </a:r>
            <a:r>
              <a:rPr lang="en-US" sz="1600" baseline="-25000" dirty="0" smtClean="0">
                <a:latin typeface="Symbol" charset="2"/>
                <a:cs typeface="Symbol" charset="2"/>
              </a:rPr>
              <a:t>m</a:t>
            </a:r>
            <a:r>
              <a:rPr lang="en-US" sz="1600" dirty="0" smtClean="0"/>
              <a:t> and shows </a:t>
            </a:r>
            <a:r>
              <a:rPr lang="en-US" sz="1600" dirty="0" err="1" smtClean="0">
                <a:latin typeface="Symbol" charset="2"/>
                <a:cs typeface="Symbol" charset="2"/>
              </a:rPr>
              <a:t>a</a:t>
            </a:r>
            <a:r>
              <a:rPr lang="en-US" sz="1600" i="1" baseline="-25000" dirty="0" err="1" smtClean="0"/>
              <a:t>D</a:t>
            </a:r>
            <a:r>
              <a:rPr lang="en-US" sz="1600" dirty="0" smtClean="0"/>
              <a:t> </a:t>
            </a:r>
            <a:r>
              <a:rPr lang="en-US" sz="1600" dirty="0" err="1" smtClean="0"/>
              <a:t>vs</a:t>
            </a:r>
            <a:r>
              <a:rPr lang="en-US" sz="1600" dirty="0" smtClean="0"/>
              <a:t> m</a:t>
            </a:r>
            <a:r>
              <a:rPr lang="en-US" sz="1600" i="1" baseline="-25000" dirty="0" smtClean="0"/>
              <a:t>A’</a:t>
            </a:r>
            <a:endParaRPr lang="en-US" sz="1600" i="1" baseline="-25000" dirty="0">
              <a:latin typeface="Symbol" charset="2"/>
              <a:cs typeface="Symbol" charset="2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2733" y="6569075"/>
            <a:ext cx="5386622" cy="288607"/>
          </a:xfrm>
        </p:spPr>
        <p:txBody>
          <a:bodyPr/>
          <a:lstStyle/>
          <a:p>
            <a:pPr algn="l"/>
            <a:r>
              <a:rPr lang="en-US" smtClean="0"/>
              <a:t>M. Raggi july 2015</a:t>
            </a:r>
            <a:endParaRPr lang="en-US" dirty="0"/>
          </a:p>
        </p:txBody>
      </p:sp>
      <p:sp>
        <p:nvSpPr>
          <p:cNvPr id="15" name="Date Placeholder 5"/>
          <p:cNvSpPr>
            <a:spLocks noGrp="1"/>
          </p:cNvSpPr>
          <p:nvPr>
            <p:ph type="dt" sz="half" idx="10"/>
          </p:nvPr>
        </p:nvSpPr>
        <p:spPr>
          <a:xfrm>
            <a:off x="7019355" y="6569075"/>
            <a:ext cx="1705891" cy="288607"/>
          </a:xfrm>
        </p:spPr>
        <p:txBody>
          <a:bodyPr/>
          <a:lstStyle/>
          <a:p>
            <a:r>
              <a:rPr lang="en-US" smtClean="0"/>
              <a:t>LNF 4/06/15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0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Century Gothic"/>
                <a:cs typeface="Century Gothic"/>
              </a:rPr>
              <a:t>PADME</a:t>
            </a:r>
            <a:r>
              <a:rPr lang="en-US" dirty="0" smtClean="0"/>
              <a:t>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722972"/>
            <a:ext cx="8187997" cy="5846103"/>
          </a:xfrm>
        </p:spPr>
        <p:txBody>
          <a:bodyPr>
            <a:normAutofit/>
          </a:bodyPr>
          <a:lstStyle/>
          <a:p>
            <a:r>
              <a:rPr lang="en-US" dirty="0" smtClean="0"/>
              <a:t>At present </a:t>
            </a:r>
            <a:r>
              <a:rPr lang="en-US" dirty="0" smtClean="0">
                <a:solidFill>
                  <a:srgbClr val="0000FF"/>
                </a:solidFill>
              </a:rPr>
              <a:t>all experimental results</a:t>
            </a:r>
            <a:r>
              <a:rPr lang="en-US" dirty="0" smtClean="0">
                <a:solidFill>
                  <a:srgbClr val="FE3BEB"/>
                </a:solidFill>
              </a:rPr>
              <a:t> </a:t>
            </a:r>
            <a:r>
              <a:rPr lang="en-US" dirty="0" smtClean="0"/>
              <a:t>rely on </a:t>
            </a:r>
            <a:r>
              <a:rPr lang="en-US" dirty="0" smtClean="0">
                <a:solidFill>
                  <a:srgbClr val="0000FF"/>
                </a:solidFill>
              </a:rPr>
              <a:t>at least one </a:t>
            </a:r>
            <a:r>
              <a:rPr lang="en-US" dirty="0" smtClean="0"/>
              <a:t>of the following model-dependent assumptions:</a:t>
            </a:r>
          </a:p>
          <a:p>
            <a:pPr lvl="1"/>
            <a:r>
              <a:rPr lang="en-US" sz="1600" i="1" dirty="0" smtClean="0"/>
              <a:t>A’ </a:t>
            </a:r>
            <a:r>
              <a:rPr lang="en-US" sz="1600" dirty="0" smtClean="0"/>
              <a:t>decays to </a:t>
            </a:r>
            <a:r>
              <a:rPr lang="en-US" sz="1600" dirty="0" err="1" smtClean="0"/>
              <a:t>e</a:t>
            </a:r>
            <a:r>
              <a:rPr lang="en-US" sz="1600" baseline="30000" dirty="0" err="1" smtClean="0"/>
              <a:t>+</a:t>
            </a:r>
            <a:r>
              <a:rPr lang="en-US" sz="1600" dirty="0" err="1" smtClean="0"/>
              <a:t>e</a:t>
            </a:r>
            <a:r>
              <a:rPr lang="en-US" sz="1600" baseline="30000" dirty="0" smtClean="0">
                <a:latin typeface="Symbol" charset="2"/>
                <a:cs typeface="Symbol" charset="2"/>
              </a:rPr>
              <a:t>-</a:t>
            </a:r>
            <a:r>
              <a:rPr lang="en-US" sz="1600" baseline="30000" dirty="0" smtClean="0">
                <a:cs typeface="Symbol" charset="2"/>
              </a:rPr>
              <a:t> </a:t>
            </a:r>
            <a:r>
              <a:rPr lang="en-US" sz="1600" dirty="0" smtClean="0">
                <a:cs typeface="Symbol" charset="2"/>
              </a:rPr>
              <a:t>(</a:t>
            </a:r>
            <a:r>
              <a:rPr lang="en-US" sz="1600" dirty="0" smtClean="0">
                <a:solidFill>
                  <a:srgbClr val="0000FF"/>
                </a:solidFill>
                <a:cs typeface="Symbol" charset="2"/>
              </a:rPr>
              <a:t>visible decays </a:t>
            </a:r>
            <a:r>
              <a:rPr lang="en-US" sz="1600" dirty="0" smtClean="0">
                <a:cs typeface="Symbol" charset="2"/>
              </a:rPr>
              <a:t>assumption) and thus </a:t>
            </a:r>
            <a:r>
              <a:rPr lang="en-US" sz="1600" dirty="0" smtClean="0">
                <a:solidFill>
                  <a:srgbClr val="0000FF"/>
                </a:solidFill>
                <a:cs typeface="Symbol" charset="2"/>
              </a:rPr>
              <a:t>BR(A’</a:t>
            </a:r>
            <a:r>
              <a:rPr lang="en-US" sz="1600" dirty="0" smtClean="0">
                <a:solidFill>
                  <a:srgbClr val="0000FF"/>
                </a:solidFill>
                <a:cs typeface="Symbol" charset="2"/>
                <a:sym typeface="Wingdings"/>
              </a:rPr>
              <a:t>→</a:t>
            </a:r>
            <a:r>
              <a:rPr lang="en-US" sz="1600" dirty="0" err="1" smtClean="0">
                <a:solidFill>
                  <a:srgbClr val="0000FF"/>
                </a:solidFill>
                <a:cs typeface="Symbol" charset="2"/>
                <a:sym typeface="Wingdings"/>
              </a:rPr>
              <a:t>e</a:t>
            </a:r>
            <a:r>
              <a:rPr lang="en-US" sz="1600" baseline="30000" dirty="0" err="1" smtClean="0">
                <a:solidFill>
                  <a:srgbClr val="0000FF"/>
                </a:solidFill>
                <a:cs typeface="Symbol" charset="2"/>
                <a:sym typeface="Wingdings"/>
              </a:rPr>
              <a:t>+</a:t>
            </a:r>
            <a:r>
              <a:rPr lang="en-US" sz="1600" dirty="0" err="1" smtClean="0">
                <a:solidFill>
                  <a:srgbClr val="0000FF"/>
                </a:solidFill>
                <a:cs typeface="Symbol" charset="2"/>
                <a:sym typeface="Wingdings"/>
              </a:rPr>
              <a:t>e</a:t>
            </a:r>
            <a:r>
              <a:rPr lang="en-US" sz="1600" baseline="30000" dirty="0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-</a:t>
            </a:r>
            <a:r>
              <a:rPr lang="en-US" sz="1600" dirty="0" smtClean="0">
                <a:solidFill>
                  <a:srgbClr val="0000FF"/>
                </a:solidFill>
                <a:latin typeface="Century Gothic"/>
                <a:cs typeface="Century Gothic"/>
                <a:sym typeface="Wingdings"/>
              </a:rPr>
              <a:t>)</a:t>
            </a:r>
            <a:r>
              <a:rPr lang="en-US" sz="1600" baseline="30000" dirty="0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cs typeface="Symbol" charset="2"/>
                <a:sym typeface="Wingdings"/>
              </a:rPr>
              <a:t>= 1</a:t>
            </a:r>
            <a:endParaRPr lang="en-US" sz="1600" dirty="0" smtClean="0">
              <a:cs typeface="Symbol" charset="2"/>
            </a:endParaRPr>
          </a:p>
          <a:p>
            <a:pPr lvl="1"/>
            <a:r>
              <a:rPr lang="en-US" sz="1600" i="1" dirty="0" smtClean="0">
                <a:cs typeface="Symbol" charset="2"/>
              </a:rPr>
              <a:t>A’ </a:t>
            </a:r>
            <a:r>
              <a:rPr lang="en-US" sz="1600" dirty="0" smtClean="0">
                <a:cs typeface="Symbol" charset="2"/>
              </a:rPr>
              <a:t>couples with the same strength to all fermions (</a:t>
            </a:r>
            <a:r>
              <a:rPr lang="en-US" sz="1600" dirty="0" err="1" smtClean="0">
                <a:latin typeface="Symbol" charset="2"/>
                <a:cs typeface="Symbol" charset="2"/>
              </a:rPr>
              <a:t>e</a:t>
            </a:r>
            <a:r>
              <a:rPr lang="en-US" sz="1600" baseline="-25000" dirty="0" err="1" smtClean="0">
                <a:cs typeface="Symbol" charset="2"/>
              </a:rPr>
              <a:t>q</a:t>
            </a:r>
            <a:r>
              <a:rPr lang="en-US" sz="1600" dirty="0" smtClean="0">
                <a:cs typeface="Symbol" charset="2"/>
              </a:rPr>
              <a:t>= </a:t>
            </a:r>
            <a:r>
              <a:rPr lang="en-US" sz="1600" dirty="0" smtClean="0">
                <a:latin typeface="Symbol" charset="2"/>
                <a:cs typeface="Symbol" charset="2"/>
              </a:rPr>
              <a:t>e</a:t>
            </a:r>
            <a:r>
              <a:rPr lang="en-US" sz="1600" baseline="-25000" dirty="0" smtClean="0">
                <a:cs typeface="Symbol" charset="2"/>
              </a:rPr>
              <a:t>l</a:t>
            </a:r>
            <a:r>
              <a:rPr lang="en-US" sz="1600" dirty="0" smtClean="0">
                <a:cs typeface="Symbol" charset="2"/>
              </a:rPr>
              <a:t>) (</a:t>
            </a:r>
            <a:r>
              <a:rPr lang="en-US" sz="1600" dirty="0" smtClean="0">
                <a:solidFill>
                  <a:srgbClr val="0000FF"/>
                </a:solidFill>
                <a:cs typeface="Symbol" charset="2"/>
              </a:rPr>
              <a:t>kinetic mixing</a:t>
            </a:r>
            <a:r>
              <a:rPr lang="en-US" sz="1600" dirty="0" smtClean="0">
                <a:cs typeface="Symbol" charset="2"/>
              </a:rPr>
              <a:t>)</a:t>
            </a:r>
          </a:p>
          <a:p>
            <a:r>
              <a:rPr lang="en-US" dirty="0" smtClean="0">
                <a:cs typeface="Symbol" charset="2"/>
              </a:rPr>
              <a:t>In the most general scenario (PADME)</a:t>
            </a:r>
          </a:p>
          <a:p>
            <a:pPr lvl="1"/>
            <a:r>
              <a:rPr lang="en-US" sz="1600" i="1" dirty="0" smtClean="0">
                <a:solidFill>
                  <a:srgbClr val="0000FF"/>
                </a:solidFill>
                <a:cs typeface="Symbol" charset="2"/>
              </a:rPr>
              <a:t>A’</a:t>
            </a:r>
            <a:r>
              <a:rPr lang="en-US" sz="1600" dirty="0" smtClean="0">
                <a:solidFill>
                  <a:srgbClr val="0000FF"/>
                </a:solidFill>
                <a:cs typeface="Symbol" charset="2"/>
              </a:rPr>
              <a:t> can decay to dark sector particles </a:t>
            </a:r>
            <a:r>
              <a:rPr lang="en-US" sz="1600" dirty="0" smtClean="0">
                <a:cs typeface="Symbol" charset="2"/>
              </a:rPr>
              <a:t>with m&lt;M</a:t>
            </a:r>
            <a:r>
              <a:rPr lang="en-US" sz="1600" i="1" baseline="-25000" dirty="0" smtClean="0">
                <a:cs typeface="Symbol" charset="2"/>
              </a:rPr>
              <a:t>A’</a:t>
            </a:r>
            <a:r>
              <a:rPr lang="en-US" sz="1600" dirty="0" smtClean="0">
                <a:cs typeface="Symbol" charset="2"/>
              </a:rPr>
              <a:t>/2, and</a:t>
            </a:r>
            <a:r>
              <a:rPr lang="en-US" sz="1600" i="1" dirty="0" smtClean="0">
                <a:cs typeface="Symbol" charset="2"/>
              </a:rPr>
              <a:t> </a:t>
            </a:r>
            <a:r>
              <a:rPr lang="en-US" sz="1600" dirty="0" smtClean="0">
                <a:cs typeface="Symbol" charset="2"/>
              </a:rPr>
              <a:t>BR(A’</a:t>
            </a:r>
            <a:r>
              <a:rPr lang="en-US" sz="1600" dirty="0" smtClean="0">
                <a:cs typeface="Symbol" charset="2"/>
                <a:sym typeface="Wingdings"/>
              </a:rPr>
              <a:t>→</a:t>
            </a:r>
            <a:r>
              <a:rPr lang="en-US" sz="1600" dirty="0" err="1" smtClean="0">
                <a:cs typeface="Symbol" charset="2"/>
                <a:sym typeface="Wingdings"/>
              </a:rPr>
              <a:t>e</a:t>
            </a:r>
            <a:r>
              <a:rPr lang="en-US" sz="1600" baseline="30000" dirty="0" err="1">
                <a:cs typeface="Symbol" charset="2"/>
                <a:sym typeface="Wingdings"/>
              </a:rPr>
              <a:t>+</a:t>
            </a:r>
            <a:r>
              <a:rPr lang="en-US" sz="1600" dirty="0" err="1">
                <a:cs typeface="Symbol" charset="2"/>
                <a:sym typeface="Wingdings"/>
              </a:rPr>
              <a:t>e</a:t>
            </a:r>
            <a:r>
              <a:rPr lang="en-US" sz="1600" baseline="30000" dirty="0">
                <a:latin typeface="Symbol" charset="2"/>
                <a:cs typeface="Symbol" charset="2"/>
                <a:sym typeface="Wingdings"/>
              </a:rPr>
              <a:t>- </a:t>
            </a:r>
            <a:r>
              <a:rPr lang="en-US" sz="1600" dirty="0" smtClean="0">
                <a:cs typeface="Symbol" charset="2"/>
                <a:sym typeface="Wingdings"/>
              </a:rPr>
              <a:t>&lt;&lt;1</a:t>
            </a:r>
            <a:r>
              <a:rPr lang="en-US" sz="1600" dirty="0" smtClean="0">
                <a:cs typeface="Symbol" charset="2"/>
              </a:rPr>
              <a:t>)</a:t>
            </a:r>
          </a:p>
          <a:p>
            <a:pPr marL="685800" lvl="2" indent="0">
              <a:buNone/>
            </a:pPr>
            <a:r>
              <a:rPr lang="en-US" sz="1600" dirty="0" smtClean="0">
                <a:cs typeface="Symbol" charset="2"/>
              </a:rPr>
              <a:t>Dump and meson decay experiment only limit </a:t>
            </a:r>
            <a:r>
              <a:rPr lang="en-US" sz="1600" dirty="0" smtClean="0">
                <a:latin typeface="Symbol" charset="2"/>
                <a:cs typeface="Symbol" charset="2"/>
              </a:rPr>
              <a:t>e</a:t>
            </a:r>
            <a:r>
              <a:rPr lang="en-US" sz="1600" baseline="30000" dirty="0" smtClean="0">
                <a:cs typeface="Symbol" charset="2"/>
              </a:rPr>
              <a:t>2</a:t>
            </a:r>
            <a:r>
              <a:rPr lang="en-US" sz="1600" dirty="0" smtClean="0">
                <a:cs typeface="Symbol" charset="2"/>
              </a:rPr>
              <a:t>BR(A’</a:t>
            </a:r>
            <a:r>
              <a:rPr lang="en-US" sz="1600" dirty="0" smtClean="0">
                <a:cs typeface="Symbol" charset="2"/>
                <a:sym typeface="Wingdings"/>
              </a:rPr>
              <a:t>→</a:t>
            </a:r>
            <a:r>
              <a:rPr lang="en-US" sz="1600" dirty="0" err="1" smtClean="0">
                <a:cs typeface="Symbol" charset="2"/>
                <a:sym typeface="Wingdings"/>
              </a:rPr>
              <a:t>e</a:t>
            </a:r>
            <a:r>
              <a:rPr lang="en-US" sz="1600" baseline="30000" dirty="0" err="1">
                <a:cs typeface="Symbol" charset="2"/>
                <a:sym typeface="Wingdings"/>
              </a:rPr>
              <a:t>+</a:t>
            </a:r>
            <a:r>
              <a:rPr lang="en-US" sz="1600" dirty="0" err="1">
                <a:cs typeface="Symbol" charset="2"/>
                <a:sym typeface="Wingdings"/>
              </a:rPr>
              <a:t>e</a:t>
            </a:r>
            <a:r>
              <a:rPr lang="en-US" sz="1600" baseline="30000" dirty="0">
                <a:latin typeface="Symbol" charset="2"/>
                <a:cs typeface="Symbol" charset="2"/>
                <a:sym typeface="Wingdings"/>
              </a:rPr>
              <a:t>- </a:t>
            </a:r>
            <a:r>
              <a:rPr lang="en-US" sz="1600" dirty="0">
                <a:cs typeface="Symbol" charset="2"/>
                <a:sym typeface="Wingdings"/>
              </a:rPr>
              <a:t>&lt;&lt;1</a:t>
            </a:r>
            <a:r>
              <a:rPr lang="en-US" sz="1600" dirty="0" smtClean="0">
                <a:cs typeface="Symbol" charset="2"/>
              </a:rPr>
              <a:t>)</a:t>
            </a:r>
            <a:endParaRPr lang="en-US" sz="1600" dirty="0">
              <a:cs typeface="Symbol" charset="2"/>
            </a:endParaRPr>
          </a:p>
          <a:p>
            <a:pPr lvl="1"/>
            <a:r>
              <a:rPr lang="en-US" sz="1600" i="1" dirty="0" smtClean="0">
                <a:solidFill>
                  <a:srgbClr val="0000FF"/>
                </a:solidFill>
                <a:cs typeface="Symbol" charset="2"/>
              </a:rPr>
              <a:t>A’ </a:t>
            </a:r>
            <a:r>
              <a:rPr lang="en-US" sz="1600" dirty="0" smtClean="0">
                <a:solidFill>
                  <a:srgbClr val="0000FF"/>
                </a:solidFill>
                <a:cs typeface="Symbol" charset="2"/>
              </a:rPr>
              <a:t>can couple to quark with a coupling constant smaller </a:t>
            </a:r>
            <a:r>
              <a:rPr lang="en-US" sz="16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e</a:t>
            </a:r>
            <a:r>
              <a:rPr lang="en-US" sz="1600" baseline="-25000" dirty="0" smtClean="0">
                <a:solidFill>
                  <a:srgbClr val="0000FF"/>
                </a:solidFill>
                <a:cs typeface="Symbol" charset="2"/>
              </a:rPr>
              <a:t>l</a:t>
            </a:r>
            <a:r>
              <a:rPr lang="en-US" sz="1600" dirty="0" smtClean="0">
                <a:solidFill>
                  <a:srgbClr val="0000FF"/>
                </a:solidFill>
                <a:cs typeface="Symbol" charset="2"/>
              </a:rPr>
              <a:t> or even 0</a:t>
            </a:r>
          </a:p>
          <a:p>
            <a:pPr marL="685800" lvl="2" indent="0">
              <a:buNone/>
            </a:pPr>
            <a:r>
              <a:rPr lang="en-US" sz="1600" dirty="0" smtClean="0">
                <a:cs typeface="Symbol" charset="2"/>
              </a:rPr>
              <a:t>Suppressed or no production at </a:t>
            </a:r>
            <a:r>
              <a:rPr lang="en-US" sz="1600" dirty="0" err="1" smtClean="0">
                <a:cs typeface="Symbol" charset="2"/>
              </a:rPr>
              <a:t>hadronic</a:t>
            </a:r>
            <a:r>
              <a:rPr lang="en-US" sz="1600" dirty="0" smtClean="0">
                <a:cs typeface="Symbol" charset="2"/>
              </a:rPr>
              <a:t> machines and in mesons</a:t>
            </a:r>
            <a:r>
              <a:rPr lang="en-US" sz="1600" dirty="0">
                <a:cs typeface="Symbol" charset="2"/>
              </a:rPr>
              <a:t> </a:t>
            </a:r>
            <a:r>
              <a:rPr lang="en-US" sz="1600" dirty="0" smtClean="0">
                <a:cs typeface="Symbol" charset="2"/>
              </a:rPr>
              <a:t>decays</a:t>
            </a:r>
          </a:p>
          <a:p>
            <a:r>
              <a:rPr lang="en-US" dirty="0" smtClean="0">
                <a:solidFill>
                  <a:srgbClr val="0000FF"/>
                </a:solidFill>
                <a:cs typeface="Symbol" charset="2"/>
              </a:rPr>
              <a:t>PADME aims at detecting </a:t>
            </a:r>
            <a:r>
              <a:rPr lang="en-US" i="1" dirty="0" smtClean="0">
                <a:solidFill>
                  <a:srgbClr val="0000FF"/>
                </a:solidFill>
                <a:cs typeface="Symbol" charset="2"/>
              </a:rPr>
              <a:t>A’ </a:t>
            </a:r>
            <a:r>
              <a:rPr lang="en-US" b="1" dirty="0" smtClean="0">
                <a:solidFill>
                  <a:srgbClr val="0000FF"/>
                </a:solidFill>
                <a:cs typeface="Symbol" charset="2"/>
              </a:rPr>
              <a:t>produced in </a:t>
            </a:r>
            <a:r>
              <a:rPr lang="en-US" b="1" dirty="0" err="1" smtClean="0">
                <a:solidFill>
                  <a:srgbClr val="0000FF"/>
                </a:solidFill>
                <a:cs typeface="Symbol" charset="2"/>
              </a:rPr>
              <a:t>e</a:t>
            </a:r>
            <a:r>
              <a:rPr lang="en-US" b="1" baseline="30000" dirty="0" err="1" smtClean="0">
                <a:solidFill>
                  <a:srgbClr val="0000FF"/>
                </a:solidFill>
                <a:cs typeface="Symbol" charset="2"/>
              </a:rPr>
              <a:t>+</a:t>
            </a:r>
            <a:r>
              <a:rPr lang="en-US" b="1" dirty="0" err="1" smtClean="0">
                <a:solidFill>
                  <a:srgbClr val="0000FF"/>
                </a:solidFill>
                <a:cs typeface="Symbol" charset="2"/>
              </a:rPr>
              <a:t>e</a:t>
            </a:r>
            <a:r>
              <a:rPr lang="en-US" b="1" baseline="30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b="1" dirty="0" smtClean="0">
                <a:solidFill>
                  <a:srgbClr val="0000FF"/>
                </a:solidFill>
                <a:cs typeface="Symbol" charset="2"/>
              </a:rPr>
              <a:t> annihilation </a:t>
            </a:r>
            <a:r>
              <a:rPr lang="en-US" dirty="0">
                <a:solidFill>
                  <a:srgbClr val="0000FF"/>
                </a:solidFill>
                <a:cs typeface="Symbol" charset="2"/>
              </a:rPr>
              <a:t>and </a:t>
            </a:r>
            <a:r>
              <a:rPr lang="en-US" b="1" dirty="0">
                <a:solidFill>
                  <a:srgbClr val="0000FF"/>
                </a:solidFill>
                <a:cs typeface="Symbol" charset="2"/>
              </a:rPr>
              <a:t>decaying </a:t>
            </a:r>
            <a:r>
              <a:rPr lang="en-US" b="1" dirty="0" smtClean="0">
                <a:solidFill>
                  <a:srgbClr val="0000FF"/>
                </a:solidFill>
                <a:cs typeface="Symbol" charset="2"/>
              </a:rPr>
              <a:t>into any final state </a:t>
            </a:r>
            <a:r>
              <a:rPr lang="en-US" dirty="0" smtClean="0">
                <a:solidFill>
                  <a:srgbClr val="0000FF"/>
                </a:solidFill>
                <a:cs typeface="Symbol" charset="2"/>
              </a:rPr>
              <a:t>by searching for missing mass in </a:t>
            </a:r>
            <a:r>
              <a:rPr lang="en-US" dirty="0" err="1" smtClean="0">
                <a:solidFill>
                  <a:srgbClr val="0000FF"/>
                </a:solidFill>
                <a:cs typeface="Symbol" charset="2"/>
              </a:rPr>
              <a:t>e</a:t>
            </a:r>
            <a:r>
              <a:rPr lang="en-US" baseline="30000" dirty="0" err="1" smtClean="0">
                <a:solidFill>
                  <a:srgbClr val="0000FF"/>
                </a:solidFill>
                <a:cs typeface="Symbol" charset="2"/>
              </a:rPr>
              <a:t>+</a:t>
            </a:r>
            <a:r>
              <a:rPr lang="en-US" dirty="0" err="1" smtClean="0">
                <a:solidFill>
                  <a:srgbClr val="0000FF"/>
                </a:solidFill>
                <a:cs typeface="Symbol" charset="2"/>
              </a:rPr>
              <a:t>e</a:t>
            </a:r>
            <a:r>
              <a:rPr lang="en-US" baseline="30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dirty="0" smtClean="0">
                <a:solidFill>
                  <a:srgbClr val="0000FF"/>
                </a:solidFill>
                <a:cs typeface="Symbol" charset="2"/>
              </a:rPr>
              <a:t>→</a:t>
            </a:r>
            <a:r>
              <a:rPr lang="en-US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i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A</a:t>
            </a:r>
            <a:r>
              <a:rPr lang="en-US" i="1" dirty="0" smtClean="0">
                <a:solidFill>
                  <a:srgbClr val="0000FF"/>
                </a:solidFill>
                <a:latin typeface="Century Gothic"/>
                <a:cs typeface="Century Gothic"/>
              </a:rPr>
              <a:t>’</a:t>
            </a:r>
            <a:r>
              <a:rPr lang="en-US" dirty="0" smtClean="0">
                <a:solidFill>
                  <a:srgbClr val="0000FF"/>
                </a:solidFill>
                <a:latin typeface="Century Gothic"/>
                <a:cs typeface="Century Gothic"/>
              </a:rPr>
              <a:t>, </a:t>
            </a:r>
            <a:r>
              <a:rPr lang="en-US" i="1" dirty="0" err="1" smtClean="0">
                <a:solidFill>
                  <a:srgbClr val="0000FF"/>
                </a:solidFill>
                <a:cs typeface="Symbol" charset="2"/>
              </a:rPr>
              <a:t>A’</a:t>
            </a:r>
            <a:r>
              <a:rPr lang="en-US" dirty="0" err="1" smtClean="0">
                <a:solidFill>
                  <a:srgbClr val="0000FF"/>
                </a:solidFill>
                <a:cs typeface="Symbol" charset="2"/>
              </a:rPr>
              <a:t>→</a:t>
            </a:r>
            <a:r>
              <a:rPr lang="en-US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cc</a:t>
            </a:r>
            <a:endParaRPr lang="en-US" dirty="0" smtClean="0">
              <a:solidFill>
                <a:srgbClr val="0000FF"/>
              </a:solidFill>
              <a:latin typeface="Symbol" charset="2"/>
              <a:cs typeface="Symbol" charset="2"/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  <a:cs typeface="Symbol" charset="2"/>
              </a:rPr>
              <a:t>No assumption </a:t>
            </a:r>
            <a:r>
              <a:rPr lang="en-US" dirty="0" smtClean="0">
                <a:cs typeface="Symbol" charset="2"/>
              </a:rPr>
              <a:t>on the </a:t>
            </a:r>
            <a:r>
              <a:rPr lang="en-US" i="1" dirty="0" smtClean="0">
                <a:cs typeface="Symbol" charset="2"/>
              </a:rPr>
              <a:t>A’ </a:t>
            </a:r>
            <a:r>
              <a:rPr lang="en-US" dirty="0" smtClean="0">
                <a:cs typeface="Symbol" charset="2"/>
              </a:rPr>
              <a:t>decays products and coupling to quarks</a:t>
            </a:r>
          </a:p>
          <a:p>
            <a:pPr lvl="1"/>
            <a:r>
              <a:rPr lang="en-US" dirty="0" smtClean="0">
                <a:cs typeface="Symbol" charset="2"/>
              </a:rPr>
              <a:t>Only minimal assumption: </a:t>
            </a:r>
            <a:r>
              <a:rPr lang="en-US" i="1" dirty="0" smtClean="0">
                <a:solidFill>
                  <a:srgbClr val="0000FF"/>
                </a:solidFill>
                <a:cs typeface="Symbol" charset="2"/>
              </a:rPr>
              <a:t>A’ </a:t>
            </a:r>
            <a:r>
              <a:rPr lang="en-US" dirty="0" smtClean="0">
                <a:solidFill>
                  <a:srgbClr val="0000FF"/>
                </a:solidFill>
                <a:cs typeface="Symbol" charset="2"/>
              </a:rPr>
              <a:t>bosons couples to leptons</a:t>
            </a:r>
          </a:p>
          <a:p>
            <a:pPr lvl="1"/>
            <a:r>
              <a:rPr lang="en-US" dirty="0" smtClean="0">
                <a:cs typeface="Symbol" charset="2"/>
              </a:rPr>
              <a:t>PADME will limit the coupling of </a:t>
            </a:r>
            <a:r>
              <a:rPr lang="en-US" dirty="0" smtClean="0">
                <a:solidFill>
                  <a:srgbClr val="0000FF"/>
                </a:solidFill>
                <a:cs typeface="Symbol" charset="2"/>
              </a:rPr>
              <a:t>any new light particle </a:t>
            </a:r>
            <a:r>
              <a:rPr lang="en-US" dirty="0" smtClean="0">
                <a:cs typeface="Symbol" charset="2"/>
              </a:rPr>
              <a:t>produced in </a:t>
            </a:r>
            <a:r>
              <a:rPr lang="en-US" dirty="0" err="1" smtClean="0">
                <a:cs typeface="Symbol" charset="2"/>
              </a:rPr>
              <a:t>e</a:t>
            </a:r>
            <a:r>
              <a:rPr lang="en-US" baseline="30000" dirty="0" err="1" smtClean="0">
                <a:cs typeface="Symbol" charset="2"/>
              </a:rPr>
              <a:t>+</a:t>
            </a:r>
            <a:r>
              <a:rPr lang="en-US" dirty="0" err="1" smtClean="0">
                <a:cs typeface="Symbol" charset="2"/>
              </a:rPr>
              <a:t>e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>
                <a:cs typeface="Symbol" charset="2"/>
              </a:rPr>
              <a:t> collisions: scalars (</a:t>
            </a:r>
            <a:r>
              <a:rPr lang="en-US" i="1" dirty="0" err="1" smtClean="0">
                <a:cs typeface="Symbol" charset="2"/>
              </a:rPr>
              <a:t>H</a:t>
            </a:r>
            <a:r>
              <a:rPr lang="en-US" i="1" baseline="-25000" dirty="0" err="1" smtClean="0">
                <a:cs typeface="Symbol" charset="2"/>
              </a:rPr>
              <a:t>d</a:t>
            </a:r>
            <a:r>
              <a:rPr lang="en-US" dirty="0" smtClean="0">
                <a:cs typeface="Symbol" charset="2"/>
              </a:rPr>
              <a:t>), vectors (</a:t>
            </a:r>
            <a:r>
              <a:rPr lang="en-US" i="1" dirty="0" smtClean="0">
                <a:cs typeface="Symbol" charset="2"/>
              </a:rPr>
              <a:t>A’ </a:t>
            </a:r>
            <a:r>
              <a:rPr lang="en-US" dirty="0" smtClean="0">
                <a:cs typeface="Symbol" charset="2"/>
              </a:rPr>
              <a:t>and </a:t>
            </a:r>
            <a:r>
              <a:rPr lang="en-US" i="1" dirty="0" err="1" smtClean="0">
                <a:cs typeface="Symbol" charset="2"/>
              </a:rPr>
              <a:t>Z</a:t>
            </a:r>
            <a:r>
              <a:rPr lang="en-US" i="1" baseline="-25000" dirty="0" err="1" smtClean="0">
                <a:cs typeface="Symbol" charset="2"/>
              </a:rPr>
              <a:t>d</a:t>
            </a:r>
            <a:r>
              <a:rPr lang="en-US" dirty="0" smtClean="0">
                <a:cs typeface="Symbol" charset="2"/>
              </a:rPr>
              <a:t>)</a:t>
            </a:r>
          </a:p>
          <a:p>
            <a:pPr lvl="1"/>
            <a:endParaRPr lang="en-US" dirty="0">
              <a:cs typeface="Symbol" charset="2"/>
            </a:endParaRPr>
          </a:p>
          <a:p>
            <a:pPr lvl="1"/>
            <a:endParaRPr lang="en-US" dirty="0" smtClean="0">
              <a:cs typeface="Symbol" charset="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M. Raggi july 2015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LNF 4/06/15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2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6691" y="714633"/>
            <a:ext cx="6418981" cy="29752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71179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Century Gothic"/>
                <a:cs typeface="Century Gothic"/>
              </a:rPr>
              <a:t>PADME</a:t>
            </a:r>
            <a:r>
              <a:rPr lang="en-US" dirty="0" smtClean="0"/>
              <a:t> experiment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M. Raggi july 2015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549400" y="5753100"/>
            <a:ext cx="4953000" cy="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32733" y="5791200"/>
            <a:ext cx="4768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1.75 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79079" y="3591059"/>
            <a:ext cx="8273165" cy="2978015"/>
          </a:xfrm>
        </p:spPr>
        <p:txBody>
          <a:bodyPr>
            <a:noAutofit/>
          </a:bodyPr>
          <a:lstStyle/>
          <a:p>
            <a:pPr marL="342900" lvl="1" indent="-342900">
              <a:lnSpc>
                <a:spcPct val="90000"/>
              </a:lnSpc>
              <a:spcBef>
                <a:spcPts val="2000"/>
              </a:spcBef>
              <a:buClr>
                <a:schemeClr val="accent2"/>
              </a:buClr>
              <a:buSzTx/>
            </a:pPr>
            <a:r>
              <a:rPr lang="en-US" sz="1600" dirty="0" smtClean="0">
                <a:solidFill>
                  <a:srgbClr val="3366FF"/>
                </a:solidFill>
              </a:rPr>
              <a:t>Beam: 10</a:t>
            </a:r>
            <a:r>
              <a:rPr lang="en-US" sz="1600" baseline="30000" dirty="0" smtClean="0">
                <a:solidFill>
                  <a:srgbClr val="3366FF"/>
                </a:solidFill>
              </a:rPr>
              <a:t>3</a:t>
            </a:r>
            <a:r>
              <a:rPr lang="en-US" sz="1600" dirty="0">
                <a:solidFill>
                  <a:srgbClr val="3366FF"/>
                </a:solidFill>
              </a:rPr>
              <a:t>-10</a:t>
            </a:r>
            <a:r>
              <a:rPr lang="en-US" sz="1600" baseline="30000" dirty="0">
                <a:solidFill>
                  <a:srgbClr val="3366FF"/>
                </a:solidFill>
              </a:rPr>
              <a:t>4</a:t>
            </a:r>
            <a:r>
              <a:rPr lang="en-US" sz="1600" dirty="0">
                <a:solidFill>
                  <a:srgbClr val="3366FF"/>
                </a:solidFill>
              </a:rPr>
              <a:t> e</a:t>
            </a:r>
            <a:r>
              <a:rPr lang="en-US" sz="1600" baseline="30000" dirty="0">
                <a:solidFill>
                  <a:srgbClr val="3366FF"/>
                </a:solidFill>
              </a:rPr>
              <a:t>+</a:t>
            </a:r>
            <a:r>
              <a:rPr lang="en-US" sz="1600" dirty="0">
                <a:solidFill>
                  <a:srgbClr val="3366FF"/>
                </a:solidFill>
              </a:rPr>
              <a:t> on target per </a:t>
            </a:r>
            <a:r>
              <a:rPr lang="en-US" sz="1600" dirty="0" smtClean="0">
                <a:solidFill>
                  <a:srgbClr val="3366FF"/>
                </a:solidFill>
              </a:rPr>
              <a:t>bunch</a:t>
            </a:r>
            <a:r>
              <a:rPr lang="en-US" sz="1600" dirty="0" smtClean="0"/>
              <a:t>, </a:t>
            </a:r>
            <a:r>
              <a:rPr lang="en-US" sz="1600" dirty="0"/>
              <a:t>at 50 bunch/s (10</a:t>
            </a:r>
            <a:r>
              <a:rPr lang="en-US" sz="1600" baseline="30000" dirty="0"/>
              <a:t>13</a:t>
            </a:r>
            <a:r>
              <a:rPr lang="en-US" sz="1600" dirty="0"/>
              <a:t>-10</a:t>
            </a:r>
            <a:r>
              <a:rPr lang="en-US" sz="1600" baseline="30000" dirty="0"/>
              <a:t>14</a:t>
            </a:r>
            <a:r>
              <a:rPr lang="en-US" sz="1600" dirty="0"/>
              <a:t> e</a:t>
            </a:r>
            <a:r>
              <a:rPr lang="en-US" sz="1600" baseline="30000" dirty="0"/>
              <a:t>+</a:t>
            </a:r>
            <a:r>
              <a:rPr lang="en-US" sz="1600" dirty="0"/>
              <a:t>/year</a:t>
            </a:r>
            <a:r>
              <a:rPr lang="en-US" sz="16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Detector components:</a:t>
            </a:r>
          </a:p>
          <a:p>
            <a:pPr lvl="1"/>
            <a:r>
              <a:rPr lang="en-US" sz="1400" dirty="0" smtClean="0"/>
              <a:t>Active target</a:t>
            </a:r>
            <a:r>
              <a:rPr lang="en-US" sz="1400" dirty="0"/>
              <a:t>, thin: </a:t>
            </a:r>
            <a:r>
              <a:rPr lang="en-US" sz="1400" dirty="0" smtClean="0">
                <a:solidFill>
                  <a:srgbClr val="3366FF"/>
                </a:solidFill>
              </a:rPr>
              <a:t>50-100</a:t>
            </a:r>
            <a:r>
              <a:rPr lang="en-US" sz="1400" dirty="0" smtClean="0">
                <a:solidFill>
                  <a:srgbClr val="3366FF"/>
                </a:solidFill>
                <a:latin typeface="Symbol" charset="2"/>
                <a:cs typeface="Symbol" charset="2"/>
              </a:rPr>
              <a:t>m</a:t>
            </a:r>
            <a:r>
              <a:rPr lang="en-US" sz="1400" dirty="0" smtClean="0">
                <a:solidFill>
                  <a:srgbClr val="3366FF"/>
                </a:solidFill>
              </a:rPr>
              <a:t>m </a:t>
            </a:r>
            <a:r>
              <a:rPr lang="en-US" sz="1400" dirty="0">
                <a:solidFill>
                  <a:srgbClr val="3366FF"/>
                </a:solidFill>
              </a:rPr>
              <a:t>diamond </a:t>
            </a:r>
            <a:r>
              <a:rPr lang="en-US" sz="1400" dirty="0" smtClean="0">
                <a:solidFill>
                  <a:srgbClr val="3366FF"/>
                </a:solidFill>
              </a:rPr>
              <a:t>(Time, Ne-, beam position and spot)</a:t>
            </a:r>
          </a:p>
          <a:p>
            <a:pPr lvl="1"/>
            <a:r>
              <a:rPr lang="en-US" sz="1400" dirty="0"/>
              <a:t>M</a:t>
            </a:r>
            <a:r>
              <a:rPr lang="en-US" sz="1400" dirty="0" smtClean="0"/>
              <a:t>agnetic spectrometer/ scintillating veto </a:t>
            </a:r>
            <a:r>
              <a:rPr lang="en-US" sz="1400" dirty="0" smtClean="0">
                <a:solidFill>
                  <a:srgbClr val="3366FF"/>
                </a:solidFill>
              </a:rPr>
              <a:t>~1m length</a:t>
            </a:r>
          </a:p>
          <a:p>
            <a:pPr lvl="1"/>
            <a:r>
              <a:rPr lang="en-US" sz="1400" dirty="0" smtClean="0"/>
              <a:t>Conventional </a:t>
            </a:r>
            <a:r>
              <a:rPr lang="en-US" sz="1400" dirty="0"/>
              <a:t>magnet, </a:t>
            </a:r>
            <a:r>
              <a:rPr lang="en-US" sz="1400" dirty="0" smtClean="0">
                <a:solidFill>
                  <a:srgbClr val="3366FF"/>
                </a:solidFill>
              </a:rPr>
              <a:t>B≈</a:t>
            </a:r>
            <a:r>
              <a:rPr lang="en-US" sz="1400" dirty="0">
                <a:solidFill>
                  <a:srgbClr val="3366FF"/>
                </a:solidFill>
              </a:rPr>
              <a:t>0.6T </a:t>
            </a:r>
            <a:r>
              <a:rPr lang="en-US" sz="1400" dirty="0"/>
              <a:t>but large gap </a:t>
            </a:r>
            <a:r>
              <a:rPr lang="en-US" sz="1400" dirty="0" smtClean="0"/>
              <a:t>for gaining acceptance </a:t>
            </a:r>
            <a:endParaRPr lang="en-US" sz="1400" dirty="0"/>
          </a:p>
          <a:p>
            <a:pPr lvl="1"/>
            <a:r>
              <a:rPr lang="en-US" sz="1400" dirty="0" smtClean="0"/>
              <a:t>Cylindrical crystal (BGO or LYSO) EM calorimeter </a:t>
            </a:r>
            <a:r>
              <a:rPr lang="en-US" sz="1400" dirty="0">
                <a:solidFill>
                  <a:srgbClr val="3366FF"/>
                </a:solidFill>
              </a:rPr>
              <a:t>R=15 cm</a:t>
            </a:r>
            <a:r>
              <a:rPr lang="en-US" sz="1400" dirty="0" smtClean="0"/>
              <a:t> (with </a:t>
            </a:r>
            <a:r>
              <a:rPr lang="en-US" sz="1400" dirty="0" smtClean="0">
                <a:solidFill>
                  <a:srgbClr val="3366FF"/>
                </a:solidFill>
              </a:rPr>
              <a:t>1x1x20 cm</a:t>
            </a:r>
            <a:r>
              <a:rPr lang="en-US" sz="1400" baseline="30000" dirty="0" smtClean="0">
                <a:solidFill>
                  <a:srgbClr val="3366FF"/>
                </a:solidFill>
              </a:rPr>
              <a:t>3</a:t>
            </a:r>
            <a:r>
              <a:rPr lang="en-US" sz="1400" dirty="0" smtClean="0">
                <a:solidFill>
                  <a:srgbClr val="3366FF"/>
                </a:solidFill>
              </a:rPr>
              <a:t> </a:t>
            </a:r>
            <a:r>
              <a:rPr lang="en-US" sz="1400" dirty="0" smtClean="0"/>
              <a:t>crystals)</a:t>
            </a:r>
          </a:p>
          <a:p>
            <a:pPr lvl="2"/>
            <a:r>
              <a:rPr lang="en-US" sz="1400" dirty="0" smtClean="0"/>
              <a:t>Measures: time, energy and direction of photons</a:t>
            </a:r>
          </a:p>
          <a:p>
            <a:r>
              <a:rPr lang="en-US" sz="1600" dirty="0"/>
              <a:t>Compute the M</a:t>
            </a:r>
            <a:r>
              <a:rPr lang="en-US" sz="1600" baseline="-25000" dirty="0"/>
              <a:t>miss</a:t>
            </a:r>
            <a:r>
              <a:rPr lang="en-US" sz="1600" baseline="30000" dirty="0"/>
              <a:t>2</a:t>
            </a:r>
            <a:r>
              <a:rPr lang="en-US" sz="1600" dirty="0"/>
              <a:t> = (P</a:t>
            </a:r>
            <a:r>
              <a:rPr lang="en-US" sz="1600" baseline="30000" dirty="0"/>
              <a:t>4</a:t>
            </a:r>
            <a:r>
              <a:rPr lang="en-US" sz="1600" baseline="-25000" dirty="0"/>
              <a:t>e-</a:t>
            </a:r>
            <a:r>
              <a:rPr lang="en-US" sz="1600" dirty="0"/>
              <a:t> + P</a:t>
            </a:r>
            <a:r>
              <a:rPr lang="en-US" sz="1600" baseline="30000" dirty="0"/>
              <a:t>4</a:t>
            </a:r>
            <a:r>
              <a:rPr lang="en-US" sz="1600" baseline="-25000" dirty="0"/>
              <a:t>beam</a:t>
            </a:r>
            <a:r>
              <a:rPr lang="en-US" sz="1600" dirty="0"/>
              <a:t> - P</a:t>
            </a:r>
            <a:r>
              <a:rPr lang="en-US" sz="1600" baseline="30000" dirty="0"/>
              <a:t>4</a:t>
            </a:r>
            <a:r>
              <a:rPr lang="en-US" sz="1600" baseline="-25000" dirty="0">
                <a:latin typeface="Symbol" charset="2"/>
                <a:cs typeface="Symbol" charset="2"/>
              </a:rPr>
              <a:t>g</a:t>
            </a:r>
            <a:r>
              <a:rPr lang="en-US" sz="1600" dirty="0"/>
              <a:t>)</a:t>
            </a:r>
            <a:r>
              <a:rPr lang="en-US" sz="1600" baseline="30000" dirty="0"/>
              <a:t>2</a:t>
            </a:r>
          </a:p>
          <a:p>
            <a:pPr lvl="1"/>
            <a:r>
              <a:rPr lang="en-US" sz="1400" dirty="0"/>
              <a:t>P</a:t>
            </a:r>
            <a:r>
              <a:rPr lang="en-US" sz="1400" baseline="30000" dirty="0"/>
              <a:t>4</a:t>
            </a:r>
            <a:r>
              <a:rPr lang="en-US" sz="1400" baseline="-25000" dirty="0"/>
              <a:t>e-</a:t>
            </a:r>
            <a:r>
              <a:rPr lang="en-US" sz="1400" dirty="0"/>
              <a:t> =(0,0,0,m</a:t>
            </a:r>
            <a:r>
              <a:rPr lang="en-US" sz="1400" baseline="-25000" dirty="0"/>
              <a:t>e</a:t>
            </a:r>
            <a:r>
              <a:rPr lang="en-US" sz="1400" dirty="0"/>
              <a:t>) and P</a:t>
            </a:r>
            <a:r>
              <a:rPr lang="en-US" sz="1400" baseline="30000" dirty="0"/>
              <a:t>4</a:t>
            </a:r>
            <a:r>
              <a:rPr lang="en-US" sz="1400" baseline="-25000" dirty="0"/>
              <a:t>beam</a:t>
            </a:r>
            <a:r>
              <a:rPr lang="en-US" sz="1400" dirty="0"/>
              <a:t> =(0,0,550,sqrt(550</a:t>
            </a:r>
            <a:r>
              <a:rPr lang="en-US" sz="1400" baseline="30000" dirty="0"/>
              <a:t>2</a:t>
            </a:r>
            <a:r>
              <a:rPr lang="en-US" sz="1400" dirty="0"/>
              <a:t> + m</a:t>
            </a:r>
            <a:r>
              <a:rPr lang="en-US" sz="1400" baseline="-25000" dirty="0"/>
              <a:t>e</a:t>
            </a:r>
            <a:r>
              <a:rPr lang="en-US" sz="1400" baseline="30000" dirty="0"/>
              <a:t>2</a:t>
            </a:r>
            <a:r>
              <a:rPr lang="en-US" sz="1400" dirty="0"/>
              <a:t>))</a:t>
            </a:r>
          </a:p>
          <a:p>
            <a:pPr lvl="2"/>
            <a:endParaRPr lang="en-US" sz="1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LNF 4/06/15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7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PADME experiment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34" y="729025"/>
            <a:ext cx="5161550" cy="2455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14213"/>
            <a:ext cx="9144000" cy="3089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219" y="728397"/>
            <a:ext cx="3473668" cy="29084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97133" y="6184837"/>
            <a:ext cx="3351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C. </a:t>
            </a:r>
            <a:r>
              <a:rPr lang="en-US" dirty="0" err="1" smtClean="0"/>
              <a:t>Capoccia</a:t>
            </a:r>
            <a:r>
              <a:rPr lang="en-US" dirty="0" smtClean="0"/>
              <a:t> LNF SPAS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2733" y="6569075"/>
            <a:ext cx="5386622" cy="288607"/>
          </a:xfrm>
        </p:spPr>
        <p:txBody>
          <a:bodyPr/>
          <a:lstStyle/>
          <a:p>
            <a:pPr algn="l"/>
            <a:r>
              <a:rPr lang="en-US" smtClean="0"/>
              <a:t>M. Raggi july 2015</a:t>
            </a:r>
            <a:endParaRPr lang="en-US" dirty="0"/>
          </a:p>
        </p:txBody>
      </p:sp>
      <p:sp>
        <p:nvSpPr>
          <p:cNvPr id="13" name="Date Placeholder 5"/>
          <p:cNvSpPr>
            <a:spLocks noGrp="1"/>
          </p:cNvSpPr>
          <p:nvPr>
            <p:ph type="dt" sz="half" idx="10"/>
          </p:nvPr>
        </p:nvSpPr>
        <p:spPr>
          <a:xfrm>
            <a:off x="7019355" y="6569075"/>
            <a:ext cx="1705891" cy="288607"/>
          </a:xfrm>
        </p:spPr>
        <p:txBody>
          <a:bodyPr/>
          <a:lstStyle/>
          <a:p>
            <a:r>
              <a:rPr lang="en-US" smtClean="0"/>
              <a:t>LNF 4/06/15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9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background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74" y="725146"/>
            <a:ext cx="8376026" cy="1541238"/>
          </a:xfrm>
        </p:spPr>
        <p:txBody>
          <a:bodyPr/>
          <a:lstStyle/>
          <a:p>
            <a:r>
              <a:rPr lang="en-US" dirty="0" smtClean="0"/>
              <a:t>Geant4 simulation accounts for:</a:t>
            </a:r>
          </a:p>
          <a:p>
            <a:pPr lvl="1"/>
            <a:r>
              <a:rPr lang="en-US" dirty="0" smtClean="0"/>
              <a:t>Bremsstrahlung, 2 photon annihilation, Ionization processes</a:t>
            </a:r>
            <a:r>
              <a:rPr lang="en-US" dirty="0"/>
              <a:t>, </a:t>
            </a:r>
            <a:r>
              <a:rPr lang="en-US" dirty="0" err="1"/>
              <a:t>Bhabha</a:t>
            </a:r>
            <a:r>
              <a:rPr lang="en-US" dirty="0"/>
              <a:t> and Moller scattering, and production </a:t>
            </a:r>
            <a:r>
              <a:rPr lang="en-US" dirty="0" err="1" smtClean="0"/>
              <a:t>ofδ</a:t>
            </a:r>
            <a:r>
              <a:rPr lang="en-US" dirty="0" smtClean="0"/>
              <a:t>-rays.</a:t>
            </a:r>
          </a:p>
          <a:p>
            <a:pPr lvl="1"/>
            <a:r>
              <a:rPr lang="en-US" dirty="0" smtClean="0"/>
              <a:t>Custom treatment of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/>
              <a:t>→</a:t>
            </a:r>
            <a:r>
              <a:rPr lang="en-US" dirty="0" err="1" smtClean="0">
                <a:latin typeface="Symbol" charset="2"/>
                <a:cs typeface="Symbol" charset="2"/>
              </a:rPr>
              <a:t>gg</a:t>
            </a:r>
            <a:r>
              <a:rPr lang="en-US" dirty="0" smtClean="0"/>
              <a:t>(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) using </a:t>
            </a:r>
            <a:r>
              <a:rPr lang="en-US" dirty="0" err="1" smtClean="0"/>
              <a:t>CalcHep</a:t>
            </a:r>
            <a:r>
              <a:rPr lang="en-US" dirty="0" smtClean="0"/>
              <a:t> generator. </a:t>
            </a:r>
            <a:endParaRPr lang="en-US" dirty="0"/>
          </a:p>
          <a:p>
            <a:pPr lvl="1"/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1113153" y="1946146"/>
            <a:ext cx="1652242" cy="1984730"/>
            <a:chOff x="3454363" y="2392321"/>
            <a:chExt cx="1652242" cy="1984730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3512745" y="2732318"/>
              <a:ext cx="766977" cy="440119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279722" y="3159592"/>
              <a:ext cx="1239" cy="52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512745" y="3697645"/>
              <a:ext cx="766977" cy="440119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Freeform 48"/>
            <p:cNvSpPr/>
            <p:nvPr/>
          </p:nvSpPr>
          <p:spPr>
            <a:xfrm rot="16200000">
              <a:off x="4327464" y="2678853"/>
              <a:ext cx="451576" cy="544582"/>
            </a:xfrm>
            <a:custGeom>
              <a:avLst/>
              <a:gdLst>
                <a:gd name="connsiteX0" fmla="*/ 30616 w 608992"/>
                <a:gd name="connsiteY0" fmla="*/ 0 h 659946"/>
                <a:gd name="connsiteX1" fmla="*/ 18043 w 608992"/>
                <a:gd name="connsiteY1" fmla="*/ 264072 h 659946"/>
                <a:gd name="connsiteX2" fmla="*/ 244364 w 608992"/>
                <a:gd name="connsiteY2" fmla="*/ 188623 h 659946"/>
                <a:gd name="connsiteX3" fmla="*/ 219217 w 608992"/>
                <a:gd name="connsiteY3" fmla="*/ 440120 h 659946"/>
                <a:gd name="connsiteX4" fmla="*/ 445538 w 608992"/>
                <a:gd name="connsiteY4" fmla="*/ 389820 h 659946"/>
                <a:gd name="connsiteX5" fmla="*/ 395244 w 608992"/>
                <a:gd name="connsiteY5" fmla="*/ 641317 h 659946"/>
                <a:gd name="connsiteX6" fmla="*/ 608992 w 608992"/>
                <a:gd name="connsiteY6" fmla="*/ 641317 h 659946"/>
                <a:gd name="connsiteX0" fmla="*/ 29823 w 608199"/>
                <a:gd name="connsiteY0" fmla="*/ 0 h 659946"/>
                <a:gd name="connsiteX1" fmla="*/ 17222 w 608199"/>
                <a:gd name="connsiteY1" fmla="*/ 66267 h 659946"/>
                <a:gd name="connsiteX2" fmla="*/ 17250 w 608199"/>
                <a:gd name="connsiteY2" fmla="*/ 264072 h 659946"/>
                <a:gd name="connsiteX3" fmla="*/ 243571 w 608199"/>
                <a:gd name="connsiteY3" fmla="*/ 188623 h 659946"/>
                <a:gd name="connsiteX4" fmla="*/ 218424 w 608199"/>
                <a:gd name="connsiteY4" fmla="*/ 440120 h 659946"/>
                <a:gd name="connsiteX5" fmla="*/ 444745 w 608199"/>
                <a:gd name="connsiteY5" fmla="*/ 389820 h 659946"/>
                <a:gd name="connsiteX6" fmla="*/ 394451 w 608199"/>
                <a:gd name="connsiteY6" fmla="*/ 641317 h 659946"/>
                <a:gd name="connsiteX7" fmla="*/ 608199 w 608199"/>
                <a:gd name="connsiteY7" fmla="*/ 641317 h 659946"/>
                <a:gd name="connsiteX0" fmla="*/ 29823 w 608199"/>
                <a:gd name="connsiteY0" fmla="*/ 0 h 657034"/>
                <a:gd name="connsiteX1" fmla="*/ 17222 w 608199"/>
                <a:gd name="connsiteY1" fmla="*/ 66267 h 657034"/>
                <a:gd name="connsiteX2" fmla="*/ 17250 w 608199"/>
                <a:gd name="connsiteY2" fmla="*/ 264072 h 657034"/>
                <a:gd name="connsiteX3" fmla="*/ 243571 w 608199"/>
                <a:gd name="connsiteY3" fmla="*/ 188623 h 657034"/>
                <a:gd name="connsiteX4" fmla="*/ 218424 w 608199"/>
                <a:gd name="connsiteY4" fmla="*/ 440120 h 657034"/>
                <a:gd name="connsiteX5" fmla="*/ 463701 w 608199"/>
                <a:gd name="connsiteY5" fmla="*/ 429152 h 657034"/>
                <a:gd name="connsiteX6" fmla="*/ 394451 w 608199"/>
                <a:gd name="connsiteY6" fmla="*/ 641317 h 657034"/>
                <a:gd name="connsiteX7" fmla="*/ 608199 w 608199"/>
                <a:gd name="connsiteY7" fmla="*/ 641317 h 657034"/>
                <a:gd name="connsiteX0" fmla="*/ 30821 w 609197"/>
                <a:gd name="connsiteY0" fmla="*/ 0 h 657032"/>
                <a:gd name="connsiteX1" fmla="*/ 18220 w 609197"/>
                <a:gd name="connsiteY1" fmla="*/ 66267 h 657032"/>
                <a:gd name="connsiteX2" fmla="*/ 18248 w 609197"/>
                <a:gd name="connsiteY2" fmla="*/ 264072 h 657032"/>
                <a:gd name="connsiteX3" fmla="*/ 258072 w 609197"/>
                <a:gd name="connsiteY3" fmla="*/ 226897 h 657032"/>
                <a:gd name="connsiteX4" fmla="*/ 219422 w 609197"/>
                <a:gd name="connsiteY4" fmla="*/ 440120 h 657032"/>
                <a:gd name="connsiteX5" fmla="*/ 464699 w 609197"/>
                <a:gd name="connsiteY5" fmla="*/ 429152 h 657032"/>
                <a:gd name="connsiteX6" fmla="*/ 395449 w 609197"/>
                <a:gd name="connsiteY6" fmla="*/ 641317 h 657032"/>
                <a:gd name="connsiteX7" fmla="*/ 609197 w 609197"/>
                <a:gd name="connsiteY7" fmla="*/ 641317 h 657032"/>
                <a:gd name="connsiteX0" fmla="*/ 27 w 638867"/>
                <a:gd name="connsiteY0" fmla="*/ 0 h 643306"/>
                <a:gd name="connsiteX1" fmla="*/ 47890 w 638867"/>
                <a:gd name="connsiteY1" fmla="*/ 52539 h 643306"/>
                <a:gd name="connsiteX2" fmla="*/ 47918 w 638867"/>
                <a:gd name="connsiteY2" fmla="*/ 250344 h 643306"/>
                <a:gd name="connsiteX3" fmla="*/ 287742 w 638867"/>
                <a:gd name="connsiteY3" fmla="*/ 213169 h 643306"/>
                <a:gd name="connsiteX4" fmla="*/ 249092 w 638867"/>
                <a:gd name="connsiteY4" fmla="*/ 426392 h 643306"/>
                <a:gd name="connsiteX5" fmla="*/ 494369 w 638867"/>
                <a:gd name="connsiteY5" fmla="*/ 415424 h 643306"/>
                <a:gd name="connsiteX6" fmla="*/ 425119 w 638867"/>
                <a:gd name="connsiteY6" fmla="*/ 627589 h 643306"/>
                <a:gd name="connsiteX7" fmla="*/ 638867 w 638867"/>
                <a:gd name="connsiteY7" fmla="*/ 627589 h 643306"/>
                <a:gd name="connsiteX0" fmla="*/ 27 w 709755"/>
                <a:gd name="connsiteY0" fmla="*/ 0 h 648825"/>
                <a:gd name="connsiteX1" fmla="*/ 47890 w 709755"/>
                <a:gd name="connsiteY1" fmla="*/ 52539 h 648825"/>
                <a:gd name="connsiteX2" fmla="*/ 47918 w 709755"/>
                <a:gd name="connsiteY2" fmla="*/ 250344 h 648825"/>
                <a:gd name="connsiteX3" fmla="*/ 287742 w 709755"/>
                <a:gd name="connsiteY3" fmla="*/ 213169 h 648825"/>
                <a:gd name="connsiteX4" fmla="*/ 249092 w 709755"/>
                <a:gd name="connsiteY4" fmla="*/ 426392 h 648825"/>
                <a:gd name="connsiteX5" fmla="*/ 494369 w 709755"/>
                <a:gd name="connsiteY5" fmla="*/ 415424 h 648825"/>
                <a:gd name="connsiteX6" fmla="*/ 425119 w 709755"/>
                <a:gd name="connsiteY6" fmla="*/ 627589 h 648825"/>
                <a:gd name="connsiteX7" fmla="*/ 709755 w 709755"/>
                <a:gd name="connsiteY7" fmla="*/ 641352 h 648825"/>
                <a:gd name="connsiteX0" fmla="*/ 27 w 709755"/>
                <a:gd name="connsiteY0" fmla="*/ 0 h 641372"/>
                <a:gd name="connsiteX1" fmla="*/ 47890 w 709755"/>
                <a:gd name="connsiteY1" fmla="*/ 52539 h 641372"/>
                <a:gd name="connsiteX2" fmla="*/ 47918 w 709755"/>
                <a:gd name="connsiteY2" fmla="*/ 250344 h 641372"/>
                <a:gd name="connsiteX3" fmla="*/ 287742 w 709755"/>
                <a:gd name="connsiteY3" fmla="*/ 213169 h 641372"/>
                <a:gd name="connsiteX4" fmla="*/ 249092 w 709755"/>
                <a:gd name="connsiteY4" fmla="*/ 426392 h 641372"/>
                <a:gd name="connsiteX5" fmla="*/ 494369 w 709755"/>
                <a:gd name="connsiteY5" fmla="*/ 415424 h 641372"/>
                <a:gd name="connsiteX6" fmla="*/ 425119 w 709755"/>
                <a:gd name="connsiteY6" fmla="*/ 627589 h 641372"/>
                <a:gd name="connsiteX7" fmla="*/ 608691 w 709755"/>
                <a:gd name="connsiteY7" fmla="*/ 609626 h 641372"/>
                <a:gd name="connsiteX8" fmla="*/ 709755 w 709755"/>
                <a:gd name="connsiteY8" fmla="*/ 641352 h 641372"/>
                <a:gd name="connsiteX0" fmla="*/ 27 w 677963"/>
                <a:gd name="connsiteY0" fmla="*/ 0 h 701400"/>
                <a:gd name="connsiteX1" fmla="*/ 47890 w 677963"/>
                <a:gd name="connsiteY1" fmla="*/ 52539 h 701400"/>
                <a:gd name="connsiteX2" fmla="*/ 47918 w 677963"/>
                <a:gd name="connsiteY2" fmla="*/ 250344 h 701400"/>
                <a:gd name="connsiteX3" fmla="*/ 287742 w 677963"/>
                <a:gd name="connsiteY3" fmla="*/ 213169 h 701400"/>
                <a:gd name="connsiteX4" fmla="*/ 249092 w 677963"/>
                <a:gd name="connsiteY4" fmla="*/ 426392 h 701400"/>
                <a:gd name="connsiteX5" fmla="*/ 494369 w 677963"/>
                <a:gd name="connsiteY5" fmla="*/ 415424 h 701400"/>
                <a:gd name="connsiteX6" fmla="*/ 425119 w 677963"/>
                <a:gd name="connsiteY6" fmla="*/ 627589 h 701400"/>
                <a:gd name="connsiteX7" fmla="*/ 608691 w 677963"/>
                <a:gd name="connsiteY7" fmla="*/ 609626 h 701400"/>
                <a:gd name="connsiteX8" fmla="*/ 677964 w 677963"/>
                <a:gd name="connsiteY8" fmla="*/ 701394 h 701400"/>
                <a:gd name="connsiteX0" fmla="*/ 27 w 677965"/>
                <a:gd name="connsiteY0" fmla="*/ 0 h 701400"/>
                <a:gd name="connsiteX1" fmla="*/ 47890 w 677965"/>
                <a:gd name="connsiteY1" fmla="*/ 52539 h 701400"/>
                <a:gd name="connsiteX2" fmla="*/ 47918 w 677965"/>
                <a:gd name="connsiteY2" fmla="*/ 250344 h 701400"/>
                <a:gd name="connsiteX3" fmla="*/ 287742 w 677965"/>
                <a:gd name="connsiteY3" fmla="*/ 213169 h 701400"/>
                <a:gd name="connsiteX4" fmla="*/ 249092 w 677965"/>
                <a:gd name="connsiteY4" fmla="*/ 426392 h 701400"/>
                <a:gd name="connsiteX5" fmla="*/ 494369 w 677965"/>
                <a:gd name="connsiteY5" fmla="*/ 415424 h 701400"/>
                <a:gd name="connsiteX6" fmla="*/ 425119 w 677965"/>
                <a:gd name="connsiteY6" fmla="*/ 627589 h 701400"/>
                <a:gd name="connsiteX7" fmla="*/ 570520 w 677965"/>
                <a:gd name="connsiteY7" fmla="*/ 602215 h 701400"/>
                <a:gd name="connsiteX8" fmla="*/ 677964 w 677965"/>
                <a:gd name="connsiteY8" fmla="*/ 701394 h 701400"/>
                <a:gd name="connsiteX0" fmla="*/ 27 w 645729"/>
                <a:gd name="connsiteY0" fmla="*/ 0 h 669679"/>
                <a:gd name="connsiteX1" fmla="*/ 47890 w 645729"/>
                <a:gd name="connsiteY1" fmla="*/ 52539 h 669679"/>
                <a:gd name="connsiteX2" fmla="*/ 47918 w 645729"/>
                <a:gd name="connsiteY2" fmla="*/ 250344 h 669679"/>
                <a:gd name="connsiteX3" fmla="*/ 287742 w 645729"/>
                <a:gd name="connsiteY3" fmla="*/ 213169 h 669679"/>
                <a:gd name="connsiteX4" fmla="*/ 249092 w 645729"/>
                <a:gd name="connsiteY4" fmla="*/ 426392 h 669679"/>
                <a:gd name="connsiteX5" fmla="*/ 494369 w 645729"/>
                <a:gd name="connsiteY5" fmla="*/ 415424 h 669679"/>
                <a:gd name="connsiteX6" fmla="*/ 425119 w 645729"/>
                <a:gd name="connsiteY6" fmla="*/ 627589 h 669679"/>
                <a:gd name="connsiteX7" fmla="*/ 570520 w 645729"/>
                <a:gd name="connsiteY7" fmla="*/ 602215 h 669679"/>
                <a:gd name="connsiteX8" fmla="*/ 645728 w 645729"/>
                <a:gd name="connsiteY8" fmla="*/ 669670 h 66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5729" h="669679">
                  <a:moveTo>
                    <a:pt x="27" y="0"/>
                  </a:moveTo>
                  <a:cubicBezTo>
                    <a:pt x="-1362" y="12032"/>
                    <a:pt x="49985" y="8527"/>
                    <a:pt x="47890" y="52539"/>
                  </a:cubicBezTo>
                  <a:cubicBezTo>
                    <a:pt x="45795" y="96551"/>
                    <a:pt x="7943" y="223572"/>
                    <a:pt x="47918" y="250344"/>
                  </a:cubicBezTo>
                  <a:cubicBezTo>
                    <a:pt x="87893" y="277116"/>
                    <a:pt x="254213" y="183828"/>
                    <a:pt x="287742" y="213169"/>
                  </a:cubicBezTo>
                  <a:cubicBezTo>
                    <a:pt x="321271" y="242510"/>
                    <a:pt x="214654" y="392683"/>
                    <a:pt x="249092" y="426392"/>
                  </a:cubicBezTo>
                  <a:cubicBezTo>
                    <a:pt x="283530" y="460101"/>
                    <a:pt x="465031" y="381891"/>
                    <a:pt x="494369" y="415424"/>
                  </a:cubicBezTo>
                  <a:cubicBezTo>
                    <a:pt x="523707" y="448957"/>
                    <a:pt x="412427" y="596457"/>
                    <a:pt x="425119" y="627589"/>
                  </a:cubicBezTo>
                  <a:cubicBezTo>
                    <a:pt x="437811" y="658721"/>
                    <a:pt x="523081" y="599921"/>
                    <a:pt x="570520" y="602215"/>
                  </a:cubicBezTo>
                  <a:cubicBezTo>
                    <a:pt x="617959" y="604509"/>
                    <a:pt x="630225" y="670585"/>
                    <a:pt x="645728" y="669670"/>
                  </a:cubicBezTo>
                </a:path>
              </a:pathLst>
            </a:custGeom>
            <a:ln w="38100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 rot="6136886" flipV="1">
              <a:off x="4270921" y="3698176"/>
              <a:ext cx="449999" cy="532453"/>
            </a:xfrm>
            <a:custGeom>
              <a:avLst/>
              <a:gdLst>
                <a:gd name="connsiteX0" fmla="*/ 30616 w 608992"/>
                <a:gd name="connsiteY0" fmla="*/ 0 h 659946"/>
                <a:gd name="connsiteX1" fmla="*/ 18043 w 608992"/>
                <a:gd name="connsiteY1" fmla="*/ 264072 h 659946"/>
                <a:gd name="connsiteX2" fmla="*/ 244364 w 608992"/>
                <a:gd name="connsiteY2" fmla="*/ 188623 h 659946"/>
                <a:gd name="connsiteX3" fmla="*/ 219217 w 608992"/>
                <a:gd name="connsiteY3" fmla="*/ 440120 h 659946"/>
                <a:gd name="connsiteX4" fmla="*/ 445538 w 608992"/>
                <a:gd name="connsiteY4" fmla="*/ 389820 h 659946"/>
                <a:gd name="connsiteX5" fmla="*/ 395244 w 608992"/>
                <a:gd name="connsiteY5" fmla="*/ 641317 h 659946"/>
                <a:gd name="connsiteX6" fmla="*/ 608992 w 608992"/>
                <a:gd name="connsiteY6" fmla="*/ 641317 h 659946"/>
                <a:gd name="connsiteX0" fmla="*/ 29823 w 608199"/>
                <a:gd name="connsiteY0" fmla="*/ 0 h 659946"/>
                <a:gd name="connsiteX1" fmla="*/ 17222 w 608199"/>
                <a:gd name="connsiteY1" fmla="*/ 66267 h 659946"/>
                <a:gd name="connsiteX2" fmla="*/ 17250 w 608199"/>
                <a:gd name="connsiteY2" fmla="*/ 264072 h 659946"/>
                <a:gd name="connsiteX3" fmla="*/ 243571 w 608199"/>
                <a:gd name="connsiteY3" fmla="*/ 188623 h 659946"/>
                <a:gd name="connsiteX4" fmla="*/ 218424 w 608199"/>
                <a:gd name="connsiteY4" fmla="*/ 440120 h 659946"/>
                <a:gd name="connsiteX5" fmla="*/ 444745 w 608199"/>
                <a:gd name="connsiteY5" fmla="*/ 389820 h 659946"/>
                <a:gd name="connsiteX6" fmla="*/ 394451 w 608199"/>
                <a:gd name="connsiteY6" fmla="*/ 641317 h 659946"/>
                <a:gd name="connsiteX7" fmla="*/ 608199 w 608199"/>
                <a:gd name="connsiteY7" fmla="*/ 641317 h 659946"/>
                <a:gd name="connsiteX0" fmla="*/ 29823 w 608199"/>
                <a:gd name="connsiteY0" fmla="*/ 0 h 657034"/>
                <a:gd name="connsiteX1" fmla="*/ 17222 w 608199"/>
                <a:gd name="connsiteY1" fmla="*/ 66267 h 657034"/>
                <a:gd name="connsiteX2" fmla="*/ 17250 w 608199"/>
                <a:gd name="connsiteY2" fmla="*/ 264072 h 657034"/>
                <a:gd name="connsiteX3" fmla="*/ 243571 w 608199"/>
                <a:gd name="connsiteY3" fmla="*/ 188623 h 657034"/>
                <a:gd name="connsiteX4" fmla="*/ 218424 w 608199"/>
                <a:gd name="connsiteY4" fmla="*/ 440120 h 657034"/>
                <a:gd name="connsiteX5" fmla="*/ 463701 w 608199"/>
                <a:gd name="connsiteY5" fmla="*/ 429152 h 657034"/>
                <a:gd name="connsiteX6" fmla="*/ 394451 w 608199"/>
                <a:gd name="connsiteY6" fmla="*/ 641317 h 657034"/>
                <a:gd name="connsiteX7" fmla="*/ 608199 w 608199"/>
                <a:gd name="connsiteY7" fmla="*/ 641317 h 657034"/>
                <a:gd name="connsiteX0" fmla="*/ 30821 w 609197"/>
                <a:gd name="connsiteY0" fmla="*/ 0 h 657032"/>
                <a:gd name="connsiteX1" fmla="*/ 18220 w 609197"/>
                <a:gd name="connsiteY1" fmla="*/ 66267 h 657032"/>
                <a:gd name="connsiteX2" fmla="*/ 18248 w 609197"/>
                <a:gd name="connsiteY2" fmla="*/ 264072 h 657032"/>
                <a:gd name="connsiteX3" fmla="*/ 258072 w 609197"/>
                <a:gd name="connsiteY3" fmla="*/ 226897 h 657032"/>
                <a:gd name="connsiteX4" fmla="*/ 219422 w 609197"/>
                <a:gd name="connsiteY4" fmla="*/ 440120 h 657032"/>
                <a:gd name="connsiteX5" fmla="*/ 464699 w 609197"/>
                <a:gd name="connsiteY5" fmla="*/ 429152 h 657032"/>
                <a:gd name="connsiteX6" fmla="*/ 395449 w 609197"/>
                <a:gd name="connsiteY6" fmla="*/ 641317 h 657032"/>
                <a:gd name="connsiteX7" fmla="*/ 609197 w 609197"/>
                <a:gd name="connsiteY7" fmla="*/ 641317 h 657032"/>
                <a:gd name="connsiteX0" fmla="*/ 27 w 638867"/>
                <a:gd name="connsiteY0" fmla="*/ 0 h 643306"/>
                <a:gd name="connsiteX1" fmla="*/ 47890 w 638867"/>
                <a:gd name="connsiteY1" fmla="*/ 52539 h 643306"/>
                <a:gd name="connsiteX2" fmla="*/ 47918 w 638867"/>
                <a:gd name="connsiteY2" fmla="*/ 250344 h 643306"/>
                <a:gd name="connsiteX3" fmla="*/ 287742 w 638867"/>
                <a:gd name="connsiteY3" fmla="*/ 213169 h 643306"/>
                <a:gd name="connsiteX4" fmla="*/ 249092 w 638867"/>
                <a:gd name="connsiteY4" fmla="*/ 426392 h 643306"/>
                <a:gd name="connsiteX5" fmla="*/ 494369 w 638867"/>
                <a:gd name="connsiteY5" fmla="*/ 415424 h 643306"/>
                <a:gd name="connsiteX6" fmla="*/ 425119 w 638867"/>
                <a:gd name="connsiteY6" fmla="*/ 627589 h 643306"/>
                <a:gd name="connsiteX7" fmla="*/ 638867 w 638867"/>
                <a:gd name="connsiteY7" fmla="*/ 627589 h 643306"/>
                <a:gd name="connsiteX0" fmla="*/ 27 w 709755"/>
                <a:gd name="connsiteY0" fmla="*/ 0 h 648825"/>
                <a:gd name="connsiteX1" fmla="*/ 47890 w 709755"/>
                <a:gd name="connsiteY1" fmla="*/ 52539 h 648825"/>
                <a:gd name="connsiteX2" fmla="*/ 47918 w 709755"/>
                <a:gd name="connsiteY2" fmla="*/ 250344 h 648825"/>
                <a:gd name="connsiteX3" fmla="*/ 287742 w 709755"/>
                <a:gd name="connsiteY3" fmla="*/ 213169 h 648825"/>
                <a:gd name="connsiteX4" fmla="*/ 249092 w 709755"/>
                <a:gd name="connsiteY4" fmla="*/ 426392 h 648825"/>
                <a:gd name="connsiteX5" fmla="*/ 494369 w 709755"/>
                <a:gd name="connsiteY5" fmla="*/ 415424 h 648825"/>
                <a:gd name="connsiteX6" fmla="*/ 425119 w 709755"/>
                <a:gd name="connsiteY6" fmla="*/ 627589 h 648825"/>
                <a:gd name="connsiteX7" fmla="*/ 709755 w 709755"/>
                <a:gd name="connsiteY7" fmla="*/ 641352 h 648825"/>
                <a:gd name="connsiteX0" fmla="*/ 27 w 709755"/>
                <a:gd name="connsiteY0" fmla="*/ 0 h 641372"/>
                <a:gd name="connsiteX1" fmla="*/ 47890 w 709755"/>
                <a:gd name="connsiteY1" fmla="*/ 52539 h 641372"/>
                <a:gd name="connsiteX2" fmla="*/ 47918 w 709755"/>
                <a:gd name="connsiteY2" fmla="*/ 250344 h 641372"/>
                <a:gd name="connsiteX3" fmla="*/ 287742 w 709755"/>
                <a:gd name="connsiteY3" fmla="*/ 213169 h 641372"/>
                <a:gd name="connsiteX4" fmla="*/ 249092 w 709755"/>
                <a:gd name="connsiteY4" fmla="*/ 426392 h 641372"/>
                <a:gd name="connsiteX5" fmla="*/ 494369 w 709755"/>
                <a:gd name="connsiteY5" fmla="*/ 415424 h 641372"/>
                <a:gd name="connsiteX6" fmla="*/ 425119 w 709755"/>
                <a:gd name="connsiteY6" fmla="*/ 627589 h 641372"/>
                <a:gd name="connsiteX7" fmla="*/ 608691 w 709755"/>
                <a:gd name="connsiteY7" fmla="*/ 609626 h 641372"/>
                <a:gd name="connsiteX8" fmla="*/ 709755 w 709755"/>
                <a:gd name="connsiteY8" fmla="*/ 641352 h 641372"/>
                <a:gd name="connsiteX0" fmla="*/ 27 w 677963"/>
                <a:gd name="connsiteY0" fmla="*/ 0 h 701400"/>
                <a:gd name="connsiteX1" fmla="*/ 47890 w 677963"/>
                <a:gd name="connsiteY1" fmla="*/ 52539 h 701400"/>
                <a:gd name="connsiteX2" fmla="*/ 47918 w 677963"/>
                <a:gd name="connsiteY2" fmla="*/ 250344 h 701400"/>
                <a:gd name="connsiteX3" fmla="*/ 287742 w 677963"/>
                <a:gd name="connsiteY3" fmla="*/ 213169 h 701400"/>
                <a:gd name="connsiteX4" fmla="*/ 249092 w 677963"/>
                <a:gd name="connsiteY4" fmla="*/ 426392 h 701400"/>
                <a:gd name="connsiteX5" fmla="*/ 494369 w 677963"/>
                <a:gd name="connsiteY5" fmla="*/ 415424 h 701400"/>
                <a:gd name="connsiteX6" fmla="*/ 425119 w 677963"/>
                <a:gd name="connsiteY6" fmla="*/ 627589 h 701400"/>
                <a:gd name="connsiteX7" fmla="*/ 608691 w 677963"/>
                <a:gd name="connsiteY7" fmla="*/ 609626 h 701400"/>
                <a:gd name="connsiteX8" fmla="*/ 677964 w 677963"/>
                <a:gd name="connsiteY8" fmla="*/ 701394 h 701400"/>
                <a:gd name="connsiteX0" fmla="*/ 27 w 677965"/>
                <a:gd name="connsiteY0" fmla="*/ 0 h 701400"/>
                <a:gd name="connsiteX1" fmla="*/ 47890 w 677965"/>
                <a:gd name="connsiteY1" fmla="*/ 52539 h 701400"/>
                <a:gd name="connsiteX2" fmla="*/ 47918 w 677965"/>
                <a:gd name="connsiteY2" fmla="*/ 250344 h 701400"/>
                <a:gd name="connsiteX3" fmla="*/ 287742 w 677965"/>
                <a:gd name="connsiteY3" fmla="*/ 213169 h 701400"/>
                <a:gd name="connsiteX4" fmla="*/ 249092 w 677965"/>
                <a:gd name="connsiteY4" fmla="*/ 426392 h 701400"/>
                <a:gd name="connsiteX5" fmla="*/ 494369 w 677965"/>
                <a:gd name="connsiteY5" fmla="*/ 415424 h 701400"/>
                <a:gd name="connsiteX6" fmla="*/ 425119 w 677965"/>
                <a:gd name="connsiteY6" fmla="*/ 627589 h 701400"/>
                <a:gd name="connsiteX7" fmla="*/ 570520 w 677965"/>
                <a:gd name="connsiteY7" fmla="*/ 602215 h 701400"/>
                <a:gd name="connsiteX8" fmla="*/ 677964 w 677965"/>
                <a:gd name="connsiteY8" fmla="*/ 701394 h 701400"/>
                <a:gd name="connsiteX0" fmla="*/ 27 w 645729"/>
                <a:gd name="connsiteY0" fmla="*/ 0 h 669679"/>
                <a:gd name="connsiteX1" fmla="*/ 47890 w 645729"/>
                <a:gd name="connsiteY1" fmla="*/ 52539 h 669679"/>
                <a:gd name="connsiteX2" fmla="*/ 47918 w 645729"/>
                <a:gd name="connsiteY2" fmla="*/ 250344 h 669679"/>
                <a:gd name="connsiteX3" fmla="*/ 287742 w 645729"/>
                <a:gd name="connsiteY3" fmla="*/ 213169 h 669679"/>
                <a:gd name="connsiteX4" fmla="*/ 249092 w 645729"/>
                <a:gd name="connsiteY4" fmla="*/ 426392 h 669679"/>
                <a:gd name="connsiteX5" fmla="*/ 494369 w 645729"/>
                <a:gd name="connsiteY5" fmla="*/ 415424 h 669679"/>
                <a:gd name="connsiteX6" fmla="*/ 425119 w 645729"/>
                <a:gd name="connsiteY6" fmla="*/ 627589 h 669679"/>
                <a:gd name="connsiteX7" fmla="*/ 570520 w 645729"/>
                <a:gd name="connsiteY7" fmla="*/ 602215 h 669679"/>
                <a:gd name="connsiteX8" fmla="*/ 645728 w 645729"/>
                <a:gd name="connsiteY8" fmla="*/ 669670 h 66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5729" h="669679">
                  <a:moveTo>
                    <a:pt x="27" y="0"/>
                  </a:moveTo>
                  <a:cubicBezTo>
                    <a:pt x="-1362" y="12032"/>
                    <a:pt x="49985" y="8527"/>
                    <a:pt x="47890" y="52539"/>
                  </a:cubicBezTo>
                  <a:cubicBezTo>
                    <a:pt x="45795" y="96551"/>
                    <a:pt x="7943" y="223572"/>
                    <a:pt x="47918" y="250344"/>
                  </a:cubicBezTo>
                  <a:cubicBezTo>
                    <a:pt x="87893" y="277116"/>
                    <a:pt x="254213" y="183828"/>
                    <a:pt x="287742" y="213169"/>
                  </a:cubicBezTo>
                  <a:cubicBezTo>
                    <a:pt x="321271" y="242510"/>
                    <a:pt x="214654" y="392683"/>
                    <a:pt x="249092" y="426392"/>
                  </a:cubicBezTo>
                  <a:cubicBezTo>
                    <a:pt x="283530" y="460101"/>
                    <a:pt x="465031" y="381891"/>
                    <a:pt x="494369" y="415424"/>
                  </a:cubicBezTo>
                  <a:cubicBezTo>
                    <a:pt x="523707" y="448957"/>
                    <a:pt x="412427" y="596457"/>
                    <a:pt x="425119" y="627589"/>
                  </a:cubicBezTo>
                  <a:cubicBezTo>
                    <a:pt x="437811" y="658721"/>
                    <a:pt x="523081" y="599921"/>
                    <a:pt x="570520" y="602215"/>
                  </a:cubicBezTo>
                  <a:cubicBezTo>
                    <a:pt x="617959" y="604509"/>
                    <a:pt x="630225" y="670585"/>
                    <a:pt x="645728" y="669670"/>
                  </a:cubicBezTo>
                </a:path>
              </a:pathLst>
            </a:cu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454363" y="2392321"/>
              <a:ext cx="389863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e</a:t>
              </a:r>
              <a:r>
                <a:rPr lang="en-US" baseline="30000" dirty="0" smtClean="0">
                  <a:latin typeface="Symbol" charset="2"/>
                  <a:cs typeface="Symbol" charset="2"/>
                </a:rPr>
                <a:t>-</a:t>
              </a:r>
              <a:endParaRPr lang="en-US" baseline="30000" dirty="0">
                <a:latin typeface="Symbol" charset="2"/>
                <a:cs typeface="Symbol" charset="2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488337" y="4007719"/>
              <a:ext cx="474698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i="1" dirty="0" smtClean="0"/>
                <a:t>e</a:t>
              </a:r>
              <a:r>
                <a:rPr lang="en-US" baseline="30000" dirty="0" smtClean="0">
                  <a:latin typeface="Symbol" charset="2"/>
                  <a:cs typeface="Symbol" charset="2"/>
                </a:rPr>
                <a:t>+</a:t>
              </a:r>
              <a:endParaRPr lang="en-US" baseline="30000" dirty="0">
                <a:latin typeface="Symbol" charset="2"/>
                <a:cs typeface="Symbol" charset="2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657318" y="2818041"/>
              <a:ext cx="449287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cs typeface="Symbol" charset="2"/>
                </a:rPr>
                <a:t>A’</a:t>
              </a:r>
              <a:endParaRPr lang="en-US" dirty="0">
                <a:solidFill>
                  <a:srgbClr val="FF0000"/>
                </a:solidFill>
                <a:cs typeface="Symbol" charset="2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675766" y="3829619"/>
              <a:ext cx="279569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g</a:t>
              </a:r>
              <a:endParaRPr lang="en-US" baseline="30000" dirty="0">
                <a:solidFill>
                  <a:srgbClr val="000000"/>
                </a:solidFill>
                <a:latin typeface="Symbol" charset="2"/>
                <a:cs typeface="Symbol" charset="2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103111" y="2713417"/>
            <a:ext cx="4739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46C0A"/>
                </a:solidFill>
              </a:rPr>
              <a:t>Signal</a:t>
            </a:r>
            <a:r>
              <a:rPr lang="en-US" dirty="0" smtClean="0"/>
              <a:t>: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/>
              <a:t>→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 smtClean="0">
                <a:sym typeface="Wingdings"/>
              </a:rPr>
              <a:t> +missing mass (A’)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979585" y="3920453"/>
            <a:ext cx="7636192" cy="2652749"/>
            <a:chOff x="979585" y="3920453"/>
            <a:chExt cx="7636192" cy="2652749"/>
          </a:xfrm>
        </p:grpSpPr>
        <p:grpSp>
          <p:nvGrpSpPr>
            <p:cNvPr id="55" name="Group 54"/>
            <p:cNvGrpSpPr/>
            <p:nvPr/>
          </p:nvGrpSpPr>
          <p:grpSpPr>
            <a:xfrm>
              <a:off x="979585" y="4423386"/>
              <a:ext cx="2421803" cy="1617311"/>
              <a:chOff x="604501" y="2304534"/>
              <a:chExt cx="2421803" cy="1617311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958032" y="2930453"/>
                <a:ext cx="542148" cy="0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500180" y="2930453"/>
                <a:ext cx="449967" cy="240427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 7"/>
              <p:cNvSpPr/>
              <p:nvPr/>
            </p:nvSpPr>
            <p:spPr>
              <a:xfrm rot="13146240">
                <a:off x="1761042" y="3233105"/>
                <a:ext cx="367371" cy="427233"/>
              </a:xfrm>
              <a:custGeom>
                <a:avLst/>
                <a:gdLst>
                  <a:gd name="connsiteX0" fmla="*/ 30616 w 608992"/>
                  <a:gd name="connsiteY0" fmla="*/ 0 h 659946"/>
                  <a:gd name="connsiteX1" fmla="*/ 18043 w 608992"/>
                  <a:gd name="connsiteY1" fmla="*/ 264072 h 659946"/>
                  <a:gd name="connsiteX2" fmla="*/ 244364 w 608992"/>
                  <a:gd name="connsiteY2" fmla="*/ 188623 h 659946"/>
                  <a:gd name="connsiteX3" fmla="*/ 219217 w 608992"/>
                  <a:gd name="connsiteY3" fmla="*/ 440120 h 659946"/>
                  <a:gd name="connsiteX4" fmla="*/ 445538 w 608992"/>
                  <a:gd name="connsiteY4" fmla="*/ 389820 h 659946"/>
                  <a:gd name="connsiteX5" fmla="*/ 395244 w 608992"/>
                  <a:gd name="connsiteY5" fmla="*/ 641317 h 659946"/>
                  <a:gd name="connsiteX6" fmla="*/ 608992 w 608992"/>
                  <a:gd name="connsiteY6" fmla="*/ 641317 h 659946"/>
                  <a:gd name="connsiteX0" fmla="*/ 29823 w 608199"/>
                  <a:gd name="connsiteY0" fmla="*/ 0 h 659946"/>
                  <a:gd name="connsiteX1" fmla="*/ 17222 w 608199"/>
                  <a:gd name="connsiteY1" fmla="*/ 66267 h 659946"/>
                  <a:gd name="connsiteX2" fmla="*/ 17250 w 608199"/>
                  <a:gd name="connsiteY2" fmla="*/ 264072 h 659946"/>
                  <a:gd name="connsiteX3" fmla="*/ 243571 w 608199"/>
                  <a:gd name="connsiteY3" fmla="*/ 188623 h 659946"/>
                  <a:gd name="connsiteX4" fmla="*/ 218424 w 608199"/>
                  <a:gd name="connsiteY4" fmla="*/ 440120 h 659946"/>
                  <a:gd name="connsiteX5" fmla="*/ 444745 w 608199"/>
                  <a:gd name="connsiteY5" fmla="*/ 389820 h 659946"/>
                  <a:gd name="connsiteX6" fmla="*/ 394451 w 608199"/>
                  <a:gd name="connsiteY6" fmla="*/ 641317 h 659946"/>
                  <a:gd name="connsiteX7" fmla="*/ 608199 w 608199"/>
                  <a:gd name="connsiteY7" fmla="*/ 641317 h 659946"/>
                  <a:gd name="connsiteX0" fmla="*/ 29823 w 608199"/>
                  <a:gd name="connsiteY0" fmla="*/ 0 h 657034"/>
                  <a:gd name="connsiteX1" fmla="*/ 17222 w 608199"/>
                  <a:gd name="connsiteY1" fmla="*/ 66267 h 657034"/>
                  <a:gd name="connsiteX2" fmla="*/ 17250 w 608199"/>
                  <a:gd name="connsiteY2" fmla="*/ 264072 h 657034"/>
                  <a:gd name="connsiteX3" fmla="*/ 243571 w 608199"/>
                  <a:gd name="connsiteY3" fmla="*/ 188623 h 657034"/>
                  <a:gd name="connsiteX4" fmla="*/ 218424 w 608199"/>
                  <a:gd name="connsiteY4" fmla="*/ 440120 h 657034"/>
                  <a:gd name="connsiteX5" fmla="*/ 463701 w 608199"/>
                  <a:gd name="connsiteY5" fmla="*/ 429152 h 657034"/>
                  <a:gd name="connsiteX6" fmla="*/ 394451 w 608199"/>
                  <a:gd name="connsiteY6" fmla="*/ 641317 h 657034"/>
                  <a:gd name="connsiteX7" fmla="*/ 608199 w 608199"/>
                  <a:gd name="connsiteY7" fmla="*/ 641317 h 657034"/>
                  <a:gd name="connsiteX0" fmla="*/ 30821 w 609197"/>
                  <a:gd name="connsiteY0" fmla="*/ 0 h 657032"/>
                  <a:gd name="connsiteX1" fmla="*/ 18220 w 609197"/>
                  <a:gd name="connsiteY1" fmla="*/ 66267 h 657032"/>
                  <a:gd name="connsiteX2" fmla="*/ 18248 w 609197"/>
                  <a:gd name="connsiteY2" fmla="*/ 264072 h 657032"/>
                  <a:gd name="connsiteX3" fmla="*/ 258072 w 609197"/>
                  <a:gd name="connsiteY3" fmla="*/ 226897 h 657032"/>
                  <a:gd name="connsiteX4" fmla="*/ 219422 w 609197"/>
                  <a:gd name="connsiteY4" fmla="*/ 440120 h 657032"/>
                  <a:gd name="connsiteX5" fmla="*/ 464699 w 609197"/>
                  <a:gd name="connsiteY5" fmla="*/ 429152 h 657032"/>
                  <a:gd name="connsiteX6" fmla="*/ 395449 w 609197"/>
                  <a:gd name="connsiteY6" fmla="*/ 641317 h 657032"/>
                  <a:gd name="connsiteX7" fmla="*/ 609197 w 609197"/>
                  <a:gd name="connsiteY7" fmla="*/ 641317 h 657032"/>
                  <a:gd name="connsiteX0" fmla="*/ 27 w 638867"/>
                  <a:gd name="connsiteY0" fmla="*/ 0 h 643306"/>
                  <a:gd name="connsiteX1" fmla="*/ 47890 w 638867"/>
                  <a:gd name="connsiteY1" fmla="*/ 52539 h 643306"/>
                  <a:gd name="connsiteX2" fmla="*/ 47918 w 638867"/>
                  <a:gd name="connsiteY2" fmla="*/ 250344 h 643306"/>
                  <a:gd name="connsiteX3" fmla="*/ 287742 w 638867"/>
                  <a:gd name="connsiteY3" fmla="*/ 213169 h 643306"/>
                  <a:gd name="connsiteX4" fmla="*/ 249092 w 638867"/>
                  <a:gd name="connsiteY4" fmla="*/ 426392 h 643306"/>
                  <a:gd name="connsiteX5" fmla="*/ 494369 w 638867"/>
                  <a:gd name="connsiteY5" fmla="*/ 415424 h 643306"/>
                  <a:gd name="connsiteX6" fmla="*/ 425119 w 638867"/>
                  <a:gd name="connsiteY6" fmla="*/ 627589 h 643306"/>
                  <a:gd name="connsiteX7" fmla="*/ 638867 w 638867"/>
                  <a:gd name="connsiteY7" fmla="*/ 627589 h 643306"/>
                  <a:gd name="connsiteX0" fmla="*/ 27 w 709755"/>
                  <a:gd name="connsiteY0" fmla="*/ 0 h 648825"/>
                  <a:gd name="connsiteX1" fmla="*/ 47890 w 709755"/>
                  <a:gd name="connsiteY1" fmla="*/ 52539 h 648825"/>
                  <a:gd name="connsiteX2" fmla="*/ 47918 w 709755"/>
                  <a:gd name="connsiteY2" fmla="*/ 250344 h 648825"/>
                  <a:gd name="connsiteX3" fmla="*/ 287742 w 709755"/>
                  <a:gd name="connsiteY3" fmla="*/ 213169 h 648825"/>
                  <a:gd name="connsiteX4" fmla="*/ 249092 w 709755"/>
                  <a:gd name="connsiteY4" fmla="*/ 426392 h 648825"/>
                  <a:gd name="connsiteX5" fmla="*/ 494369 w 709755"/>
                  <a:gd name="connsiteY5" fmla="*/ 415424 h 648825"/>
                  <a:gd name="connsiteX6" fmla="*/ 425119 w 709755"/>
                  <a:gd name="connsiteY6" fmla="*/ 627589 h 648825"/>
                  <a:gd name="connsiteX7" fmla="*/ 709755 w 709755"/>
                  <a:gd name="connsiteY7" fmla="*/ 641352 h 648825"/>
                  <a:gd name="connsiteX0" fmla="*/ 27 w 709755"/>
                  <a:gd name="connsiteY0" fmla="*/ 0 h 641372"/>
                  <a:gd name="connsiteX1" fmla="*/ 47890 w 709755"/>
                  <a:gd name="connsiteY1" fmla="*/ 52539 h 641372"/>
                  <a:gd name="connsiteX2" fmla="*/ 47918 w 709755"/>
                  <a:gd name="connsiteY2" fmla="*/ 250344 h 641372"/>
                  <a:gd name="connsiteX3" fmla="*/ 287742 w 709755"/>
                  <a:gd name="connsiteY3" fmla="*/ 213169 h 641372"/>
                  <a:gd name="connsiteX4" fmla="*/ 249092 w 709755"/>
                  <a:gd name="connsiteY4" fmla="*/ 426392 h 641372"/>
                  <a:gd name="connsiteX5" fmla="*/ 494369 w 709755"/>
                  <a:gd name="connsiteY5" fmla="*/ 415424 h 641372"/>
                  <a:gd name="connsiteX6" fmla="*/ 425119 w 709755"/>
                  <a:gd name="connsiteY6" fmla="*/ 627589 h 641372"/>
                  <a:gd name="connsiteX7" fmla="*/ 608691 w 709755"/>
                  <a:gd name="connsiteY7" fmla="*/ 609626 h 641372"/>
                  <a:gd name="connsiteX8" fmla="*/ 709755 w 709755"/>
                  <a:gd name="connsiteY8" fmla="*/ 641352 h 641372"/>
                  <a:gd name="connsiteX0" fmla="*/ 27 w 677963"/>
                  <a:gd name="connsiteY0" fmla="*/ 0 h 701400"/>
                  <a:gd name="connsiteX1" fmla="*/ 47890 w 677963"/>
                  <a:gd name="connsiteY1" fmla="*/ 52539 h 701400"/>
                  <a:gd name="connsiteX2" fmla="*/ 47918 w 677963"/>
                  <a:gd name="connsiteY2" fmla="*/ 250344 h 701400"/>
                  <a:gd name="connsiteX3" fmla="*/ 287742 w 677963"/>
                  <a:gd name="connsiteY3" fmla="*/ 213169 h 701400"/>
                  <a:gd name="connsiteX4" fmla="*/ 249092 w 677963"/>
                  <a:gd name="connsiteY4" fmla="*/ 426392 h 701400"/>
                  <a:gd name="connsiteX5" fmla="*/ 494369 w 677963"/>
                  <a:gd name="connsiteY5" fmla="*/ 415424 h 701400"/>
                  <a:gd name="connsiteX6" fmla="*/ 425119 w 677963"/>
                  <a:gd name="connsiteY6" fmla="*/ 627589 h 701400"/>
                  <a:gd name="connsiteX7" fmla="*/ 608691 w 677963"/>
                  <a:gd name="connsiteY7" fmla="*/ 609626 h 701400"/>
                  <a:gd name="connsiteX8" fmla="*/ 677964 w 677963"/>
                  <a:gd name="connsiteY8" fmla="*/ 701394 h 701400"/>
                  <a:gd name="connsiteX0" fmla="*/ 27 w 677965"/>
                  <a:gd name="connsiteY0" fmla="*/ 0 h 701400"/>
                  <a:gd name="connsiteX1" fmla="*/ 47890 w 677965"/>
                  <a:gd name="connsiteY1" fmla="*/ 52539 h 701400"/>
                  <a:gd name="connsiteX2" fmla="*/ 47918 w 677965"/>
                  <a:gd name="connsiteY2" fmla="*/ 250344 h 701400"/>
                  <a:gd name="connsiteX3" fmla="*/ 287742 w 677965"/>
                  <a:gd name="connsiteY3" fmla="*/ 213169 h 701400"/>
                  <a:gd name="connsiteX4" fmla="*/ 249092 w 677965"/>
                  <a:gd name="connsiteY4" fmla="*/ 426392 h 701400"/>
                  <a:gd name="connsiteX5" fmla="*/ 494369 w 677965"/>
                  <a:gd name="connsiteY5" fmla="*/ 415424 h 701400"/>
                  <a:gd name="connsiteX6" fmla="*/ 425119 w 677965"/>
                  <a:gd name="connsiteY6" fmla="*/ 627589 h 701400"/>
                  <a:gd name="connsiteX7" fmla="*/ 570520 w 677965"/>
                  <a:gd name="connsiteY7" fmla="*/ 602215 h 701400"/>
                  <a:gd name="connsiteX8" fmla="*/ 677964 w 677965"/>
                  <a:gd name="connsiteY8" fmla="*/ 701394 h 701400"/>
                  <a:gd name="connsiteX0" fmla="*/ 27 w 645729"/>
                  <a:gd name="connsiteY0" fmla="*/ 0 h 669679"/>
                  <a:gd name="connsiteX1" fmla="*/ 47890 w 645729"/>
                  <a:gd name="connsiteY1" fmla="*/ 52539 h 669679"/>
                  <a:gd name="connsiteX2" fmla="*/ 47918 w 645729"/>
                  <a:gd name="connsiteY2" fmla="*/ 250344 h 669679"/>
                  <a:gd name="connsiteX3" fmla="*/ 287742 w 645729"/>
                  <a:gd name="connsiteY3" fmla="*/ 213169 h 669679"/>
                  <a:gd name="connsiteX4" fmla="*/ 249092 w 645729"/>
                  <a:gd name="connsiteY4" fmla="*/ 426392 h 669679"/>
                  <a:gd name="connsiteX5" fmla="*/ 494369 w 645729"/>
                  <a:gd name="connsiteY5" fmla="*/ 415424 h 669679"/>
                  <a:gd name="connsiteX6" fmla="*/ 425119 w 645729"/>
                  <a:gd name="connsiteY6" fmla="*/ 627589 h 669679"/>
                  <a:gd name="connsiteX7" fmla="*/ 570520 w 645729"/>
                  <a:gd name="connsiteY7" fmla="*/ 602215 h 669679"/>
                  <a:gd name="connsiteX8" fmla="*/ 645728 w 645729"/>
                  <a:gd name="connsiteY8" fmla="*/ 669670 h 669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5729" h="669679">
                    <a:moveTo>
                      <a:pt x="27" y="0"/>
                    </a:moveTo>
                    <a:cubicBezTo>
                      <a:pt x="-1362" y="12032"/>
                      <a:pt x="49985" y="8527"/>
                      <a:pt x="47890" y="52539"/>
                    </a:cubicBezTo>
                    <a:cubicBezTo>
                      <a:pt x="45795" y="96551"/>
                      <a:pt x="7943" y="223572"/>
                      <a:pt x="47918" y="250344"/>
                    </a:cubicBezTo>
                    <a:cubicBezTo>
                      <a:pt x="87893" y="277116"/>
                      <a:pt x="254213" y="183828"/>
                      <a:pt x="287742" y="213169"/>
                    </a:cubicBezTo>
                    <a:cubicBezTo>
                      <a:pt x="321271" y="242510"/>
                      <a:pt x="214654" y="392683"/>
                      <a:pt x="249092" y="426392"/>
                    </a:cubicBezTo>
                    <a:cubicBezTo>
                      <a:pt x="283530" y="460101"/>
                      <a:pt x="465031" y="381891"/>
                      <a:pt x="494369" y="415424"/>
                    </a:cubicBezTo>
                    <a:cubicBezTo>
                      <a:pt x="523707" y="448957"/>
                      <a:pt x="412427" y="596457"/>
                      <a:pt x="425119" y="627589"/>
                    </a:cubicBezTo>
                    <a:cubicBezTo>
                      <a:pt x="437811" y="658721"/>
                      <a:pt x="523081" y="599921"/>
                      <a:pt x="570520" y="602215"/>
                    </a:cubicBezTo>
                    <a:cubicBezTo>
                      <a:pt x="617959" y="604509"/>
                      <a:pt x="630225" y="670585"/>
                      <a:pt x="645728" y="669670"/>
                    </a:cubicBezTo>
                  </a:path>
                </a:pathLst>
              </a:custGeom>
              <a:ln w="381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852315" y="3731571"/>
                <a:ext cx="193675" cy="190274"/>
              </a:xfrm>
              <a:prstGeom prst="ellipse">
                <a:avLst/>
              </a:prstGeom>
              <a:noFill/>
              <a:ln w="19050" cmpd="sng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1883465" y="3758592"/>
                <a:ext cx="136949" cy="134544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1883465" y="3758592"/>
                <a:ext cx="136949" cy="134544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941802" y="3170746"/>
                <a:ext cx="602631" cy="134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Freeform 12"/>
              <p:cNvSpPr/>
              <p:nvPr/>
            </p:nvSpPr>
            <p:spPr>
              <a:xfrm rot="16421158">
                <a:off x="1541478" y="2540661"/>
                <a:ext cx="367371" cy="427233"/>
              </a:xfrm>
              <a:custGeom>
                <a:avLst/>
                <a:gdLst>
                  <a:gd name="connsiteX0" fmla="*/ 30616 w 608992"/>
                  <a:gd name="connsiteY0" fmla="*/ 0 h 659946"/>
                  <a:gd name="connsiteX1" fmla="*/ 18043 w 608992"/>
                  <a:gd name="connsiteY1" fmla="*/ 264072 h 659946"/>
                  <a:gd name="connsiteX2" fmla="*/ 244364 w 608992"/>
                  <a:gd name="connsiteY2" fmla="*/ 188623 h 659946"/>
                  <a:gd name="connsiteX3" fmla="*/ 219217 w 608992"/>
                  <a:gd name="connsiteY3" fmla="*/ 440120 h 659946"/>
                  <a:gd name="connsiteX4" fmla="*/ 445538 w 608992"/>
                  <a:gd name="connsiteY4" fmla="*/ 389820 h 659946"/>
                  <a:gd name="connsiteX5" fmla="*/ 395244 w 608992"/>
                  <a:gd name="connsiteY5" fmla="*/ 641317 h 659946"/>
                  <a:gd name="connsiteX6" fmla="*/ 608992 w 608992"/>
                  <a:gd name="connsiteY6" fmla="*/ 641317 h 659946"/>
                  <a:gd name="connsiteX0" fmla="*/ 29823 w 608199"/>
                  <a:gd name="connsiteY0" fmla="*/ 0 h 659946"/>
                  <a:gd name="connsiteX1" fmla="*/ 17222 w 608199"/>
                  <a:gd name="connsiteY1" fmla="*/ 66267 h 659946"/>
                  <a:gd name="connsiteX2" fmla="*/ 17250 w 608199"/>
                  <a:gd name="connsiteY2" fmla="*/ 264072 h 659946"/>
                  <a:gd name="connsiteX3" fmla="*/ 243571 w 608199"/>
                  <a:gd name="connsiteY3" fmla="*/ 188623 h 659946"/>
                  <a:gd name="connsiteX4" fmla="*/ 218424 w 608199"/>
                  <a:gd name="connsiteY4" fmla="*/ 440120 h 659946"/>
                  <a:gd name="connsiteX5" fmla="*/ 444745 w 608199"/>
                  <a:gd name="connsiteY5" fmla="*/ 389820 h 659946"/>
                  <a:gd name="connsiteX6" fmla="*/ 394451 w 608199"/>
                  <a:gd name="connsiteY6" fmla="*/ 641317 h 659946"/>
                  <a:gd name="connsiteX7" fmla="*/ 608199 w 608199"/>
                  <a:gd name="connsiteY7" fmla="*/ 641317 h 659946"/>
                  <a:gd name="connsiteX0" fmla="*/ 29823 w 608199"/>
                  <a:gd name="connsiteY0" fmla="*/ 0 h 657034"/>
                  <a:gd name="connsiteX1" fmla="*/ 17222 w 608199"/>
                  <a:gd name="connsiteY1" fmla="*/ 66267 h 657034"/>
                  <a:gd name="connsiteX2" fmla="*/ 17250 w 608199"/>
                  <a:gd name="connsiteY2" fmla="*/ 264072 h 657034"/>
                  <a:gd name="connsiteX3" fmla="*/ 243571 w 608199"/>
                  <a:gd name="connsiteY3" fmla="*/ 188623 h 657034"/>
                  <a:gd name="connsiteX4" fmla="*/ 218424 w 608199"/>
                  <a:gd name="connsiteY4" fmla="*/ 440120 h 657034"/>
                  <a:gd name="connsiteX5" fmla="*/ 463701 w 608199"/>
                  <a:gd name="connsiteY5" fmla="*/ 429152 h 657034"/>
                  <a:gd name="connsiteX6" fmla="*/ 394451 w 608199"/>
                  <a:gd name="connsiteY6" fmla="*/ 641317 h 657034"/>
                  <a:gd name="connsiteX7" fmla="*/ 608199 w 608199"/>
                  <a:gd name="connsiteY7" fmla="*/ 641317 h 657034"/>
                  <a:gd name="connsiteX0" fmla="*/ 30821 w 609197"/>
                  <a:gd name="connsiteY0" fmla="*/ 0 h 657032"/>
                  <a:gd name="connsiteX1" fmla="*/ 18220 w 609197"/>
                  <a:gd name="connsiteY1" fmla="*/ 66267 h 657032"/>
                  <a:gd name="connsiteX2" fmla="*/ 18248 w 609197"/>
                  <a:gd name="connsiteY2" fmla="*/ 264072 h 657032"/>
                  <a:gd name="connsiteX3" fmla="*/ 258072 w 609197"/>
                  <a:gd name="connsiteY3" fmla="*/ 226897 h 657032"/>
                  <a:gd name="connsiteX4" fmla="*/ 219422 w 609197"/>
                  <a:gd name="connsiteY4" fmla="*/ 440120 h 657032"/>
                  <a:gd name="connsiteX5" fmla="*/ 464699 w 609197"/>
                  <a:gd name="connsiteY5" fmla="*/ 429152 h 657032"/>
                  <a:gd name="connsiteX6" fmla="*/ 395449 w 609197"/>
                  <a:gd name="connsiteY6" fmla="*/ 641317 h 657032"/>
                  <a:gd name="connsiteX7" fmla="*/ 609197 w 609197"/>
                  <a:gd name="connsiteY7" fmla="*/ 641317 h 657032"/>
                  <a:gd name="connsiteX0" fmla="*/ 27 w 638867"/>
                  <a:gd name="connsiteY0" fmla="*/ 0 h 643306"/>
                  <a:gd name="connsiteX1" fmla="*/ 47890 w 638867"/>
                  <a:gd name="connsiteY1" fmla="*/ 52539 h 643306"/>
                  <a:gd name="connsiteX2" fmla="*/ 47918 w 638867"/>
                  <a:gd name="connsiteY2" fmla="*/ 250344 h 643306"/>
                  <a:gd name="connsiteX3" fmla="*/ 287742 w 638867"/>
                  <a:gd name="connsiteY3" fmla="*/ 213169 h 643306"/>
                  <a:gd name="connsiteX4" fmla="*/ 249092 w 638867"/>
                  <a:gd name="connsiteY4" fmla="*/ 426392 h 643306"/>
                  <a:gd name="connsiteX5" fmla="*/ 494369 w 638867"/>
                  <a:gd name="connsiteY5" fmla="*/ 415424 h 643306"/>
                  <a:gd name="connsiteX6" fmla="*/ 425119 w 638867"/>
                  <a:gd name="connsiteY6" fmla="*/ 627589 h 643306"/>
                  <a:gd name="connsiteX7" fmla="*/ 638867 w 638867"/>
                  <a:gd name="connsiteY7" fmla="*/ 627589 h 643306"/>
                  <a:gd name="connsiteX0" fmla="*/ 27 w 709755"/>
                  <a:gd name="connsiteY0" fmla="*/ 0 h 648825"/>
                  <a:gd name="connsiteX1" fmla="*/ 47890 w 709755"/>
                  <a:gd name="connsiteY1" fmla="*/ 52539 h 648825"/>
                  <a:gd name="connsiteX2" fmla="*/ 47918 w 709755"/>
                  <a:gd name="connsiteY2" fmla="*/ 250344 h 648825"/>
                  <a:gd name="connsiteX3" fmla="*/ 287742 w 709755"/>
                  <a:gd name="connsiteY3" fmla="*/ 213169 h 648825"/>
                  <a:gd name="connsiteX4" fmla="*/ 249092 w 709755"/>
                  <a:gd name="connsiteY4" fmla="*/ 426392 h 648825"/>
                  <a:gd name="connsiteX5" fmla="*/ 494369 w 709755"/>
                  <a:gd name="connsiteY5" fmla="*/ 415424 h 648825"/>
                  <a:gd name="connsiteX6" fmla="*/ 425119 w 709755"/>
                  <a:gd name="connsiteY6" fmla="*/ 627589 h 648825"/>
                  <a:gd name="connsiteX7" fmla="*/ 709755 w 709755"/>
                  <a:gd name="connsiteY7" fmla="*/ 641352 h 648825"/>
                  <a:gd name="connsiteX0" fmla="*/ 27 w 709755"/>
                  <a:gd name="connsiteY0" fmla="*/ 0 h 641372"/>
                  <a:gd name="connsiteX1" fmla="*/ 47890 w 709755"/>
                  <a:gd name="connsiteY1" fmla="*/ 52539 h 641372"/>
                  <a:gd name="connsiteX2" fmla="*/ 47918 w 709755"/>
                  <a:gd name="connsiteY2" fmla="*/ 250344 h 641372"/>
                  <a:gd name="connsiteX3" fmla="*/ 287742 w 709755"/>
                  <a:gd name="connsiteY3" fmla="*/ 213169 h 641372"/>
                  <a:gd name="connsiteX4" fmla="*/ 249092 w 709755"/>
                  <a:gd name="connsiteY4" fmla="*/ 426392 h 641372"/>
                  <a:gd name="connsiteX5" fmla="*/ 494369 w 709755"/>
                  <a:gd name="connsiteY5" fmla="*/ 415424 h 641372"/>
                  <a:gd name="connsiteX6" fmla="*/ 425119 w 709755"/>
                  <a:gd name="connsiteY6" fmla="*/ 627589 h 641372"/>
                  <a:gd name="connsiteX7" fmla="*/ 608691 w 709755"/>
                  <a:gd name="connsiteY7" fmla="*/ 609626 h 641372"/>
                  <a:gd name="connsiteX8" fmla="*/ 709755 w 709755"/>
                  <a:gd name="connsiteY8" fmla="*/ 641352 h 641372"/>
                  <a:gd name="connsiteX0" fmla="*/ 27 w 677963"/>
                  <a:gd name="connsiteY0" fmla="*/ 0 h 701400"/>
                  <a:gd name="connsiteX1" fmla="*/ 47890 w 677963"/>
                  <a:gd name="connsiteY1" fmla="*/ 52539 h 701400"/>
                  <a:gd name="connsiteX2" fmla="*/ 47918 w 677963"/>
                  <a:gd name="connsiteY2" fmla="*/ 250344 h 701400"/>
                  <a:gd name="connsiteX3" fmla="*/ 287742 w 677963"/>
                  <a:gd name="connsiteY3" fmla="*/ 213169 h 701400"/>
                  <a:gd name="connsiteX4" fmla="*/ 249092 w 677963"/>
                  <a:gd name="connsiteY4" fmla="*/ 426392 h 701400"/>
                  <a:gd name="connsiteX5" fmla="*/ 494369 w 677963"/>
                  <a:gd name="connsiteY5" fmla="*/ 415424 h 701400"/>
                  <a:gd name="connsiteX6" fmla="*/ 425119 w 677963"/>
                  <a:gd name="connsiteY6" fmla="*/ 627589 h 701400"/>
                  <a:gd name="connsiteX7" fmla="*/ 608691 w 677963"/>
                  <a:gd name="connsiteY7" fmla="*/ 609626 h 701400"/>
                  <a:gd name="connsiteX8" fmla="*/ 677964 w 677963"/>
                  <a:gd name="connsiteY8" fmla="*/ 701394 h 701400"/>
                  <a:gd name="connsiteX0" fmla="*/ 27 w 677965"/>
                  <a:gd name="connsiteY0" fmla="*/ 0 h 701400"/>
                  <a:gd name="connsiteX1" fmla="*/ 47890 w 677965"/>
                  <a:gd name="connsiteY1" fmla="*/ 52539 h 701400"/>
                  <a:gd name="connsiteX2" fmla="*/ 47918 w 677965"/>
                  <a:gd name="connsiteY2" fmla="*/ 250344 h 701400"/>
                  <a:gd name="connsiteX3" fmla="*/ 287742 w 677965"/>
                  <a:gd name="connsiteY3" fmla="*/ 213169 h 701400"/>
                  <a:gd name="connsiteX4" fmla="*/ 249092 w 677965"/>
                  <a:gd name="connsiteY4" fmla="*/ 426392 h 701400"/>
                  <a:gd name="connsiteX5" fmla="*/ 494369 w 677965"/>
                  <a:gd name="connsiteY5" fmla="*/ 415424 h 701400"/>
                  <a:gd name="connsiteX6" fmla="*/ 425119 w 677965"/>
                  <a:gd name="connsiteY6" fmla="*/ 627589 h 701400"/>
                  <a:gd name="connsiteX7" fmla="*/ 570520 w 677965"/>
                  <a:gd name="connsiteY7" fmla="*/ 602215 h 701400"/>
                  <a:gd name="connsiteX8" fmla="*/ 677964 w 677965"/>
                  <a:gd name="connsiteY8" fmla="*/ 701394 h 701400"/>
                  <a:gd name="connsiteX0" fmla="*/ 27 w 645729"/>
                  <a:gd name="connsiteY0" fmla="*/ 0 h 669679"/>
                  <a:gd name="connsiteX1" fmla="*/ 47890 w 645729"/>
                  <a:gd name="connsiteY1" fmla="*/ 52539 h 669679"/>
                  <a:gd name="connsiteX2" fmla="*/ 47918 w 645729"/>
                  <a:gd name="connsiteY2" fmla="*/ 250344 h 669679"/>
                  <a:gd name="connsiteX3" fmla="*/ 287742 w 645729"/>
                  <a:gd name="connsiteY3" fmla="*/ 213169 h 669679"/>
                  <a:gd name="connsiteX4" fmla="*/ 249092 w 645729"/>
                  <a:gd name="connsiteY4" fmla="*/ 426392 h 669679"/>
                  <a:gd name="connsiteX5" fmla="*/ 494369 w 645729"/>
                  <a:gd name="connsiteY5" fmla="*/ 415424 h 669679"/>
                  <a:gd name="connsiteX6" fmla="*/ 425119 w 645729"/>
                  <a:gd name="connsiteY6" fmla="*/ 627589 h 669679"/>
                  <a:gd name="connsiteX7" fmla="*/ 570520 w 645729"/>
                  <a:gd name="connsiteY7" fmla="*/ 602215 h 669679"/>
                  <a:gd name="connsiteX8" fmla="*/ 645728 w 645729"/>
                  <a:gd name="connsiteY8" fmla="*/ 669670 h 669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5729" h="669679">
                    <a:moveTo>
                      <a:pt x="27" y="0"/>
                    </a:moveTo>
                    <a:cubicBezTo>
                      <a:pt x="-1362" y="12032"/>
                      <a:pt x="49985" y="8527"/>
                      <a:pt x="47890" y="52539"/>
                    </a:cubicBezTo>
                    <a:cubicBezTo>
                      <a:pt x="45795" y="96551"/>
                      <a:pt x="7943" y="223572"/>
                      <a:pt x="47918" y="250344"/>
                    </a:cubicBezTo>
                    <a:cubicBezTo>
                      <a:pt x="87893" y="277116"/>
                      <a:pt x="254213" y="183828"/>
                      <a:pt x="287742" y="213169"/>
                    </a:cubicBezTo>
                    <a:cubicBezTo>
                      <a:pt x="321271" y="242510"/>
                      <a:pt x="214654" y="392683"/>
                      <a:pt x="249092" y="426392"/>
                    </a:cubicBezTo>
                    <a:cubicBezTo>
                      <a:pt x="283530" y="460101"/>
                      <a:pt x="465031" y="381891"/>
                      <a:pt x="494369" y="415424"/>
                    </a:cubicBezTo>
                    <a:cubicBezTo>
                      <a:pt x="523707" y="448957"/>
                      <a:pt x="412427" y="596457"/>
                      <a:pt x="425119" y="627589"/>
                    </a:cubicBezTo>
                    <a:cubicBezTo>
                      <a:pt x="437811" y="658721"/>
                      <a:pt x="523081" y="599921"/>
                      <a:pt x="570520" y="602215"/>
                    </a:cubicBezTo>
                    <a:cubicBezTo>
                      <a:pt x="617959" y="604509"/>
                      <a:pt x="630225" y="670585"/>
                      <a:pt x="645728" y="669670"/>
                    </a:cubicBezTo>
                  </a:path>
                </a:pathLst>
              </a:custGeom>
              <a:ln w="381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919377" y="2304534"/>
                <a:ext cx="515575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latin typeface="Symbol" charset="2"/>
                    <a:cs typeface="Symbol" charset="2"/>
                  </a:rPr>
                  <a:t>g</a:t>
                </a:r>
                <a:endParaRPr lang="en-US" b="1" baseline="30000" dirty="0">
                  <a:latin typeface="Symbol" charset="2"/>
                  <a:cs typeface="Symbol" charset="2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574145" y="3214537"/>
                <a:ext cx="319318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latin typeface="Symbol" charset="2"/>
                    <a:cs typeface="Symbol" charset="2"/>
                  </a:rPr>
                  <a:t>g</a:t>
                </a:r>
                <a:endParaRPr lang="en-US" dirty="0">
                  <a:latin typeface="Symbol" charset="2"/>
                  <a:cs typeface="Symbol" charset="2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04501" y="2689599"/>
                <a:ext cx="479473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i="1" dirty="0" smtClean="0"/>
                  <a:t>e</a:t>
                </a:r>
                <a:r>
                  <a:rPr lang="en-US" baseline="30000" dirty="0" smtClean="0">
                    <a:latin typeface="Symbol" charset="2"/>
                    <a:cs typeface="Symbol" charset="2"/>
                  </a:rPr>
                  <a:t>+</a:t>
                </a:r>
                <a:endParaRPr lang="en-US" baseline="30000" dirty="0">
                  <a:latin typeface="Symbol" charset="2"/>
                  <a:cs typeface="Symbol" charset="2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566282" y="2971188"/>
                <a:ext cx="460022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i="1" dirty="0" smtClean="0"/>
                  <a:t>e</a:t>
                </a:r>
                <a:r>
                  <a:rPr lang="en-US" baseline="30000" dirty="0" smtClean="0">
                    <a:latin typeface="Symbol" charset="2"/>
                    <a:cs typeface="Symbol" charset="2"/>
                  </a:rPr>
                  <a:t>+</a:t>
                </a:r>
                <a:endParaRPr lang="en-US" baseline="30000" dirty="0">
                  <a:latin typeface="Symbol" charset="2"/>
                  <a:cs typeface="Symbol" charset="2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4037459" y="4215550"/>
              <a:ext cx="1522273" cy="1984730"/>
              <a:chOff x="3454363" y="2392321"/>
              <a:chExt cx="1522273" cy="198473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3512745" y="2732318"/>
                <a:ext cx="766977" cy="440119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4279722" y="3159592"/>
                <a:ext cx="1239" cy="523456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3512745" y="3697645"/>
                <a:ext cx="766977" cy="440119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Freeform 22"/>
              <p:cNvSpPr/>
              <p:nvPr/>
            </p:nvSpPr>
            <p:spPr>
              <a:xfrm rot="16200000">
                <a:off x="4327464" y="2678853"/>
                <a:ext cx="451576" cy="544582"/>
              </a:xfrm>
              <a:custGeom>
                <a:avLst/>
                <a:gdLst>
                  <a:gd name="connsiteX0" fmla="*/ 30616 w 608992"/>
                  <a:gd name="connsiteY0" fmla="*/ 0 h 659946"/>
                  <a:gd name="connsiteX1" fmla="*/ 18043 w 608992"/>
                  <a:gd name="connsiteY1" fmla="*/ 264072 h 659946"/>
                  <a:gd name="connsiteX2" fmla="*/ 244364 w 608992"/>
                  <a:gd name="connsiteY2" fmla="*/ 188623 h 659946"/>
                  <a:gd name="connsiteX3" fmla="*/ 219217 w 608992"/>
                  <a:gd name="connsiteY3" fmla="*/ 440120 h 659946"/>
                  <a:gd name="connsiteX4" fmla="*/ 445538 w 608992"/>
                  <a:gd name="connsiteY4" fmla="*/ 389820 h 659946"/>
                  <a:gd name="connsiteX5" fmla="*/ 395244 w 608992"/>
                  <a:gd name="connsiteY5" fmla="*/ 641317 h 659946"/>
                  <a:gd name="connsiteX6" fmla="*/ 608992 w 608992"/>
                  <a:gd name="connsiteY6" fmla="*/ 641317 h 659946"/>
                  <a:gd name="connsiteX0" fmla="*/ 29823 w 608199"/>
                  <a:gd name="connsiteY0" fmla="*/ 0 h 659946"/>
                  <a:gd name="connsiteX1" fmla="*/ 17222 w 608199"/>
                  <a:gd name="connsiteY1" fmla="*/ 66267 h 659946"/>
                  <a:gd name="connsiteX2" fmla="*/ 17250 w 608199"/>
                  <a:gd name="connsiteY2" fmla="*/ 264072 h 659946"/>
                  <a:gd name="connsiteX3" fmla="*/ 243571 w 608199"/>
                  <a:gd name="connsiteY3" fmla="*/ 188623 h 659946"/>
                  <a:gd name="connsiteX4" fmla="*/ 218424 w 608199"/>
                  <a:gd name="connsiteY4" fmla="*/ 440120 h 659946"/>
                  <a:gd name="connsiteX5" fmla="*/ 444745 w 608199"/>
                  <a:gd name="connsiteY5" fmla="*/ 389820 h 659946"/>
                  <a:gd name="connsiteX6" fmla="*/ 394451 w 608199"/>
                  <a:gd name="connsiteY6" fmla="*/ 641317 h 659946"/>
                  <a:gd name="connsiteX7" fmla="*/ 608199 w 608199"/>
                  <a:gd name="connsiteY7" fmla="*/ 641317 h 659946"/>
                  <a:gd name="connsiteX0" fmla="*/ 29823 w 608199"/>
                  <a:gd name="connsiteY0" fmla="*/ 0 h 657034"/>
                  <a:gd name="connsiteX1" fmla="*/ 17222 w 608199"/>
                  <a:gd name="connsiteY1" fmla="*/ 66267 h 657034"/>
                  <a:gd name="connsiteX2" fmla="*/ 17250 w 608199"/>
                  <a:gd name="connsiteY2" fmla="*/ 264072 h 657034"/>
                  <a:gd name="connsiteX3" fmla="*/ 243571 w 608199"/>
                  <a:gd name="connsiteY3" fmla="*/ 188623 h 657034"/>
                  <a:gd name="connsiteX4" fmla="*/ 218424 w 608199"/>
                  <a:gd name="connsiteY4" fmla="*/ 440120 h 657034"/>
                  <a:gd name="connsiteX5" fmla="*/ 463701 w 608199"/>
                  <a:gd name="connsiteY5" fmla="*/ 429152 h 657034"/>
                  <a:gd name="connsiteX6" fmla="*/ 394451 w 608199"/>
                  <a:gd name="connsiteY6" fmla="*/ 641317 h 657034"/>
                  <a:gd name="connsiteX7" fmla="*/ 608199 w 608199"/>
                  <a:gd name="connsiteY7" fmla="*/ 641317 h 657034"/>
                  <a:gd name="connsiteX0" fmla="*/ 30821 w 609197"/>
                  <a:gd name="connsiteY0" fmla="*/ 0 h 657032"/>
                  <a:gd name="connsiteX1" fmla="*/ 18220 w 609197"/>
                  <a:gd name="connsiteY1" fmla="*/ 66267 h 657032"/>
                  <a:gd name="connsiteX2" fmla="*/ 18248 w 609197"/>
                  <a:gd name="connsiteY2" fmla="*/ 264072 h 657032"/>
                  <a:gd name="connsiteX3" fmla="*/ 258072 w 609197"/>
                  <a:gd name="connsiteY3" fmla="*/ 226897 h 657032"/>
                  <a:gd name="connsiteX4" fmla="*/ 219422 w 609197"/>
                  <a:gd name="connsiteY4" fmla="*/ 440120 h 657032"/>
                  <a:gd name="connsiteX5" fmla="*/ 464699 w 609197"/>
                  <a:gd name="connsiteY5" fmla="*/ 429152 h 657032"/>
                  <a:gd name="connsiteX6" fmla="*/ 395449 w 609197"/>
                  <a:gd name="connsiteY6" fmla="*/ 641317 h 657032"/>
                  <a:gd name="connsiteX7" fmla="*/ 609197 w 609197"/>
                  <a:gd name="connsiteY7" fmla="*/ 641317 h 657032"/>
                  <a:gd name="connsiteX0" fmla="*/ 27 w 638867"/>
                  <a:gd name="connsiteY0" fmla="*/ 0 h 643306"/>
                  <a:gd name="connsiteX1" fmla="*/ 47890 w 638867"/>
                  <a:gd name="connsiteY1" fmla="*/ 52539 h 643306"/>
                  <a:gd name="connsiteX2" fmla="*/ 47918 w 638867"/>
                  <a:gd name="connsiteY2" fmla="*/ 250344 h 643306"/>
                  <a:gd name="connsiteX3" fmla="*/ 287742 w 638867"/>
                  <a:gd name="connsiteY3" fmla="*/ 213169 h 643306"/>
                  <a:gd name="connsiteX4" fmla="*/ 249092 w 638867"/>
                  <a:gd name="connsiteY4" fmla="*/ 426392 h 643306"/>
                  <a:gd name="connsiteX5" fmla="*/ 494369 w 638867"/>
                  <a:gd name="connsiteY5" fmla="*/ 415424 h 643306"/>
                  <a:gd name="connsiteX6" fmla="*/ 425119 w 638867"/>
                  <a:gd name="connsiteY6" fmla="*/ 627589 h 643306"/>
                  <a:gd name="connsiteX7" fmla="*/ 638867 w 638867"/>
                  <a:gd name="connsiteY7" fmla="*/ 627589 h 643306"/>
                  <a:gd name="connsiteX0" fmla="*/ 27 w 709755"/>
                  <a:gd name="connsiteY0" fmla="*/ 0 h 648825"/>
                  <a:gd name="connsiteX1" fmla="*/ 47890 w 709755"/>
                  <a:gd name="connsiteY1" fmla="*/ 52539 h 648825"/>
                  <a:gd name="connsiteX2" fmla="*/ 47918 w 709755"/>
                  <a:gd name="connsiteY2" fmla="*/ 250344 h 648825"/>
                  <a:gd name="connsiteX3" fmla="*/ 287742 w 709755"/>
                  <a:gd name="connsiteY3" fmla="*/ 213169 h 648825"/>
                  <a:gd name="connsiteX4" fmla="*/ 249092 w 709755"/>
                  <a:gd name="connsiteY4" fmla="*/ 426392 h 648825"/>
                  <a:gd name="connsiteX5" fmla="*/ 494369 w 709755"/>
                  <a:gd name="connsiteY5" fmla="*/ 415424 h 648825"/>
                  <a:gd name="connsiteX6" fmla="*/ 425119 w 709755"/>
                  <a:gd name="connsiteY6" fmla="*/ 627589 h 648825"/>
                  <a:gd name="connsiteX7" fmla="*/ 709755 w 709755"/>
                  <a:gd name="connsiteY7" fmla="*/ 641352 h 648825"/>
                  <a:gd name="connsiteX0" fmla="*/ 27 w 709755"/>
                  <a:gd name="connsiteY0" fmla="*/ 0 h 641372"/>
                  <a:gd name="connsiteX1" fmla="*/ 47890 w 709755"/>
                  <a:gd name="connsiteY1" fmla="*/ 52539 h 641372"/>
                  <a:gd name="connsiteX2" fmla="*/ 47918 w 709755"/>
                  <a:gd name="connsiteY2" fmla="*/ 250344 h 641372"/>
                  <a:gd name="connsiteX3" fmla="*/ 287742 w 709755"/>
                  <a:gd name="connsiteY3" fmla="*/ 213169 h 641372"/>
                  <a:gd name="connsiteX4" fmla="*/ 249092 w 709755"/>
                  <a:gd name="connsiteY4" fmla="*/ 426392 h 641372"/>
                  <a:gd name="connsiteX5" fmla="*/ 494369 w 709755"/>
                  <a:gd name="connsiteY5" fmla="*/ 415424 h 641372"/>
                  <a:gd name="connsiteX6" fmla="*/ 425119 w 709755"/>
                  <a:gd name="connsiteY6" fmla="*/ 627589 h 641372"/>
                  <a:gd name="connsiteX7" fmla="*/ 608691 w 709755"/>
                  <a:gd name="connsiteY7" fmla="*/ 609626 h 641372"/>
                  <a:gd name="connsiteX8" fmla="*/ 709755 w 709755"/>
                  <a:gd name="connsiteY8" fmla="*/ 641352 h 641372"/>
                  <a:gd name="connsiteX0" fmla="*/ 27 w 677963"/>
                  <a:gd name="connsiteY0" fmla="*/ 0 h 701400"/>
                  <a:gd name="connsiteX1" fmla="*/ 47890 w 677963"/>
                  <a:gd name="connsiteY1" fmla="*/ 52539 h 701400"/>
                  <a:gd name="connsiteX2" fmla="*/ 47918 w 677963"/>
                  <a:gd name="connsiteY2" fmla="*/ 250344 h 701400"/>
                  <a:gd name="connsiteX3" fmla="*/ 287742 w 677963"/>
                  <a:gd name="connsiteY3" fmla="*/ 213169 h 701400"/>
                  <a:gd name="connsiteX4" fmla="*/ 249092 w 677963"/>
                  <a:gd name="connsiteY4" fmla="*/ 426392 h 701400"/>
                  <a:gd name="connsiteX5" fmla="*/ 494369 w 677963"/>
                  <a:gd name="connsiteY5" fmla="*/ 415424 h 701400"/>
                  <a:gd name="connsiteX6" fmla="*/ 425119 w 677963"/>
                  <a:gd name="connsiteY6" fmla="*/ 627589 h 701400"/>
                  <a:gd name="connsiteX7" fmla="*/ 608691 w 677963"/>
                  <a:gd name="connsiteY7" fmla="*/ 609626 h 701400"/>
                  <a:gd name="connsiteX8" fmla="*/ 677964 w 677963"/>
                  <a:gd name="connsiteY8" fmla="*/ 701394 h 701400"/>
                  <a:gd name="connsiteX0" fmla="*/ 27 w 677965"/>
                  <a:gd name="connsiteY0" fmla="*/ 0 h 701400"/>
                  <a:gd name="connsiteX1" fmla="*/ 47890 w 677965"/>
                  <a:gd name="connsiteY1" fmla="*/ 52539 h 701400"/>
                  <a:gd name="connsiteX2" fmla="*/ 47918 w 677965"/>
                  <a:gd name="connsiteY2" fmla="*/ 250344 h 701400"/>
                  <a:gd name="connsiteX3" fmla="*/ 287742 w 677965"/>
                  <a:gd name="connsiteY3" fmla="*/ 213169 h 701400"/>
                  <a:gd name="connsiteX4" fmla="*/ 249092 w 677965"/>
                  <a:gd name="connsiteY4" fmla="*/ 426392 h 701400"/>
                  <a:gd name="connsiteX5" fmla="*/ 494369 w 677965"/>
                  <a:gd name="connsiteY5" fmla="*/ 415424 h 701400"/>
                  <a:gd name="connsiteX6" fmla="*/ 425119 w 677965"/>
                  <a:gd name="connsiteY6" fmla="*/ 627589 h 701400"/>
                  <a:gd name="connsiteX7" fmla="*/ 570520 w 677965"/>
                  <a:gd name="connsiteY7" fmla="*/ 602215 h 701400"/>
                  <a:gd name="connsiteX8" fmla="*/ 677964 w 677965"/>
                  <a:gd name="connsiteY8" fmla="*/ 701394 h 701400"/>
                  <a:gd name="connsiteX0" fmla="*/ 27 w 645729"/>
                  <a:gd name="connsiteY0" fmla="*/ 0 h 669679"/>
                  <a:gd name="connsiteX1" fmla="*/ 47890 w 645729"/>
                  <a:gd name="connsiteY1" fmla="*/ 52539 h 669679"/>
                  <a:gd name="connsiteX2" fmla="*/ 47918 w 645729"/>
                  <a:gd name="connsiteY2" fmla="*/ 250344 h 669679"/>
                  <a:gd name="connsiteX3" fmla="*/ 287742 w 645729"/>
                  <a:gd name="connsiteY3" fmla="*/ 213169 h 669679"/>
                  <a:gd name="connsiteX4" fmla="*/ 249092 w 645729"/>
                  <a:gd name="connsiteY4" fmla="*/ 426392 h 669679"/>
                  <a:gd name="connsiteX5" fmla="*/ 494369 w 645729"/>
                  <a:gd name="connsiteY5" fmla="*/ 415424 h 669679"/>
                  <a:gd name="connsiteX6" fmla="*/ 425119 w 645729"/>
                  <a:gd name="connsiteY6" fmla="*/ 627589 h 669679"/>
                  <a:gd name="connsiteX7" fmla="*/ 570520 w 645729"/>
                  <a:gd name="connsiteY7" fmla="*/ 602215 h 669679"/>
                  <a:gd name="connsiteX8" fmla="*/ 645728 w 645729"/>
                  <a:gd name="connsiteY8" fmla="*/ 669670 h 669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5729" h="669679">
                    <a:moveTo>
                      <a:pt x="27" y="0"/>
                    </a:moveTo>
                    <a:cubicBezTo>
                      <a:pt x="-1362" y="12032"/>
                      <a:pt x="49985" y="8527"/>
                      <a:pt x="47890" y="52539"/>
                    </a:cubicBezTo>
                    <a:cubicBezTo>
                      <a:pt x="45795" y="96551"/>
                      <a:pt x="7943" y="223572"/>
                      <a:pt x="47918" y="250344"/>
                    </a:cubicBezTo>
                    <a:cubicBezTo>
                      <a:pt x="87893" y="277116"/>
                      <a:pt x="254213" y="183828"/>
                      <a:pt x="287742" y="213169"/>
                    </a:cubicBezTo>
                    <a:cubicBezTo>
                      <a:pt x="321271" y="242510"/>
                      <a:pt x="214654" y="392683"/>
                      <a:pt x="249092" y="426392"/>
                    </a:cubicBezTo>
                    <a:cubicBezTo>
                      <a:pt x="283530" y="460101"/>
                      <a:pt x="465031" y="381891"/>
                      <a:pt x="494369" y="415424"/>
                    </a:cubicBezTo>
                    <a:cubicBezTo>
                      <a:pt x="523707" y="448957"/>
                      <a:pt x="412427" y="596457"/>
                      <a:pt x="425119" y="627589"/>
                    </a:cubicBezTo>
                    <a:cubicBezTo>
                      <a:pt x="437811" y="658721"/>
                      <a:pt x="523081" y="599921"/>
                      <a:pt x="570520" y="602215"/>
                    </a:cubicBezTo>
                    <a:cubicBezTo>
                      <a:pt x="617959" y="604509"/>
                      <a:pt x="630225" y="670585"/>
                      <a:pt x="645728" y="669670"/>
                    </a:cubicBezTo>
                  </a:path>
                </a:pathLst>
              </a:custGeom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 rot="6136886" flipV="1">
                <a:off x="4270921" y="3698176"/>
                <a:ext cx="449999" cy="532453"/>
              </a:xfrm>
              <a:custGeom>
                <a:avLst/>
                <a:gdLst>
                  <a:gd name="connsiteX0" fmla="*/ 30616 w 608992"/>
                  <a:gd name="connsiteY0" fmla="*/ 0 h 659946"/>
                  <a:gd name="connsiteX1" fmla="*/ 18043 w 608992"/>
                  <a:gd name="connsiteY1" fmla="*/ 264072 h 659946"/>
                  <a:gd name="connsiteX2" fmla="*/ 244364 w 608992"/>
                  <a:gd name="connsiteY2" fmla="*/ 188623 h 659946"/>
                  <a:gd name="connsiteX3" fmla="*/ 219217 w 608992"/>
                  <a:gd name="connsiteY3" fmla="*/ 440120 h 659946"/>
                  <a:gd name="connsiteX4" fmla="*/ 445538 w 608992"/>
                  <a:gd name="connsiteY4" fmla="*/ 389820 h 659946"/>
                  <a:gd name="connsiteX5" fmla="*/ 395244 w 608992"/>
                  <a:gd name="connsiteY5" fmla="*/ 641317 h 659946"/>
                  <a:gd name="connsiteX6" fmla="*/ 608992 w 608992"/>
                  <a:gd name="connsiteY6" fmla="*/ 641317 h 659946"/>
                  <a:gd name="connsiteX0" fmla="*/ 29823 w 608199"/>
                  <a:gd name="connsiteY0" fmla="*/ 0 h 659946"/>
                  <a:gd name="connsiteX1" fmla="*/ 17222 w 608199"/>
                  <a:gd name="connsiteY1" fmla="*/ 66267 h 659946"/>
                  <a:gd name="connsiteX2" fmla="*/ 17250 w 608199"/>
                  <a:gd name="connsiteY2" fmla="*/ 264072 h 659946"/>
                  <a:gd name="connsiteX3" fmla="*/ 243571 w 608199"/>
                  <a:gd name="connsiteY3" fmla="*/ 188623 h 659946"/>
                  <a:gd name="connsiteX4" fmla="*/ 218424 w 608199"/>
                  <a:gd name="connsiteY4" fmla="*/ 440120 h 659946"/>
                  <a:gd name="connsiteX5" fmla="*/ 444745 w 608199"/>
                  <a:gd name="connsiteY5" fmla="*/ 389820 h 659946"/>
                  <a:gd name="connsiteX6" fmla="*/ 394451 w 608199"/>
                  <a:gd name="connsiteY6" fmla="*/ 641317 h 659946"/>
                  <a:gd name="connsiteX7" fmla="*/ 608199 w 608199"/>
                  <a:gd name="connsiteY7" fmla="*/ 641317 h 659946"/>
                  <a:gd name="connsiteX0" fmla="*/ 29823 w 608199"/>
                  <a:gd name="connsiteY0" fmla="*/ 0 h 657034"/>
                  <a:gd name="connsiteX1" fmla="*/ 17222 w 608199"/>
                  <a:gd name="connsiteY1" fmla="*/ 66267 h 657034"/>
                  <a:gd name="connsiteX2" fmla="*/ 17250 w 608199"/>
                  <a:gd name="connsiteY2" fmla="*/ 264072 h 657034"/>
                  <a:gd name="connsiteX3" fmla="*/ 243571 w 608199"/>
                  <a:gd name="connsiteY3" fmla="*/ 188623 h 657034"/>
                  <a:gd name="connsiteX4" fmla="*/ 218424 w 608199"/>
                  <a:gd name="connsiteY4" fmla="*/ 440120 h 657034"/>
                  <a:gd name="connsiteX5" fmla="*/ 463701 w 608199"/>
                  <a:gd name="connsiteY5" fmla="*/ 429152 h 657034"/>
                  <a:gd name="connsiteX6" fmla="*/ 394451 w 608199"/>
                  <a:gd name="connsiteY6" fmla="*/ 641317 h 657034"/>
                  <a:gd name="connsiteX7" fmla="*/ 608199 w 608199"/>
                  <a:gd name="connsiteY7" fmla="*/ 641317 h 657034"/>
                  <a:gd name="connsiteX0" fmla="*/ 30821 w 609197"/>
                  <a:gd name="connsiteY0" fmla="*/ 0 h 657032"/>
                  <a:gd name="connsiteX1" fmla="*/ 18220 w 609197"/>
                  <a:gd name="connsiteY1" fmla="*/ 66267 h 657032"/>
                  <a:gd name="connsiteX2" fmla="*/ 18248 w 609197"/>
                  <a:gd name="connsiteY2" fmla="*/ 264072 h 657032"/>
                  <a:gd name="connsiteX3" fmla="*/ 258072 w 609197"/>
                  <a:gd name="connsiteY3" fmla="*/ 226897 h 657032"/>
                  <a:gd name="connsiteX4" fmla="*/ 219422 w 609197"/>
                  <a:gd name="connsiteY4" fmla="*/ 440120 h 657032"/>
                  <a:gd name="connsiteX5" fmla="*/ 464699 w 609197"/>
                  <a:gd name="connsiteY5" fmla="*/ 429152 h 657032"/>
                  <a:gd name="connsiteX6" fmla="*/ 395449 w 609197"/>
                  <a:gd name="connsiteY6" fmla="*/ 641317 h 657032"/>
                  <a:gd name="connsiteX7" fmla="*/ 609197 w 609197"/>
                  <a:gd name="connsiteY7" fmla="*/ 641317 h 657032"/>
                  <a:gd name="connsiteX0" fmla="*/ 27 w 638867"/>
                  <a:gd name="connsiteY0" fmla="*/ 0 h 643306"/>
                  <a:gd name="connsiteX1" fmla="*/ 47890 w 638867"/>
                  <a:gd name="connsiteY1" fmla="*/ 52539 h 643306"/>
                  <a:gd name="connsiteX2" fmla="*/ 47918 w 638867"/>
                  <a:gd name="connsiteY2" fmla="*/ 250344 h 643306"/>
                  <a:gd name="connsiteX3" fmla="*/ 287742 w 638867"/>
                  <a:gd name="connsiteY3" fmla="*/ 213169 h 643306"/>
                  <a:gd name="connsiteX4" fmla="*/ 249092 w 638867"/>
                  <a:gd name="connsiteY4" fmla="*/ 426392 h 643306"/>
                  <a:gd name="connsiteX5" fmla="*/ 494369 w 638867"/>
                  <a:gd name="connsiteY5" fmla="*/ 415424 h 643306"/>
                  <a:gd name="connsiteX6" fmla="*/ 425119 w 638867"/>
                  <a:gd name="connsiteY6" fmla="*/ 627589 h 643306"/>
                  <a:gd name="connsiteX7" fmla="*/ 638867 w 638867"/>
                  <a:gd name="connsiteY7" fmla="*/ 627589 h 643306"/>
                  <a:gd name="connsiteX0" fmla="*/ 27 w 709755"/>
                  <a:gd name="connsiteY0" fmla="*/ 0 h 648825"/>
                  <a:gd name="connsiteX1" fmla="*/ 47890 w 709755"/>
                  <a:gd name="connsiteY1" fmla="*/ 52539 h 648825"/>
                  <a:gd name="connsiteX2" fmla="*/ 47918 w 709755"/>
                  <a:gd name="connsiteY2" fmla="*/ 250344 h 648825"/>
                  <a:gd name="connsiteX3" fmla="*/ 287742 w 709755"/>
                  <a:gd name="connsiteY3" fmla="*/ 213169 h 648825"/>
                  <a:gd name="connsiteX4" fmla="*/ 249092 w 709755"/>
                  <a:gd name="connsiteY4" fmla="*/ 426392 h 648825"/>
                  <a:gd name="connsiteX5" fmla="*/ 494369 w 709755"/>
                  <a:gd name="connsiteY5" fmla="*/ 415424 h 648825"/>
                  <a:gd name="connsiteX6" fmla="*/ 425119 w 709755"/>
                  <a:gd name="connsiteY6" fmla="*/ 627589 h 648825"/>
                  <a:gd name="connsiteX7" fmla="*/ 709755 w 709755"/>
                  <a:gd name="connsiteY7" fmla="*/ 641352 h 648825"/>
                  <a:gd name="connsiteX0" fmla="*/ 27 w 709755"/>
                  <a:gd name="connsiteY0" fmla="*/ 0 h 641372"/>
                  <a:gd name="connsiteX1" fmla="*/ 47890 w 709755"/>
                  <a:gd name="connsiteY1" fmla="*/ 52539 h 641372"/>
                  <a:gd name="connsiteX2" fmla="*/ 47918 w 709755"/>
                  <a:gd name="connsiteY2" fmla="*/ 250344 h 641372"/>
                  <a:gd name="connsiteX3" fmla="*/ 287742 w 709755"/>
                  <a:gd name="connsiteY3" fmla="*/ 213169 h 641372"/>
                  <a:gd name="connsiteX4" fmla="*/ 249092 w 709755"/>
                  <a:gd name="connsiteY4" fmla="*/ 426392 h 641372"/>
                  <a:gd name="connsiteX5" fmla="*/ 494369 w 709755"/>
                  <a:gd name="connsiteY5" fmla="*/ 415424 h 641372"/>
                  <a:gd name="connsiteX6" fmla="*/ 425119 w 709755"/>
                  <a:gd name="connsiteY6" fmla="*/ 627589 h 641372"/>
                  <a:gd name="connsiteX7" fmla="*/ 608691 w 709755"/>
                  <a:gd name="connsiteY7" fmla="*/ 609626 h 641372"/>
                  <a:gd name="connsiteX8" fmla="*/ 709755 w 709755"/>
                  <a:gd name="connsiteY8" fmla="*/ 641352 h 641372"/>
                  <a:gd name="connsiteX0" fmla="*/ 27 w 677963"/>
                  <a:gd name="connsiteY0" fmla="*/ 0 h 701400"/>
                  <a:gd name="connsiteX1" fmla="*/ 47890 w 677963"/>
                  <a:gd name="connsiteY1" fmla="*/ 52539 h 701400"/>
                  <a:gd name="connsiteX2" fmla="*/ 47918 w 677963"/>
                  <a:gd name="connsiteY2" fmla="*/ 250344 h 701400"/>
                  <a:gd name="connsiteX3" fmla="*/ 287742 w 677963"/>
                  <a:gd name="connsiteY3" fmla="*/ 213169 h 701400"/>
                  <a:gd name="connsiteX4" fmla="*/ 249092 w 677963"/>
                  <a:gd name="connsiteY4" fmla="*/ 426392 h 701400"/>
                  <a:gd name="connsiteX5" fmla="*/ 494369 w 677963"/>
                  <a:gd name="connsiteY5" fmla="*/ 415424 h 701400"/>
                  <a:gd name="connsiteX6" fmla="*/ 425119 w 677963"/>
                  <a:gd name="connsiteY6" fmla="*/ 627589 h 701400"/>
                  <a:gd name="connsiteX7" fmla="*/ 608691 w 677963"/>
                  <a:gd name="connsiteY7" fmla="*/ 609626 h 701400"/>
                  <a:gd name="connsiteX8" fmla="*/ 677964 w 677963"/>
                  <a:gd name="connsiteY8" fmla="*/ 701394 h 701400"/>
                  <a:gd name="connsiteX0" fmla="*/ 27 w 677965"/>
                  <a:gd name="connsiteY0" fmla="*/ 0 h 701400"/>
                  <a:gd name="connsiteX1" fmla="*/ 47890 w 677965"/>
                  <a:gd name="connsiteY1" fmla="*/ 52539 h 701400"/>
                  <a:gd name="connsiteX2" fmla="*/ 47918 w 677965"/>
                  <a:gd name="connsiteY2" fmla="*/ 250344 h 701400"/>
                  <a:gd name="connsiteX3" fmla="*/ 287742 w 677965"/>
                  <a:gd name="connsiteY3" fmla="*/ 213169 h 701400"/>
                  <a:gd name="connsiteX4" fmla="*/ 249092 w 677965"/>
                  <a:gd name="connsiteY4" fmla="*/ 426392 h 701400"/>
                  <a:gd name="connsiteX5" fmla="*/ 494369 w 677965"/>
                  <a:gd name="connsiteY5" fmla="*/ 415424 h 701400"/>
                  <a:gd name="connsiteX6" fmla="*/ 425119 w 677965"/>
                  <a:gd name="connsiteY6" fmla="*/ 627589 h 701400"/>
                  <a:gd name="connsiteX7" fmla="*/ 570520 w 677965"/>
                  <a:gd name="connsiteY7" fmla="*/ 602215 h 701400"/>
                  <a:gd name="connsiteX8" fmla="*/ 677964 w 677965"/>
                  <a:gd name="connsiteY8" fmla="*/ 701394 h 701400"/>
                  <a:gd name="connsiteX0" fmla="*/ 27 w 645729"/>
                  <a:gd name="connsiteY0" fmla="*/ 0 h 669679"/>
                  <a:gd name="connsiteX1" fmla="*/ 47890 w 645729"/>
                  <a:gd name="connsiteY1" fmla="*/ 52539 h 669679"/>
                  <a:gd name="connsiteX2" fmla="*/ 47918 w 645729"/>
                  <a:gd name="connsiteY2" fmla="*/ 250344 h 669679"/>
                  <a:gd name="connsiteX3" fmla="*/ 287742 w 645729"/>
                  <a:gd name="connsiteY3" fmla="*/ 213169 h 669679"/>
                  <a:gd name="connsiteX4" fmla="*/ 249092 w 645729"/>
                  <a:gd name="connsiteY4" fmla="*/ 426392 h 669679"/>
                  <a:gd name="connsiteX5" fmla="*/ 494369 w 645729"/>
                  <a:gd name="connsiteY5" fmla="*/ 415424 h 669679"/>
                  <a:gd name="connsiteX6" fmla="*/ 425119 w 645729"/>
                  <a:gd name="connsiteY6" fmla="*/ 627589 h 669679"/>
                  <a:gd name="connsiteX7" fmla="*/ 570520 w 645729"/>
                  <a:gd name="connsiteY7" fmla="*/ 602215 h 669679"/>
                  <a:gd name="connsiteX8" fmla="*/ 645728 w 645729"/>
                  <a:gd name="connsiteY8" fmla="*/ 669670 h 669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5729" h="669679">
                    <a:moveTo>
                      <a:pt x="27" y="0"/>
                    </a:moveTo>
                    <a:cubicBezTo>
                      <a:pt x="-1362" y="12032"/>
                      <a:pt x="49985" y="8527"/>
                      <a:pt x="47890" y="52539"/>
                    </a:cubicBezTo>
                    <a:cubicBezTo>
                      <a:pt x="45795" y="96551"/>
                      <a:pt x="7943" y="223572"/>
                      <a:pt x="47918" y="250344"/>
                    </a:cubicBezTo>
                    <a:cubicBezTo>
                      <a:pt x="87893" y="277116"/>
                      <a:pt x="254213" y="183828"/>
                      <a:pt x="287742" y="213169"/>
                    </a:cubicBezTo>
                    <a:cubicBezTo>
                      <a:pt x="321271" y="242510"/>
                      <a:pt x="214654" y="392683"/>
                      <a:pt x="249092" y="426392"/>
                    </a:cubicBezTo>
                    <a:cubicBezTo>
                      <a:pt x="283530" y="460101"/>
                      <a:pt x="465031" y="381891"/>
                      <a:pt x="494369" y="415424"/>
                    </a:cubicBezTo>
                    <a:cubicBezTo>
                      <a:pt x="523707" y="448957"/>
                      <a:pt x="412427" y="596457"/>
                      <a:pt x="425119" y="627589"/>
                    </a:cubicBezTo>
                    <a:cubicBezTo>
                      <a:pt x="437811" y="658721"/>
                      <a:pt x="523081" y="599921"/>
                      <a:pt x="570520" y="602215"/>
                    </a:cubicBezTo>
                    <a:cubicBezTo>
                      <a:pt x="617959" y="604509"/>
                      <a:pt x="630225" y="670585"/>
                      <a:pt x="645728" y="669670"/>
                    </a:cubicBezTo>
                  </a:path>
                </a:pathLst>
              </a:custGeom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454363" y="2392321"/>
                <a:ext cx="389863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i="1" dirty="0" smtClean="0"/>
                  <a:t>e</a:t>
                </a:r>
                <a:r>
                  <a:rPr lang="en-US" baseline="30000" dirty="0" smtClean="0">
                    <a:latin typeface="Symbol" charset="2"/>
                    <a:cs typeface="Symbol" charset="2"/>
                  </a:rPr>
                  <a:t>-</a:t>
                </a:r>
                <a:endParaRPr lang="en-US" baseline="30000" dirty="0">
                  <a:latin typeface="Symbol" charset="2"/>
                  <a:cs typeface="Symbol" charset="2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488337" y="4007719"/>
                <a:ext cx="474698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i="1" dirty="0" smtClean="0"/>
                  <a:t>e</a:t>
                </a:r>
                <a:r>
                  <a:rPr lang="en-US" baseline="30000" dirty="0" smtClean="0">
                    <a:latin typeface="Symbol" charset="2"/>
                    <a:cs typeface="Symbol" charset="2"/>
                  </a:rPr>
                  <a:t>+</a:t>
                </a:r>
                <a:endParaRPr lang="en-US" baseline="30000" dirty="0">
                  <a:latin typeface="Symbol" charset="2"/>
                  <a:cs typeface="Symbol" charset="2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657318" y="2818041"/>
                <a:ext cx="319318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latin typeface="Symbol" charset="2"/>
                    <a:cs typeface="Symbol" charset="2"/>
                  </a:rPr>
                  <a:t>g</a:t>
                </a:r>
                <a:endParaRPr lang="en-US" dirty="0">
                  <a:latin typeface="Symbol" charset="2"/>
                  <a:cs typeface="Symbol" charset="2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675766" y="3829619"/>
                <a:ext cx="279569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  <a:latin typeface="Symbol" charset="2"/>
                    <a:cs typeface="Symbol" charset="2"/>
                  </a:rPr>
                  <a:t>g</a:t>
                </a:r>
                <a:endParaRPr lang="en-US" baseline="30000" dirty="0">
                  <a:solidFill>
                    <a:srgbClr val="000000"/>
                  </a:solidFill>
                  <a:latin typeface="Symbol" charset="2"/>
                  <a:cs typeface="Symbol" charset="2"/>
                </a:endParaRPr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>
              <a:off x="6634836" y="4576328"/>
              <a:ext cx="766977" cy="440119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01813" y="5014551"/>
              <a:ext cx="1239" cy="52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6634836" y="5563553"/>
              <a:ext cx="766977" cy="440119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reeform 35"/>
            <p:cNvSpPr/>
            <p:nvPr/>
          </p:nvSpPr>
          <p:spPr>
            <a:xfrm rot="16200000">
              <a:off x="7449555" y="4522863"/>
              <a:ext cx="451576" cy="544582"/>
            </a:xfrm>
            <a:custGeom>
              <a:avLst/>
              <a:gdLst>
                <a:gd name="connsiteX0" fmla="*/ 30616 w 608992"/>
                <a:gd name="connsiteY0" fmla="*/ 0 h 659946"/>
                <a:gd name="connsiteX1" fmla="*/ 18043 w 608992"/>
                <a:gd name="connsiteY1" fmla="*/ 264072 h 659946"/>
                <a:gd name="connsiteX2" fmla="*/ 244364 w 608992"/>
                <a:gd name="connsiteY2" fmla="*/ 188623 h 659946"/>
                <a:gd name="connsiteX3" fmla="*/ 219217 w 608992"/>
                <a:gd name="connsiteY3" fmla="*/ 440120 h 659946"/>
                <a:gd name="connsiteX4" fmla="*/ 445538 w 608992"/>
                <a:gd name="connsiteY4" fmla="*/ 389820 h 659946"/>
                <a:gd name="connsiteX5" fmla="*/ 395244 w 608992"/>
                <a:gd name="connsiteY5" fmla="*/ 641317 h 659946"/>
                <a:gd name="connsiteX6" fmla="*/ 608992 w 608992"/>
                <a:gd name="connsiteY6" fmla="*/ 641317 h 659946"/>
                <a:gd name="connsiteX0" fmla="*/ 29823 w 608199"/>
                <a:gd name="connsiteY0" fmla="*/ 0 h 659946"/>
                <a:gd name="connsiteX1" fmla="*/ 17222 w 608199"/>
                <a:gd name="connsiteY1" fmla="*/ 66267 h 659946"/>
                <a:gd name="connsiteX2" fmla="*/ 17250 w 608199"/>
                <a:gd name="connsiteY2" fmla="*/ 264072 h 659946"/>
                <a:gd name="connsiteX3" fmla="*/ 243571 w 608199"/>
                <a:gd name="connsiteY3" fmla="*/ 188623 h 659946"/>
                <a:gd name="connsiteX4" fmla="*/ 218424 w 608199"/>
                <a:gd name="connsiteY4" fmla="*/ 440120 h 659946"/>
                <a:gd name="connsiteX5" fmla="*/ 444745 w 608199"/>
                <a:gd name="connsiteY5" fmla="*/ 389820 h 659946"/>
                <a:gd name="connsiteX6" fmla="*/ 394451 w 608199"/>
                <a:gd name="connsiteY6" fmla="*/ 641317 h 659946"/>
                <a:gd name="connsiteX7" fmla="*/ 608199 w 608199"/>
                <a:gd name="connsiteY7" fmla="*/ 641317 h 659946"/>
                <a:gd name="connsiteX0" fmla="*/ 29823 w 608199"/>
                <a:gd name="connsiteY0" fmla="*/ 0 h 657034"/>
                <a:gd name="connsiteX1" fmla="*/ 17222 w 608199"/>
                <a:gd name="connsiteY1" fmla="*/ 66267 h 657034"/>
                <a:gd name="connsiteX2" fmla="*/ 17250 w 608199"/>
                <a:gd name="connsiteY2" fmla="*/ 264072 h 657034"/>
                <a:gd name="connsiteX3" fmla="*/ 243571 w 608199"/>
                <a:gd name="connsiteY3" fmla="*/ 188623 h 657034"/>
                <a:gd name="connsiteX4" fmla="*/ 218424 w 608199"/>
                <a:gd name="connsiteY4" fmla="*/ 440120 h 657034"/>
                <a:gd name="connsiteX5" fmla="*/ 463701 w 608199"/>
                <a:gd name="connsiteY5" fmla="*/ 429152 h 657034"/>
                <a:gd name="connsiteX6" fmla="*/ 394451 w 608199"/>
                <a:gd name="connsiteY6" fmla="*/ 641317 h 657034"/>
                <a:gd name="connsiteX7" fmla="*/ 608199 w 608199"/>
                <a:gd name="connsiteY7" fmla="*/ 641317 h 657034"/>
                <a:gd name="connsiteX0" fmla="*/ 30821 w 609197"/>
                <a:gd name="connsiteY0" fmla="*/ 0 h 657032"/>
                <a:gd name="connsiteX1" fmla="*/ 18220 w 609197"/>
                <a:gd name="connsiteY1" fmla="*/ 66267 h 657032"/>
                <a:gd name="connsiteX2" fmla="*/ 18248 w 609197"/>
                <a:gd name="connsiteY2" fmla="*/ 264072 h 657032"/>
                <a:gd name="connsiteX3" fmla="*/ 258072 w 609197"/>
                <a:gd name="connsiteY3" fmla="*/ 226897 h 657032"/>
                <a:gd name="connsiteX4" fmla="*/ 219422 w 609197"/>
                <a:gd name="connsiteY4" fmla="*/ 440120 h 657032"/>
                <a:gd name="connsiteX5" fmla="*/ 464699 w 609197"/>
                <a:gd name="connsiteY5" fmla="*/ 429152 h 657032"/>
                <a:gd name="connsiteX6" fmla="*/ 395449 w 609197"/>
                <a:gd name="connsiteY6" fmla="*/ 641317 h 657032"/>
                <a:gd name="connsiteX7" fmla="*/ 609197 w 609197"/>
                <a:gd name="connsiteY7" fmla="*/ 641317 h 657032"/>
                <a:gd name="connsiteX0" fmla="*/ 27 w 638867"/>
                <a:gd name="connsiteY0" fmla="*/ 0 h 643306"/>
                <a:gd name="connsiteX1" fmla="*/ 47890 w 638867"/>
                <a:gd name="connsiteY1" fmla="*/ 52539 h 643306"/>
                <a:gd name="connsiteX2" fmla="*/ 47918 w 638867"/>
                <a:gd name="connsiteY2" fmla="*/ 250344 h 643306"/>
                <a:gd name="connsiteX3" fmla="*/ 287742 w 638867"/>
                <a:gd name="connsiteY3" fmla="*/ 213169 h 643306"/>
                <a:gd name="connsiteX4" fmla="*/ 249092 w 638867"/>
                <a:gd name="connsiteY4" fmla="*/ 426392 h 643306"/>
                <a:gd name="connsiteX5" fmla="*/ 494369 w 638867"/>
                <a:gd name="connsiteY5" fmla="*/ 415424 h 643306"/>
                <a:gd name="connsiteX6" fmla="*/ 425119 w 638867"/>
                <a:gd name="connsiteY6" fmla="*/ 627589 h 643306"/>
                <a:gd name="connsiteX7" fmla="*/ 638867 w 638867"/>
                <a:gd name="connsiteY7" fmla="*/ 627589 h 643306"/>
                <a:gd name="connsiteX0" fmla="*/ 27 w 709755"/>
                <a:gd name="connsiteY0" fmla="*/ 0 h 648825"/>
                <a:gd name="connsiteX1" fmla="*/ 47890 w 709755"/>
                <a:gd name="connsiteY1" fmla="*/ 52539 h 648825"/>
                <a:gd name="connsiteX2" fmla="*/ 47918 w 709755"/>
                <a:gd name="connsiteY2" fmla="*/ 250344 h 648825"/>
                <a:gd name="connsiteX3" fmla="*/ 287742 w 709755"/>
                <a:gd name="connsiteY3" fmla="*/ 213169 h 648825"/>
                <a:gd name="connsiteX4" fmla="*/ 249092 w 709755"/>
                <a:gd name="connsiteY4" fmla="*/ 426392 h 648825"/>
                <a:gd name="connsiteX5" fmla="*/ 494369 w 709755"/>
                <a:gd name="connsiteY5" fmla="*/ 415424 h 648825"/>
                <a:gd name="connsiteX6" fmla="*/ 425119 w 709755"/>
                <a:gd name="connsiteY6" fmla="*/ 627589 h 648825"/>
                <a:gd name="connsiteX7" fmla="*/ 709755 w 709755"/>
                <a:gd name="connsiteY7" fmla="*/ 641352 h 648825"/>
                <a:gd name="connsiteX0" fmla="*/ 27 w 709755"/>
                <a:gd name="connsiteY0" fmla="*/ 0 h 641372"/>
                <a:gd name="connsiteX1" fmla="*/ 47890 w 709755"/>
                <a:gd name="connsiteY1" fmla="*/ 52539 h 641372"/>
                <a:gd name="connsiteX2" fmla="*/ 47918 w 709755"/>
                <a:gd name="connsiteY2" fmla="*/ 250344 h 641372"/>
                <a:gd name="connsiteX3" fmla="*/ 287742 w 709755"/>
                <a:gd name="connsiteY3" fmla="*/ 213169 h 641372"/>
                <a:gd name="connsiteX4" fmla="*/ 249092 w 709755"/>
                <a:gd name="connsiteY4" fmla="*/ 426392 h 641372"/>
                <a:gd name="connsiteX5" fmla="*/ 494369 w 709755"/>
                <a:gd name="connsiteY5" fmla="*/ 415424 h 641372"/>
                <a:gd name="connsiteX6" fmla="*/ 425119 w 709755"/>
                <a:gd name="connsiteY6" fmla="*/ 627589 h 641372"/>
                <a:gd name="connsiteX7" fmla="*/ 608691 w 709755"/>
                <a:gd name="connsiteY7" fmla="*/ 609626 h 641372"/>
                <a:gd name="connsiteX8" fmla="*/ 709755 w 709755"/>
                <a:gd name="connsiteY8" fmla="*/ 641352 h 641372"/>
                <a:gd name="connsiteX0" fmla="*/ 27 w 677963"/>
                <a:gd name="connsiteY0" fmla="*/ 0 h 701400"/>
                <a:gd name="connsiteX1" fmla="*/ 47890 w 677963"/>
                <a:gd name="connsiteY1" fmla="*/ 52539 h 701400"/>
                <a:gd name="connsiteX2" fmla="*/ 47918 w 677963"/>
                <a:gd name="connsiteY2" fmla="*/ 250344 h 701400"/>
                <a:gd name="connsiteX3" fmla="*/ 287742 w 677963"/>
                <a:gd name="connsiteY3" fmla="*/ 213169 h 701400"/>
                <a:gd name="connsiteX4" fmla="*/ 249092 w 677963"/>
                <a:gd name="connsiteY4" fmla="*/ 426392 h 701400"/>
                <a:gd name="connsiteX5" fmla="*/ 494369 w 677963"/>
                <a:gd name="connsiteY5" fmla="*/ 415424 h 701400"/>
                <a:gd name="connsiteX6" fmla="*/ 425119 w 677963"/>
                <a:gd name="connsiteY6" fmla="*/ 627589 h 701400"/>
                <a:gd name="connsiteX7" fmla="*/ 608691 w 677963"/>
                <a:gd name="connsiteY7" fmla="*/ 609626 h 701400"/>
                <a:gd name="connsiteX8" fmla="*/ 677964 w 677963"/>
                <a:gd name="connsiteY8" fmla="*/ 701394 h 701400"/>
                <a:gd name="connsiteX0" fmla="*/ 27 w 677965"/>
                <a:gd name="connsiteY0" fmla="*/ 0 h 701400"/>
                <a:gd name="connsiteX1" fmla="*/ 47890 w 677965"/>
                <a:gd name="connsiteY1" fmla="*/ 52539 h 701400"/>
                <a:gd name="connsiteX2" fmla="*/ 47918 w 677965"/>
                <a:gd name="connsiteY2" fmla="*/ 250344 h 701400"/>
                <a:gd name="connsiteX3" fmla="*/ 287742 w 677965"/>
                <a:gd name="connsiteY3" fmla="*/ 213169 h 701400"/>
                <a:gd name="connsiteX4" fmla="*/ 249092 w 677965"/>
                <a:gd name="connsiteY4" fmla="*/ 426392 h 701400"/>
                <a:gd name="connsiteX5" fmla="*/ 494369 w 677965"/>
                <a:gd name="connsiteY5" fmla="*/ 415424 h 701400"/>
                <a:gd name="connsiteX6" fmla="*/ 425119 w 677965"/>
                <a:gd name="connsiteY6" fmla="*/ 627589 h 701400"/>
                <a:gd name="connsiteX7" fmla="*/ 570520 w 677965"/>
                <a:gd name="connsiteY7" fmla="*/ 602215 h 701400"/>
                <a:gd name="connsiteX8" fmla="*/ 677964 w 677965"/>
                <a:gd name="connsiteY8" fmla="*/ 701394 h 701400"/>
                <a:gd name="connsiteX0" fmla="*/ 27 w 645729"/>
                <a:gd name="connsiteY0" fmla="*/ 0 h 669679"/>
                <a:gd name="connsiteX1" fmla="*/ 47890 w 645729"/>
                <a:gd name="connsiteY1" fmla="*/ 52539 h 669679"/>
                <a:gd name="connsiteX2" fmla="*/ 47918 w 645729"/>
                <a:gd name="connsiteY2" fmla="*/ 250344 h 669679"/>
                <a:gd name="connsiteX3" fmla="*/ 287742 w 645729"/>
                <a:gd name="connsiteY3" fmla="*/ 213169 h 669679"/>
                <a:gd name="connsiteX4" fmla="*/ 249092 w 645729"/>
                <a:gd name="connsiteY4" fmla="*/ 426392 h 669679"/>
                <a:gd name="connsiteX5" fmla="*/ 494369 w 645729"/>
                <a:gd name="connsiteY5" fmla="*/ 415424 h 669679"/>
                <a:gd name="connsiteX6" fmla="*/ 425119 w 645729"/>
                <a:gd name="connsiteY6" fmla="*/ 627589 h 669679"/>
                <a:gd name="connsiteX7" fmla="*/ 570520 w 645729"/>
                <a:gd name="connsiteY7" fmla="*/ 602215 h 669679"/>
                <a:gd name="connsiteX8" fmla="*/ 645728 w 645729"/>
                <a:gd name="connsiteY8" fmla="*/ 669670 h 66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5729" h="669679">
                  <a:moveTo>
                    <a:pt x="27" y="0"/>
                  </a:moveTo>
                  <a:cubicBezTo>
                    <a:pt x="-1362" y="12032"/>
                    <a:pt x="49985" y="8527"/>
                    <a:pt x="47890" y="52539"/>
                  </a:cubicBezTo>
                  <a:cubicBezTo>
                    <a:pt x="45795" y="96551"/>
                    <a:pt x="7943" y="223572"/>
                    <a:pt x="47918" y="250344"/>
                  </a:cubicBezTo>
                  <a:cubicBezTo>
                    <a:pt x="87893" y="277116"/>
                    <a:pt x="254213" y="183828"/>
                    <a:pt x="287742" y="213169"/>
                  </a:cubicBezTo>
                  <a:cubicBezTo>
                    <a:pt x="321271" y="242510"/>
                    <a:pt x="214654" y="392683"/>
                    <a:pt x="249092" y="426392"/>
                  </a:cubicBezTo>
                  <a:cubicBezTo>
                    <a:pt x="283530" y="460101"/>
                    <a:pt x="465031" y="381891"/>
                    <a:pt x="494369" y="415424"/>
                  </a:cubicBezTo>
                  <a:cubicBezTo>
                    <a:pt x="523707" y="448957"/>
                    <a:pt x="412427" y="596457"/>
                    <a:pt x="425119" y="627589"/>
                  </a:cubicBezTo>
                  <a:cubicBezTo>
                    <a:pt x="437811" y="658721"/>
                    <a:pt x="523081" y="599921"/>
                    <a:pt x="570520" y="602215"/>
                  </a:cubicBezTo>
                  <a:cubicBezTo>
                    <a:pt x="617959" y="604509"/>
                    <a:pt x="630225" y="670585"/>
                    <a:pt x="645728" y="669670"/>
                  </a:cubicBezTo>
                </a:path>
              </a:pathLst>
            </a:cu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 rot="6136886" flipV="1">
              <a:off x="7393012" y="5542186"/>
              <a:ext cx="449999" cy="532453"/>
            </a:xfrm>
            <a:custGeom>
              <a:avLst/>
              <a:gdLst>
                <a:gd name="connsiteX0" fmla="*/ 30616 w 608992"/>
                <a:gd name="connsiteY0" fmla="*/ 0 h 659946"/>
                <a:gd name="connsiteX1" fmla="*/ 18043 w 608992"/>
                <a:gd name="connsiteY1" fmla="*/ 264072 h 659946"/>
                <a:gd name="connsiteX2" fmla="*/ 244364 w 608992"/>
                <a:gd name="connsiteY2" fmla="*/ 188623 h 659946"/>
                <a:gd name="connsiteX3" fmla="*/ 219217 w 608992"/>
                <a:gd name="connsiteY3" fmla="*/ 440120 h 659946"/>
                <a:gd name="connsiteX4" fmla="*/ 445538 w 608992"/>
                <a:gd name="connsiteY4" fmla="*/ 389820 h 659946"/>
                <a:gd name="connsiteX5" fmla="*/ 395244 w 608992"/>
                <a:gd name="connsiteY5" fmla="*/ 641317 h 659946"/>
                <a:gd name="connsiteX6" fmla="*/ 608992 w 608992"/>
                <a:gd name="connsiteY6" fmla="*/ 641317 h 659946"/>
                <a:gd name="connsiteX0" fmla="*/ 29823 w 608199"/>
                <a:gd name="connsiteY0" fmla="*/ 0 h 659946"/>
                <a:gd name="connsiteX1" fmla="*/ 17222 w 608199"/>
                <a:gd name="connsiteY1" fmla="*/ 66267 h 659946"/>
                <a:gd name="connsiteX2" fmla="*/ 17250 w 608199"/>
                <a:gd name="connsiteY2" fmla="*/ 264072 h 659946"/>
                <a:gd name="connsiteX3" fmla="*/ 243571 w 608199"/>
                <a:gd name="connsiteY3" fmla="*/ 188623 h 659946"/>
                <a:gd name="connsiteX4" fmla="*/ 218424 w 608199"/>
                <a:gd name="connsiteY4" fmla="*/ 440120 h 659946"/>
                <a:gd name="connsiteX5" fmla="*/ 444745 w 608199"/>
                <a:gd name="connsiteY5" fmla="*/ 389820 h 659946"/>
                <a:gd name="connsiteX6" fmla="*/ 394451 w 608199"/>
                <a:gd name="connsiteY6" fmla="*/ 641317 h 659946"/>
                <a:gd name="connsiteX7" fmla="*/ 608199 w 608199"/>
                <a:gd name="connsiteY7" fmla="*/ 641317 h 659946"/>
                <a:gd name="connsiteX0" fmla="*/ 29823 w 608199"/>
                <a:gd name="connsiteY0" fmla="*/ 0 h 657034"/>
                <a:gd name="connsiteX1" fmla="*/ 17222 w 608199"/>
                <a:gd name="connsiteY1" fmla="*/ 66267 h 657034"/>
                <a:gd name="connsiteX2" fmla="*/ 17250 w 608199"/>
                <a:gd name="connsiteY2" fmla="*/ 264072 h 657034"/>
                <a:gd name="connsiteX3" fmla="*/ 243571 w 608199"/>
                <a:gd name="connsiteY3" fmla="*/ 188623 h 657034"/>
                <a:gd name="connsiteX4" fmla="*/ 218424 w 608199"/>
                <a:gd name="connsiteY4" fmla="*/ 440120 h 657034"/>
                <a:gd name="connsiteX5" fmla="*/ 463701 w 608199"/>
                <a:gd name="connsiteY5" fmla="*/ 429152 h 657034"/>
                <a:gd name="connsiteX6" fmla="*/ 394451 w 608199"/>
                <a:gd name="connsiteY6" fmla="*/ 641317 h 657034"/>
                <a:gd name="connsiteX7" fmla="*/ 608199 w 608199"/>
                <a:gd name="connsiteY7" fmla="*/ 641317 h 657034"/>
                <a:gd name="connsiteX0" fmla="*/ 30821 w 609197"/>
                <a:gd name="connsiteY0" fmla="*/ 0 h 657032"/>
                <a:gd name="connsiteX1" fmla="*/ 18220 w 609197"/>
                <a:gd name="connsiteY1" fmla="*/ 66267 h 657032"/>
                <a:gd name="connsiteX2" fmla="*/ 18248 w 609197"/>
                <a:gd name="connsiteY2" fmla="*/ 264072 h 657032"/>
                <a:gd name="connsiteX3" fmla="*/ 258072 w 609197"/>
                <a:gd name="connsiteY3" fmla="*/ 226897 h 657032"/>
                <a:gd name="connsiteX4" fmla="*/ 219422 w 609197"/>
                <a:gd name="connsiteY4" fmla="*/ 440120 h 657032"/>
                <a:gd name="connsiteX5" fmla="*/ 464699 w 609197"/>
                <a:gd name="connsiteY5" fmla="*/ 429152 h 657032"/>
                <a:gd name="connsiteX6" fmla="*/ 395449 w 609197"/>
                <a:gd name="connsiteY6" fmla="*/ 641317 h 657032"/>
                <a:gd name="connsiteX7" fmla="*/ 609197 w 609197"/>
                <a:gd name="connsiteY7" fmla="*/ 641317 h 657032"/>
                <a:gd name="connsiteX0" fmla="*/ 27 w 638867"/>
                <a:gd name="connsiteY0" fmla="*/ 0 h 643306"/>
                <a:gd name="connsiteX1" fmla="*/ 47890 w 638867"/>
                <a:gd name="connsiteY1" fmla="*/ 52539 h 643306"/>
                <a:gd name="connsiteX2" fmla="*/ 47918 w 638867"/>
                <a:gd name="connsiteY2" fmla="*/ 250344 h 643306"/>
                <a:gd name="connsiteX3" fmla="*/ 287742 w 638867"/>
                <a:gd name="connsiteY3" fmla="*/ 213169 h 643306"/>
                <a:gd name="connsiteX4" fmla="*/ 249092 w 638867"/>
                <a:gd name="connsiteY4" fmla="*/ 426392 h 643306"/>
                <a:gd name="connsiteX5" fmla="*/ 494369 w 638867"/>
                <a:gd name="connsiteY5" fmla="*/ 415424 h 643306"/>
                <a:gd name="connsiteX6" fmla="*/ 425119 w 638867"/>
                <a:gd name="connsiteY6" fmla="*/ 627589 h 643306"/>
                <a:gd name="connsiteX7" fmla="*/ 638867 w 638867"/>
                <a:gd name="connsiteY7" fmla="*/ 627589 h 643306"/>
                <a:gd name="connsiteX0" fmla="*/ 27 w 709755"/>
                <a:gd name="connsiteY0" fmla="*/ 0 h 648825"/>
                <a:gd name="connsiteX1" fmla="*/ 47890 w 709755"/>
                <a:gd name="connsiteY1" fmla="*/ 52539 h 648825"/>
                <a:gd name="connsiteX2" fmla="*/ 47918 w 709755"/>
                <a:gd name="connsiteY2" fmla="*/ 250344 h 648825"/>
                <a:gd name="connsiteX3" fmla="*/ 287742 w 709755"/>
                <a:gd name="connsiteY3" fmla="*/ 213169 h 648825"/>
                <a:gd name="connsiteX4" fmla="*/ 249092 w 709755"/>
                <a:gd name="connsiteY4" fmla="*/ 426392 h 648825"/>
                <a:gd name="connsiteX5" fmla="*/ 494369 w 709755"/>
                <a:gd name="connsiteY5" fmla="*/ 415424 h 648825"/>
                <a:gd name="connsiteX6" fmla="*/ 425119 w 709755"/>
                <a:gd name="connsiteY6" fmla="*/ 627589 h 648825"/>
                <a:gd name="connsiteX7" fmla="*/ 709755 w 709755"/>
                <a:gd name="connsiteY7" fmla="*/ 641352 h 648825"/>
                <a:gd name="connsiteX0" fmla="*/ 27 w 709755"/>
                <a:gd name="connsiteY0" fmla="*/ 0 h 641372"/>
                <a:gd name="connsiteX1" fmla="*/ 47890 w 709755"/>
                <a:gd name="connsiteY1" fmla="*/ 52539 h 641372"/>
                <a:gd name="connsiteX2" fmla="*/ 47918 w 709755"/>
                <a:gd name="connsiteY2" fmla="*/ 250344 h 641372"/>
                <a:gd name="connsiteX3" fmla="*/ 287742 w 709755"/>
                <a:gd name="connsiteY3" fmla="*/ 213169 h 641372"/>
                <a:gd name="connsiteX4" fmla="*/ 249092 w 709755"/>
                <a:gd name="connsiteY4" fmla="*/ 426392 h 641372"/>
                <a:gd name="connsiteX5" fmla="*/ 494369 w 709755"/>
                <a:gd name="connsiteY5" fmla="*/ 415424 h 641372"/>
                <a:gd name="connsiteX6" fmla="*/ 425119 w 709755"/>
                <a:gd name="connsiteY6" fmla="*/ 627589 h 641372"/>
                <a:gd name="connsiteX7" fmla="*/ 608691 w 709755"/>
                <a:gd name="connsiteY7" fmla="*/ 609626 h 641372"/>
                <a:gd name="connsiteX8" fmla="*/ 709755 w 709755"/>
                <a:gd name="connsiteY8" fmla="*/ 641352 h 641372"/>
                <a:gd name="connsiteX0" fmla="*/ 27 w 677963"/>
                <a:gd name="connsiteY0" fmla="*/ 0 h 701400"/>
                <a:gd name="connsiteX1" fmla="*/ 47890 w 677963"/>
                <a:gd name="connsiteY1" fmla="*/ 52539 h 701400"/>
                <a:gd name="connsiteX2" fmla="*/ 47918 w 677963"/>
                <a:gd name="connsiteY2" fmla="*/ 250344 h 701400"/>
                <a:gd name="connsiteX3" fmla="*/ 287742 w 677963"/>
                <a:gd name="connsiteY3" fmla="*/ 213169 h 701400"/>
                <a:gd name="connsiteX4" fmla="*/ 249092 w 677963"/>
                <a:gd name="connsiteY4" fmla="*/ 426392 h 701400"/>
                <a:gd name="connsiteX5" fmla="*/ 494369 w 677963"/>
                <a:gd name="connsiteY5" fmla="*/ 415424 h 701400"/>
                <a:gd name="connsiteX6" fmla="*/ 425119 w 677963"/>
                <a:gd name="connsiteY6" fmla="*/ 627589 h 701400"/>
                <a:gd name="connsiteX7" fmla="*/ 608691 w 677963"/>
                <a:gd name="connsiteY7" fmla="*/ 609626 h 701400"/>
                <a:gd name="connsiteX8" fmla="*/ 677964 w 677963"/>
                <a:gd name="connsiteY8" fmla="*/ 701394 h 701400"/>
                <a:gd name="connsiteX0" fmla="*/ 27 w 677965"/>
                <a:gd name="connsiteY0" fmla="*/ 0 h 701400"/>
                <a:gd name="connsiteX1" fmla="*/ 47890 w 677965"/>
                <a:gd name="connsiteY1" fmla="*/ 52539 h 701400"/>
                <a:gd name="connsiteX2" fmla="*/ 47918 w 677965"/>
                <a:gd name="connsiteY2" fmla="*/ 250344 h 701400"/>
                <a:gd name="connsiteX3" fmla="*/ 287742 w 677965"/>
                <a:gd name="connsiteY3" fmla="*/ 213169 h 701400"/>
                <a:gd name="connsiteX4" fmla="*/ 249092 w 677965"/>
                <a:gd name="connsiteY4" fmla="*/ 426392 h 701400"/>
                <a:gd name="connsiteX5" fmla="*/ 494369 w 677965"/>
                <a:gd name="connsiteY5" fmla="*/ 415424 h 701400"/>
                <a:gd name="connsiteX6" fmla="*/ 425119 w 677965"/>
                <a:gd name="connsiteY6" fmla="*/ 627589 h 701400"/>
                <a:gd name="connsiteX7" fmla="*/ 570520 w 677965"/>
                <a:gd name="connsiteY7" fmla="*/ 602215 h 701400"/>
                <a:gd name="connsiteX8" fmla="*/ 677964 w 677965"/>
                <a:gd name="connsiteY8" fmla="*/ 701394 h 701400"/>
                <a:gd name="connsiteX0" fmla="*/ 27 w 645729"/>
                <a:gd name="connsiteY0" fmla="*/ 0 h 669679"/>
                <a:gd name="connsiteX1" fmla="*/ 47890 w 645729"/>
                <a:gd name="connsiteY1" fmla="*/ 52539 h 669679"/>
                <a:gd name="connsiteX2" fmla="*/ 47918 w 645729"/>
                <a:gd name="connsiteY2" fmla="*/ 250344 h 669679"/>
                <a:gd name="connsiteX3" fmla="*/ 287742 w 645729"/>
                <a:gd name="connsiteY3" fmla="*/ 213169 h 669679"/>
                <a:gd name="connsiteX4" fmla="*/ 249092 w 645729"/>
                <a:gd name="connsiteY4" fmla="*/ 426392 h 669679"/>
                <a:gd name="connsiteX5" fmla="*/ 494369 w 645729"/>
                <a:gd name="connsiteY5" fmla="*/ 415424 h 669679"/>
                <a:gd name="connsiteX6" fmla="*/ 425119 w 645729"/>
                <a:gd name="connsiteY6" fmla="*/ 627589 h 669679"/>
                <a:gd name="connsiteX7" fmla="*/ 570520 w 645729"/>
                <a:gd name="connsiteY7" fmla="*/ 602215 h 669679"/>
                <a:gd name="connsiteX8" fmla="*/ 645728 w 645729"/>
                <a:gd name="connsiteY8" fmla="*/ 669670 h 66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5729" h="669679">
                  <a:moveTo>
                    <a:pt x="27" y="0"/>
                  </a:moveTo>
                  <a:cubicBezTo>
                    <a:pt x="-1362" y="12032"/>
                    <a:pt x="49985" y="8527"/>
                    <a:pt x="47890" y="52539"/>
                  </a:cubicBezTo>
                  <a:cubicBezTo>
                    <a:pt x="45795" y="96551"/>
                    <a:pt x="7943" y="223572"/>
                    <a:pt x="47918" y="250344"/>
                  </a:cubicBezTo>
                  <a:cubicBezTo>
                    <a:pt x="87893" y="277116"/>
                    <a:pt x="254213" y="183828"/>
                    <a:pt x="287742" y="213169"/>
                  </a:cubicBezTo>
                  <a:cubicBezTo>
                    <a:pt x="321271" y="242510"/>
                    <a:pt x="214654" y="392683"/>
                    <a:pt x="249092" y="426392"/>
                  </a:cubicBezTo>
                  <a:cubicBezTo>
                    <a:pt x="283530" y="460101"/>
                    <a:pt x="465031" y="381891"/>
                    <a:pt x="494369" y="415424"/>
                  </a:cubicBezTo>
                  <a:cubicBezTo>
                    <a:pt x="523707" y="448957"/>
                    <a:pt x="412427" y="596457"/>
                    <a:pt x="425119" y="627589"/>
                  </a:cubicBezTo>
                  <a:cubicBezTo>
                    <a:pt x="437811" y="658721"/>
                    <a:pt x="523081" y="599921"/>
                    <a:pt x="570520" y="602215"/>
                  </a:cubicBezTo>
                  <a:cubicBezTo>
                    <a:pt x="617959" y="604509"/>
                    <a:pt x="630225" y="670585"/>
                    <a:pt x="645728" y="669670"/>
                  </a:cubicBezTo>
                </a:path>
              </a:pathLst>
            </a:cu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576454" y="4236331"/>
              <a:ext cx="389863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e</a:t>
              </a:r>
              <a:r>
                <a:rPr lang="en-US" baseline="30000" dirty="0" smtClean="0">
                  <a:latin typeface="Symbol" charset="2"/>
                  <a:cs typeface="Symbol" charset="2"/>
                </a:rPr>
                <a:t>-</a:t>
              </a:r>
              <a:endParaRPr lang="en-US" baseline="30000" dirty="0">
                <a:latin typeface="Symbol" charset="2"/>
                <a:cs typeface="Symbol" charset="2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610428" y="5851729"/>
              <a:ext cx="474698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i="1" dirty="0" smtClean="0"/>
                <a:t>e</a:t>
              </a:r>
              <a:r>
                <a:rPr lang="en-US" baseline="30000" dirty="0" smtClean="0">
                  <a:latin typeface="Symbol" charset="2"/>
                  <a:cs typeface="Symbol" charset="2"/>
                </a:rPr>
                <a:t>+</a:t>
              </a:r>
              <a:endParaRPr lang="en-US" baseline="30000" dirty="0">
                <a:latin typeface="Symbol" charset="2"/>
                <a:cs typeface="Symbol" charset="2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845097" y="4475918"/>
              <a:ext cx="3193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Symbol" charset="2"/>
                  <a:cs typeface="Symbol" charset="2"/>
                </a:rPr>
                <a:t>g</a:t>
              </a:r>
              <a:endParaRPr lang="en-US" dirty="0">
                <a:latin typeface="Symbol" charset="2"/>
                <a:cs typeface="Symbol" charset="2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830701" y="5750272"/>
              <a:ext cx="279569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g</a:t>
              </a:r>
              <a:endParaRPr lang="en-US" baseline="30000" dirty="0">
                <a:solidFill>
                  <a:srgbClr val="000000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 rot="6136886" flipH="1" flipV="1">
              <a:off x="6998994" y="4265243"/>
              <a:ext cx="533729" cy="546391"/>
            </a:xfrm>
            <a:custGeom>
              <a:avLst/>
              <a:gdLst>
                <a:gd name="connsiteX0" fmla="*/ 30616 w 608992"/>
                <a:gd name="connsiteY0" fmla="*/ 0 h 659946"/>
                <a:gd name="connsiteX1" fmla="*/ 18043 w 608992"/>
                <a:gd name="connsiteY1" fmla="*/ 264072 h 659946"/>
                <a:gd name="connsiteX2" fmla="*/ 244364 w 608992"/>
                <a:gd name="connsiteY2" fmla="*/ 188623 h 659946"/>
                <a:gd name="connsiteX3" fmla="*/ 219217 w 608992"/>
                <a:gd name="connsiteY3" fmla="*/ 440120 h 659946"/>
                <a:gd name="connsiteX4" fmla="*/ 445538 w 608992"/>
                <a:gd name="connsiteY4" fmla="*/ 389820 h 659946"/>
                <a:gd name="connsiteX5" fmla="*/ 395244 w 608992"/>
                <a:gd name="connsiteY5" fmla="*/ 641317 h 659946"/>
                <a:gd name="connsiteX6" fmla="*/ 608992 w 608992"/>
                <a:gd name="connsiteY6" fmla="*/ 641317 h 659946"/>
                <a:gd name="connsiteX0" fmla="*/ 29823 w 608199"/>
                <a:gd name="connsiteY0" fmla="*/ 0 h 659946"/>
                <a:gd name="connsiteX1" fmla="*/ 17222 w 608199"/>
                <a:gd name="connsiteY1" fmla="*/ 66267 h 659946"/>
                <a:gd name="connsiteX2" fmla="*/ 17250 w 608199"/>
                <a:gd name="connsiteY2" fmla="*/ 264072 h 659946"/>
                <a:gd name="connsiteX3" fmla="*/ 243571 w 608199"/>
                <a:gd name="connsiteY3" fmla="*/ 188623 h 659946"/>
                <a:gd name="connsiteX4" fmla="*/ 218424 w 608199"/>
                <a:gd name="connsiteY4" fmla="*/ 440120 h 659946"/>
                <a:gd name="connsiteX5" fmla="*/ 444745 w 608199"/>
                <a:gd name="connsiteY5" fmla="*/ 389820 h 659946"/>
                <a:gd name="connsiteX6" fmla="*/ 394451 w 608199"/>
                <a:gd name="connsiteY6" fmla="*/ 641317 h 659946"/>
                <a:gd name="connsiteX7" fmla="*/ 608199 w 608199"/>
                <a:gd name="connsiteY7" fmla="*/ 641317 h 659946"/>
                <a:gd name="connsiteX0" fmla="*/ 29823 w 608199"/>
                <a:gd name="connsiteY0" fmla="*/ 0 h 657034"/>
                <a:gd name="connsiteX1" fmla="*/ 17222 w 608199"/>
                <a:gd name="connsiteY1" fmla="*/ 66267 h 657034"/>
                <a:gd name="connsiteX2" fmla="*/ 17250 w 608199"/>
                <a:gd name="connsiteY2" fmla="*/ 264072 h 657034"/>
                <a:gd name="connsiteX3" fmla="*/ 243571 w 608199"/>
                <a:gd name="connsiteY3" fmla="*/ 188623 h 657034"/>
                <a:gd name="connsiteX4" fmla="*/ 218424 w 608199"/>
                <a:gd name="connsiteY4" fmla="*/ 440120 h 657034"/>
                <a:gd name="connsiteX5" fmla="*/ 463701 w 608199"/>
                <a:gd name="connsiteY5" fmla="*/ 429152 h 657034"/>
                <a:gd name="connsiteX6" fmla="*/ 394451 w 608199"/>
                <a:gd name="connsiteY6" fmla="*/ 641317 h 657034"/>
                <a:gd name="connsiteX7" fmla="*/ 608199 w 608199"/>
                <a:gd name="connsiteY7" fmla="*/ 641317 h 657034"/>
                <a:gd name="connsiteX0" fmla="*/ 30821 w 609197"/>
                <a:gd name="connsiteY0" fmla="*/ 0 h 657032"/>
                <a:gd name="connsiteX1" fmla="*/ 18220 w 609197"/>
                <a:gd name="connsiteY1" fmla="*/ 66267 h 657032"/>
                <a:gd name="connsiteX2" fmla="*/ 18248 w 609197"/>
                <a:gd name="connsiteY2" fmla="*/ 264072 h 657032"/>
                <a:gd name="connsiteX3" fmla="*/ 258072 w 609197"/>
                <a:gd name="connsiteY3" fmla="*/ 226897 h 657032"/>
                <a:gd name="connsiteX4" fmla="*/ 219422 w 609197"/>
                <a:gd name="connsiteY4" fmla="*/ 440120 h 657032"/>
                <a:gd name="connsiteX5" fmla="*/ 464699 w 609197"/>
                <a:gd name="connsiteY5" fmla="*/ 429152 h 657032"/>
                <a:gd name="connsiteX6" fmla="*/ 395449 w 609197"/>
                <a:gd name="connsiteY6" fmla="*/ 641317 h 657032"/>
                <a:gd name="connsiteX7" fmla="*/ 609197 w 609197"/>
                <a:gd name="connsiteY7" fmla="*/ 641317 h 657032"/>
                <a:gd name="connsiteX0" fmla="*/ 27 w 638867"/>
                <a:gd name="connsiteY0" fmla="*/ 0 h 643306"/>
                <a:gd name="connsiteX1" fmla="*/ 47890 w 638867"/>
                <a:gd name="connsiteY1" fmla="*/ 52539 h 643306"/>
                <a:gd name="connsiteX2" fmla="*/ 47918 w 638867"/>
                <a:gd name="connsiteY2" fmla="*/ 250344 h 643306"/>
                <a:gd name="connsiteX3" fmla="*/ 287742 w 638867"/>
                <a:gd name="connsiteY3" fmla="*/ 213169 h 643306"/>
                <a:gd name="connsiteX4" fmla="*/ 249092 w 638867"/>
                <a:gd name="connsiteY4" fmla="*/ 426392 h 643306"/>
                <a:gd name="connsiteX5" fmla="*/ 494369 w 638867"/>
                <a:gd name="connsiteY5" fmla="*/ 415424 h 643306"/>
                <a:gd name="connsiteX6" fmla="*/ 425119 w 638867"/>
                <a:gd name="connsiteY6" fmla="*/ 627589 h 643306"/>
                <a:gd name="connsiteX7" fmla="*/ 638867 w 638867"/>
                <a:gd name="connsiteY7" fmla="*/ 627589 h 643306"/>
                <a:gd name="connsiteX0" fmla="*/ 27 w 709755"/>
                <a:gd name="connsiteY0" fmla="*/ 0 h 648825"/>
                <a:gd name="connsiteX1" fmla="*/ 47890 w 709755"/>
                <a:gd name="connsiteY1" fmla="*/ 52539 h 648825"/>
                <a:gd name="connsiteX2" fmla="*/ 47918 w 709755"/>
                <a:gd name="connsiteY2" fmla="*/ 250344 h 648825"/>
                <a:gd name="connsiteX3" fmla="*/ 287742 w 709755"/>
                <a:gd name="connsiteY3" fmla="*/ 213169 h 648825"/>
                <a:gd name="connsiteX4" fmla="*/ 249092 w 709755"/>
                <a:gd name="connsiteY4" fmla="*/ 426392 h 648825"/>
                <a:gd name="connsiteX5" fmla="*/ 494369 w 709755"/>
                <a:gd name="connsiteY5" fmla="*/ 415424 h 648825"/>
                <a:gd name="connsiteX6" fmla="*/ 425119 w 709755"/>
                <a:gd name="connsiteY6" fmla="*/ 627589 h 648825"/>
                <a:gd name="connsiteX7" fmla="*/ 709755 w 709755"/>
                <a:gd name="connsiteY7" fmla="*/ 641352 h 648825"/>
                <a:gd name="connsiteX0" fmla="*/ 27 w 709755"/>
                <a:gd name="connsiteY0" fmla="*/ 0 h 641372"/>
                <a:gd name="connsiteX1" fmla="*/ 47890 w 709755"/>
                <a:gd name="connsiteY1" fmla="*/ 52539 h 641372"/>
                <a:gd name="connsiteX2" fmla="*/ 47918 w 709755"/>
                <a:gd name="connsiteY2" fmla="*/ 250344 h 641372"/>
                <a:gd name="connsiteX3" fmla="*/ 287742 w 709755"/>
                <a:gd name="connsiteY3" fmla="*/ 213169 h 641372"/>
                <a:gd name="connsiteX4" fmla="*/ 249092 w 709755"/>
                <a:gd name="connsiteY4" fmla="*/ 426392 h 641372"/>
                <a:gd name="connsiteX5" fmla="*/ 494369 w 709755"/>
                <a:gd name="connsiteY5" fmla="*/ 415424 h 641372"/>
                <a:gd name="connsiteX6" fmla="*/ 425119 w 709755"/>
                <a:gd name="connsiteY6" fmla="*/ 627589 h 641372"/>
                <a:gd name="connsiteX7" fmla="*/ 608691 w 709755"/>
                <a:gd name="connsiteY7" fmla="*/ 609626 h 641372"/>
                <a:gd name="connsiteX8" fmla="*/ 709755 w 709755"/>
                <a:gd name="connsiteY8" fmla="*/ 641352 h 641372"/>
                <a:gd name="connsiteX0" fmla="*/ 27 w 677963"/>
                <a:gd name="connsiteY0" fmla="*/ 0 h 701400"/>
                <a:gd name="connsiteX1" fmla="*/ 47890 w 677963"/>
                <a:gd name="connsiteY1" fmla="*/ 52539 h 701400"/>
                <a:gd name="connsiteX2" fmla="*/ 47918 w 677963"/>
                <a:gd name="connsiteY2" fmla="*/ 250344 h 701400"/>
                <a:gd name="connsiteX3" fmla="*/ 287742 w 677963"/>
                <a:gd name="connsiteY3" fmla="*/ 213169 h 701400"/>
                <a:gd name="connsiteX4" fmla="*/ 249092 w 677963"/>
                <a:gd name="connsiteY4" fmla="*/ 426392 h 701400"/>
                <a:gd name="connsiteX5" fmla="*/ 494369 w 677963"/>
                <a:gd name="connsiteY5" fmla="*/ 415424 h 701400"/>
                <a:gd name="connsiteX6" fmla="*/ 425119 w 677963"/>
                <a:gd name="connsiteY6" fmla="*/ 627589 h 701400"/>
                <a:gd name="connsiteX7" fmla="*/ 608691 w 677963"/>
                <a:gd name="connsiteY7" fmla="*/ 609626 h 701400"/>
                <a:gd name="connsiteX8" fmla="*/ 677964 w 677963"/>
                <a:gd name="connsiteY8" fmla="*/ 701394 h 701400"/>
                <a:gd name="connsiteX0" fmla="*/ 27 w 677965"/>
                <a:gd name="connsiteY0" fmla="*/ 0 h 701400"/>
                <a:gd name="connsiteX1" fmla="*/ 47890 w 677965"/>
                <a:gd name="connsiteY1" fmla="*/ 52539 h 701400"/>
                <a:gd name="connsiteX2" fmla="*/ 47918 w 677965"/>
                <a:gd name="connsiteY2" fmla="*/ 250344 h 701400"/>
                <a:gd name="connsiteX3" fmla="*/ 287742 w 677965"/>
                <a:gd name="connsiteY3" fmla="*/ 213169 h 701400"/>
                <a:gd name="connsiteX4" fmla="*/ 249092 w 677965"/>
                <a:gd name="connsiteY4" fmla="*/ 426392 h 701400"/>
                <a:gd name="connsiteX5" fmla="*/ 494369 w 677965"/>
                <a:gd name="connsiteY5" fmla="*/ 415424 h 701400"/>
                <a:gd name="connsiteX6" fmla="*/ 425119 w 677965"/>
                <a:gd name="connsiteY6" fmla="*/ 627589 h 701400"/>
                <a:gd name="connsiteX7" fmla="*/ 570520 w 677965"/>
                <a:gd name="connsiteY7" fmla="*/ 602215 h 701400"/>
                <a:gd name="connsiteX8" fmla="*/ 677964 w 677965"/>
                <a:gd name="connsiteY8" fmla="*/ 701394 h 701400"/>
                <a:gd name="connsiteX0" fmla="*/ 27 w 645729"/>
                <a:gd name="connsiteY0" fmla="*/ 0 h 669679"/>
                <a:gd name="connsiteX1" fmla="*/ 47890 w 645729"/>
                <a:gd name="connsiteY1" fmla="*/ 52539 h 669679"/>
                <a:gd name="connsiteX2" fmla="*/ 47918 w 645729"/>
                <a:gd name="connsiteY2" fmla="*/ 250344 h 669679"/>
                <a:gd name="connsiteX3" fmla="*/ 287742 w 645729"/>
                <a:gd name="connsiteY3" fmla="*/ 213169 h 669679"/>
                <a:gd name="connsiteX4" fmla="*/ 249092 w 645729"/>
                <a:gd name="connsiteY4" fmla="*/ 426392 h 669679"/>
                <a:gd name="connsiteX5" fmla="*/ 494369 w 645729"/>
                <a:gd name="connsiteY5" fmla="*/ 415424 h 669679"/>
                <a:gd name="connsiteX6" fmla="*/ 425119 w 645729"/>
                <a:gd name="connsiteY6" fmla="*/ 627589 h 669679"/>
                <a:gd name="connsiteX7" fmla="*/ 570520 w 645729"/>
                <a:gd name="connsiteY7" fmla="*/ 602215 h 669679"/>
                <a:gd name="connsiteX8" fmla="*/ 645728 w 645729"/>
                <a:gd name="connsiteY8" fmla="*/ 669670 h 66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5729" h="669679">
                  <a:moveTo>
                    <a:pt x="27" y="0"/>
                  </a:moveTo>
                  <a:cubicBezTo>
                    <a:pt x="-1362" y="12032"/>
                    <a:pt x="49985" y="8527"/>
                    <a:pt x="47890" y="52539"/>
                  </a:cubicBezTo>
                  <a:cubicBezTo>
                    <a:pt x="45795" y="96551"/>
                    <a:pt x="7943" y="223572"/>
                    <a:pt x="47918" y="250344"/>
                  </a:cubicBezTo>
                  <a:cubicBezTo>
                    <a:pt x="87893" y="277116"/>
                    <a:pt x="254213" y="183828"/>
                    <a:pt x="287742" y="213169"/>
                  </a:cubicBezTo>
                  <a:cubicBezTo>
                    <a:pt x="321271" y="242510"/>
                    <a:pt x="214654" y="392683"/>
                    <a:pt x="249092" y="426392"/>
                  </a:cubicBezTo>
                  <a:cubicBezTo>
                    <a:pt x="283530" y="460101"/>
                    <a:pt x="465031" y="381891"/>
                    <a:pt x="494369" y="415424"/>
                  </a:cubicBezTo>
                  <a:cubicBezTo>
                    <a:pt x="523707" y="448957"/>
                    <a:pt x="412427" y="596457"/>
                    <a:pt x="425119" y="627589"/>
                  </a:cubicBezTo>
                  <a:cubicBezTo>
                    <a:pt x="437811" y="658721"/>
                    <a:pt x="523081" y="599921"/>
                    <a:pt x="570520" y="602215"/>
                  </a:cubicBezTo>
                  <a:cubicBezTo>
                    <a:pt x="617959" y="604509"/>
                    <a:pt x="630225" y="670585"/>
                    <a:pt x="645728" y="669670"/>
                  </a:cubicBezTo>
                </a:path>
              </a:pathLst>
            </a:cu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489487" y="4231088"/>
              <a:ext cx="3193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Symbol" charset="2"/>
                  <a:cs typeface="Symbol" charset="2"/>
                </a:rPr>
                <a:t>g</a:t>
              </a:r>
              <a:endParaRPr lang="en-US" dirty="0">
                <a:latin typeface="Symbol" charset="2"/>
                <a:cs typeface="Symbol" charset="2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459058" y="6119604"/>
              <a:ext cx="18499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+1 electron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855009" y="6203870"/>
              <a:ext cx="18499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+1 </a:t>
              </a:r>
              <a:r>
                <a:rPr lang="en-US" dirty="0" smtClean="0">
                  <a:latin typeface="Symbol" charset="2"/>
                  <a:cs typeface="Symbol" charset="2"/>
                </a:rPr>
                <a:t>g</a:t>
              </a:r>
              <a:endParaRPr lang="en-US" dirty="0">
                <a:latin typeface="Symbol" charset="2"/>
                <a:cs typeface="Symbol" charset="2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314427" y="6203870"/>
              <a:ext cx="18499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+2 </a:t>
              </a:r>
              <a:r>
                <a:rPr lang="en-US" dirty="0" smtClean="0">
                  <a:latin typeface="Symbol" charset="2"/>
                  <a:cs typeface="Symbol" charset="2"/>
                </a:rPr>
                <a:t>g</a:t>
              </a:r>
              <a:endParaRPr lang="en-US" dirty="0">
                <a:latin typeface="Symbol" charset="2"/>
                <a:cs typeface="Symbol" charset="2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064240" y="3920453"/>
              <a:ext cx="75515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E46C0A"/>
                  </a:solidFill>
                </a:rPr>
                <a:t>Backgrounds</a:t>
              </a:r>
              <a:endParaRPr lang="en-US" dirty="0">
                <a:solidFill>
                  <a:srgbClr val="E46C0A"/>
                </a:solidFill>
              </a:endParaRPr>
            </a:p>
          </p:txBody>
        </p:sp>
      </p:grpSp>
      <p:sp>
        <p:nvSpPr>
          <p:cNvPr id="6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2733" y="6569075"/>
            <a:ext cx="5386622" cy="288607"/>
          </a:xfrm>
        </p:spPr>
        <p:txBody>
          <a:bodyPr/>
          <a:lstStyle/>
          <a:p>
            <a:pPr algn="l"/>
            <a:r>
              <a:rPr lang="en-US" smtClean="0"/>
              <a:t>M. Raggi july 2015</a:t>
            </a:r>
            <a:endParaRPr lang="en-US" dirty="0"/>
          </a:p>
        </p:txBody>
      </p:sp>
      <p:sp>
        <p:nvSpPr>
          <p:cNvPr id="62" name="Date Placeholder 5"/>
          <p:cNvSpPr>
            <a:spLocks noGrp="1"/>
          </p:cNvSpPr>
          <p:nvPr>
            <p:ph type="dt" sz="half" idx="10"/>
          </p:nvPr>
        </p:nvSpPr>
        <p:spPr>
          <a:xfrm>
            <a:off x="7019355" y="6569075"/>
            <a:ext cx="1705891" cy="288607"/>
          </a:xfrm>
        </p:spPr>
        <p:txBody>
          <a:bodyPr/>
          <a:lstStyle/>
          <a:p>
            <a:r>
              <a:rPr lang="en-US" smtClean="0"/>
              <a:t>LNF 4/06/15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1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A62-TDAQ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97466</TotalTime>
  <Words>2658</Words>
  <Application>Microsoft Macintosh PowerPoint</Application>
  <PresentationFormat>On-screen Show (4:3)</PresentationFormat>
  <Paragraphs>465</Paragraphs>
  <Slides>26</Slides>
  <Notes>1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NA62-TDAQ</vt:lpstr>
      <vt:lpstr>L’esperimento PADME at LNF</vt:lpstr>
      <vt:lpstr>A’ visible searches status</vt:lpstr>
      <vt:lpstr>Dark photon searches in the world</vt:lpstr>
      <vt:lpstr>Status A’→cc invisible decays</vt:lpstr>
      <vt:lpstr>Combining visible and invisible</vt:lpstr>
      <vt:lpstr>The PADME approach</vt:lpstr>
      <vt:lpstr>The PADME experiment</vt:lpstr>
      <vt:lpstr>The PADME experiment</vt:lpstr>
      <vt:lpstr>Main background sources</vt:lpstr>
      <vt:lpstr>Main background studies</vt:lpstr>
      <vt:lpstr>PADME invisible sensitivity estimate</vt:lpstr>
      <vt:lpstr>PADME ecal L3 BGO matrix test</vt:lpstr>
      <vt:lpstr>Ecal taglio dei cristalli</vt:lpstr>
      <vt:lpstr>PADME anagrafica</vt:lpstr>
      <vt:lpstr>Richieste 2015 CSN1</vt:lpstr>
      <vt:lpstr>Piano finanziario 2015-2017</vt:lpstr>
      <vt:lpstr>Richieste per sezione</vt:lpstr>
      <vt:lpstr>Possibile schedula per PADME</vt:lpstr>
      <vt:lpstr>Richieste ai servizi LNF</vt:lpstr>
      <vt:lpstr>Invisible A’ model dependence</vt:lpstr>
      <vt:lpstr>Cross section enhancement</vt:lpstr>
      <vt:lpstr>PADME Geant4 simulation</vt:lpstr>
      <vt:lpstr>The simplest dark sector model</vt:lpstr>
      <vt:lpstr>The electromagnetic calorimeter</vt:lpstr>
      <vt:lpstr>A’ production and decays</vt:lpstr>
      <vt:lpstr>A possible analyzing magnet for PADME</vt:lpstr>
    </vt:vector>
  </TitlesOfParts>
  <Manager/>
  <Company>INFN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boson at BTF</dc:title>
  <dc:subject/>
  <dc:creator>M. Raggi</dc:creator>
  <cp:keywords/>
  <dc:description/>
  <cp:lastModifiedBy>Mauro Raggi</cp:lastModifiedBy>
  <cp:revision>2249</cp:revision>
  <cp:lastPrinted>2013-12-03T11:45:57Z</cp:lastPrinted>
  <dcterms:created xsi:type="dcterms:W3CDTF">2012-03-21T10:21:10Z</dcterms:created>
  <dcterms:modified xsi:type="dcterms:W3CDTF">2015-07-01T12:27:27Z</dcterms:modified>
  <cp:category/>
</cp:coreProperties>
</file>