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03" r:id="rId2"/>
    <p:sldId id="559" r:id="rId3"/>
    <p:sldId id="556" r:id="rId4"/>
    <p:sldId id="552" r:id="rId5"/>
    <p:sldId id="555" r:id="rId6"/>
    <p:sldId id="375" r:id="rId7"/>
    <p:sldId id="372" r:id="rId8"/>
    <p:sldId id="564" r:id="rId9"/>
    <p:sldId id="562" r:id="rId10"/>
    <p:sldId id="568" r:id="rId11"/>
    <p:sldId id="569" r:id="rId12"/>
    <p:sldId id="571" r:id="rId1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38" autoAdjust="0"/>
  </p:normalViewPr>
  <p:slideViewPr>
    <p:cSldViewPr snapToGrid="0" snapToObjects="1">
      <p:cViewPr>
        <p:scale>
          <a:sx n="100" d="100"/>
          <a:sy n="100" d="100"/>
        </p:scale>
        <p:origin x="-930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2BBF8-A99B-7545-907A-B58410B34FB5}" type="datetimeFigureOut">
              <a:rPr lang="it-IT" smtClean="0"/>
              <a:t>30/06/2015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06491-8F41-744C-B66A-248AEB05FB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88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886C2D-646C-FA45-B785-2E7FDBB367DC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7" indent="-2857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8" indent="-2285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43" indent="-2285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9" indent="-2285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5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0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64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19" indent="-228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FA9AE7-C2CA-4995-83C3-5E7901553E0E}" type="slidenum">
              <a:rPr lang="en-GB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EED7-0C2E-44AF-A2B6-B7ADA2B655D4}" type="datetime1">
              <a:rPr lang="it-IT" smtClean="0"/>
              <a:t>30/06/2015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Variola, LNF CL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812-2B2A-C849-BC60-2703C5CB7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43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C1AE-CECE-472A-AD68-E71F03878C1A}" type="datetime1">
              <a:rPr lang="it-IT" smtClean="0"/>
              <a:t>30/06/2015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Variola, LNF CL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812-2B2A-C849-BC60-2703C5CB7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7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B8D0-5FB9-4F26-8DBC-ECA1E654A8E4}" type="datetime1">
              <a:rPr lang="it-IT" smtClean="0"/>
              <a:t>30/06/2015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Variola, LNF CL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812-2B2A-C849-BC60-2703C5CB7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91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89F-9009-4F1B-BCE1-F10F4B56DA67}" type="datetime1">
              <a:rPr lang="it-IT" smtClean="0"/>
              <a:t>30/06/2015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Variola, LNF CL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812-2B2A-C849-BC60-2703C5CB7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1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C678-C68F-4246-8D16-498D7AF63308}" type="datetime1">
              <a:rPr lang="it-IT" smtClean="0"/>
              <a:t>30/06/2015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Variola, LNF CL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812-2B2A-C849-BC60-2703C5CB7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17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4E-B54E-4F6E-8FB0-CD69437350EA}" type="datetime1">
              <a:rPr lang="it-IT" smtClean="0"/>
              <a:t>30/06/2015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Variola, LNF CL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812-2B2A-C849-BC60-2703C5CB7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473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1850-EB79-4ECC-AE99-4ED40DAB9DA2}" type="datetime1">
              <a:rPr lang="it-IT" smtClean="0"/>
              <a:t>30/06/2015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Variola, LNF CL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812-2B2A-C849-BC60-2703C5CB7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24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0322-0FB9-4F46-A3F8-E1CBF3FC78E0}" type="datetime1">
              <a:rPr lang="it-IT" smtClean="0"/>
              <a:t>30/06/2015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Variola, LNF CL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812-2B2A-C849-BC60-2703C5CB7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12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D279-0582-4A89-9479-556AE6170F93}" type="datetime1">
              <a:rPr lang="it-IT" smtClean="0"/>
              <a:t>30/06/2015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Variola, LNF CL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812-2B2A-C849-BC60-2703C5CB7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05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E970-0BDA-4C80-9A3B-805A648014FB}" type="datetime1">
              <a:rPr lang="it-IT" smtClean="0"/>
              <a:t>30/06/2015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Variola, LNF CL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812-2B2A-C849-BC60-2703C5CB7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38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9BD8-5CAF-497C-B52A-4E704508EAEE}" type="datetime1">
              <a:rPr lang="it-IT" smtClean="0"/>
              <a:t>30/06/2015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Variola, LNF CL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812-2B2A-C849-BC60-2703C5CB7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16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0C5-8755-4A2A-BE30-198843C32790}" type="datetime1">
              <a:rPr lang="it-IT" smtClean="0"/>
              <a:t>30/06/2015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Alessandro Variola, LNF CL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CD812-2B2A-C849-BC60-2703C5CB74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61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0090"/>
                </a:solidFill>
                <a:latin typeface="Comic Sans MS" pitchFamily="66" charset="0"/>
              </a:rPr>
              <a:t>ELI </a:t>
            </a:r>
            <a:r>
              <a:rPr lang="fr-FR" sz="4000" b="1" dirty="0" err="1">
                <a:solidFill>
                  <a:srgbClr val="000090"/>
                </a:solidFill>
                <a:latin typeface="Comic Sans MS" pitchFamily="66" charset="0"/>
              </a:rPr>
              <a:t>Nuclear</a:t>
            </a:r>
            <a:r>
              <a:rPr lang="fr-FR" sz="4000" b="1" dirty="0">
                <a:solidFill>
                  <a:srgbClr val="000090"/>
                </a:solidFill>
                <a:latin typeface="Comic Sans MS" pitchFamily="66" charset="0"/>
              </a:rPr>
              <a:t> </a:t>
            </a:r>
            <a:r>
              <a:rPr lang="fr-FR" sz="4000" b="1" dirty="0" err="1" smtClean="0">
                <a:solidFill>
                  <a:srgbClr val="000090"/>
                </a:solidFill>
                <a:latin typeface="Comic Sans MS" pitchFamily="66" charset="0"/>
              </a:rPr>
              <a:t>Physics</a:t>
            </a:r>
            <a:r>
              <a:rPr lang="fr-FR" sz="4000" b="1" dirty="0" smtClean="0">
                <a:solidFill>
                  <a:srgbClr val="000090"/>
                </a:solidFill>
                <a:latin typeface="Comic Sans MS" pitchFamily="66" charset="0"/>
              </a:rPr>
              <a:t> (Romania)</a:t>
            </a:r>
            <a:endParaRPr lang="fr-FR" sz="4000" b="1" dirty="0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2048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CA048DEB-E4B4-3A41-801F-6FA0A01E0296}" type="slidenum">
              <a:rPr lang="cs-CZ" sz="1200">
                <a:solidFill>
                  <a:srgbClr val="898989"/>
                </a:solidFill>
                <a:latin typeface="Calibri" charset="0"/>
                <a:cs typeface="Arial" charset="0"/>
              </a:rPr>
              <a:pPr eaLnBrk="1" hangingPunct="1"/>
              <a:t>1</a:t>
            </a:fld>
            <a:endParaRPr lang="cs-CZ" sz="1200">
              <a:solidFill>
                <a:srgbClr val="898989"/>
              </a:solidFill>
              <a:latin typeface="Calibri" charset="0"/>
              <a:cs typeface="Arial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07950" y="1384301"/>
            <a:ext cx="87185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en-US" sz="1800" b="1" dirty="0">
                <a:solidFill>
                  <a:srgbClr val="000090"/>
                </a:solidFill>
                <a:latin typeface="Comic Sans MS" pitchFamily="66" charset="0"/>
                <a:cs typeface="Verdana"/>
              </a:rPr>
              <a:t>Laser-Induced Photonuclear Physics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en-US" sz="1600" dirty="0">
                <a:latin typeface="Comic Sans MS" pitchFamily="66" charset="0"/>
                <a:cs typeface="Verdana"/>
              </a:rPr>
              <a:t>nuclear physics methods to study laser-target interactions, new nuclear spectroscopy, new photonuclear </a:t>
            </a:r>
            <a:r>
              <a:rPr lang="en-US" sz="1600" dirty="0" smtClean="0">
                <a:latin typeface="Comic Sans MS" pitchFamily="66" charset="0"/>
                <a:cs typeface="Verdana"/>
              </a:rPr>
              <a:t>physics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endParaRPr lang="en-GB" sz="1500" dirty="0" smtClean="0">
              <a:latin typeface="Comic Sans MS" pitchFamily="66" charset="0"/>
              <a:cs typeface="Verdana"/>
            </a:endParaRPr>
          </a:p>
          <a:p>
            <a:pPr lvl="1" algn="just" eaLnBrk="1" hangingPunct="1">
              <a:defRPr/>
            </a:pPr>
            <a:endParaRPr lang="en-GB" sz="1600" dirty="0" smtClean="0">
              <a:latin typeface="Comic Sans MS" pitchFamily="66" charset="0"/>
              <a:ea typeface="Arial" pitchFamily="34" charset="0"/>
            </a:endParaRPr>
          </a:p>
        </p:txBody>
      </p:sp>
      <p:pic>
        <p:nvPicPr>
          <p:cNvPr id="20485" name="Picture 6" descr="C:\Users\victor nicolae zamfi\Music\Documents\ELI\ELI-CivilEng\ELI-NPPictures\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489200"/>
            <a:ext cx="5153025" cy="322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Variola, LNF CL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5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45"/>
          <p:cNvSpPr/>
          <p:nvPr/>
        </p:nvSpPr>
        <p:spPr>
          <a:xfrm>
            <a:off x="4500121" y="2284700"/>
            <a:ext cx="3610321" cy="1974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rgbClr val="FF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82353" y="4464694"/>
            <a:ext cx="8854643" cy="22649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rgbClr val="FF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8327" y="2274905"/>
            <a:ext cx="4035381" cy="19942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0" y="137342"/>
            <a:ext cx="9144000" cy="681271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EuroGammaS Organisational Breakdown Structure (OBS)</a:t>
            </a:r>
            <a:br>
              <a:rPr lang="en-GB" sz="2800" dirty="0" smtClean="0"/>
            </a:br>
            <a:r>
              <a:rPr lang="en-GB" sz="1400" dirty="0" smtClean="0"/>
              <a:t>Hierarchical management structure, communication routes and reporting links</a:t>
            </a:r>
          </a:p>
        </p:txBody>
      </p:sp>
      <p:sp>
        <p:nvSpPr>
          <p:cNvPr id="7" name="Rectangle 6"/>
          <p:cNvSpPr/>
          <p:nvPr/>
        </p:nvSpPr>
        <p:spPr>
          <a:xfrm>
            <a:off x="4084664" y="1075604"/>
            <a:ext cx="2933756" cy="791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prstClr val="white"/>
                </a:solidFill>
              </a:rPr>
              <a:t>Governing Board</a:t>
            </a:r>
            <a:endParaRPr lang="en-GB" sz="16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Institute Partner Members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Industrial Partner Members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Project Coordinator, Machine Leader,  Q&amp;C Manager</a:t>
            </a:r>
          </a:p>
        </p:txBody>
      </p:sp>
      <p:cxnSp>
        <p:nvCxnSpPr>
          <p:cNvPr id="8" name="Straight Connector 7"/>
          <p:cNvCxnSpPr>
            <a:endCxn id="9" idx="0"/>
          </p:cNvCxnSpPr>
          <p:nvPr/>
        </p:nvCxnSpPr>
        <p:spPr>
          <a:xfrm>
            <a:off x="6128036" y="2054711"/>
            <a:ext cx="0" cy="53864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31176" y="2593359"/>
            <a:ext cx="1593720" cy="441772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Machine Leader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 (Alessandro </a:t>
            </a:r>
            <a:r>
              <a:rPr lang="en-GB" sz="1000" dirty="0" err="1" smtClean="0">
                <a:solidFill>
                  <a:schemeClr val="tx1"/>
                </a:solidFill>
              </a:rPr>
              <a:t>Variola</a:t>
            </a:r>
            <a:r>
              <a:rPr lang="en-GB" sz="1000" dirty="0">
                <a:solidFill>
                  <a:schemeClr val="tx1"/>
                </a:solidFill>
              </a:rPr>
              <a:t>) INFN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561" y="1219666"/>
            <a:ext cx="952500" cy="503534"/>
          </a:xfrm>
          <a:prstGeom prst="rect">
            <a:avLst/>
          </a:prstGeom>
          <a:solidFill>
            <a:srgbClr val="AB9AC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smtClean="0">
                <a:solidFill>
                  <a:prstClr val="white"/>
                </a:solidFill>
              </a:rPr>
              <a:t>IFIN-HH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86704" y="1213274"/>
            <a:ext cx="1654061" cy="488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prstClr val="white"/>
                </a:solidFill>
              </a:rPr>
              <a:t>Project Coordinator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Luigi Palumbo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11" idx="3"/>
          </p:cNvCxnSpPr>
          <p:nvPr/>
        </p:nvCxnSpPr>
        <p:spPr>
          <a:xfrm>
            <a:off x="1176061" y="1471433"/>
            <a:ext cx="310643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84156" y="2593359"/>
            <a:ext cx="1563856" cy="417279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Finance Manager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(</a:t>
            </a:r>
            <a:r>
              <a:rPr lang="en-GB" sz="1000" dirty="0" err="1" smtClean="0">
                <a:solidFill>
                  <a:schemeClr val="tx1"/>
                </a:solidFill>
              </a:rPr>
              <a:t>tba</a:t>
            </a:r>
            <a:r>
              <a:rPr lang="en-GB" sz="1000" dirty="0" smtClean="0">
                <a:solidFill>
                  <a:schemeClr val="tx1"/>
                </a:solidFill>
              </a:rPr>
              <a:t>)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4113" name="TextBox 46"/>
          <p:cNvSpPr txBox="1">
            <a:spLocks noChangeArrowheads="1"/>
          </p:cNvSpPr>
          <p:nvPr/>
        </p:nvSpPr>
        <p:spPr bwMode="auto">
          <a:xfrm>
            <a:off x="223561" y="2274905"/>
            <a:ext cx="1197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400" b="1" dirty="0" smtClean="0">
                <a:solidFill>
                  <a:prstClr val="black"/>
                </a:solidFill>
                <a:cs typeface="Arial" charset="0"/>
              </a:rPr>
              <a:t>Project Office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16029" y="4847212"/>
            <a:ext cx="845843" cy="769730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WP 01a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white"/>
                </a:solidFill>
              </a:rPr>
              <a:t>Accelerator Physics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(Cristina </a:t>
            </a:r>
            <a:r>
              <a:rPr lang="en-GB" sz="800" b="1" dirty="0" err="1" smtClean="0">
                <a:solidFill>
                  <a:prstClr val="black"/>
                </a:solidFill>
              </a:rPr>
              <a:t>Vaccarezza</a:t>
            </a:r>
            <a:r>
              <a:rPr lang="en-GB" sz="800" b="1" dirty="0" smtClean="0">
                <a:solidFill>
                  <a:prstClr val="black"/>
                </a:solidFill>
              </a:rPr>
              <a:t>)</a:t>
            </a:r>
            <a:endParaRPr lang="en-GB" sz="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black"/>
                </a:solidFill>
              </a:rPr>
              <a:t>INFN </a:t>
            </a:r>
            <a:r>
              <a:rPr lang="en-GB" sz="800" b="1" dirty="0" err="1">
                <a:solidFill>
                  <a:prstClr val="black"/>
                </a:solidFill>
              </a:rPr>
              <a:t>Frascati</a:t>
            </a:r>
            <a:r>
              <a:rPr lang="en-GB" sz="8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885156" y="5866296"/>
            <a:ext cx="913669" cy="734069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02B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white"/>
                </a:solidFill>
              </a:rPr>
              <a:t>Interaction chambers </a:t>
            </a:r>
            <a:endParaRPr lang="en-GB" sz="800" b="1" dirty="0" smtClean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</a:t>
            </a:r>
            <a:r>
              <a:rPr lang="en-GB" sz="800" b="1" dirty="0" err="1" smtClean="0">
                <a:solidFill>
                  <a:prstClr val="black"/>
                </a:solidFill>
              </a:rPr>
              <a:t>Herve</a:t>
            </a:r>
            <a:r>
              <a:rPr lang="en-GB" sz="800" b="1" dirty="0" smtClean="0">
                <a:solidFill>
                  <a:prstClr val="black"/>
                </a:solidFill>
              </a:rPr>
              <a:t> </a:t>
            </a:r>
            <a:r>
              <a:rPr lang="en-GB" sz="800" b="1" dirty="0" err="1" smtClean="0">
                <a:solidFill>
                  <a:prstClr val="black"/>
                </a:solidFill>
              </a:rPr>
              <a:t>Rocipon</a:t>
            </a:r>
            <a:r>
              <a:rPr lang="en-GB" sz="800" b="1" dirty="0" smtClean="0">
                <a:solidFill>
                  <a:prstClr val="black"/>
                </a:solidFill>
              </a:rPr>
              <a:t>)</a:t>
            </a:r>
            <a:endParaRPr lang="en-GB" sz="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err="1" smtClean="0">
                <a:solidFill>
                  <a:prstClr val="black"/>
                </a:solidFill>
              </a:rPr>
              <a:t>Alsyom</a:t>
            </a: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69518" y="4847210"/>
            <a:ext cx="810014" cy="769733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03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Accelerating </a:t>
            </a:r>
            <a:r>
              <a:rPr lang="en-GB" sz="800" b="1" dirty="0">
                <a:solidFill>
                  <a:prstClr val="white"/>
                </a:solidFill>
              </a:rPr>
              <a:t>Structures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(David </a:t>
            </a:r>
            <a:r>
              <a:rPr lang="en-GB" sz="800" b="1" dirty="0" err="1" smtClean="0">
                <a:solidFill>
                  <a:prstClr val="black"/>
                </a:solidFill>
              </a:rPr>
              <a:t>Alesini</a:t>
            </a:r>
            <a:r>
              <a:rPr lang="en-GB" sz="800" b="1" dirty="0" smtClean="0">
                <a:solidFill>
                  <a:prstClr val="black"/>
                </a:solidFill>
              </a:rPr>
              <a:t>)</a:t>
            </a:r>
            <a:endParaRPr lang="en-GB" sz="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black"/>
                </a:solidFill>
              </a:rPr>
              <a:t>INFN </a:t>
            </a:r>
            <a:r>
              <a:rPr lang="en-GB" sz="800" b="1" dirty="0" err="1">
                <a:solidFill>
                  <a:prstClr val="black"/>
                </a:solidFill>
              </a:rPr>
              <a:t>Frascati</a:t>
            </a:r>
            <a:r>
              <a:rPr lang="en-GB" sz="8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927394" y="5875580"/>
            <a:ext cx="835572" cy="724785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08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Control System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</a:t>
            </a:r>
            <a:r>
              <a:rPr lang="en-GB" sz="800" b="1" dirty="0" err="1" smtClean="0">
                <a:solidFill>
                  <a:prstClr val="black"/>
                </a:solidFill>
              </a:rPr>
              <a:t>Giampiero</a:t>
            </a:r>
            <a:r>
              <a:rPr lang="en-GB" sz="800" b="1" dirty="0" smtClean="0">
                <a:solidFill>
                  <a:prstClr val="black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Di </a:t>
            </a:r>
            <a:r>
              <a:rPr lang="en-GB" sz="800" b="1" dirty="0" err="1" smtClean="0">
                <a:solidFill>
                  <a:prstClr val="black"/>
                </a:solidFill>
              </a:rPr>
              <a:t>Pirro</a:t>
            </a:r>
            <a:r>
              <a:rPr lang="en-GB" sz="800" b="1" dirty="0" smtClean="0">
                <a:solidFill>
                  <a:prstClr val="black"/>
                </a:solidFill>
              </a:rPr>
              <a:t>)</a:t>
            </a:r>
            <a:endParaRPr lang="en-GB" sz="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black"/>
                </a:solidFill>
              </a:rPr>
              <a:t>INFN </a:t>
            </a:r>
            <a:r>
              <a:rPr lang="en-GB" sz="800" b="1" dirty="0" err="1">
                <a:solidFill>
                  <a:prstClr val="black"/>
                </a:solidFill>
              </a:rPr>
              <a:t>Frascati</a:t>
            </a: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223708" y="4854256"/>
            <a:ext cx="814919" cy="762688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04a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High Power RF </a:t>
            </a:r>
            <a:r>
              <a:rPr lang="en-GB" sz="800" b="1" dirty="0">
                <a:solidFill>
                  <a:prstClr val="white"/>
                </a:solidFill>
              </a:rPr>
              <a:t>&amp; Distribution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(Roberto </a:t>
            </a:r>
            <a:r>
              <a:rPr lang="en-GB" sz="800" b="1" dirty="0" err="1" smtClean="0">
                <a:solidFill>
                  <a:prstClr val="black"/>
                </a:solidFill>
              </a:rPr>
              <a:t>Boni</a:t>
            </a:r>
            <a:r>
              <a:rPr lang="en-GB" sz="800" b="1" dirty="0" smtClean="0">
                <a:solidFill>
                  <a:prstClr val="black"/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INFN </a:t>
            </a:r>
            <a:r>
              <a:rPr lang="en-GB" sz="800" b="1" dirty="0" err="1" smtClean="0">
                <a:solidFill>
                  <a:prstClr val="black"/>
                </a:solidFill>
              </a:rPr>
              <a:t>Frascati</a:t>
            </a: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902363" y="5875581"/>
            <a:ext cx="907463" cy="734658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09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white"/>
                </a:solidFill>
              </a:rPr>
              <a:t>Gamma Systems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(M. </a:t>
            </a:r>
            <a:r>
              <a:rPr lang="en-GB" sz="800" b="1" dirty="0" err="1" smtClean="0">
                <a:solidFill>
                  <a:prstClr val="black"/>
                </a:solidFill>
              </a:rPr>
              <a:t>Gambaccini</a:t>
            </a:r>
            <a:r>
              <a:rPr lang="en-GB" sz="800" b="1" dirty="0" smtClean="0">
                <a:solidFill>
                  <a:prstClr val="black"/>
                </a:solidFill>
              </a:rPr>
              <a:t>)</a:t>
            </a:r>
            <a:endParaRPr lang="en-GB" sz="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black"/>
                </a:solidFill>
              </a:rPr>
              <a:t>INFN </a:t>
            </a:r>
            <a:r>
              <a:rPr lang="en-GB" sz="800" b="1" dirty="0" smtClean="0">
                <a:solidFill>
                  <a:prstClr val="black"/>
                </a:solidFill>
              </a:rPr>
              <a:t>Ferrara </a:t>
            </a: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33002" y="5881211"/>
            <a:ext cx="850717" cy="730582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02A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white"/>
                </a:solidFill>
              </a:rPr>
              <a:t>Lasers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(Franck </a:t>
            </a:r>
            <a:r>
              <a:rPr lang="en-GB" sz="800" b="1" dirty="0" err="1" smtClean="0">
                <a:solidFill>
                  <a:prstClr val="black"/>
                </a:solidFill>
              </a:rPr>
              <a:t>Falcoz</a:t>
            </a:r>
            <a:r>
              <a:rPr lang="en-GB" sz="800" b="1" dirty="0" smtClean="0">
                <a:solidFill>
                  <a:prstClr val="black"/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Amplitude</a:t>
            </a: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970357" y="5875581"/>
            <a:ext cx="866644" cy="724784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10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Radioprotection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(Adolfo Esposito)</a:t>
            </a:r>
            <a:endParaRPr lang="en-GB" sz="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black"/>
                </a:solidFill>
              </a:rPr>
              <a:t>INFN </a:t>
            </a:r>
            <a:r>
              <a:rPr lang="en-GB" sz="800" b="1" dirty="0" err="1">
                <a:solidFill>
                  <a:prstClr val="black"/>
                </a:solidFill>
              </a:rPr>
              <a:t>Frascati</a:t>
            </a: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231657" y="4867036"/>
            <a:ext cx="785732" cy="749908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b="1" dirty="0" smtClean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06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white"/>
                </a:solidFill>
              </a:rPr>
              <a:t>INFN </a:t>
            </a:r>
            <a:r>
              <a:rPr lang="en-GB" sz="800" b="1" smtClean="0">
                <a:solidFill>
                  <a:prstClr val="white"/>
                </a:solidFill>
              </a:rPr>
              <a:t>Modules 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schemeClr val="tx1"/>
                </a:solidFill>
              </a:rPr>
              <a:t>(</a:t>
            </a:r>
            <a:r>
              <a:rPr lang="en-GB" sz="800" b="1" dirty="0" err="1" smtClean="0">
                <a:solidFill>
                  <a:schemeClr val="tx1"/>
                </a:solidFill>
              </a:rPr>
              <a:t>Sandro</a:t>
            </a:r>
            <a:r>
              <a:rPr lang="en-GB" sz="800" b="1" dirty="0" smtClean="0">
                <a:solidFill>
                  <a:schemeClr val="tx1"/>
                </a:solidFill>
              </a:rPr>
              <a:t> </a:t>
            </a:r>
            <a:r>
              <a:rPr lang="en-GB" sz="800" b="1" dirty="0" err="1" smtClean="0">
                <a:solidFill>
                  <a:schemeClr val="tx1"/>
                </a:solidFill>
              </a:rPr>
              <a:t>Tomassini</a:t>
            </a:r>
            <a:r>
              <a:rPr lang="en-GB" sz="800" b="1" dirty="0" smtClean="0">
                <a:solidFill>
                  <a:schemeClr val="tx1"/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INFN </a:t>
            </a:r>
            <a:r>
              <a:rPr lang="en-GB" sz="800" b="1" dirty="0" err="1">
                <a:solidFill>
                  <a:prstClr val="black"/>
                </a:solidFill>
              </a:rPr>
              <a:t>Frascati</a:t>
            </a:r>
            <a:endParaRPr lang="en-GB" sz="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b="1" dirty="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012434" y="5869783"/>
            <a:ext cx="818295" cy="730582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11a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CAD/3D integration layout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(V. </a:t>
            </a:r>
            <a:r>
              <a:rPr lang="en-GB" sz="800" b="1" dirty="0" err="1" smtClean="0">
                <a:solidFill>
                  <a:prstClr val="black"/>
                </a:solidFill>
              </a:rPr>
              <a:t>Pettinacci</a:t>
            </a:r>
            <a:r>
              <a:rPr lang="en-GB" sz="800" b="1" dirty="0" smtClean="0">
                <a:solidFill>
                  <a:prstClr val="black"/>
                </a:solidFill>
              </a:rPr>
              <a:t>) INFN</a:t>
            </a: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110442" y="4867036"/>
            <a:ext cx="783079" cy="749906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07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Diagnostics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schemeClr val="tx1"/>
                </a:solidFill>
              </a:rPr>
              <a:t>(Andrea </a:t>
            </a:r>
            <a:r>
              <a:rPr lang="en-GB" sz="800" b="1" dirty="0" err="1" smtClean="0">
                <a:solidFill>
                  <a:schemeClr val="tx1"/>
                </a:solidFill>
              </a:rPr>
              <a:t>Mostacci</a:t>
            </a:r>
            <a:r>
              <a:rPr lang="en-GB" sz="800" b="1" dirty="0" smtClean="0">
                <a:solidFill>
                  <a:schemeClr val="tx1"/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schemeClr val="tx1"/>
                </a:solidFill>
              </a:rPr>
              <a:t>INFN </a:t>
            </a:r>
            <a:r>
              <a:rPr lang="en-GB" sz="800" b="1" dirty="0" err="1" smtClean="0">
                <a:solidFill>
                  <a:schemeClr val="tx1"/>
                </a:solidFill>
              </a:rPr>
              <a:t>Frascati</a:t>
            </a:r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231118" y="4867036"/>
            <a:ext cx="850998" cy="749908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05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white"/>
                </a:solidFill>
              </a:rPr>
              <a:t>STFC </a:t>
            </a:r>
            <a:r>
              <a:rPr lang="en-GB" sz="800" b="1" dirty="0" smtClean="0">
                <a:solidFill>
                  <a:prstClr val="white"/>
                </a:solidFill>
              </a:rPr>
              <a:t>Modules, Magnets &amp; Vacuum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(Neil Bliss)</a:t>
            </a:r>
            <a:endParaRPr lang="en-GB" sz="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black"/>
                </a:solidFill>
              </a:rPr>
              <a:t>STFC </a:t>
            </a:r>
            <a:r>
              <a:rPr lang="en-GB" sz="800" b="1" dirty="0" err="1">
                <a:solidFill>
                  <a:prstClr val="black"/>
                </a:solidFill>
              </a:rPr>
              <a:t>Daresbury</a:t>
            </a: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017389" y="5869783"/>
            <a:ext cx="799838" cy="730583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11d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Cooling &amp; Air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(Ugo </a:t>
            </a:r>
            <a:r>
              <a:rPr lang="en-GB" sz="800" b="1" dirty="0" err="1" smtClean="0">
                <a:solidFill>
                  <a:prstClr val="black"/>
                </a:solidFill>
              </a:rPr>
              <a:t>Rotundo</a:t>
            </a:r>
            <a:r>
              <a:rPr lang="en-GB" sz="800" b="1" dirty="0" smtClean="0">
                <a:solidFill>
                  <a:prstClr val="black"/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INFN</a:t>
            </a:r>
            <a:endParaRPr lang="en-GB" sz="800" b="1" dirty="0">
              <a:solidFill>
                <a:prstClr val="white"/>
              </a:solidFill>
            </a:endParaRPr>
          </a:p>
        </p:txBody>
      </p:sp>
      <p:sp>
        <p:nvSpPr>
          <p:cNvPr id="4130" name="TextBox 104"/>
          <p:cNvSpPr txBox="1">
            <a:spLocks noChangeArrowheads="1"/>
          </p:cNvSpPr>
          <p:nvPr/>
        </p:nvSpPr>
        <p:spPr bwMode="auto">
          <a:xfrm>
            <a:off x="7579437" y="4432613"/>
            <a:ext cx="13017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400" b="1" dirty="0" smtClean="0">
                <a:solidFill>
                  <a:prstClr val="black"/>
                </a:solidFill>
                <a:cs typeface="Arial" charset="0"/>
              </a:rPr>
              <a:t>Work Packages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2313734" y="4856801"/>
            <a:ext cx="855913" cy="760141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02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Optics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(Kevin </a:t>
            </a:r>
            <a:r>
              <a:rPr lang="en-GB" sz="800" b="1" dirty="0" err="1" smtClean="0">
                <a:solidFill>
                  <a:prstClr val="black"/>
                </a:solidFill>
              </a:rPr>
              <a:t>Cassou</a:t>
            </a:r>
            <a:r>
              <a:rPr lang="en-GB" sz="800" b="1" dirty="0" smtClean="0">
                <a:solidFill>
                  <a:prstClr val="black"/>
                </a:solidFill>
              </a:rPr>
              <a:t>)</a:t>
            </a:r>
            <a:endParaRPr lang="en-GB" sz="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CNRS</a:t>
            </a:r>
            <a:endParaRPr lang="en-GB" sz="800" b="1" dirty="0">
              <a:solidFill>
                <a:prstClr val="black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2389909" y="1702051"/>
            <a:ext cx="0" cy="225535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564440" y="3245407"/>
            <a:ext cx="1452949" cy="363195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Deputy (</a:t>
            </a:r>
            <a:r>
              <a:rPr lang="en-GB" sz="1200" dirty="0" err="1" smtClean="0">
                <a:solidFill>
                  <a:prstClr val="white"/>
                </a:solidFill>
              </a:rPr>
              <a:t>Linac</a:t>
            </a:r>
            <a:r>
              <a:rPr lang="en-GB" sz="1200" dirty="0" smtClean="0">
                <a:solidFill>
                  <a:prstClr val="white"/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(David </a:t>
            </a:r>
            <a:r>
              <a:rPr lang="en-GB" sz="1000" dirty="0" err="1" smtClean="0">
                <a:solidFill>
                  <a:schemeClr val="tx1"/>
                </a:solidFill>
              </a:rPr>
              <a:t>Alesini</a:t>
            </a:r>
            <a:r>
              <a:rPr lang="en-GB" sz="1000" dirty="0">
                <a:solidFill>
                  <a:schemeClr val="tx1"/>
                </a:solidFill>
              </a:rPr>
              <a:t>) INFN 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620002" y="3245407"/>
            <a:ext cx="1367994" cy="361650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Deputy (Optics)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(Fabian </a:t>
            </a:r>
            <a:r>
              <a:rPr lang="en-GB" sz="1000" dirty="0" err="1" smtClean="0">
                <a:solidFill>
                  <a:schemeClr val="tx1"/>
                </a:solidFill>
              </a:rPr>
              <a:t>Zomer</a:t>
            </a:r>
            <a:r>
              <a:rPr lang="en-GB" sz="1000" dirty="0">
                <a:solidFill>
                  <a:schemeClr val="tx1"/>
                </a:solidFill>
              </a:rPr>
              <a:t>) CNRS 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6122709" y="3038806"/>
            <a:ext cx="1291" cy="1664391"/>
          </a:xfrm>
          <a:prstGeom prst="line">
            <a:avLst/>
          </a:prstGeom>
          <a:ln w="9525" cmpd="sng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522962" y="2593359"/>
            <a:ext cx="1379402" cy="436001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 smtClean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Q&amp;C Manager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(Antonio Napolitano)</a:t>
            </a:r>
            <a:endParaRPr lang="en-GB" sz="1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 smtClean="0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535327" y="3221185"/>
            <a:ext cx="1355492" cy="387418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Legal Advisors</a:t>
            </a:r>
            <a:endParaRPr lang="en-GB" sz="10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(from Consortium)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938223" y="4699522"/>
            <a:ext cx="7563758" cy="3675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385873" y="2046054"/>
            <a:ext cx="3742163" cy="865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706516" y="4700913"/>
            <a:ext cx="1" cy="130332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653803" y="4707749"/>
            <a:ext cx="0" cy="151060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81" idx="0"/>
          </p:cNvCxnSpPr>
          <p:nvPr/>
        </p:nvCxnSpPr>
        <p:spPr>
          <a:xfrm>
            <a:off x="5619452" y="4707749"/>
            <a:ext cx="0" cy="149543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656616" y="4702714"/>
            <a:ext cx="1" cy="144497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endCxn id="69" idx="0"/>
          </p:cNvCxnSpPr>
          <p:nvPr/>
        </p:nvCxnSpPr>
        <p:spPr>
          <a:xfrm>
            <a:off x="8501981" y="4695675"/>
            <a:ext cx="1" cy="171361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345180" y="5774979"/>
            <a:ext cx="5072128" cy="0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1462799" y="5774979"/>
            <a:ext cx="1112974" cy="0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938222" y="4702714"/>
            <a:ext cx="1" cy="13033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2583406" y="5616944"/>
            <a:ext cx="0" cy="24935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endCxn id="72" idx="0"/>
          </p:cNvCxnSpPr>
          <p:nvPr/>
        </p:nvCxnSpPr>
        <p:spPr>
          <a:xfrm>
            <a:off x="8417308" y="5774979"/>
            <a:ext cx="0" cy="94804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endCxn id="12" idx="3"/>
          </p:cNvCxnSpPr>
          <p:nvPr/>
        </p:nvCxnSpPr>
        <p:spPr>
          <a:xfrm flipH="1">
            <a:off x="3140765" y="1455360"/>
            <a:ext cx="943900" cy="230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6124000" y="4703813"/>
            <a:ext cx="4036" cy="1074750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44"/>
          <p:cNvSpPr/>
          <p:nvPr/>
        </p:nvSpPr>
        <p:spPr>
          <a:xfrm>
            <a:off x="6564441" y="3737949"/>
            <a:ext cx="1452948" cy="361650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Deputy (Integration)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(Antonio </a:t>
            </a:r>
            <a:r>
              <a:rPr lang="en-GB" sz="1000" dirty="0" err="1" smtClean="0">
                <a:solidFill>
                  <a:schemeClr val="tx1"/>
                </a:solidFill>
              </a:rPr>
              <a:t>Falone</a:t>
            </a:r>
            <a:r>
              <a:rPr lang="en-GB" sz="1000" dirty="0">
                <a:solidFill>
                  <a:schemeClr val="tx1"/>
                </a:solidFill>
              </a:rPr>
              <a:t>) INFN </a:t>
            </a:r>
          </a:p>
        </p:txBody>
      </p:sp>
      <p:cxnSp>
        <p:nvCxnSpPr>
          <p:cNvPr id="113" name="Straight Connector 165"/>
          <p:cNvCxnSpPr>
            <a:stCxn id="110" idx="1"/>
          </p:cNvCxnSpPr>
          <p:nvPr/>
        </p:nvCxnSpPr>
        <p:spPr>
          <a:xfrm flipH="1">
            <a:off x="5968049" y="3918774"/>
            <a:ext cx="596392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65"/>
          <p:cNvCxnSpPr>
            <a:stCxn id="45" idx="1"/>
            <a:endCxn id="75" idx="3"/>
          </p:cNvCxnSpPr>
          <p:nvPr/>
        </p:nvCxnSpPr>
        <p:spPr>
          <a:xfrm flipH="1" flipV="1">
            <a:off x="5987996" y="3426232"/>
            <a:ext cx="576444" cy="77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3"/>
          <p:cNvCxnSpPr/>
          <p:nvPr/>
        </p:nvCxnSpPr>
        <p:spPr>
          <a:xfrm>
            <a:off x="2723703" y="4707219"/>
            <a:ext cx="1" cy="151590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46"/>
          <p:cNvSpPr txBox="1">
            <a:spLocks noChangeArrowheads="1"/>
          </p:cNvSpPr>
          <p:nvPr/>
        </p:nvSpPr>
        <p:spPr bwMode="auto">
          <a:xfrm>
            <a:off x="6663737" y="2255316"/>
            <a:ext cx="13664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400" b="1" dirty="0" smtClean="0">
                <a:solidFill>
                  <a:prstClr val="black"/>
                </a:solidFill>
                <a:cs typeface="Arial" charset="0"/>
              </a:rPr>
              <a:t>Technical TEAM</a:t>
            </a:r>
          </a:p>
        </p:txBody>
      </p:sp>
      <p:cxnSp>
        <p:nvCxnSpPr>
          <p:cNvPr id="137" name="Straight Connector 165"/>
          <p:cNvCxnSpPr>
            <a:stCxn id="78" idx="1"/>
          </p:cNvCxnSpPr>
          <p:nvPr/>
        </p:nvCxnSpPr>
        <p:spPr>
          <a:xfrm flipH="1">
            <a:off x="2250431" y="2811360"/>
            <a:ext cx="272531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65"/>
          <p:cNvCxnSpPr/>
          <p:nvPr/>
        </p:nvCxnSpPr>
        <p:spPr>
          <a:xfrm flipH="1">
            <a:off x="2250431" y="3448982"/>
            <a:ext cx="272531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78"/>
          <p:cNvSpPr/>
          <p:nvPr/>
        </p:nvSpPr>
        <p:spPr>
          <a:xfrm>
            <a:off x="684155" y="3776579"/>
            <a:ext cx="1557288" cy="361650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Training Manager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rgbClr val="000000"/>
                </a:solidFill>
              </a:rPr>
              <a:t>(</a:t>
            </a:r>
            <a:r>
              <a:rPr lang="en-GB" sz="1000" dirty="0" err="1" smtClean="0">
                <a:solidFill>
                  <a:srgbClr val="000000"/>
                </a:solidFill>
              </a:rPr>
              <a:t>tba</a:t>
            </a:r>
            <a:r>
              <a:rPr lang="en-GB" sz="1000" dirty="0" smtClean="0">
                <a:solidFill>
                  <a:srgbClr val="000000"/>
                </a:solidFill>
              </a:rPr>
              <a:t>)</a:t>
            </a:r>
          </a:p>
        </p:txBody>
      </p:sp>
      <p:cxnSp>
        <p:nvCxnSpPr>
          <p:cNvPr id="77" name="Straight Connector 141"/>
          <p:cNvCxnSpPr/>
          <p:nvPr/>
        </p:nvCxnSpPr>
        <p:spPr>
          <a:xfrm flipH="1">
            <a:off x="1464700" y="5769058"/>
            <a:ext cx="3001" cy="87733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67"/>
          <p:cNvSpPr/>
          <p:nvPr/>
        </p:nvSpPr>
        <p:spPr>
          <a:xfrm>
            <a:off x="7046095" y="5869783"/>
            <a:ext cx="812980" cy="730582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11c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Electrical Power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(Ruggero Ricci) INFN</a:t>
            </a: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96" name="Rectangle 74"/>
          <p:cNvSpPr/>
          <p:nvPr/>
        </p:nvSpPr>
        <p:spPr>
          <a:xfrm>
            <a:off x="4620002" y="3738785"/>
            <a:ext cx="1367994" cy="361650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Safety Coordinator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(</a:t>
            </a:r>
            <a:r>
              <a:rPr lang="en-GB" sz="1000" dirty="0" err="1" smtClean="0">
                <a:solidFill>
                  <a:schemeClr val="tx1"/>
                </a:solidFill>
              </a:rPr>
              <a:t>tba</a:t>
            </a:r>
            <a:r>
              <a:rPr lang="en-GB" sz="1000" dirty="0" smtClean="0">
                <a:solidFill>
                  <a:schemeClr val="tx1"/>
                </a:solidFill>
              </a:rPr>
              <a:t>)  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01" name="Rectangle 78"/>
          <p:cNvSpPr/>
          <p:nvPr/>
        </p:nvSpPr>
        <p:spPr>
          <a:xfrm>
            <a:off x="669165" y="3209640"/>
            <a:ext cx="1581266" cy="387418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</a:rPr>
              <a:t>Scientific Coordinator</a:t>
            </a:r>
            <a:endParaRPr lang="en-GB" sz="10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chemeClr val="tx1"/>
                </a:solidFill>
              </a:rPr>
              <a:t>(Luca </a:t>
            </a:r>
            <a:r>
              <a:rPr lang="en-GB" sz="1000" dirty="0" err="1" smtClean="0">
                <a:solidFill>
                  <a:schemeClr val="tx1"/>
                </a:solidFill>
              </a:rPr>
              <a:t>Serafini</a:t>
            </a:r>
            <a:r>
              <a:rPr lang="en-GB" sz="1000" dirty="0" smtClean="0">
                <a:solidFill>
                  <a:schemeClr val="tx1"/>
                </a:solidFill>
              </a:rPr>
              <a:t>)</a:t>
            </a:r>
            <a:endParaRPr lang="en-GB" sz="1200" dirty="0" smtClean="0">
              <a:solidFill>
                <a:prstClr val="white"/>
              </a:solidFill>
            </a:endParaRPr>
          </a:p>
        </p:txBody>
      </p:sp>
      <p:cxnSp>
        <p:nvCxnSpPr>
          <p:cNvPr id="130" name="Straight Connector 165"/>
          <p:cNvCxnSpPr/>
          <p:nvPr/>
        </p:nvCxnSpPr>
        <p:spPr>
          <a:xfrm flipH="1">
            <a:off x="2250432" y="3957404"/>
            <a:ext cx="13947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0"/>
          <p:cNvCxnSpPr/>
          <p:nvPr/>
        </p:nvCxnSpPr>
        <p:spPr>
          <a:xfrm>
            <a:off x="3345180" y="5778563"/>
            <a:ext cx="0" cy="91220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0"/>
          <p:cNvCxnSpPr>
            <a:endCxn id="62" idx="0"/>
          </p:cNvCxnSpPr>
          <p:nvPr/>
        </p:nvCxnSpPr>
        <p:spPr>
          <a:xfrm>
            <a:off x="4356095" y="5774979"/>
            <a:ext cx="0" cy="100602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0"/>
          <p:cNvCxnSpPr>
            <a:endCxn id="65" idx="0"/>
          </p:cNvCxnSpPr>
          <p:nvPr/>
        </p:nvCxnSpPr>
        <p:spPr>
          <a:xfrm>
            <a:off x="5403679" y="5774979"/>
            <a:ext cx="0" cy="100602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50"/>
          <p:cNvCxnSpPr>
            <a:endCxn id="68" idx="0"/>
          </p:cNvCxnSpPr>
          <p:nvPr/>
        </p:nvCxnSpPr>
        <p:spPr>
          <a:xfrm>
            <a:off x="6421582" y="5781869"/>
            <a:ext cx="0" cy="87914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50"/>
          <p:cNvCxnSpPr>
            <a:endCxn id="94" idx="0"/>
          </p:cNvCxnSpPr>
          <p:nvPr/>
        </p:nvCxnSpPr>
        <p:spPr>
          <a:xfrm>
            <a:off x="7452585" y="5781869"/>
            <a:ext cx="0" cy="87914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51"/>
          <p:cNvSpPr/>
          <p:nvPr/>
        </p:nvSpPr>
        <p:spPr>
          <a:xfrm>
            <a:off x="1370995" y="4856802"/>
            <a:ext cx="825449" cy="760142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WP 01b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Source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Physics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</a:t>
            </a:r>
            <a:r>
              <a:rPr lang="en-GB" sz="800" b="1" dirty="0" err="1" smtClean="0">
                <a:solidFill>
                  <a:prstClr val="black"/>
                </a:solidFill>
              </a:rPr>
              <a:t>Vittoria</a:t>
            </a:r>
            <a:r>
              <a:rPr lang="en-GB" sz="800" b="1" dirty="0" smtClean="0">
                <a:solidFill>
                  <a:prstClr val="black"/>
                </a:solidFill>
              </a:rPr>
              <a:t> </a:t>
            </a:r>
            <a:r>
              <a:rPr lang="en-GB" sz="800" b="1" dirty="0" err="1" smtClean="0">
                <a:solidFill>
                  <a:prstClr val="black"/>
                </a:solidFill>
              </a:rPr>
              <a:t>Petrillo</a:t>
            </a:r>
            <a:r>
              <a:rPr lang="en-GB" sz="800" b="1" dirty="0" smtClean="0">
                <a:solidFill>
                  <a:prstClr val="black"/>
                </a:solidFill>
              </a:rPr>
              <a:t>)</a:t>
            </a:r>
            <a:endParaRPr lang="en-GB" sz="8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solidFill>
                  <a:prstClr val="black"/>
                </a:solidFill>
              </a:rPr>
              <a:t>INFN </a:t>
            </a:r>
            <a:r>
              <a:rPr lang="en-GB" sz="800" b="1" dirty="0" smtClean="0">
                <a:solidFill>
                  <a:prstClr val="black"/>
                </a:solidFill>
              </a:rPr>
              <a:t>Milan</a:t>
            </a:r>
            <a:endParaRPr lang="en-GB" sz="800" b="1" dirty="0">
              <a:solidFill>
                <a:prstClr val="black"/>
              </a:solidFill>
            </a:endParaRPr>
          </a:p>
        </p:txBody>
      </p:sp>
      <p:sp>
        <p:nvSpPr>
          <p:cNvPr id="81" name="Rectangle 60"/>
          <p:cNvSpPr/>
          <p:nvPr/>
        </p:nvSpPr>
        <p:spPr>
          <a:xfrm>
            <a:off x="5174693" y="4857292"/>
            <a:ext cx="889518" cy="759652"/>
          </a:xfrm>
          <a:prstGeom prst="rect">
            <a:avLst/>
          </a:prstGeom>
          <a:solidFill>
            <a:srgbClr val="CA6A68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>
                <a:solidFill>
                  <a:prstClr val="white"/>
                </a:solidFill>
              </a:rPr>
              <a:t>WP 04b</a:t>
            </a:r>
            <a:endParaRPr lang="en-GB" sz="9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white"/>
                </a:solidFill>
              </a:rPr>
              <a:t>LLRF &amp; </a:t>
            </a:r>
            <a:r>
              <a:rPr lang="en-GB" sz="800" b="1" dirty="0" err="1">
                <a:solidFill>
                  <a:prstClr val="white"/>
                </a:solidFill>
              </a:rPr>
              <a:t>s</a:t>
            </a:r>
            <a:r>
              <a:rPr lang="en-GB" sz="800" b="1" dirty="0" err="1" smtClean="0">
                <a:solidFill>
                  <a:prstClr val="white"/>
                </a:solidFill>
              </a:rPr>
              <a:t>yncrhonisation</a:t>
            </a:r>
            <a:endParaRPr lang="en-GB" sz="8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(Alessandro Gallo)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 smtClean="0">
                <a:solidFill>
                  <a:prstClr val="black"/>
                </a:solidFill>
              </a:rPr>
              <a:t>INFN </a:t>
            </a:r>
            <a:r>
              <a:rPr lang="en-GB" sz="800" b="1" dirty="0" err="1" smtClean="0">
                <a:solidFill>
                  <a:prstClr val="black"/>
                </a:solidFill>
              </a:rPr>
              <a:t>Frascati</a:t>
            </a:r>
            <a:endParaRPr lang="en-GB" sz="800" b="1" dirty="0">
              <a:solidFill>
                <a:prstClr val="black"/>
              </a:solidFill>
            </a:endParaRPr>
          </a:p>
        </p:txBody>
      </p:sp>
      <p:cxnSp>
        <p:nvCxnSpPr>
          <p:cNvPr id="89" name="Straight Connector 123"/>
          <p:cNvCxnSpPr/>
          <p:nvPr/>
        </p:nvCxnSpPr>
        <p:spPr>
          <a:xfrm>
            <a:off x="1810713" y="4699522"/>
            <a:ext cx="1" cy="151590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131"/>
          <p:cNvCxnSpPr>
            <a:endCxn id="67" idx="0"/>
          </p:cNvCxnSpPr>
          <p:nvPr/>
        </p:nvCxnSpPr>
        <p:spPr>
          <a:xfrm>
            <a:off x="7624523" y="4695675"/>
            <a:ext cx="0" cy="171361"/>
          </a:xfrm>
          <a:prstGeom prst="lin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65"/>
          <p:cNvCxnSpPr>
            <a:stCxn id="116" idx="1"/>
            <a:endCxn id="46" idx="3"/>
          </p:cNvCxnSpPr>
          <p:nvPr/>
        </p:nvCxnSpPr>
        <p:spPr>
          <a:xfrm flipH="1">
            <a:off x="4223708" y="3272043"/>
            <a:ext cx="276413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Variola, LNF CL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812-2B2A-C849-BC60-2703C5CB74A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6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LNF Impact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 err="1" smtClean="0">
                <a:latin typeface="Comic Sans MS" pitchFamily="66" charset="0"/>
              </a:rPr>
              <a:t>We</a:t>
            </a:r>
            <a:r>
              <a:rPr lang="it-IT" dirty="0" smtClean="0">
                <a:latin typeface="Comic Sans MS" pitchFamily="66" charset="0"/>
              </a:rPr>
              <a:t> are the </a:t>
            </a:r>
            <a:r>
              <a:rPr lang="it-IT" dirty="0" err="1" smtClean="0">
                <a:latin typeface="Comic Sans MS" pitchFamily="66" charset="0"/>
              </a:rPr>
              <a:t>main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contractor</a:t>
            </a:r>
            <a:r>
              <a:rPr lang="it-IT" dirty="0" smtClean="0">
                <a:latin typeface="Comic Sans MS" pitchFamily="66" charset="0"/>
              </a:rPr>
              <a:t>, so </a:t>
            </a:r>
            <a:r>
              <a:rPr lang="it-IT" dirty="0" err="1" smtClean="0">
                <a:latin typeface="Comic Sans MS" pitchFamily="66" charset="0"/>
              </a:rPr>
              <a:t>we</a:t>
            </a:r>
            <a:r>
              <a:rPr lang="it-IT" dirty="0" smtClean="0">
                <a:latin typeface="Comic Sans MS" pitchFamily="66" charset="0"/>
              </a:rPr>
              <a:t> are </a:t>
            </a:r>
            <a:r>
              <a:rPr lang="it-IT" dirty="0" err="1" smtClean="0">
                <a:latin typeface="Comic Sans MS" pitchFamily="66" charset="0"/>
              </a:rPr>
              <a:t>responsible</a:t>
            </a:r>
            <a:r>
              <a:rPr lang="it-IT" dirty="0" smtClean="0">
                <a:latin typeface="Comic Sans MS" pitchFamily="66" charset="0"/>
              </a:rPr>
              <a:t> for the </a:t>
            </a:r>
            <a:r>
              <a:rPr lang="it-IT" dirty="0" err="1" smtClean="0">
                <a:latin typeface="Comic Sans MS" pitchFamily="66" charset="0"/>
              </a:rPr>
              <a:t>final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result</a:t>
            </a:r>
            <a:endParaRPr lang="it-IT" dirty="0" smtClean="0">
              <a:latin typeface="Comic Sans MS" pitchFamily="66" charset="0"/>
            </a:endParaRPr>
          </a:p>
          <a:p>
            <a:r>
              <a:rPr lang="it-IT" dirty="0" err="1" smtClean="0">
                <a:latin typeface="Comic Sans MS" pitchFamily="66" charset="0"/>
              </a:rPr>
              <a:t>All</a:t>
            </a:r>
            <a:r>
              <a:rPr lang="it-IT" dirty="0" smtClean="0">
                <a:latin typeface="Comic Sans MS" pitchFamily="66" charset="0"/>
              </a:rPr>
              <a:t> the </a:t>
            </a:r>
            <a:r>
              <a:rPr lang="it-IT" dirty="0" err="1" smtClean="0">
                <a:latin typeface="Comic Sans MS" pitchFamily="66" charset="0"/>
              </a:rPr>
              <a:t>different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phases</a:t>
            </a:r>
            <a:r>
              <a:rPr lang="it-IT" dirty="0" smtClean="0">
                <a:latin typeface="Comic Sans MS" pitchFamily="66" charset="0"/>
              </a:rPr>
              <a:t> are </a:t>
            </a:r>
            <a:r>
              <a:rPr lang="it-IT" dirty="0" err="1" smtClean="0">
                <a:latin typeface="Comic Sans MS" pitchFamily="66" charset="0"/>
              </a:rPr>
              <a:t>assured</a:t>
            </a:r>
            <a:r>
              <a:rPr lang="it-IT" dirty="0" smtClean="0">
                <a:latin typeface="Comic Sans MS" pitchFamily="66" charset="0"/>
              </a:rPr>
              <a:t> by </a:t>
            </a:r>
            <a:r>
              <a:rPr lang="it-IT" dirty="0" err="1" smtClean="0">
                <a:latin typeface="Comic Sans MS" pitchFamily="66" charset="0"/>
              </a:rPr>
              <a:t>partners</a:t>
            </a:r>
            <a:r>
              <a:rPr lang="it-IT" dirty="0" smtClean="0">
                <a:latin typeface="Comic Sans MS" pitchFamily="66" charset="0"/>
              </a:rPr>
              <a:t> or </a:t>
            </a:r>
            <a:r>
              <a:rPr lang="it-IT" dirty="0" err="1" smtClean="0">
                <a:latin typeface="Comic Sans MS" pitchFamily="66" charset="0"/>
              </a:rPr>
              <a:t>subcontractors</a:t>
            </a:r>
            <a:r>
              <a:rPr lang="it-IT" dirty="0" smtClean="0">
                <a:latin typeface="Comic Sans MS" pitchFamily="66" charset="0"/>
              </a:rPr>
              <a:t>. </a:t>
            </a:r>
            <a:r>
              <a:rPr lang="it-IT" dirty="0" err="1" smtClean="0">
                <a:latin typeface="Comic Sans MS" pitchFamily="66" charset="0"/>
              </a:rPr>
              <a:t>We</a:t>
            </a:r>
            <a:r>
              <a:rPr lang="it-IT" dirty="0" smtClean="0">
                <a:latin typeface="Comic Sans MS" pitchFamily="66" charset="0"/>
              </a:rPr>
              <a:t> are in </a:t>
            </a:r>
            <a:r>
              <a:rPr lang="it-IT" dirty="0" err="1" smtClean="0">
                <a:latin typeface="Comic Sans MS" pitchFamily="66" charset="0"/>
              </a:rPr>
              <a:t>charge</a:t>
            </a:r>
            <a:r>
              <a:rPr lang="it-IT" dirty="0" smtClean="0">
                <a:latin typeface="Comic Sans MS" pitchFamily="66" charset="0"/>
              </a:rPr>
              <a:t> of the </a:t>
            </a:r>
            <a:r>
              <a:rPr lang="it-IT" dirty="0" err="1" smtClean="0">
                <a:latin typeface="Comic Sans MS" pitchFamily="66" charset="0"/>
              </a:rPr>
              <a:t>following</a:t>
            </a:r>
            <a:r>
              <a:rPr lang="it-IT" dirty="0" smtClean="0">
                <a:latin typeface="Comic Sans MS" pitchFamily="66" charset="0"/>
              </a:rPr>
              <a:t> up. </a:t>
            </a:r>
          </a:p>
          <a:p>
            <a:r>
              <a:rPr lang="it-IT" dirty="0" err="1" smtClean="0">
                <a:latin typeface="Comic Sans MS" pitchFamily="66" charset="0"/>
              </a:rPr>
              <a:t>We</a:t>
            </a:r>
            <a:r>
              <a:rPr lang="it-IT" dirty="0" smtClean="0">
                <a:latin typeface="Comic Sans MS" pitchFamily="66" charset="0"/>
              </a:rPr>
              <a:t> are in </a:t>
            </a:r>
            <a:r>
              <a:rPr lang="it-IT" dirty="0" err="1" smtClean="0">
                <a:latin typeface="Comic Sans MS" pitchFamily="66" charset="0"/>
              </a:rPr>
              <a:t>charge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only</a:t>
            </a:r>
            <a:r>
              <a:rPr lang="it-IT" dirty="0" smtClean="0">
                <a:latin typeface="Comic Sans MS" pitchFamily="66" charset="0"/>
              </a:rPr>
              <a:t> of </a:t>
            </a:r>
            <a:r>
              <a:rPr lang="it-IT" dirty="0" err="1" smtClean="0">
                <a:latin typeface="Comic Sans MS" pitchFamily="66" charset="0"/>
              </a:rPr>
              <a:t>integration</a:t>
            </a:r>
            <a:r>
              <a:rPr lang="it-IT" dirty="0" smtClean="0">
                <a:latin typeface="Comic Sans MS" pitchFamily="66" charset="0"/>
              </a:rPr>
              <a:t> in </a:t>
            </a:r>
            <a:r>
              <a:rPr lang="it-IT" dirty="0" err="1" smtClean="0">
                <a:latin typeface="Comic Sans MS" pitchFamily="66" charset="0"/>
              </a:rPr>
              <a:t>house</a:t>
            </a:r>
            <a:r>
              <a:rPr lang="it-IT" dirty="0" smtClean="0">
                <a:latin typeface="Comic Sans MS" pitchFamily="66" charset="0"/>
              </a:rPr>
              <a:t> of </a:t>
            </a:r>
            <a:r>
              <a:rPr lang="it-IT" dirty="0" err="1" smtClean="0">
                <a:latin typeface="Comic Sans MS" pitchFamily="66" charset="0"/>
              </a:rPr>
              <a:t>module</a:t>
            </a:r>
            <a:r>
              <a:rPr lang="it-IT" dirty="0" smtClean="0">
                <a:latin typeface="Comic Sans MS" pitchFamily="66" charset="0"/>
              </a:rPr>
              <a:t> 1,2,3 and of the </a:t>
            </a:r>
            <a:r>
              <a:rPr lang="it-IT" dirty="0" err="1" smtClean="0">
                <a:latin typeface="Comic Sans MS" pitchFamily="66" charset="0"/>
              </a:rPr>
              <a:t>radioprotection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systems</a:t>
            </a:r>
            <a:r>
              <a:rPr lang="it-IT" dirty="0" smtClean="0">
                <a:latin typeface="Comic Sans MS" pitchFamily="66" charset="0"/>
              </a:rPr>
              <a:t> (</a:t>
            </a:r>
            <a:r>
              <a:rPr lang="it-IT" dirty="0" err="1" smtClean="0">
                <a:latin typeface="Comic Sans MS" pitchFamily="66" charset="0"/>
              </a:rPr>
              <a:t>dumps</a:t>
            </a:r>
            <a:r>
              <a:rPr lang="it-IT" dirty="0" smtClean="0">
                <a:latin typeface="Comic Sans MS" pitchFamily="66" charset="0"/>
              </a:rPr>
              <a:t>). </a:t>
            </a:r>
            <a:r>
              <a:rPr lang="it-IT" dirty="0" err="1" smtClean="0">
                <a:latin typeface="Comic Sans MS" pitchFamily="66" charset="0"/>
              </a:rPr>
              <a:t>Diagnostics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is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dimensioned</a:t>
            </a:r>
            <a:r>
              <a:rPr lang="it-IT" dirty="0" smtClean="0">
                <a:latin typeface="Comic Sans MS" pitchFamily="66" charset="0"/>
              </a:rPr>
              <a:t> by LNF.</a:t>
            </a:r>
          </a:p>
          <a:p>
            <a:r>
              <a:rPr lang="it-IT" dirty="0" err="1" smtClean="0">
                <a:latin typeface="Comic Sans MS" pitchFamily="66" charset="0"/>
              </a:rPr>
              <a:t>We</a:t>
            </a:r>
            <a:r>
              <a:rPr lang="it-IT" dirty="0" smtClean="0">
                <a:latin typeface="Comic Sans MS" pitchFamily="66" charset="0"/>
              </a:rPr>
              <a:t> are in </a:t>
            </a:r>
            <a:r>
              <a:rPr lang="it-IT" dirty="0" err="1" smtClean="0">
                <a:latin typeface="Comic Sans MS" pitchFamily="66" charset="0"/>
              </a:rPr>
              <a:t>charge</a:t>
            </a:r>
            <a:r>
              <a:rPr lang="it-IT" dirty="0" smtClean="0">
                <a:latin typeface="Comic Sans MS" pitchFamily="66" charset="0"/>
              </a:rPr>
              <a:t> of the </a:t>
            </a:r>
            <a:r>
              <a:rPr lang="it-IT" dirty="0" err="1" smtClean="0">
                <a:latin typeface="Comic Sans MS" pitchFamily="66" charset="0"/>
              </a:rPr>
              <a:t>overall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integration</a:t>
            </a:r>
            <a:r>
              <a:rPr lang="it-IT" dirty="0" smtClean="0">
                <a:latin typeface="Comic Sans MS" pitchFamily="66" charset="0"/>
              </a:rPr>
              <a:t> and of the </a:t>
            </a:r>
            <a:r>
              <a:rPr lang="it-IT" dirty="0" err="1" smtClean="0">
                <a:latin typeface="Comic Sans MS" pitchFamily="66" charset="0"/>
              </a:rPr>
              <a:t>supervision</a:t>
            </a:r>
            <a:r>
              <a:rPr lang="it-IT" dirty="0" smtClean="0">
                <a:latin typeface="Comic Sans MS" pitchFamily="66" charset="0"/>
              </a:rPr>
              <a:t> of </a:t>
            </a:r>
            <a:r>
              <a:rPr lang="it-IT" dirty="0" err="1" smtClean="0">
                <a:latin typeface="Comic Sans MS" pitchFamily="66" charset="0"/>
              </a:rPr>
              <a:t>all</a:t>
            </a:r>
            <a:r>
              <a:rPr lang="it-IT" dirty="0" smtClean="0">
                <a:latin typeface="Comic Sans MS" pitchFamily="66" charset="0"/>
              </a:rPr>
              <a:t> the </a:t>
            </a:r>
            <a:r>
              <a:rPr lang="it-IT" dirty="0" err="1" smtClean="0">
                <a:latin typeface="Comic Sans MS" pitchFamily="66" charset="0"/>
              </a:rPr>
              <a:t>contracts</a:t>
            </a:r>
            <a:endParaRPr lang="it-IT" dirty="0" smtClean="0">
              <a:latin typeface="Comic Sans MS" pitchFamily="66" charset="0"/>
            </a:endParaRPr>
          </a:p>
          <a:p>
            <a:r>
              <a:rPr lang="it-IT" dirty="0" err="1" smtClean="0">
                <a:latin typeface="Comic Sans MS" pitchFamily="66" charset="0"/>
              </a:rPr>
              <a:t>We</a:t>
            </a:r>
            <a:r>
              <a:rPr lang="it-IT" dirty="0" smtClean="0">
                <a:latin typeface="Comic Sans MS" pitchFamily="66" charset="0"/>
              </a:rPr>
              <a:t> are in </a:t>
            </a:r>
            <a:r>
              <a:rPr lang="it-IT" dirty="0" err="1" smtClean="0">
                <a:latin typeface="Comic Sans MS" pitchFamily="66" charset="0"/>
              </a:rPr>
              <a:t>charge</a:t>
            </a:r>
            <a:r>
              <a:rPr lang="it-IT" dirty="0" smtClean="0">
                <a:latin typeface="Comic Sans MS" pitchFamily="66" charset="0"/>
              </a:rPr>
              <a:t> of the </a:t>
            </a:r>
            <a:r>
              <a:rPr lang="it-IT" dirty="0" err="1" smtClean="0">
                <a:latin typeface="Comic Sans MS" pitchFamily="66" charset="0"/>
              </a:rPr>
              <a:t>commissioning</a:t>
            </a:r>
            <a:endParaRPr lang="it-IT" dirty="0" smtClean="0">
              <a:latin typeface="Comic Sans MS" pitchFamily="66" charset="0"/>
            </a:endParaRPr>
          </a:p>
          <a:p>
            <a:r>
              <a:rPr lang="it-IT" dirty="0" err="1" smtClean="0">
                <a:latin typeface="Comic Sans MS" pitchFamily="66" charset="0"/>
              </a:rPr>
              <a:t>We</a:t>
            </a:r>
            <a:r>
              <a:rPr lang="it-IT" dirty="0" smtClean="0">
                <a:latin typeface="Comic Sans MS" pitchFamily="66" charset="0"/>
              </a:rPr>
              <a:t> are </a:t>
            </a:r>
            <a:r>
              <a:rPr lang="it-IT" dirty="0" err="1" smtClean="0">
                <a:latin typeface="Comic Sans MS" pitchFamily="66" charset="0"/>
              </a:rPr>
              <a:t>unfortunately</a:t>
            </a:r>
            <a:r>
              <a:rPr lang="it-IT" dirty="0" smtClean="0">
                <a:latin typeface="Comic Sans MS" pitchFamily="66" charset="0"/>
              </a:rPr>
              <a:t> in </a:t>
            </a:r>
            <a:r>
              <a:rPr lang="it-IT" dirty="0" err="1" smtClean="0">
                <a:latin typeface="Comic Sans MS" pitchFamily="66" charset="0"/>
              </a:rPr>
              <a:t>charge</a:t>
            </a:r>
            <a:r>
              <a:rPr lang="it-IT" dirty="0" smtClean="0">
                <a:latin typeface="Comic Sans MS" pitchFamily="66" charset="0"/>
              </a:rPr>
              <a:t> of </a:t>
            </a:r>
            <a:r>
              <a:rPr lang="it-IT" dirty="0" err="1" smtClean="0">
                <a:latin typeface="Comic Sans MS" pitchFamily="66" charset="0"/>
              </a:rPr>
              <a:t>all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what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is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missing</a:t>
            </a:r>
            <a:r>
              <a:rPr lang="it-IT" dirty="0" smtClean="0">
                <a:latin typeface="Comic Sans MS" pitchFamily="66" charset="0"/>
              </a:rPr>
              <a:t>….</a:t>
            </a:r>
          </a:p>
          <a:p>
            <a:r>
              <a:rPr lang="it-IT" dirty="0" err="1" smtClean="0">
                <a:latin typeface="Comic Sans MS" pitchFamily="66" charset="0"/>
              </a:rPr>
              <a:t>Wp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Leaders</a:t>
            </a:r>
            <a:endParaRPr lang="it-IT" dirty="0">
              <a:latin typeface="Comic Sans MS" pitchFamily="66" charset="0"/>
            </a:endParaRPr>
          </a:p>
          <a:p>
            <a:r>
              <a:rPr lang="it-IT" dirty="0" err="1" smtClean="0">
                <a:latin typeface="Comic Sans MS" pitchFamily="66" charset="0"/>
              </a:rPr>
              <a:t>Technicians</a:t>
            </a:r>
            <a:r>
              <a:rPr lang="it-IT" dirty="0" smtClean="0">
                <a:latin typeface="Comic Sans MS" pitchFamily="66" charset="0"/>
              </a:rPr>
              <a:t> and </a:t>
            </a:r>
            <a:r>
              <a:rPr lang="it-IT" dirty="0" err="1" smtClean="0">
                <a:latin typeface="Comic Sans MS" pitchFamily="66" charset="0"/>
              </a:rPr>
              <a:t>engineers</a:t>
            </a:r>
            <a:r>
              <a:rPr lang="it-IT" dirty="0" smtClean="0">
                <a:latin typeface="Comic Sans MS" pitchFamily="66" charset="0"/>
              </a:rPr>
              <a:t> for the </a:t>
            </a:r>
            <a:r>
              <a:rPr lang="it-IT" dirty="0" err="1" smtClean="0">
                <a:latin typeface="Comic Sans MS" pitchFamily="66" charset="0"/>
              </a:rPr>
              <a:t>integration</a:t>
            </a:r>
            <a:r>
              <a:rPr lang="it-IT" dirty="0" smtClean="0">
                <a:latin typeface="Comic Sans MS" pitchFamily="66" charset="0"/>
              </a:rPr>
              <a:t> and </a:t>
            </a:r>
            <a:r>
              <a:rPr lang="it-IT" dirty="0" err="1" smtClean="0">
                <a:latin typeface="Comic Sans MS" pitchFamily="66" charset="0"/>
              </a:rPr>
              <a:t>installation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phase</a:t>
            </a:r>
            <a:endParaRPr lang="it-IT" dirty="0" smtClean="0">
              <a:latin typeface="Comic Sans MS" pitchFamily="66" charset="0"/>
            </a:endParaRPr>
          </a:p>
          <a:p>
            <a:r>
              <a:rPr lang="it-IT" dirty="0" err="1" smtClean="0">
                <a:latin typeface="Comic Sans MS" pitchFamily="66" charset="0"/>
              </a:rPr>
              <a:t>Physicist</a:t>
            </a:r>
            <a:r>
              <a:rPr lang="it-IT" dirty="0" smtClean="0">
                <a:latin typeface="Comic Sans MS" pitchFamily="66" charset="0"/>
              </a:rPr>
              <a:t> and </a:t>
            </a:r>
            <a:r>
              <a:rPr lang="it-IT" dirty="0" err="1" smtClean="0">
                <a:latin typeface="Comic Sans MS" pitchFamily="66" charset="0"/>
              </a:rPr>
              <a:t>engineers</a:t>
            </a:r>
            <a:r>
              <a:rPr lang="it-IT" dirty="0" smtClean="0">
                <a:latin typeface="Comic Sans MS" pitchFamily="66" charset="0"/>
              </a:rPr>
              <a:t> for the </a:t>
            </a:r>
            <a:r>
              <a:rPr lang="it-IT" dirty="0" err="1" smtClean="0">
                <a:latin typeface="Comic Sans MS" pitchFamily="66" charset="0"/>
              </a:rPr>
              <a:t>commissioning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phase</a:t>
            </a:r>
            <a:endParaRPr lang="it-IT" dirty="0" smtClean="0">
              <a:latin typeface="Comic Sans MS" pitchFamily="66" charset="0"/>
            </a:endParaRPr>
          </a:p>
          <a:p>
            <a:endParaRPr lang="it-IT" dirty="0" smtClean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Variola, LNF CL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812-2B2A-C849-BC60-2703C5CB74A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27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Comic Sans MS" pitchFamily="66" charset="0"/>
              </a:rPr>
              <a:t>Conclusions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- </a:t>
            </a:r>
            <a:r>
              <a:rPr lang="it-IT" dirty="0" err="1" smtClean="0">
                <a:latin typeface="Comic Sans MS" pitchFamily="66" charset="0"/>
              </a:rPr>
              <a:t>Extremely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challenge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project</a:t>
            </a:r>
            <a:r>
              <a:rPr lang="it-IT" dirty="0" smtClean="0">
                <a:latin typeface="Comic Sans MS" pitchFamily="66" charset="0"/>
              </a:rPr>
              <a:t>. State of the art</a:t>
            </a:r>
          </a:p>
          <a:p>
            <a:r>
              <a:rPr lang="it-IT" dirty="0" smtClean="0">
                <a:latin typeface="Comic Sans MS" pitchFamily="66" charset="0"/>
              </a:rPr>
              <a:t>- INFN </a:t>
            </a:r>
            <a:r>
              <a:rPr lang="it-IT" dirty="0" err="1" smtClean="0">
                <a:latin typeface="Comic Sans MS" pitchFamily="66" charset="0"/>
              </a:rPr>
              <a:t>deeply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involved</a:t>
            </a:r>
            <a:r>
              <a:rPr lang="it-IT" dirty="0" smtClean="0">
                <a:latin typeface="Comic Sans MS" pitchFamily="66" charset="0"/>
              </a:rPr>
              <a:t>. </a:t>
            </a:r>
            <a:r>
              <a:rPr lang="it-IT" dirty="0" err="1" smtClean="0">
                <a:latin typeface="Comic Sans MS" pitchFamily="66" charset="0"/>
              </a:rPr>
              <a:t>Responsabilities</a:t>
            </a:r>
            <a:endParaRPr lang="it-IT" dirty="0" smtClean="0">
              <a:latin typeface="Comic Sans MS" pitchFamily="66" charset="0"/>
            </a:endParaRPr>
          </a:p>
          <a:p>
            <a:r>
              <a:rPr lang="it-IT" dirty="0" smtClean="0">
                <a:latin typeface="Comic Sans MS" pitchFamily="66" charset="0"/>
              </a:rPr>
              <a:t>- Tight planning (delay?)</a:t>
            </a:r>
          </a:p>
          <a:p>
            <a:r>
              <a:rPr lang="it-IT" dirty="0" smtClean="0">
                <a:latin typeface="Comic Sans MS" pitchFamily="66" charset="0"/>
              </a:rPr>
              <a:t>- </a:t>
            </a:r>
            <a:r>
              <a:rPr lang="it-IT" dirty="0" err="1" smtClean="0">
                <a:latin typeface="Comic Sans MS" pitchFamily="66" charset="0"/>
              </a:rPr>
              <a:t>Needs</a:t>
            </a:r>
            <a:r>
              <a:rPr lang="it-IT" dirty="0" smtClean="0">
                <a:latin typeface="Comic Sans MS" pitchFamily="66" charset="0"/>
              </a:rPr>
              <a:t> a strong </a:t>
            </a:r>
            <a:r>
              <a:rPr lang="it-IT" dirty="0" err="1" smtClean="0">
                <a:latin typeface="Comic Sans MS" pitchFamily="66" charset="0"/>
              </a:rPr>
              <a:t>participation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form</a:t>
            </a:r>
            <a:r>
              <a:rPr lang="it-IT" dirty="0" smtClean="0">
                <a:latin typeface="Comic Sans MS" pitchFamily="66" charset="0"/>
              </a:rPr>
              <a:t> INFN and LNF</a:t>
            </a:r>
          </a:p>
          <a:p>
            <a:r>
              <a:rPr lang="it-IT" dirty="0" smtClean="0">
                <a:latin typeface="Comic Sans MS" pitchFamily="66" charset="0"/>
              </a:rPr>
              <a:t>- Opening of </a:t>
            </a:r>
            <a:r>
              <a:rPr lang="it-IT" dirty="0" err="1" smtClean="0">
                <a:latin typeface="Comic Sans MS" pitchFamily="66" charset="0"/>
              </a:rPr>
              <a:t>opportunities</a:t>
            </a:r>
            <a:r>
              <a:rPr lang="it-IT" dirty="0" smtClean="0">
                <a:latin typeface="Comic Sans MS" pitchFamily="66" charset="0"/>
              </a:rPr>
              <a:t> for NP </a:t>
            </a:r>
            <a:r>
              <a:rPr lang="it-IT" dirty="0" err="1" smtClean="0">
                <a:latin typeface="Comic Sans MS" pitchFamily="66" charset="0"/>
              </a:rPr>
              <a:t>fundamental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physics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activity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Variola, LNF CL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812-2B2A-C849-BC60-2703C5CB74A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03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228600"/>
            <a:ext cx="7610475" cy="896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i="1" dirty="0">
                <a:solidFill>
                  <a:srgbClr val="000090"/>
                </a:solidFill>
                <a:latin typeface="Comic Sans MS" pitchFamily="66" charset="0"/>
                <a:ea typeface="ＭＳ Ｐゴシック" charset="0"/>
                <a:cs typeface="Times New Roman" charset="0"/>
              </a:rPr>
              <a:t>ELI-NP </a:t>
            </a:r>
            <a:r>
              <a:rPr lang="el-GR" sz="3600" b="1" i="1" dirty="0">
                <a:solidFill>
                  <a:srgbClr val="000090"/>
                </a:solidFill>
                <a:latin typeface="Comic Sans MS" pitchFamily="66" charset="0"/>
                <a:ea typeface="ＭＳ Ｐゴシック" charset="0"/>
                <a:cs typeface="Times New Roman" charset="0"/>
              </a:rPr>
              <a:t>γ</a:t>
            </a:r>
            <a:r>
              <a:rPr lang="en-US" sz="3600" b="1" i="1" dirty="0">
                <a:solidFill>
                  <a:srgbClr val="000090"/>
                </a:solidFill>
                <a:latin typeface="Comic Sans MS" pitchFamily="66" charset="0"/>
                <a:ea typeface="ＭＳ Ｐゴシック" charset="0"/>
                <a:cs typeface="Times New Roman" charset="0"/>
              </a:rPr>
              <a:t> beam: </a:t>
            </a:r>
            <a:r>
              <a:rPr lang="en-US" sz="3200" b="1" i="1" dirty="0">
                <a:solidFill>
                  <a:srgbClr val="000090"/>
                </a:solidFill>
                <a:latin typeface="Comic Sans MS" pitchFamily="66" charset="0"/>
                <a:ea typeface="ＭＳ Ｐゴシック" charset="0"/>
                <a:cs typeface="Times New Roman" charset="0"/>
              </a:rPr>
              <a:t>the quest for </a:t>
            </a:r>
            <a:r>
              <a:rPr lang="en-US" sz="3200" b="1" i="1" dirty="0" smtClean="0">
                <a:solidFill>
                  <a:srgbClr val="000090"/>
                </a:solidFill>
                <a:latin typeface="Comic Sans MS" pitchFamily="66" charset="0"/>
                <a:ea typeface="ＭＳ Ｐゴシック" charset="0"/>
                <a:cs typeface="Times New Roman" charset="0"/>
              </a:rPr>
              <a:t/>
            </a:r>
            <a:br>
              <a:rPr lang="en-US" sz="3200" b="1" i="1" dirty="0" smtClean="0">
                <a:solidFill>
                  <a:srgbClr val="000090"/>
                </a:solidFill>
                <a:latin typeface="Comic Sans MS" pitchFamily="66" charset="0"/>
                <a:ea typeface="ＭＳ Ｐゴシック" charset="0"/>
                <a:cs typeface="Times New Roman" charset="0"/>
              </a:rPr>
            </a:br>
            <a:r>
              <a:rPr lang="en-US" sz="3200" b="1" i="1" dirty="0" smtClean="0">
                <a:solidFill>
                  <a:srgbClr val="000090"/>
                </a:solidFill>
                <a:latin typeface="Comic Sans MS" pitchFamily="66" charset="0"/>
                <a:ea typeface="ＭＳ Ｐゴシック" charset="0"/>
                <a:cs typeface="Times New Roman" charset="0"/>
              </a:rPr>
              <a:t>higher flux and narrow bandwidths</a:t>
            </a:r>
            <a:endParaRPr lang="en-US" sz="3200" b="1" i="1" dirty="0">
              <a:solidFill>
                <a:srgbClr val="000090"/>
              </a:solidFill>
              <a:latin typeface="Comic Sans MS" pitchFamily="66" charset="0"/>
              <a:ea typeface="ＭＳ Ｐゴシック" charset="0"/>
              <a:cs typeface="Times New Roman" charset="0"/>
            </a:endParaRPr>
          </a:p>
        </p:txBody>
      </p:sp>
      <p:graphicFrame>
        <p:nvGraphicFramePr>
          <p:cNvPr id="2765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739434"/>
              </p:ext>
            </p:extLst>
          </p:nvPr>
        </p:nvGraphicFramePr>
        <p:xfrm>
          <a:off x="3175" y="23813"/>
          <a:ext cx="1760538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5" name="Acrobat Document" r:id="rId4" imgW="10706100" imgH="7556500" progId="">
                  <p:embed/>
                </p:oleObj>
              </mc:Choice>
              <mc:Fallback>
                <p:oleObj name="Acrobat Document" r:id="rId4" imgW="10706100" imgH="75565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23813"/>
                        <a:ext cx="1760538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1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5256213" cy="3255962"/>
          </a:xfrm>
        </p:spPr>
      </p:pic>
      <p:pic>
        <p:nvPicPr>
          <p:cNvPr id="27652" name="Picture 2" descr="rain_ban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287463"/>
            <a:ext cx="830580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4" y="2903538"/>
            <a:ext cx="4200525" cy="290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Variola, LNF CL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812-2B2A-C849-BC60-2703C5CB74A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7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16414"/>
            <a:ext cx="8229600" cy="76037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GBS – Beam Specifications</a:t>
            </a:r>
            <a:endParaRPr lang="en-US" sz="3200" dirty="0">
              <a:latin typeface="Comic Sans MS" pitchFamily="66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552248"/>
              </p:ext>
            </p:extLst>
          </p:nvPr>
        </p:nvGraphicFramePr>
        <p:xfrm>
          <a:off x="1330325" y="776791"/>
          <a:ext cx="6146802" cy="54120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75202"/>
                <a:gridCol w="1371600"/>
              </a:tblGrid>
              <a:tr h="25276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Energy [MeV]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0.2 – 19.5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Spectral Density [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ph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/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s∙eV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]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0.8 – 4∙10</a:t>
                      </a:r>
                      <a:r>
                        <a:rPr lang="en-US" sz="1400" baseline="300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4</a:t>
                      </a:r>
                      <a:endParaRPr lang="en-US" sz="1400" baseline="300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Bandwidth 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rms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 [%]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≤ 0.5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# photons/pulse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within FWHM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bdw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≤ 2.6∙10</a:t>
                      </a:r>
                      <a:r>
                        <a:rPr lang="en-US" sz="1400" baseline="300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5</a:t>
                      </a:r>
                      <a:endParaRPr lang="en-US" sz="1400" baseline="300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# photons/s within FWHM 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bdw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.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≤ 8.3∙10</a:t>
                      </a:r>
                      <a:r>
                        <a:rPr lang="en-US" sz="1400" baseline="300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8</a:t>
                      </a: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Source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rms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 size [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m]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10 – 30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Source 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rms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 divergence [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rad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]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25 – 200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Peak brilliance [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N</a:t>
                      </a:r>
                      <a:r>
                        <a:rPr lang="en-US" sz="1400" baseline="-25000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ph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/s∙mm</a:t>
                      </a:r>
                      <a:r>
                        <a:rPr lang="en-US" sz="1400" baseline="300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2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∙mrad</a:t>
                      </a:r>
                      <a:r>
                        <a:rPr lang="en-US" sz="1400" baseline="300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2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∙0.1%]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20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 – 10</a:t>
                      </a:r>
                      <a:r>
                        <a:rPr lang="en-US" sz="1400" baseline="300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23</a:t>
                      </a:r>
                      <a:endParaRPr lang="en-US" sz="1400" baseline="300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Radiation pulse length 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rms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 [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ps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]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0.7 – 1.5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Linear polarization [%]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&gt; 99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Macro</a:t>
                      </a:r>
                      <a:r>
                        <a:rPr lang="en-US" sz="1400" baseline="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 repetition rate [Hz]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100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# pulses per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macropulse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32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Pulse–to–pulse separation [ns]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16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Polarization axis wiggling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 [</a:t>
                      </a:r>
                      <a:r>
                        <a:rPr lang="en-US" sz="1400" baseline="0" dirty="0" err="1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deg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]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&lt; 1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Synchronization to an external clock [</a:t>
                      </a: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ps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]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≤ 0.5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Source position transverse jitter [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m]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&lt; 5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Energy jitter pulse–to–pulse [%]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&lt; 0.2</a:t>
                      </a:r>
                      <a:endParaRPr lang="en-US" sz="1400" dirty="0">
                        <a:solidFill>
                          <a:srgbClr val="00009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Helvetica"/>
                        <a:cs typeface="Helvetica"/>
                      </a:endParaRP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# photons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jitter pulse–to–pulse [%]</a:t>
                      </a: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Helvetica"/>
                          <a:cs typeface="Helvetica"/>
                        </a:rPr>
                        <a:t>≤ 3</a:t>
                      </a:r>
                    </a:p>
                  </a:txBody>
                  <a:tcPr marL="180000" marR="180000" marT="43200" marB="432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 descr="sigla_ELI-N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066" y="257048"/>
            <a:ext cx="1080000" cy="657711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Variola, LNF CL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812-2B2A-C849-BC60-2703C5CB74A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6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" y="155448"/>
            <a:ext cx="8229600" cy="7603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ELI–NP Building Structure</a:t>
            </a:r>
            <a:endParaRPr lang="en-US" sz="3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Helvetica"/>
            </a:endParaRPr>
          </a:p>
        </p:txBody>
      </p:sp>
      <p:pic>
        <p:nvPicPr>
          <p:cNvPr id="7" name="Picture 6" descr="sigla_ELI-N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066" y="257048"/>
            <a:ext cx="1080000" cy="65771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4657" y="1186857"/>
            <a:ext cx="3780847" cy="4002276"/>
            <a:chOff x="84657" y="1186857"/>
            <a:chExt cx="3780847" cy="4002276"/>
          </a:xfrm>
        </p:grpSpPr>
        <p:grpSp>
          <p:nvGrpSpPr>
            <p:cNvPr id="88" name="Group 87"/>
            <p:cNvGrpSpPr>
              <a:grpSpLocks noChangeAspect="1"/>
            </p:cNvGrpSpPr>
            <p:nvPr/>
          </p:nvGrpSpPr>
          <p:grpSpPr>
            <a:xfrm>
              <a:off x="84657" y="1186857"/>
              <a:ext cx="3780847" cy="4002276"/>
              <a:chOff x="270431" y="1305379"/>
              <a:chExt cx="5073676" cy="5370832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70431" y="1305379"/>
                <a:ext cx="5073676" cy="5370832"/>
                <a:chOff x="270431" y="1305379"/>
                <a:chExt cx="5073676" cy="5370832"/>
              </a:xfrm>
            </p:grpSpPr>
            <p:pic>
              <p:nvPicPr>
                <p:cNvPr id="96" name="Picture 9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607" t="3159"/>
                <a:stretch/>
              </p:blipFill>
              <p:spPr>
                <a:xfrm>
                  <a:off x="270431" y="1305379"/>
                  <a:ext cx="5073676" cy="5370832"/>
                </a:xfrm>
                <a:prstGeom prst="rect">
                  <a:avLst/>
                </a:prstGeom>
              </p:spPr>
            </p:pic>
            <p:sp>
              <p:nvSpPr>
                <p:cNvPr id="97" name="Rectangle 96"/>
                <p:cNvSpPr/>
                <p:nvPr/>
              </p:nvSpPr>
              <p:spPr>
                <a:xfrm>
                  <a:off x="2844800" y="1540933"/>
                  <a:ext cx="1312334" cy="2717800"/>
                </a:xfrm>
                <a:prstGeom prst="rect">
                  <a:avLst/>
                </a:prstGeom>
                <a:solidFill>
                  <a:srgbClr val="CCFFCC">
                    <a:alpha val="30000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Comic Sans MS" pitchFamily="66" charset="0"/>
                  </a:endParaRPr>
                </a:p>
              </p:txBody>
            </p:sp>
            <p:grpSp>
              <p:nvGrpSpPr>
                <p:cNvPr id="110" name="Group 109"/>
                <p:cNvGrpSpPr/>
                <p:nvPr/>
              </p:nvGrpSpPr>
              <p:grpSpPr>
                <a:xfrm>
                  <a:off x="347132" y="1608666"/>
                  <a:ext cx="4690078" cy="4780617"/>
                  <a:chOff x="778933" y="1608666"/>
                  <a:chExt cx="4715933" cy="4806951"/>
                </a:xfrm>
              </p:grpSpPr>
              <p:cxnSp>
                <p:nvCxnSpPr>
                  <p:cNvPr id="121" name="Straight Connector 120"/>
                  <p:cNvCxnSpPr/>
                  <p:nvPr/>
                </p:nvCxnSpPr>
                <p:spPr>
                  <a:xfrm flipH="1">
                    <a:off x="2956984" y="3426883"/>
                    <a:ext cx="365886" cy="0"/>
                  </a:xfrm>
                  <a:prstGeom prst="line">
                    <a:avLst/>
                  </a:prstGeom>
                  <a:ln w="38100" cmpd="sng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2" name="Group 121"/>
                  <p:cNvGrpSpPr/>
                  <p:nvPr/>
                </p:nvGrpSpPr>
                <p:grpSpPr>
                  <a:xfrm>
                    <a:off x="778933" y="1608666"/>
                    <a:ext cx="4715933" cy="4806951"/>
                    <a:chOff x="778933" y="1608666"/>
                    <a:chExt cx="4715933" cy="4806951"/>
                  </a:xfrm>
                </p:grpSpPr>
                <p:grpSp>
                  <p:nvGrpSpPr>
                    <p:cNvPr id="125" name="Group 124"/>
                    <p:cNvGrpSpPr/>
                    <p:nvPr/>
                  </p:nvGrpSpPr>
                  <p:grpSpPr>
                    <a:xfrm>
                      <a:off x="778933" y="1608666"/>
                      <a:ext cx="4715933" cy="4806951"/>
                      <a:chOff x="778933" y="1608666"/>
                      <a:chExt cx="4715933" cy="4806951"/>
                    </a:xfrm>
                    <a:effectLst/>
                  </p:grpSpPr>
                  <p:cxnSp>
                    <p:nvCxnSpPr>
                      <p:cNvPr id="132" name="Straight Connector 131"/>
                      <p:cNvCxnSpPr/>
                      <p:nvPr/>
                    </p:nvCxnSpPr>
                    <p:spPr>
                      <a:xfrm flipV="1">
                        <a:off x="1475317" y="1991783"/>
                        <a:ext cx="0" cy="2317750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Straight Connector 132"/>
                      <p:cNvCxnSpPr/>
                      <p:nvPr/>
                    </p:nvCxnSpPr>
                    <p:spPr>
                      <a:xfrm flipH="1">
                        <a:off x="2353733" y="1985433"/>
                        <a:ext cx="618068" cy="0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Straight Connector 133"/>
                      <p:cNvCxnSpPr/>
                      <p:nvPr/>
                    </p:nvCxnSpPr>
                    <p:spPr>
                      <a:xfrm flipH="1">
                        <a:off x="1735665" y="1608666"/>
                        <a:ext cx="618068" cy="0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5" name="Straight Connector 134"/>
                      <p:cNvCxnSpPr/>
                      <p:nvPr/>
                    </p:nvCxnSpPr>
                    <p:spPr>
                      <a:xfrm flipV="1">
                        <a:off x="2353733" y="1608666"/>
                        <a:ext cx="0" cy="397934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Straight Connector 135"/>
                      <p:cNvCxnSpPr/>
                      <p:nvPr/>
                    </p:nvCxnSpPr>
                    <p:spPr>
                      <a:xfrm flipV="1">
                        <a:off x="1778000" y="1608666"/>
                        <a:ext cx="0" cy="397934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7" name="Straight Connector 136"/>
                      <p:cNvCxnSpPr/>
                      <p:nvPr/>
                    </p:nvCxnSpPr>
                    <p:spPr>
                      <a:xfrm flipH="1">
                        <a:off x="1481667" y="1985433"/>
                        <a:ext cx="296333" cy="8467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" name="Straight Connector 137"/>
                      <p:cNvCxnSpPr/>
                      <p:nvPr/>
                    </p:nvCxnSpPr>
                    <p:spPr>
                      <a:xfrm flipV="1">
                        <a:off x="2961217" y="1993901"/>
                        <a:ext cx="10583" cy="1325032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9" name="Straight Connector 138"/>
                      <p:cNvCxnSpPr/>
                      <p:nvPr/>
                    </p:nvCxnSpPr>
                    <p:spPr>
                      <a:xfrm flipH="1">
                        <a:off x="2963333" y="4309533"/>
                        <a:ext cx="2531533" cy="0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0" name="Straight Connector 139"/>
                      <p:cNvCxnSpPr/>
                      <p:nvPr/>
                    </p:nvCxnSpPr>
                    <p:spPr>
                      <a:xfrm flipV="1">
                        <a:off x="5457977" y="4286253"/>
                        <a:ext cx="7255" cy="1549397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1" name="Straight Connector 140"/>
                      <p:cNvCxnSpPr/>
                      <p:nvPr/>
                    </p:nvCxnSpPr>
                    <p:spPr>
                      <a:xfrm flipH="1">
                        <a:off x="778933" y="4309533"/>
                        <a:ext cx="707573" cy="0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" name="Straight Connector 141"/>
                      <p:cNvCxnSpPr/>
                      <p:nvPr/>
                    </p:nvCxnSpPr>
                    <p:spPr>
                      <a:xfrm flipV="1">
                        <a:off x="795865" y="4292602"/>
                        <a:ext cx="0" cy="1574798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" name="Straight Connector 142"/>
                      <p:cNvCxnSpPr/>
                      <p:nvPr/>
                    </p:nvCxnSpPr>
                    <p:spPr>
                      <a:xfrm flipH="1">
                        <a:off x="1132720" y="6409267"/>
                        <a:ext cx="867530" cy="0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" name="Straight Connector 143"/>
                      <p:cNvCxnSpPr/>
                      <p:nvPr/>
                    </p:nvCxnSpPr>
                    <p:spPr>
                      <a:xfrm flipH="1">
                        <a:off x="2512484" y="6233583"/>
                        <a:ext cx="459317" cy="0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Straight Connector 144"/>
                      <p:cNvCxnSpPr/>
                      <p:nvPr/>
                    </p:nvCxnSpPr>
                    <p:spPr>
                      <a:xfrm flipH="1">
                        <a:off x="3598334" y="6231466"/>
                        <a:ext cx="529166" cy="0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Straight Connector 145"/>
                      <p:cNvCxnSpPr/>
                      <p:nvPr/>
                    </p:nvCxnSpPr>
                    <p:spPr>
                      <a:xfrm flipH="1">
                        <a:off x="4853516" y="6231466"/>
                        <a:ext cx="442384" cy="0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" name="Straight Connector 146"/>
                      <p:cNvCxnSpPr/>
                      <p:nvPr/>
                    </p:nvCxnSpPr>
                    <p:spPr>
                      <a:xfrm flipH="1">
                        <a:off x="1999947" y="5848350"/>
                        <a:ext cx="512537" cy="0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" name="Straight Connector 147"/>
                      <p:cNvCxnSpPr/>
                      <p:nvPr/>
                    </p:nvCxnSpPr>
                    <p:spPr>
                      <a:xfrm flipH="1">
                        <a:off x="2963334" y="5848350"/>
                        <a:ext cx="635000" cy="0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" name="Straight Connector 148"/>
                      <p:cNvCxnSpPr/>
                      <p:nvPr/>
                    </p:nvCxnSpPr>
                    <p:spPr>
                      <a:xfrm flipH="1">
                        <a:off x="4127500" y="5848350"/>
                        <a:ext cx="707573" cy="0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Straight Connector 149"/>
                      <p:cNvCxnSpPr/>
                      <p:nvPr/>
                    </p:nvCxnSpPr>
                    <p:spPr>
                      <a:xfrm flipH="1">
                        <a:off x="795866" y="5848350"/>
                        <a:ext cx="336854" cy="0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Straight Connector 150"/>
                      <p:cNvCxnSpPr/>
                      <p:nvPr/>
                    </p:nvCxnSpPr>
                    <p:spPr>
                      <a:xfrm>
                        <a:off x="1132720" y="5867400"/>
                        <a:ext cx="0" cy="548217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" name="Straight Connector 151"/>
                      <p:cNvCxnSpPr/>
                      <p:nvPr/>
                    </p:nvCxnSpPr>
                    <p:spPr>
                      <a:xfrm>
                        <a:off x="2000250" y="5856817"/>
                        <a:ext cx="0" cy="548217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" name="Straight Connector 152"/>
                      <p:cNvCxnSpPr/>
                      <p:nvPr/>
                    </p:nvCxnSpPr>
                    <p:spPr>
                      <a:xfrm>
                        <a:off x="2512484" y="5842000"/>
                        <a:ext cx="0" cy="395816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" name="Straight Connector 153"/>
                      <p:cNvCxnSpPr/>
                      <p:nvPr/>
                    </p:nvCxnSpPr>
                    <p:spPr>
                      <a:xfrm>
                        <a:off x="2961217" y="5867400"/>
                        <a:ext cx="0" cy="395816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" name="Straight Connector 154"/>
                      <p:cNvCxnSpPr/>
                      <p:nvPr/>
                    </p:nvCxnSpPr>
                    <p:spPr>
                      <a:xfrm>
                        <a:off x="3596218" y="5844117"/>
                        <a:ext cx="0" cy="395816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" name="Straight Connector 155"/>
                      <p:cNvCxnSpPr/>
                      <p:nvPr/>
                    </p:nvCxnSpPr>
                    <p:spPr>
                      <a:xfrm>
                        <a:off x="4127500" y="5842000"/>
                        <a:ext cx="0" cy="395816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" name="Straight Connector 156"/>
                      <p:cNvCxnSpPr/>
                      <p:nvPr/>
                    </p:nvCxnSpPr>
                    <p:spPr>
                      <a:xfrm>
                        <a:off x="4835073" y="5842000"/>
                        <a:ext cx="0" cy="395816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" name="Straight Connector 157"/>
                      <p:cNvCxnSpPr/>
                      <p:nvPr/>
                    </p:nvCxnSpPr>
                    <p:spPr>
                      <a:xfrm>
                        <a:off x="5293784" y="5844117"/>
                        <a:ext cx="0" cy="395816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9" name="Straight Connector 158"/>
                      <p:cNvCxnSpPr/>
                      <p:nvPr/>
                    </p:nvCxnSpPr>
                    <p:spPr>
                      <a:xfrm flipH="1">
                        <a:off x="5293784" y="5825067"/>
                        <a:ext cx="176893" cy="0"/>
                      </a:xfrm>
                      <a:prstGeom prst="line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6" name="Straight Connector 125"/>
                    <p:cNvCxnSpPr/>
                    <p:nvPr/>
                  </p:nvCxnSpPr>
                  <p:spPr>
                    <a:xfrm flipH="1">
                      <a:off x="2959101" y="3318933"/>
                      <a:ext cx="357419" cy="0"/>
                    </a:xfrm>
                    <a:prstGeom prst="line">
                      <a:avLst/>
                    </a:prstGeom>
                    <a:ln w="38100" cmpd="sng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/>
                    <p:cNvCxnSpPr/>
                    <p:nvPr/>
                  </p:nvCxnSpPr>
                  <p:spPr>
                    <a:xfrm flipV="1">
                      <a:off x="2960159" y="3426883"/>
                      <a:ext cx="11642" cy="882650"/>
                    </a:xfrm>
                    <a:prstGeom prst="line">
                      <a:avLst/>
                    </a:prstGeom>
                    <a:ln w="38100" cmpd="sng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Straight Connector 127"/>
                    <p:cNvCxnSpPr/>
                    <p:nvPr/>
                  </p:nvCxnSpPr>
                  <p:spPr>
                    <a:xfrm flipV="1">
                      <a:off x="3767665" y="2683935"/>
                      <a:ext cx="0" cy="846665"/>
                    </a:xfrm>
                    <a:prstGeom prst="line">
                      <a:avLst/>
                    </a:prstGeom>
                    <a:ln w="38100" cmpd="sng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/>
                    <p:cNvCxnSpPr/>
                    <p:nvPr/>
                  </p:nvCxnSpPr>
                  <p:spPr>
                    <a:xfrm flipH="1">
                      <a:off x="3276601" y="2700868"/>
                      <a:ext cx="491064" cy="0"/>
                    </a:xfrm>
                    <a:prstGeom prst="line">
                      <a:avLst/>
                    </a:prstGeom>
                    <a:ln w="38100" cmpd="sng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Straight Connector 129"/>
                    <p:cNvCxnSpPr/>
                    <p:nvPr/>
                  </p:nvCxnSpPr>
                  <p:spPr>
                    <a:xfrm flipH="1">
                      <a:off x="3282952" y="3520018"/>
                      <a:ext cx="491064" cy="0"/>
                    </a:xfrm>
                    <a:prstGeom prst="line">
                      <a:avLst/>
                    </a:prstGeom>
                    <a:ln w="38100" cmpd="sng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Straight Connector 130"/>
                    <p:cNvCxnSpPr/>
                    <p:nvPr/>
                  </p:nvCxnSpPr>
                  <p:spPr>
                    <a:xfrm flipV="1">
                      <a:off x="3295653" y="2683935"/>
                      <a:ext cx="0" cy="634998"/>
                    </a:xfrm>
                    <a:prstGeom prst="line">
                      <a:avLst/>
                    </a:prstGeom>
                    <a:ln w="38100" cmpd="sng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4" name="Straight Connector 123"/>
                  <p:cNvCxnSpPr/>
                  <p:nvPr/>
                </p:nvCxnSpPr>
                <p:spPr>
                  <a:xfrm flipV="1">
                    <a:off x="3295653" y="3426883"/>
                    <a:ext cx="1" cy="120650"/>
                  </a:xfrm>
                  <a:prstGeom prst="line">
                    <a:avLst/>
                  </a:prstGeom>
                  <a:ln w="38100" cmpd="sng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" name="Group 101"/>
                <p:cNvGrpSpPr/>
                <p:nvPr/>
              </p:nvGrpSpPr>
              <p:grpSpPr>
                <a:xfrm>
                  <a:off x="1269999" y="5376333"/>
                  <a:ext cx="3683001" cy="1028701"/>
                  <a:chOff x="1269999" y="5376333"/>
                  <a:chExt cx="3683001" cy="1028701"/>
                </a:xfrm>
              </p:grpSpPr>
              <p:grpSp>
                <p:nvGrpSpPr>
                  <p:cNvPr id="104" name="Group 103"/>
                  <p:cNvGrpSpPr/>
                  <p:nvPr/>
                </p:nvGrpSpPr>
                <p:grpSpPr>
                  <a:xfrm>
                    <a:off x="1269999" y="5376333"/>
                    <a:ext cx="3683001" cy="1028701"/>
                    <a:chOff x="1701799" y="5376333"/>
                    <a:chExt cx="3683001" cy="1028701"/>
                  </a:xfrm>
                  <a:solidFill>
                    <a:srgbClr val="FF0000">
                      <a:alpha val="26000"/>
                    </a:srgbClr>
                  </a:solidFill>
                </p:grpSpPr>
                <p:sp>
                  <p:nvSpPr>
                    <p:cNvPr id="107" name="Rectangle 106"/>
                    <p:cNvSpPr/>
                    <p:nvPr/>
                  </p:nvSpPr>
                  <p:spPr>
                    <a:xfrm>
                      <a:off x="1778000" y="5376333"/>
                      <a:ext cx="3606800" cy="393700"/>
                    </a:xfrm>
                    <a:prstGeom prst="rect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omic Sans MS" pitchFamily="66" charset="0"/>
                        </a:rPr>
                        <a:t>GBS</a:t>
                      </a:r>
                      <a:endParaRPr lang="en-US" b="1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09" name="Rectangle 108"/>
                    <p:cNvSpPr/>
                    <p:nvPr/>
                  </p:nvSpPr>
                  <p:spPr>
                    <a:xfrm>
                      <a:off x="1701799" y="5770033"/>
                      <a:ext cx="249767" cy="635001"/>
                    </a:xfrm>
                    <a:prstGeom prst="rect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1568147" y="5816601"/>
                    <a:ext cx="3228276" cy="414865"/>
                  </a:xfrm>
                  <a:prstGeom prst="rect">
                    <a:avLst/>
                  </a:prstGeom>
                  <a:solidFill>
                    <a:srgbClr val="FF0000">
                      <a:alpha val="26000"/>
                    </a:srgb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008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93" name="TextBox 92"/>
              <p:cNvSpPr txBox="1"/>
              <p:nvPr/>
            </p:nvSpPr>
            <p:spPr>
              <a:xfrm rot="16200000">
                <a:off x="2100959" y="2749067"/>
                <a:ext cx="2829180" cy="413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80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Comic Sans MS" pitchFamily="66" charset="0"/>
                  </a:rPr>
                  <a:t>Support  Laboratories</a:t>
                </a:r>
                <a:endParaRPr lang="en-US" sz="1400" b="1" dirty="0">
                  <a:solidFill>
                    <a:srgbClr val="008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1340727" y="2763335"/>
                <a:ext cx="1037279" cy="4956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Comic Sans MS" pitchFamily="66" charset="0"/>
                  </a:rPr>
                  <a:t>HPLS</a:t>
                </a:r>
                <a:endParaRPr lang="en-US" b="1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p:grp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677319" y="1413926"/>
              <a:ext cx="1080000" cy="1926818"/>
              <a:chOff x="1481667" y="1600200"/>
              <a:chExt cx="1490133" cy="2658533"/>
            </a:xfrm>
            <a:solidFill>
              <a:schemeClr val="accent1">
                <a:lumMod val="40000"/>
                <a:lumOff val="60000"/>
                <a:alpha val="30000"/>
              </a:schemeClr>
            </a:solidFill>
            <a:effectLst/>
          </p:grpSpPr>
          <p:sp>
            <p:nvSpPr>
              <p:cNvPr id="12" name="Rectangle 11"/>
              <p:cNvSpPr/>
              <p:nvPr/>
            </p:nvSpPr>
            <p:spPr>
              <a:xfrm>
                <a:off x="1481667" y="1998133"/>
                <a:ext cx="1490133" cy="2260600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itchFamily="66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778000" y="1600200"/>
                <a:ext cx="575733" cy="397933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omic Sans MS" pitchFamily="66" charset="0"/>
                </a:endParaRPr>
              </a:p>
            </p:txBody>
          </p:sp>
        </p:grpSp>
      </p:grpSp>
      <p:grpSp>
        <p:nvGrpSpPr>
          <p:cNvPr id="119" name="Group 118"/>
          <p:cNvGrpSpPr>
            <a:grpSpLocks noChangeAspect="1"/>
          </p:cNvGrpSpPr>
          <p:nvPr/>
        </p:nvGrpSpPr>
        <p:grpSpPr>
          <a:xfrm flipH="1">
            <a:off x="796636" y="2918767"/>
            <a:ext cx="438018" cy="2603425"/>
            <a:chOff x="2576865" y="3672216"/>
            <a:chExt cx="438018" cy="2603425"/>
          </a:xfrm>
        </p:grpSpPr>
        <p:grpSp>
          <p:nvGrpSpPr>
            <p:cNvPr id="113" name="Group 112"/>
            <p:cNvGrpSpPr/>
            <p:nvPr/>
          </p:nvGrpSpPr>
          <p:grpSpPr>
            <a:xfrm>
              <a:off x="2576865" y="3824616"/>
              <a:ext cx="438018" cy="2451025"/>
              <a:chOff x="2576865" y="3824616"/>
              <a:chExt cx="438018" cy="2451025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>
                <a:off x="2576865" y="3824616"/>
                <a:ext cx="0" cy="2451025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2661901" y="5780394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itchFamily="66" charset="0"/>
                  </a:rPr>
                  <a:t>A</a:t>
                </a:r>
              </a:p>
            </p:txBody>
          </p:sp>
          <p:cxnSp>
            <p:nvCxnSpPr>
              <p:cNvPr id="108" name="Straight Arrow Connector 107"/>
              <p:cNvCxnSpPr/>
              <p:nvPr/>
            </p:nvCxnSpPr>
            <p:spPr>
              <a:xfrm flipH="1">
                <a:off x="2595895" y="4041550"/>
                <a:ext cx="347077" cy="0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 flipH="1">
                <a:off x="2600156" y="6115070"/>
                <a:ext cx="347077" cy="0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TextBox 113"/>
            <p:cNvSpPr txBox="1"/>
            <p:nvPr/>
          </p:nvSpPr>
          <p:spPr>
            <a:xfrm>
              <a:off x="2661901" y="3672216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A</a:t>
              </a:r>
            </a:p>
          </p:txBody>
        </p:sp>
      </p:grpSp>
      <p:pic>
        <p:nvPicPr>
          <p:cNvPr id="164" name="Picture 163" descr="2014_11_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18" y="3732866"/>
            <a:ext cx="3659660" cy="2269433"/>
          </a:xfrm>
          <a:prstGeom prst="rect">
            <a:avLst/>
          </a:prstGeom>
        </p:spPr>
      </p:pic>
      <p:sp>
        <p:nvSpPr>
          <p:cNvPr id="172" name="Rectangle 171"/>
          <p:cNvSpPr>
            <a:spLocks noChangeAspect="1"/>
          </p:cNvSpPr>
          <p:nvPr/>
        </p:nvSpPr>
        <p:spPr>
          <a:xfrm>
            <a:off x="356351" y="5797601"/>
            <a:ext cx="2751074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  <a:cs typeface="Helvetica Neue"/>
              </a:rPr>
              <a:t>ELI –NP Main Experimental Building</a:t>
            </a:r>
          </a:p>
          <a:p>
            <a:pPr algn="ctr"/>
            <a:endParaRPr lang="en-US" sz="1200" dirty="0" smtClean="0">
              <a:solidFill>
                <a:srgbClr val="FF0000"/>
              </a:solidFill>
              <a:latin typeface="Comic Sans MS" pitchFamily="66" charset="0"/>
              <a:cs typeface="Helvetica Neue"/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  <a:cs typeface="Helvetica Neue"/>
              </a:rPr>
              <a:t>~ 15,000 m</a:t>
            </a:r>
            <a:r>
              <a:rPr lang="en-US" sz="1200" baseline="30000" dirty="0" smtClean="0">
                <a:solidFill>
                  <a:srgbClr val="FF0000"/>
                </a:solidFill>
                <a:latin typeface="Comic Sans MS" pitchFamily="66" charset="0"/>
                <a:cs typeface="Helvetica Neue"/>
              </a:rPr>
              <a:t>2</a:t>
            </a:r>
            <a:endParaRPr lang="en-US" sz="1200" baseline="30000" dirty="0">
              <a:latin typeface="Comic Sans MS" pitchFamily="66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204100" y="1122462"/>
            <a:ext cx="4939898" cy="2513401"/>
            <a:chOff x="4204100" y="1122462"/>
            <a:chExt cx="4939898" cy="25134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173131" y="1462236"/>
              <a:ext cx="3970867" cy="1695831"/>
            </a:xfrm>
            <a:prstGeom prst="rect">
              <a:avLst/>
            </a:prstGeom>
          </p:spPr>
        </p:pic>
        <p:sp>
          <p:nvSpPr>
            <p:cNvPr id="81" name="Rectangle 80"/>
            <p:cNvSpPr>
              <a:spLocks noChangeAspect="1"/>
            </p:cNvSpPr>
            <p:nvPr/>
          </p:nvSpPr>
          <p:spPr>
            <a:xfrm>
              <a:off x="6732704" y="3206740"/>
              <a:ext cx="90762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omic Sans MS" pitchFamily="66" charset="0"/>
                  <a:cs typeface="Helvetica Neue"/>
                </a:rPr>
                <a:t>accelerator</a:t>
              </a:r>
              <a:endParaRPr lang="en-US" sz="105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 Neue"/>
              </a:endParaRPr>
            </a:p>
            <a:p>
              <a:pPr algn="ctr"/>
              <a:r>
                <a:rPr lang="en-US" sz="105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omic Sans MS" pitchFamily="66" charset="0"/>
                  <a:cs typeface="Helvetica Neue"/>
                </a:rPr>
                <a:t>bays</a:t>
              </a:r>
              <a:endParaRPr lang="en-US" sz="1050" dirty="0">
                <a:latin typeface="Comic Sans MS" pitchFamily="66" charset="0"/>
              </a:endParaRPr>
            </a:p>
          </p:txBody>
        </p:sp>
        <p:cxnSp>
          <p:nvCxnSpPr>
            <p:cNvPr id="83" name="Straight Connector 82"/>
            <p:cNvCxnSpPr>
              <a:endCxn id="81" idx="0"/>
            </p:cNvCxnSpPr>
            <p:nvPr/>
          </p:nvCxnSpPr>
          <p:spPr>
            <a:xfrm>
              <a:off x="6747933" y="2548529"/>
              <a:ext cx="438582" cy="65821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5640309" y="1617485"/>
              <a:ext cx="87876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omic Sans MS" pitchFamily="66" charset="0"/>
                  <a:cs typeface="Helvetica Neue"/>
                </a:rPr>
                <a:t>40 t  crane</a:t>
              </a:r>
              <a:endParaRPr lang="en-US" sz="105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86" name="Rectangle 85"/>
            <p:cNvSpPr>
              <a:spLocks noChangeAspect="1"/>
            </p:cNvSpPr>
            <p:nvPr/>
          </p:nvSpPr>
          <p:spPr>
            <a:xfrm>
              <a:off x="7158458" y="1976600"/>
              <a:ext cx="753732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omic Sans MS" pitchFamily="66" charset="0"/>
                  <a:cs typeface="Helvetica Neue"/>
                </a:rPr>
                <a:t>technical</a:t>
              </a:r>
            </a:p>
            <a:p>
              <a:pPr algn="ctr"/>
              <a:r>
                <a:rPr lang="en-US" sz="105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omic Sans MS" pitchFamily="66" charset="0"/>
                  <a:cs typeface="Helvetica Neue"/>
                </a:rPr>
                <a:t>rooms</a:t>
              </a:r>
              <a:endParaRPr lang="en-US" sz="1050" dirty="0">
                <a:latin typeface="Comic Sans MS" pitchFamily="66" charset="0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7323666" y="2345164"/>
              <a:ext cx="157665" cy="228766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>
              <a:spLocks noChangeAspect="1"/>
            </p:cNvSpPr>
            <p:nvPr/>
          </p:nvSpPr>
          <p:spPr>
            <a:xfrm>
              <a:off x="5618584" y="2306912"/>
              <a:ext cx="965329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omic Sans MS" pitchFamily="66" charset="0"/>
                  <a:cs typeface="Helvetica Neue"/>
                </a:rPr>
                <a:t>laser</a:t>
              </a:r>
            </a:p>
            <a:p>
              <a:pPr algn="ctr"/>
              <a:r>
                <a:rPr lang="en-US" sz="105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omic Sans MS" pitchFamily="66" charset="0"/>
                  <a:cs typeface="Helvetica Neue"/>
                </a:rPr>
                <a:t>experiments</a:t>
              </a:r>
              <a:endParaRPr lang="en-US" sz="1050" dirty="0">
                <a:latin typeface="Comic Sans MS" pitchFamily="66" charset="0"/>
              </a:endParaRPr>
            </a:p>
          </p:txBody>
        </p:sp>
        <p:sp>
          <p:nvSpPr>
            <p:cNvPr id="92" name="Rectangle 91"/>
            <p:cNvSpPr>
              <a:spLocks noChangeAspect="1"/>
            </p:cNvSpPr>
            <p:nvPr/>
          </p:nvSpPr>
          <p:spPr>
            <a:xfrm>
              <a:off x="5319872" y="3220365"/>
              <a:ext cx="104708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omic Sans MS" pitchFamily="66" charset="0"/>
                  <a:cs typeface="Helvetica Neue"/>
                </a:rPr>
                <a:t>a</a:t>
              </a:r>
              <a:r>
                <a:rPr lang="en-US" sz="105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omic Sans MS" pitchFamily="66" charset="0"/>
                  <a:cs typeface="Helvetica Neue"/>
                </a:rPr>
                <a:t>nti–vibration</a:t>
              </a:r>
            </a:p>
            <a:p>
              <a:pPr algn="ctr"/>
              <a:r>
                <a:rPr lang="en-US" sz="105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omic Sans MS" pitchFamily="66" charset="0"/>
                  <a:cs typeface="Helvetica Neue"/>
                </a:rPr>
                <a:t>mounts </a:t>
              </a:r>
              <a:endParaRPr lang="en-US" sz="1050" dirty="0">
                <a:latin typeface="Comic Sans MS" pitchFamily="66" charset="0"/>
              </a:endParaRPr>
            </a:p>
          </p:txBody>
        </p:sp>
        <p:cxnSp>
          <p:nvCxnSpPr>
            <p:cNvPr id="94" name="Straight Connector 93"/>
            <p:cNvCxnSpPr>
              <a:cxnSpLocks noChangeAspect="1"/>
            </p:cNvCxnSpPr>
            <p:nvPr/>
          </p:nvCxnSpPr>
          <p:spPr>
            <a:xfrm flipH="1" flipV="1">
              <a:off x="5667940" y="2848453"/>
              <a:ext cx="175473" cy="389719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>
              <a:spLocks noChangeAspect="1"/>
            </p:cNvSpPr>
            <p:nvPr/>
          </p:nvSpPr>
          <p:spPr>
            <a:xfrm>
              <a:off x="7625096" y="3220365"/>
              <a:ext cx="79328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omic Sans MS" pitchFamily="66" charset="0"/>
                  <a:cs typeface="Helvetica Neue"/>
                </a:rPr>
                <a:t>basement</a:t>
              </a:r>
              <a:endParaRPr lang="en-US" sz="1050" dirty="0">
                <a:latin typeface="Comic Sans MS" pitchFamily="66" charset="0"/>
              </a:endParaRPr>
            </a:p>
          </p:txBody>
        </p:sp>
        <p:cxnSp>
          <p:nvCxnSpPr>
            <p:cNvPr id="100" name="Straight Connector 99"/>
            <p:cNvCxnSpPr>
              <a:cxnSpLocks noChangeAspect="1"/>
              <a:stCxn id="99" idx="0"/>
            </p:cNvCxnSpPr>
            <p:nvPr/>
          </p:nvCxnSpPr>
          <p:spPr>
            <a:xfrm flipH="1" flipV="1">
              <a:off x="7305859" y="2868420"/>
              <a:ext cx="715880" cy="351945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4204100" y="2414767"/>
              <a:ext cx="108715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omic Sans MS" pitchFamily="66" charset="0"/>
                  <a:cs typeface="Helvetica Neue"/>
                </a:rPr>
                <a:t>anti–vibration </a:t>
              </a:r>
            </a:p>
            <a:p>
              <a:r>
                <a:rPr lang="en-US" sz="105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omic Sans MS" pitchFamily="66" charset="0"/>
                  <a:cs typeface="Helvetica Neue"/>
                </a:rPr>
                <a:t>platform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4834479" y="2727769"/>
              <a:ext cx="313839" cy="0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/>
            <p:cNvSpPr/>
            <p:nvPr/>
          </p:nvSpPr>
          <p:spPr>
            <a:xfrm>
              <a:off x="5769852" y="1941966"/>
              <a:ext cx="108234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omic Sans MS" pitchFamily="66" charset="0"/>
                  <a:cs typeface="Helvetica Neue"/>
                </a:rPr>
                <a:t>RF modulators</a:t>
              </a: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6773367" y="2100167"/>
              <a:ext cx="78833" cy="122132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6002289" y="1122462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A – A</a:t>
              </a:r>
              <a:endParaRPr lang="en-US" dirty="0">
                <a:latin typeface="Comic Sans MS" pitchFamily="66" charset="0"/>
              </a:endParaRPr>
            </a:p>
          </p:txBody>
        </p:sp>
      </p:grp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Variola, LNF CL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812-2B2A-C849-BC60-2703C5CB74A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05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81"/>
          <a:stretch/>
        </p:blipFill>
        <p:spPr>
          <a:xfrm>
            <a:off x="427416" y="2431122"/>
            <a:ext cx="8462583" cy="28275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9" y="155448"/>
            <a:ext cx="8229600" cy="760377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Gamma Beam System – Layout </a:t>
            </a:r>
            <a:endParaRPr lang="en-US" sz="3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Helvetica"/>
            </a:endParaRPr>
          </a:p>
        </p:txBody>
      </p:sp>
      <p:cxnSp>
        <p:nvCxnSpPr>
          <p:cNvPr id="13" name="Straight Arrow Connector 12"/>
          <p:cNvCxnSpPr>
            <a:stCxn id="20" idx="0"/>
          </p:cNvCxnSpPr>
          <p:nvPr/>
        </p:nvCxnSpPr>
        <p:spPr>
          <a:xfrm flipV="1">
            <a:off x="6384718" y="3231440"/>
            <a:ext cx="405015" cy="220753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64195" y="5438970"/>
            <a:ext cx="1241045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e</a:t>
            </a:r>
            <a:r>
              <a:rPr lang="en-US" sz="1400" baseline="30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–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 RF LINAC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Low Energy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300 MeV</a:t>
            </a:r>
            <a:endParaRPr lang="en-US" sz="140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9087" y="5365543"/>
            <a:ext cx="1670650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Interaction Laser</a:t>
            </a:r>
          </a:p>
          <a:p>
            <a:pPr algn="ctr"/>
            <a:r>
              <a:rPr lang="en-US" sz="1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High Energy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20192" y="5365543"/>
            <a:ext cx="1670650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Interaction Laser</a:t>
            </a:r>
          </a:p>
          <a:p>
            <a:pPr algn="ctr"/>
            <a:r>
              <a:rPr lang="en-US" sz="1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Low Energy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03535" y="5365543"/>
            <a:ext cx="1677062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Photo–drive Laser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e</a:t>
            </a:r>
            <a:r>
              <a:rPr lang="en-US" sz="1400" baseline="300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–</a:t>
            </a:r>
            <a:r>
              <a:rPr lang="en-US" sz="14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 source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064861" y="6343098"/>
            <a:ext cx="6893988" cy="15776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074412" y="5914068"/>
            <a:ext cx="0" cy="429030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456356" y="5898292"/>
            <a:ext cx="0" cy="444806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943939" y="5914068"/>
            <a:ext cx="0" cy="444806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857285" y="6416265"/>
            <a:ext cx="4551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Master clock synchronization  @ &lt; 0.5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ps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" name="Picture 20" descr="sigla_ELI-N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066" y="257048"/>
            <a:ext cx="1080000" cy="65771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30363" y="1327714"/>
            <a:ext cx="1624163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Interaction Point</a:t>
            </a:r>
          </a:p>
          <a:p>
            <a:pPr algn="ctr"/>
            <a:r>
              <a:rPr lang="en-US" sz="1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High Energy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36604" y="1327714"/>
            <a:ext cx="1624163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Interaction Point</a:t>
            </a:r>
          </a:p>
          <a:p>
            <a:pPr algn="ctr"/>
            <a:r>
              <a:rPr lang="en-US" sz="14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Low Energy </a:t>
            </a:r>
          </a:p>
        </p:txBody>
      </p:sp>
      <p:cxnSp>
        <p:nvCxnSpPr>
          <p:cNvPr id="37" name="Straight Arrow Connector 36"/>
          <p:cNvCxnSpPr>
            <a:stCxn id="32" idx="2"/>
          </p:cNvCxnSpPr>
          <p:nvPr/>
        </p:nvCxnSpPr>
        <p:spPr>
          <a:xfrm flipH="1">
            <a:off x="5861539" y="1850934"/>
            <a:ext cx="187147" cy="1070066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1" idx="2"/>
          </p:cNvCxnSpPr>
          <p:nvPr/>
        </p:nvCxnSpPr>
        <p:spPr>
          <a:xfrm flipH="1">
            <a:off x="2342444" y="1850934"/>
            <a:ext cx="1" cy="1197066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725442" y="6089621"/>
            <a:ext cx="0" cy="253477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384717" y="6162789"/>
            <a:ext cx="0" cy="196085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6" idx="2"/>
          </p:cNvCxnSpPr>
          <p:nvPr/>
        </p:nvCxnSpPr>
        <p:spPr>
          <a:xfrm>
            <a:off x="8102863" y="1850934"/>
            <a:ext cx="279137" cy="1197066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56879" y="1327714"/>
            <a:ext cx="109196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Photogun</a:t>
            </a:r>
            <a:endParaRPr lang="en-US" sz="1400" dirty="0" smtClean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Helvetica"/>
            </a:endParaRP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multibunch</a:t>
            </a:r>
            <a:endParaRPr lang="en-US" sz="140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47157" y="1324448"/>
            <a:ext cx="88335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e</a:t>
            </a:r>
            <a:r>
              <a:rPr lang="en-US" sz="1400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–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 beam 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dump</a:t>
            </a: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>
          <a:xfrm>
            <a:off x="4388832" y="1847668"/>
            <a:ext cx="983268" cy="1367160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4853" y="1333882"/>
            <a:ext cx="88335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e</a:t>
            </a:r>
            <a:r>
              <a:rPr lang="en-US" sz="1400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–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 beam 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dump</a:t>
            </a:r>
          </a:p>
        </p:txBody>
      </p:sp>
      <p:cxnSp>
        <p:nvCxnSpPr>
          <p:cNvPr id="41" name="Straight Arrow Connector 40"/>
          <p:cNvCxnSpPr>
            <a:stCxn id="40" idx="2"/>
          </p:cNvCxnSpPr>
          <p:nvPr/>
        </p:nvCxnSpPr>
        <p:spPr>
          <a:xfrm>
            <a:off x="516528" y="1857102"/>
            <a:ext cx="441675" cy="1978298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8363" y="1907902"/>
            <a:ext cx="960519" cy="523220"/>
          </a:xfrm>
          <a:prstGeom prst="rect">
            <a:avLst/>
          </a:prstGeom>
          <a:noFill/>
          <a:ln>
            <a:solidFill>
              <a:srgbClr val="B48200"/>
            </a:solidFill>
          </a:ln>
        </p:spPr>
        <p:txBody>
          <a:bodyPr wrap="none" rtlCol="0">
            <a:spAutoFit/>
          </a:bodyPr>
          <a:lstStyle/>
          <a:p>
            <a:pPr marL="285750" indent="-285750" algn="ctr">
              <a:buFont typeface="Symbol" charset="0"/>
              <a:buChar char="g"/>
            </a:pPr>
            <a:r>
              <a:rPr lang="en-US" sz="1400" dirty="0" smtClean="0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beam </a:t>
            </a:r>
          </a:p>
          <a:p>
            <a:pPr algn="ctr"/>
            <a:r>
              <a:rPr lang="en-US" sz="1400" dirty="0" err="1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c</a:t>
            </a:r>
            <a:r>
              <a:rPr lang="en-US" sz="1400" dirty="0" err="1" smtClean="0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oll&amp;diag</a:t>
            </a:r>
            <a:endParaRPr lang="en-US" sz="1400" dirty="0" smtClean="0">
              <a:solidFill>
                <a:srgbClr val="B482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Helvetica"/>
            </a:endParaRPr>
          </a:p>
        </p:txBody>
      </p:sp>
      <p:cxnSp>
        <p:nvCxnSpPr>
          <p:cNvPr id="48" name="Straight Arrow Connector 47"/>
          <p:cNvCxnSpPr>
            <a:stCxn id="47" idx="2"/>
          </p:cNvCxnSpPr>
          <p:nvPr/>
        </p:nvCxnSpPr>
        <p:spPr>
          <a:xfrm>
            <a:off x="1248623" y="2431122"/>
            <a:ext cx="0" cy="783706"/>
          </a:xfrm>
          <a:prstGeom prst="straightConnector1">
            <a:avLst/>
          </a:prstGeom>
          <a:ln w="28575" cmpd="sng">
            <a:solidFill>
              <a:srgbClr val="B482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111220" y="1898133"/>
            <a:ext cx="960519" cy="523220"/>
          </a:xfrm>
          <a:prstGeom prst="rect">
            <a:avLst/>
          </a:prstGeom>
          <a:noFill/>
          <a:ln>
            <a:solidFill>
              <a:srgbClr val="B48200"/>
            </a:solidFill>
          </a:ln>
        </p:spPr>
        <p:txBody>
          <a:bodyPr wrap="none" rtlCol="0">
            <a:spAutoFit/>
          </a:bodyPr>
          <a:lstStyle/>
          <a:p>
            <a:pPr marL="285750" indent="-285750" algn="ctr">
              <a:buFont typeface="Symbol" charset="0"/>
              <a:buChar char="g"/>
            </a:pPr>
            <a:r>
              <a:rPr lang="en-US" sz="1400" dirty="0" smtClean="0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beam </a:t>
            </a:r>
          </a:p>
          <a:p>
            <a:pPr algn="ctr"/>
            <a:r>
              <a:rPr lang="en-US" sz="1400" dirty="0" err="1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c</a:t>
            </a:r>
            <a:r>
              <a:rPr lang="en-US" sz="1400" dirty="0" err="1" smtClean="0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oll&amp;diag</a:t>
            </a:r>
            <a:endParaRPr lang="en-US" sz="1400" dirty="0" smtClean="0">
              <a:solidFill>
                <a:srgbClr val="B482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Helvetica"/>
            </a:endParaRPr>
          </a:p>
        </p:txBody>
      </p:sp>
      <p:cxnSp>
        <p:nvCxnSpPr>
          <p:cNvPr id="51" name="Straight Arrow Connector 50"/>
          <p:cNvCxnSpPr>
            <a:stCxn id="49" idx="2"/>
          </p:cNvCxnSpPr>
          <p:nvPr/>
        </p:nvCxnSpPr>
        <p:spPr>
          <a:xfrm>
            <a:off x="3591480" y="2421353"/>
            <a:ext cx="1136828" cy="499647"/>
          </a:xfrm>
          <a:prstGeom prst="straightConnector1">
            <a:avLst/>
          </a:prstGeom>
          <a:ln w="28575" cmpd="sng">
            <a:solidFill>
              <a:srgbClr val="B482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693066" y="1907902"/>
            <a:ext cx="88335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e</a:t>
            </a:r>
            <a:r>
              <a:rPr lang="en-US" sz="1400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–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 beam 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dump</a:t>
            </a:r>
          </a:p>
        </p:txBody>
      </p:sp>
      <p:cxnSp>
        <p:nvCxnSpPr>
          <p:cNvPr id="53" name="Straight Arrow Connector 52"/>
          <p:cNvCxnSpPr>
            <a:stCxn id="52" idx="2"/>
          </p:cNvCxnSpPr>
          <p:nvPr/>
        </p:nvCxnSpPr>
        <p:spPr>
          <a:xfrm>
            <a:off x="7134741" y="2431122"/>
            <a:ext cx="114028" cy="616878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573546" y="3879334"/>
            <a:ext cx="881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Control</a:t>
            </a:r>
          </a:p>
          <a:p>
            <a:pPr algn="ctr"/>
            <a:r>
              <a:rPr lang="en-US" sz="1600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Room</a:t>
            </a:r>
            <a:endParaRPr lang="en-US" sz="1600" dirty="0">
              <a:solidFill>
                <a:srgbClr val="F0A7B1"/>
              </a:solidFill>
              <a:latin typeface="Comic Sans MS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74258" y="3908212"/>
            <a:ext cx="7547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Racks</a:t>
            </a:r>
          </a:p>
          <a:p>
            <a:pPr algn="ctr"/>
            <a:r>
              <a:rPr lang="en-US" sz="1600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Room</a:t>
            </a:r>
            <a:endParaRPr lang="en-US" sz="1600" dirty="0">
              <a:solidFill>
                <a:srgbClr val="F0A7B1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518" y="3781427"/>
            <a:ext cx="883999" cy="611999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6223758" y="3893677"/>
            <a:ext cx="7547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Racks</a:t>
            </a:r>
          </a:p>
          <a:p>
            <a:pPr algn="ctr"/>
            <a:r>
              <a:rPr lang="en-US" sz="1600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Room</a:t>
            </a:r>
            <a:endParaRPr lang="en-US" sz="1600" dirty="0">
              <a:solidFill>
                <a:srgbClr val="F0A7B1"/>
              </a:solidFill>
              <a:latin typeface="Comic Sans MS" pitchFamily="66" charset="0"/>
            </a:endParaRPr>
          </a:p>
        </p:txBody>
      </p:sp>
      <p:cxnSp>
        <p:nvCxnSpPr>
          <p:cNvPr id="34" name="Straight Arrow Connector 33"/>
          <p:cNvCxnSpPr>
            <a:stCxn id="33" idx="0"/>
          </p:cNvCxnSpPr>
          <p:nvPr/>
        </p:nvCxnSpPr>
        <p:spPr>
          <a:xfrm flipH="1" flipV="1">
            <a:off x="7747000" y="4393427"/>
            <a:ext cx="195066" cy="972116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770" y="3728964"/>
            <a:ext cx="854302" cy="684000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stCxn id="26" idx="0"/>
          </p:cNvCxnSpPr>
          <p:nvPr/>
        </p:nvCxnSpPr>
        <p:spPr>
          <a:xfrm flipV="1">
            <a:off x="1074412" y="4393427"/>
            <a:ext cx="1485126" cy="972116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507" y="3716467"/>
            <a:ext cx="854302" cy="6840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29" idx="0"/>
          </p:cNvCxnSpPr>
          <p:nvPr/>
        </p:nvCxnSpPr>
        <p:spPr>
          <a:xfrm flipV="1">
            <a:off x="4455517" y="4393427"/>
            <a:ext cx="614714" cy="972116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75858" y="5350957"/>
            <a:ext cx="1255472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e</a:t>
            </a:r>
            <a:r>
              <a:rPr lang="en-US" sz="1400" baseline="30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–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 RF LINAC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High Energy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720 MeV</a:t>
            </a:r>
            <a:endParaRPr lang="en-US" sz="140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Helvetica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2921000" y="3360615"/>
            <a:ext cx="936285" cy="199034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2921000" y="3231439"/>
            <a:ext cx="3868733" cy="213410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Variola, LNF CL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812-2B2A-C849-BC60-2703C5CB74A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0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54000"/>
            <a:ext cx="7962900" cy="598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Variola, LNF CL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D812-2B2A-C849-BC60-2703C5CB74A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BD4E-D162-4E74-892E-CB18A02EC41A}" type="slidenum">
              <a:rPr lang="en-US" smtClean="0">
                <a:latin typeface="Comic Sans MS" pitchFamily="66" charset="0"/>
              </a:rPr>
              <a:pPr/>
              <a:t>7</a:t>
            </a:fld>
            <a:endParaRPr lang="en-US">
              <a:latin typeface="Comic Sans MS" pitchFamily="66" charset="0"/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012230"/>
              </p:ext>
            </p:extLst>
          </p:nvPr>
        </p:nvGraphicFramePr>
        <p:xfrm>
          <a:off x="1487714" y="1067280"/>
          <a:ext cx="7018333" cy="3432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5" name="Acrobat Document" r:id="rId3" imgW="21985560" imgH="10744200" progId="AcroExch.Document.11">
                  <p:embed/>
                </p:oleObj>
              </mc:Choice>
              <mc:Fallback>
                <p:oleObj name="Acrobat Document" r:id="rId3" imgW="21985560" imgH="107442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714" y="1067280"/>
                        <a:ext cx="7018333" cy="3432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à coins arrondis 9"/>
          <p:cNvSpPr/>
          <p:nvPr/>
        </p:nvSpPr>
        <p:spPr>
          <a:xfrm>
            <a:off x="5603367" y="2485362"/>
            <a:ext cx="382773" cy="42530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5784112" y="2942570"/>
            <a:ext cx="1806559" cy="1020722"/>
          </a:xfrm>
          <a:prstGeom prst="line">
            <a:avLst/>
          </a:prstGeom>
          <a:ln w="76200">
            <a:solidFill>
              <a:srgbClr val="0737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18977" y="3338623"/>
            <a:ext cx="3563594" cy="34163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2 parabolic reflectors M1 &amp; M2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M1 fixed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M2:  </a:t>
            </a:r>
            <a:r>
              <a:rPr lang="en-US" sz="2400" dirty="0" smtClean="0">
                <a:latin typeface="Comic Sans MS" pitchFamily="66" charset="0"/>
              </a:rPr>
              <a:t>5</a:t>
            </a:r>
            <a:r>
              <a:rPr lang="en-US" dirty="0" smtClean="0">
                <a:latin typeface="Comic Sans MS" pitchFamily="66" charset="0"/>
              </a:rPr>
              <a:t> degrees of freedom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M0: </a:t>
            </a:r>
            <a:r>
              <a:rPr lang="en-US" sz="24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tilts for injection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Mirror-pair 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For interaction plane switch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Rotation for synchronization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  <a:sym typeface="Wingdings" panose="05000000000000000000" pitchFamily="2" charset="2"/>
              </a:rPr>
              <a:t></a:t>
            </a:r>
            <a:r>
              <a:rPr lang="en-US" sz="2400" b="1" dirty="0" smtClean="0">
                <a:latin typeface="Comic Sans MS" pitchFamily="66" charset="0"/>
              </a:rPr>
              <a:t>Alignment issues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0" y="2653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rIns="0" bIns="0" anchor="t" anchorCtr="0">
            <a:normAutofit fontScale="8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Technical</a:t>
            </a:r>
            <a:r>
              <a:rPr lang="fr-FR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solution: the </a:t>
            </a:r>
            <a:r>
              <a:rPr lang="fr-FR" i="1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dragon </a:t>
            </a:r>
            <a:r>
              <a:rPr lang="fr-FR" i="1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shape</a:t>
            </a:r>
            <a:r>
              <a:rPr lang="fr-FR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circulator</a:t>
            </a:r>
            <a:endParaRPr lang="fr-FR" dirty="0"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Variola, LNF CL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22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 flipV="1">
            <a:off x="-17860" y="6399609"/>
            <a:ext cx="9179720" cy="1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>
              <a:latin typeface="Comic Sans MS" pitchFamily="66" charset="0"/>
            </a:endParaRPr>
          </a:p>
        </p:txBody>
      </p:sp>
      <p:pic>
        <p:nvPicPr>
          <p:cNvPr id="6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36371" y="22324"/>
            <a:ext cx="1491259" cy="1026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742" y="55066"/>
            <a:ext cx="5054204" cy="651868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4551413" y="6539195"/>
            <a:ext cx="100990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/>
            </a:lvl1pPr>
          </a:lstStyle>
          <a:p>
            <a:pPr lvl="0"/>
            <a:fld id="{86CB4B4D-7CA3-9044-876B-883B54F8677D}" type="slidenum">
              <a:rPr>
                <a:latin typeface="Comic Sans MS" pitchFamily="66" charset="0"/>
              </a:rPr>
              <a:t>8</a:t>
            </a:fld>
            <a:endParaRPr>
              <a:latin typeface="Comic Sans MS" pitchFamily="66" charset="0"/>
            </a:endParaRPr>
          </a:p>
        </p:txBody>
      </p:sp>
      <p:pic>
        <p:nvPicPr>
          <p:cNvPr id="7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8515" y="960686"/>
            <a:ext cx="4134446" cy="2330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4179" y="3394770"/>
            <a:ext cx="3196829" cy="2553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15606" y="3291334"/>
            <a:ext cx="3170039" cy="258068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5596218" y="5799470"/>
            <a:ext cx="3531412" cy="556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1050" dirty="0">
                <a:latin typeface="Comic Sans MS" pitchFamily="66" charset="0"/>
              </a:rPr>
              <a:t>                                                       </a:t>
            </a:r>
            <a:r>
              <a:rPr sz="1050" dirty="0" err="1">
                <a:latin typeface="Comic Sans MS" pitchFamily="66" charset="0"/>
              </a:rPr>
              <a:t>D.Alesini</a:t>
            </a:r>
            <a:r>
              <a:rPr sz="1050" dirty="0">
                <a:latin typeface="Comic Sans MS" pitchFamily="66" charset="0"/>
              </a:rPr>
              <a:t>, COMEB</a:t>
            </a:r>
          </a:p>
          <a:p>
            <a:pPr lvl="0">
              <a:defRPr sz="1800"/>
            </a:pPr>
            <a:r>
              <a:rPr sz="1050" dirty="0">
                <a:latin typeface="Comic Sans MS" pitchFamily="66" charset="0"/>
              </a:rPr>
              <a:t>V. </a:t>
            </a:r>
            <a:r>
              <a:rPr sz="1050" dirty="0" err="1">
                <a:latin typeface="Comic Sans MS" pitchFamily="66" charset="0"/>
              </a:rPr>
              <a:t>Lollo</a:t>
            </a:r>
            <a:r>
              <a:rPr sz="1050" dirty="0">
                <a:latin typeface="Comic Sans MS" pitchFamily="66" charset="0"/>
              </a:rPr>
              <a:t>, R. Di </a:t>
            </a:r>
            <a:r>
              <a:rPr sz="1050" dirty="0" err="1">
                <a:latin typeface="Comic Sans MS" pitchFamily="66" charset="0"/>
              </a:rPr>
              <a:t>Raddo</a:t>
            </a:r>
            <a:r>
              <a:rPr sz="1050" dirty="0">
                <a:latin typeface="Comic Sans MS" pitchFamily="66" charset="0"/>
              </a:rPr>
              <a:t>, P. </a:t>
            </a:r>
            <a:r>
              <a:rPr sz="1050" dirty="0" err="1">
                <a:latin typeface="Comic Sans MS" pitchFamily="66" charset="0"/>
              </a:rPr>
              <a:t>Chimenti</a:t>
            </a:r>
            <a:r>
              <a:rPr sz="1050" dirty="0">
                <a:latin typeface="Comic Sans MS" pitchFamily="66" charset="0"/>
              </a:rPr>
              <a:t>, </a:t>
            </a:r>
            <a:r>
              <a:rPr sz="1050" dirty="0" err="1">
                <a:latin typeface="Comic Sans MS" pitchFamily="66" charset="0"/>
              </a:rPr>
              <a:t>M.Magi</a:t>
            </a:r>
            <a:r>
              <a:rPr sz="1050" dirty="0">
                <a:latin typeface="Comic Sans MS" pitchFamily="66" charset="0"/>
              </a:rPr>
              <a:t>, F. Pellegrino, </a:t>
            </a:r>
          </a:p>
          <a:p>
            <a:pPr lvl="0">
              <a:defRPr sz="1800"/>
            </a:pPr>
            <a:r>
              <a:rPr sz="1050" dirty="0">
                <a:latin typeface="Comic Sans MS" pitchFamily="66" charset="0"/>
              </a:rPr>
              <a:t>A. </a:t>
            </a:r>
            <a:r>
              <a:rPr sz="1050" dirty="0" err="1">
                <a:latin typeface="Comic Sans MS" pitchFamily="66" charset="0"/>
              </a:rPr>
              <a:t>Mostacci</a:t>
            </a:r>
            <a:r>
              <a:rPr sz="1050" dirty="0">
                <a:latin typeface="Comic Sans MS" pitchFamily="66" charset="0"/>
              </a:rPr>
              <a:t>, L. </a:t>
            </a:r>
            <a:r>
              <a:rPr sz="1050" dirty="0" err="1">
                <a:latin typeface="Comic Sans MS" pitchFamily="66" charset="0"/>
              </a:rPr>
              <a:t>Ficcadenti</a:t>
            </a:r>
            <a:r>
              <a:rPr sz="1050" dirty="0">
                <a:latin typeface="Comic Sans MS" pitchFamily="66" charset="0"/>
              </a:rPr>
              <a:t>, </a:t>
            </a:r>
            <a:r>
              <a:rPr sz="1050" dirty="0" err="1">
                <a:latin typeface="Comic Sans MS" pitchFamily="66" charset="0"/>
              </a:rPr>
              <a:t>L.Piersanti</a:t>
            </a:r>
            <a:r>
              <a:rPr sz="1050" dirty="0">
                <a:latin typeface="Comic Sans MS" pitchFamily="66" charset="0"/>
              </a:rPr>
              <a:t>, F. </a:t>
            </a:r>
            <a:r>
              <a:rPr sz="1050" dirty="0" err="1">
                <a:latin typeface="Comic Sans MS" pitchFamily="66" charset="0"/>
              </a:rPr>
              <a:t>Cardelli</a:t>
            </a:r>
            <a:endParaRPr sz="1050" dirty="0">
              <a:latin typeface="Comic Sans MS" pitchFamily="66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Variola, LNF CL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21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36371" y="22324"/>
            <a:ext cx="1491259" cy="1026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742" y="55066"/>
            <a:ext cx="5054204" cy="651868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>
            <a:spLocks noGrp="1"/>
          </p:cNvSpPr>
          <p:nvPr>
            <p:ph type="sldNum" sz="quarter" idx="4294967295"/>
          </p:nvPr>
        </p:nvSpPr>
        <p:spPr>
          <a:xfrm>
            <a:off x="4567444" y="6539195"/>
            <a:ext cx="84959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/>
            </a:lvl1pPr>
          </a:lstStyle>
          <a:p>
            <a:pPr lvl="0"/>
            <a:fld id="{86CB4B4D-7CA3-9044-876B-883B54F8677D}" type="slidenum">
              <a:t>9</a:t>
            </a:fld>
            <a:endParaRPr/>
          </a:p>
        </p:txBody>
      </p:sp>
      <p:sp>
        <p:nvSpPr>
          <p:cNvPr id="52" name="Shape 52"/>
          <p:cNvSpPr/>
          <p:nvPr/>
        </p:nvSpPr>
        <p:spPr>
          <a:xfrm>
            <a:off x="1770412" y="885024"/>
            <a:ext cx="5996830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 dirty="0">
                <a:latin typeface="Comic Sans MS" pitchFamily="66" charset="0"/>
              </a:rPr>
              <a:t>2015 has started in a very positive way </a:t>
            </a:r>
          </a:p>
        </p:txBody>
      </p:sp>
      <p:sp>
        <p:nvSpPr>
          <p:cNvPr id="53" name="Shape 53"/>
          <p:cNvSpPr/>
          <p:nvPr/>
        </p:nvSpPr>
        <p:spPr>
          <a:xfrm>
            <a:off x="127737" y="1469790"/>
            <a:ext cx="8879413" cy="4750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marL="234396" indent="-234396">
              <a:lnSpc>
                <a:spcPct val="200000"/>
              </a:lnSpc>
              <a:buSzPct val="45000"/>
              <a:buBlip>
                <a:blip r:embed="rId4"/>
              </a:buBlip>
              <a:defRPr sz="1800"/>
            </a:pPr>
            <a:r>
              <a:rPr sz="1900" dirty="0">
                <a:latin typeface="Comic Sans MS" pitchFamily="66" charset="0"/>
              </a:rPr>
              <a:t>FAT </a:t>
            </a:r>
            <a:r>
              <a:rPr sz="1900" dirty="0" err="1">
                <a:latin typeface="Comic Sans MS" pitchFamily="66" charset="0"/>
              </a:rPr>
              <a:t>Scandinova</a:t>
            </a:r>
            <a:r>
              <a:rPr sz="1900" dirty="0">
                <a:latin typeface="Comic Sans MS" pitchFamily="66" charset="0"/>
              </a:rPr>
              <a:t> Modulator </a:t>
            </a:r>
            <a:r>
              <a:rPr lang="it-IT" sz="1900" dirty="0" smtClean="0">
                <a:latin typeface="Comic Sans MS" pitchFamily="66" charset="0"/>
              </a:rPr>
              <a:t>C and S band OK </a:t>
            </a:r>
            <a:r>
              <a:rPr sz="1900" dirty="0" smtClean="0">
                <a:latin typeface="Comic Sans MS" pitchFamily="66" charset="0"/>
              </a:rPr>
              <a:t>(50 </a:t>
            </a:r>
            <a:r>
              <a:rPr sz="1900" dirty="0">
                <a:latin typeface="Comic Sans MS" pitchFamily="66" charset="0"/>
              </a:rPr>
              <a:t>MW </a:t>
            </a:r>
            <a:r>
              <a:rPr lang="it-IT" sz="1900" dirty="0" smtClean="0">
                <a:latin typeface="Comic Sans MS" pitchFamily="66" charset="0"/>
              </a:rPr>
              <a:t>100Hz</a:t>
            </a:r>
            <a:r>
              <a:rPr sz="1900" dirty="0" smtClean="0">
                <a:latin typeface="Comic Sans MS" pitchFamily="66" charset="0"/>
              </a:rPr>
              <a:t>).</a:t>
            </a:r>
            <a:endParaRPr sz="1900" dirty="0">
              <a:latin typeface="Comic Sans MS" pitchFamily="66" charset="0"/>
            </a:endParaRPr>
          </a:p>
          <a:p>
            <a:pPr marL="234396" indent="-234396">
              <a:lnSpc>
                <a:spcPct val="200000"/>
              </a:lnSpc>
              <a:buSzPct val="45000"/>
              <a:buBlip>
                <a:blip r:embed="rId4"/>
              </a:buBlip>
              <a:defRPr sz="1800"/>
            </a:pPr>
            <a:r>
              <a:rPr sz="1900" dirty="0">
                <a:latin typeface="Comic Sans MS" pitchFamily="66" charset="0"/>
              </a:rPr>
              <a:t>1st C-Band prototype successfully tuned </a:t>
            </a:r>
            <a:r>
              <a:rPr lang="it-IT" sz="1900" dirty="0" smtClean="0">
                <a:latin typeface="Comic Sans MS" pitchFamily="66" charset="0"/>
              </a:rPr>
              <a:t>and </a:t>
            </a:r>
            <a:r>
              <a:rPr sz="1900" dirty="0" smtClean="0">
                <a:latin typeface="Comic Sans MS" pitchFamily="66" charset="0"/>
              </a:rPr>
              <a:t>test</a:t>
            </a:r>
            <a:r>
              <a:rPr lang="it-IT" sz="1900" dirty="0" smtClean="0">
                <a:latin typeface="Comic Sans MS" pitchFamily="66" charset="0"/>
              </a:rPr>
              <a:t>ed</a:t>
            </a:r>
            <a:r>
              <a:rPr sz="1900" dirty="0" smtClean="0">
                <a:latin typeface="Comic Sans MS" pitchFamily="66" charset="0"/>
              </a:rPr>
              <a:t> </a:t>
            </a:r>
            <a:r>
              <a:rPr sz="1900" dirty="0">
                <a:latin typeface="Comic Sans MS" pitchFamily="66" charset="0"/>
              </a:rPr>
              <a:t>at high power</a:t>
            </a:r>
          </a:p>
          <a:p>
            <a:pPr marL="234396" indent="-234396">
              <a:lnSpc>
                <a:spcPct val="200000"/>
              </a:lnSpc>
              <a:buSzPct val="45000"/>
              <a:buBlip>
                <a:blip r:embed="rId4"/>
              </a:buBlip>
              <a:defRPr sz="1800"/>
            </a:pPr>
            <a:r>
              <a:rPr lang="it-IT" sz="1900" dirty="0" smtClean="0">
                <a:latin typeface="Comic Sans MS" pitchFamily="66" charset="0"/>
              </a:rPr>
              <a:t>FAT </a:t>
            </a:r>
            <a:r>
              <a:rPr lang="it-IT" sz="1900" dirty="0" err="1" smtClean="0">
                <a:latin typeface="Comic Sans MS" pitchFamily="66" charset="0"/>
              </a:rPr>
              <a:t>Photocathode</a:t>
            </a:r>
            <a:r>
              <a:rPr lang="it-IT" sz="1900" dirty="0" smtClean="0">
                <a:latin typeface="Comic Sans MS" pitchFamily="66" charset="0"/>
              </a:rPr>
              <a:t> laser ok, IP </a:t>
            </a:r>
            <a:r>
              <a:rPr lang="it-IT" sz="1900" dirty="0" err="1" smtClean="0">
                <a:latin typeface="Comic Sans MS" pitchFamily="66" charset="0"/>
              </a:rPr>
              <a:t>misses</a:t>
            </a:r>
            <a:r>
              <a:rPr lang="it-IT" sz="1900" dirty="0" smtClean="0">
                <a:latin typeface="Comic Sans MS" pitchFamily="66" charset="0"/>
              </a:rPr>
              <a:t> </a:t>
            </a:r>
            <a:r>
              <a:rPr lang="it-IT" sz="1900" dirty="0" err="1" smtClean="0">
                <a:latin typeface="Comic Sans MS" pitchFamily="66" charset="0"/>
              </a:rPr>
              <a:t>only</a:t>
            </a:r>
            <a:r>
              <a:rPr lang="it-IT" sz="1900" dirty="0" smtClean="0">
                <a:latin typeface="Comic Sans MS" pitchFamily="66" charset="0"/>
              </a:rPr>
              <a:t> the </a:t>
            </a:r>
            <a:r>
              <a:rPr lang="it-IT" sz="1900" dirty="0" err="1" smtClean="0">
                <a:latin typeface="Comic Sans MS" pitchFamily="66" charset="0"/>
              </a:rPr>
              <a:t>main</a:t>
            </a:r>
            <a:r>
              <a:rPr lang="it-IT" sz="1900" dirty="0" smtClean="0">
                <a:latin typeface="Comic Sans MS" pitchFamily="66" charset="0"/>
              </a:rPr>
              <a:t> </a:t>
            </a:r>
            <a:r>
              <a:rPr lang="it-IT" sz="1900" dirty="0" err="1" smtClean="0">
                <a:latin typeface="Comic Sans MS" pitchFamily="66" charset="0"/>
              </a:rPr>
              <a:t>amplifier</a:t>
            </a:r>
            <a:endParaRPr lang="it-IT" sz="1900" dirty="0" smtClean="0">
              <a:latin typeface="Comic Sans MS" pitchFamily="66" charset="0"/>
            </a:endParaRPr>
          </a:p>
          <a:p>
            <a:pPr marL="234396" indent="-234396">
              <a:lnSpc>
                <a:spcPct val="200000"/>
              </a:lnSpc>
              <a:buSzPct val="45000"/>
              <a:buBlip>
                <a:blip r:embed="rId4"/>
              </a:buBlip>
              <a:defRPr sz="1800"/>
            </a:pPr>
            <a:r>
              <a:rPr lang="it-IT" sz="1900" dirty="0" err="1" smtClean="0">
                <a:latin typeface="Comic Sans MS" pitchFamily="66" charset="0"/>
              </a:rPr>
              <a:t>Magnets</a:t>
            </a:r>
            <a:r>
              <a:rPr lang="it-IT" sz="1900" dirty="0" smtClean="0">
                <a:latin typeface="Comic Sans MS" pitchFamily="66" charset="0"/>
              </a:rPr>
              <a:t> </a:t>
            </a:r>
            <a:r>
              <a:rPr lang="it-IT" sz="1900" dirty="0" err="1" smtClean="0">
                <a:latin typeface="Comic Sans MS" pitchFamily="66" charset="0"/>
              </a:rPr>
              <a:t>produced</a:t>
            </a:r>
            <a:endParaRPr lang="it-IT" sz="1900" dirty="0" smtClean="0">
              <a:latin typeface="Comic Sans MS" pitchFamily="66" charset="0"/>
            </a:endParaRPr>
          </a:p>
          <a:p>
            <a:pPr marL="234396" indent="-234396">
              <a:lnSpc>
                <a:spcPct val="200000"/>
              </a:lnSpc>
              <a:buSzPct val="45000"/>
              <a:buBlip>
                <a:blip r:embed="rId4"/>
              </a:buBlip>
              <a:defRPr sz="1800"/>
            </a:pPr>
            <a:r>
              <a:rPr lang="it-IT" sz="1900" dirty="0" smtClean="0">
                <a:latin typeface="Comic Sans MS" pitchFamily="66" charset="0"/>
              </a:rPr>
              <a:t>LLRF </a:t>
            </a:r>
            <a:r>
              <a:rPr lang="it-IT" sz="1900" dirty="0" err="1" smtClean="0">
                <a:latin typeface="Comic Sans MS" pitchFamily="66" charset="0"/>
              </a:rPr>
              <a:t>gun</a:t>
            </a:r>
            <a:r>
              <a:rPr lang="it-IT" sz="1900" dirty="0" smtClean="0">
                <a:latin typeface="Comic Sans MS" pitchFamily="66" charset="0"/>
              </a:rPr>
              <a:t> ok, </a:t>
            </a:r>
            <a:r>
              <a:rPr lang="it-IT" sz="1900" dirty="0" err="1" smtClean="0">
                <a:latin typeface="Comic Sans MS" pitchFamily="66" charset="0"/>
              </a:rPr>
              <a:t>Aluminum</a:t>
            </a:r>
            <a:r>
              <a:rPr lang="it-IT" sz="1900" dirty="0" smtClean="0">
                <a:latin typeface="Comic Sans MS" pitchFamily="66" charset="0"/>
              </a:rPr>
              <a:t> </a:t>
            </a:r>
            <a:r>
              <a:rPr lang="it-IT" sz="1900" dirty="0" err="1" smtClean="0">
                <a:latin typeface="Comic Sans MS" pitchFamily="66" charset="0"/>
              </a:rPr>
              <a:t>prototype</a:t>
            </a:r>
            <a:endParaRPr lang="it-IT" sz="1900" dirty="0" smtClean="0">
              <a:latin typeface="Comic Sans MS" pitchFamily="66" charset="0"/>
            </a:endParaRPr>
          </a:p>
          <a:p>
            <a:pPr marL="234396" indent="-234396">
              <a:lnSpc>
                <a:spcPct val="200000"/>
              </a:lnSpc>
              <a:buSzPct val="45000"/>
              <a:buBlip>
                <a:blip r:embed="rId4"/>
              </a:buBlip>
              <a:defRPr sz="1800"/>
            </a:pPr>
            <a:r>
              <a:rPr lang="it-IT" sz="1900" dirty="0" err="1" smtClean="0">
                <a:latin typeface="Comic Sans MS" pitchFamily="66" charset="0"/>
              </a:rPr>
              <a:t>Diagnostics</a:t>
            </a:r>
            <a:r>
              <a:rPr lang="it-IT" sz="1900" dirty="0" smtClean="0">
                <a:latin typeface="Comic Sans MS" pitchFamily="66" charset="0"/>
              </a:rPr>
              <a:t> in production</a:t>
            </a:r>
          </a:p>
          <a:p>
            <a:pPr marL="234396" indent="-234396">
              <a:lnSpc>
                <a:spcPct val="200000"/>
              </a:lnSpc>
              <a:buSzPct val="45000"/>
              <a:buBlip>
                <a:blip r:embed="rId4"/>
              </a:buBlip>
              <a:defRPr sz="1800"/>
            </a:pPr>
            <a:r>
              <a:rPr lang="it-IT" sz="1900" dirty="0" err="1" smtClean="0">
                <a:latin typeface="Comic Sans MS" pitchFamily="66" charset="0"/>
              </a:rPr>
              <a:t>Almost</a:t>
            </a:r>
            <a:r>
              <a:rPr lang="it-IT" sz="1900" dirty="0" smtClean="0">
                <a:latin typeface="Comic Sans MS" pitchFamily="66" charset="0"/>
              </a:rPr>
              <a:t> </a:t>
            </a:r>
            <a:r>
              <a:rPr lang="it-IT" sz="1900" dirty="0" err="1" smtClean="0">
                <a:latin typeface="Comic Sans MS" pitchFamily="66" charset="0"/>
              </a:rPr>
              <a:t>all</a:t>
            </a:r>
            <a:r>
              <a:rPr lang="it-IT" sz="1900" dirty="0">
                <a:latin typeface="Comic Sans MS" pitchFamily="66" charset="0"/>
              </a:rPr>
              <a:t> </a:t>
            </a:r>
            <a:r>
              <a:rPr lang="it-IT" sz="1900" dirty="0" smtClean="0">
                <a:latin typeface="Comic Sans MS" pitchFamily="66" charset="0"/>
              </a:rPr>
              <a:t>IOC ready and </a:t>
            </a:r>
            <a:r>
              <a:rPr lang="it-IT" sz="1900" dirty="0" err="1" smtClean="0">
                <a:latin typeface="Comic Sans MS" pitchFamily="66" charset="0"/>
              </a:rPr>
              <a:t>tested</a:t>
            </a:r>
            <a:endParaRPr lang="it-IT" sz="1900" dirty="0" smtClean="0">
              <a:latin typeface="Comic Sans MS" pitchFamily="66" charset="0"/>
            </a:endParaRPr>
          </a:p>
          <a:p>
            <a:pPr marL="234396" indent="-234396">
              <a:lnSpc>
                <a:spcPct val="200000"/>
              </a:lnSpc>
              <a:buSzPct val="45000"/>
              <a:buBlip>
                <a:blip r:embed="rId4"/>
              </a:buBlip>
              <a:defRPr sz="1800"/>
            </a:pPr>
            <a:r>
              <a:rPr lang="it-IT" sz="1900" dirty="0" smtClean="0">
                <a:latin typeface="Comic Sans MS" pitchFamily="66" charset="0"/>
              </a:rPr>
              <a:t>………….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990850" y="6174070"/>
            <a:ext cx="2895600" cy="365125"/>
          </a:xfrm>
        </p:spPr>
        <p:txBody>
          <a:bodyPr/>
          <a:lstStyle/>
          <a:p>
            <a:r>
              <a:rPr lang="it-IT" dirty="0" smtClean="0"/>
              <a:t>Alessandro Variola, LNF CL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96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 bldLvl="5" animBg="1" advAuto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14246</TotalTime>
  <Words>933</Words>
  <Application>Microsoft Office PowerPoint</Application>
  <PresentationFormat>Presentazione su schermo (4:3)</PresentationFormat>
  <Paragraphs>266</Paragraphs>
  <Slides>12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Tema di Office</vt:lpstr>
      <vt:lpstr>Acrobat Document</vt:lpstr>
      <vt:lpstr>ELI Nuclear Physics (Romania)</vt:lpstr>
      <vt:lpstr>ELI-NP γ beam: the quest for  higher flux and narrow bandwidths</vt:lpstr>
      <vt:lpstr>GBS – Beam Specifications</vt:lpstr>
      <vt:lpstr>ELI–NP Building Structure</vt:lpstr>
      <vt:lpstr>Gamma Beam System – Layout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EuroGammaS Organisational Breakdown Structure (OBS) Hierarchical management structure, communication routes and reporting links</vt:lpstr>
      <vt:lpstr>LNF Impact</vt:lpstr>
      <vt:lpstr>Conclusions</vt:lpstr>
    </vt:vector>
  </TitlesOfParts>
  <Company>SAPIENZA - DIPARTMENTO SBAI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LUIGI PALUMBO</dc:creator>
  <cp:lastModifiedBy>variola</cp:lastModifiedBy>
  <cp:revision>216</cp:revision>
  <dcterms:created xsi:type="dcterms:W3CDTF">2014-08-05T13:10:27Z</dcterms:created>
  <dcterms:modified xsi:type="dcterms:W3CDTF">2015-06-30T15:20:45Z</dcterms:modified>
</cp:coreProperties>
</file>