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slides/slide24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66.xml" ContentType="application/vnd.openxmlformats-officedocument.presentationml.slide+xml"/>
  <Override PartName="/ppt/slideMasters/slideMaster9.xml" ContentType="application/vnd.openxmlformats-officedocument.presentationml.slideMaster+xml"/>
  <Override PartName="/ppt/slideLayouts/slideLayout77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55.xml" ContentType="application/vnd.openxmlformats-officedocument.presentationml.slideLayout+xml"/>
  <Override PartName="/ppt/slides/slide86.xml" ContentType="application/vnd.openxmlformats-officedocument.presentationml.slide+xml"/>
  <Override PartName="/ppt/slides/slide22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64.xml" ContentType="application/vnd.openxmlformats-officedocument.presentationml.slide+xml"/>
  <Override PartName="/ppt/slideMasters/slideMaster7.xml" ContentType="application/vnd.openxmlformats-officedocument.presentationml.slideMaster+xml"/>
  <Override PartName="/ppt/slideLayouts/slideLayout75.xml" ContentType="application/vnd.openxmlformats-officedocument.presentationml.slideLayout+xml"/>
  <Default Extension="xml" ContentType="application/xml"/>
  <Override PartName="/ppt/slideLayouts/slideLayout11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53.xml" ContentType="application/vnd.openxmlformats-officedocument.presentationml.slideLayout+xml"/>
  <Override PartName="/ppt/slides/slide84.xml" ContentType="application/vnd.openxmlformats-officedocument.presentationml.slide+xml"/>
  <Override PartName="/ppt/theme/theme14.xml" ContentType="application/vnd.openxmlformats-officedocument.theme+xml"/>
  <Override PartName="/ppt/slides/slide20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62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73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Default Extension="jpeg" ContentType="image/jpeg"/>
  <Override PartName="/ppt/slideLayouts/slideLayout51.xml" ContentType="application/vnd.openxmlformats-officedocument.presentationml.slideLayout+xml"/>
  <Override PartName="/ppt/slides/slide82.xml" ContentType="application/vnd.openxmlformats-officedocument.presentationml.slide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s/slide60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80.xml" ContentType="application/vnd.openxmlformats-officedocument.presentationml.slide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6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59.xml" ContentType="application/vnd.openxmlformats-officedocument.presentationml.slide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notesSlides/notesSlide18.xml" ContentType="application/vnd.openxmlformats-officedocument.presentationml.notesSlide+xml"/>
  <Override PartName="/ppt/slides/slide37.xml" ContentType="application/vnd.openxmlformats-officedocument.presentationml.slide+xml"/>
  <Override PartName="/ppt/slideMasters/slideMaster12.xml" ContentType="application/vnd.openxmlformats-officedocument.presentationml.slideMaster+xml"/>
  <Override PartName="/ppt/slideLayouts/slideLayout4.xml" ContentType="application/vnd.openxmlformats-officedocument.presentationml.slideLayout+xml"/>
  <Default Extension="pdf" ContentType="application/pdf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8.xml" ContentType="application/vnd.openxmlformats-officedocument.presentationml.notesSlide+xml"/>
  <Override PartName="/ppt/theme/theme5.xml" ContentType="application/vnd.openxmlformats-officedocument.theme+xml"/>
  <Override PartName="/ppt/notesSlides/notesSlide16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58.xml" ContentType="application/vnd.openxmlformats-officedocument.presentationml.slideLayout+xml"/>
  <Override PartName="/ppt/theme/theme1.xml" ContentType="application/vnd.openxmlformats-officedocument.theme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73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56.xml" ContentType="application/vnd.openxmlformats-officedocument.presentationml.slideLayout+xml"/>
  <Override PartName="/ppt/slides/slide87.xml" ContentType="application/vnd.openxmlformats-officedocument.presentationml.slide+xml"/>
  <Override PartName="/ppt/slides/slide23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s/slide65.xml" ContentType="application/vnd.openxmlformats-officedocument.presentationml.slide+xml"/>
  <Override PartName="/ppt/slideMasters/slideMaster8.xml" ContentType="application/vnd.openxmlformats-officedocument.presentationml.slideMaster+xml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54.xml" ContentType="application/vnd.openxmlformats-officedocument.presentationml.slideLayout+xml"/>
  <Override PartName="/ppt/slides/slide85.xml" ContentType="application/vnd.openxmlformats-officedocument.presentationml.slide+xml"/>
  <Override PartName="/ppt/slides/slide21.xml" ContentType="application/vnd.openxmlformats-officedocument.presentationml.slide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63.xml" ContentType="application/vnd.openxmlformats-officedocument.presentationml.slide+xml"/>
  <Override PartName="/ppt/slideMasters/slideMaster6.xml" ContentType="application/vnd.openxmlformats-officedocument.presentationml.slideMaster+xml"/>
  <Default Extension="gif" ContentType="image/gif"/>
  <Override PartName="/ppt/slideLayouts/slideLayout7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2.xml" ContentType="application/vnd.openxmlformats-officedocument.presentationml.slideLayout+xml"/>
  <Override PartName="/ppt/slides/slide83.xml" ContentType="application/vnd.openxmlformats-officedocument.presentationml.slide+xml"/>
  <Override PartName="/ppt/theme/theme1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s/slide61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50.xml" ContentType="application/vnd.openxmlformats-officedocument.presentationml.slideLayout+xml"/>
  <Override PartName="/ppt/slides/slide81.xml" ContentType="application/vnd.openxmlformats-officedocument.presentationml.slide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2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notesSlides/notesSlide1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9.xml" ContentType="application/vnd.openxmlformats-officedocument.presentationml.notesSlide+xml"/>
  <Override PartName="/ppt/theme/theme6.xml" ContentType="application/vnd.openxmlformats-officedocument.theme+xml"/>
  <Override PartName="/ppt/notesSlides/notesSlide17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56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Default Extension="emf" ContentType="image/x-emf"/>
  <Override PartName="/ppt/slideLayouts/slideLayout2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slides/slide48.xml" ContentType="application/vnd.openxmlformats-officedocument.presentationml.slide+xml"/>
  <Override PartName="/ppt/slideLayouts/slideLayout65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s/slide74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7.xml" ContentType="application/vnd.openxmlformats-officedocument.presentationml.slide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2" showSpecialPlsOnTitleSld="0" saveSubsetFonts="1" autoCompressPictures="0">
  <p:sldMasterIdLst>
    <p:sldMasterId id="2147483741" r:id="rId1"/>
    <p:sldMasterId id="2147483754" r:id="rId2"/>
    <p:sldMasterId id="2147483758" r:id="rId3"/>
    <p:sldMasterId id="2147483770" r:id="rId4"/>
    <p:sldMasterId id="2147483782" r:id="rId5"/>
    <p:sldMasterId id="2147483796" r:id="rId6"/>
    <p:sldMasterId id="2147483799" r:id="rId7"/>
    <p:sldMasterId id="2147483813" r:id="rId8"/>
    <p:sldMasterId id="2147483816" r:id="rId9"/>
    <p:sldMasterId id="2147483820" r:id="rId10"/>
    <p:sldMasterId id="2147483822" r:id="rId11"/>
    <p:sldMasterId id="2147483835" r:id="rId12"/>
  </p:sldMasterIdLst>
  <p:notesMasterIdLst>
    <p:notesMasterId r:id="rId105"/>
  </p:notesMasterIdLst>
  <p:handoutMasterIdLst>
    <p:handoutMasterId r:id="rId106"/>
  </p:handoutMasterIdLst>
  <p:sldIdLst>
    <p:sldId id="256" r:id="rId13"/>
    <p:sldId id="259" r:id="rId14"/>
    <p:sldId id="353" r:id="rId15"/>
    <p:sldId id="426" r:id="rId16"/>
    <p:sldId id="425" r:id="rId17"/>
    <p:sldId id="483" r:id="rId18"/>
    <p:sldId id="486" r:id="rId19"/>
    <p:sldId id="300" r:id="rId20"/>
    <p:sldId id="424" r:id="rId21"/>
    <p:sldId id="503" r:id="rId22"/>
    <p:sldId id="536" r:id="rId23"/>
    <p:sldId id="504" r:id="rId24"/>
    <p:sldId id="505" r:id="rId25"/>
    <p:sldId id="506" r:id="rId26"/>
    <p:sldId id="382" r:id="rId27"/>
    <p:sldId id="487" r:id="rId28"/>
    <p:sldId id="488" r:id="rId29"/>
    <p:sldId id="489" r:id="rId30"/>
    <p:sldId id="493" r:id="rId31"/>
    <p:sldId id="494" r:id="rId32"/>
    <p:sldId id="490" r:id="rId33"/>
    <p:sldId id="492" r:id="rId34"/>
    <p:sldId id="497" r:id="rId35"/>
    <p:sldId id="390" r:id="rId36"/>
    <p:sldId id="526" r:id="rId37"/>
    <p:sldId id="528" r:id="rId38"/>
    <p:sldId id="538" r:id="rId39"/>
    <p:sldId id="537" r:id="rId40"/>
    <p:sldId id="420" r:id="rId41"/>
    <p:sldId id="507" r:id="rId42"/>
    <p:sldId id="444" r:id="rId43"/>
    <p:sldId id="508" r:id="rId44"/>
    <p:sldId id="446" r:id="rId45"/>
    <p:sldId id="309" r:id="rId46"/>
    <p:sldId id="308" r:id="rId47"/>
    <p:sldId id="333" r:id="rId48"/>
    <p:sldId id="529" r:id="rId49"/>
    <p:sldId id="530" r:id="rId50"/>
    <p:sldId id="531" r:id="rId51"/>
    <p:sldId id="532" r:id="rId52"/>
    <p:sldId id="533" r:id="rId53"/>
    <p:sldId id="534" r:id="rId54"/>
    <p:sldId id="535" r:id="rId55"/>
    <p:sldId id="462" r:id="rId56"/>
    <p:sldId id="541" r:id="rId57"/>
    <p:sldId id="539" r:id="rId58"/>
    <p:sldId id="540" r:id="rId59"/>
    <p:sldId id="542" r:id="rId60"/>
    <p:sldId id="544" r:id="rId61"/>
    <p:sldId id="546" r:id="rId62"/>
    <p:sldId id="547" r:id="rId63"/>
    <p:sldId id="470" r:id="rId64"/>
    <p:sldId id="471" r:id="rId65"/>
    <p:sldId id="472" r:id="rId66"/>
    <p:sldId id="482" r:id="rId67"/>
    <p:sldId id="498" r:id="rId68"/>
    <p:sldId id="499" r:id="rId69"/>
    <p:sldId id="500" r:id="rId70"/>
    <p:sldId id="501" r:id="rId71"/>
    <p:sldId id="502" r:id="rId72"/>
    <p:sldId id="349" r:id="rId73"/>
    <p:sldId id="509" r:id="rId74"/>
    <p:sldId id="510" r:id="rId75"/>
    <p:sldId id="512" r:id="rId76"/>
    <p:sldId id="513" r:id="rId77"/>
    <p:sldId id="514" r:id="rId78"/>
    <p:sldId id="515" r:id="rId79"/>
    <p:sldId id="516" r:id="rId80"/>
    <p:sldId id="517" r:id="rId81"/>
    <p:sldId id="518" r:id="rId82"/>
    <p:sldId id="519" r:id="rId83"/>
    <p:sldId id="520" r:id="rId84"/>
    <p:sldId id="521" r:id="rId85"/>
    <p:sldId id="522" r:id="rId86"/>
    <p:sldId id="523" r:id="rId87"/>
    <p:sldId id="524" r:id="rId88"/>
    <p:sldId id="525" r:id="rId89"/>
    <p:sldId id="548" r:id="rId90"/>
    <p:sldId id="549" r:id="rId91"/>
    <p:sldId id="268" r:id="rId92"/>
    <p:sldId id="264" r:id="rId93"/>
    <p:sldId id="266" r:id="rId94"/>
    <p:sldId id="265" r:id="rId95"/>
    <p:sldId id="421" r:id="rId96"/>
    <p:sldId id="484" r:id="rId97"/>
    <p:sldId id="527" r:id="rId98"/>
    <p:sldId id="270" r:id="rId99"/>
    <p:sldId id="284" r:id="rId100"/>
    <p:sldId id="282" r:id="rId101"/>
    <p:sldId id="348" r:id="rId102"/>
    <p:sldId id="550" r:id="rId103"/>
    <p:sldId id="351" r:id="rId10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7297BF"/>
    <a:srgbClr val="6C99C6"/>
    <a:srgbClr val="6F9BC8"/>
    <a:srgbClr val="4A749A"/>
    <a:srgbClr val="FF3CE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02" autoAdjust="0"/>
    <p:restoredTop sz="93217" autoAdjust="0"/>
  </p:normalViewPr>
  <p:slideViewPr>
    <p:cSldViewPr snapToGrid="0" snapToObjects="1">
      <p:cViewPr>
        <p:scale>
          <a:sx n="100" d="100"/>
          <a:sy n="100" d="100"/>
        </p:scale>
        <p:origin x="-1024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89.xml"/><Relationship Id="rId102" Type="http://schemas.openxmlformats.org/officeDocument/2006/relationships/slide" Target="slides/slide90.xml"/><Relationship Id="rId103" Type="http://schemas.openxmlformats.org/officeDocument/2006/relationships/slide" Target="slides/slide91.xml"/><Relationship Id="rId104" Type="http://schemas.openxmlformats.org/officeDocument/2006/relationships/slide" Target="slides/slide92.xml"/><Relationship Id="rId105" Type="http://schemas.openxmlformats.org/officeDocument/2006/relationships/notesMaster" Target="notesMasters/notesMaster1.xml"/><Relationship Id="rId106" Type="http://schemas.openxmlformats.org/officeDocument/2006/relationships/handoutMaster" Target="handoutMasters/handoutMaster1.xml"/><Relationship Id="rId107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110" Type="http://schemas.openxmlformats.org/officeDocument/2006/relationships/theme" Target="theme/theme1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111" Type="http://schemas.openxmlformats.org/officeDocument/2006/relationships/tableStyles" Target="tableStyle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100" Type="http://schemas.openxmlformats.org/officeDocument/2006/relationships/slide" Target="slides/slide88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DABA-F058-7847-83A9-897C8FA5C0A5}" type="datetimeFigureOut">
              <a:rPr lang="en-US" smtClean="0"/>
              <a:pPr/>
              <a:t>7/1/15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F48C-4E8E-BC48-9BDB-963529F8D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E9F30-F67D-E344-95C2-12AD18D22F28}" type="datetimeFigureOut">
              <a:rPr lang="en-US" smtClean="0"/>
              <a:pPr/>
              <a:t>7/1/15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8693B-74F4-6441-A85E-4D4092B65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D60FE2-EF13-864F-B985-515675F1B515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5D77208-AF24-4C9E-9EE0-79DC85498DC3}" type="slidenum">
              <a:rPr lang="it-IT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46</a:t>
            </a:fld>
            <a:endParaRPr lang="it-IT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5D77208-AF24-4C9E-9EE0-79DC85498DC3}" type="slidenum">
              <a:rPr lang="it-IT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47</a:t>
            </a:fld>
            <a:endParaRPr lang="it-IT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 The project has gone ahead and a Conceptual Design Report has been drafted in 2014 with the contribution of the whole Italian BESIII group.</a:t>
            </a:r>
          </a:p>
          <a:p>
            <a:r>
              <a:rPr lang="en-US" dirty="0" smtClean="0"/>
              <a:t>The project, that since 2014 also  includes groups from Mainz, Uppsala and IHEP, has been recognized as a Great Relevance Project within the Executive Program for Scientific and Technological Cooperation between Italy and P.R.C. for the years 2013-2015 and </a:t>
            </a:r>
          </a:p>
          <a:p>
            <a:r>
              <a:rPr lang="en-US" dirty="0" smtClean="0"/>
              <a:t>it has also been selected as one of the projects funded by the European Commission within the call H2020-MSCA-RISE-2014. it funds short term exchange </a:t>
            </a:r>
          </a:p>
          <a:p>
            <a:endParaRPr lang="en-US" dirty="0" smtClean="0"/>
          </a:p>
          <a:p>
            <a:r>
              <a:rPr lang="en-US" dirty="0" err="1" smtClean="0"/>
              <a:t>all’INFN</a:t>
            </a:r>
            <a:r>
              <a:rPr lang="en-US" baseline="0" dirty="0" smtClean="0"/>
              <a:t>  657K€ !!!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12548-87D1-D64F-A763-0F6389FA37C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8789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roadmap </a:t>
            </a:r>
            <a:r>
              <a:rPr lang="en-US" dirty="0" err="1" smtClean="0"/>
              <a:t>presentata</a:t>
            </a:r>
            <a:r>
              <a:rPr lang="en-US" dirty="0" smtClean="0"/>
              <a:t> al BESIII </a:t>
            </a:r>
            <a:r>
              <a:rPr lang="en-US" dirty="0" err="1" smtClean="0"/>
              <a:t>collab</a:t>
            </a:r>
            <a:r>
              <a:rPr lang="en-US" dirty="0" smtClean="0"/>
              <a:t> meeting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giugno</a:t>
            </a:r>
            <a:r>
              <a:rPr lang="en-US" dirty="0" smtClean="0"/>
              <a:t>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In December</a:t>
            </a:r>
            <a:r>
              <a:rPr lang="en-US" sz="1200" baseline="0" dirty="0" smtClean="0"/>
              <a:t> 2014 we test the planar chamber at a </a:t>
            </a:r>
            <a:r>
              <a:rPr lang="en-US" sz="1200" baseline="0" dirty="0" err="1" smtClean="0"/>
              <a:t>cern</a:t>
            </a:r>
            <a:r>
              <a:rPr lang="en-US" sz="1200" baseline="0" dirty="0" smtClean="0"/>
              <a:t> test beam at H4 at SPS  (</a:t>
            </a:r>
            <a:r>
              <a:rPr lang="en-US" sz="1200" baseline="0" dirty="0" err="1" smtClean="0"/>
              <a:t>pions</a:t>
            </a:r>
            <a:r>
              <a:rPr lang="en-US" sz="1200" baseline="0" dirty="0" smtClean="0"/>
              <a:t> up to 400GeV)/c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3, 5 mmm </a:t>
            </a:r>
            <a:r>
              <a:rPr lang="en-US" sz="1200" baseline="0" dirty="0" err="1" smtClean="0"/>
              <a:t>convertion</a:t>
            </a:r>
            <a:r>
              <a:rPr lang="en-US" sz="1200" baseline="0" dirty="0" smtClean="0"/>
              <a:t> gap </a:t>
            </a:r>
            <a:r>
              <a:rPr lang="en-US" sz="1200" baseline="0" dirty="0" err="1" smtClean="0"/>
              <a:t>betwee</a:t>
            </a:r>
            <a:r>
              <a:rPr lang="en-US" sz="1200" baseline="0" dirty="0" smtClean="0"/>
              <a:t> cathode and </a:t>
            </a:r>
            <a:r>
              <a:rPr lang="en-US" sz="1200" baseline="0" dirty="0" err="1" smtClean="0"/>
              <a:t>fisrt</a:t>
            </a:r>
            <a:r>
              <a:rPr lang="en-US" sz="1200" baseline="0" dirty="0" smtClean="0"/>
              <a:t> GEM.</a:t>
            </a:r>
            <a:endParaRPr lang="en-US" sz="1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Data analysis of a test beam with planar prototype is ongoing to exploit the full potential of the GEM technology.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02B9FB-652F-794F-871F-DEE87D694D2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0503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modificare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4485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4485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4485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4485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ED3FD9-420B-42D2-BCB5-E8AB01EAD6DA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63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69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6"/>
            <a:ext cx="2972098" cy="456595"/>
          </a:xfrm>
          <a:prstGeom prst="rect">
            <a:avLst/>
          </a:prstGeom>
          <a:ln/>
        </p:spPr>
        <p:txBody>
          <a:bodyPr lIns="86473" tIns="43237" rIns="86473" bIns="43237"/>
          <a:lstStyle/>
          <a:p>
            <a:fld id="{B436FE1A-194E-8240-864D-F3EA5DF91177}" type="slidenum">
              <a:rPr lang="de-DE"/>
              <a:pPr/>
              <a:t>66</a:t>
            </a:fld>
            <a:endParaRPr lang="de-DE" dirty="0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/>
              <a:t>Ccorreggere</a:t>
            </a:r>
            <a:r>
              <a:rPr lang="en-US" dirty="0"/>
              <a:t> extract </a:t>
            </a:r>
            <a:r>
              <a:rPr lang="en-US" dirty="0" err="1"/>
              <a:t>fpi</a:t>
            </a:r>
            <a:r>
              <a:rPr lang="en-US" dirty="0"/>
              <a:t> 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" y="8685896"/>
            <a:ext cx="2972098" cy="456595"/>
          </a:xfrm>
          <a:prstGeom prst="rect">
            <a:avLst/>
          </a:prstGeom>
        </p:spPr>
        <p:txBody>
          <a:bodyPr lIns="86473" tIns="43237" rIns="86473" bIns="43237"/>
          <a:lstStyle/>
          <a:p>
            <a:pPr>
              <a:defRPr/>
            </a:pPr>
            <a:r>
              <a:rPr lang="en-US" smtClean="0"/>
              <a:t>G. Venanzoni - Seminar at University of Pisa 10 July 2012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62ADC-DAFF-474D-983E-EEE4815AAA33}" type="slidenum">
              <a:rPr lang="en-US"/>
              <a:pPr/>
              <a:t>17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676C0D42-A282-EC44-9575-33706C38B796}" type="slidenum">
              <a:rPr lang="en-US" sz="1200">
                <a:latin typeface="Arial" charset="0"/>
              </a:rPr>
              <a:pPr algn="r" eaLnBrk="1" hangingPunct="1"/>
              <a:t>79</a:t>
            </a:fld>
            <a:endParaRPr lang="en-US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AA4B6A2F-6443-334F-A4F7-003F649E3CD5}" type="slidenum">
              <a:rPr lang="en-US" sz="1200">
                <a:latin typeface="Arial" charset="0"/>
              </a:rPr>
              <a:pPr algn="r" eaLnBrk="1" hangingPunct="1"/>
              <a:t>80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B2690B-75F8-504B-AC11-37EE2621FC7B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46692E-0EA5-774E-96D4-660849DECFF6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671023" y="6355080"/>
            <a:ext cx="3702345" cy="365760"/>
          </a:xfrm>
        </p:spPr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31E85-66DC-9D41-BB5C-3B8A9F0FDBE1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3BD4B-6D93-1F4D-9DB5-0F21A1769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it-IT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it-IT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EDD68B1-131D-324B-A4E1-5CD6CBED083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AD997D5A-1296-F84A-880F-609FFC7A7D6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8A7EC66-A072-9243-86FF-1D2BC5AB76D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4628691-DABF-5443-95EF-AE78CF49B44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0150B78-1512-4142-9883-D35B24AF10F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D766807-C7CE-5E44-92FA-10ED748DBCC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0986268-D6A7-D547-97E0-30F38176633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4C87B067-1C43-7D48-A699-6C11D281C0E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C41D9BE2-9083-E94E-AB42-F0B97E251DE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4FE17081-B5EF-CF4F-9034-4D197D322FE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2A90675-9315-4247-A712-0396FB07DA4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5080"/>
            <a:ext cx="3782568" cy="365760"/>
          </a:xfrm>
        </p:spPr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S. Miscetti – MU2E@ LNF CSN1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0F9BE3E5-E1E1-4D5F-B725-5F94F16891F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870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393A1141-82E9-4DF7-A609-9FDD1C82B11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2392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BF85FCF-EB69-41E4-A84E-C21B60FB36B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952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1FBF946-FB77-458E-828B-03496FFCF273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7266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941F4AD-AA34-42B2-AA31-D061CE4F099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3597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E1A8D3DC-C60E-479F-BE27-5FCFA5DBD59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0870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E8EB0CD-235E-432E-8E31-E39456AEE85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6377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70833EB5-9716-4FC8-AFBB-479EDEED03A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949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29E976B-28D1-4124-9E09-1BC1433C5E4C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0030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FAD0E12-148B-4F0F-BF32-9F1A4EB3E4F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4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1AE70482-1DB0-41AD-92B9-8DA5377AC640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2424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2AF1AEBF-AC84-40D3-A9E1-BDD685D165D4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6249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03EE68D-C7F0-4EC1-8FEB-CB553C09887F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720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464653"/>
                </a:solidFill>
              </a:rPr>
              <a:t>1/7/2015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64653"/>
                </a:solidFill>
              </a:rPr>
              <a:t>Report Coordinatore I - LNF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FD3-E701-E340-9C7A-5F24ADC2F9D4}" type="datetimeFigureOut">
              <a:rPr lang="en-US" smtClean="0"/>
              <a:pPr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73A5-E996-074A-80CD-C376A356A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3048"/>
            <a:ext cx="8229600" cy="77914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511549" y="1134838"/>
            <a:ext cx="7521575" cy="403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7058634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i="1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8521" y="49211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i="1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0343" y="3976932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456040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35393" y="212077"/>
            <a:ext cx="786565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203122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8751322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426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2961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9917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623091"/>
            <a:ext cx="8229600" cy="1006231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719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74587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3426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11983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02860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900268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15936" y="851381"/>
            <a:ext cx="8229600" cy="260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341"/>
            <a:ext cx="8229600" cy="622639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8121"/>
            <a:ext cx="8229600" cy="496804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330591" y="6356351"/>
            <a:ext cx="5639871" cy="37935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53" y="6356351"/>
            <a:ext cx="1118912" cy="37908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BESIII STATUS, 45th LNF Scientific Committee, 18 April 2015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80766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05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15936" y="1059591"/>
            <a:ext cx="3600000" cy="260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464"/>
            <a:ext cx="3758736" cy="105959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309"/>
            <a:ext cx="4164241" cy="464785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330591" y="6356351"/>
            <a:ext cx="5639871" cy="37935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53" y="6356351"/>
            <a:ext cx="1118912" cy="37908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BESIII STATUS, 45th LNF Scientific Committee, 18 April 2015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29670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" y="43136"/>
            <a:ext cx="8839200" cy="505544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457200" y="980728"/>
            <a:ext cx="8178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, um Master-</a:t>
            </a:r>
            <a:r>
              <a:rPr lang="en-US" dirty="0" err="1" smtClean="0"/>
              <a:t>Textformat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2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 smtClean="0"/>
              <a:t>2014/05/16</a:t>
            </a:r>
            <a:endParaRPr lang="en-US" dirty="0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400" b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97352"/>
            <a:ext cx="2895600" cy="313184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2014 INFN-IHEP Bilater Meeting - BESIII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238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2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 smtClean="0"/>
              <a:t>2014/05/16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95972" y="6597352"/>
            <a:ext cx="3752056" cy="313184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2014 INFN-IHEP Bilater Meeting - BESIII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400" b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68372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96838"/>
            <a:ext cx="6934200" cy="728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328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84D35-7DD6-944B-881F-7C52AD1FED56}" type="datetime1">
              <a:rPr lang="it-IT">
                <a:solidFill>
                  <a:srgbClr val="000000"/>
                </a:solidFill>
              </a:rPr>
              <a:pPr/>
              <a:t>7/1/15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000000"/>
                </a:solidFill>
              </a:rPr>
              <a:t>2013-05-13, IHEP – INFN Meeting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4010B-017F-9648-B7D6-1E13BA07E392}" type="slidenum">
              <a:rPr lang="it-IT">
                <a:solidFill>
                  <a:srgbClr val="CC0000"/>
                </a:solidFill>
              </a:rPr>
              <a:pPr/>
              <a:t>‹#›</a:t>
            </a:fld>
            <a:endParaRPr lang="it-IT">
              <a:solidFill>
                <a:srgbClr val="CC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3048"/>
            <a:ext cx="8229600" cy="77914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0290" y="6320818"/>
            <a:ext cx="503238" cy="50323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C482B-5591-CC49-8F57-55FAF35076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511549" y="1134838"/>
            <a:ext cx="7521575" cy="403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831308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i="1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i="1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0343" y="3976932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subtitle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smtClean="0"/>
              <a:t>BESIII STATUS, 45th LNF Scientific Committee, 18 April 2015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73637-3A1C-FE4E-A15D-0CD3D44D1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76421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latin typeface="Arial"/>
              </a:rPr>
              <a:t>BESIII STATUS, 45th LNF Scientific Committee, 18 April 2015</a:t>
            </a:r>
            <a:endParaRPr lang="it-IT" dirty="0"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C6537-023F-6D42-B47A-3E7EE57B3294}" type="slidenum">
              <a:rPr lang="it-IT"/>
              <a:pPr/>
              <a:t>‹#›</a:t>
            </a:fld>
            <a:endParaRPr lang="it-IT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35393" y="212077"/>
            <a:ext cx="786565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953317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4E2EFA-9BA0-46C6-B137-DF5E78D82B4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6365198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2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endParaRPr lang="en-US" b="0" i="1" dirty="0">
              <a:ea typeface="ＭＳ Ｐゴシック" charset="0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400" b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68476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2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endParaRPr lang="en-US" b="0" i="1" dirty="0">
              <a:ea typeface="ＭＳ Ｐゴシック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95972" y="6597352"/>
            <a:ext cx="3752056" cy="313184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BESIII STATUS, 45th LNF Scientific Committee, 18 April 2015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400" b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68476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42832-09FF-4488-B3E8-18D6FB2F9CE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40006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F683-1200-49CE-8A3C-745766593FC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99235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F683-1200-49CE-8A3C-745766593FC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497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193" y="6356351"/>
            <a:ext cx="1285240" cy="37908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BESIII STATUS, 45th LNF Scientific Committee, 18 April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623091"/>
            <a:ext cx="8229600" cy="1006231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23948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F683-1200-49CE-8A3C-745766593FC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45051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F683-1200-49CE-8A3C-745766593FC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0506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8439-6F40-F64C-92CA-29A4F080AE1D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03411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F2D2-5E63-AB43-8CD0-9919F0279FA7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71300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C0A3-283D-8C44-910A-88536C93AE03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51153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1E8F-99E8-A946-B0E9-F1D6C8AEFADE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61193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DF15-58B3-E24C-B8A6-E744FB3974BF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1315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6DB59-175E-0745-9445-B4E3DB2C64AD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83341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9FB4B-0C82-E348-AC42-E51248752C87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309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8823-30F2-0440-98AC-667BC50B4CC6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64928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2491-3F2D-4B45-B789-A5A36F4C1B80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93908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CC82-DD16-824D-86B7-CE6A481D8602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11457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BDB0-D151-F441-B452-E528D88591F2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637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4" Type="http://schemas.openxmlformats.org/officeDocument/2006/relationships/theme" Target="../theme/theme9.xml"/><Relationship Id="rId5" Type="http://schemas.openxmlformats.org/officeDocument/2006/relationships/image" Target="../media/image5.pn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93848" y="6356350"/>
            <a:ext cx="38100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163E516C-94F5-4E40-9A38-EEEC21F39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 flipV="1">
            <a:off x="609600" y="6465888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>
              <a:defRPr/>
            </a:pPr>
            <a:endParaRPr lang="it-IT" sz="1800" b="0">
              <a:solidFill>
                <a:srgbClr val="000000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defTabSz="457200"/>
            <a:fld id="{584DAB1C-18C1-634A-B280-BC2185FF8F26}" type="datetime1">
              <a:rPr lang="it-IT" sz="1200" b="0">
                <a:solidFill>
                  <a:srgbClr val="000000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pPr defTabSz="457200"/>
              <a:t>7/1/15</a:t>
            </a:fld>
            <a:endParaRPr lang="it-IT" sz="1200" b="0">
              <a:solidFill>
                <a:srgbClr val="000000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52750" y="6432550"/>
            <a:ext cx="3600450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1"/>
            </a:lvl1pPr>
          </a:lstStyle>
          <a:p>
            <a:pPr defTabSz="457200"/>
            <a:r>
              <a:rPr lang="it-IT" sz="1200" smtClean="0">
                <a:solidFill>
                  <a:srgbClr val="000000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2013</a:t>
            </a:r>
            <a:r>
              <a:rPr lang="it-IT" sz="1200">
                <a:solidFill>
                  <a:srgbClr val="000000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-05-13, IHEP – INFN Meeting</a:t>
            </a:r>
          </a:p>
        </p:txBody>
      </p:sp>
      <p:sp>
        <p:nvSpPr>
          <p:cNvPr id="14746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361113"/>
            <a:ext cx="561975" cy="5746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algn="r" defTabSz="457200"/>
            <a:fld id="{BE406A32-BB4B-584A-B5A5-7DBA1C7031F3}" type="slidenum">
              <a:rPr lang="it-IT" sz="1200" b="0">
                <a:solidFill>
                  <a:srgbClr val="CC0000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pPr algn="r" defTabSz="457200"/>
              <a:t>‹#›</a:t>
            </a:fld>
            <a:endParaRPr lang="it-IT" sz="1200" b="0">
              <a:solidFill>
                <a:srgbClr val="CC0000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Arial" pitchFamily="1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Arial" pitchFamily="1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Arial" pitchFamily="1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Arial" pitchFamily="1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Arial" pitchFamily="1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1" charset="2"/>
        <a:buChar char="o"/>
        <a:defRPr sz="3000">
          <a:solidFill>
            <a:schemeClr val="tx1"/>
          </a:solidFill>
          <a:latin typeface="+mn-lt"/>
          <a:ea typeface="Arial" pitchFamily="1" charset="0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1" charset="2"/>
        <a:buChar char="n"/>
        <a:defRPr sz="2600">
          <a:solidFill>
            <a:schemeClr val="tx1"/>
          </a:solidFill>
          <a:latin typeface="+mn-lt"/>
          <a:ea typeface="Arial" pitchFamily="1" charset="0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1" charset="2"/>
        <a:buChar char="o"/>
        <a:defRPr sz="2300">
          <a:solidFill>
            <a:schemeClr val="tx1"/>
          </a:solidFill>
          <a:latin typeface="+mn-lt"/>
          <a:ea typeface="Arial" pitchFamily="1" charset="0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1" charset="2"/>
        <a:buChar char="n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1" charset="2"/>
        <a:buChar char="§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519738"/>
            <a:ext cx="3575050" cy="133826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9C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i="1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6350" y="5519738"/>
            <a:ext cx="9145588" cy="133826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196CA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i="1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5393" y="212077"/>
            <a:ext cx="786565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spc="200" baseline="0">
                <a:solidFill>
                  <a:srgbClr val="FFFFFF"/>
                </a:solidFill>
              </a:defRPr>
            </a:lvl1pPr>
          </a:lstStyle>
          <a:p>
            <a:pPr eaLnBrk="0" hangingPunct="0">
              <a:defRPr/>
            </a:pPr>
            <a:r>
              <a:rPr lang="en-US" b="0" i="1" smtClean="0">
                <a:latin typeface="Tahoma" charset="0"/>
                <a:ea typeface="ＭＳ Ｐゴシック" charset="0"/>
                <a:cs typeface="ＭＳ Ｐゴシック" charset="0"/>
              </a:rPr>
              <a:t>BESIII STATUS, 45th LNF Scientific Committee, 18 April 2015</a:t>
            </a:r>
            <a:endParaRPr lang="en-US" b="0" i="1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eaLnBrk="0" hangingPunct="0">
              <a:defRPr/>
            </a:pPr>
            <a:fld id="{161859B4-35D5-484B-8DFE-8D8DE931E705}" type="slidenum">
              <a:rPr lang="en-US" b="0" i="1">
                <a:latin typeface="Tahoma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 b="0" i="1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86349" y="6021232"/>
            <a:ext cx="1642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200" b="0" i="1" cap="all" spc="200" dirty="0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BESIII STATUS,</a:t>
            </a:r>
          </a:p>
          <a:p>
            <a:pPr algn="ctr" eaLnBrk="0" hangingPunct="0">
              <a:defRPr/>
            </a:pPr>
            <a:r>
              <a:rPr lang="en-US" sz="1200" b="0" i="1" cap="all" spc="200" dirty="0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 45th LNF Scientific Committee</a:t>
            </a:r>
            <a:endParaRPr lang="en-US" sz="1200" b="0" i="1" cap="all" spc="200" dirty="0">
              <a:solidFill>
                <a:srgbClr val="FFFF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Date Placeholder 4"/>
          <p:cNvSpPr txBox="1">
            <a:spLocks/>
          </p:cNvSpPr>
          <p:nvPr userDrawn="1"/>
        </p:nvSpPr>
        <p:spPr bwMode="auto">
          <a:xfrm>
            <a:off x="0" y="5589588"/>
            <a:ext cx="1849438" cy="21748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sz="1600" b="0" i="0" dirty="0" smtClean="0">
                <a:solidFill>
                  <a:srgbClr val="006699"/>
                </a:solidFill>
              </a:rPr>
              <a:t>M. Bertani </a:t>
            </a:r>
            <a:endParaRPr lang="en-US" sz="1600" b="0" i="0" dirty="0">
              <a:solidFill>
                <a:srgbClr val="0066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0" kern="1200" cap="all">
          <a:solidFill>
            <a:srgbClr val="006496"/>
          </a:solidFill>
          <a:latin typeface="Helvetica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rgbClr val="006496"/>
          </a:solidFill>
          <a:latin typeface="Gill Sans"/>
          <a:ea typeface="ＭＳ Ｐゴシック" charset="0"/>
          <a:cs typeface="ＭＳ Ｐゴシック" charset="0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charset="0"/>
        <a:buChar char="§"/>
        <a:defRPr sz="1600" kern="1200">
          <a:solidFill>
            <a:srgbClr val="006496"/>
          </a:solidFill>
          <a:latin typeface="Gill Sans"/>
          <a:ea typeface="ＭＳ Ｐゴシック" charset="0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charset="0"/>
        <a:buChar char="§"/>
        <a:defRPr sz="1600" kern="1200">
          <a:solidFill>
            <a:srgbClr val="006496"/>
          </a:solidFill>
          <a:latin typeface="Gill Sans"/>
          <a:ea typeface="ＭＳ Ｐゴシック" charset="0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charset="0"/>
        <a:buChar char="§"/>
        <a:defRPr sz="1600" kern="1200">
          <a:solidFill>
            <a:srgbClr val="006496"/>
          </a:solidFill>
          <a:latin typeface="Gill Sans"/>
          <a:ea typeface="ＭＳ Ｐゴシック" charset="0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charset="0"/>
        <a:buChar char="§"/>
        <a:defRPr sz="1600" kern="1200">
          <a:solidFill>
            <a:srgbClr val="006496"/>
          </a:solidFill>
          <a:latin typeface="Gill Sans"/>
          <a:ea typeface="ＭＳ Ｐゴシック" charset="0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0D588-5DFD-2E4D-9763-E4E3D0A43C52}" type="datetime1">
              <a:rPr lang="it-IT" smtClean="0"/>
              <a:pPr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00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0025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800000"/>
                </a:solidFill>
                <a:latin typeface="Helvetica" charset="0"/>
              </a:defRPr>
            </a:lvl1pPr>
          </a:lstStyle>
          <a:p>
            <a:pPr>
              <a:defRPr/>
            </a:pPr>
            <a:fld id="{FFFDF036-0844-AF49-B94B-6111EC9B2C3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/>
          <a:ea typeface="ＭＳ Ｐゴシック" pitchFamily="11" charset="-128"/>
          <a:cs typeface="ＭＳ Ｐゴシック" pitchFamily="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11" charset="-128"/>
          <a:cs typeface="ＭＳ Ｐゴシック" pitchFamily="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Helvetica"/>
          <a:ea typeface="ＭＳ Ｐゴシック" pitchFamily="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r>
              <a:rPr lang="en-US"/>
              <a:t>10/03/2015</a:t>
            </a:r>
            <a:endParaRPr lang="it-IT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 altLang="en-US"/>
              <a:t>Giuseppe Ruggiero</a:t>
            </a:r>
            <a:endParaRPr lang="it-IT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Garamond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90DACAB7-558E-CE47-9D57-514E2CE3663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2355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/>
              <a:t>- p. </a:t>
            </a:r>
            <a:fld id="{571150C3-CED0-4788-A2C8-B37929B368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 smtClean="0">
                <a:solidFill>
                  <a:srgbClr val="464653"/>
                </a:solidFill>
              </a:rPr>
              <a:t>1/7/2015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93848" y="6356350"/>
            <a:ext cx="38100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464653"/>
                </a:solidFill>
              </a:rPr>
              <a:t>Report Coordinatore I - LNF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163E516C-94F5-4E40-9A38-EEEC21F394E3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519738"/>
            <a:ext cx="3575050" cy="133826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9C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i="1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6350" y="5545415"/>
            <a:ext cx="9145588" cy="133826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196CA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i="1" dirty="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5393" y="212077"/>
            <a:ext cx="786565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104880" y="6021232"/>
            <a:ext cx="1642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200" b="0" i="1" cap="all" spc="200" dirty="0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BESIII STATUS,</a:t>
            </a:r>
          </a:p>
          <a:p>
            <a:pPr algn="ctr" eaLnBrk="0" hangingPunct="0">
              <a:defRPr/>
            </a:pPr>
            <a:r>
              <a:rPr lang="en-US" sz="1200" b="0" i="1" cap="all" spc="200" dirty="0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 49th LNF Scientific Committee</a:t>
            </a:r>
            <a:endParaRPr lang="en-US" sz="1200" b="0" i="1" cap="all" spc="200" dirty="0">
              <a:solidFill>
                <a:srgbClr val="FFFF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Date Placeholder 4"/>
          <p:cNvSpPr txBox="1">
            <a:spLocks/>
          </p:cNvSpPr>
          <p:nvPr userDrawn="1"/>
        </p:nvSpPr>
        <p:spPr bwMode="auto">
          <a:xfrm>
            <a:off x="0" y="5589588"/>
            <a:ext cx="1849438" cy="21748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sz="1600" b="0" i="0" dirty="0" smtClean="0">
                <a:solidFill>
                  <a:srgbClr val="006699"/>
                </a:solidFill>
              </a:rPr>
              <a:t>M. Bertani </a:t>
            </a:r>
            <a:endParaRPr lang="en-US" sz="1600" b="0" i="0" dirty="0">
              <a:solidFill>
                <a:srgbClr val="006699"/>
              </a:solidFill>
            </a:endParaRPr>
          </a:p>
        </p:txBody>
      </p:sp>
      <p:sp>
        <p:nvSpPr>
          <p:cNvPr id="10" name="Rectangle 7"/>
          <p:cNvSpPr txBox="1">
            <a:spLocks noChangeArrowheads="1"/>
          </p:cNvSpPr>
          <p:nvPr userDrawn="1"/>
        </p:nvSpPr>
        <p:spPr>
          <a:xfrm>
            <a:off x="8511643" y="6400796"/>
            <a:ext cx="598488" cy="474133"/>
          </a:xfrm>
          <a:prstGeom prst="rect">
            <a:avLst/>
          </a:prstGeom>
          <a:ln/>
        </p:spPr>
        <p:txBody>
          <a:bodyPr>
            <a:norm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0" i="1" kern="120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i="1" kern="1200">
                <a:solidFill>
                  <a:srgbClr val="0099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169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0" kern="1200" cap="all">
          <a:solidFill>
            <a:srgbClr val="006496"/>
          </a:solidFill>
          <a:latin typeface="Helvetica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rgbClr val="006496"/>
          </a:solidFill>
          <a:latin typeface="Gill Sans"/>
          <a:ea typeface="ＭＳ Ｐゴシック" charset="0"/>
          <a:cs typeface="ＭＳ Ｐゴシック" charset="0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charset="0"/>
        <a:buChar char="§"/>
        <a:defRPr sz="1600" kern="1200">
          <a:solidFill>
            <a:srgbClr val="006496"/>
          </a:solidFill>
          <a:latin typeface="Gill Sans"/>
          <a:ea typeface="ＭＳ Ｐゴシック" charset="0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charset="0"/>
        <a:buChar char="§"/>
        <a:defRPr sz="1600" kern="1200">
          <a:solidFill>
            <a:srgbClr val="006496"/>
          </a:solidFill>
          <a:latin typeface="Gill Sans"/>
          <a:ea typeface="ＭＳ Ｐゴシック" charset="0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charset="0"/>
        <a:buChar char="§"/>
        <a:defRPr sz="1600" kern="1200">
          <a:solidFill>
            <a:srgbClr val="006496"/>
          </a:solidFill>
          <a:latin typeface="Gill Sans"/>
          <a:ea typeface="ＭＳ Ｐゴシック" charset="0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charset="0"/>
        <a:buChar char="§"/>
        <a:defRPr sz="1600" kern="1200">
          <a:solidFill>
            <a:srgbClr val="006496"/>
          </a:solidFill>
          <a:latin typeface="Gill Sans"/>
          <a:ea typeface="ＭＳ Ｐゴシック" charset="0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ＭＳ Ｐゴシック" charset="0"/>
              </a:rPr>
              <a:t>BESIII STATUS, 45th LNF Scientific Committee, 18 April 2015</a:t>
            </a:r>
            <a:endParaRPr lang="en-US" b="0" dirty="0">
              <a:solidFill>
                <a:prstClr val="black">
                  <a:tint val="75000"/>
                </a:prst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066355A-084C-D24E-9AD2-7E4FC41EA627}" type="slidenum">
              <a:rPr lang="en-US" b="0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ＭＳ Ｐゴシック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002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0728"/>
            <a:ext cx="8178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, um Master-</a:t>
            </a:r>
            <a:r>
              <a:rPr lang="en-US" dirty="0" err="1" smtClean="0"/>
              <a:t>Textformat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pic>
        <p:nvPicPr>
          <p:cNvPr id="1031" name="Picture 9" descr="pain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517525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-69304" y="6597352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0" smtClean="0"/>
              <a:t>2014/05/16</a:t>
            </a:r>
            <a:endParaRPr lang="en-US" b="0" dirty="0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75512" y="6597352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400" b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29ACD7A-6ECE-4959-A5FC-AD518CC335C7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97352"/>
            <a:ext cx="2895600" cy="313184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smtClean="0"/>
              <a:t>2014 INFN-IHEP Bilater Meeting - BESIII</a:t>
            </a:r>
            <a:endParaRPr lang="en-US" b="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76" y="163968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459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0070C0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Monotype Sorts"/>
        <a:buChar char="z"/>
        <a:defRPr kumimoji="1" sz="1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Monotype Sorts"/>
        <a:buChar char="y"/>
        <a:defRPr kumimoji="1" sz="16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Monotype Sorts"/>
        <a:buChar char="x"/>
        <a:defRPr kumimoji="1" sz="16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•"/>
        <a:defRPr kumimoji="1"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kumimoji="1" sz="1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FF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90.xml"/><Relationship Id="rId12" Type="http://schemas.openxmlformats.org/officeDocument/2006/relationships/slide" Target="slide62.xml"/><Relationship Id="rId13" Type="http://schemas.openxmlformats.org/officeDocument/2006/relationships/slide" Target="slide70.xml"/><Relationship Id="rId14" Type="http://schemas.openxmlformats.org/officeDocument/2006/relationships/slide" Target="slide78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0.xml"/><Relationship Id="rId4" Type="http://schemas.openxmlformats.org/officeDocument/2006/relationships/slide" Target="slide15.xml"/><Relationship Id="rId5" Type="http://schemas.openxmlformats.org/officeDocument/2006/relationships/slide" Target="slide29.xml"/><Relationship Id="rId6" Type="http://schemas.openxmlformats.org/officeDocument/2006/relationships/slide" Target="slide44.xml"/><Relationship Id="rId7" Type="http://schemas.openxmlformats.org/officeDocument/2006/relationships/slide" Target="slide55.xml"/><Relationship Id="rId8" Type="http://schemas.openxmlformats.org/officeDocument/2006/relationships/slide" Target="slide56.xml"/><Relationship Id="rId9" Type="http://schemas.openxmlformats.org/officeDocument/2006/relationships/slide" Target="slide80.xml"/><Relationship Id="rId10" Type="http://schemas.openxmlformats.org/officeDocument/2006/relationships/slide" Target="slide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5" Type="http://schemas.openxmlformats.org/officeDocument/2006/relationships/slide" Target="slide26.xm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gif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slide" Target="slide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png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80.gif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gif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95.png"/><Relationship Id="rId3" Type="http://schemas.openxmlformats.org/officeDocument/2006/relationships/image" Target="../media/image85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4" Type="http://schemas.openxmlformats.org/officeDocument/2006/relationships/slide" Target="slide2.xml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df"/><Relationship Id="rId4" Type="http://schemas.openxmlformats.org/officeDocument/2006/relationships/image" Target="../media/image105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6.png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6.pdf"/><Relationship Id="rId12" Type="http://schemas.openxmlformats.org/officeDocument/2006/relationships/image" Target="../media/image117.png"/><Relationship Id="rId13" Type="http://schemas.openxmlformats.org/officeDocument/2006/relationships/image" Target="../media/image118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2.png"/><Relationship Id="rId3" Type="http://schemas.openxmlformats.org/officeDocument/2006/relationships/image" Target="../media/image108.pdf"/><Relationship Id="rId4" Type="http://schemas.openxmlformats.org/officeDocument/2006/relationships/image" Target="../media/image109.png"/><Relationship Id="rId5" Type="http://schemas.openxmlformats.org/officeDocument/2006/relationships/image" Target="../media/image110.pdf"/><Relationship Id="rId6" Type="http://schemas.openxmlformats.org/officeDocument/2006/relationships/image" Target="../media/image111.png"/><Relationship Id="rId7" Type="http://schemas.openxmlformats.org/officeDocument/2006/relationships/image" Target="../media/image112.pdf"/><Relationship Id="rId8" Type="http://schemas.openxmlformats.org/officeDocument/2006/relationships/image" Target="../media/image113.png"/><Relationship Id="rId9" Type="http://schemas.openxmlformats.org/officeDocument/2006/relationships/image" Target="../media/image114.pdf"/><Relationship Id="rId10" Type="http://schemas.openxmlformats.org/officeDocument/2006/relationships/image" Target="../media/image11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0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02.png"/><Relationship Id="rId3" Type="http://schemas.openxmlformats.org/officeDocument/2006/relationships/slide" Target="slide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2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21.xml"/><Relationship Id="rId3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slide" Target="slide80.xml"/><Relationship Id="rId12" Type="http://schemas.openxmlformats.org/officeDocument/2006/relationships/slide" Target="slide56.xml"/><Relationship Id="rId13" Type="http://schemas.openxmlformats.org/officeDocument/2006/relationships/slide" Target="slide37.xml"/><Relationship Id="rId14" Type="http://schemas.openxmlformats.org/officeDocument/2006/relationships/slide" Target="slide26.xml"/><Relationship Id="rId15" Type="http://schemas.openxmlformats.org/officeDocument/2006/relationships/slide" Target="slide78.xml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0.xml"/><Relationship Id="rId5" Type="http://schemas.openxmlformats.org/officeDocument/2006/relationships/slide" Target="slide15.xml"/><Relationship Id="rId6" Type="http://schemas.openxmlformats.org/officeDocument/2006/relationships/slide" Target="slide29.xml"/><Relationship Id="rId7" Type="http://schemas.openxmlformats.org/officeDocument/2006/relationships/slide" Target="slide62.xml"/><Relationship Id="rId8" Type="http://schemas.openxmlformats.org/officeDocument/2006/relationships/slide" Target="slide44.xml"/><Relationship Id="rId9" Type="http://schemas.openxmlformats.org/officeDocument/2006/relationships/slide" Target="slide55.xml"/><Relationship Id="rId10" Type="http://schemas.openxmlformats.org/officeDocument/2006/relationships/slide" Target="slide7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643020"/>
            <a:ext cx="6858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Relazione</a:t>
            </a:r>
            <a:r>
              <a:rPr lang="en-US" dirty="0" smtClean="0"/>
              <a:t> </a:t>
            </a:r>
            <a:r>
              <a:rPr lang="en-US" dirty="0" err="1" smtClean="0"/>
              <a:t>coordinatore</a:t>
            </a:r>
            <a:r>
              <a:rPr lang="en-US" dirty="0" smtClean="0"/>
              <a:t> </a:t>
            </a:r>
            <a:r>
              <a:rPr lang="en-US" dirty="0" err="1" smtClean="0"/>
              <a:t>gruppo</a:t>
            </a:r>
            <a:r>
              <a:rPr lang="en-US" dirty="0" smtClean="0"/>
              <a:t> I</a:t>
            </a:r>
            <a:br>
              <a:rPr lang="en-US" dirty="0" smtClean="0"/>
            </a:br>
            <a:r>
              <a:rPr lang="en-US" dirty="0" smtClean="0"/>
              <a:t>al CL </a:t>
            </a:r>
            <a:r>
              <a:rPr lang="en-US" dirty="0" err="1" smtClean="0"/>
              <a:t>aperto</a:t>
            </a:r>
            <a:r>
              <a:rPr lang="en-US" dirty="0" smtClean="0"/>
              <a:t> del 1/7/2015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344" y="5124450"/>
            <a:ext cx="7071856" cy="1120018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>T. Spadaro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38100"/>
            <a:ext cx="8473988" cy="685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2015: KLOE-2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500" y="1993899"/>
            <a:ext cx="4203700" cy="2641601"/>
          </a:xfrm>
        </p:spPr>
        <p:txBody>
          <a:bodyPr>
            <a:normAutofit/>
          </a:bodyPr>
          <a:lstStyle/>
          <a:p>
            <a:pPr marL="0" lvl="0" indent="0">
              <a:buClr>
                <a:srgbClr val="727CA3"/>
              </a:buClr>
              <a:buNone/>
            </a:pPr>
            <a:r>
              <a:rPr lang="en-US" sz="2200" dirty="0" smtClean="0">
                <a:solidFill>
                  <a:prstClr val="black"/>
                </a:solidFill>
              </a:rPr>
              <a:t>In </a:t>
            </a:r>
            <a:r>
              <a:rPr lang="en-US" sz="2200" dirty="0" err="1" smtClean="0">
                <a:solidFill>
                  <a:prstClr val="black"/>
                </a:solidFill>
              </a:rPr>
              <a:t>estrema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</a:rPr>
              <a:t>sintesi</a:t>
            </a:r>
            <a:r>
              <a:rPr lang="en-US" sz="2200" dirty="0" smtClean="0">
                <a:solidFill>
                  <a:prstClr val="black"/>
                </a:solidFill>
              </a:rPr>
              <a:t>, da </a:t>
            </a:r>
            <a:r>
              <a:rPr lang="en-US" sz="2200" dirty="0" err="1" smtClean="0">
                <a:solidFill>
                  <a:prstClr val="black"/>
                </a:solidFill>
              </a:rPr>
              <a:t>luglio</a:t>
            </a:r>
            <a:r>
              <a:rPr lang="en-US" sz="2200" dirty="0" smtClean="0">
                <a:solidFill>
                  <a:prstClr val="black"/>
                </a:solidFill>
              </a:rPr>
              <a:t> 2014:</a:t>
            </a:r>
          </a:p>
          <a:p>
            <a:pPr lvl="0">
              <a:buClr>
                <a:srgbClr val="727CA3"/>
              </a:buClr>
            </a:pPr>
            <a:r>
              <a:rPr lang="en-US" sz="2200" dirty="0">
                <a:solidFill>
                  <a:srgbClr val="0000FF"/>
                </a:solidFill>
              </a:rPr>
              <a:t>3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lavori</a:t>
            </a:r>
            <a:r>
              <a:rPr lang="en-US" sz="2200" dirty="0" smtClean="0">
                <a:solidFill>
                  <a:srgbClr val="0000FF"/>
                </a:solidFill>
              </a:rPr>
              <a:t> di </a:t>
            </a:r>
            <a:r>
              <a:rPr lang="en-US" sz="2200" dirty="0" err="1" smtClean="0">
                <a:solidFill>
                  <a:srgbClr val="0000FF"/>
                </a:solidFill>
              </a:rPr>
              <a:t>fisica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pubblicati</a:t>
            </a:r>
            <a:endParaRPr lang="en-US" sz="2200" dirty="0" smtClean="0">
              <a:solidFill>
                <a:srgbClr val="0000FF"/>
              </a:solidFill>
            </a:endParaRPr>
          </a:p>
          <a:p>
            <a:pPr lvl="0">
              <a:buClr>
                <a:srgbClr val="727CA3"/>
              </a:buClr>
            </a:pPr>
            <a:r>
              <a:rPr lang="en-US" sz="2200" dirty="0">
                <a:solidFill>
                  <a:prstClr val="black"/>
                </a:solidFill>
              </a:rPr>
              <a:t>4</a:t>
            </a:r>
            <a:r>
              <a:rPr lang="en-US" sz="2200" dirty="0" smtClean="0">
                <a:solidFill>
                  <a:prstClr val="black"/>
                </a:solidFill>
              </a:rPr>
              <a:t> draft in </a:t>
            </a:r>
            <a:r>
              <a:rPr lang="en-US" sz="2200" dirty="0" err="1" smtClean="0">
                <a:solidFill>
                  <a:prstClr val="black"/>
                </a:solidFill>
              </a:rPr>
              <a:t>revisione</a:t>
            </a:r>
            <a:r>
              <a:rPr lang="en-US" sz="2200" dirty="0" smtClean="0">
                <a:solidFill>
                  <a:prstClr val="black"/>
                </a:solidFill>
              </a:rPr>
              <a:t> da parte di referee </a:t>
            </a:r>
            <a:r>
              <a:rPr lang="en-US" sz="2200" dirty="0" err="1" smtClean="0">
                <a:solidFill>
                  <a:prstClr val="black"/>
                </a:solidFill>
              </a:rPr>
              <a:t>interni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r>
              <a:rPr lang="en-US" sz="2200" dirty="0" smtClean="0">
                <a:solidFill>
                  <a:prstClr val="black"/>
                </a:solidFill>
              </a:rPr>
              <a:t>1 </a:t>
            </a:r>
            <a:r>
              <a:rPr lang="en-US" sz="2200" dirty="0" err="1" smtClean="0">
                <a:solidFill>
                  <a:prstClr val="black"/>
                </a:solidFill>
              </a:rPr>
              <a:t>lavoro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</a:rPr>
              <a:t>sulle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</a:rPr>
              <a:t>operazioni</a:t>
            </a:r>
            <a:r>
              <a:rPr lang="en-US" sz="2200" dirty="0" smtClean="0">
                <a:solidFill>
                  <a:prstClr val="black"/>
                </a:solidFill>
              </a:rPr>
              <a:t> di </a:t>
            </a:r>
            <a:r>
              <a:rPr lang="en-US" sz="2200" dirty="0" err="1" smtClean="0">
                <a:solidFill>
                  <a:prstClr val="black"/>
                </a:solidFill>
              </a:rPr>
              <a:t>presa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</a:rPr>
              <a:t>dati</a:t>
            </a:r>
            <a:r>
              <a:rPr lang="en-US" sz="2200" dirty="0" smtClean="0">
                <a:solidFill>
                  <a:prstClr val="black"/>
                </a:solidFill>
              </a:rPr>
              <a:t> in </a:t>
            </a:r>
            <a:r>
              <a:rPr lang="en-US" sz="2200" dirty="0" err="1" smtClean="0">
                <a:solidFill>
                  <a:prstClr val="black"/>
                </a:solidFill>
              </a:rPr>
              <a:t>preparazione</a:t>
            </a:r>
            <a:endParaRPr lang="en-US" sz="2200" dirty="0" smtClean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3500" y="696380"/>
            <a:ext cx="76798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D.Babusci</a:t>
            </a:r>
            <a:r>
              <a:rPr lang="en-US" sz="1400" dirty="0" smtClean="0"/>
              <a:t>, </a:t>
            </a:r>
            <a:r>
              <a:rPr lang="en-US" sz="1400" dirty="0" err="1" smtClean="0"/>
              <a:t>G.Bencivenni</a:t>
            </a:r>
            <a:r>
              <a:rPr lang="en-US" sz="1400" dirty="0" smtClean="0"/>
              <a:t>, </a:t>
            </a:r>
            <a:r>
              <a:rPr lang="en-US" sz="1400" dirty="0" err="1" smtClean="0"/>
              <a:t>C.Bloise</a:t>
            </a:r>
            <a:r>
              <a:rPr lang="en-US" sz="1400" dirty="0" smtClean="0"/>
              <a:t>, </a:t>
            </a:r>
            <a:r>
              <a:rPr lang="en-US" sz="1400" dirty="0" err="1" smtClean="0"/>
              <a:t>F.Bossi</a:t>
            </a:r>
            <a:r>
              <a:rPr lang="en-US" sz="1400" dirty="0" smtClean="0"/>
              <a:t>, </a:t>
            </a:r>
            <a:r>
              <a:rPr lang="en-US" sz="1400" dirty="0" err="1" smtClean="0"/>
              <a:t>G.Capon</a:t>
            </a:r>
            <a:r>
              <a:rPr lang="en-US" sz="1400" dirty="0" smtClean="0"/>
              <a:t>, </a:t>
            </a:r>
            <a:r>
              <a:rPr lang="en-US" sz="1400" dirty="0" err="1" smtClean="0"/>
              <a:t>P.Ciambrone</a:t>
            </a:r>
            <a:r>
              <a:rPr lang="en-US" sz="1400" dirty="0" smtClean="0"/>
              <a:t>, E. Dane’, </a:t>
            </a:r>
          </a:p>
          <a:p>
            <a:r>
              <a:rPr lang="en-US" sz="1400" dirty="0" smtClean="0"/>
              <a:t>E. De Lucia, A. De </a:t>
            </a:r>
            <a:r>
              <a:rPr lang="en-US" sz="1400" dirty="0" err="1" smtClean="0"/>
              <a:t>Santis</a:t>
            </a:r>
            <a:r>
              <a:rPr lang="en-US" sz="1400" dirty="0" smtClean="0"/>
              <a:t>, P. De Simone, D. Domenici, </a:t>
            </a:r>
            <a:r>
              <a:rPr lang="en-US" sz="1400" dirty="0" err="1" smtClean="0"/>
              <a:t>G.Felici</a:t>
            </a:r>
            <a:r>
              <a:rPr lang="en-US" sz="1400" dirty="0" smtClean="0"/>
              <a:t>, </a:t>
            </a:r>
            <a:r>
              <a:rPr lang="en-US" sz="1400" dirty="0" err="1" smtClean="0"/>
              <a:t>S.Giovannella</a:t>
            </a:r>
            <a:r>
              <a:rPr lang="en-US" sz="1400" dirty="0" smtClean="0"/>
              <a:t>,</a:t>
            </a:r>
          </a:p>
          <a:p>
            <a:r>
              <a:rPr lang="en-US" sz="1400" dirty="0" err="1" smtClean="0"/>
              <a:t>M.Martini</a:t>
            </a:r>
            <a:r>
              <a:rPr lang="en-US" sz="1400" dirty="0" smtClean="0"/>
              <a:t>, M. </a:t>
            </a:r>
            <a:r>
              <a:rPr lang="en-US" sz="1400" dirty="0" err="1" smtClean="0"/>
              <a:t>Mascolo</a:t>
            </a:r>
            <a:r>
              <a:rPr lang="en-US" sz="1400" dirty="0" smtClean="0"/>
              <a:t>, </a:t>
            </a:r>
            <a:r>
              <a:rPr lang="en-US" sz="1400" dirty="0" err="1" smtClean="0"/>
              <a:t>S.Miscetti</a:t>
            </a:r>
            <a:r>
              <a:rPr lang="en-US" sz="1400" dirty="0" smtClean="0"/>
              <a:t>, </a:t>
            </a:r>
            <a:r>
              <a:rPr lang="en-US" sz="1400" dirty="0" err="1" smtClean="0"/>
              <a:t>G.Morello</a:t>
            </a:r>
            <a:r>
              <a:rPr lang="en-US" sz="1400" dirty="0" smtClean="0"/>
              <a:t>, </a:t>
            </a:r>
            <a:r>
              <a:rPr lang="en-US" sz="1400" dirty="0" err="1" smtClean="0"/>
              <a:t>E.Perez-DelRio</a:t>
            </a:r>
            <a:r>
              <a:rPr lang="en-US" sz="1400" dirty="0" smtClean="0"/>
              <a:t>, </a:t>
            </a:r>
            <a:r>
              <a:rPr lang="en-US" sz="1400" dirty="0" err="1" smtClean="0"/>
              <a:t>P.Santangelo</a:t>
            </a:r>
            <a:r>
              <a:rPr lang="en-US" sz="1400" dirty="0" smtClean="0"/>
              <a:t>, </a:t>
            </a:r>
            <a:r>
              <a:rPr lang="en-US" sz="1400" dirty="0" err="1" smtClean="0"/>
              <a:t>I.Sarra</a:t>
            </a:r>
            <a:r>
              <a:rPr lang="en-US" sz="1400" dirty="0" smtClean="0"/>
              <a:t>, M. </a:t>
            </a:r>
            <a:r>
              <a:rPr lang="en-US" sz="1400" dirty="0" err="1" smtClean="0"/>
              <a:t>Silarski</a:t>
            </a:r>
            <a:r>
              <a:rPr lang="en-US" sz="1400" dirty="0" smtClean="0"/>
              <a:t>, </a:t>
            </a:r>
            <a:r>
              <a:rPr lang="en-US" sz="1400" dirty="0" err="1" smtClean="0"/>
              <a:t>G.Venanzoni</a:t>
            </a:r>
            <a:endParaRPr lang="en-US" sz="14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1849063"/>
              </p:ext>
            </p:extLst>
          </p:nvPr>
        </p:nvGraphicFramePr>
        <p:xfrm>
          <a:off x="4267200" y="1675887"/>
          <a:ext cx="4635500" cy="3741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361"/>
                <a:gridCol w="14351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Pubblicazioni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00FF"/>
                          </a:solidFill>
                        </a:rPr>
                        <a:t>Search </a:t>
                      </a:r>
                      <a:r>
                        <a:rPr lang="de-DE" sz="1200" b="1" dirty="0" err="1" smtClean="0">
                          <a:solidFill>
                            <a:srgbClr val="0000FF"/>
                          </a:solidFill>
                        </a:rPr>
                        <a:t>for</a:t>
                      </a:r>
                      <a:r>
                        <a:rPr lang="de-DE" sz="12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de-DE" sz="1200" b="1" dirty="0" err="1" smtClean="0">
                          <a:solidFill>
                            <a:srgbClr val="0000FF"/>
                          </a:solidFill>
                        </a:rPr>
                        <a:t>dark</a:t>
                      </a:r>
                      <a:r>
                        <a:rPr lang="de-DE" sz="12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de-DE" sz="1200" b="1" dirty="0" err="1" smtClean="0">
                          <a:solidFill>
                            <a:srgbClr val="0000FF"/>
                          </a:solidFill>
                        </a:rPr>
                        <a:t>higgsstrahlung</a:t>
                      </a:r>
                      <a:r>
                        <a:rPr lang="de-DE" sz="12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de-DE" sz="1200" b="1" dirty="0" err="1" smtClean="0">
                          <a:solidFill>
                            <a:srgbClr val="0000FF"/>
                          </a:solidFill>
                        </a:rPr>
                        <a:t>processes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FF"/>
                          </a:solidFill>
                        </a:rPr>
                        <a:t>PLB</a:t>
                      </a:r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 747(2015) 365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The transition form factor </a:t>
                      </a:r>
                      <a:r>
                        <a:rPr lang="en-US" sz="1200" b="1" dirty="0" err="1" smtClean="0">
                          <a:solidFill>
                            <a:srgbClr val="0000FF"/>
                          </a:solidFill>
                        </a:rPr>
                        <a:t>F</a:t>
                      </a:r>
                      <a:r>
                        <a:rPr lang="en-US" sz="1200" b="1" baseline="-2500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fh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</a:rPr>
                        <a:t> from </a:t>
                      </a:r>
                      <a:r>
                        <a:rPr lang="en-US" sz="1200" b="1" baseline="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sz="1200" b="1" baseline="0" dirty="0" err="1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  <a:sym typeface="Wingdings"/>
                        </a:rPr>
                        <a:t></a:t>
                      </a:r>
                      <a:r>
                        <a:rPr lang="en-US" sz="1200" b="1" baseline="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h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  <a:sym typeface="Wingdings"/>
                        </a:rPr>
                        <a:t> e</a:t>
                      </a:r>
                      <a:r>
                        <a:rPr lang="en-US" sz="1200" b="1" baseline="30000" dirty="0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  <a:sym typeface="Wingdings"/>
                        </a:rPr>
                        <a:t>+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  <a:sym typeface="Wingdings"/>
                        </a:rPr>
                        <a:t> e</a:t>
                      </a:r>
                      <a:r>
                        <a:rPr lang="en-US" sz="1200" b="1" baseline="30000" dirty="0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  <a:sym typeface="Wingdings"/>
                        </a:rPr>
                        <a:t>-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 </a:t>
                      </a:r>
                      <a:endParaRPr lang="en-US" sz="1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FF"/>
                          </a:solidFill>
                        </a:rPr>
                        <a:t>PLB</a:t>
                      </a:r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 742(2015) 1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Search for light vector boson production in </a:t>
                      </a:r>
                      <a:r>
                        <a:rPr kumimoji="0" lang="en-US" sz="1200" b="1" i="0" u="none" strike="noStrike" kern="1200" baseline="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1" i="0" u="none" strike="noStrike" kern="1200" baseline="300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1200" b="1" i="0" u="none" strike="noStrike" kern="1200" baseline="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1" i="0" u="none" strike="noStrike" kern="1200" baseline="300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rgbClr val="0000FF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m</a:t>
                      </a:r>
                      <a:r>
                        <a:rPr kumimoji="0" lang="en-US" sz="1200" b="1" i="0" u="none" strike="noStrike" kern="1200" baseline="300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+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rgbClr val="0000FF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m</a:t>
                      </a:r>
                      <a:r>
                        <a:rPr kumimoji="0" lang="en-US" sz="1200" b="1" i="0" u="none" strike="noStrike" kern="1200" baseline="300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-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rgbClr val="0000FF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g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interactions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rgbClr val="0000FF"/>
                          </a:solidFill>
                        </a:rPr>
                        <a:t>PLB</a:t>
                      </a:r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 736(2014) 459</a:t>
                      </a:r>
                    </a:p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Search for light vector boson production in </a:t>
                      </a:r>
                      <a:r>
                        <a:rPr kumimoji="0"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1" i="0" u="none" strike="noStrike" kern="1200" baseline="30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1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  <a:sym typeface="Wingdings"/>
                        </a:rPr>
                        <a:t>e</a:t>
                      </a:r>
                      <a:r>
                        <a:rPr kumimoji="0" lang="en-US" sz="1200" b="1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+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  <a:sym typeface="Wingdings"/>
                        </a:rPr>
                        <a:t>e</a:t>
                      </a:r>
                      <a:r>
                        <a:rPr kumimoji="0" lang="en-US" sz="1200" b="1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-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g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interactions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draft ready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The transition form factor </a:t>
                      </a:r>
                      <a:r>
                        <a:rPr lang="en-US" sz="1200" b="1" dirty="0" err="1" smtClean="0"/>
                        <a:t>F</a:t>
                      </a:r>
                      <a:r>
                        <a:rPr lang="en-US" sz="1200" b="1" baseline="-25000" dirty="0" err="1" smtClean="0">
                          <a:latin typeface="Symbol" charset="2"/>
                          <a:cs typeface="Symbol" charset="2"/>
                        </a:rPr>
                        <a:t>fh</a:t>
                      </a:r>
                      <a:r>
                        <a:rPr lang="en-US" sz="1200" b="1" baseline="0" dirty="0" smtClean="0">
                          <a:latin typeface="+mn-lt"/>
                          <a:cs typeface="Symbol" charset="2"/>
                        </a:rPr>
                        <a:t> from </a:t>
                      </a:r>
                      <a:r>
                        <a:rPr lang="en-US" sz="1200" b="1" baseline="0" dirty="0" err="1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sz="1200" b="1" baseline="0" dirty="0" err="1" smtClean="0">
                          <a:latin typeface="+mn-lt"/>
                          <a:cs typeface="Symbol" charset="2"/>
                          <a:sym typeface="Wingdings"/>
                        </a:rPr>
                        <a:t></a:t>
                      </a:r>
                      <a:r>
                        <a:rPr lang="en-US" sz="1200" b="1" baseline="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p</a:t>
                      </a:r>
                      <a:r>
                        <a:rPr lang="en-US" sz="1200" b="1" baseline="3000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0</a:t>
                      </a:r>
                      <a:r>
                        <a:rPr lang="en-US" sz="1200" b="1" baseline="0" dirty="0" smtClean="0">
                          <a:latin typeface="+mn-lt"/>
                          <a:cs typeface="Symbol" charset="2"/>
                          <a:sym typeface="Wingdings"/>
                        </a:rPr>
                        <a:t> e</a:t>
                      </a:r>
                      <a:r>
                        <a:rPr lang="en-US" sz="1200" b="1" baseline="30000" dirty="0" smtClean="0">
                          <a:latin typeface="+mn-lt"/>
                          <a:cs typeface="Symbol" charset="2"/>
                          <a:sym typeface="Wingdings"/>
                        </a:rPr>
                        <a:t>+</a:t>
                      </a:r>
                      <a:r>
                        <a:rPr lang="en-US" sz="1200" b="1" baseline="0" dirty="0" smtClean="0">
                          <a:latin typeface="+mn-lt"/>
                          <a:cs typeface="Symbol" charset="2"/>
                          <a:sym typeface="Wingdings"/>
                        </a:rPr>
                        <a:t> e</a:t>
                      </a:r>
                      <a:r>
                        <a:rPr lang="en-US" sz="1200" b="1" baseline="30000" dirty="0" smtClean="0">
                          <a:latin typeface="+mn-lt"/>
                          <a:cs typeface="Symbol" charset="2"/>
                          <a:sym typeface="Wingdings"/>
                        </a:rPr>
                        <a:t>-</a:t>
                      </a:r>
                      <a:r>
                        <a:rPr lang="en-US" sz="1200" b="1" baseline="0" dirty="0" smtClean="0">
                          <a:latin typeface="Symbol" charset="2"/>
                          <a:cs typeface="Symbol" charset="2"/>
                          <a:sym typeface="Wingdings"/>
                        </a:rPr>
                        <a:t> </a:t>
                      </a:r>
                      <a:endParaRPr lang="en-US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draft</a:t>
                      </a:r>
                      <a:r>
                        <a:rPr lang="en-US" sz="1200" b="1" baseline="0" dirty="0" smtClean="0"/>
                        <a:t> ready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Light quark masses from </a:t>
                      </a:r>
                      <a:r>
                        <a:rPr kumimoji="0"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Dalitz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plot study of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 h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 3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p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decay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draft</a:t>
                      </a:r>
                      <a:r>
                        <a:rPr lang="en-US" sz="1200" b="1" baseline="0" dirty="0" smtClean="0"/>
                        <a:t> ready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Evidence for Hadron Vacuum Polarization in </a:t>
                      </a:r>
                      <a:r>
                        <a:rPr kumimoji="0"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1" i="0" u="none" strike="noStrike" kern="1200" baseline="30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1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p</a:t>
                      </a:r>
                      <a:r>
                        <a:rPr kumimoji="0" lang="en-US" sz="1200" b="1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+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p</a:t>
                      </a:r>
                      <a:r>
                        <a:rPr kumimoji="0" lang="en-US" sz="1200" b="1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-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g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processe</a:t>
                      </a:r>
                      <a:r>
                        <a:rPr kumimoji="0"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draft</a:t>
                      </a:r>
                      <a:r>
                        <a:rPr lang="en-US" sz="1200" b="1" baseline="0" dirty="0" smtClean="0"/>
                        <a:t> ready</a:t>
                      </a:r>
                      <a:endParaRPr lang="en-US" sz="1200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58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38100"/>
            <a:ext cx="8473988" cy="685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KLOE</a:t>
            </a:r>
            <a:r>
              <a:rPr lang="en-US" dirty="0" smtClean="0"/>
              <a:t>-2 papers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12"/>
          <p:cNvGrpSpPr/>
          <p:nvPr/>
        </p:nvGrpSpPr>
        <p:grpSpPr>
          <a:xfrm>
            <a:off x="25400" y="937491"/>
            <a:ext cx="9093200" cy="2885208"/>
            <a:chOff x="25400" y="899391"/>
            <a:chExt cx="9182725" cy="28852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9512" y="1422399"/>
              <a:ext cx="5108613" cy="2362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1353" y="899391"/>
              <a:ext cx="5654801" cy="46733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400" y="1346199"/>
              <a:ext cx="426719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A</a:t>
              </a:r>
              <a:r>
                <a:rPr lang="en-US" dirty="0" smtClean="0">
                  <a:solidFill>
                    <a:srgbClr val="000090"/>
                  </a:solidFill>
                </a:rPr>
                <a:t>nalysis </a:t>
              </a:r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dirty="0" smtClean="0">
                  <a:solidFill>
                    <a:srgbClr val="000090"/>
                  </a:solidFill>
                </a:rPr>
                <a:t>final </a:t>
              </a:r>
              <a:r>
                <a:rPr lang="en-US" dirty="0">
                  <a:solidFill>
                    <a:srgbClr val="000090"/>
                  </a:solidFill>
                </a:rPr>
                <a:t>states with  </a:t>
              </a:r>
              <a:r>
                <a:rPr lang="en-US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aseline="30000" dirty="0" err="1" smtClean="0">
                  <a:solidFill>
                    <a:srgbClr val="000090"/>
                  </a:solidFill>
                </a:rPr>
                <a:t>+</a:t>
              </a:r>
              <a:r>
                <a:rPr lang="en-US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</a:t>
              </a:r>
              <a:r>
                <a:rPr lang="en-US" dirty="0" smtClean="0">
                  <a:solidFill>
                    <a:srgbClr val="000090"/>
                  </a:solidFill>
                </a:rPr>
                <a:t>+missing energy using </a:t>
              </a:r>
              <a:r>
                <a:rPr lang="en-US" dirty="0">
                  <a:solidFill>
                    <a:srgbClr val="000090"/>
                  </a:solidFill>
                </a:rPr>
                <a:t>1.65 </a:t>
              </a:r>
              <a:r>
                <a:rPr lang="en-US" dirty="0" err="1" smtClean="0">
                  <a:solidFill>
                    <a:srgbClr val="000090"/>
                  </a:solidFill>
                </a:rPr>
                <a:t>fb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-1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dirty="0" smtClean="0">
                  <a:solidFill>
                    <a:srgbClr val="000090"/>
                  </a:solidFill>
                </a:rPr>
                <a:t>on-peak </a:t>
              </a:r>
              <a:r>
                <a:rPr lang="en-US" dirty="0">
                  <a:solidFill>
                    <a:srgbClr val="000090"/>
                  </a:solidFill>
                </a:rPr>
                <a:t>data and 200 </a:t>
              </a:r>
              <a:r>
                <a:rPr lang="en-US" dirty="0" err="1" smtClean="0">
                  <a:solidFill>
                    <a:srgbClr val="000090"/>
                  </a:solidFill>
                </a:rPr>
                <a:t>pb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-1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at 1 </a:t>
              </a:r>
              <a:r>
                <a:rPr lang="en-US" dirty="0" err="1">
                  <a:solidFill>
                    <a:srgbClr val="000090"/>
                  </a:solidFill>
                </a:rPr>
                <a:t>GeV</a:t>
              </a:r>
              <a:endParaRPr lang="en-US" dirty="0">
                <a:solidFill>
                  <a:srgbClr val="000090"/>
                </a:solidFill>
              </a:endParaRPr>
            </a:p>
            <a:p>
              <a:r>
                <a:rPr lang="en-US" dirty="0">
                  <a:solidFill>
                    <a:srgbClr val="000090"/>
                  </a:solidFill>
                </a:rPr>
                <a:t>N</a:t>
              </a:r>
              <a:r>
                <a:rPr lang="en-US" dirty="0" smtClean="0">
                  <a:solidFill>
                    <a:srgbClr val="000090"/>
                  </a:solidFill>
                </a:rPr>
                <a:t>o </a:t>
              </a:r>
              <a:r>
                <a:rPr lang="en-US" dirty="0">
                  <a:solidFill>
                    <a:srgbClr val="000090"/>
                  </a:solidFill>
                </a:rPr>
                <a:t>evidence </a:t>
              </a:r>
              <a:r>
                <a:rPr lang="en-US" dirty="0" smtClean="0">
                  <a:solidFill>
                    <a:srgbClr val="000090"/>
                  </a:solidFill>
                </a:rPr>
                <a:t>found for </a:t>
              </a:r>
              <a:r>
                <a:rPr lang="en-US" dirty="0" err="1">
                  <a:solidFill>
                    <a:srgbClr val="000090"/>
                  </a:solidFill>
                </a:rPr>
                <a:t>e</a:t>
              </a:r>
              <a:r>
                <a:rPr lang="en-US" baseline="30000" dirty="0" err="1">
                  <a:solidFill>
                    <a:srgbClr val="000090"/>
                  </a:solidFill>
                </a:rPr>
                <a:t>+</a:t>
              </a:r>
              <a:r>
                <a:rPr lang="en-US" dirty="0" err="1" smtClean="0">
                  <a:solidFill>
                    <a:srgbClr val="000090"/>
                  </a:solidFill>
                </a:rPr>
                <a:t>e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</a:t>
              </a:r>
              <a:r>
                <a:rPr lang="en-US" dirty="0" smtClean="0">
                  <a:solidFill>
                    <a:srgbClr val="000090"/>
                  </a:solidFill>
                  <a:sym typeface="Wingdings"/>
                </a:rPr>
                <a:t></a:t>
              </a:r>
              <a:r>
                <a:rPr lang="en-US" dirty="0" smtClean="0">
                  <a:solidFill>
                    <a:srgbClr val="000090"/>
                  </a:solidFill>
                </a:rPr>
                <a:t>Uh’</a:t>
              </a:r>
              <a:r>
                <a:rPr lang="en-US" dirty="0" smtClean="0">
                  <a:solidFill>
                    <a:srgbClr val="000090"/>
                  </a:solidFill>
                  <a:sym typeface="Wingdings"/>
                </a:rPr>
                <a:t>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aseline="30000" dirty="0" err="1">
                  <a:solidFill>
                    <a:srgbClr val="000090"/>
                  </a:solidFill>
                </a:rPr>
                <a:t>+</a:t>
              </a:r>
              <a:r>
                <a:rPr lang="en-US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 </a:t>
              </a:r>
              <a:r>
                <a:rPr lang="en-US" dirty="0" smtClean="0">
                  <a:solidFill>
                    <a:srgbClr val="000090"/>
                  </a:solidFill>
                </a:rPr>
                <a:t>+ an invisible h’ </a:t>
              </a:r>
              <a:endParaRPr lang="en-US" dirty="0">
                <a:solidFill>
                  <a:srgbClr val="000090"/>
                </a:solidFill>
              </a:endParaRPr>
            </a:p>
            <a:p>
              <a:r>
                <a:rPr lang="en-US" dirty="0">
                  <a:solidFill>
                    <a:srgbClr val="000090"/>
                  </a:solidFill>
                </a:rPr>
                <a:t>W</a:t>
              </a:r>
              <a:r>
                <a:rPr lang="en-US" dirty="0" smtClean="0">
                  <a:solidFill>
                    <a:srgbClr val="000090"/>
                  </a:solidFill>
                </a:rPr>
                <a:t>e </a:t>
              </a:r>
              <a:r>
                <a:rPr lang="en-US" dirty="0">
                  <a:solidFill>
                    <a:srgbClr val="000090"/>
                  </a:solidFill>
                </a:rPr>
                <a:t>obtain an exclusion plot where </a:t>
              </a:r>
              <a:r>
                <a:rPr lang="en-US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baseline="-25000" dirty="0" err="1" smtClean="0">
                  <a:solidFill>
                    <a:srgbClr val="000090"/>
                  </a:solidFill>
                </a:rPr>
                <a:t>D</a:t>
              </a:r>
              <a:r>
                <a:rPr lang="en-US" dirty="0" err="1" smtClean="0">
                  <a:solidFill>
                    <a:srgbClr val="000090"/>
                  </a:solidFill>
                </a:rPr>
                <a:t>x</a:t>
              </a:r>
              <a:r>
                <a:rPr lang="en-US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baseline="30000" dirty="0" err="1" smtClean="0">
                  <a:solidFill>
                    <a:srgbClr val="000090"/>
                  </a:solidFill>
                </a:rPr>
                <a:t>2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 </a:t>
              </a:r>
              <a:r>
                <a:rPr lang="en-US" dirty="0" smtClean="0">
                  <a:solidFill>
                    <a:srgbClr val="000090"/>
                  </a:solidFill>
                </a:rPr>
                <a:t>&gt;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5x10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-9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is ruled out </a:t>
              </a:r>
              <a:r>
                <a:rPr lang="en-US" dirty="0" smtClean="0">
                  <a:solidFill>
                    <a:srgbClr val="000090"/>
                  </a:solidFill>
                </a:rPr>
                <a:t>in most </a:t>
              </a:r>
              <a:r>
                <a:rPr lang="en-US" dirty="0">
                  <a:solidFill>
                    <a:srgbClr val="000090"/>
                  </a:solidFill>
                </a:rPr>
                <a:t>of the </a:t>
              </a:r>
              <a:r>
                <a:rPr lang="en-US" dirty="0" err="1" smtClean="0">
                  <a:solidFill>
                    <a:srgbClr val="000090"/>
                  </a:solidFill>
                </a:rPr>
                <a:t>m</a:t>
              </a:r>
              <a:r>
                <a:rPr lang="en-US" baseline="-25000" dirty="0" err="1" smtClean="0">
                  <a:solidFill>
                    <a:srgbClr val="000090"/>
                  </a:solidFill>
                </a:rPr>
                <a:t>h</a:t>
              </a:r>
              <a:r>
                <a:rPr lang="en-US" baseline="-25000" dirty="0" smtClean="0">
                  <a:solidFill>
                    <a:srgbClr val="000090"/>
                  </a:solidFill>
                </a:rPr>
                <a:t>’</a:t>
              </a:r>
              <a:r>
                <a:rPr lang="en-US" dirty="0" smtClean="0">
                  <a:solidFill>
                    <a:srgbClr val="000090"/>
                  </a:solidFill>
                </a:rPr>
                <a:t>-</a:t>
              </a:r>
              <a:r>
                <a:rPr lang="en-US" dirty="0" err="1" smtClean="0">
                  <a:solidFill>
                    <a:srgbClr val="000090"/>
                  </a:solidFill>
                </a:rPr>
                <a:t>m</a:t>
              </a:r>
              <a:r>
                <a:rPr lang="en-US" baseline="-25000" dirty="0" err="1" smtClean="0">
                  <a:solidFill>
                    <a:srgbClr val="000090"/>
                  </a:solidFill>
                </a:rPr>
                <a:t>U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plane, </a:t>
              </a:r>
              <a:r>
                <a:rPr lang="en-US" dirty="0" err="1" smtClean="0">
                  <a:solidFill>
                    <a:srgbClr val="000090"/>
                  </a:solidFill>
                </a:rPr>
                <a:t>2m</a:t>
              </a:r>
              <a:r>
                <a:rPr lang="en-US" baseline="-25000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rgbClr val="000090"/>
                  </a:solidFill>
                </a:rPr>
                <a:t>&lt;</a:t>
              </a:r>
              <a:r>
                <a:rPr lang="en-US" dirty="0" err="1" smtClean="0">
                  <a:solidFill>
                    <a:srgbClr val="000090"/>
                  </a:solidFill>
                </a:rPr>
                <a:t>m</a:t>
              </a:r>
              <a:r>
                <a:rPr lang="en-US" baseline="-25000" dirty="0" err="1" smtClean="0">
                  <a:solidFill>
                    <a:srgbClr val="000090"/>
                  </a:solidFill>
                </a:rPr>
                <a:t>U</a:t>
              </a:r>
              <a:r>
                <a:rPr lang="en-US" dirty="0" smtClean="0">
                  <a:solidFill>
                    <a:srgbClr val="000090"/>
                  </a:solidFill>
                </a:rPr>
                <a:t>&lt;1 </a:t>
              </a:r>
              <a:r>
                <a:rPr lang="en-US" dirty="0" err="1">
                  <a:solidFill>
                    <a:srgbClr val="000090"/>
                  </a:solidFill>
                </a:rPr>
                <a:t>GeV</a:t>
              </a:r>
              <a:r>
                <a:rPr lang="en-US" dirty="0">
                  <a:solidFill>
                    <a:srgbClr val="000090"/>
                  </a:solidFill>
                </a:rPr>
                <a:t>, </a:t>
              </a:r>
              <a:r>
                <a:rPr lang="en-US" dirty="0" err="1" smtClean="0">
                  <a:solidFill>
                    <a:srgbClr val="000090"/>
                  </a:solidFill>
                </a:rPr>
                <a:t>m</a:t>
              </a:r>
              <a:r>
                <a:rPr lang="en-US" baseline="-25000" dirty="0" err="1" smtClean="0">
                  <a:solidFill>
                    <a:srgbClr val="000090"/>
                  </a:solidFill>
                </a:rPr>
                <a:t>h</a:t>
              </a:r>
              <a:r>
                <a:rPr lang="en-US" baseline="-25000" dirty="0" smtClean="0">
                  <a:solidFill>
                    <a:srgbClr val="000090"/>
                  </a:solidFill>
                </a:rPr>
                <a:t>’</a:t>
              </a:r>
              <a:r>
                <a:rPr lang="en-US" dirty="0" smtClean="0">
                  <a:solidFill>
                    <a:srgbClr val="000090"/>
                  </a:solidFill>
                </a:rPr>
                <a:t> &lt; </a:t>
              </a:r>
              <a:r>
                <a:rPr lang="en-US" dirty="0" err="1">
                  <a:solidFill>
                    <a:srgbClr val="000090"/>
                  </a:solidFill>
                </a:rPr>
                <a:t>m</a:t>
              </a:r>
              <a:r>
                <a:rPr lang="en-US" baseline="-25000" dirty="0" err="1">
                  <a:solidFill>
                    <a:srgbClr val="000090"/>
                  </a:solidFill>
                </a:rPr>
                <a:t>U</a:t>
              </a:r>
              <a:endParaRPr lang="en-US" baseline="-25000" dirty="0">
                <a:solidFill>
                  <a:srgbClr val="00009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22138" y="1154667"/>
              <a:ext cx="1974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PLB</a:t>
              </a:r>
              <a:r>
                <a:rPr lang="en-US" sz="1400" b="1" dirty="0" smtClean="0"/>
                <a:t> 747(2015) 365</a:t>
              </a:r>
              <a:endParaRPr lang="en-US" sz="1400" b="1" dirty="0"/>
            </a:p>
          </p:txBody>
        </p:sp>
      </p:grpSp>
      <p:grpSp>
        <p:nvGrpSpPr>
          <p:cNvPr id="6" name="Group 33"/>
          <p:cNvGrpSpPr/>
          <p:nvPr/>
        </p:nvGrpSpPr>
        <p:grpSpPr>
          <a:xfrm>
            <a:off x="-25400" y="4029255"/>
            <a:ext cx="9187269" cy="2142945"/>
            <a:chOff x="-25400" y="4029255"/>
            <a:chExt cx="9187269" cy="214294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2397" y="4298932"/>
              <a:ext cx="2870200" cy="187326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-25400" y="4317999"/>
              <a:ext cx="4225597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Clear conversion decay signal found of ~31000 events </a:t>
              </a:r>
              <a:r>
                <a:rPr lang="en-US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f </a:t>
              </a:r>
              <a:r>
                <a:rPr lang="en-US" dirty="0" smtClean="0">
                  <a:solidFill>
                    <a:srgbClr val="000090"/>
                  </a:solidFill>
                  <a:sym typeface="Wingdings"/>
                </a:rPr>
                <a:t> </a:t>
              </a:r>
              <a:r>
                <a:rPr lang="en-US" dirty="0" err="1" smtClean="0">
                  <a:solidFill>
                    <a:srgbClr val="000090"/>
                  </a:solidFill>
                  <a:latin typeface="Symbol" charset="2"/>
                  <a:cs typeface="Symbol" charset="2"/>
                  <a:sym typeface="Wingdings"/>
                </a:rPr>
                <a:t>h</a:t>
              </a:r>
              <a:r>
                <a:rPr lang="en-US" dirty="0" err="1" smtClean="0">
                  <a:solidFill>
                    <a:srgbClr val="000090"/>
                  </a:solidFill>
                  <a:sym typeface="Wingdings"/>
                </a:rPr>
                <a:t>e</a:t>
              </a:r>
              <a:r>
                <a:rPr lang="en-US" baseline="30000" dirty="0" err="1" smtClean="0">
                  <a:solidFill>
                    <a:srgbClr val="000090"/>
                  </a:solidFill>
                  <a:sym typeface="Wingdings"/>
                </a:rPr>
                <a:t>+</a:t>
              </a:r>
              <a:r>
                <a:rPr lang="en-US" dirty="0" err="1" smtClean="0">
                  <a:solidFill>
                    <a:srgbClr val="000090"/>
                  </a:solidFill>
                  <a:sym typeface="Wingdings"/>
                </a:rPr>
                <a:t>e</a:t>
              </a:r>
              <a:r>
                <a:rPr lang="en-US" baseline="30000" dirty="0" smtClean="0">
                  <a:solidFill>
                    <a:srgbClr val="000090"/>
                  </a:solidFill>
                  <a:sym typeface="Wingdings"/>
                </a:rPr>
                <a:t>-</a:t>
              </a:r>
              <a:r>
                <a:rPr lang="en-US" dirty="0">
                  <a:solidFill>
                    <a:srgbClr val="000090"/>
                  </a:solidFill>
                  <a:sym typeface="Wingdings"/>
                </a:rPr>
                <a:t> </a:t>
              </a:r>
              <a:r>
                <a:rPr lang="en-US" dirty="0" smtClean="0">
                  <a:solidFill>
                    <a:srgbClr val="000090"/>
                  </a:solidFill>
                  <a:sym typeface="Wingdings"/>
                </a:rPr>
                <a:t>with </a:t>
              </a:r>
              <a:r>
                <a:rPr lang="en-US" dirty="0" smtClean="0">
                  <a:solidFill>
                    <a:srgbClr val="000090"/>
                  </a:solidFill>
                  <a:latin typeface="Symbol" charset="2"/>
                  <a:cs typeface="Symbol" charset="2"/>
                  <a:sym typeface="Wingdings"/>
                </a:rPr>
                <a:t>h </a:t>
              </a:r>
              <a:r>
                <a:rPr lang="en-US" dirty="0" smtClean="0">
                  <a:solidFill>
                    <a:srgbClr val="000090"/>
                  </a:solidFill>
                  <a:sym typeface="Wingdings"/>
                </a:rPr>
                <a:t> </a:t>
              </a:r>
              <a:r>
                <a:rPr lang="en-US" dirty="0" err="1" smtClean="0">
                  <a:solidFill>
                    <a:srgbClr val="000090"/>
                  </a:solidFill>
                  <a:latin typeface="Symbol" charset="2"/>
                  <a:cs typeface="Symbol" charset="2"/>
                  <a:sym typeface="Wingdings"/>
                </a:rPr>
                <a:t>p</a:t>
              </a:r>
              <a:r>
                <a:rPr lang="en-US" baseline="30000" dirty="0" err="1" smtClean="0">
                  <a:solidFill>
                    <a:srgbClr val="000090"/>
                  </a:solidFill>
                  <a:sym typeface="Wingdings"/>
                </a:rPr>
                <a:t>0</a:t>
              </a:r>
              <a:r>
                <a:rPr lang="en-US" dirty="0" err="1" smtClean="0">
                  <a:solidFill>
                    <a:srgbClr val="000090"/>
                  </a:solidFill>
                  <a:latin typeface="Symbol" charset="2"/>
                  <a:cs typeface="Symbol" charset="2"/>
                  <a:sym typeface="Wingdings"/>
                </a:rPr>
                <a:t>p</a:t>
              </a:r>
              <a:r>
                <a:rPr lang="en-US" baseline="30000" dirty="0" err="1" smtClean="0">
                  <a:solidFill>
                    <a:srgbClr val="000090"/>
                  </a:solidFill>
                  <a:sym typeface="Wingdings"/>
                </a:rPr>
                <a:t>0</a:t>
              </a:r>
              <a:r>
                <a:rPr lang="en-US" dirty="0" err="1" smtClean="0">
                  <a:solidFill>
                    <a:srgbClr val="000090"/>
                  </a:solidFill>
                  <a:latin typeface="Symbol" charset="2"/>
                  <a:cs typeface="Symbol" charset="2"/>
                  <a:sym typeface="Wingdings"/>
                </a:rPr>
                <a:t>p</a:t>
              </a:r>
              <a:r>
                <a:rPr lang="en-US" baseline="30000" dirty="0" err="1" smtClean="0">
                  <a:solidFill>
                    <a:srgbClr val="000090"/>
                  </a:solidFill>
                  <a:sym typeface="Wingdings"/>
                </a:rPr>
                <a:t>0</a:t>
              </a:r>
              <a:endParaRPr lang="en-US" baseline="30000" dirty="0" smtClean="0">
                <a:solidFill>
                  <a:srgbClr val="000090"/>
                </a:solidFill>
                <a:sym typeface="Wingdings"/>
              </a:endParaRPr>
            </a:p>
            <a:p>
              <a:r>
                <a:rPr lang="en-US" dirty="0" smtClean="0">
                  <a:solidFill>
                    <a:srgbClr val="000090"/>
                  </a:solidFill>
                  <a:sym typeface="Wingdings"/>
                </a:rPr>
                <a:t>BR(</a:t>
              </a:r>
              <a:r>
                <a:rPr lang="en-US" dirty="0">
                  <a:solidFill>
                    <a:srgbClr val="000090"/>
                  </a:solidFill>
                  <a:latin typeface="Symbol" charset="2"/>
                  <a:cs typeface="Symbol" charset="2"/>
                </a:rPr>
                <a:t>f </a:t>
              </a:r>
              <a:r>
                <a:rPr lang="en-US" dirty="0">
                  <a:solidFill>
                    <a:srgbClr val="000090"/>
                  </a:solidFill>
                  <a:sym typeface="Wingdings"/>
                </a:rPr>
                <a:t> </a:t>
              </a:r>
              <a:r>
                <a:rPr lang="en-US" dirty="0" err="1">
                  <a:solidFill>
                    <a:srgbClr val="000090"/>
                  </a:solidFill>
                  <a:latin typeface="Symbol" charset="2"/>
                  <a:cs typeface="Symbol" charset="2"/>
                  <a:sym typeface="Wingdings"/>
                </a:rPr>
                <a:t>h</a:t>
              </a:r>
              <a:r>
                <a:rPr lang="en-US" dirty="0" err="1">
                  <a:solidFill>
                    <a:srgbClr val="000090"/>
                  </a:solidFill>
                  <a:sym typeface="Wingdings"/>
                </a:rPr>
                <a:t>e</a:t>
              </a:r>
              <a:r>
                <a:rPr lang="en-US" baseline="30000" dirty="0" err="1">
                  <a:solidFill>
                    <a:srgbClr val="000090"/>
                  </a:solidFill>
                  <a:sym typeface="Wingdings"/>
                </a:rPr>
                <a:t>+</a:t>
              </a:r>
              <a:r>
                <a:rPr lang="en-US" dirty="0" err="1">
                  <a:solidFill>
                    <a:srgbClr val="000090"/>
                  </a:solidFill>
                  <a:sym typeface="Wingdings"/>
                </a:rPr>
                <a:t>e</a:t>
              </a:r>
              <a:r>
                <a:rPr lang="en-US" baseline="30000" dirty="0" smtClean="0">
                  <a:solidFill>
                    <a:srgbClr val="000090"/>
                  </a:solidFill>
                  <a:sym typeface="Wingdings"/>
                </a:rPr>
                <a:t>-</a:t>
              </a:r>
              <a:r>
                <a:rPr lang="en-US" dirty="0" smtClean="0">
                  <a:solidFill>
                    <a:srgbClr val="000090"/>
                  </a:solidFill>
                  <a:sym typeface="Wingdings"/>
                </a:rPr>
                <a:t>) = (1.075±0.007±0.038)10</a:t>
              </a:r>
              <a:r>
                <a:rPr lang="en-US" baseline="30000" dirty="0" smtClean="0">
                  <a:solidFill>
                    <a:srgbClr val="000090"/>
                  </a:solidFill>
                  <a:sym typeface="Wingdings"/>
                </a:rPr>
                <a:t>-4</a:t>
              </a:r>
            </a:p>
            <a:p>
              <a:r>
                <a:rPr lang="en-US" dirty="0" smtClean="0">
                  <a:solidFill>
                    <a:srgbClr val="000090"/>
                  </a:solidFill>
                </a:rPr>
                <a:t>The transition form factor obtained is in agreement with </a:t>
              </a:r>
              <a:r>
                <a:rPr lang="en-US" dirty="0" err="1" smtClean="0">
                  <a:solidFill>
                    <a:srgbClr val="000090"/>
                  </a:solidFill>
                </a:rPr>
                <a:t>VMD</a:t>
              </a:r>
              <a:r>
                <a:rPr lang="en-US" dirty="0" smtClean="0">
                  <a:solidFill>
                    <a:srgbClr val="000090"/>
                  </a:solidFill>
                </a:rPr>
                <a:t> model and 5 times more precise than previous measurements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92597" y="4029255"/>
              <a:ext cx="19547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PLB</a:t>
              </a:r>
              <a:r>
                <a:rPr lang="en-US" sz="1400" b="1" dirty="0" smtClean="0"/>
                <a:t> 742(2015) 1</a:t>
              </a:r>
              <a:endParaRPr lang="en-US" sz="1400" b="1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5599" y="4041719"/>
              <a:ext cx="4648200" cy="25721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9679" y="4298932"/>
              <a:ext cx="2492190" cy="1783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84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5400" y="50800"/>
            <a:ext cx="9118600" cy="6858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KLOE</a:t>
            </a:r>
            <a:r>
              <a:rPr lang="en-US" sz="2800" b="1" dirty="0"/>
              <a:t>-2: </a:t>
            </a:r>
            <a:r>
              <a:rPr lang="en-US" sz="2800" b="1" dirty="0" smtClean="0"/>
              <a:t>Data taking in one slide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85598" y="1276330"/>
            <a:ext cx="4660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Data taking da </a:t>
            </a:r>
            <a:r>
              <a:rPr lang="en-US" dirty="0" err="1" smtClean="0"/>
              <a:t>novembre</a:t>
            </a:r>
            <a:r>
              <a:rPr lang="en-US" dirty="0" smtClean="0"/>
              <a:t>, 2014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cs typeface="Symbol" charset="2"/>
              </a:rPr>
              <a:t>Primo </a:t>
            </a:r>
            <a:r>
              <a:rPr lang="en-US" dirty="0" err="1" smtClean="0">
                <a:cs typeface="Symbol" charset="2"/>
              </a:rPr>
              <a:t>obiettivo</a:t>
            </a:r>
            <a:r>
              <a:rPr lang="en-US" dirty="0" smtClean="0">
                <a:cs typeface="Symbol" charset="2"/>
              </a:rPr>
              <a:t>: </a:t>
            </a:r>
            <a:r>
              <a:rPr lang="en-US" dirty="0" err="1" smtClean="0">
                <a:cs typeface="Symbol" charset="2"/>
              </a:rPr>
              <a:t>dimostrare</a:t>
            </a:r>
            <a:r>
              <a:rPr lang="en-US" dirty="0" smtClean="0">
                <a:cs typeface="Symbol" charset="2"/>
              </a:rPr>
              <a:t> la </a:t>
            </a:r>
            <a:r>
              <a:rPr lang="en-US" dirty="0" err="1" smtClean="0">
                <a:cs typeface="Symbol" charset="2"/>
              </a:rPr>
              <a:t>stabilita</a:t>
            </a:r>
            <a:r>
              <a:rPr lang="en-US" dirty="0" smtClean="0">
                <a:cs typeface="Symbol" charset="2"/>
              </a:rPr>
              <a:t>’ di </a:t>
            </a:r>
            <a:r>
              <a:rPr lang="en-US" dirty="0" err="1" smtClean="0">
                <a:cs typeface="Symbol" charset="2"/>
              </a:rPr>
              <a:t>operazione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su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DAFNE</a:t>
            </a:r>
            <a:r>
              <a:rPr lang="en-US" dirty="0" smtClean="0">
                <a:cs typeface="Symbol" charset="2"/>
              </a:rPr>
              <a:t> e la </a:t>
            </a:r>
            <a:r>
              <a:rPr lang="en-US" dirty="0" err="1" smtClean="0">
                <a:cs typeface="Symbol" charset="2"/>
              </a:rPr>
              <a:t>possibilita</a:t>
            </a:r>
            <a:r>
              <a:rPr lang="en-US" dirty="0" smtClean="0">
                <a:cs typeface="Symbol" charset="2"/>
              </a:rPr>
              <a:t>’ di </a:t>
            </a:r>
            <a:r>
              <a:rPr lang="en-US" dirty="0" err="1" smtClean="0">
                <a:cs typeface="Symbol" charset="2"/>
              </a:rPr>
              <a:t>acquisire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campioni</a:t>
            </a:r>
            <a:r>
              <a:rPr lang="en-US" dirty="0" smtClean="0">
                <a:cs typeface="Symbol" charset="2"/>
              </a:rPr>
              <a:t> per le </a:t>
            </a:r>
            <a:r>
              <a:rPr lang="en-US" dirty="0" err="1" smtClean="0">
                <a:cs typeface="Symbol" charset="2"/>
              </a:rPr>
              <a:t>analisi</a:t>
            </a:r>
            <a:r>
              <a:rPr lang="en-US" dirty="0" smtClean="0">
                <a:cs typeface="Symbol" charset="2"/>
              </a:rPr>
              <a:t> di </a:t>
            </a:r>
            <a:r>
              <a:rPr lang="en-US" dirty="0" err="1" smtClean="0">
                <a:cs typeface="Symbol" charset="2"/>
              </a:rPr>
              <a:t>fisica</a:t>
            </a:r>
            <a:r>
              <a:rPr lang="en-US" dirty="0" smtClean="0">
                <a:cs typeface="Symbol" charset="2"/>
              </a:rPr>
              <a:t> ad </a:t>
            </a:r>
            <a:r>
              <a:rPr lang="en-US" dirty="0" err="1" smtClean="0">
                <a:cs typeface="Symbol" charset="2"/>
              </a:rPr>
              <a:t>una</a:t>
            </a:r>
            <a:r>
              <a:rPr lang="en-US" dirty="0" smtClean="0">
                <a:cs typeface="Symbol" charset="2"/>
              </a:rPr>
              <a:t> rate di 10 </a:t>
            </a:r>
            <a:r>
              <a:rPr lang="en-US" dirty="0" err="1" smtClean="0">
                <a:cs typeface="Symbol" charset="2"/>
              </a:rPr>
              <a:t>pb</a:t>
            </a:r>
            <a:r>
              <a:rPr lang="en-US" baseline="30000" dirty="0" smtClean="0">
                <a:cs typeface="Symbol" charset="2"/>
              </a:rPr>
              <a:t>-1 </a:t>
            </a:r>
            <a:r>
              <a:rPr lang="en-US" dirty="0" smtClean="0">
                <a:cs typeface="Symbol" charset="2"/>
              </a:rPr>
              <a:t>al </a:t>
            </a:r>
            <a:r>
              <a:rPr lang="en-US" dirty="0" err="1" smtClean="0">
                <a:cs typeface="Symbol" charset="2"/>
              </a:rPr>
              <a:t>giorno</a:t>
            </a:r>
            <a:r>
              <a:rPr lang="en-US" dirty="0" smtClean="0">
                <a:cs typeface="Symbol" charset="2"/>
              </a:rPr>
              <a:t>. Milestone : </a:t>
            </a:r>
            <a:r>
              <a:rPr lang="en-US" dirty="0" err="1" smtClean="0">
                <a:cs typeface="Symbol" charset="2"/>
              </a:rPr>
              <a:t>raccogliere</a:t>
            </a:r>
            <a:r>
              <a:rPr lang="en-US" dirty="0" smtClean="0">
                <a:cs typeface="Symbol" charset="2"/>
              </a:rPr>
              <a:t> 1 </a:t>
            </a:r>
            <a:r>
              <a:rPr lang="en-US" dirty="0" err="1" smtClean="0">
                <a:cs typeface="Symbol" charset="2"/>
              </a:rPr>
              <a:t>fb</a:t>
            </a:r>
            <a:r>
              <a:rPr lang="en-US" baseline="30000" dirty="0" smtClean="0">
                <a:cs typeface="Symbol" charset="2"/>
              </a:rPr>
              <a:t>-1  </a:t>
            </a:r>
            <a:r>
              <a:rPr lang="en-US" dirty="0" err="1" smtClean="0">
                <a:cs typeface="Symbol" charset="2"/>
              </a:rPr>
              <a:t>entro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giugno</a:t>
            </a:r>
            <a:r>
              <a:rPr lang="en-US" dirty="0" smtClean="0">
                <a:cs typeface="Symbol" charset="2"/>
              </a:rPr>
              <a:t> 2015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cs typeface="Symbol" charset="2"/>
              </a:rPr>
              <a:t>Macchina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ed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esperimento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hanno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lavorato</a:t>
            </a:r>
            <a:r>
              <a:rPr lang="en-US" dirty="0" smtClean="0">
                <a:cs typeface="Symbol" charset="2"/>
              </a:rPr>
              <a:t> con uptime </a:t>
            </a:r>
            <a:r>
              <a:rPr lang="en-US" dirty="0" err="1" smtClean="0">
                <a:cs typeface="Symbol" charset="2"/>
              </a:rPr>
              <a:t>dell’80</a:t>
            </a:r>
            <a:r>
              <a:rPr lang="en-US" dirty="0" smtClean="0">
                <a:cs typeface="Symbol" charset="2"/>
              </a:rPr>
              <a:t>% </a:t>
            </a:r>
            <a:r>
              <a:rPr lang="en-US" dirty="0" err="1" smtClean="0">
                <a:cs typeface="Symbol" charset="2"/>
              </a:rPr>
              <a:t>raggiungendo</a:t>
            </a:r>
            <a:r>
              <a:rPr lang="en-US" dirty="0" smtClean="0">
                <a:cs typeface="Symbol" charset="2"/>
              </a:rPr>
              <a:t> la </a:t>
            </a:r>
            <a:r>
              <a:rPr lang="en-US" dirty="0" err="1" smtClean="0">
                <a:cs typeface="Symbol" charset="2"/>
              </a:rPr>
              <a:t>luminosita</a:t>
            </a:r>
            <a:r>
              <a:rPr lang="en-US" dirty="0" smtClean="0">
                <a:cs typeface="Symbol" charset="2"/>
              </a:rPr>
              <a:t>’ </a:t>
            </a:r>
            <a:r>
              <a:rPr lang="en-US" dirty="0" err="1" smtClean="0">
                <a:cs typeface="Symbol" charset="2"/>
              </a:rPr>
              <a:t>integrata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prefissata</a:t>
            </a:r>
            <a:endParaRPr lang="en-US" dirty="0" smtClean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cs typeface="Symbol" charset="2"/>
              </a:rPr>
              <a:t>Il volume </a:t>
            </a:r>
            <a:r>
              <a:rPr lang="en-US" dirty="0" err="1">
                <a:cs typeface="Symbol" charset="2"/>
              </a:rPr>
              <a:t>dei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dati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raccolti</a:t>
            </a:r>
            <a:r>
              <a:rPr lang="en-US" dirty="0">
                <a:cs typeface="Symbol" charset="2"/>
              </a:rPr>
              <a:t> e’ 4 volte </a:t>
            </a:r>
            <a:r>
              <a:rPr lang="en-US" dirty="0" err="1">
                <a:cs typeface="Symbol" charset="2"/>
              </a:rPr>
              <a:t>superiore</a:t>
            </a:r>
            <a:r>
              <a:rPr lang="en-US" dirty="0">
                <a:cs typeface="Symbol" charset="2"/>
              </a:rPr>
              <a:t> a </a:t>
            </a:r>
            <a:r>
              <a:rPr lang="en-US" dirty="0" err="1">
                <a:cs typeface="Symbol" charset="2"/>
              </a:rPr>
              <a:t>quello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aspettato</a:t>
            </a:r>
            <a:r>
              <a:rPr lang="en-US" dirty="0">
                <a:cs typeface="Symbol" charset="2"/>
              </a:rPr>
              <a:t>: 5.5 kHz di trigger </a:t>
            </a:r>
            <a:r>
              <a:rPr lang="en-US" dirty="0" err="1">
                <a:cs typeface="Symbol" charset="2"/>
              </a:rPr>
              <a:t>sono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raccolti</a:t>
            </a:r>
            <a:r>
              <a:rPr lang="en-US" dirty="0">
                <a:cs typeface="Symbol" charset="2"/>
              </a:rPr>
              <a:t> da </a:t>
            </a:r>
            <a:r>
              <a:rPr lang="en-US" dirty="0" err="1">
                <a:cs typeface="Symbol" charset="2"/>
              </a:rPr>
              <a:t>eventi</a:t>
            </a:r>
            <a:r>
              <a:rPr lang="en-US" dirty="0">
                <a:cs typeface="Symbol" charset="2"/>
              </a:rPr>
              <a:t> di intra-bunch scattering e </a:t>
            </a:r>
            <a:r>
              <a:rPr lang="en-US" dirty="0" err="1">
                <a:cs typeface="Symbol" charset="2"/>
              </a:rPr>
              <a:t>gli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stessi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eventi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determinano</a:t>
            </a:r>
            <a:r>
              <a:rPr lang="en-US" dirty="0">
                <a:cs typeface="Symbol" charset="2"/>
              </a:rPr>
              <a:t> un </a:t>
            </a:r>
            <a:r>
              <a:rPr lang="en-US" dirty="0" err="1">
                <a:cs typeface="Symbol" charset="2"/>
              </a:rPr>
              <a:t>grosso</a:t>
            </a:r>
            <a:r>
              <a:rPr lang="en-US" dirty="0">
                <a:cs typeface="Symbol" charset="2"/>
              </a:rPr>
              <a:t> pile-up sui trigger da </a:t>
            </a:r>
            <a:r>
              <a:rPr lang="en-US" dirty="0" err="1">
                <a:cs typeface="Symbol" charset="2"/>
              </a:rPr>
              <a:t>collisioni</a:t>
            </a:r>
            <a:endParaRPr lang="en-US" dirty="0">
              <a:cs typeface="Symbol" charset="2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cs typeface="Symbol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0" y="1269999"/>
            <a:ext cx="4316629" cy="3724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598" y="5351105"/>
            <a:ext cx="896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cs typeface="Symbol" charset="2"/>
              </a:rPr>
              <a:t>Si </a:t>
            </a:r>
            <a:r>
              <a:rPr lang="en-US" dirty="0" err="1">
                <a:cs typeface="Symbol" charset="2"/>
              </a:rPr>
              <a:t>sta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lavorando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alla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riduzione</a:t>
            </a:r>
            <a:r>
              <a:rPr lang="en-US" dirty="0">
                <a:cs typeface="Symbol" charset="2"/>
              </a:rPr>
              <a:t> del volume </a:t>
            </a:r>
            <a:r>
              <a:rPr lang="en-US" dirty="0" err="1">
                <a:cs typeface="Symbol" charset="2"/>
              </a:rPr>
              <a:t>dei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dati</a:t>
            </a:r>
            <a:r>
              <a:rPr lang="en-US" dirty="0">
                <a:cs typeface="Symbol" charset="2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cs typeface="Symbol" charset="2"/>
              </a:rPr>
              <a:t>Le </a:t>
            </a:r>
            <a:r>
              <a:rPr lang="en-US" dirty="0" err="1">
                <a:cs typeface="Symbol" charset="2"/>
              </a:rPr>
              <a:t>analisi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della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qualita</a:t>
            </a:r>
            <a:r>
              <a:rPr lang="en-US" dirty="0">
                <a:cs typeface="Symbol" charset="2"/>
              </a:rPr>
              <a:t>’ </a:t>
            </a:r>
            <a:r>
              <a:rPr lang="en-US" dirty="0" err="1">
                <a:cs typeface="Symbol" charset="2"/>
              </a:rPr>
              <a:t>dei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dati</a:t>
            </a:r>
            <a:r>
              <a:rPr lang="en-US" dirty="0">
                <a:cs typeface="Symbol" charset="2"/>
              </a:rPr>
              <a:t> e’ in </a:t>
            </a:r>
            <a:r>
              <a:rPr lang="en-US" dirty="0" err="1">
                <a:cs typeface="Symbol" charset="2"/>
              </a:rPr>
              <a:t>corso</a:t>
            </a:r>
            <a:r>
              <a:rPr lang="en-US" dirty="0">
                <a:cs typeface="Symbol" charset="2"/>
              </a:rPr>
              <a:t>: </a:t>
            </a:r>
            <a:r>
              <a:rPr lang="en-US" dirty="0" err="1">
                <a:cs typeface="Symbol" charset="2"/>
              </a:rPr>
              <a:t>i</a:t>
            </a:r>
            <a:r>
              <a:rPr lang="en-US" dirty="0">
                <a:cs typeface="Symbol" charset="2"/>
              </a:rPr>
              <a:t> test </a:t>
            </a:r>
            <a:r>
              <a:rPr lang="en-US" dirty="0" err="1">
                <a:cs typeface="Symbol" charset="2"/>
              </a:rPr>
              <a:t>fatti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indicano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dati</a:t>
            </a:r>
            <a:r>
              <a:rPr lang="en-US" dirty="0">
                <a:cs typeface="Symbol" charset="2"/>
              </a:rPr>
              <a:t> di </a:t>
            </a:r>
            <a:r>
              <a:rPr lang="en-US" dirty="0" err="1">
                <a:cs typeface="Symbol" charset="2"/>
              </a:rPr>
              <a:t>qualita</a:t>
            </a:r>
            <a:r>
              <a:rPr lang="en-US" dirty="0">
                <a:cs typeface="Symbol" charset="2"/>
              </a:rPr>
              <a:t>’ </a:t>
            </a:r>
            <a:r>
              <a:rPr lang="en-US" dirty="0" err="1">
                <a:cs typeface="Symbol" charset="2"/>
              </a:rPr>
              <a:t>confrontabile</a:t>
            </a:r>
            <a:r>
              <a:rPr lang="en-US" dirty="0">
                <a:cs typeface="Symbol" charset="2"/>
              </a:rPr>
              <a:t> al </a:t>
            </a:r>
            <a:r>
              <a:rPr lang="en-US" dirty="0" err="1">
                <a:cs typeface="Symbol" charset="2"/>
              </a:rPr>
              <a:t>vecchio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campione</a:t>
            </a:r>
            <a:r>
              <a:rPr lang="en-US" dirty="0" smtClean="0">
                <a:cs typeface="Symbol" charset="2"/>
              </a:rPr>
              <a:t> (2005).</a:t>
            </a:r>
            <a:endParaRPr lang="en-US" dirty="0">
              <a:cs typeface="Symbol" charset="2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6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richieste</a:t>
            </a:r>
            <a:r>
              <a:rPr lang="en-US" dirty="0" smtClean="0"/>
              <a:t> II sem. 2015 KLOE-2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5388955"/>
              </p:ext>
            </p:extLst>
          </p:nvPr>
        </p:nvGraphicFramePr>
        <p:xfrm>
          <a:off x="85488" y="2720369"/>
          <a:ext cx="8973024" cy="2926139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  <a:gridCol w="689832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9.0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84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FEE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/alimentazione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DAQ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, DC,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ECAL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Commissioning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e manutenzione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FEE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/alimentazione nuovi rivelatori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Produzione scheda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GVB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(flash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-</a:t>
                      </a: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ADC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TDC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) con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readout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standard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KLOE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e sviluppo firmware con implementazione di 96 canali di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TDC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a 1 ns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5 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software visualizzazioni correnti dell’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5488" y="1409700"/>
            <a:ext cx="4856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Bookman Old Style"/>
                <a:ea typeface="Times New Roman" pitchFamily="1" charset="0"/>
                <a:cs typeface="Bookman Old Style"/>
              </a:rPr>
              <a:t>15 Ricercatori e </a:t>
            </a:r>
            <a:r>
              <a:rPr lang="it-IT" dirty="0" err="1" smtClean="0">
                <a:latin typeface="Bookman Old Style"/>
                <a:ea typeface="Times New Roman" pitchFamily="1" charset="0"/>
                <a:cs typeface="Bookman Old Style"/>
              </a:rPr>
              <a:t>4</a:t>
            </a:r>
            <a:r>
              <a:rPr lang="it-IT" dirty="0" smtClean="0">
                <a:latin typeface="Bookman Old Style"/>
                <a:ea typeface="Times New Roman" pitchFamily="1" charset="0"/>
                <a:cs typeface="Bookman Old Style"/>
              </a:rPr>
              <a:t> Tecnologi per 10.9 FTE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2016 </a:t>
            </a:r>
            <a:r>
              <a:rPr lang="en-US" dirty="0" err="1" smtClean="0"/>
              <a:t>KLOE</a:t>
            </a:r>
            <a:r>
              <a:rPr lang="en-US" dirty="0" smtClean="0"/>
              <a:t>-2 – 2 </a:t>
            </a:r>
            <a:r>
              <a:rPr lang="en-US" dirty="0" err="1" smtClean="0"/>
              <a:t>semestri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7258799"/>
              </p:ext>
            </p:extLst>
          </p:nvPr>
        </p:nvGraphicFramePr>
        <p:xfrm>
          <a:off x="114300" y="1333500"/>
          <a:ext cx="8283192" cy="1463088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</a:tblGrid>
              <a:tr h="33786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Personale tecnico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per il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run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+mj-lt"/>
                        </a:rPr>
                        <a:t>Sistema</a:t>
                      </a:r>
                      <a:r>
                        <a:rPr lang="en-US" dirty="0" smtClean="0">
                          <a:latin typeface="+mj-lt"/>
                        </a:rPr>
                        <a:t> gas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Computing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  2 </a:t>
                      </a:r>
                      <a:r>
                        <a:rPr lang="en-US" dirty="0" err="1" smtClean="0">
                          <a:latin typeface="+mj-lt"/>
                        </a:rPr>
                        <a:t>fte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9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2742144"/>
              </p:ext>
            </p:extLst>
          </p:nvPr>
        </p:nvGraphicFramePr>
        <p:xfrm>
          <a:off x="76200" y="3086100"/>
          <a:ext cx="8973024" cy="1463088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  <a:gridCol w="689832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Commissioning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/revisione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schede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nuove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Software visualizzazioni correnti dell’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IT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+mj-lt"/>
                        </a:rPr>
                        <a:t>Manutenzione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elettronica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KLOE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durante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il</a:t>
                      </a:r>
                      <a:r>
                        <a:rPr lang="en-US" baseline="0" dirty="0" smtClean="0">
                          <a:latin typeface="+mj-lt"/>
                        </a:rPr>
                        <a:t> run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 4 mu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20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poccia\Desktop\P1050245.JPG"/>
          <p:cNvPicPr>
            <a:picLocks noChangeAspect="1" noChangeArrowheads="1"/>
          </p:cNvPicPr>
          <p:nvPr/>
        </p:nvPicPr>
        <p:blipFill>
          <a:blip r:embed="rId3"/>
          <a:srcRect r="10680" b="13667"/>
          <a:stretch>
            <a:fillRect/>
          </a:stretch>
        </p:blipFill>
        <p:spPr bwMode="auto">
          <a:xfrm>
            <a:off x="-1588" y="115888"/>
            <a:ext cx="9145588" cy="662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4"/>
          <p:cNvSpPr txBox="1">
            <a:spLocks/>
          </p:cNvSpPr>
          <p:nvPr/>
        </p:nvSpPr>
        <p:spPr bwMode="auto">
          <a:xfrm>
            <a:off x="685800" y="3814763"/>
            <a:ext cx="777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A.Antonelli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G.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Mannocchi,S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Martellotti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M. Martini, M.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Moulson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F.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Gonnella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V.Kozhuharov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M.Raggi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T. Spadaro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C.Capoccia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E.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Capitolo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A.Cecchetti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G.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Corradi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R.Lenci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C.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Paglia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V. Russo, M.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Santoni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S.Valeri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D.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Tagnani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T.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Vassilieva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In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collaborazione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con: G.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Bisogni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U. Martini, V.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Lollo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G. Di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Raddo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P.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Chimenti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 M.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Troiani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M.Paris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E.Di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Pasquale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ctrTitle"/>
          </p:nvPr>
        </p:nvSpPr>
        <p:spPr>
          <a:xfrm>
            <a:off x="5329113" y="260648"/>
            <a:ext cx="3635375" cy="1143000"/>
          </a:xfrm>
          <a:ln w="38100"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r="http://schemas.openxmlformats.org/officeDocument/2006/relationships" xmlns:mc="http://schemas.openxmlformats.org/markup-compatibility/2006" xmlns:mv="urn:schemas-microsoft-com:mac:vml" xmlns:ma14="http://schemas.microsoft.com/office/mac/drawingml/2011/main" xmlns:a="http://schemas.openxmlformats.org/drawingml/2006/main" xmlns:p="http://schemas.openxmlformats.org/presentationml/2006/main" xmlns="" val="1"/>
            </a:ext>
          </a:extLst>
        </p:spPr>
        <p:txBody>
          <a:bodyPr/>
          <a:lstStyle/>
          <a:p>
            <a:pPr algn="r">
              <a:defRPr/>
            </a:pP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NA62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stato</a:t>
            </a: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prospettive</a:t>
            </a:r>
            <a:endParaRPr lang="en-US" sz="28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-100013"/>
            <a:ext cx="8229600" cy="1143001"/>
          </a:xfrm>
        </p:spPr>
        <p:txBody>
          <a:bodyPr/>
          <a:lstStyle/>
          <a:p>
            <a:r>
              <a:rPr lang="it-IT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LAV “Post-card”</a:t>
            </a:r>
            <a:endParaRPr lang="en-US">
              <a:solidFill>
                <a:srgbClr val="FF3300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981075"/>
            <a:ext cx="5648325" cy="49688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12 LAV</a:t>
            </a: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 stations mounted along 120 meter decay region 6 meters apart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4 different types:</a:t>
            </a:r>
          </a:p>
          <a:p>
            <a:pPr lvl="1">
              <a:lnSpc>
                <a:spcPct val="80000"/>
              </a:lnSpc>
            </a:pPr>
            <a:r>
              <a:rPr lang="en-US" sz="2000">
                <a:latin typeface="Helvetica" charset="0"/>
              </a:rPr>
              <a:t>160, 240 blocks; 5 layers in vacuum</a:t>
            </a:r>
          </a:p>
          <a:p>
            <a:pPr lvl="1">
              <a:lnSpc>
                <a:spcPct val="80000"/>
              </a:lnSpc>
            </a:pPr>
            <a:r>
              <a:rPr lang="en-US" sz="2000">
                <a:latin typeface="Helvetica" charset="0"/>
              </a:rPr>
              <a:t>240 blocks; 4 layers in vacuum</a:t>
            </a:r>
          </a:p>
          <a:p>
            <a:pPr lvl="1">
              <a:lnSpc>
                <a:spcPct val="80000"/>
              </a:lnSpc>
            </a:pPr>
            <a:r>
              <a:rPr lang="en-US" sz="2000">
                <a:latin typeface="Helvetica" charset="0"/>
              </a:rPr>
              <a:t>256 blocks; 4 layers in air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Angular coverage </a:t>
            </a:r>
            <a:r>
              <a:rPr lang="en-US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7-50 mrad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Inefficiency &lt; 10</a:t>
            </a:r>
            <a:r>
              <a:rPr lang="en-US" baseline="30000">
                <a:latin typeface="Helvetica" charset="0"/>
                <a:ea typeface="ＭＳ Ｐゴシック" charset="-128"/>
                <a:cs typeface="ＭＳ Ｐゴシック" charset="-128"/>
              </a:rPr>
              <a:t>-4</a:t>
            </a: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  from few hundred MeV to 35 GeV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Building blocks: OPAL calorimeter lead glass blocks, for a total of 2500 crystals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2007 efficiency measurements with electron beams: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	1-</a:t>
            </a:r>
            <a:r>
              <a:rPr lang="en-US">
                <a:latin typeface="Symbol" charset="2"/>
                <a:ea typeface="ＭＳ Ｐゴシック" charset="-128"/>
                <a:cs typeface="ＭＳ Ｐゴシック" charset="-128"/>
              </a:rPr>
              <a:t>e</a:t>
            </a: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&lt;10</a:t>
            </a:r>
            <a:r>
              <a:rPr lang="en-US" baseline="30000">
                <a:latin typeface="Helvetica" charset="0"/>
                <a:ea typeface="ＭＳ Ｐゴシック" charset="-128"/>
                <a:cs typeface="ＭＳ Ｐゴシック" charset="-128"/>
              </a:rPr>
              <a:t>-4</a:t>
            </a: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 for 200 MeV&lt;E&lt;500 MeV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508" name="Picture 4" descr="aa"/>
          <p:cNvPicPr>
            <a:picLocks noChangeAspect="1" noChangeArrowheads="1"/>
          </p:cNvPicPr>
          <p:nvPr/>
        </p:nvPicPr>
        <p:blipFill>
          <a:blip r:embed="rId3"/>
          <a:srcRect l="4532" r="2838"/>
          <a:stretch>
            <a:fillRect/>
          </a:stretch>
        </p:blipFill>
        <p:spPr bwMode="auto">
          <a:xfrm>
            <a:off x="6165850" y="2903538"/>
            <a:ext cx="2725738" cy="1749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6256338" y="2924175"/>
            <a:ext cx="202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A1-A11 Vacuum</a:t>
            </a:r>
          </a:p>
        </p:txBody>
      </p:sp>
      <p:pic>
        <p:nvPicPr>
          <p:cNvPr id="21510" name="Picture 11" descr="XB"/>
          <p:cNvPicPr>
            <a:picLocks noChangeAspect="1" noChangeArrowheads="1"/>
          </p:cNvPicPr>
          <p:nvPr/>
        </p:nvPicPr>
        <p:blipFill>
          <a:blip r:embed="rId4"/>
          <a:srcRect l="2307" r="4666"/>
          <a:stretch>
            <a:fillRect/>
          </a:stretch>
        </p:blipFill>
        <p:spPr bwMode="auto">
          <a:xfrm>
            <a:off x="6234113" y="4724400"/>
            <a:ext cx="2657475" cy="1763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11" name="Content Placeholder 6" descr="NA62Pinunu2.png"/>
          <p:cNvPicPr>
            <a:picLocks noChangeAspect="1"/>
          </p:cNvPicPr>
          <p:nvPr/>
        </p:nvPicPr>
        <p:blipFill>
          <a:blip r:embed="rId5"/>
          <a:srcRect b="1440"/>
          <a:stretch>
            <a:fillRect/>
          </a:stretch>
        </p:blipFill>
        <p:spPr bwMode="auto">
          <a:xfrm>
            <a:off x="6034088" y="800100"/>
            <a:ext cx="29098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Responsabilita</a:t>
            </a:r>
            <a:r>
              <a:rPr lang="ja-JP" altLang="en-US" dirty="0">
                <a:latin typeface="Helvetica" charset="0"/>
                <a:ea typeface="ＭＳ Ｐゴシック" charset="-128"/>
                <a:cs typeface="ＭＳ Ｐゴシック" charset="-128"/>
              </a:rPr>
              <a:t>’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NA62/LNF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7E6329D-BF27-8B46-B356-48EB4EE542C7}" type="slidenum">
              <a:rPr lang="en-US"/>
              <a:pPr/>
              <a:t>18</a:t>
            </a:fld>
            <a:endParaRPr lang="en-US" sz="1400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152400" y="990600"/>
            <a:ext cx="88392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err="1"/>
              <a:t>Progettazione</a:t>
            </a:r>
            <a:r>
              <a:rPr lang="en-US" sz="2200" dirty="0"/>
              <a:t> </a:t>
            </a:r>
            <a:r>
              <a:rPr lang="en-US" sz="2200" dirty="0" err="1"/>
              <a:t>meccanica</a:t>
            </a:r>
            <a:r>
              <a:rPr lang="en-US" sz="2200" dirty="0"/>
              <a:t>, </a:t>
            </a:r>
            <a:r>
              <a:rPr lang="en-US" sz="2200" dirty="0" err="1"/>
              <a:t>costruzione</a:t>
            </a:r>
            <a:r>
              <a:rPr lang="en-US" sz="2200" dirty="0"/>
              <a:t> </a:t>
            </a:r>
            <a:r>
              <a:rPr lang="en-US" sz="2200" dirty="0" err="1"/>
              <a:t>e</a:t>
            </a:r>
            <a:r>
              <a:rPr lang="en-US" sz="2200" dirty="0"/>
              <a:t> commissioning </a:t>
            </a:r>
            <a:r>
              <a:rPr lang="en-US" sz="2200" dirty="0" err="1"/>
              <a:t>stazioni</a:t>
            </a:r>
            <a:r>
              <a:rPr lang="en-US" sz="2200" dirty="0"/>
              <a:t> LAV</a:t>
            </a:r>
          </a:p>
          <a:p>
            <a:endParaRPr lang="en-US" sz="2200" dirty="0"/>
          </a:p>
          <a:p>
            <a:r>
              <a:rPr lang="en-US" sz="2200" dirty="0" err="1"/>
              <a:t>Progettazione</a:t>
            </a:r>
            <a:r>
              <a:rPr lang="en-US" sz="2200" dirty="0"/>
              <a:t> </a:t>
            </a:r>
            <a:r>
              <a:rPr lang="en-US" sz="2200" dirty="0" err="1"/>
              <a:t>e</a:t>
            </a:r>
            <a:r>
              <a:rPr lang="en-US" sz="2200" dirty="0"/>
              <a:t> commissioning </a:t>
            </a:r>
            <a:r>
              <a:rPr lang="en-US" sz="2200" dirty="0" err="1"/>
              <a:t>dell’elettronica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Front End </a:t>
            </a:r>
          </a:p>
          <a:p>
            <a:endParaRPr lang="en-US" sz="2200" dirty="0"/>
          </a:p>
          <a:p>
            <a:r>
              <a:rPr lang="en-US" sz="2200" dirty="0" err="1"/>
              <a:t>Progettazione</a:t>
            </a:r>
            <a:r>
              <a:rPr lang="en-US" sz="2200" dirty="0"/>
              <a:t> </a:t>
            </a:r>
            <a:r>
              <a:rPr lang="en-US" sz="2200" dirty="0" err="1"/>
              <a:t>realizzazione</a:t>
            </a:r>
            <a:r>
              <a:rPr lang="en-US" sz="2200" dirty="0"/>
              <a:t> </a:t>
            </a:r>
            <a:r>
              <a:rPr lang="en-US" sz="2200" dirty="0" err="1"/>
              <a:t>e</a:t>
            </a:r>
            <a:r>
              <a:rPr lang="en-US" sz="2200" dirty="0"/>
              <a:t> test dell</a:t>
            </a:r>
            <a:r>
              <a:rPr lang="it-IT" sz="2200" dirty="0"/>
              <a:t>’</a:t>
            </a:r>
            <a:r>
              <a:rPr lang="en-US" altLang="ja-JP" sz="2200" dirty="0" err="1"/>
              <a:t>elettronica</a:t>
            </a:r>
            <a:r>
              <a:rPr lang="en-US" altLang="ja-JP" sz="2200" dirty="0"/>
              <a:t> del LED driver</a:t>
            </a:r>
          </a:p>
          <a:p>
            <a:endParaRPr lang="en-US" altLang="ja-JP" sz="2200" dirty="0" smtClean="0"/>
          </a:p>
          <a:p>
            <a:r>
              <a:rPr lang="en-US" altLang="ja-JP" sz="2200" dirty="0" err="1" smtClean="0"/>
              <a:t>Simulazione</a:t>
            </a:r>
            <a:r>
              <a:rPr lang="en-US" altLang="ja-JP" sz="2200" dirty="0" smtClean="0"/>
              <a:t> </a:t>
            </a:r>
            <a:r>
              <a:rPr lang="en-US" altLang="ja-JP" sz="2200" dirty="0" err="1" smtClean="0"/>
              <a:t>e</a:t>
            </a:r>
            <a:r>
              <a:rPr lang="en-US" altLang="ja-JP" sz="2200" dirty="0" smtClean="0"/>
              <a:t> </a:t>
            </a:r>
            <a:r>
              <a:rPr lang="en-US" altLang="ja-JP" sz="2200" dirty="0" err="1" smtClean="0"/>
              <a:t>ricostruzione</a:t>
            </a:r>
            <a:r>
              <a:rPr lang="en-US" altLang="ja-JP" sz="2200" dirty="0" smtClean="0"/>
              <a:t> </a:t>
            </a:r>
            <a:r>
              <a:rPr lang="en-US" altLang="ja-JP" sz="2200" dirty="0" err="1" smtClean="0"/>
              <a:t>dei</a:t>
            </a:r>
            <a:r>
              <a:rPr lang="en-US" altLang="ja-JP" sz="2200" dirty="0" smtClean="0"/>
              <a:t> photon </a:t>
            </a:r>
            <a:r>
              <a:rPr lang="en-US" altLang="ja-JP" sz="2200" dirty="0"/>
              <a:t>veto </a:t>
            </a:r>
            <a:endParaRPr lang="en-US" sz="2200" dirty="0"/>
          </a:p>
        </p:txBody>
      </p:sp>
    </p:spTree>
  </p:cSld>
  <p:clrMapOvr>
    <a:masterClrMapping/>
  </p:clrMapOvr>
  <p:transition advTm="4102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Stato dell’installazione al CERN:LAV</a:t>
            </a:r>
          </a:p>
        </p:txBody>
      </p:sp>
      <p:sp>
        <p:nvSpPr>
          <p:cNvPr id="2560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952276F-8D33-814E-87B8-CBE6563D50F5}" type="slidenum">
              <a:rPr lang="en-US"/>
              <a:pPr/>
              <a:t>19</a:t>
            </a:fld>
            <a:endParaRPr lang="en-US" sz="1400"/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4716463" y="1052513"/>
            <a:ext cx="41767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Settembre 2014: Le 12 stazioni di veti per fotoni a grande angolo  costruite a LNF sono state installate al CERN</a:t>
            </a: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31750" y="4581525"/>
            <a:ext cx="42529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Cablaggio e test dell’elettronica di FEE completato. Ottobre 2014 inizia il PILOT run di NA62 </a:t>
            </a:r>
          </a:p>
        </p:txBody>
      </p:sp>
      <p:pic>
        <p:nvPicPr>
          <p:cNvPr id="25606" name="Picture 1" descr="Schermata 2014-06-26 alle 22.39.50.png"/>
          <p:cNvPicPr>
            <a:picLocks noChangeAspect="1"/>
          </p:cNvPicPr>
          <p:nvPr/>
        </p:nvPicPr>
        <p:blipFill>
          <a:blip r:embed="rId2"/>
          <a:srcRect l="4893"/>
          <a:stretch>
            <a:fillRect/>
          </a:stretch>
        </p:blipFill>
        <p:spPr bwMode="auto">
          <a:xfrm>
            <a:off x="4572000" y="3176588"/>
            <a:ext cx="4462463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" descr="DSC_466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908050"/>
            <a:ext cx="4716463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LAV performances</a:t>
            </a:r>
          </a:p>
        </p:txBody>
      </p:sp>
      <p:pic>
        <p:nvPicPr>
          <p:cNvPr id="29699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3644900"/>
            <a:ext cx="55133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"/>
          <p:cNvSpPr>
            <a:spLocks noChangeArrowheads="1"/>
          </p:cNvSpPr>
          <p:nvPr/>
        </p:nvSpPr>
        <p:spPr bwMode="auto">
          <a:xfrm>
            <a:off x="-33338" y="1989138"/>
            <a:ext cx="4244976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</a:t>
            </a:r>
            <a:r>
              <a:rPr lang="it-IT"/>
              <a:t>ifferenza tempo tra LAV e CEDAR, in funzione del rise time del segnale dopo le correzioni per lo slewing</a:t>
            </a:r>
            <a:endParaRPr lang="en-US"/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34925" y="692150"/>
            <a:ext cx="89646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Tutti i 12 LAV nel TDAQ dal primo giorno di presa dati, solo 1% di canali morti o rumorosi (su 2500) dovuti essenziamente a canali di TDC non funzionanti. Prestazioni ottenute in accordo al disegno</a:t>
            </a:r>
          </a:p>
        </p:txBody>
      </p:sp>
      <p:pic>
        <p:nvPicPr>
          <p:cNvPr id="29702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6" b="6"/>
          <a:stretch>
            <a:fillRect/>
          </a:stretch>
        </p:blipFill>
        <p:spPr>
          <a:xfrm>
            <a:off x="3840163" y="3068638"/>
            <a:ext cx="5053012" cy="3455987"/>
          </a:xfrm>
        </p:spPr>
      </p:pic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4211638" y="2668588"/>
            <a:ext cx="5292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D</a:t>
            </a:r>
            <a:r>
              <a:rPr lang="it-IT" dirty="0" err="1"/>
              <a:t>ifferenza</a:t>
            </a:r>
            <a:r>
              <a:rPr lang="it-IT" dirty="0"/>
              <a:t> tempo tra LAV e CEDAR</a:t>
            </a:r>
            <a:endParaRPr lang="en-US" dirty="0"/>
          </a:p>
        </p:txBody>
      </p:sp>
      <p:sp>
        <p:nvSpPr>
          <p:cNvPr id="29704" name="TextBox 3"/>
          <p:cNvSpPr txBox="1">
            <a:spLocks noChangeArrowheads="1"/>
          </p:cNvSpPr>
          <p:nvPr/>
        </p:nvSpPr>
        <p:spPr bwMode="auto">
          <a:xfrm>
            <a:off x="1214823" y="6155293"/>
            <a:ext cx="16724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Rise Time (ns)</a:t>
            </a:r>
            <a:endParaRPr lang="en-US" dirty="0"/>
          </a:p>
        </p:txBody>
      </p:sp>
      <p:sp>
        <p:nvSpPr>
          <p:cNvPr id="29705" name="TextBox 4"/>
          <p:cNvSpPr txBox="1">
            <a:spLocks noChangeArrowheads="1"/>
          </p:cNvSpPr>
          <p:nvPr/>
        </p:nvSpPr>
        <p:spPr bwMode="auto">
          <a:xfrm>
            <a:off x="6804025" y="6381750"/>
            <a:ext cx="45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ns</a:t>
            </a:r>
          </a:p>
        </p:txBody>
      </p:sp>
      <p:sp>
        <p:nvSpPr>
          <p:cNvPr id="29706" name="Rectangle 5"/>
          <p:cNvSpPr>
            <a:spLocks noChangeArrowheads="1"/>
          </p:cNvSpPr>
          <p:nvPr/>
        </p:nvSpPr>
        <p:spPr bwMode="auto">
          <a:xfrm>
            <a:off x="164863" y="3228975"/>
            <a:ext cx="3772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Time difference LAV – CEDAR (ns)</a:t>
            </a:r>
            <a:endParaRPr lang="en-US" dirty="0"/>
          </a:p>
        </p:txBody>
      </p:sp>
      <p:sp>
        <p:nvSpPr>
          <p:cNvPr id="29707" name="TextBox 6"/>
          <p:cNvSpPr txBox="1">
            <a:spLocks noChangeArrowheads="1"/>
          </p:cNvSpPr>
          <p:nvPr/>
        </p:nvSpPr>
        <p:spPr bwMode="auto">
          <a:xfrm>
            <a:off x="7019925" y="4365625"/>
            <a:ext cx="1330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/>
              <a:t>=0.95 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195" y="846754"/>
          <a:ext cx="8971747" cy="5215291"/>
        </p:xfrm>
        <a:graphic>
          <a:graphicData uri="http://schemas.openxmlformats.org/drawingml/2006/table">
            <a:tbl>
              <a:tblPr/>
              <a:tblGrid>
                <a:gridCol w="1104905"/>
                <a:gridCol w="585523"/>
                <a:gridCol w="443391"/>
                <a:gridCol w="651231"/>
                <a:gridCol w="859855"/>
                <a:gridCol w="584200"/>
                <a:gridCol w="693229"/>
                <a:gridCol w="462471"/>
                <a:gridCol w="520700"/>
                <a:gridCol w="689941"/>
                <a:gridCol w="859459"/>
                <a:gridCol w="520700"/>
                <a:gridCol w="402067"/>
                <a:gridCol w="594075"/>
              </a:tblGrid>
              <a:tr h="274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ATLAS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16.8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306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117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41 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767 +23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201+0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264+0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36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BelleII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31 </a:t>
                      </a:r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18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16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34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SPS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G-2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38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0+23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KLOE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17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28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64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48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50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34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MAN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079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latin typeface="Verdana"/>
                        </a:rPr>
                        <a:t>LHCb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58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12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 smtClean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SPS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NA62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0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108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68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3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27 </a:t>
                      </a:r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150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</a:p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PSHIP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0.12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13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UA9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3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9 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537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107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26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72.7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0.55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59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Action Button: Custom 11">
            <a:hlinkClick r:id="" action="ppaction://noaction" highlightClick="1"/>
            <a:hlinkHover r:id="rId2" action="ppaction://hlinksldjump"/>
          </p:cNvPr>
          <p:cNvSpPr/>
          <p:nvPr/>
        </p:nvSpPr>
        <p:spPr>
          <a:xfrm>
            <a:off x="888999" y="1358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5" y="152400"/>
            <a:ext cx="8971747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CSN1 LNF*: </a:t>
            </a:r>
            <a:r>
              <a:rPr lang="en-US" dirty="0" err="1" smtClean="0">
                <a:solidFill>
                  <a:srgbClr val="0000FF"/>
                </a:solidFill>
              </a:rPr>
              <a:t>Richieste</a:t>
            </a:r>
            <a:r>
              <a:rPr lang="en-US" dirty="0" smtClean="0">
                <a:solidFill>
                  <a:srgbClr val="0000FF"/>
                </a:solidFill>
              </a:rPr>
              <a:t> 2014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assegnato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SJ </a:t>
            </a:r>
            <a:r>
              <a:rPr lang="en-US" dirty="0" smtClean="0">
                <a:solidFill>
                  <a:srgbClr val="000000"/>
                </a:solidFill>
              </a:rPr>
              <a:t>’15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</a:p>
        </p:txBody>
      </p:sp>
      <p:sp>
        <p:nvSpPr>
          <p:cNvPr id="21" name="Action Button: Custom 20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888999" y="3314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888999" y="4279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888999" y="38862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888999" y="23114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888999" y="1905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888998" y="47244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888999" y="58038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888999" y="2921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11"/>
          <p:cNvGrpSpPr/>
          <p:nvPr/>
        </p:nvGrpSpPr>
        <p:grpSpPr>
          <a:xfrm>
            <a:off x="8523317" y="6036645"/>
            <a:ext cx="620683" cy="369332"/>
            <a:chOff x="8379506" y="5919374"/>
            <a:chExt cx="620683" cy="369332"/>
          </a:xfrm>
        </p:grpSpPr>
        <p:sp>
          <p:nvSpPr>
            <p:cNvPr id="48" name="Action Button: Custom 47">
              <a:hlinkClick r:id="" action="ppaction://noaction" highlightClick="1"/>
              <a:hlinkHover r:id="rId11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379506" y="5919374"/>
              <a:ext cx="526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fwd</a:t>
              </a:r>
              <a:endParaRPr lang="en-US" dirty="0"/>
            </a:p>
          </p:txBody>
        </p:sp>
      </p:grpSp>
      <p:sp>
        <p:nvSpPr>
          <p:cNvPr id="24" name="Action Button: Custom 23">
            <a:hlinkClick r:id="" action="ppaction://noaction" highlightClick="1"/>
            <a:hlinkHover r:id="rId12" action="ppaction://hlinksldjump"/>
          </p:cNvPr>
          <p:cNvSpPr/>
          <p:nvPr/>
        </p:nvSpPr>
        <p:spPr>
          <a:xfrm>
            <a:off x="876297" y="2603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  <a:hlinkHover r:id="rId13" action="ppaction://hlinksldjump"/>
          </p:cNvPr>
          <p:cNvSpPr/>
          <p:nvPr/>
        </p:nvSpPr>
        <p:spPr>
          <a:xfrm>
            <a:off x="888997" y="51562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9769" y="6036645"/>
            <a:ext cx="6578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sz="1400" dirty="0" err="1" smtClean="0">
                <a:latin typeface="Verdana"/>
              </a:rPr>
              <a:t>Omessi</a:t>
            </a:r>
            <a:r>
              <a:rPr lang="en-US" sz="1400" dirty="0" smtClean="0">
                <a:latin typeface="Verdana"/>
              </a:rPr>
              <a:t> per </a:t>
            </a:r>
            <a:r>
              <a:rPr lang="en-US" sz="1400" dirty="0" err="1" smtClean="0">
                <a:latin typeface="Verdana"/>
              </a:rPr>
              <a:t>brevità</a:t>
            </a:r>
            <a:r>
              <a:rPr lang="en-US" sz="1400" dirty="0" smtClean="0">
                <a:latin typeface="Verdana"/>
              </a:rPr>
              <a:t> Babar (0.8 FTE/6 </a:t>
            </a:r>
            <a:r>
              <a:rPr lang="en-US" sz="1400" dirty="0" err="1" smtClean="0">
                <a:latin typeface="Verdana"/>
              </a:rPr>
              <a:t>persone</a:t>
            </a:r>
            <a:r>
              <a:rPr lang="en-US" sz="1400" dirty="0" smtClean="0">
                <a:latin typeface="Verdana"/>
              </a:rPr>
              <a:t>) </a:t>
            </a:r>
            <a:r>
              <a:rPr lang="en-US" sz="1400" dirty="0" err="1" smtClean="0">
                <a:latin typeface="Verdana"/>
              </a:rPr>
              <a:t>e</a:t>
            </a:r>
            <a:r>
              <a:rPr lang="en-US" sz="1400" dirty="0" smtClean="0">
                <a:latin typeface="Verdana"/>
              </a:rPr>
              <a:t> CDF2 (1.5 FTE/3 pp)</a:t>
            </a:r>
            <a:endParaRPr lang="en-US" sz="1400" dirty="0">
              <a:latin typeface="Verdana"/>
            </a:endParaRPr>
          </a:p>
        </p:txBody>
      </p:sp>
      <p:sp>
        <p:nvSpPr>
          <p:cNvPr id="32" name="Action Button: Custom 31">
            <a:hlinkClick r:id="" action="ppaction://noaction" highlightClick="1"/>
            <a:hlinkHover r:id="rId14" action="ppaction://hlinksldjump"/>
          </p:cNvPr>
          <p:cNvSpPr/>
          <p:nvPr/>
        </p:nvSpPr>
        <p:spPr>
          <a:xfrm>
            <a:off x="888997" y="5461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24" grpId="0" animBg="1"/>
      <p:bldP spid="29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LAV performances</a:t>
            </a:r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FDDECA-A823-5B43-AFC2-969AA99AC8AE}" type="slidenum">
              <a:rPr lang="en-GB"/>
              <a:pPr/>
              <a:t>21</a:t>
            </a:fld>
            <a:endParaRPr lang="en-GB"/>
          </a:p>
        </p:txBody>
      </p:sp>
      <p:pic>
        <p:nvPicPr>
          <p:cNvPr id="30724" name="Content Placeholder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284538"/>
            <a:ext cx="49688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2513" y="765175"/>
            <a:ext cx="4318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107950" y="765175"/>
            <a:ext cx="496887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Selezione di muoni che attraversano piu stazioni usando criteri di prossimita geometrica e temporale dei custer</a:t>
            </a:r>
          </a:p>
        </p:txBody>
      </p:sp>
      <p:sp>
        <p:nvSpPr>
          <p:cNvPr id="30727" name="TextBox 15"/>
          <p:cNvSpPr txBox="1">
            <a:spLocks noChangeArrowheads="1"/>
          </p:cNvSpPr>
          <p:nvPr/>
        </p:nvSpPr>
        <p:spPr bwMode="auto">
          <a:xfrm>
            <a:off x="539750" y="2636838"/>
            <a:ext cx="3851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Efficienza per muoni in funzione della soglia.</a:t>
            </a:r>
          </a:p>
        </p:txBody>
      </p:sp>
      <p:sp>
        <p:nvSpPr>
          <p:cNvPr id="30728" name="TextBox 6"/>
          <p:cNvSpPr txBox="1">
            <a:spLocks noChangeArrowheads="1"/>
          </p:cNvSpPr>
          <p:nvPr/>
        </p:nvSpPr>
        <p:spPr bwMode="auto">
          <a:xfrm>
            <a:off x="5003800" y="6453188"/>
            <a:ext cx="582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mV</a:t>
            </a:r>
          </a:p>
        </p:txBody>
      </p:sp>
      <p:sp>
        <p:nvSpPr>
          <p:cNvPr id="30729" name="TextBox 7"/>
          <p:cNvSpPr txBox="1">
            <a:spLocks noChangeArrowheads="1"/>
          </p:cNvSpPr>
          <p:nvPr/>
        </p:nvSpPr>
        <p:spPr bwMode="auto">
          <a:xfrm>
            <a:off x="7164388" y="3284538"/>
            <a:ext cx="1354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n.stazione</a:t>
            </a:r>
          </a:p>
        </p:txBody>
      </p:sp>
      <p:sp>
        <p:nvSpPr>
          <p:cNvPr id="30730" name="TextBox 8"/>
          <p:cNvSpPr txBox="1">
            <a:spLocks noChangeArrowheads="1"/>
          </p:cNvSpPr>
          <p:nvPr/>
        </p:nvSpPr>
        <p:spPr bwMode="auto">
          <a:xfrm>
            <a:off x="4356100" y="1844675"/>
            <a:ext cx="536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  <a:ea typeface="Symbol" charset="2"/>
                <a:cs typeface="Symbol" charset="2"/>
              </a:rPr>
              <a:t>DF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820150" cy="762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Stato dell’installazione al CERN:IRC</a:t>
            </a:r>
          </a:p>
        </p:txBody>
      </p:sp>
      <p:sp>
        <p:nvSpPr>
          <p:cNvPr id="2662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5EDBCD5-88CF-3241-90DB-036EEFB2FDCD}" type="slidenum">
              <a:rPr lang="en-US"/>
              <a:pPr/>
              <a:t>22</a:t>
            </a:fld>
            <a:endParaRPr lang="en-US" sz="1400"/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4284664" y="908050"/>
            <a:ext cx="47863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I </a:t>
            </a:r>
            <a:r>
              <a:rPr lang="en-US" dirty="0" err="1"/>
              <a:t>veti</a:t>
            </a:r>
            <a:r>
              <a:rPr lang="en-US" dirty="0"/>
              <a:t> per </a:t>
            </a:r>
            <a:r>
              <a:rPr lang="en-US" dirty="0" err="1"/>
              <a:t>fotoni</a:t>
            </a:r>
            <a:r>
              <a:rPr lang="en-US" dirty="0"/>
              <a:t> a piccolo </a:t>
            </a:r>
            <a:r>
              <a:rPr lang="en-US" dirty="0" err="1"/>
              <a:t>anglolo</a:t>
            </a:r>
            <a:r>
              <a:rPr lang="en-US" dirty="0"/>
              <a:t> (IRC),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stati</a:t>
            </a:r>
            <a:r>
              <a:rPr lang="en-US" dirty="0"/>
              <a:t> </a:t>
            </a:r>
            <a:r>
              <a:rPr lang="en-US" dirty="0" err="1"/>
              <a:t>realizzati</a:t>
            </a:r>
            <a:r>
              <a:rPr lang="en-US" dirty="0"/>
              <a:t> a LNF in </a:t>
            </a:r>
            <a:r>
              <a:rPr lang="en-US" dirty="0" err="1"/>
              <a:t>collaborazione</a:t>
            </a:r>
            <a:r>
              <a:rPr lang="en-US" dirty="0"/>
              <a:t> con </a:t>
            </a:r>
            <a:r>
              <a:rPr lang="en-US" dirty="0" err="1"/>
              <a:t>l’Università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Sofia grazie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presenza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smtClean="0"/>
              <a:t>V. </a:t>
            </a:r>
            <a:r>
              <a:rPr lang="sk-SK" dirty="0"/>
              <a:t>Kozhuharov e </a:t>
            </a:r>
            <a:r>
              <a:rPr lang="sk-SK" dirty="0" smtClean="0"/>
              <a:t>G. </a:t>
            </a:r>
            <a:r>
              <a:rPr lang="sk-SK" dirty="0"/>
              <a:t>Georgiev</a:t>
            </a:r>
            <a:endParaRPr lang="en-US" dirty="0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4284663" y="4691063"/>
            <a:ext cx="4706937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lettura</a:t>
            </a:r>
            <a:r>
              <a:rPr lang="en-US" dirty="0"/>
              <a:t> </a:t>
            </a:r>
            <a:r>
              <a:rPr lang="en-US" dirty="0" err="1"/>
              <a:t>basato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un FADC (GANDALF) </a:t>
            </a:r>
            <a:r>
              <a:rPr lang="en-US" dirty="0" err="1"/>
              <a:t>e’stato</a:t>
            </a:r>
            <a:r>
              <a:rPr lang="en-US" dirty="0"/>
              <a:t> </a:t>
            </a:r>
            <a:r>
              <a:rPr lang="en-US" dirty="0" err="1"/>
              <a:t>testato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BTF </a:t>
            </a:r>
            <a:r>
              <a:rPr lang="en-US" dirty="0" err="1"/>
              <a:t>di</a:t>
            </a:r>
            <a:r>
              <a:rPr lang="en-US" dirty="0"/>
              <a:t> LNF</a:t>
            </a:r>
          </a:p>
          <a:p>
            <a:pPr>
              <a:spcAft>
                <a:spcPts val="600"/>
              </a:spcAft>
            </a:pPr>
            <a:r>
              <a:rPr lang="en-US" dirty="0"/>
              <a:t>La </a:t>
            </a:r>
            <a:r>
              <a:rPr lang="en-US" dirty="0" err="1"/>
              <a:t>collaborazione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SOFIA </a:t>
            </a:r>
            <a:r>
              <a:rPr lang="en-US" dirty="0" err="1"/>
              <a:t>e</a:t>
            </a:r>
            <a:r>
              <a:rPr lang="en-US" dirty="0"/>
              <a:t> LNF continua grazie ad un MOU </a:t>
            </a:r>
            <a:r>
              <a:rPr lang="en-US" dirty="0" err="1" smtClean="0"/>
              <a:t>specifico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/>
              <a:t>Sofia ha </a:t>
            </a:r>
            <a:r>
              <a:rPr lang="en-US" dirty="0" err="1"/>
              <a:t>contribuito</a:t>
            </a:r>
            <a:r>
              <a:rPr lang="en-US" dirty="0"/>
              <a:t> in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b="1" dirty="0" err="1"/>
              <a:t>proposta</a:t>
            </a:r>
            <a:r>
              <a:rPr lang="en-US" b="1" dirty="0"/>
              <a:t> </a:t>
            </a:r>
            <a:r>
              <a:rPr lang="en-US" b="1" dirty="0" smtClean="0"/>
              <a:t>PADME</a:t>
            </a:r>
            <a:endParaRPr lang="en-US" b="1" dirty="0"/>
          </a:p>
        </p:txBody>
      </p: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38" y="952500"/>
            <a:ext cx="3609975" cy="233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3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781300"/>
            <a:ext cx="3246438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Content Placeholder 3" descr="chod-irc-dt.gif"/>
          <p:cNvPicPr>
            <a:picLocks noChangeAspect="1"/>
          </p:cNvPicPr>
          <p:nvPr/>
        </p:nvPicPr>
        <p:blipFill>
          <a:blip r:embed="rId4"/>
          <a:srcRect l="-119" r="5722"/>
          <a:stretch>
            <a:fillRect/>
          </a:stretch>
        </p:blipFill>
        <p:spPr bwMode="auto">
          <a:xfrm>
            <a:off x="396553" y="3292475"/>
            <a:ext cx="3888110" cy="339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816608" y="4190309"/>
            <a:ext cx="1333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  <a:ea typeface="ＭＳ Ｐゴシック" charset="0"/>
                <a:cs typeface="ＭＳ Ｐゴシック" charset="0"/>
              </a:rPr>
              <a:t>No offline corrections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0908" y="3806134"/>
            <a:ext cx="124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err="1" smtClean="0"/>
              <a:t>(t</a:t>
            </a:r>
            <a:r>
              <a:rPr lang="en-US" dirty="0" smtClean="0"/>
              <a:t>) &lt; 3 ns</a:t>
            </a:r>
            <a:endParaRPr lang="en-US" dirty="0"/>
          </a:p>
        </p:txBody>
      </p:sp>
      <p:sp>
        <p:nvSpPr>
          <p:cNvPr id="12" name="Action Button: Custom 11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7451091" y="6332578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F4D224-5210-C94E-BA53-66AF72644FEB}" type="slidenum">
              <a:rPr lang="it-IT"/>
              <a:pPr/>
              <a:t>23</a:t>
            </a:fld>
            <a:endParaRPr lang="it-IT"/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28588"/>
            <a:ext cx="8229600" cy="1139825"/>
          </a:xfrm>
        </p:spPr>
        <p:txBody>
          <a:bodyPr/>
          <a:lstStyle/>
          <a:p>
            <a:pPr algn="ctr" eaLnBrk="1" hangingPunct="1"/>
            <a:r>
              <a:rPr lang="it-IT" sz="3600" b="1"/>
              <a:t>2014 data taking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95325" y="1684338"/>
            <a:ext cx="4981575" cy="4476750"/>
            <a:chOff x="827584" y="1295601"/>
            <a:chExt cx="4980042" cy="4475802"/>
          </a:xfrm>
        </p:grpSpPr>
        <p:pic>
          <p:nvPicPr>
            <p:cNvPr id="28684" name="Picture 21"/>
            <p:cNvPicPr>
              <a:picLocks noChangeAspect="1"/>
            </p:cNvPicPr>
            <p:nvPr/>
          </p:nvPicPr>
          <p:blipFill>
            <a:blip r:embed="rId2"/>
            <a:srcRect l="2318" t="8453" r="6236" b="6679"/>
            <a:stretch>
              <a:fillRect/>
            </a:stretch>
          </p:blipFill>
          <p:spPr bwMode="auto">
            <a:xfrm>
              <a:off x="827584" y="1295601"/>
              <a:ext cx="4980042" cy="4475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685" name="Straight Arrow Connector 27"/>
            <p:cNvCxnSpPr>
              <a:cxnSpLocks noChangeShapeType="1"/>
            </p:cNvCxnSpPr>
            <p:nvPr/>
          </p:nvCxnSpPr>
          <p:spPr bwMode="auto">
            <a:xfrm>
              <a:off x="2061606" y="1776313"/>
              <a:ext cx="1199104" cy="3235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8686" name="Straight Arrow Connector 31"/>
            <p:cNvCxnSpPr>
              <a:cxnSpLocks noChangeShapeType="1"/>
            </p:cNvCxnSpPr>
            <p:nvPr/>
          </p:nvCxnSpPr>
          <p:spPr bwMode="auto">
            <a:xfrm flipH="1">
              <a:off x="4733653" y="4616919"/>
              <a:ext cx="471188" cy="5467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8687" name="Straight Connector 33"/>
            <p:cNvCxnSpPr>
              <a:cxnSpLocks noChangeShapeType="1"/>
            </p:cNvCxnSpPr>
            <p:nvPr/>
          </p:nvCxnSpPr>
          <p:spPr bwMode="auto">
            <a:xfrm flipH="1" flipV="1">
              <a:off x="4195893" y="1375549"/>
              <a:ext cx="64568" cy="4201331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28688" name="Straight Connector 34"/>
            <p:cNvCxnSpPr>
              <a:cxnSpLocks noChangeShapeType="1"/>
            </p:cNvCxnSpPr>
            <p:nvPr/>
          </p:nvCxnSpPr>
          <p:spPr bwMode="auto">
            <a:xfrm flipH="1" flipV="1">
              <a:off x="3390788" y="1391195"/>
              <a:ext cx="64568" cy="4201331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28689" name="Straight Connector 35"/>
            <p:cNvCxnSpPr>
              <a:cxnSpLocks noChangeShapeType="1"/>
            </p:cNvCxnSpPr>
            <p:nvPr/>
          </p:nvCxnSpPr>
          <p:spPr bwMode="auto">
            <a:xfrm flipH="1" flipV="1">
              <a:off x="2919600" y="1402580"/>
              <a:ext cx="64568" cy="4201331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28690" name="Straight Connector 36"/>
            <p:cNvCxnSpPr>
              <a:cxnSpLocks noChangeShapeType="1"/>
            </p:cNvCxnSpPr>
            <p:nvPr/>
          </p:nvCxnSpPr>
          <p:spPr bwMode="auto">
            <a:xfrm flipH="1" flipV="1">
              <a:off x="3090155" y="1402579"/>
              <a:ext cx="64568" cy="4201331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prstDash val="dash"/>
              <a:round/>
              <a:headEnd/>
              <a:tailEnd/>
            </a:ln>
          </p:spPr>
        </p:cxnSp>
        <p:sp>
          <p:nvSpPr>
            <p:cNvPr id="28691" name="TextBox 37"/>
            <p:cNvSpPr txBox="1">
              <a:spLocks noChangeArrowheads="1"/>
            </p:cNvSpPr>
            <p:nvPr/>
          </p:nvSpPr>
          <p:spPr bwMode="auto">
            <a:xfrm>
              <a:off x="1383839" y="3486395"/>
              <a:ext cx="10588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rgbClr val="C00000"/>
                  </a:solidFill>
                  <a:latin typeface="Palatino Linotype" pitchFamily="-84" charset="0"/>
                </a:rPr>
                <a:t>Region I</a:t>
              </a:r>
            </a:p>
          </p:txBody>
        </p:sp>
        <p:sp>
          <p:nvSpPr>
            <p:cNvPr id="28692" name="TextBox 38"/>
            <p:cNvSpPr txBox="1">
              <a:spLocks noChangeArrowheads="1"/>
            </p:cNvSpPr>
            <p:nvPr/>
          </p:nvSpPr>
          <p:spPr bwMode="auto">
            <a:xfrm rot="-5400000">
              <a:off x="3186913" y="3552615"/>
              <a:ext cx="12327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rgbClr val="C00000"/>
                  </a:solidFill>
                  <a:latin typeface="Palatino Linotype" pitchFamily="-84" charset="0"/>
                </a:rPr>
                <a:t>Region II</a:t>
              </a:r>
            </a:p>
          </p:txBody>
        </p:sp>
        <p:cxnSp>
          <p:nvCxnSpPr>
            <p:cNvPr id="28693" name="Straight Arrow Connector 39"/>
            <p:cNvCxnSpPr>
              <a:cxnSpLocks noChangeShapeType="1"/>
            </p:cNvCxnSpPr>
            <p:nvPr/>
          </p:nvCxnSpPr>
          <p:spPr bwMode="auto">
            <a:xfrm>
              <a:off x="2456325" y="3671061"/>
              <a:ext cx="633830" cy="0"/>
            </a:xfrm>
            <a:prstGeom prst="straightConnector1">
              <a:avLst/>
            </a:prstGeom>
            <a:noFill/>
            <a:ln w="952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cxnSp>
          <p:nvCxnSpPr>
            <p:cNvPr id="28694" name="Straight Arrow Connector 40"/>
            <p:cNvCxnSpPr>
              <a:cxnSpLocks noChangeShapeType="1"/>
            </p:cNvCxnSpPr>
            <p:nvPr/>
          </p:nvCxnSpPr>
          <p:spPr bwMode="auto">
            <a:xfrm>
              <a:off x="2176316" y="4793170"/>
              <a:ext cx="414484" cy="58004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28677" name="Rectangle 41"/>
          <p:cNvSpPr>
            <a:spLocks noChangeArrowheads="1"/>
          </p:cNvSpPr>
          <p:nvPr/>
        </p:nvSpPr>
        <p:spPr bwMode="auto">
          <a:xfrm>
            <a:off x="1619250" y="4900613"/>
            <a:ext cx="1089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30000"/>
              <a:t>+</a:t>
            </a:r>
            <a:r>
              <a:rPr lang="en-US">
                <a:sym typeface="Wingdings" charset="2"/>
              </a:rPr>
              <a:t></a:t>
            </a:r>
            <a:r>
              <a:rPr lang="en-US">
                <a:latin typeface="Symbol" charset="2"/>
                <a:ea typeface="Symbol" charset="2"/>
                <a:cs typeface="Symbol" charset="2"/>
                <a:sym typeface="Wingdings" charset="2"/>
              </a:rPr>
              <a:t>m</a:t>
            </a:r>
            <a:r>
              <a:rPr lang="en-US" baseline="30000">
                <a:sym typeface="Wingdings" charset="2"/>
              </a:rPr>
              <a:t>+</a:t>
            </a:r>
            <a:r>
              <a:rPr lang="en-US">
                <a:latin typeface="Symbol" charset="2"/>
                <a:ea typeface="Symbol" charset="2"/>
                <a:cs typeface="Symbol" charset="2"/>
                <a:sym typeface="Wingdings" charset="2"/>
              </a:rPr>
              <a:t>n</a:t>
            </a:r>
            <a:endParaRPr lang="en-US" baseline="30000"/>
          </a:p>
        </p:txBody>
      </p:sp>
      <p:sp>
        <p:nvSpPr>
          <p:cNvPr id="28678" name="Rectangle 42"/>
          <p:cNvSpPr>
            <a:spLocks noChangeArrowheads="1"/>
          </p:cNvSpPr>
          <p:nvPr/>
        </p:nvSpPr>
        <p:spPr bwMode="auto">
          <a:xfrm>
            <a:off x="1187450" y="1844675"/>
            <a:ext cx="1182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30000"/>
              <a:t>+</a:t>
            </a:r>
            <a:r>
              <a:rPr lang="en-US">
                <a:sym typeface="Wingdings" charset="2"/>
              </a:rPr>
              <a:t></a:t>
            </a:r>
            <a:r>
              <a:rPr lang="en-US">
                <a:latin typeface="Symbol" charset="2"/>
                <a:ea typeface="Symbol" charset="2"/>
                <a:cs typeface="Symbol" charset="2"/>
                <a:sym typeface="Wingdings" charset="2"/>
              </a:rPr>
              <a:t>p</a:t>
            </a:r>
            <a:r>
              <a:rPr lang="en-US" baseline="30000">
                <a:sym typeface="Wingdings" charset="2"/>
              </a:rPr>
              <a:t>+</a:t>
            </a:r>
            <a:r>
              <a:rPr lang="en-US">
                <a:latin typeface="Symbol" charset="2"/>
                <a:ea typeface="Symbol" charset="2"/>
                <a:cs typeface="Symbol" charset="2"/>
                <a:sym typeface="Wingdings" charset="2"/>
              </a:rPr>
              <a:t>p</a:t>
            </a:r>
            <a:r>
              <a:rPr lang="en-US" baseline="30000">
                <a:sym typeface="Wingdings" charset="2"/>
              </a:rPr>
              <a:t>0</a:t>
            </a:r>
            <a:endParaRPr lang="en-US" baseline="30000"/>
          </a:p>
        </p:txBody>
      </p:sp>
      <p:sp>
        <p:nvSpPr>
          <p:cNvPr id="28679" name="Rectangle 43"/>
          <p:cNvSpPr>
            <a:spLocks noChangeArrowheads="1"/>
          </p:cNvSpPr>
          <p:nvPr/>
        </p:nvSpPr>
        <p:spPr bwMode="auto">
          <a:xfrm>
            <a:off x="4252913" y="4397375"/>
            <a:ext cx="12656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K</a:t>
            </a:r>
            <a:r>
              <a:rPr lang="en-US" baseline="30000" dirty="0" err="1"/>
              <a:t>+</a:t>
            </a:r>
            <a:r>
              <a:rPr lang="en-US" dirty="0" err="1">
                <a:sym typeface="Wingdings" charset="2"/>
              </a:rPr>
              <a:t></a:t>
            </a:r>
            <a:r>
              <a:rPr lang="en-US" dirty="0" err="1">
                <a:latin typeface="Symbol" charset="2"/>
                <a:ea typeface="Symbol" charset="2"/>
                <a:cs typeface="Symbol" charset="2"/>
                <a:sym typeface="Wingdings" charset="2"/>
              </a:rPr>
              <a:t>p</a:t>
            </a:r>
            <a:r>
              <a:rPr lang="en-US" baseline="30000" dirty="0" err="1">
                <a:sym typeface="Wingdings" charset="2"/>
              </a:rPr>
              <a:t>+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  <a:sym typeface="Wingdings" charset="2"/>
              </a:rPr>
              <a:t>p</a:t>
            </a:r>
            <a:r>
              <a:rPr lang="en-US" baseline="30000" dirty="0" err="1" smtClean="0">
                <a:sym typeface="Wingdings" charset="2"/>
              </a:rPr>
              <a:t>+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  <a:sym typeface="Wingdings" charset="2"/>
              </a:rPr>
              <a:t>p</a:t>
            </a:r>
            <a:r>
              <a:rPr lang="en-US" baseline="30000" dirty="0" smtClean="0">
                <a:sym typeface="Wingdings" charset="2"/>
              </a:rPr>
              <a:t>-</a:t>
            </a:r>
            <a:endParaRPr lang="en-US" baseline="30000" dirty="0"/>
          </a:p>
        </p:txBody>
      </p:sp>
      <p:pic>
        <p:nvPicPr>
          <p:cNvPr id="28680" name="Immagine 9" descr="m2miss_labe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7063" y="3957638"/>
            <a:ext cx="336232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Box 6"/>
          <p:cNvSpPr txBox="1">
            <a:spLocks noChangeArrowheads="1"/>
          </p:cNvSpPr>
          <p:nvPr/>
        </p:nvSpPr>
        <p:spPr bwMode="auto">
          <a:xfrm>
            <a:off x="179388" y="981075"/>
            <a:ext cx="8851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Missing mass squared after cuts, Kaon ID, decay vertex, particle momentum </a:t>
            </a:r>
          </a:p>
        </p:txBody>
      </p:sp>
      <p:sp>
        <p:nvSpPr>
          <p:cNvPr id="28682" name="TextBox 8"/>
          <p:cNvSpPr txBox="1">
            <a:spLocks noChangeArrowheads="1"/>
          </p:cNvSpPr>
          <p:nvPr/>
        </p:nvSpPr>
        <p:spPr bwMode="auto">
          <a:xfrm>
            <a:off x="1835150" y="6308725"/>
            <a:ext cx="1944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</a:t>
            </a:r>
            <a:r>
              <a:rPr lang="en-US" baseline="-25000"/>
              <a:t>miss</a:t>
            </a:r>
            <a:r>
              <a:rPr lang="en-US" baseline="30000"/>
              <a:t>2</a:t>
            </a:r>
            <a:r>
              <a:rPr lang="en-US"/>
              <a:t>(</a:t>
            </a:r>
            <a:r>
              <a:rPr lang="en-US" baseline="30000"/>
              <a:t> </a:t>
            </a:r>
            <a:r>
              <a:rPr lang="en-US"/>
              <a:t>GeV</a:t>
            </a:r>
            <a:r>
              <a:rPr lang="en-US" baseline="30000"/>
              <a:t>2</a:t>
            </a:r>
            <a:r>
              <a:rPr lang="en-US"/>
              <a:t>/c</a:t>
            </a:r>
            <a:r>
              <a:rPr lang="en-US" baseline="30000"/>
              <a:t>4</a:t>
            </a:r>
            <a:r>
              <a:rPr lang="en-US"/>
              <a:t>)</a:t>
            </a: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 rot="-5400000">
            <a:off x="-910430" y="3078956"/>
            <a:ext cx="28876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Entries/0.002 (</a:t>
            </a:r>
            <a:r>
              <a:rPr lang="en-US" baseline="30000"/>
              <a:t> </a:t>
            </a:r>
            <a:r>
              <a:rPr lang="en-US"/>
              <a:t>GeV</a:t>
            </a:r>
            <a:r>
              <a:rPr lang="en-US" baseline="30000"/>
              <a:t>2</a:t>
            </a:r>
            <a:r>
              <a:rPr lang="en-US"/>
              <a:t>/c</a:t>
            </a:r>
            <a:r>
              <a:rPr lang="en-US" baseline="30000"/>
              <a:t>4</a:t>
            </a:r>
            <a:r>
              <a:rPr lang="en-US"/>
              <a:t>)</a:t>
            </a:r>
          </a:p>
          <a:p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0825" y="549275"/>
          <a:ext cx="8283575" cy="5606150"/>
        </p:xfrm>
        <a:graphic>
          <a:graphicData uri="http://schemas.openxmlformats.org/drawingml/2006/table">
            <a:tbl>
              <a:tblPr/>
              <a:tblGrid>
                <a:gridCol w="3402869"/>
                <a:gridCol w="3234168"/>
                <a:gridCol w="1646538"/>
              </a:tblGrid>
              <a:tr h="46993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2000" b="0" i="0" u="none" strike="noStrike" dirty="0"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2000" b="1" i="0" u="none" strike="noStrike" dirty="0"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latin typeface="Verdana"/>
                        </a:rPr>
                        <a:t>FTE (%)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solidFill>
                            <a:srgbClr val="FF0000"/>
                          </a:solidFill>
                          <a:latin typeface="Verdana"/>
                        </a:rPr>
                        <a:t>Antonella</a:t>
                      </a: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rgbClr val="FF0000"/>
                          </a:solidFill>
                          <a:latin typeface="Verdana"/>
                        </a:rPr>
                        <a:t>Antonelli</a:t>
                      </a: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Primo </a:t>
                      </a:r>
                      <a:r>
                        <a:rPr lang="en-US" sz="1800" b="0" i="0" u="none" strike="noStrike" dirty="0" err="1" smtClean="0">
                          <a:solidFill>
                            <a:srgbClr val="FF0000"/>
                          </a:solidFill>
                          <a:latin typeface="Verdana"/>
                        </a:rPr>
                        <a:t>Ricercatore</a:t>
                      </a: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86(14 PRIN)</a:t>
                      </a: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solidFill>
                            <a:schemeClr val="bg1"/>
                          </a:solidFill>
                          <a:latin typeface="Verdana"/>
                        </a:rPr>
                        <a:t>Georgi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chemeClr val="bg1"/>
                          </a:solidFill>
                          <a:latin typeface="Verdana"/>
                        </a:rPr>
                        <a:t>Georgiev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solidFill>
                            <a:schemeClr val="bg1"/>
                          </a:solidFill>
                          <a:latin typeface="Verdana"/>
                        </a:rPr>
                        <a:t>Associato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latin typeface="Verdana"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err="1" smtClean="0">
                          <a:solidFill>
                            <a:schemeClr val="bg1"/>
                          </a:solidFill>
                          <a:latin typeface="Verdana"/>
                        </a:rPr>
                        <a:t>Gianluca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bg1"/>
                          </a:solidFill>
                          <a:latin typeface="Verdana"/>
                        </a:rPr>
                        <a:t>Lamanna</a:t>
                      </a:r>
                      <a:endParaRPr lang="en-US" sz="1800" b="0" i="0" u="none" strike="noStrike" dirty="0" smtClean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solidFill>
                            <a:schemeClr val="bg1"/>
                          </a:solidFill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latin typeface="Verdana"/>
                        </a:rPr>
                        <a:t>40 (60 FIRB)</a:t>
                      </a: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Verdana"/>
                        </a:rPr>
                        <a:t>Matthew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Moulson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92 (8 PRIN)</a:t>
                      </a: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Verdana"/>
                        </a:rPr>
                        <a:t>Tommaso Spadaro</a:t>
                      </a: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72 (8 PRIN)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Venelin</a:t>
                      </a: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  KOZHUHAROV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Associato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Verdana"/>
                        </a:rPr>
                        <a:t>Mauro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Raggi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Ricercatore</a:t>
                      </a:r>
                      <a:endParaRPr lang="en-US" sz="1800" b="0" i="0" u="none" strike="noStrike" dirty="0" smtClean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70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Matteo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Verdana"/>
                        </a:rPr>
                        <a:t> Martini</a:t>
                      </a: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Associato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Verdana"/>
                        </a:rPr>
                        <a:t>30</a:t>
                      </a: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Verdana"/>
                        </a:rPr>
                        <a:t>Francesco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Gonnella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Assegnista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Verdana"/>
                        </a:rPr>
                        <a:t>100</a:t>
                      </a: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Gianpaolo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Mannocchi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Dirigente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latin typeface="Verdana"/>
                        </a:rPr>
                        <a:t>Ricerca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420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Silvia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FFFF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Martellotti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Assegnista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100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FFFF"/>
                          </a:solidFill>
                          <a:latin typeface="Verdana"/>
                        </a:rPr>
                        <a:t> (PRIN)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6993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b="1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Totale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FF"/>
                          </a:solidFill>
                          <a:latin typeface="Verdana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Ric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/Tecnologi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20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780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</a:tr>
            </a:tbl>
          </a:graphicData>
        </a:graphic>
      </p:graphicFrame>
      <p:pic>
        <p:nvPicPr>
          <p:cNvPr id="3382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29" name="Title 1"/>
          <p:cNvSpPr>
            <a:spLocks noGrp="1"/>
          </p:cNvSpPr>
          <p:nvPr>
            <p:ph type="title"/>
          </p:nvPr>
        </p:nvSpPr>
        <p:spPr>
          <a:xfrm>
            <a:off x="539750" y="-171450"/>
            <a:ext cx="7772400" cy="762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Composizione gruppo</a:t>
            </a:r>
          </a:p>
        </p:txBody>
      </p:sp>
      <p:sp>
        <p:nvSpPr>
          <p:cNvPr id="33830" name="Rectangle 2"/>
          <p:cNvSpPr>
            <a:spLocks noChangeArrowheads="1"/>
          </p:cNvSpPr>
          <p:nvPr/>
        </p:nvSpPr>
        <p:spPr bwMode="auto">
          <a:xfrm>
            <a:off x="107950" y="5984875"/>
            <a:ext cx="885666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fontAlgn="b" hangingPunct="1">
              <a:lnSpc>
                <a:spcPct val="150000"/>
              </a:lnSpc>
            </a:pPr>
            <a:r>
              <a:rPr lang="en-US" sz="1800" dirty="0">
                <a:latin typeface="Verdana" charset="0"/>
              </a:rPr>
              <a:t>TECNICI: Emilio </a:t>
            </a:r>
            <a:r>
              <a:rPr lang="en-US" sz="1800" dirty="0" err="1">
                <a:latin typeface="Verdana" charset="0"/>
              </a:rPr>
              <a:t>Capitolo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err="1">
                <a:latin typeface="Verdana" charset="0"/>
              </a:rPr>
              <a:t>Cesidio</a:t>
            </a:r>
            <a:r>
              <a:rPr lang="en-US" sz="1800" dirty="0">
                <a:latin typeface="Verdana" charset="0"/>
              </a:rPr>
              <a:t> </a:t>
            </a:r>
            <a:r>
              <a:rPr lang="en-US" sz="1800" dirty="0" err="1">
                <a:latin typeface="Verdana" charset="0"/>
              </a:rPr>
              <a:t>Capoccia</a:t>
            </a:r>
            <a:r>
              <a:rPr lang="en-US" sz="1800" dirty="0">
                <a:latin typeface="Verdana" charset="0"/>
              </a:rPr>
              <a:t>, Aldo </a:t>
            </a:r>
            <a:r>
              <a:rPr lang="en-US" sz="1800" dirty="0" err="1">
                <a:latin typeface="Verdana" charset="0"/>
              </a:rPr>
              <a:t>Cecchetti</a:t>
            </a:r>
            <a:r>
              <a:rPr lang="en-US" sz="1800" dirty="0">
                <a:latin typeface="Verdana" charset="0"/>
              </a:rPr>
              <a:t>, Rosario </a:t>
            </a:r>
            <a:r>
              <a:rPr lang="en-US" sz="1800" dirty="0" err="1">
                <a:latin typeface="Verdana" charset="0"/>
              </a:rPr>
              <a:t>Lenci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err="1">
                <a:latin typeface="Verdana" charset="0"/>
              </a:rPr>
              <a:t>Vincenzo</a:t>
            </a:r>
            <a:r>
              <a:rPr lang="en-US" sz="1800" dirty="0">
                <a:latin typeface="Verdana" charset="0"/>
              </a:rPr>
              <a:t> Russo, Tatiana </a:t>
            </a:r>
            <a:r>
              <a:rPr lang="en-US" sz="1800" dirty="0" err="1">
                <a:latin typeface="Verdana" charset="0"/>
              </a:rPr>
              <a:t>Vassilieva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err="1">
                <a:latin typeface="Verdana" charset="0"/>
              </a:rPr>
              <a:t>Sauro</a:t>
            </a:r>
            <a:r>
              <a:rPr lang="en-US" sz="1800" dirty="0">
                <a:latin typeface="Verdana" charset="0"/>
              </a:rPr>
              <a:t> </a:t>
            </a:r>
            <a:r>
              <a:rPr lang="en-US" sz="1800" dirty="0" err="1">
                <a:latin typeface="Verdana" charset="0"/>
              </a:rPr>
              <a:t>Valeri</a:t>
            </a:r>
            <a:endParaRPr lang="en-US" sz="1800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/>
          <a:lstStyle/>
          <a:p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Richieste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servizi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2015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  <a:endParaRPr lang="en-US" dirty="0"/>
          </a:p>
        </p:txBody>
      </p:sp>
      <p:graphicFrame>
        <p:nvGraphicFramePr>
          <p:cNvPr id="20" name="Group 9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853595"/>
              </p:ext>
            </p:extLst>
          </p:nvPr>
        </p:nvGraphicFramePr>
        <p:xfrm>
          <a:off x="94776" y="1226137"/>
          <a:ext cx="8973024" cy="2184027"/>
        </p:xfrm>
        <a:graphic>
          <a:graphicData uri="http://schemas.openxmlformats.org/drawingml/2006/table">
            <a:tbl>
              <a:tblPr/>
              <a:tblGrid>
                <a:gridCol w="952500"/>
                <a:gridCol w="6052024"/>
                <a:gridCol w="1066800"/>
                <a:gridCol w="901700"/>
              </a:tblGrid>
              <a:tr h="255215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1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Test prototipi realizzati ed eventuali modifiche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5.5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1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Realizzazione produzione e test motherboard 9U scheda LED driver a 32 canali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1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firmware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gestione LED driver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6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Disegni LAV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as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built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per sicurezze CERN (Capoccia)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/>
          <a:lstStyle/>
          <a:p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Attività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2016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proiezione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richieste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  <a:endParaRPr lang="en-US" dirty="0"/>
          </a:p>
        </p:txBody>
      </p:sp>
      <p:grpSp>
        <p:nvGrpSpPr>
          <p:cNvPr id="2" name="Group 12"/>
          <p:cNvGrpSpPr/>
          <p:nvPr/>
        </p:nvGrpSpPr>
        <p:grpSpPr>
          <a:xfrm>
            <a:off x="8447117" y="5880100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52400" y="2959100"/>
            <a:ext cx="4435712" cy="1117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err="1" smtClean="0">
                <a:latin typeface="Helvetica" charset="0"/>
                <a:ea typeface="ＭＳ Ｐゴシック" charset="-128"/>
              </a:rPr>
              <a:t>Consumo</a:t>
            </a:r>
            <a:r>
              <a:rPr 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sz="1800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25 </a:t>
            </a:r>
            <a:r>
              <a:rPr lang="en-US" sz="1800" dirty="0" err="1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k</a:t>
            </a:r>
            <a:endParaRPr lang="en-US" sz="1800" dirty="0">
              <a:solidFill>
                <a:srgbClr val="FF0000"/>
              </a:solidFill>
              <a:latin typeface="Helvetica" charset="0"/>
              <a:ea typeface="ＭＳ Ｐゴシック" charset="-128"/>
            </a:endParaRPr>
          </a:p>
          <a:p>
            <a:pPr>
              <a:buNone/>
            </a:pPr>
            <a:r>
              <a:rPr lang="en-US" sz="1800" dirty="0" err="1">
                <a:latin typeface="Helvetica" charset="0"/>
                <a:ea typeface="ＭＳ Ｐゴシック" charset="-128"/>
              </a:rPr>
              <a:t>Trasporti</a:t>
            </a:r>
            <a:r>
              <a:rPr lang="en-US" sz="1800" dirty="0">
                <a:latin typeface="Helvetica" charset="0"/>
                <a:ea typeface="ＭＳ Ｐゴシック" charset="-128"/>
              </a:rPr>
              <a:t> per </a:t>
            </a:r>
            <a:r>
              <a:rPr lang="en-US" sz="1800" dirty="0" err="1">
                <a:latin typeface="Helvetica" charset="0"/>
                <a:ea typeface="ＭＳ Ｐゴシック" charset="-128"/>
              </a:rPr>
              <a:t>sistema</a:t>
            </a:r>
            <a:r>
              <a:rPr lang="en-US" sz="1800" dirty="0">
                <a:latin typeface="Helvetica" charset="0"/>
                <a:ea typeface="ＭＳ Ｐゴシック" charset="-128"/>
              </a:rPr>
              <a:t> </a:t>
            </a:r>
            <a:r>
              <a:rPr lang="en-US" sz="1800" dirty="0" err="1">
                <a:latin typeface="Helvetica" charset="0"/>
                <a:ea typeface="ＭＳ Ｐゴシック" charset="-128"/>
              </a:rPr>
              <a:t>di</a:t>
            </a:r>
            <a:r>
              <a:rPr lang="en-US" sz="1800" dirty="0">
                <a:latin typeface="Helvetica" charset="0"/>
                <a:ea typeface="ＭＳ Ｐゴシック" charset="-128"/>
              </a:rPr>
              <a:t> </a:t>
            </a:r>
            <a:r>
              <a:rPr lang="en-US" sz="1800" dirty="0" err="1">
                <a:latin typeface="Helvetica" charset="0"/>
                <a:ea typeface="ＭＳ Ｐゴシック" charset="-128"/>
              </a:rPr>
              <a:t>calibrazione</a:t>
            </a:r>
            <a:r>
              <a:rPr lang="en-US" sz="1800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sz="1800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5 </a:t>
            </a:r>
            <a:r>
              <a:rPr lang="en-US" sz="1800" dirty="0" err="1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k</a:t>
            </a:r>
            <a:endParaRPr lang="en-US" sz="1800" dirty="0">
              <a:solidFill>
                <a:srgbClr val="FF0000"/>
              </a:solidFill>
              <a:latin typeface="Helvetica" charset="0"/>
              <a:ea typeface="ＭＳ Ｐゴシック" charset="-128"/>
            </a:endParaRPr>
          </a:p>
          <a:p>
            <a:pPr>
              <a:buNone/>
            </a:pPr>
            <a:r>
              <a:rPr lang="en-US" sz="1800" dirty="0" err="1">
                <a:latin typeface="Helvetica" charset="0"/>
                <a:ea typeface="ＭＳ Ｐゴシック" charset="-128"/>
              </a:rPr>
              <a:t>Missioni</a:t>
            </a:r>
            <a:r>
              <a:rPr lang="en-US" sz="1800" dirty="0">
                <a:latin typeface="Helvetica" charset="0"/>
                <a:ea typeface="ＭＳ Ｐゴシック" charset="-128"/>
              </a:rPr>
              <a:t> </a:t>
            </a:r>
            <a:r>
              <a:rPr lang="en-US" sz="1800" dirty="0" err="1">
                <a:latin typeface="Helvetica" charset="0"/>
                <a:ea typeface="ＭＳ Ｐゴシック" charset="-128"/>
              </a:rPr>
              <a:t>estere</a:t>
            </a:r>
            <a:r>
              <a:rPr lang="en-US" sz="1800" dirty="0" smtClean="0">
                <a:latin typeface="Helvetica" charset="0"/>
                <a:ea typeface="ＭＳ Ｐゴシック" charset="-128"/>
              </a:rPr>
              <a:t>:	</a:t>
            </a:r>
            <a:r>
              <a:rPr lang="en-US" sz="1800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117 </a:t>
            </a:r>
            <a:r>
              <a:rPr lang="en-US" sz="1800" dirty="0" err="1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k</a:t>
            </a:r>
            <a:endParaRPr lang="en-US" sz="1800" dirty="0">
              <a:latin typeface="Helvetica" charset="0"/>
              <a:ea typeface="ＭＳ Ｐゴシック" charset="-128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95288" y="1463120"/>
            <a:ext cx="80819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run 2015, </a:t>
            </a:r>
            <a:r>
              <a:rPr lang="en-US" dirty="0" err="1" smtClean="0"/>
              <a:t>partecipazione</a:t>
            </a:r>
            <a:r>
              <a:rPr lang="en-US" dirty="0" smtClean="0"/>
              <a:t> run 2016</a:t>
            </a:r>
          </a:p>
          <a:p>
            <a:r>
              <a:rPr lang="en-US" dirty="0" err="1"/>
              <a:t>Installallazione</a:t>
            </a:r>
            <a:r>
              <a:rPr lang="en-US" dirty="0"/>
              <a:t> </a:t>
            </a:r>
            <a:r>
              <a:rPr lang="en-US" dirty="0" err="1"/>
              <a:t>cablaggio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smtClean="0"/>
              <a:t>commissioning </a:t>
            </a:r>
            <a:r>
              <a:rPr lang="en-US" dirty="0"/>
              <a:t>del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calibrazione</a:t>
            </a:r>
            <a:endParaRPr lang="en-US" dirty="0"/>
          </a:p>
          <a:p>
            <a:r>
              <a:rPr lang="en-US" dirty="0" err="1"/>
              <a:t>Manutenzione</a:t>
            </a:r>
            <a:r>
              <a:rPr lang="en-US" dirty="0"/>
              <a:t> LAV </a:t>
            </a:r>
            <a:r>
              <a:rPr lang="en-US" dirty="0" err="1"/>
              <a:t>durante</a:t>
            </a:r>
            <a:r>
              <a:rPr lang="en-US" dirty="0"/>
              <a:t> shut </a:t>
            </a:r>
            <a:r>
              <a:rPr lang="en-US" dirty="0" smtClean="0"/>
              <a:t>down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4776" y="1144588"/>
            <a:ext cx="2891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 charset="0"/>
                <a:ea typeface="ＭＳ Ｐゴシック" charset="-128"/>
              </a:rPr>
              <a:t>Piano </a:t>
            </a:r>
            <a:r>
              <a:rPr lang="en-US" b="1" dirty="0" err="1" smtClean="0">
                <a:latin typeface="Helvetica" charset="0"/>
                <a:ea typeface="ＭＳ Ｐゴシック" charset="-128"/>
              </a:rPr>
              <a:t>attivita</a:t>
            </a:r>
            <a:r>
              <a:rPr lang="en-US" b="1" dirty="0" smtClean="0">
                <a:latin typeface="Helvetica" charset="0"/>
                <a:ea typeface="ＭＳ Ｐゴシック" charset="-128"/>
              </a:rPr>
              <a:t> per </a:t>
            </a:r>
            <a:r>
              <a:rPr lang="en-US" b="1" dirty="0" err="1" smtClean="0">
                <a:latin typeface="Helvetica" charset="0"/>
                <a:ea typeface="ＭＳ Ｐゴシック" charset="-128"/>
              </a:rPr>
              <a:t>il</a:t>
            </a:r>
            <a:r>
              <a:rPr lang="en-US" b="1" dirty="0" smtClean="0">
                <a:latin typeface="Helvetica" charset="0"/>
                <a:ea typeface="ＭＳ Ｐゴシック" charset="-128"/>
              </a:rPr>
              <a:t> 2016:</a:t>
            </a:r>
            <a:endParaRPr lang="en-US" b="1" dirty="0"/>
          </a:p>
        </p:txBody>
      </p:sp>
      <p:graphicFrame>
        <p:nvGraphicFramePr>
          <p:cNvPr id="22" name="Group 9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853595"/>
              </p:ext>
            </p:extLst>
          </p:nvPr>
        </p:nvGraphicFramePr>
        <p:xfrm>
          <a:off x="604393" y="4522196"/>
          <a:ext cx="7726807" cy="1005864"/>
        </p:xfrm>
        <a:graphic>
          <a:graphicData uri="http://schemas.openxmlformats.org/drawingml/2006/table">
            <a:tbl>
              <a:tblPr/>
              <a:tblGrid>
                <a:gridCol w="952500"/>
                <a:gridCol w="5959712"/>
                <a:gridCol w="814595"/>
              </a:tblGrid>
              <a:tr h="35662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Finalizzazione progetto LED driver e installazione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94776" y="2589768"/>
            <a:ext cx="4314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Helvetica" charset="0"/>
                <a:ea typeface="ＭＳ Ｐゴシック" charset="-128"/>
              </a:rPr>
              <a:t>Richieste</a:t>
            </a:r>
            <a:r>
              <a:rPr lang="en-US" b="1" dirty="0" smtClean="0">
                <a:latin typeface="Helvetica" charset="0"/>
                <a:ea typeface="ＭＳ Ｐゴシック" charset="-128"/>
              </a:rPr>
              <a:t> in </a:t>
            </a:r>
            <a:r>
              <a:rPr lang="en-US" b="1" dirty="0" err="1" smtClean="0">
                <a:latin typeface="Helvetica" charset="0"/>
                <a:ea typeface="ＭＳ Ｐゴシック" charset="-128"/>
              </a:rPr>
              <a:t>gruppo</a:t>
            </a:r>
            <a:r>
              <a:rPr lang="en-US" b="1" dirty="0" smtClean="0">
                <a:latin typeface="Helvetica" charset="0"/>
                <a:ea typeface="ＭＳ Ｐゴシック" charset="-128"/>
              </a:rPr>
              <a:t> primo per </a:t>
            </a:r>
            <a:r>
              <a:rPr lang="en-US" b="1" dirty="0" err="1" smtClean="0">
                <a:latin typeface="Helvetica" charset="0"/>
                <a:ea typeface="ＭＳ Ｐゴシック" charset="-128"/>
              </a:rPr>
              <a:t>il</a:t>
            </a:r>
            <a:r>
              <a:rPr lang="en-US" b="1" dirty="0" smtClean="0">
                <a:latin typeface="Helvetica" charset="0"/>
                <a:ea typeface="ＭＳ Ｐゴシック" charset="-128"/>
              </a:rPr>
              <a:t> 2016: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/>
          <a:lstStyle/>
          <a:p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Nuova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attività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gruppo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1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nel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2016: PADME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4776" y="1144588"/>
            <a:ext cx="8665277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latin typeface="Helvetica" charset="0"/>
                <a:ea typeface="ＭＳ Ｐゴシック" charset="-128"/>
              </a:rPr>
              <a:t>Caso</a:t>
            </a:r>
            <a:r>
              <a:rPr lang="en-US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di</a:t>
            </a:r>
            <a:r>
              <a:rPr lang="en-US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fisica</a:t>
            </a:r>
            <a:r>
              <a:rPr lang="en-US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e</a:t>
            </a:r>
            <a:r>
              <a:rPr lang="en-US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attività</a:t>
            </a:r>
            <a:r>
              <a:rPr lang="en-US" dirty="0" smtClean="0">
                <a:latin typeface="Helvetica" charset="0"/>
                <a:ea typeface="ＭＳ Ｐゴシック" charset="-128"/>
              </a:rPr>
              <a:t>: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vedere</a:t>
            </a:r>
            <a:r>
              <a:rPr lang="en-US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presentazione</a:t>
            </a:r>
            <a:r>
              <a:rPr lang="en-US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di</a:t>
            </a:r>
            <a:r>
              <a:rPr lang="en-US" dirty="0" smtClean="0">
                <a:latin typeface="Helvetica" charset="0"/>
                <a:ea typeface="ＭＳ Ｐゴシック" charset="-128"/>
              </a:rPr>
              <a:t> M.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Raggi</a:t>
            </a:r>
            <a:endParaRPr lang="en-US" dirty="0" smtClean="0">
              <a:latin typeface="Helvetica" charset="0"/>
              <a:ea typeface="ＭＳ Ｐゴシック" charset="-128"/>
            </a:endParaRPr>
          </a:p>
          <a:p>
            <a:pPr>
              <a:spcAft>
                <a:spcPts val="600"/>
              </a:spcAft>
            </a:pPr>
            <a:r>
              <a:rPr lang="en-US" dirty="0" err="1" smtClean="0">
                <a:latin typeface="Helvetica" charset="0"/>
                <a:ea typeface="ＭＳ Ｐゴシック" charset="-128"/>
              </a:rPr>
              <a:t>Anagrafica</a:t>
            </a:r>
            <a:r>
              <a:rPr lang="en-US" dirty="0" smtClean="0">
                <a:latin typeface="Helvetica" charset="0"/>
                <a:ea typeface="ＭＳ Ｐゴシック" charset="-128"/>
              </a:rPr>
              <a:t> 2016 per un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totale</a:t>
            </a:r>
            <a:r>
              <a:rPr lang="en-US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di</a:t>
            </a:r>
            <a:r>
              <a:rPr lang="en-US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-128"/>
              </a:rPr>
              <a:t>4.0 FTE per 11 </a:t>
            </a:r>
            <a:r>
              <a:rPr lang="en-US" b="1" dirty="0" err="1" smtClean="0">
                <a:solidFill>
                  <a:srgbClr val="0000FF"/>
                </a:solidFill>
                <a:latin typeface="Helvetica" charset="0"/>
                <a:ea typeface="ＭＳ Ｐゴシック" charset="-128"/>
              </a:rPr>
              <a:t>ricercatori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Helvetica" charset="0"/>
                <a:ea typeface="ＭＳ Ｐゴシック" charset="-128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-128"/>
              </a:rPr>
              <a:t> 3 </a:t>
            </a:r>
            <a:r>
              <a:rPr lang="en-US" b="1" dirty="0" err="1" smtClean="0">
                <a:solidFill>
                  <a:srgbClr val="0000FF"/>
                </a:solidFill>
                <a:latin typeface="Helvetica" charset="0"/>
                <a:ea typeface="ＭＳ Ｐゴシック" charset="-128"/>
              </a:rPr>
              <a:t>tecnologi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Helvetica" charset="0"/>
                <a:ea typeface="ＭＳ Ｐゴシック" charset="-128"/>
              </a:rPr>
              <a:t>nei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-128"/>
              </a:rPr>
              <a:t> LNF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817" y="1905506"/>
            <a:ext cx="36099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INFN LNF 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(</a:t>
            </a:r>
            <a:r>
              <a:rPr lang="en-US" sz="1600" dirty="0" err="1">
                <a:solidFill>
                  <a:srgbClr val="000090"/>
                </a:solidFill>
                <a:latin typeface="Helvetica"/>
                <a:cs typeface="Helvetica"/>
              </a:rPr>
              <a:t>Divisione</a:t>
            </a:r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Ricerca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R.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Bedogni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10%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F.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Bossi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20%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G.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Finocchiaro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20%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R. De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Sangro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20%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M.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Palutan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20%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G.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Piperno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(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A.d.R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.) 100%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M.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Raggi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30%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B.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Sciascia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10%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T. Spadaro 20%</a:t>
            </a:r>
            <a:endParaRPr lang="en-US" sz="1600" dirty="0" smtClean="0">
              <a:solidFill>
                <a:srgbClr val="3366FF"/>
              </a:solidFill>
              <a:latin typeface="Helvetica"/>
              <a:cs typeface="Helvetica"/>
            </a:endParaRPr>
          </a:p>
          <a:p>
            <a:r>
              <a:rPr lang="en-US" sz="1600" dirty="0" smtClean="0">
                <a:solidFill>
                  <a:srgbClr val="3366FF"/>
                </a:solidFill>
                <a:latin typeface="Helvetica"/>
                <a:cs typeface="Helvetica"/>
              </a:rPr>
              <a:t>V</a:t>
            </a:r>
            <a:r>
              <a:rPr lang="en-US" sz="1600" dirty="0">
                <a:solidFill>
                  <a:srgbClr val="3366FF"/>
                </a:solidFill>
                <a:latin typeface="Helvetica"/>
                <a:cs typeface="Helvetica"/>
              </a:rPr>
              <a:t>. </a:t>
            </a:r>
            <a:r>
              <a:rPr lang="en-US" sz="1600" dirty="0" err="1">
                <a:solidFill>
                  <a:srgbClr val="3366FF"/>
                </a:solidFill>
                <a:latin typeface="Helvetica"/>
                <a:cs typeface="Helvetica"/>
              </a:rPr>
              <a:t>Kozhuharov</a:t>
            </a:r>
            <a:r>
              <a:rPr lang="en-US" sz="1600" dirty="0">
                <a:solidFill>
                  <a:srgbClr val="3366FF"/>
                </a:solidFill>
                <a:latin typeface="Helvetica"/>
                <a:cs typeface="Helvetica"/>
              </a:rPr>
              <a:t> (</a:t>
            </a:r>
            <a:r>
              <a:rPr lang="en-US" sz="1600" dirty="0" err="1">
                <a:solidFill>
                  <a:srgbClr val="3366FF"/>
                </a:solidFill>
                <a:latin typeface="Helvetica"/>
                <a:cs typeface="Helvetica"/>
              </a:rPr>
              <a:t>Università</a:t>
            </a:r>
            <a:r>
              <a:rPr lang="en-US" sz="1600" dirty="0">
                <a:solidFill>
                  <a:srgbClr val="3366FF"/>
                </a:solidFill>
                <a:latin typeface="Helvetica"/>
                <a:cs typeface="Helvetica"/>
              </a:rPr>
              <a:t> Sofia) 50%</a:t>
            </a:r>
          </a:p>
          <a:p>
            <a:r>
              <a:rPr lang="en-US" sz="1600" dirty="0">
                <a:solidFill>
                  <a:srgbClr val="3366FF"/>
                </a:solidFill>
                <a:latin typeface="Helvetica"/>
                <a:cs typeface="Helvetica"/>
              </a:rPr>
              <a:t>G. </a:t>
            </a:r>
            <a:r>
              <a:rPr lang="en-US" sz="1600" dirty="0" err="1">
                <a:solidFill>
                  <a:srgbClr val="3366FF"/>
                </a:solidFill>
                <a:latin typeface="Helvetica"/>
                <a:cs typeface="Helvetica"/>
              </a:rPr>
              <a:t>Georgiev</a:t>
            </a:r>
            <a:r>
              <a:rPr lang="en-US" sz="1600" dirty="0">
                <a:solidFill>
                  <a:srgbClr val="3366FF"/>
                </a:solidFill>
                <a:latin typeface="Helvetica"/>
                <a:cs typeface="Helvetica"/>
              </a:rPr>
              <a:t> (</a:t>
            </a:r>
            <a:r>
              <a:rPr lang="en-US" sz="1600" dirty="0" err="1">
                <a:solidFill>
                  <a:srgbClr val="3366FF"/>
                </a:solidFill>
                <a:latin typeface="Helvetica"/>
                <a:cs typeface="Helvetica"/>
              </a:rPr>
              <a:t>Università</a:t>
            </a:r>
            <a:r>
              <a:rPr lang="en-US" sz="1600" dirty="0">
                <a:solidFill>
                  <a:srgbClr val="3366FF"/>
                </a:solidFill>
                <a:latin typeface="Helvetica"/>
                <a:cs typeface="Helvetica"/>
              </a:rPr>
              <a:t> Sofia) 50</a:t>
            </a:r>
            <a:r>
              <a:rPr lang="en-US" sz="1600" dirty="0" smtClean="0">
                <a:solidFill>
                  <a:srgbClr val="3366FF"/>
                </a:solidFill>
                <a:latin typeface="Helvetica"/>
                <a:cs typeface="Helvetica"/>
              </a:rPr>
              <a:t>%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457583" y="5409337"/>
            <a:ext cx="4343457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Roma1 con 2.0 FTE (2 </a:t>
            </a:r>
            <a:r>
              <a:rPr lang="en-US" sz="1600" dirty="0" err="1" smtClean="0">
                <a:latin typeface="Helvetica" charset="0"/>
                <a:ea typeface="ＭＳ Ｐゴシック" charset="-128"/>
              </a:rPr>
              <a:t>Ric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., 1 </a:t>
            </a:r>
            <a:r>
              <a:rPr lang="en-US" sz="1600" dirty="0" err="1" smtClean="0">
                <a:latin typeface="Helvetica" charset="0"/>
                <a:ea typeface="ＭＳ Ｐゴシック" charset="-128"/>
              </a:rPr>
              <a:t>Tecnol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., 2 Ass.)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latin typeface="Helvetica" charset="0"/>
                <a:ea typeface="ＭＳ Ｐゴシック" charset="-128"/>
              </a:rPr>
              <a:t>Lecce con 2.3 FTE </a:t>
            </a:r>
            <a:r>
              <a:rPr lang="en-US" sz="1600" dirty="0" err="1" smtClean="0">
                <a:latin typeface="Helvetica" charset="0"/>
                <a:ea typeface="ＭＳ Ｐゴシック" charset="-128"/>
              </a:rPr>
              <a:t>e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 7 </a:t>
            </a:r>
            <a:r>
              <a:rPr lang="en-US" sz="1600" dirty="0" err="1" smtClean="0">
                <a:latin typeface="Helvetica" charset="0"/>
                <a:ea typeface="ＭＳ Ｐゴシック" charset="-128"/>
              </a:rPr>
              <a:t>tra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sz="1600" dirty="0" err="1" smtClean="0">
                <a:latin typeface="Helvetica" charset="0"/>
                <a:ea typeface="ＭＳ Ｐゴシック" charset="-128"/>
              </a:rPr>
              <a:t>Ric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. </a:t>
            </a:r>
            <a:r>
              <a:rPr lang="en-US" sz="1600" dirty="0" err="1" smtClean="0">
                <a:latin typeface="Helvetica" charset="0"/>
                <a:ea typeface="ＭＳ Ｐゴシック" charset="-128"/>
              </a:rPr>
              <a:t>e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 Ass.</a:t>
            </a:r>
          </a:p>
          <a:p>
            <a:pPr>
              <a:spcAft>
                <a:spcPts val="300"/>
              </a:spcAft>
            </a:pPr>
            <a:r>
              <a:rPr lang="en-US" sz="1600" dirty="0" err="1" smtClean="0">
                <a:latin typeface="Helvetica" charset="0"/>
                <a:ea typeface="ＭＳ Ｐゴシック" charset="-128"/>
              </a:rPr>
              <a:t>Padova.DTZ</a:t>
            </a:r>
            <a:r>
              <a:rPr lang="en-US" sz="1600" dirty="0" smtClean="0">
                <a:latin typeface="Helvetica" charset="0"/>
                <a:ea typeface="ＭＳ Ｐゴシック" charset="-128"/>
              </a:rPr>
              <a:t> con 0.2 FTE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4114800" y="193628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INFN LNF 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(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Divisione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Acceleratori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</a:p>
          <a:p>
            <a:pPr lvl="0"/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B.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Buonomo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(20%)</a:t>
            </a:r>
          </a:p>
          <a:p>
            <a:pPr lvl="0"/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L.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Foggetta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(20%)</a:t>
            </a:r>
          </a:p>
          <a:p>
            <a:pPr lvl="0"/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A. </a:t>
            </a:r>
            <a:r>
              <a:rPr 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Ghigo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(10%)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00" y="5308600"/>
            <a:ext cx="360998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Totale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 INFN </a:t>
            </a:r>
            <a:r>
              <a:rPr lang="en-US" b="1" dirty="0" err="1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di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 8.5 FTE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Helvetica" charset="0"/>
                <a:ea typeface="ＭＳ Ｐゴシック" charset="-128"/>
              </a:rPr>
              <a:t>			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Sezioni</a:t>
            </a:r>
            <a:r>
              <a:rPr lang="en-US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coinvolte</a:t>
            </a:r>
            <a:r>
              <a:rPr lang="en-US" dirty="0" smtClean="0">
                <a:latin typeface="Helvetica" charset="0"/>
                <a:ea typeface="ＭＳ Ｐゴシック" charset="-128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Richieste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finanziarie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relative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all’attività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PADME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  <a:endParaRPr lang="en-US" dirty="0"/>
          </a:p>
        </p:txBody>
      </p:sp>
      <p:graphicFrame>
        <p:nvGraphicFramePr>
          <p:cNvPr id="1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4475130"/>
              </p:ext>
            </p:extLst>
          </p:nvPr>
        </p:nvGraphicFramePr>
        <p:xfrm>
          <a:off x="152400" y="1229489"/>
          <a:ext cx="8836026" cy="2011680"/>
        </p:xfrm>
        <a:graphic>
          <a:graphicData uri="http://schemas.openxmlformats.org/drawingml/2006/table">
            <a:tbl>
              <a:tblPr firstRow="1" bandRow="1"/>
              <a:tblGrid>
                <a:gridCol w="907942"/>
                <a:gridCol w="1067402"/>
                <a:gridCol w="1104318"/>
                <a:gridCol w="1334430"/>
                <a:gridCol w="4421934"/>
              </a:tblGrid>
              <a:tr h="260226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Anticipi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richiesti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 a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bg1"/>
                          </a:solidFill>
                        </a:rPr>
                        <a:t>valere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bg1"/>
                          </a:solidFill>
                        </a:rPr>
                        <a:t>sul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2015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</a:tr>
              <a:tr h="26022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err="1" smtClean="0"/>
                        <a:t>Sez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Missioni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Trasporti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Apparati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err="1" smtClean="0"/>
                        <a:t>Commento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</a:tr>
              <a:tr h="22493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smtClean="0"/>
                        <a:t>LNF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1.5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3K€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15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</a:tr>
              <a:tr h="22493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smtClean="0"/>
                        <a:t>Lecce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2.5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2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smtClean="0"/>
                        <a:t>1Keuro</a:t>
                      </a:r>
                      <a:r>
                        <a:rPr lang="en-US" sz="1600" baseline="0" dirty="0" smtClean="0"/>
                        <a:t> PCB + 1Keuro </a:t>
                      </a:r>
                      <a:r>
                        <a:rPr lang="en-US" sz="1600" baseline="0" dirty="0" err="1" smtClean="0"/>
                        <a:t>consumi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</a:tr>
              <a:tr h="22493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smtClean="0"/>
                        <a:t>RM1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5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err="1" smtClean="0"/>
                        <a:t>Fotosensori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Ecal</a:t>
                      </a:r>
                      <a:r>
                        <a:rPr lang="en-US" sz="1600" dirty="0" smtClean="0"/>
                        <a:t> (APD)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</a:tr>
              <a:tr h="22493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b="1" dirty="0" err="1" smtClean="0"/>
                        <a:t>Totale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5 K</a:t>
                      </a:r>
                      <a:r>
                        <a:rPr lang="en-US" sz="1600" dirty="0" smtClean="0"/>
                        <a:t>€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25 K</a:t>
                      </a:r>
                      <a:r>
                        <a:rPr lang="en-US" sz="1600" dirty="0" smtClean="0"/>
                        <a:t>€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Content Placeholder 5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2698601"/>
              </p:ext>
            </p:extLst>
          </p:nvPr>
        </p:nvGraphicFramePr>
        <p:xfrm>
          <a:off x="152400" y="3418969"/>
          <a:ext cx="8836026" cy="3244405"/>
        </p:xfrm>
        <a:graphic>
          <a:graphicData uri="http://schemas.openxmlformats.org/drawingml/2006/table">
            <a:tbl>
              <a:tblPr firstRow="1" bandRow="1"/>
              <a:tblGrid>
                <a:gridCol w="907942"/>
                <a:gridCol w="1067402"/>
                <a:gridCol w="1282436"/>
                <a:gridCol w="1156312"/>
                <a:gridCol w="4421934"/>
              </a:tblGrid>
              <a:tr h="2019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rgbClr val="FFFFFF"/>
                          </a:solidFill>
                        </a:rPr>
                        <a:t>Richieste</a:t>
                      </a:r>
                      <a:r>
                        <a:rPr lang="en-US" sz="1600" b="1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FFFF"/>
                          </a:solidFill>
                        </a:rPr>
                        <a:t>su</a:t>
                      </a:r>
                      <a:r>
                        <a:rPr lang="en-US" sz="1600" b="1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FFFF"/>
                          </a:solidFill>
                        </a:rPr>
                        <a:t>esercizio</a:t>
                      </a:r>
                      <a:r>
                        <a:rPr lang="en-US" sz="1600" b="1" baseline="0" dirty="0" smtClean="0">
                          <a:solidFill>
                            <a:srgbClr val="FFFFFF"/>
                          </a:solidFill>
                        </a:rPr>
                        <a:t> 2016</a:t>
                      </a: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</a:tr>
              <a:tr h="2019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err="1" smtClean="0"/>
                        <a:t>Sez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Missioni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Consumo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/>
                        <a:t>Apparati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err="1" smtClean="0"/>
                        <a:t>Commento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</a:tr>
              <a:tr h="64253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smtClean="0"/>
                        <a:t>LNF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16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 K€</a:t>
                      </a:r>
                      <a:endParaRPr lang="en-US" sz="1600" baseline="0" dirty="0" smtClean="0"/>
                    </a:p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235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err="1" smtClean="0"/>
                        <a:t>Cristalli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calorimetro</a:t>
                      </a:r>
                      <a:r>
                        <a:rPr lang="en-US" sz="1600" baseline="0" dirty="0" smtClean="0"/>
                        <a:t> + </a:t>
                      </a:r>
                      <a:r>
                        <a:rPr lang="en-US" sz="1600" baseline="0" dirty="0" err="1" smtClean="0"/>
                        <a:t>meccanica</a:t>
                      </a:r>
                      <a:r>
                        <a:rPr lang="en-US" sz="1600" baseline="0" dirty="0" smtClean="0"/>
                        <a:t> 135 </a:t>
                      </a:r>
                      <a:r>
                        <a:rPr lang="en-US" sz="1600" dirty="0" smtClean="0"/>
                        <a:t>K€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err="1" smtClean="0"/>
                        <a:t>Magnete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cavi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en-US" sz="1600" baseline="0" dirty="0" err="1" smtClean="0"/>
                        <a:t>servizi</a:t>
                      </a:r>
                      <a:r>
                        <a:rPr lang="en-US" sz="1600" baseline="0" dirty="0" smtClean="0"/>
                        <a:t>) 20 </a:t>
                      </a:r>
                      <a:r>
                        <a:rPr lang="en-US" sz="1600" dirty="0" smtClean="0"/>
                        <a:t>K€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Imaging front veto 50 </a:t>
                      </a:r>
                      <a:r>
                        <a:rPr lang="en-US" sz="1600" dirty="0" smtClean="0"/>
                        <a:t>K€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Positron veto (</a:t>
                      </a:r>
                      <a:r>
                        <a:rPr lang="en-US" sz="1600" baseline="0" dirty="0" err="1" smtClean="0"/>
                        <a:t>magnete</a:t>
                      </a:r>
                      <a:r>
                        <a:rPr lang="en-US" sz="1600" baseline="0" dirty="0" smtClean="0"/>
                        <a:t>) 30 </a:t>
                      </a:r>
                      <a:r>
                        <a:rPr lang="en-US" sz="1600" dirty="0" smtClean="0"/>
                        <a:t>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</a:tr>
              <a:tr h="34880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smtClean="0"/>
                        <a:t>Lecce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 8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 K€</a:t>
                      </a:r>
                      <a:endParaRPr lang="en-US" sz="1600" baseline="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70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smtClean="0"/>
                        <a:t>Diamond target</a:t>
                      </a:r>
                      <a:r>
                        <a:rPr lang="en-US" sz="1600" baseline="0" dirty="0" smtClean="0"/>
                        <a:t> + FEE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</a:tr>
              <a:tr h="49567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dirty="0" smtClean="0"/>
                        <a:t>RM1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 8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 K€</a:t>
                      </a:r>
                      <a:endParaRPr lang="en-US" sz="1600" baseline="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130 K€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Fotosensori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calorimetro</a:t>
                      </a:r>
                      <a:r>
                        <a:rPr lang="en-US" sz="1600" dirty="0" smtClean="0"/>
                        <a:t> (APD) + FEE 90 K€</a:t>
                      </a:r>
                      <a:endParaRPr lang="en-US" sz="16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Small</a:t>
                      </a:r>
                      <a:r>
                        <a:rPr lang="en-US" sz="1600" baseline="0" dirty="0" smtClean="0"/>
                        <a:t> angle veto (BaF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) 20 </a:t>
                      </a:r>
                      <a:r>
                        <a:rPr lang="en-US" sz="1600" dirty="0" smtClean="0"/>
                        <a:t>K€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Large angle veto (</a:t>
                      </a:r>
                      <a:r>
                        <a:rPr lang="en-US" sz="1600" baseline="0" dirty="0" err="1" smtClean="0"/>
                        <a:t>Scint</a:t>
                      </a:r>
                      <a:r>
                        <a:rPr lang="en-US" sz="1600" baseline="0" dirty="0" smtClean="0"/>
                        <a:t>.) 20 </a:t>
                      </a:r>
                      <a:r>
                        <a:rPr lang="en-US" sz="1600" dirty="0" smtClean="0"/>
                        <a:t>K€</a:t>
                      </a:r>
                      <a:endParaRPr lang="en-US" sz="1600" baseline="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</a:tr>
              <a:tr h="2019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US" sz="1600" b="1" dirty="0" err="1" smtClean="0"/>
                        <a:t>Totale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32 K</a:t>
                      </a:r>
                      <a:r>
                        <a:rPr lang="en-US" sz="1600" dirty="0" smtClean="0"/>
                        <a:t>€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8 K€</a:t>
                      </a:r>
                      <a:endParaRPr lang="en-US" sz="1600" b="1" baseline="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435 K</a:t>
                      </a:r>
                      <a:r>
                        <a:rPr lang="en-US" sz="1600" dirty="0" smtClean="0"/>
                        <a:t>€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/>
          <a:lstStyle/>
          <a:p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Richieste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relative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all’attività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PADME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1/7/2015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8379506" y="5880100"/>
            <a:ext cx="620683" cy="369332"/>
            <a:chOff x="7614458" y="5881132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7614458" y="5906532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14458" y="5881132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22" name="Group 9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853595"/>
              </p:ext>
            </p:extLst>
          </p:nvPr>
        </p:nvGraphicFramePr>
        <p:xfrm>
          <a:off x="190499" y="2772088"/>
          <a:ext cx="8890001" cy="3057985"/>
        </p:xfrm>
        <a:graphic>
          <a:graphicData uri="http://schemas.openxmlformats.org/drawingml/2006/table">
            <a:tbl>
              <a:tblPr/>
              <a:tblGrid>
                <a:gridCol w="1092201"/>
                <a:gridCol w="6731000"/>
                <a:gridCol w="1066800"/>
              </a:tblGrid>
              <a:tr h="28433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Produzione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test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dell’elettronica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readout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ECAL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Coordinamento progettazione layout generale esperimento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realizzazione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meccanica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prototipi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ECAL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Vuoto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Collaborazione progetto camera da vuoto di PADME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Magneti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Caratterizzazione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del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magnete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PADME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LINAC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Impulso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allungato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microbeam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target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sottile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Calcolo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Realizzazione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dell’infrastruttura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calcolo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PADME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853595"/>
              </p:ext>
            </p:extLst>
          </p:nvPr>
        </p:nvGraphicFramePr>
        <p:xfrm>
          <a:off x="190500" y="1257300"/>
          <a:ext cx="8680450" cy="1371636"/>
        </p:xfrm>
        <a:graphic>
          <a:graphicData uri="http://schemas.openxmlformats.org/drawingml/2006/table">
            <a:tbl>
              <a:tblPr/>
              <a:tblGrid>
                <a:gridCol w="1016000"/>
                <a:gridCol w="6629400"/>
                <a:gridCol w="1035050"/>
              </a:tblGrid>
              <a:tr h="28433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Progettazione schede FEE per calorimetro elettromagnetico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Calcolo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Connessione in fibra per sala BTF e nuova CR BTF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7304117" y="5880100"/>
            <a:ext cx="620683" cy="369332"/>
            <a:chOff x="6656417" y="5880100"/>
            <a:chExt cx="620683" cy="369332"/>
          </a:xfrm>
        </p:grpSpPr>
        <p:sp>
          <p:nvSpPr>
            <p:cNvPr id="16" name="Action Button: Custom 15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6656417" y="5919232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32617" y="5880100"/>
              <a:ext cx="458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ret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LHCb</a:t>
            </a:r>
            <a:r>
              <a:rPr lang="en-US" dirty="0" smtClean="0"/>
              <a:t>/LNF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10" name="Picture 9" descr="Screen Shot 2015-06-30 at 9.46.0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157512"/>
            <a:ext cx="7505700" cy="5129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2015: ATLAS @ LNF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66280"/>
            <a:ext cx="9169400" cy="519007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200" b="1" dirty="0" err="1" smtClean="0"/>
              <a:t>Gruppo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nel</a:t>
            </a:r>
            <a:r>
              <a:rPr lang="en-US" sz="2200" b="1" dirty="0" smtClean="0"/>
              <a:t> 2015: 16 </a:t>
            </a:r>
            <a:r>
              <a:rPr lang="en-US" sz="2200" b="1" dirty="0" err="1" smtClean="0"/>
              <a:t>ricercatori</a:t>
            </a:r>
            <a:r>
              <a:rPr lang="en-US" sz="2200" b="1" dirty="0" smtClean="0"/>
              <a:t>, 5 </a:t>
            </a:r>
            <a:r>
              <a:rPr lang="en-US" sz="2200" b="1" dirty="0" err="1" smtClean="0"/>
              <a:t>tecnologi</a:t>
            </a:r>
            <a:r>
              <a:rPr lang="en-US" sz="2200" b="1" dirty="0" smtClean="0"/>
              <a:t> per 16.6 FTE (16.8 </a:t>
            </a:r>
            <a:r>
              <a:rPr lang="en-US" sz="2200" b="1" dirty="0" err="1" smtClean="0"/>
              <a:t>nel</a:t>
            </a:r>
            <a:r>
              <a:rPr lang="en-US" sz="2200" b="1" dirty="0" smtClean="0"/>
              <a:t> 2015, 18.1 </a:t>
            </a:r>
            <a:r>
              <a:rPr lang="en-US" sz="2200" b="1" dirty="0" err="1" smtClean="0"/>
              <a:t>nel</a:t>
            </a:r>
            <a:r>
              <a:rPr lang="en-US" sz="2200" b="1" dirty="0" smtClean="0"/>
              <a:t> 2014, 16.3 </a:t>
            </a:r>
            <a:r>
              <a:rPr lang="en-US" sz="2200" b="1" dirty="0" err="1" smtClean="0"/>
              <a:t>nel</a:t>
            </a:r>
            <a:r>
              <a:rPr lang="en-US" sz="2200" b="1" dirty="0" smtClean="0"/>
              <a:t> 2013)</a:t>
            </a:r>
          </a:p>
          <a:p>
            <a:pPr>
              <a:buNone/>
            </a:pPr>
            <a:r>
              <a:rPr lang="en-US" sz="2200" b="1" dirty="0" smtClean="0"/>
              <a:t>	include rd </a:t>
            </a:r>
            <a:r>
              <a:rPr lang="en-US" sz="2200" b="1" dirty="0" err="1" smtClean="0"/>
              <a:t>fase</a:t>
            </a:r>
            <a:r>
              <a:rPr lang="en-US" sz="2200" b="1" dirty="0" smtClean="0"/>
              <a:t> 2(1.4), wlcg(0.1), prin(0.2) </a:t>
            </a:r>
            <a:r>
              <a:rPr lang="en-US" sz="2200" b="1" dirty="0" err="1" smtClean="0"/>
              <a:t>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attività</a:t>
            </a:r>
            <a:r>
              <a:rPr lang="en-US" sz="2200" b="1" dirty="0" smtClean="0"/>
              <a:t> csn5(0.3 - Impact)</a:t>
            </a:r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581" dirty="0" err="1" smtClean="0"/>
              <a:t>Linee</a:t>
            </a:r>
            <a:r>
              <a:rPr lang="en-US" sz="2581" dirty="0" smtClean="0"/>
              <a:t> </a:t>
            </a:r>
            <a:r>
              <a:rPr lang="en-US" sz="2581" dirty="0" err="1" smtClean="0"/>
              <a:t>di</a:t>
            </a:r>
            <a:r>
              <a:rPr lang="en-US" sz="2581" dirty="0" smtClean="0"/>
              <a:t> </a:t>
            </a:r>
            <a:r>
              <a:rPr lang="en-US" sz="2581" dirty="0" err="1" smtClean="0"/>
              <a:t>attività</a:t>
            </a:r>
            <a:r>
              <a:rPr lang="en-US" sz="2581" dirty="0" smtClean="0"/>
              <a:t>:</a:t>
            </a:r>
          </a:p>
          <a:p>
            <a:pPr>
              <a:buNone/>
            </a:pPr>
            <a:endParaRPr lang="en-US" sz="2323" dirty="0" smtClean="0"/>
          </a:p>
          <a:p>
            <a:pPr>
              <a:buNone/>
            </a:pPr>
            <a:r>
              <a:rPr lang="en-US" sz="2581" dirty="0" smtClean="0">
                <a:solidFill>
                  <a:srgbClr val="FF0000"/>
                </a:solidFill>
              </a:rPr>
              <a:t>Upgrades: </a:t>
            </a:r>
          </a:p>
          <a:p>
            <a:r>
              <a:rPr lang="en-US" sz="2200" dirty="0" err="1" smtClean="0">
                <a:solidFill>
                  <a:srgbClr val="0000FF"/>
                </a:solidFill>
              </a:rPr>
              <a:t>Spettrometro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 err="1" smtClean="0">
                <a:solidFill>
                  <a:srgbClr val="0000FF"/>
                </a:solidFill>
              </a:rPr>
              <a:t>mega’s</a:t>
            </a:r>
            <a:r>
              <a:rPr lang="en-US" sz="2200" dirty="0" smtClean="0">
                <a:solidFill>
                  <a:srgbClr val="0000FF"/>
                </a:solidFill>
              </a:rPr>
              <a:t> new Small Wheels (NSW)</a:t>
            </a:r>
            <a:endParaRPr lang="en-US" sz="1600" dirty="0" smtClean="0">
              <a:solidFill>
                <a:srgbClr val="0000FF"/>
              </a:solidFill>
            </a:endParaRP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Coordination of INFN activity   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Layout </a:t>
            </a:r>
            <a:r>
              <a:rPr lang="en-US" sz="1900" dirty="0" err="1" smtClean="0">
                <a:solidFill>
                  <a:schemeClr val="tx1"/>
                </a:solidFill>
              </a:rPr>
              <a:t>resposibilty</a:t>
            </a:r>
            <a:r>
              <a:rPr lang="en-US" sz="1900" dirty="0" smtClean="0">
                <a:solidFill>
                  <a:schemeClr val="tx1"/>
                </a:solidFill>
              </a:rPr>
              <a:t> (SPAS)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¼ of chambers construction at LNF</a:t>
            </a:r>
          </a:p>
          <a:p>
            <a:r>
              <a:rPr lang="en-US" sz="2200" dirty="0" smtClean="0">
                <a:solidFill>
                  <a:srgbClr val="0000FF"/>
                </a:solidFill>
              </a:rPr>
              <a:t>Fast Track</a:t>
            </a:r>
          </a:p>
          <a:p>
            <a:pPr lvl="1"/>
            <a:r>
              <a:rPr lang="en-US" sz="1900" dirty="0" smtClean="0">
                <a:solidFill>
                  <a:srgbClr val="000000"/>
                </a:solidFill>
              </a:rPr>
              <a:t>IM production</a:t>
            </a:r>
          </a:p>
          <a:p>
            <a:pPr lvl="1"/>
            <a:r>
              <a:rPr lang="en-US" sz="1900" dirty="0" smtClean="0">
                <a:solidFill>
                  <a:srgbClr val="000000"/>
                </a:solidFill>
              </a:rPr>
              <a:t>New chip project</a:t>
            </a:r>
          </a:p>
          <a:p>
            <a:pPr>
              <a:buNone/>
            </a:pPr>
            <a:r>
              <a:rPr lang="en-US" sz="2581" dirty="0" smtClean="0">
                <a:solidFill>
                  <a:srgbClr val="FF0000"/>
                </a:solidFill>
              </a:rPr>
              <a:t>Analysis:</a:t>
            </a:r>
          </a:p>
          <a:p>
            <a:r>
              <a:rPr lang="en-US" sz="2000" dirty="0" smtClean="0"/>
              <a:t>Higgs (H</a:t>
            </a:r>
            <a:r>
              <a:rPr lang="en-US" sz="2000" dirty="0" smtClean="0">
                <a:sym typeface="Wingdings"/>
              </a:rPr>
              <a:t>ZZ </a:t>
            </a:r>
            <a:r>
              <a:rPr lang="en-US" sz="2000" dirty="0" smtClean="0"/>
              <a:t> WG </a:t>
            </a:r>
            <a:r>
              <a:rPr lang="en-US" sz="2000" dirty="0" err="1" smtClean="0"/>
              <a:t>convenership</a:t>
            </a:r>
            <a:r>
              <a:rPr lang="en-US" sz="2000" dirty="0" smtClean="0"/>
              <a:t>, contact editor for H mass &amp; couplings in Run1)</a:t>
            </a:r>
          </a:p>
          <a:p>
            <a:r>
              <a:rPr lang="en-US" sz="2054" dirty="0" smtClean="0"/>
              <a:t>Particle Flow/</a:t>
            </a:r>
            <a:r>
              <a:rPr lang="en-US" sz="2054" dirty="0" err="1" smtClean="0"/>
              <a:t>ETmiss</a:t>
            </a:r>
            <a:r>
              <a:rPr lang="en-US" sz="2054" dirty="0" smtClean="0"/>
              <a:t> (Particle Flow convener)</a:t>
            </a:r>
          </a:p>
          <a:p>
            <a:pPr>
              <a:buNone/>
            </a:pPr>
            <a:r>
              <a:rPr lang="en-US" sz="2581" dirty="0" smtClean="0">
                <a:solidFill>
                  <a:srgbClr val="FF0000"/>
                </a:solidFill>
              </a:rPr>
              <a:t>Computing:</a:t>
            </a:r>
          </a:p>
          <a:p>
            <a:r>
              <a:rPr lang="en-US" sz="1900" dirty="0" smtClean="0">
                <a:solidFill>
                  <a:srgbClr val="000000"/>
                </a:solidFill>
              </a:rPr>
              <a:t>LNF Tier-2 operation</a:t>
            </a:r>
          </a:p>
          <a:p>
            <a:r>
              <a:rPr lang="en-US" sz="1900" dirty="0" smtClean="0">
                <a:solidFill>
                  <a:srgbClr val="000000"/>
                </a:solidFill>
              </a:rPr>
              <a:t>PROOF on demand + ATLAS Virtual Organization management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82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</a:t>
            </a:r>
            <a:r>
              <a:rPr lang="en-US" dirty="0" err="1" smtClean="0"/>
              <a:t>LHCb</a:t>
            </a:r>
            <a:r>
              <a:rPr lang="en-US" dirty="0" smtClean="0"/>
              <a:t>/LNF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11" name="Picture 10" descr="Screen Shot 2015-06-30 at 9.47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805"/>
            <a:ext cx="9144000" cy="4723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700"/>
            <a:ext cx="8473988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2015 </a:t>
            </a:r>
            <a:r>
              <a:rPr lang="en-US" dirty="0" err="1" smtClean="0"/>
              <a:t>LHCb</a:t>
            </a:r>
            <a:r>
              <a:rPr lang="en-US" dirty="0" smtClean="0"/>
              <a:t>: slide </a:t>
            </a:r>
            <a:r>
              <a:rPr lang="en-US" dirty="0" err="1" smtClean="0"/>
              <a:t>dal</a:t>
            </a:r>
            <a:r>
              <a:rPr lang="en-US" dirty="0" smtClean="0"/>
              <a:t> summary talk </a:t>
            </a:r>
            <a:r>
              <a:rPr lang="en-US" dirty="0" err="1" smtClean="0"/>
              <a:t>dello</a:t>
            </a:r>
            <a:r>
              <a:rPr lang="en-US" dirty="0" smtClean="0"/>
              <a:t> spokesman a </a:t>
            </a:r>
            <a:r>
              <a:rPr lang="en-US" dirty="0" err="1" smtClean="0"/>
              <a:t>Giugno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10" name="Picture 9" descr="Screen Shot 2015-06-30 at 9.49.34 AM.png"/>
          <p:cNvPicPr>
            <a:picLocks noChangeAspect="1"/>
          </p:cNvPicPr>
          <p:nvPr/>
        </p:nvPicPr>
        <p:blipFill>
          <a:blip r:embed="rId2"/>
          <a:srcRect t="1535"/>
          <a:stretch>
            <a:fillRect/>
          </a:stretch>
        </p:blipFill>
        <p:spPr>
          <a:xfrm>
            <a:off x="668502" y="1219200"/>
            <a:ext cx="7027698" cy="4886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700"/>
            <a:ext cx="8473988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2015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produzione</a:t>
            </a:r>
            <a:r>
              <a:rPr lang="en-US" dirty="0" smtClean="0"/>
              <a:t> </a:t>
            </a:r>
            <a:r>
              <a:rPr lang="en-US" dirty="0" err="1" smtClean="0"/>
              <a:t>camere</a:t>
            </a:r>
            <a:r>
              <a:rPr lang="en-US" dirty="0" smtClean="0"/>
              <a:t> spare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11" name="Picture 10" descr="Screen Shot 2015-06-30 at 9.51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74" y="1231900"/>
            <a:ext cx="8389813" cy="507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2015 </a:t>
            </a:r>
            <a:r>
              <a:rPr lang="en-US" dirty="0" err="1" smtClean="0"/>
              <a:t>LHCb</a:t>
            </a:r>
            <a:r>
              <a:rPr lang="en-US" dirty="0" smtClean="0"/>
              <a:t>: software/</a:t>
            </a:r>
            <a:r>
              <a:rPr lang="en-US" dirty="0" err="1" smtClean="0"/>
              <a:t>analisi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8318500" y="6070600"/>
            <a:ext cx="317500" cy="288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5-06-30 at 9.53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201812"/>
            <a:ext cx="8280400" cy="5114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2o sem. 2015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254001" y="1308101"/>
          <a:ext cx="8768626" cy="4705459"/>
        </p:xfrm>
        <a:graphic>
          <a:graphicData uri="http://schemas.openxmlformats.org/drawingml/2006/table">
            <a:tbl>
              <a:tblPr/>
              <a:tblGrid>
                <a:gridCol w="711199"/>
                <a:gridCol w="116840"/>
                <a:gridCol w="6324600"/>
                <a:gridCol w="952500"/>
                <a:gridCol w="663487"/>
              </a:tblGrid>
              <a:tr h="23566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II semestre 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877">
                <a:tc rowSpan="4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schede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elettroniche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uon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394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/aggiornamento SW slow control (PVSS)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FW (ODE, FEE).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Scrittura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nuovo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toolbox per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gestione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centralizzata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dei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vari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tool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di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gestione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/monitor/debug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4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223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prototipo nuova scheda RO per l’upgrade 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nODE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691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Produzione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componentistica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produzione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camere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spare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tool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telatvi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MWPC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FAI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Costruzione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rivelatori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GEM spares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detector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Edisher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nuova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richiesta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59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 nuove camere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MWPC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16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2016 a CSN1: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0880"/>
            <a:ext cx="8686800" cy="7969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Gruppo</a:t>
            </a:r>
            <a:r>
              <a:rPr lang="en-US" sz="2200" dirty="0" smtClean="0"/>
              <a:t> </a:t>
            </a:r>
            <a:r>
              <a:rPr lang="en-US" sz="2200" dirty="0" err="1" smtClean="0"/>
              <a:t>nel</a:t>
            </a:r>
            <a:r>
              <a:rPr lang="en-US" sz="2200" dirty="0" smtClean="0"/>
              <a:t> 2016 ~ </a:t>
            </a:r>
            <a:r>
              <a:rPr lang="en-US" sz="2200" dirty="0" err="1" smtClean="0"/>
              <a:t>invariato</a:t>
            </a:r>
            <a:r>
              <a:rPr lang="en-US" sz="2200" dirty="0" smtClean="0"/>
              <a:t>: 10 </a:t>
            </a:r>
            <a:r>
              <a:rPr lang="en-US" sz="2200" dirty="0" err="1" smtClean="0"/>
              <a:t>Ric</a:t>
            </a:r>
            <a:r>
              <a:rPr lang="en-US" sz="2200" dirty="0" smtClean="0"/>
              <a:t> + 2 Tec per 8.1 FTE (era 8.1 </a:t>
            </a:r>
            <a:r>
              <a:rPr lang="en-US" sz="2200" dirty="0" err="1" smtClean="0"/>
              <a:t>nel</a:t>
            </a:r>
            <a:r>
              <a:rPr lang="en-US" sz="2200" dirty="0" smtClean="0"/>
              <a:t> 2015)</a:t>
            </a:r>
          </a:p>
          <a:p>
            <a:pPr>
              <a:buNone/>
            </a:pPr>
            <a:r>
              <a:rPr lang="en-US" sz="1800" dirty="0" err="1" smtClean="0"/>
              <a:t>Tecnici</a:t>
            </a:r>
            <a:r>
              <a:rPr lang="en-US" sz="1800" dirty="0" smtClean="0"/>
              <a:t> </a:t>
            </a:r>
            <a:r>
              <a:rPr lang="en-US" sz="1800" dirty="0" err="1" smtClean="0"/>
              <a:t>di</a:t>
            </a:r>
            <a:r>
              <a:rPr lang="en-US" sz="1800" dirty="0" smtClean="0"/>
              <a:t> </a:t>
            </a:r>
            <a:r>
              <a:rPr lang="en-US" sz="1800" dirty="0" err="1" smtClean="0"/>
              <a:t>supporto</a:t>
            </a:r>
            <a:r>
              <a:rPr lang="en-US" sz="1800" dirty="0" smtClean="0"/>
              <a:t>: </a:t>
            </a:r>
            <a:r>
              <a:rPr lang="en-US" sz="1800" dirty="0" err="1" smtClean="0"/>
              <a:t>Anelli</a:t>
            </a:r>
            <a:r>
              <a:rPr lang="en-US" sz="1800" dirty="0" smtClean="0"/>
              <a:t>, </a:t>
            </a:r>
            <a:r>
              <a:rPr lang="en-US" sz="1800" dirty="0" err="1" smtClean="0"/>
              <a:t>Paoletti</a:t>
            </a:r>
            <a:r>
              <a:rPr lang="en-US" sz="1800" dirty="0" smtClean="0"/>
              <a:t>, </a:t>
            </a:r>
            <a:r>
              <a:rPr lang="en-US" sz="1800" dirty="0" err="1" smtClean="0"/>
              <a:t>Pasquali</a:t>
            </a:r>
            <a:r>
              <a:rPr lang="en-US" sz="1800" dirty="0" smtClean="0"/>
              <a:t>,  </a:t>
            </a:r>
            <a:r>
              <a:rPr lang="en-US" sz="1800" dirty="0" err="1" smtClean="0"/>
              <a:t>Saputi</a:t>
            </a:r>
            <a:r>
              <a:rPr lang="en-US" sz="1800" dirty="0" smtClean="0"/>
              <a:t>, </a:t>
            </a:r>
            <a:r>
              <a:rPr lang="en-US" sz="1800" dirty="0" err="1" smtClean="0"/>
              <a:t>Zossi</a:t>
            </a:r>
            <a:endParaRPr lang="en-US" sz="18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Group 92"/>
          <p:cNvGraphicFramePr>
            <a:graphicFrameLocks noGrp="1"/>
          </p:cNvGraphicFramePr>
          <p:nvPr/>
        </p:nvGraphicFramePr>
        <p:xfrm>
          <a:off x="406400" y="1937864"/>
          <a:ext cx="8016562" cy="2926176"/>
        </p:xfrm>
        <a:graphic>
          <a:graphicData uri="http://schemas.openxmlformats.org/drawingml/2006/table">
            <a:tbl>
              <a:tblPr/>
              <a:tblGrid>
                <a:gridCol w="1462481"/>
                <a:gridCol w="4570019"/>
                <a:gridCol w="1110624"/>
                <a:gridCol w="873438"/>
              </a:tblGrid>
              <a:tr h="19776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algoritmico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8.1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vestizione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/test MWPC spare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Muon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119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metabolismo: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LHCb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weeks,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riunioni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al CERN,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conferenze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11.4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shifts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7.6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Responsabilità (PID,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MuonID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Stripping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Metabolismo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APP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MOF-B Rivelatore muoni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2016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proiezione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4" name="Group 9"/>
          <p:cNvGrpSpPr/>
          <p:nvPr/>
        </p:nvGrpSpPr>
        <p:grpSpPr>
          <a:xfrm>
            <a:off x="8409017" y="5955268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3" name="Group 92"/>
          <p:cNvGraphicFramePr>
            <a:graphicFrameLocks noGrp="1"/>
          </p:cNvGraphicFramePr>
          <p:nvPr/>
        </p:nvGraphicFramePr>
        <p:xfrm>
          <a:off x="139700" y="1206501"/>
          <a:ext cx="8847635" cy="4113865"/>
        </p:xfrm>
        <a:graphic>
          <a:graphicData uri="http://schemas.openxmlformats.org/drawingml/2006/table">
            <a:tbl>
              <a:tblPr/>
              <a:tblGrid>
                <a:gridCol w="927018"/>
                <a:gridCol w="6214940"/>
                <a:gridCol w="757442"/>
                <a:gridCol w="948235"/>
              </a:tblGrid>
              <a:tr h="2468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2016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304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schede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elettroniche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uon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  <a:tr h="39587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/update SW (PVSS)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FW (ODE)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ECS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circuito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prototipi GEM alta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granularita’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Prototipizzazione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schede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FEE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nuovi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rivelatori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GEM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Realizzazione nuova architettura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upgrade e consulenza per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firmware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TELL40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SSE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upgrade al CERN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strutture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supporto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movimento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8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863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 nuove camere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MWPC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spares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  <a:tr h="2468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Contratti FAI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DBA022E-4EEF-F949-A919-EFA7CC4D53EC}" type="datetime1">
              <a:rPr lang="en-US" smtClean="0"/>
              <a:pPr algn="r"/>
              <a:t>7/1/15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294707" y="68206"/>
            <a:ext cx="84537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a typeface="ＭＳ Ｐゴシック" charset="-128"/>
              </a:rPr>
              <a:t>CMS </a:t>
            </a:r>
            <a:r>
              <a:rPr lang="en-US" sz="3200" b="1" dirty="0" err="1" smtClean="0">
                <a:solidFill>
                  <a:srgbClr val="FF0000"/>
                </a:solidFill>
                <a:ea typeface="ＭＳ Ｐゴシック" charset="-128"/>
              </a:rPr>
              <a:t>Frascati</a:t>
            </a:r>
            <a:r>
              <a:rPr lang="en-US" sz="3200" dirty="0" smtClean="0">
                <a:solidFill>
                  <a:srgbClr val="FF0000"/>
                </a:solidFill>
                <a:ea typeface="ＭＳ Ｐゴシック" charset="-128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ea typeface="ＭＳ Ｐゴシック" charset="-128"/>
              </a:rPr>
              <a:t>Consuntivo</a:t>
            </a:r>
            <a:r>
              <a:rPr lang="en-US" sz="3200" dirty="0" smtClean="0">
                <a:solidFill>
                  <a:srgbClr val="FF0000"/>
                </a:solidFill>
                <a:ea typeface="ＭＳ Ｐゴシック" charset="-128"/>
              </a:rPr>
              <a:t> 2015 – </a:t>
            </a:r>
            <a:r>
              <a:rPr lang="en-US" sz="3200" dirty="0" err="1" smtClean="0">
                <a:solidFill>
                  <a:srgbClr val="FF0000"/>
                </a:solidFill>
                <a:ea typeface="ＭＳ Ｐゴシック" charset="-128"/>
              </a:rPr>
              <a:t>preventivi</a:t>
            </a:r>
            <a:r>
              <a:rPr lang="en-US" sz="3200" dirty="0" smtClean="0">
                <a:solidFill>
                  <a:srgbClr val="FF0000"/>
                </a:solidFill>
                <a:ea typeface="ＭＳ Ｐゴシック" charset="-128"/>
              </a:rPr>
              <a:t> 2016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57200" y="620688"/>
            <a:ext cx="845820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L.Benussi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S.Bianco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8000"/>
                </a:solidFill>
                <a:latin typeface="Tahoma" charset="0"/>
              </a:rPr>
              <a:t>M.A.Caponero</a:t>
            </a:r>
            <a:r>
              <a:rPr lang="en-US" sz="2000" b="1" baseline="30000" dirty="0" err="1">
                <a:solidFill>
                  <a:srgbClr val="008000"/>
                </a:solidFill>
                <a:latin typeface="Tahoma" charset="0"/>
              </a:rPr>
              <a:t>b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 </a:t>
            </a:r>
          </a:p>
          <a:p>
            <a:pPr algn="ctr" eaLnBrk="0" hangingPunct="0"/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M. 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Ferrini</a:t>
            </a:r>
            <a:r>
              <a:rPr lang="en-US" sz="2000" b="1" baseline="30000" dirty="0" err="1" smtClean="0">
                <a:solidFill>
                  <a:srgbClr val="008000"/>
                </a:solidFill>
                <a:latin typeface="Tahoma" charset="0"/>
              </a:rPr>
              <a:t>c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ahoma" charset="0"/>
              </a:rPr>
              <a:t>S. </a:t>
            </a:r>
            <a:r>
              <a:rPr lang="en-US" sz="2000" b="1" dirty="0" err="1" smtClean="0">
                <a:solidFill>
                  <a:srgbClr val="FF0000"/>
                </a:solidFill>
                <a:latin typeface="Tahoma" charset="0"/>
              </a:rPr>
              <a:t>Muhammad</a:t>
            </a:r>
            <a:r>
              <a:rPr lang="en-US" sz="2000" b="1" baseline="30000" dirty="0" err="1">
                <a:solidFill>
                  <a:srgbClr val="FF0000"/>
                </a:solidFill>
                <a:latin typeface="Tahoma" charset="0"/>
              </a:rPr>
              <a:t>c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,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L.Passamonti</a:t>
            </a:r>
            <a:r>
              <a:rPr lang="en-US" sz="2000" b="1" i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baseline="30000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D.Piccolo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endParaRPr lang="en-US" sz="2000" b="1" dirty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2000" b="1" i="1" dirty="0" err="1">
                <a:solidFill>
                  <a:srgbClr val="0000FF"/>
                </a:solidFill>
                <a:latin typeface="Tahoma" charset="0"/>
              </a:rPr>
              <a:t>D.Pierluigi</a:t>
            </a:r>
            <a:r>
              <a:rPr lang="en-US" sz="2000" b="1" i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F. </a:t>
            </a:r>
            <a:r>
              <a:rPr lang="en-US" sz="2000" b="1" dirty="0" err="1" smtClean="0">
                <a:solidFill>
                  <a:srgbClr val="0000FF"/>
                </a:solidFill>
                <a:latin typeface="Tahoma" charset="0"/>
              </a:rPr>
              <a:t>Primavera</a:t>
            </a:r>
            <a:r>
              <a:rPr lang="en-US" sz="2000" b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ahoma" charset="0"/>
              </a:rPr>
              <a:t>G.Raffone</a:t>
            </a:r>
            <a:r>
              <a:rPr lang="en-US" sz="2000" b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M. 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Parvis</a:t>
            </a:r>
            <a:r>
              <a:rPr lang="en-US" sz="2000" b="1" baseline="30000" dirty="0" err="1" smtClean="0">
                <a:solidFill>
                  <a:srgbClr val="008000"/>
                </a:solidFill>
                <a:latin typeface="Tahoma" charset="0"/>
              </a:rPr>
              <a:t>d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,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A.Russo</a:t>
            </a:r>
            <a:r>
              <a:rPr lang="en-US" sz="2000" b="1" i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8000"/>
                </a:solidFill>
                <a:latin typeface="Tahoma" charset="0"/>
              </a:rPr>
              <a:t>G.Saviano</a:t>
            </a:r>
            <a:r>
              <a:rPr lang="en-US" sz="2000" b="1" baseline="30000" dirty="0" err="1">
                <a:solidFill>
                  <a:srgbClr val="008000"/>
                </a:solidFill>
                <a:latin typeface="Tahoma" charset="0"/>
              </a:rPr>
              <a:t>c</a:t>
            </a:r>
            <a:r>
              <a:rPr lang="en-US" sz="2000" b="1" dirty="0">
                <a:solidFill>
                  <a:srgbClr val="008000"/>
                </a:solidFill>
                <a:latin typeface="Tahoma" charset="0"/>
              </a:rPr>
              <a:t> </a:t>
            </a:r>
            <a:endParaRPr lang="en-US" sz="1400" b="1" dirty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14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INFN, Italy</a:t>
            </a:r>
          </a:p>
          <a:p>
            <a:pPr algn="ctr" eaLnBrk="0" hangingPunct="0"/>
            <a:r>
              <a:rPr lang="en-US" sz="1400" b="1" baseline="30000" dirty="0" err="1">
                <a:solidFill>
                  <a:srgbClr val="0000FF"/>
                </a:solidFill>
                <a:latin typeface="Tahoma" charset="0"/>
              </a:rPr>
              <a:t>b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 and ENEA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, Italy</a:t>
            </a:r>
          </a:p>
          <a:p>
            <a:pPr algn="ctr" eaLnBrk="0" hangingPunct="0"/>
            <a:r>
              <a:rPr lang="en-US" sz="1400" b="1" baseline="30000" dirty="0" err="1">
                <a:solidFill>
                  <a:srgbClr val="0000FF"/>
                </a:solidFill>
                <a:latin typeface="Tahoma" charset="0"/>
              </a:rPr>
              <a:t>c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 and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Facolta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Ingegneria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Roma1, Italy </a:t>
            </a:r>
            <a:endParaRPr lang="en-US" altLang="ja-JP" sz="1400" b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1400" b="1" baseline="30000" dirty="0" err="1" smtClean="0">
                <a:solidFill>
                  <a:srgbClr val="0000FF"/>
                </a:solidFill>
                <a:latin typeface="Tahoma" charset="0"/>
              </a:rPr>
              <a:t>d</a:t>
            </a:r>
            <a:r>
              <a:rPr lang="en-US" sz="1400" b="1" baseline="30000" dirty="0" smtClean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 and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Politecnico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Torino, Italy</a:t>
            </a:r>
            <a:endParaRPr lang="en-US" altLang="ja-JP" sz="1400" b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Associati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 in 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verde</a:t>
            </a:r>
            <a:r>
              <a:rPr lang="en-US" sz="2000" b="1" dirty="0">
                <a:solidFill>
                  <a:srgbClr val="008000"/>
                </a:solidFill>
                <a:latin typeface="Tahoma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tecnici</a:t>
            </a:r>
            <a:r>
              <a:rPr lang="en-US" sz="2000" b="1" i="1" dirty="0" smtClean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i="1" dirty="0">
                <a:solidFill>
                  <a:srgbClr val="0000FF"/>
                </a:solidFill>
                <a:latin typeface="Tahoma" charset="0"/>
              </a:rPr>
              <a:t>in </a:t>
            </a:r>
            <a:r>
              <a:rPr lang="en-US" sz="2000" b="1" i="1" dirty="0" err="1">
                <a:solidFill>
                  <a:srgbClr val="0000FF"/>
                </a:solidFill>
                <a:latin typeface="Tahoma" charset="0"/>
              </a:rPr>
              <a:t>carattere</a:t>
            </a:r>
            <a:r>
              <a:rPr lang="en-US" sz="2000" b="1" i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corsivo</a:t>
            </a:r>
            <a:endParaRPr lang="en-US" sz="2000" b="1" i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2000" b="1" dirty="0" err="1" smtClean="0">
                <a:solidFill>
                  <a:srgbClr val="FF0000"/>
                </a:solidFill>
                <a:latin typeface="Tahoma" charset="0"/>
              </a:rPr>
              <a:t>Dottorandi</a:t>
            </a:r>
            <a:r>
              <a:rPr lang="en-US" sz="2000" b="1" dirty="0" smtClean="0">
                <a:solidFill>
                  <a:srgbClr val="FF0000"/>
                </a:solidFill>
                <a:latin typeface="Tahoma" charset="0"/>
              </a:rPr>
              <a:t> in </a:t>
            </a:r>
            <a:r>
              <a:rPr lang="en-US" sz="2000" b="1" dirty="0" err="1" smtClean="0">
                <a:solidFill>
                  <a:srgbClr val="FF0000"/>
                </a:solidFill>
                <a:latin typeface="Tahoma" charset="0"/>
              </a:rPr>
              <a:t>rosso</a:t>
            </a:r>
            <a:endParaRPr lang="en-US" sz="2000" b="1" dirty="0" smtClean="0">
              <a:solidFill>
                <a:srgbClr val="FF0000"/>
              </a:solidFill>
              <a:latin typeface="Tahoma" charset="0"/>
            </a:endParaRPr>
          </a:p>
          <a:p>
            <a:pPr algn="ctr" eaLnBrk="0" hangingPunct="0"/>
            <a:endParaRPr lang="en-US" sz="2000" b="1" dirty="0">
              <a:solidFill>
                <a:srgbClr val="0000FF"/>
              </a:solidFill>
              <a:latin typeface="Tahoma" charset="0"/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1870692" y="3268092"/>
            <a:ext cx="1751112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300" b="1" dirty="0"/>
              <a:t>PERCENTUALI </a:t>
            </a:r>
            <a:r>
              <a:rPr lang="it-IT" sz="1300" b="1" dirty="0" smtClean="0"/>
              <a:t>2015</a:t>
            </a:r>
          </a:p>
          <a:p>
            <a:endParaRPr lang="it-IT" sz="1300" b="1" dirty="0"/>
          </a:p>
          <a:p>
            <a:r>
              <a:rPr lang="it-IT" sz="1300" b="1" dirty="0" err="1"/>
              <a:t>Benussi</a:t>
            </a:r>
            <a:r>
              <a:rPr lang="it-IT" sz="1300" b="1" dirty="0"/>
              <a:t>      </a:t>
            </a:r>
            <a:r>
              <a:rPr lang="it-IT" sz="1300" b="1" dirty="0" smtClean="0"/>
              <a:t> </a:t>
            </a:r>
            <a:r>
              <a:rPr lang="it-IT" sz="1300" b="1" dirty="0" err="1"/>
              <a:t>1</a:t>
            </a:r>
            <a:endParaRPr lang="it-IT" sz="1300" b="1" dirty="0" smtClean="0"/>
          </a:p>
          <a:p>
            <a:r>
              <a:rPr lang="it-IT" sz="1300" b="1" dirty="0"/>
              <a:t>Bianco        </a:t>
            </a:r>
            <a:r>
              <a:rPr lang="it-IT" sz="1300" b="1" dirty="0" smtClean="0"/>
              <a:t> </a:t>
            </a:r>
            <a:r>
              <a:rPr lang="it-IT" sz="1300" b="1" dirty="0" err="1"/>
              <a:t>1</a:t>
            </a:r>
            <a:endParaRPr lang="it-IT" sz="1300" b="1" dirty="0" smtClean="0"/>
          </a:p>
          <a:p>
            <a:r>
              <a:rPr lang="it-IT" sz="1300" b="1" dirty="0" err="1"/>
              <a:t>Caponero</a:t>
            </a:r>
            <a:r>
              <a:rPr lang="it-IT" sz="1300" b="1" dirty="0"/>
              <a:t>    </a:t>
            </a:r>
            <a:r>
              <a:rPr lang="it-IT" sz="1300" b="1" dirty="0" smtClean="0"/>
              <a:t>0.7</a:t>
            </a:r>
          </a:p>
          <a:p>
            <a:r>
              <a:rPr lang="it-IT" sz="1300" b="1" dirty="0" smtClean="0"/>
              <a:t>Piccolo        </a:t>
            </a:r>
            <a:r>
              <a:rPr lang="it-IT" sz="1300" b="1" dirty="0" err="1" smtClean="0"/>
              <a:t>1</a:t>
            </a:r>
            <a:r>
              <a:rPr lang="it-IT" sz="1300" b="1" dirty="0" smtClean="0"/>
              <a:t>   </a:t>
            </a:r>
            <a:endParaRPr lang="it-IT" sz="1300" b="1" dirty="0"/>
          </a:p>
          <a:p>
            <a:r>
              <a:rPr lang="it-IT" sz="1300" b="1" dirty="0" err="1"/>
              <a:t>Raffone</a:t>
            </a:r>
            <a:r>
              <a:rPr lang="it-IT" sz="1300" b="1" dirty="0"/>
              <a:t>       </a:t>
            </a:r>
            <a:r>
              <a:rPr lang="it-IT" sz="1300" b="1" dirty="0" smtClean="0"/>
              <a:t>0.5 </a:t>
            </a:r>
            <a:endParaRPr lang="it-IT" sz="1300" b="1" dirty="0"/>
          </a:p>
          <a:p>
            <a:r>
              <a:rPr lang="it-IT" sz="1300" b="1" dirty="0" err="1"/>
              <a:t>Saviano</a:t>
            </a:r>
            <a:r>
              <a:rPr lang="it-IT" sz="1300" b="1" dirty="0"/>
              <a:t>     </a:t>
            </a:r>
            <a:r>
              <a:rPr lang="it-IT" sz="1300" b="1" dirty="0" smtClean="0"/>
              <a:t>  </a:t>
            </a:r>
            <a:r>
              <a:rPr lang="it-IT" sz="1300" b="1" dirty="0" err="1"/>
              <a:t>1</a:t>
            </a:r>
            <a:endParaRPr lang="it-IT" sz="1300" b="1" dirty="0" smtClean="0"/>
          </a:p>
          <a:p>
            <a:r>
              <a:rPr lang="it-IT" sz="1300" b="1" dirty="0" err="1" smtClean="0"/>
              <a:t>Parvis</a:t>
            </a:r>
            <a:r>
              <a:rPr lang="it-IT" sz="1300" b="1" dirty="0" smtClean="0"/>
              <a:t>          </a:t>
            </a:r>
            <a:r>
              <a:rPr lang="it-IT" sz="1300" b="1" dirty="0" err="1"/>
              <a:t>1</a:t>
            </a:r>
            <a:endParaRPr lang="it-IT" sz="1300" b="1" dirty="0" smtClean="0"/>
          </a:p>
          <a:p>
            <a:r>
              <a:rPr lang="it-IT" sz="1300" b="1" dirty="0" err="1" smtClean="0"/>
              <a:t>Ferrini</a:t>
            </a:r>
            <a:r>
              <a:rPr lang="it-IT" sz="1300" b="1" dirty="0" smtClean="0"/>
              <a:t>         </a:t>
            </a:r>
            <a:r>
              <a:rPr lang="it-IT" sz="1300" b="1" dirty="0"/>
              <a:t>1</a:t>
            </a:r>
            <a:r>
              <a:rPr lang="it-IT" sz="1300" b="1" dirty="0" smtClean="0"/>
              <a:t> </a:t>
            </a:r>
          </a:p>
          <a:p>
            <a:endParaRPr lang="it-IT" sz="1300" b="1" dirty="0" smtClean="0"/>
          </a:p>
          <a:p>
            <a:endParaRPr lang="it-IT" sz="1300" b="1" dirty="0" smtClean="0"/>
          </a:p>
          <a:p>
            <a:r>
              <a:rPr lang="it-IT" sz="1300" b="1" dirty="0" smtClean="0"/>
              <a:t>Totale           7.2       </a:t>
            </a:r>
            <a:endParaRPr lang="it-IT" sz="1300" b="1" dirty="0"/>
          </a:p>
        </p:txBody>
      </p:sp>
      <p:sp>
        <p:nvSpPr>
          <p:cNvPr id="11" name="Rettangolo 9"/>
          <p:cNvSpPr>
            <a:spLocks noChangeArrowheads="1"/>
          </p:cNvSpPr>
          <p:nvPr/>
        </p:nvSpPr>
        <p:spPr bwMode="auto">
          <a:xfrm>
            <a:off x="119580" y="3263195"/>
            <a:ext cx="1751112" cy="309315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300" b="1" dirty="0">
                <a:solidFill>
                  <a:schemeClr val="bg2"/>
                </a:solidFill>
              </a:rPr>
              <a:t>PERCENTUALI </a:t>
            </a:r>
            <a:r>
              <a:rPr lang="it-IT" sz="1300" b="1" dirty="0" smtClean="0">
                <a:solidFill>
                  <a:schemeClr val="bg2"/>
                </a:solidFill>
              </a:rPr>
              <a:t>2016</a:t>
            </a:r>
          </a:p>
          <a:p>
            <a:endParaRPr lang="it-IT" sz="1300" b="1" dirty="0">
              <a:solidFill>
                <a:schemeClr val="bg2"/>
              </a:solidFill>
            </a:endParaRPr>
          </a:p>
          <a:p>
            <a:r>
              <a:rPr lang="it-IT" sz="1300" b="1" dirty="0" err="1">
                <a:solidFill>
                  <a:schemeClr val="bg2"/>
                </a:solidFill>
              </a:rPr>
              <a:t>Benussi</a:t>
            </a:r>
            <a:r>
              <a:rPr lang="it-IT" sz="1300" b="1" dirty="0">
                <a:solidFill>
                  <a:schemeClr val="bg2"/>
                </a:solidFill>
              </a:rPr>
              <a:t>      </a:t>
            </a:r>
            <a:r>
              <a:rPr lang="it-IT" sz="1300" b="1" dirty="0" smtClean="0">
                <a:solidFill>
                  <a:schemeClr val="bg2"/>
                </a:solidFill>
              </a:rPr>
              <a:t>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>
                <a:solidFill>
                  <a:schemeClr val="bg2"/>
                </a:solidFill>
              </a:rPr>
              <a:t>Bianco        </a:t>
            </a:r>
            <a:r>
              <a:rPr lang="it-IT" sz="1300" b="1" dirty="0" smtClean="0">
                <a:solidFill>
                  <a:schemeClr val="bg2"/>
                </a:solidFill>
              </a:rPr>
              <a:t>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 err="1">
                <a:solidFill>
                  <a:schemeClr val="bg2"/>
                </a:solidFill>
              </a:rPr>
              <a:t>Caponero</a:t>
            </a:r>
            <a:r>
              <a:rPr lang="it-IT" sz="1300" b="1" dirty="0">
                <a:solidFill>
                  <a:schemeClr val="bg2"/>
                </a:solidFill>
              </a:rPr>
              <a:t>    </a:t>
            </a:r>
            <a:r>
              <a:rPr lang="it-IT" sz="1300" b="1" dirty="0" smtClean="0">
                <a:solidFill>
                  <a:schemeClr val="bg2"/>
                </a:solidFill>
              </a:rPr>
              <a:t>0.7</a:t>
            </a:r>
          </a:p>
          <a:p>
            <a:r>
              <a:rPr lang="it-IT" sz="1300" b="1" dirty="0" smtClean="0">
                <a:solidFill>
                  <a:schemeClr val="bg2"/>
                </a:solidFill>
              </a:rPr>
              <a:t>Piccolo        1   </a:t>
            </a:r>
          </a:p>
          <a:p>
            <a:r>
              <a:rPr lang="it-IT" sz="1300" b="1" dirty="0" smtClean="0">
                <a:solidFill>
                  <a:schemeClr val="bg2"/>
                </a:solidFill>
              </a:rPr>
              <a:t>Primavera  1</a:t>
            </a:r>
          </a:p>
          <a:p>
            <a:r>
              <a:rPr lang="it-IT" sz="1300" b="1" dirty="0" smtClean="0">
                <a:solidFill>
                  <a:schemeClr val="bg2"/>
                </a:solidFill>
              </a:rPr>
              <a:t>Muhammad  1</a:t>
            </a:r>
            <a:endParaRPr lang="it-IT" sz="1300" b="1" dirty="0">
              <a:solidFill>
                <a:schemeClr val="bg2"/>
              </a:solidFill>
            </a:endParaRPr>
          </a:p>
          <a:p>
            <a:r>
              <a:rPr lang="it-IT" sz="1300" b="1" dirty="0" err="1">
                <a:solidFill>
                  <a:schemeClr val="bg2"/>
                </a:solidFill>
              </a:rPr>
              <a:t>Raffone</a:t>
            </a:r>
            <a:r>
              <a:rPr lang="it-IT" sz="1300" b="1" dirty="0">
                <a:solidFill>
                  <a:schemeClr val="bg2"/>
                </a:solidFill>
              </a:rPr>
              <a:t>       </a:t>
            </a:r>
            <a:r>
              <a:rPr lang="it-IT" sz="1300" b="1" dirty="0" smtClean="0">
                <a:solidFill>
                  <a:schemeClr val="bg2"/>
                </a:solidFill>
              </a:rPr>
              <a:t>0.5 </a:t>
            </a:r>
            <a:endParaRPr lang="it-IT" sz="1300" b="1" dirty="0">
              <a:solidFill>
                <a:schemeClr val="bg2"/>
              </a:solidFill>
            </a:endParaRPr>
          </a:p>
          <a:p>
            <a:r>
              <a:rPr lang="it-IT" sz="1300" b="1" dirty="0" err="1">
                <a:solidFill>
                  <a:schemeClr val="bg2"/>
                </a:solidFill>
              </a:rPr>
              <a:t>Saviano</a:t>
            </a:r>
            <a:r>
              <a:rPr lang="it-IT" sz="1300" b="1" dirty="0">
                <a:solidFill>
                  <a:schemeClr val="bg2"/>
                </a:solidFill>
              </a:rPr>
              <a:t>     </a:t>
            </a:r>
            <a:r>
              <a:rPr lang="it-IT" sz="1300" b="1" dirty="0" smtClean="0">
                <a:solidFill>
                  <a:schemeClr val="bg2"/>
                </a:solidFill>
              </a:rPr>
              <a:t> 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 err="1" smtClean="0">
                <a:solidFill>
                  <a:schemeClr val="bg2"/>
                </a:solidFill>
              </a:rPr>
              <a:t>Parvis</a:t>
            </a:r>
            <a:r>
              <a:rPr lang="it-IT" sz="1300" b="1" dirty="0" smtClean="0">
                <a:solidFill>
                  <a:schemeClr val="bg2"/>
                </a:solidFill>
              </a:rPr>
              <a:t>         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 err="1" smtClean="0">
                <a:solidFill>
                  <a:schemeClr val="bg2"/>
                </a:solidFill>
              </a:rPr>
              <a:t>Ferrini</a:t>
            </a:r>
            <a:r>
              <a:rPr lang="it-IT" sz="1300" b="1" dirty="0" smtClean="0">
                <a:solidFill>
                  <a:schemeClr val="bg2"/>
                </a:solidFill>
              </a:rPr>
              <a:t>        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r>
              <a:rPr lang="it-IT" sz="1300" b="1" dirty="0" smtClean="0">
                <a:solidFill>
                  <a:schemeClr val="bg2"/>
                </a:solidFill>
              </a:rPr>
              <a:t> </a:t>
            </a:r>
          </a:p>
          <a:p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 smtClean="0">
                <a:solidFill>
                  <a:schemeClr val="bg2"/>
                </a:solidFill>
              </a:rPr>
              <a:t>Totale           9.2       </a:t>
            </a:r>
            <a:endParaRPr lang="it-IT" sz="1300" b="1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8723011"/>
              </p:ext>
            </p:extLst>
          </p:nvPr>
        </p:nvGraphicFramePr>
        <p:xfrm>
          <a:off x="4641971" y="4149080"/>
          <a:ext cx="4199384" cy="20624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14403"/>
                <a:gridCol w="2784981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effectLst/>
                        </a:rPr>
                        <a:t>Benussi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effectLst/>
                        </a:rPr>
                        <a:t>Elba 2015 23-30 Maggio "</a:t>
                      </a:r>
                      <a:r>
                        <a:rPr lang="en-US" sz="1200" b="0" u="none" strike="noStrike" dirty="0" err="1">
                          <a:effectLst/>
                        </a:rPr>
                        <a:t>Fibre</a:t>
                      </a:r>
                      <a:r>
                        <a:rPr lang="en-US" sz="1200" b="0" u="none" strike="noStrike" dirty="0">
                          <a:effectLst/>
                        </a:rPr>
                        <a:t> Bragg Grating (FBG) sensors as flatness and mechanical stretching sensors"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effectLst/>
                        </a:rPr>
                        <a:t>Muhammad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effectLst/>
                        </a:rPr>
                        <a:t>IEEE-IWASI 2015 18-19 </a:t>
                      </a:r>
                      <a:r>
                        <a:rPr lang="en-US" sz="1200" b="0" u="none" strike="noStrike" dirty="0" err="1">
                          <a:effectLst/>
                        </a:rPr>
                        <a:t>Giugno</a:t>
                      </a:r>
                      <a:r>
                        <a:rPr lang="en-US" sz="1200" b="0" u="none" strike="noStrike" dirty="0">
                          <a:effectLst/>
                        </a:rPr>
                        <a:t> 2015 "Fiber Bragg Grating sensors for deformation monitoring of GEM foils in HEP detectors"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effectLst/>
                        </a:rPr>
                        <a:t>Primavera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effectLst/>
                        </a:rPr>
                        <a:t>QCD15 29 </a:t>
                      </a:r>
                      <a:r>
                        <a:rPr lang="en-US" sz="1200" b="0" u="none" strike="noStrike" dirty="0" err="1">
                          <a:effectLst/>
                        </a:rPr>
                        <a:t>Giugno</a:t>
                      </a:r>
                      <a:r>
                        <a:rPr lang="en-US" sz="1200" b="0" u="none" strike="noStrike" dirty="0">
                          <a:effectLst/>
                        </a:rPr>
                        <a:t> -3 </a:t>
                      </a:r>
                      <a:r>
                        <a:rPr lang="en-US" sz="1200" b="0" u="none" strike="noStrike" dirty="0" err="1">
                          <a:effectLst/>
                        </a:rPr>
                        <a:t>Luglio</a:t>
                      </a:r>
                      <a:r>
                        <a:rPr lang="en-US" sz="1200" b="0" u="none" strike="noStrike" dirty="0">
                          <a:effectLst/>
                        </a:rPr>
                        <a:t> "Searches for BSM Higgs bosons in CMS"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 err="1">
                          <a:effectLst/>
                        </a:rPr>
                        <a:t>Caponero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effectLst/>
                        </a:rPr>
                        <a:t>EPS2015  Use of </a:t>
                      </a:r>
                      <a:r>
                        <a:rPr lang="en-US" sz="1200" b="0" u="none" strike="noStrike" dirty="0" err="1">
                          <a:effectLst/>
                        </a:rPr>
                        <a:t>Fibre</a:t>
                      </a:r>
                      <a:r>
                        <a:rPr lang="en-US" sz="1200" b="0" u="none" strike="noStrike" dirty="0">
                          <a:effectLst/>
                        </a:rPr>
                        <a:t> Bragg Grating sensors for Gas Electron Multiplier HEP detectors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70135" y="3717032"/>
            <a:ext cx="364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Presentazione</a:t>
            </a:r>
            <a:r>
              <a:rPr lang="en-US" dirty="0" smtClean="0"/>
              <a:t> a </a:t>
            </a:r>
            <a:r>
              <a:rPr lang="en-US" dirty="0" err="1" smtClean="0"/>
              <a:t>conferenze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359188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2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2400"/>
            <a:ext cx="2209800" cy="3057173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2400300" y="1155700"/>
            <a:ext cx="63390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Tec</a:t>
            </a:r>
            <a:r>
              <a:rPr lang="it-IT" b="1" dirty="0" err="1" smtClean="0"/>
              <a:t>h</a:t>
            </a:r>
            <a:r>
              <a:rPr lang="en-GB" b="1" dirty="0" err="1" smtClean="0"/>
              <a:t>nical</a:t>
            </a:r>
            <a:r>
              <a:rPr lang="en-GB" b="1" dirty="0" smtClean="0"/>
              <a:t> Proposal per </a:t>
            </a:r>
            <a:r>
              <a:rPr lang="en-GB" b="1" dirty="0" err="1" smtClean="0"/>
              <a:t>Fase</a:t>
            </a:r>
            <a:r>
              <a:rPr lang="en-GB" b="1" dirty="0" smtClean="0"/>
              <a:t> II: </a:t>
            </a:r>
          </a:p>
          <a:p>
            <a:r>
              <a:rPr lang="en-GB" b="1" dirty="0" smtClean="0"/>
              <a:t>Grande </a:t>
            </a:r>
            <a:r>
              <a:rPr lang="en-GB" b="1" dirty="0" err="1" smtClean="0"/>
              <a:t>sforzo</a:t>
            </a:r>
            <a:r>
              <a:rPr lang="en-GB" b="1" dirty="0" smtClean="0"/>
              <a:t> per </a:t>
            </a:r>
            <a:r>
              <a:rPr lang="en-GB" b="1" dirty="0" err="1" smtClean="0"/>
              <a:t>finalizzare</a:t>
            </a:r>
            <a:r>
              <a:rPr lang="en-GB" b="1" dirty="0" smtClean="0"/>
              <a:t> </a:t>
            </a:r>
            <a:r>
              <a:rPr lang="en-GB" b="1" dirty="0" err="1" smtClean="0"/>
              <a:t>il</a:t>
            </a:r>
            <a:r>
              <a:rPr lang="en-GB" b="1" dirty="0" smtClean="0"/>
              <a:t> </a:t>
            </a:r>
            <a:r>
              <a:rPr lang="en-GB" b="1" dirty="0" err="1" smtClean="0"/>
              <a:t>documento</a:t>
            </a:r>
            <a:endParaRPr lang="en-GB" b="1" dirty="0" smtClean="0"/>
          </a:p>
          <a:p>
            <a:r>
              <a:rPr lang="it-IT" dirty="0" smtClean="0"/>
              <a:t>Completamento atteso per fine luglio. </a:t>
            </a:r>
          </a:p>
          <a:p>
            <a:r>
              <a:rPr lang="it-IT" dirty="0" smtClean="0"/>
              <a:t>Presentazione a LHCC 23 settembre</a:t>
            </a:r>
          </a:p>
          <a:p>
            <a:r>
              <a:rPr lang="it-IT" dirty="0" smtClean="0">
                <a:solidFill>
                  <a:srgbClr val="008000"/>
                </a:solidFill>
              </a:rPr>
              <a:t>Coinvolgimento di Frascati nel testo e nella </a:t>
            </a:r>
            <a:r>
              <a:rPr lang="it-IT" dirty="0" err="1" smtClean="0">
                <a:solidFill>
                  <a:srgbClr val="008000"/>
                </a:solidFill>
              </a:rPr>
              <a:t>review</a:t>
            </a:r>
            <a:r>
              <a:rPr lang="it-IT" dirty="0" smtClean="0">
                <a:solidFill>
                  <a:srgbClr val="008000"/>
                </a:solidFill>
              </a:rPr>
              <a:t> del documento</a:t>
            </a:r>
          </a:p>
          <a:p>
            <a:r>
              <a:rPr lang="it-IT" dirty="0" smtClean="0">
                <a:solidFill>
                  <a:srgbClr val="008000"/>
                </a:solidFill>
              </a:rPr>
              <a:t>(D. Piccolo)</a:t>
            </a:r>
            <a:endParaRPr lang="en-GB" dirty="0" smtClean="0">
              <a:solidFill>
                <a:srgbClr val="008000"/>
              </a:solidFill>
            </a:endParaRPr>
          </a:p>
          <a:p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429758" y="4077072"/>
            <a:ext cx="4892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TDR </a:t>
            </a:r>
            <a:r>
              <a:rPr lang="en-GB" b="1" dirty="0" err="1" smtClean="0"/>
              <a:t>progetto</a:t>
            </a:r>
            <a:r>
              <a:rPr lang="en-GB" b="1" dirty="0" smtClean="0"/>
              <a:t> GE1/1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Completato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Febbraio</a:t>
            </a:r>
            <a:r>
              <a:rPr lang="en-GB" dirty="0" smtClean="0"/>
              <a:t> 2015</a:t>
            </a:r>
          </a:p>
          <a:p>
            <a:r>
              <a:rPr lang="en-GB" dirty="0" err="1" smtClean="0"/>
              <a:t>Consegnato</a:t>
            </a:r>
            <a:r>
              <a:rPr lang="en-GB" dirty="0" smtClean="0"/>
              <a:t> e </a:t>
            </a:r>
            <a:r>
              <a:rPr lang="en-GB" dirty="0" err="1" smtClean="0"/>
              <a:t>approvato</a:t>
            </a:r>
            <a:r>
              <a:rPr lang="en-GB" dirty="0" smtClean="0"/>
              <a:t> da LHCC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Giugno</a:t>
            </a:r>
            <a:r>
              <a:rPr lang="en-GB" dirty="0" smtClean="0"/>
              <a:t> 2015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S. </a:t>
            </a:r>
            <a:r>
              <a:rPr lang="en-GB" dirty="0" err="1" smtClean="0">
                <a:solidFill>
                  <a:srgbClr val="008000"/>
                </a:solidFill>
              </a:rPr>
              <a:t>Bianco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>
                <a:solidFill>
                  <a:srgbClr val="008000"/>
                </a:solidFill>
              </a:rPr>
              <a:t>e</a:t>
            </a:r>
            <a:r>
              <a:rPr lang="en-GB" dirty="0" smtClean="0">
                <a:solidFill>
                  <a:srgbClr val="008000"/>
                </a:solidFill>
              </a:rPr>
              <a:t> L. </a:t>
            </a:r>
            <a:r>
              <a:rPr lang="en-GB" dirty="0" err="1" smtClean="0">
                <a:solidFill>
                  <a:srgbClr val="008000"/>
                </a:solidFill>
              </a:rPr>
              <a:t>Benussi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>
                <a:solidFill>
                  <a:srgbClr val="008000"/>
                </a:solidFill>
              </a:rPr>
              <a:t>tra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>
                <a:solidFill>
                  <a:srgbClr val="008000"/>
                </a:solidFill>
              </a:rPr>
              <a:t>gli</a:t>
            </a:r>
            <a:r>
              <a:rPr lang="en-GB" dirty="0" smtClean="0">
                <a:solidFill>
                  <a:srgbClr val="008000"/>
                </a:solidFill>
              </a:rPr>
              <a:t> editors</a:t>
            </a:r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12" name="Content Placeholder 4" descr="4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139701" y="3247673"/>
            <a:ext cx="2211801" cy="3094229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27FE-AF14-DA42-890C-1E02C71FE3B3}" type="datetime1">
              <a:rPr lang="en-US" smtClean="0"/>
              <a:pPr/>
              <a:t>7/1/15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Report Coordinatore I - LNF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gainferro55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660232" y="3953443"/>
            <a:ext cx="2361632" cy="236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R&amp;D GEM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2015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</a:rPr>
              <a:t> 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0968" y="850900"/>
            <a:ext cx="93135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Frascati</a:t>
            </a:r>
            <a:r>
              <a:rPr lang="en-US" b="1" dirty="0" smtClean="0"/>
              <a:t> </a:t>
            </a:r>
            <a:r>
              <a:rPr lang="en-US" b="1" dirty="0" err="1" smtClean="0"/>
              <a:t>identificato</a:t>
            </a:r>
            <a:r>
              <a:rPr lang="en-US" b="1" dirty="0" smtClean="0"/>
              <a:t> come </a:t>
            </a:r>
            <a:r>
              <a:rPr lang="en-US" b="1" dirty="0" err="1" smtClean="0"/>
              <a:t>uno</a:t>
            </a:r>
            <a:r>
              <a:rPr lang="en-US" b="1" dirty="0" smtClean="0"/>
              <a:t> </a:t>
            </a:r>
            <a:r>
              <a:rPr lang="en-US" b="1" dirty="0" err="1" smtClean="0"/>
              <a:t>dei</a:t>
            </a:r>
            <a:r>
              <a:rPr lang="en-US" b="1" dirty="0" smtClean="0"/>
              <a:t> </a:t>
            </a:r>
            <a:r>
              <a:rPr lang="en-US" b="1" dirty="0" err="1" smtClean="0"/>
              <a:t>siti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assemblaggio</a:t>
            </a:r>
            <a:r>
              <a:rPr lang="en-US" b="1" dirty="0" smtClean="0"/>
              <a:t> </a:t>
            </a:r>
            <a:r>
              <a:rPr lang="en-US" b="1" dirty="0" err="1" smtClean="0"/>
              <a:t>delle</a:t>
            </a:r>
            <a:r>
              <a:rPr lang="en-US" b="1" dirty="0" smtClean="0"/>
              <a:t> GEM per </a:t>
            </a:r>
            <a:r>
              <a:rPr lang="en-US" b="1" dirty="0" err="1" smtClean="0"/>
              <a:t>progetto</a:t>
            </a:r>
            <a:r>
              <a:rPr lang="en-US" b="1" dirty="0" smtClean="0"/>
              <a:t> GE1/1</a:t>
            </a:r>
          </a:p>
          <a:p>
            <a:pPr>
              <a:buFontTx/>
              <a:buChar char="-"/>
            </a:pPr>
            <a:r>
              <a:rPr lang="it-IT" b="1" dirty="0" smtClean="0"/>
              <a:t> </a:t>
            </a:r>
            <a:r>
              <a:rPr lang="it-IT" dirty="0" err="1" smtClean="0"/>
              <a:t>S</a:t>
            </a:r>
            <a:r>
              <a:rPr lang="en-US" dirty="0" smtClean="0"/>
              <a:t>et up del </a:t>
            </a:r>
            <a:r>
              <a:rPr lang="en-US" dirty="0" err="1" smtClean="0"/>
              <a:t>laboratorio</a:t>
            </a:r>
            <a:r>
              <a:rPr lang="en-US" dirty="0" smtClean="0"/>
              <a:t> </a:t>
            </a:r>
            <a:r>
              <a:rPr lang="en-US" dirty="0" err="1" smtClean="0"/>
              <a:t>completato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definizione</a:t>
            </a:r>
            <a:r>
              <a:rPr lang="en-US" dirty="0" smtClean="0"/>
              <a:t> </a:t>
            </a:r>
            <a:r>
              <a:rPr lang="en-US" dirty="0" err="1" smtClean="0"/>
              <a:t>criteri</a:t>
            </a:r>
            <a:r>
              <a:rPr lang="en-US" dirty="0" smtClean="0"/>
              <a:t> QC </a:t>
            </a:r>
            <a:r>
              <a:rPr lang="en-US" dirty="0" err="1" smtClean="0"/>
              <a:t>completato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primi</a:t>
            </a:r>
            <a:r>
              <a:rPr lang="en-US" dirty="0" smtClean="0"/>
              <a:t> </a:t>
            </a:r>
            <a:r>
              <a:rPr lang="en-US" dirty="0" err="1" smtClean="0"/>
              <a:t>prototipi</a:t>
            </a:r>
            <a:r>
              <a:rPr lang="en-US" dirty="0" smtClean="0"/>
              <a:t> di </a:t>
            </a:r>
            <a:r>
              <a:rPr lang="en-US" dirty="0" err="1" smtClean="0"/>
              <a:t>camere</a:t>
            </a:r>
            <a:r>
              <a:rPr lang="en-US" dirty="0" smtClean="0"/>
              <a:t> </a:t>
            </a:r>
            <a:r>
              <a:rPr lang="en-US" i="1" dirty="0" smtClean="0"/>
              <a:t>full size </a:t>
            </a:r>
            <a:r>
              <a:rPr lang="en-US" dirty="0" err="1" smtClean="0"/>
              <a:t>assemblati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clean room di ASTRA</a:t>
            </a:r>
          </a:p>
          <a:p>
            <a:r>
              <a:rPr lang="en-US" dirty="0" smtClean="0"/>
              <a:t>- Bunker X-ray </a:t>
            </a:r>
            <a:r>
              <a:rPr lang="en-US" dirty="0" err="1" smtClean="0"/>
              <a:t>completato</a:t>
            </a:r>
            <a:r>
              <a:rPr lang="en-US" dirty="0" smtClean="0"/>
              <a:t> e </a:t>
            </a:r>
            <a:r>
              <a:rPr lang="en-US" dirty="0" err="1" smtClean="0"/>
              <a:t>certificato</a:t>
            </a:r>
            <a:r>
              <a:rPr lang="en-US" dirty="0" smtClean="0"/>
              <a:t> </a:t>
            </a:r>
            <a:r>
              <a:rPr lang="en-US" dirty="0" err="1" smtClean="0"/>
              <a:t>dal</a:t>
            </a:r>
            <a:r>
              <a:rPr lang="en-US" dirty="0" smtClean="0"/>
              <a:t> </a:t>
            </a:r>
            <a:r>
              <a:rPr lang="en-US" dirty="0" err="1" smtClean="0"/>
              <a:t>servizio</a:t>
            </a:r>
            <a:r>
              <a:rPr lang="en-US" dirty="0" smtClean="0"/>
              <a:t> di radio </a:t>
            </a:r>
            <a:r>
              <a:rPr lang="en-US" dirty="0" err="1" smtClean="0"/>
              <a:t>protezione</a:t>
            </a:r>
            <a:r>
              <a:rPr lang="en-US" dirty="0" smtClean="0"/>
              <a:t> LNF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294464" y="2405787"/>
            <a:ext cx="5849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R&amp;D GEM per </a:t>
            </a:r>
            <a:r>
              <a:rPr lang="en-US" b="1" dirty="0" err="1" smtClean="0"/>
              <a:t>progetto</a:t>
            </a:r>
            <a:r>
              <a:rPr lang="en-US" b="1" dirty="0" smtClean="0"/>
              <a:t> GE1/1 </a:t>
            </a:r>
            <a:r>
              <a:rPr lang="en-US" b="1" dirty="0" err="1" smtClean="0"/>
              <a:t>finanziato</a:t>
            </a:r>
            <a:r>
              <a:rPr lang="en-US" b="1" dirty="0" smtClean="0"/>
              <a:t>, </a:t>
            </a:r>
            <a:r>
              <a:rPr lang="en-US" b="1" dirty="0" err="1" smtClean="0"/>
              <a:t>attualmente</a:t>
            </a:r>
            <a:r>
              <a:rPr lang="en-US" b="1" dirty="0" smtClean="0"/>
              <a:t> in </a:t>
            </a:r>
            <a:r>
              <a:rPr lang="en-US" b="1" dirty="0" err="1" smtClean="0"/>
              <a:t>fase</a:t>
            </a:r>
            <a:r>
              <a:rPr lang="en-US" b="1" dirty="0" smtClean="0"/>
              <a:t> di </a:t>
            </a:r>
            <a:r>
              <a:rPr lang="en-US" b="1" dirty="0" err="1" smtClean="0"/>
              <a:t>completamento</a:t>
            </a:r>
            <a:endParaRPr lang="en-US" b="1" dirty="0" smtClean="0"/>
          </a:p>
          <a:p>
            <a:pPr>
              <a:buFontTx/>
              <a:buChar char="-"/>
            </a:pPr>
            <a:r>
              <a:rPr lang="it-IT" b="1" dirty="0" smtClean="0"/>
              <a:t> </a:t>
            </a:r>
            <a:r>
              <a:rPr lang="en-US" dirty="0" err="1" smtClean="0"/>
              <a:t>tecniche</a:t>
            </a:r>
            <a:r>
              <a:rPr lang="en-US" dirty="0" smtClean="0"/>
              <a:t> </a:t>
            </a:r>
            <a:r>
              <a:rPr lang="en-US" dirty="0" err="1" smtClean="0"/>
              <a:t>moire</a:t>
            </a:r>
            <a:r>
              <a:rPr lang="en-US" dirty="0" smtClean="0"/>
              <a:t>’ per </a:t>
            </a:r>
            <a:r>
              <a:rPr lang="en-US" dirty="0" err="1" smtClean="0"/>
              <a:t>controllo</a:t>
            </a:r>
            <a:r>
              <a:rPr lang="en-US" dirty="0" smtClean="0"/>
              <a:t> </a:t>
            </a:r>
            <a:r>
              <a:rPr lang="en-US" dirty="0" err="1" smtClean="0"/>
              <a:t>tensionamento</a:t>
            </a:r>
            <a:r>
              <a:rPr lang="en-US" dirty="0" smtClean="0"/>
              <a:t>  </a:t>
            </a:r>
            <a:r>
              <a:rPr lang="en-US" dirty="0" err="1" smtClean="0"/>
              <a:t>meccanico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fogli</a:t>
            </a:r>
            <a:r>
              <a:rPr lang="en-US" dirty="0" smtClean="0"/>
              <a:t> GEM</a:t>
            </a:r>
          </a:p>
          <a:p>
            <a:pPr>
              <a:buFontTx/>
              <a:buChar char="-"/>
            </a:pPr>
            <a:r>
              <a:rPr lang="en-US" dirty="0" smtClean="0"/>
              <a:t> monitor </a:t>
            </a:r>
            <a:r>
              <a:rPr lang="en-US" dirty="0" err="1" smtClean="0"/>
              <a:t>tensionamento</a:t>
            </a:r>
            <a:r>
              <a:rPr lang="en-US" dirty="0" smtClean="0"/>
              <a:t>  con </a:t>
            </a:r>
            <a:r>
              <a:rPr lang="en-US" dirty="0" err="1" smtClean="0"/>
              <a:t>fibre</a:t>
            </a:r>
            <a:r>
              <a:rPr lang="en-US" dirty="0" smtClean="0"/>
              <a:t> a </a:t>
            </a:r>
            <a:r>
              <a:rPr lang="en-US" dirty="0" err="1" smtClean="0"/>
              <a:t>reticolo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Bragg (FBG)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di </a:t>
            </a:r>
            <a:r>
              <a:rPr lang="en-US" dirty="0" err="1" smtClean="0"/>
              <a:t>miscele</a:t>
            </a:r>
            <a:r>
              <a:rPr lang="en-US" dirty="0" smtClean="0"/>
              <a:t> alternative  (</a:t>
            </a:r>
            <a:r>
              <a:rPr lang="en-US" dirty="0" err="1" smtClean="0"/>
              <a:t>misure</a:t>
            </a:r>
            <a:r>
              <a:rPr lang="en-US" dirty="0" smtClean="0"/>
              <a:t> di </a:t>
            </a:r>
            <a:r>
              <a:rPr lang="en-US" dirty="0" err="1" smtClean="0"/>
              <a:t>guadagno</a:t>
            </a:r>
            <a:r>
              <a:rPr lang="en-US" dirty="0" smtClean="0"/>
              <a:t> e </a:t>
            </a:r>
            <a:r>
              <a:rPr lang="en-US" dirty="0" err="1" smtClean="0"/>
              <a:t>risoluzione</a:t>
            </a:r>
            <a:r>
              <a:rPr lang="en-US" dirty="0" smtClean="0"/>
              <a:t> </a:t>
            </a:r>
            <a:r>
              <a:rPr lang="en-US" dirty="0" err="1" smtClean="0"/>
              <a:t>temporale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306742" y="4832866"/>
            <a:ext cx="118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8000"/>
                </a:solidFill>
              </a:rPr>
              <a:t>G</a:t>
            </a:r>
            <a:r>
              <a:rPr lang="en-GB" dirty="0" smtClean="0">
                <a:solidFill>
                  <a:srgbClr val="008000"/>
                </a:solidFill>
              </a:rPr>
              <a:t>ain </a:t>
            </a:r>
            <a:r>
              <a:rPr lang="en-GB" dirty="0" err="1" smtClean="0">
                <a:solidFill>
                  <a:srgbClr val="008000"/>
                </a:solidFill>
              </a:rPr>
              <a:t>vs</a:t>
            </a:r>
            <a:r>
              <a:rPr lang="en-GB" dirty="0" smtClean="0">
                <a:solidFill>
                  <a:srgbClr val="008000"/>
                </a:solidFill>
              </a:rPr>
              <a:t> HV</a:t>
            </a:r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24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28600" y="2313241"/>
            <a:ext cx="3065670" cy="408755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A315-E7D5-E749-AC49-5942A554CF15}" type="datetime1">
              <a:rPr lang="en-US" smtClean="0"/>
              <a:pPr/>
              <a:t>7/1/15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4465422"/>
            <a:ext cx="3294270" cy="1699882"/>
          </a:xfrm>
          <a:prstGeom prst="rect">
            <a:avLst/>
          </a:prstGeom>
        </p:spPr>
      </p:pic>
      <p:sp>
        <p:nvSpPr>
          <p:cNvPr id="17" name="CasellaDiTesto 19"/>
          <p:cNvSpPr txBox="1"/>
          <p:nvPr/>
        </p:nvSpPr>
        <p:spPr>
          <a:xfrm>
            <a:off x="3275856" y="6016972"/>
            <a:ext cx="421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Risposta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dei</a:t>
            </a:r>
            <a:r>
              <a:rPr lang="en-US" dirty="0" smtClean="0">
                <a:solidFill>
                  <a:srgbClr val="008000"/>
                </a:solidFill>
              </a:rPr>
              <a:t> FBG 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>
                <a:solidFill>
                  <a:srgbClr val="008000"/>
                </a:solidFill>
              </a:rPr>
              <a:t>installati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>
                <a:solidFill>
                  <a:srgbClr val="008000"/>
                </a:solidFill>
              </a:rPr>
              <a:t>su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>
                <a:solidFill>
                  <a:srgbClr val="008000"/>
                </a:solidFill>
              </a:rPr>
              <a:t>una</a:t>
            </a:r>
            <a:r>
              <a:rPr lang="en-GB" dirty="0" smtClean="0">
                <a:solidFill>
                  <a:srgbClr val="008000"/>
                </a:solidFill>
              </a:rPr>
              <a:t> GE1/1</a:t>
            </a:r>
            <a:endParaRPr lang="en-GB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 descr="Exploded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118" b="2118"/>
          <a:stretch>
            <a:fillRect/>
          </a:stretch>
        </p:blipFill>
        <p:spPr>
          <a:xfrm>
            <a:off x="4356100" y="1748747"/>
            <a:ext cx="2499912" cy="1995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Screen Shot 2014-10-27 at 4.0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97300" y="4378152"/>
            <a:ext cx="2247900" cy="1929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ATLAS: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spectrometer upgrade, </a:t>
            </a:r>
            <a:r>
              <a:rPr lang="en-US" dirty="0" err="1" smtClean="0"/>
              <a:t>nSW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3-06-29 at 9.53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2101" y="2238594"/>
            <a:ext cx="2578100" cy="28486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3150" y="1332468"/>
            <a:ext cx="3765950" cy="369332"/>
          </a:xfrm>
          <a:prstGeom prst="rect">
            <a:avLst/>
          </a:prstGeom>
          <a:solidFill>
            <a:srgbClr val="C0504D"/>
          </a:solidFill>
        </p:spPr>
        <p:txBody>
          <a:bodyPr wrap="none">
            <a:spAutoFit/>
          </a:bodyPr>
          <a:lstStyle/>
          <a:p>
            <a:r>
              <a:rPr lang="it-IT" dirty="0"/>
              <a:t>1 m</a:t>
            </a:r>
            <a:r>
              <a:rPr lang="it-IT" baseline="30000" dirty="0"/>
              <a:t>2</a:t>
            </a:r>
            <a:r>
              <a:rPr lang="it-IT" dirty="0"/>
              <a:t> </a:t>
            </a:r>
            <a:r>
              <a:rPr lang="it-IT" dirty="0" err="1" smtClean="0"/>
              <a:t>prototypes</a:t>
            </a:r>
            <a:r>
              <a:rPr lang="it-IT" dirty="0" smtClean="0"/>
              <a:t> made </a:t>
            </a:r>
            <a:r>
              <a:rPr lang="it-IT" dirty="0" err="1" smtClean="0"/>
              <a:t>now</a:t>
            </a:r>
            <a:r>
              <a:rPr lang="it-IT" dirty="0" smtClean="0"/>
              <a:t> under test</a:t>
            </a:r>
            <a:endParaRPr lang="it-IT" dirty="0"/>
          </a:p>
        </p:txBody>
      </p:sp>
      <p:sp>
        <p:nvSpPr>
          <p:cNvPr id="5" name="CasellaDiTesto 3"/>
          <p:cNvSpPr txBox="1"/>
          <p:nvPr/>
        </p:nvSpPr>
        <p:spPr>
          <a:xfrm>
            <a:off x="127000" y="1274383"/>
            <a:ext cx="4019049" cy="923330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New Small Wheel for the </a:t>
            </a:r>
            <a:r>
              <a:rPr lang="it-IT" dirty="0" err="1" smtClean="0"/>
              <a:t>muon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it-IT" dirty="0" smtClean="0"/>
          </a:p>
          <a:p>
            <a:r>
              <a:rPr lang="it-IT" dirty="0" smtClean="0"/>
              <a:t>Precision </a:t>
            </a:r>
            <a:r>
              <a:rPr lang="it-IT" dirty="0" err="1" smtClean="0"/>
              <a:t>tracking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</a:t>
            </a:r>
            <a:r>
              <a:rPr lang="it-IT" dirty="0" err="1" smtClean="0"/>
              <a:t>Micromega’s</a:t>
            </a:r>
            <a:r>
              <a:rPr lang="it-IT" dirty="0" smtClean="0"/>
              <a:t> </a:t>
            </a:r>
          </a:p>
          <a:p>
            <a:r>
              <a:rPr lang="it-IT" dirty="0" smtClean="0"/>
              <a:t>1° time use on large area detectors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3150" y="3866633"/>
            <a:ext cx="23241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it-IT" dirty="0" err="1" smtClean="0"/>
              <a:t>assembly</a:t>
            </a:r>
            <a:r>
              <a:rPr lang="it-IT" dirty="0" smtClean="0"/>
              <a:t> test </a:t>
            </a:r>
            <a:r>
              <a:rPr lang="it-IT" dirty="0" err="1" smtClean="0"/>
              <a:t>ongoing</a:t>
            </a:r>
            <a:endParaRPr lang="it-IT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79600" y="3650733"/>
            <a:ext cx="990600" cy="2159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522483">
            <a:off x="1957386" y="3359016"/>
            <a:ext cx="70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3.5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pic>
        <p:nvPicPr>
          <p:cNvPr id="18" name="Picture 17" descr="IMG_183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5952" b="15530"/>
          <a:stretch/>
        </p:blipFill>
        <p:spPr>
          <a:xfrm>
            <a:off x="6870420" y="1739900"/>
            <a:ext cx="2184680" cy="2004109"/>
          </a:xfrm>
          <a:prstGeom prst="rect">
            <a:avLst/>
          </a:prstGeom>
        </p:spPr>
      </p:pic>
      <p:pic>
        <p:nvPicPr>
          <p:cNvPr id="20" name="Picture 19" descr="Screen Shot 2014-10-27 at 4.22.32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427"/>
          <a:stretch/>
        </p:blipFill>
        <p:spPr>
          <a:xfrm>
            <a:off x="6043808" y="4378152"/>
            <a:ext cx="3024336" cy="1929792"/>
          </a:xfrm>
          <a:prstGeom prst="rect">
            <a:avLst/>
          </a:prstGeom>
        </p:spPr>
      </p:pic>
      <p:sp>
        <p:nvSpPr>
          <p:cNvPr id="21" name="CasellaDiTesto 14"/>
          <p:cNvSpPr txBox="1"/>
          <p:nvPr/>
        </p:nvSpPr>
        <p:spPr>
          <a:xfrm>
            <a:off x="167326" y="5130614"/>
            <a:ext cx="3236784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LNF 2016 </a:t>
            </a:r>
            <a:r>
              <a:rPr lang="it-IT" dirty="0" err="1" smtClean="0">
                <a:solidFill>
                  <a:schemeClr val="bg1"/>
                </a:solidFill>
              </a:rPr>
              <a:t>requests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for</a:t>
            </a:r>
            <a:r>
              <a:rPr lang="it-IT" dirty="0" smtClean="0">
                <a:solidFill>
                  <a:schemeClr val="bg1"/>
                </a:solidFill>
              </a:rPr>
              <a:t> 375 </a:t>
            </a:r>
            <a:r>
              <a:rPr lang="it-IT" dirty="0" err="1" smtClean="0">
                <a:solidFill>
                  <a:schemeClr val="bg1"/>
                </a:solidFill>
              </a:rPr>
              <a:t>kE</a:t>
            </a:r>
            <a:r>
              <a:rPr lang="it-IT" dirty="0" smtClean="0">
                <a:solidFill>
                  <a:schemeClr val="bg1"/>
                </a:solidFill>
              </a:rPr>
              <a:t>:</a:t>
            </a:r>
          </a:p>
          <a:p>
            <a:pPr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Coordination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kern="1200" dirty="0">
                <a:solidFill>
                  <a:schemeClr val="bg1"/>
                </a:solidFill>
              </a:rPr>
              <a:t>of INFN </a:t>
            </a:r>
            <a:r>
              <a:rPr lang="it-IT" kern="1200" dirty="0" err="1">
                <a:solidFill>
                  <a:schemeClr val="bg1"/>
                </a:solidFill>
              </a:rPr>
              <a:t>activity</a:t>
            </a:r>
            <a:r>
              <a:rPr lang="it-IT" kern="1200" dirty="0">
                <a:solidFill>
                  <a:schemeClr val="bg1"/>
                </a:solidFill>
              </a:rPr>
              <a:t>   </a:t>
            </a:r>
            <a:endParaRPr lang="it-IT" kern="12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it-IT" kern="1200" dirty="0" smtClean="0">
                <a:solidFill>
                  <a:schemeClr val="bg1"/>
                </a:solidFill>
              </a:rPr>
              <a:t> Layout </a:t>
            </a:r>
            <a:r>
              <a:rPr lang="it-IT" kern="1200" dirty="0" err="1" smtClean="0">
                <a:solidFill>
                  <a:schemeClr val="bg1"/>
                </a:solidFill>
              </a:rPr>
              <a:t>responsibility</a:t>
            </a:r>
            <a:r>
              <a:rPr lang="it-IT" kern="1200" dirty="0" smtClean="0">
                <a:solidFill>
                  <a:schemeClr val="bg1"/>
                </a:solidFill>
              </a:rPr>
              <a:t> (SPAS)</a:t>
            </a:r>
          </a:p>
          <a:p>
            <a:pPr>
              <a:buFont typeface="Arial"/>
              <a:buChar char="•"/>
            </a:pPr>
            <a:r>
              <a:rPr lang="it-IT" kern="1200" dirty="0" smtClean="0">
                <a:solidFill>
                  <a:schemeClr val="bg1"/>
                </a:solidFill>
              </a:rPr>
              <a:t> </a:t>
            </a:r>
            <a:r>
              <a:rPr lang="it-IT" kern="1200" dirty="0" err="1" smtClean="0">
                <a:solidFill>
                  <a:schemeClr val="bg1"/>
                </a:solidFill>
              </a:rPr>
              <a:t>¼</a:t>
            </a:r>
            <a:r>
              <a:rPr lang="it-IT" kern="1200" dirty="0" smtClean="0">
                <a:solidFill>
                  <a:schemeClr val="bg1"/>
                </a:solidFill>
              </a:rPr>
              <a:t> of </a:t>
            </a:r>
            <a:r>
              <a:rPr lang="it-IT" kern="1200" dirty="0" err="1" smtClean="0">
                <a:solidFill>
                  <a:schemeClr val="bg1"/>
                </a:solidFill>
              </a:rPr>
              <a:t>chambers</a:t>
            </a:r>
            <a:r>
              <a:rPr lang="it-IT" kern="1200" dirty="0" smtClean="0">
                <a:solidFill>
                  <a:schemeClr val="bg1"/>
                </a:solidFill>
              </a:rPr>
              <a:t> </a:t>
            </a:r>
            <a:r>
              <a:rPr lang="it-IT" kern="1200" dirty="0" err="1" smtClean="0">
                <a:solidFill>
                  <a:schemeClr val="bg1"/>
                </a:solidFill>
              </a:rPr>
              <a:t>construction</a:t>
            </a:r>
            <a:endParaRPr lang="it-IT" kern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392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R&amp;D RPC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2015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</a:rPr>
              <a:t>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B950B36F-FCB2-4E4B-ABA1-49AEB885C2C9}" type="datetime1">
              <a:rPr lang="en-US" smtClean="0"/>
              <a:pPr algn="r"/>
              <a:t>7/1/15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9036" y="861536"/>
            <a:ext cx="84433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Coinvolgimento</a:t>
            </a:r>
            <a:r>
              <a:rPr lang="en-US" b="1" dirty="0" smtClean="0"/>
              <a:t> in </a:t>
            </a:r>
            <a:r>
              <a:rPr lang="en-US" b="1" dirty="0" err="1" smtClean="0"/>
              <a:t>attivita</a:t>
            </a:r>
            <a:r>
              <a:rPr lang="en-US" b="1" dirty="0" smtClean="0"/>
              <a:t>’ R&amp;D RPC in vista </a:t>
            </a:r>
            <a:r>
              <a:rPr lang="en-US" b="1" dirty="0" err="1" smtClean="0"/>
              <a:t>della</a:t>
            </a:r>
            <a:r>
              <a:rPr lang="en-US" b="1" dirty="0" smtClean="0"/>
              <a:t> </a:t>
            </a:r>
            <a:r>
              <a:rPr lang="en-US" b="1" dirty="0" err="1" smtClean="0"/>
              <a:t>fase</a:t>
            </a:r>
            <a:r>
              <a:rPr lang="en-US" b="1" dirty="0" smtClean="0"/>
              <a:t> II </a:t>
            </a:r>
            <a:r>
              <a:rPr lang="en-US" b="1" dirty="0" err="1" smtClean="0"/>
              <a:t>di</a:t>
            </a:r>
            <a:r>
              <a:rPr lang="en-US" b="1" dirty="0" smtClean="0"/>
              <a:t> LHC</a:t>
            </a:r>
          </a:p>
          <a:p>
            <a:pPr>
              <a:buFontTx/>
              <a:buChar char="-"/>
            </a:pPr>
            <a:r>
              <a:rPr lang="en-US" dirty="0" smtClean="0"/>
              <a:t>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F</a:t>
            </a:r>
            <a:r>
              <a:rPr lang="en-US" baseline="-25000" dirty="0" smtClean="0"/>
              <a:t>4</a:t>
            </a:r>
            <a:r>
              <a:rPr lang="en-US" dirty="0" smtClean="0"/>
              <a:t> (</a:t>
            </a:r>
            <a:r>
              <a:rPr lang="en-US" dirty="0" err="1" smtClean="0"/>
              <a:t>tetrafluoroetano</a:t>
            </a:r>
            <a:r>
              <a:rPr lang="en-US" dirty="0" smtClean="0"/>
              <a:t>) </a:t>
            </a:r>
            <a:r>
              <a:rPr lang="en-US" dirty="0" err="1" smtClean="0"/>
              <a:t>dovra</a:t>
            </a:r>
            <a:r>
              <a:rPr lang="en-US" dirty="0" smtClean="0"/>
              <a:t>’ presto </a:t>
            </a:r>
            <a:r>
              <a:rPr lang="en-US" dirty="0" err="1" smtClean="0"/>
              <a:t>essere</a:t>
            </a:r>
            <a:r>
              <a:rPr lang="en-US" dirty="0" smtClean="0"/>
              <a:t>  </a:t>
            </a:r>
            <a:r>
              <a:rPr lang="en-US" dirty="0" err="1" smtClean="0"/>
              <a:t>sostituito</a:t>
            </a:r>
            <a:r>
              <a:rPr lang="en-US" dirty="0" smtClean="0"/>
              <a:t> con </a:t>
            </a:r>
            <a:r>
              <a:rPr lang="en-US" dirty="0" err="1" smtClean="0"/>
              <a:t>componenti</a:t>
            </a:r>
            <a:r>
              <a:rPr lang="en-US" dirty="0" smtClean="0"/>
              <a:t> </a:t>
            </a:r>
            <a:r>
              <a:rPr lang="en-US" dirty="0" err="1" smtClean="0"/>
              <a:t>ecologici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far </a:t>
            </a:r>
            <a:r>
              <a:rPr lang="en-US" dirty="0" err="1" smtClean="0"/>
              <a:t>funzionare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RPC in avalanche </a:t>
            </a:r>
            <a:r>
              <a:rPr lang="en-US" dirty="0" err="1" smtClean="0"/>
              <a:t>senza</a:t>
            </a:r>
            <a:r>
              <a:rPr lang="en-US" dirty="0" smtClean="0"/>
              <a:t> Freon </a:t>
            </a:r>
            <a:r>
              <a:rPr lang="en-US" dirty="0" err="1" smtClean="0"/>
              <a:t>necessitera</a:t>
            </a:r>
            <a:r>
              <a:rPr lang="en-US" dirty="0" smtClean="0"/>
              <a:t>’ </a:t>
            </a:r>
            <a:r>
              <a:rPr lang="en-US" dirty="0" err="1" smtClean="0"/>
              <a:t>di</a:t>
            </a:r>
            <a:r>
              <a:rPr lang="en-US" dirty="0" smtClean="0"/>
              <a:t> un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sforzo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R&amp;D</a:t>
            </a: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dirty="0" err="1" smtClean="0"/>
              <a:t>stesso</a:t>
            </a:r>
            <a:r>
              <a:rPr lang="en-GB" dirty="0" smtClean="0"/>
              <a:t> </a:t>
            </a:r>
            <a:r>
              <a:rPr lang="en-GB" dirty="0" err="1" smtClean="0"/>
              <a:t>problema</a:t>
            </a:r>
            <a:r>
              <a:rPr lang="en-GB" dirty="0" smtClean="0"/>
              <a:t> per CF</a:t>
            </a:r>
            <a:r>
              <a:rPr lang="en-GB" baseline="-25000" dirty="0" smtClean="0"/>
              <a:t>4</a:t>
            </a:r>
            <a:r>
              <a:rPr lang="en-GB" dirty="0" smtClean="0"/>
              <a:t> </a:t>
            </a:r>
            <a:r>
              <a:rPr lang="en-GB" dirty="0" err="1" smtClean="0"/>
              <a:t>usato</a:t>
            </a:r>
            <a:r>
              <a:rPr lang="en-GB" dirty="0" smtClean="0"/>
              <a:t> </a:t>
            </a:r>
            <a:r>
              <a:rPr lang="en-GB" dirty="0" err="1" smtClean="0"/>
              <a:t>nelle</a:t>
            </a:r>
            <a:r>
              <a:rPr lang="en-GB" dirty="0" smtClean="0"/>
              <a:t> GEM</a:t>
            </a:r>
          </a:p>
          <a:p>
            <a:pPr>
              <a:buFontTx/>
              <a:buChar char="-"/>
            </a:pPr>
            <a:r>
              <a:rPr lang="en-GB" dirty="0" smtClean="0"/>
              <a:t> INFN ha </a:t>
            </a:r>
            <a:r>
              <a:rPr lang="en-GB" dirty="0" err="1" smtClean="0"/>
              <a:t>finanziato</a:t>
            </a:r>
            <a:r>
              <a:rPr lang="en-GB" dirty="0" smtClean="0"/>
              <a:t> </a:t>
            </a:r>
            <a:r>
              <a:rPr lang="en-GB" dirty="0" err="1" smtClean="0"/>
              <a:t>attivita</a:t>
            </a:r>
            <a:r>
              <a:rPr lang="en-GB" dirty="0" smtClean="0"/>
              <a:t>’ di R&amp;D </a:t>
            </a:r>
            <a:r>
              <a:rPr lang="en-GB" dirty="0" err="1" smtClean="0"/>
              <a:t>generale</a:t>
            </a:r>
            <a:r>
              <a:rPr lang="en-GB" dirty="0" smtClean="0"/>
              <a:t> per </a:t>
            </a:r>
            <a:r>
              <a:rPr lang="en-GB" dirty="0" err="1" smtClean="0"/>
              <a:t>Fase</a:t>
            </a:r>
            <a:r>
              <a:rPr lang="en-GB" dirty="0" smtClean="0"/>
              <a:t> II (include </a:t>
            </a:r>
            <a:r>
              <a:rPr lang="en-GB" dirty="0" err="1" smtClean="0"/>
              <a:t>studi</a:t>
            </a:r>
            <a:r>
              <a:rPr lang="en-GB" dirty="0" smtClean="0"/>
              <a:t> eco-gas per RPC)</a:t>
            </a:r>
            <a:endParaRPr lang="en-GB" dirty="0"/>
          </a:p>
          <a:p>
            <a:endParaRPr lang="en-GB" dirty="0" smtClean="0"/>
          </a:p>
          <a:p>
            <a:r>
              <a:rPr lang="it-IT" b="1" dirty="0" smtClean="0"/>
              <a:t>Piano di lavoro a Frascati per studiare miscele ecologiche alternative</a:t>
            </a:r>
          </a:p>
          <a:p>
            <a:pPr>
              <a:buFontTx/>
              <a:buChar char="-"/>
            </a:pPr>
            <a:r>
              <a:rPr lang="it-IT" dirty="0" smtClean="0"/>
              <a:t> Misure di carica, efficienza</a:t>
            </a:r>
          </a:p>
          <a:p>
            <a:pPr>
              <a:buFontTx/>
              <a:buChar char="-"/>
            </a:pPr>
            <a:r>
              <a:rPr lang="it-IT" dirty="0" smtClean="0"/>
              <a:t> misure di risoluzione temprale</a:t>
            </a:r>
          </a:p>
          <a:p>
            <a:pPr>
              <a:buFontTx/>
              <a:buChar char="-"/>
            </a:pPr>
            <a:r>
              <a:rPr lang="it-IT" dirty="0" smtClean="0"/>
              <a:t> analisi chimiche (reazione nuovi gas con </a:t>
            </a:r>
          </a:p>
          <a:p>
            <a:r>
              <a:rPr lang="it-IT" dirty="0"/>
              <a:t> </a:t>
            </a:r>
            <a:r>
              <a:rPr lang="it-IT" dirty="0" smtClean="0"/>
              <a:t> materiali)</a:t>
            </a:r>
          </a:p>
          <a:p>
            <a:pPr>
              <a:buFontTx/>
              <a:buChar char="-"/>
            </a:pPr>
            <a:r>
              <a:rPr lang="it-IT" dirty="0" smtClean="0"/>
              <a:t>Misure di </a:t>
            </a:r>
            <a:r>
              <a:rPr lang="it-IT" dirty="0" err="1" smtClean="0"/>
              <a:t>aging</a:t>
            </a:r>
            <a:r>
              <a:rPr lang="it-IT" dirty="0" smtClean="0"/>
              <a:t> con nuova miscela: Test a GIF++</a:t>
            </a:r>
            <a:endParaRPr lang="en-US" dirty="0" smtClean="0"/>
          </a:p>
          <a:p>
            <a:endParaRPr lang="it-IT" b="1" dirty="0" smtClean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634" y="2800623"/>
            <a:ext cx="4440808" cy="29088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019" y="4369420"/>
            <a:ext cx="4287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</a:rPr>
              <a:t>A study of HFO-1234ze (1,3,3,3-Tetrafluoropropene) as an eco-</a:t>
            </a:r>
            <a:r>
              <a:rPr lang="en-US" sz="1200" b="1" dirty="0" smtClean="0">
                <a:solidFill>
                  <a:srgbClr val="008000"/>
                </a:solidFill>
              </a:rPr>
              <a:t>friendly replacement </a:t>
            </a:r>
            <a:r>
              <a:rPr lang="en-US" sz="1200" b="1" dirty="0">
                <a:solidFill>
                  <a:srgbClr val="008000"/>
                </a:solidFill>
              </a:rPr>
              <a:t>in RPC detectors</a:t>
            </a:r>
          </a:p>
          <a:p>
            <a:r>
              <a:rPr lang="en-US" sz="1200" dirty="0"/>
              <a:t>L. </a:t>
            </a:r>
            <a:r>
              <a:rPr lang="en-US" sz="1200" dirty="0" err="1"/>
              <a:t>Benussi</a:t>
            </a:r>
            <a:r>
              <a:rPr lang="en-US" sz="1200" dirty="0"/>
              <a:t>, S. </a:t>
            </a:r>
            <a:r>
              <a:rPr lang="en-US" sz="1200" dirty="0" err="1"/>
              <a:t>Bianco</a:t>
            </a:r>
            <a:r>
              <a:rPr lang="en-US" sz="1200" dirty="0"/>
              <a:t>, M. </a:t>
            </a:r>
            <a:r>
              <a:rPr lang="en-US" sz="1200" dirty="0" err="1"/>
              <a:t>Ferrini</a:t>
            </a:r>
            <a:r>
              <a:rPr lang="en-US" sz="1200" dirty="0"/>
              <a:t>, L. </a:t>
            </a:r>
            <a:r>
              <a:rPr lang="en-US" sz="1200" dirty="0" err="1"/>
              <a:t>Passamonti</a:t>
            </a:r>
            <a:r>
              <a:rPr lang="en-US" sz="1200" dirty="0"/>
              <a:t>, D. </a:t>
            </a:r>
            <a:r>
              <a:rPr lang="en-US" sz="1200" dirty="0" err="1"/>
              <a:t>Pierluigi</a:t>
            </a:r>
            <a:r>
              <a:rPr lang="en-US" sz="1200" dirty="0"/>
              <a:t>, D.</a:t>
            </a:r>
          </a:p>
          <a:p>
            <a:r>
              <a:rPr lang="en-US" sz="1200" dirty="0"/>
              <a:t>Piccolo, A. Russo, G. </a:t>
            </a:r>
            <a:r>
              <a:rPr lang="en-US" sz="1200" dirty="0" err="1"/>
              <a:t>Saviano</a:t>
            </a:r>
            <a:r>
              <a:rPr lang="en-US" sz="1200" dirty="0"/>
              <a:t> (</a:t>
            </a:r>
            <a:r>
              <a:rPr lang="en-US" sz="1200" dirty="0" err="1"/>
              <a:t>Frascati</a:t>
            </a:r>
            <a:r>
              <a:rPr lang="en-US" sz="1200" dirty="0"/>
              <a:t>). May 7, 2015. 15 pp.</a:t>
            </a:r>
          </a:p>
          <a:p>
            <a:r>
              <a:rPr lang="en-US" sz="1200" dirty="0"/>
              <a:t>INFN-REPORT-INFN-14-14-LNF</a:t>
            </a:r>
          </a:p>
          <a:p>
            <a:r>
              <a:rPr lang="en-US" sz="1200" dirty="0"/>
              <a:t>e-Print: arXiv:1505.01648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543" y="5709449"/>
            <a:ext cx="9050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</a:rPr>
              <a:t>Properties of potential eco-friendly gas replacements for </a:t>
            </a:r>
            <a:r>
              <a:rPr lang="en-US" sz="1200" b="1" dirty="0" smtClean="0">
                <a:solidFill>
                  <a:srgbClr val="008000"/>
                </a:solidFill>
              </a:rPr>
              <a:t>particle detectors </a:t>
            </a:r>
            <a:r>
              <a:rPr lang="en-US" sz="1200" b="1" dirty="0">
                <a:solidFill>
                  <a:srgbClr val="008000"/>
                </a:solidFill>
              </a:rPr>
              <a:t>in high-energy physics</a:t>
            </a:r>
          </a:p>
          <a:p>
            <a:r>
              <a:rPr lang="en-US" sz="1200" dirty="0"/>
              <a:t>L. </a:t>
            </a:r>
            <a:r>
              <a:rPr lang="en-US" sz="1200" dirty="0" err="1"/>
              <a:t>Benussi</a:t>
            </a:r>
            <a:r>
              <a:rPr lang="en-US" sz="1200" dirty="0"/>
              <a:t>, S. </a:t>
            </a:r>
            <a:r>
              <a:rPr lang="en-US" sz="1200" dirty="0" err="1"/>
              <a:t>Bianco</a:t>
            </a:r>
            <a:r>
              <a:rPr lang="en-US" sz="1200" dirty="0"/>
              <a:t>, D. Piccolo, G. </a:t>
            </a:r>
            <a:r>
              <a:rPr lang="en-US" sz="1200" dirty="0" err="1"/>
              <a:t>Saviano</a:t>
            </a:r>
            <a:r>
              <a:rPr lang="en-US" sz="1200" dirty="0"/>
              <a:t>, S. </a:t>
            </a:r>
            <a:r>
              <a:rPr lang="en-US" sz="1200" dirty="0" err="1"/>
              <a:t>Colafranceschi</a:t>
            </a:r>
            <a:r>
              <a:rPr lang="en-US" sz="1200" dirty="0"/>
              <a:t>, </a:t>
            </a:r>
            <a:r>
              <a:rPr lang="en-US" sz="1200" dirty="0" smtClean="0"/>
              <a:t>J. </a:t>
            </a:r>
            <a:r>
              <a:rPr lang="en-US" sz="1200" dirty="0" err="1" smtClean="0"/>
              <a:t>Kjølbro</a:t>
            </a:r>
            <a:r>
              <a:rPr lang="en-US" sz="1200" dirty="0"/>
              <a:t>, A. Sharma, D. Yang, G. Chen, Y. Ban et al.. May 4, 2015. </a:t>
            </a:r>
            <a:r>
              <a:rPr lang="en-US" sz="1200" dirty="0" smtClean="0"/>
              <a:t>38 pp</a:t>
            </a:r>
            <a:r>
              <a:rPr lang="en-US" sz="1200" dirty="0"/>
              <a:t>.</a:t>
            </a:r>
          </a:p>
          <a:p>
            <a:r>
              <a:rPr lang="en-US" sz="1200" dirty="0"/>
              <a:t>INFN-REPORT-INFN-14-13-LNF.-CERN-REPORT-CERN-OPEN-2015-</a:t>
            </a:r>
            <a:r>
              <a:rPr lang="en-US" sz="1200" dirty="0" smtClean="0"/>
              <a:t>004,  </a:t>
            </a:r>
            <a:r>
              <a:rPr lang="en-US" sz="1200" dirty="0" err="1" smtClean="0"/>
              <a:t>e</a:t>
            </a:r>
            <a:r>
              <a:rPr lang="en-US" sz="1200" dirty="0"/>
              <a:t>-Print: arXiv:1505.00701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2015 summary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086520"/>
            <a:ext cx="8915400" cy="4937760"/>
          </a:xfrm>
        </p:spPr>
        <p:txBody>
          <a:bodyPr>
            <a:normAutofit fontScale="62500" lnSpcReduction="20000"/>
          </a:bodyPr>
          <a:lstStyle/>
          <a:p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Responsabilita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’</a:t>
            </a:r>
          </a:p>
          <a:p>
            <a:pPr lvl="1"/>
            <a:r>
              <a:rPr lang="it-IT" sz="2353" dirty="0" err="1" smtClean="0">
                <a:solidFill>
                  <a:srgbClr val="0000FF"/>
                </a:solidFill>
              </a:rPr>
              <a:t>R</a:t>
            </a:r>
            <a:r>
              <a:rPr lang="en-GB" sz="2353" dirty="0" err="1" smtClean="0">
                <a:solidFill>
                  <a:srgbClr val="0000FF"/>
                </a:solidFill>
              </a:rPr>
              <a:t>esponsabile</a:t>
            </a:r>
            <a:r>
              <a:rPr lang="en-GB" sz="2353" dirty="0" smtClean="0">
                <a:solidFill>
                  <a:srgbClr val="0000FF"/>
                </a:solidFill>
              </a:rPr>
              <a:t> GGM (L3): S. </a:t>
            </a:r>
            <a:r>
              <a:rPr lang="en-GB" sz="2353" dirty="0" err="1" smtClean="0">
                <a:solidFill>
                  <a:srgbClr val="0000FF"/>
                </a:solidFill>
              </a:rPr>
              <a:t>Bianco</a:t>
            </a:r>
            <a:endParaRPr lang="en-GB" sz="2353" dirty="0" smtClean="0">
              <a:solidFill>
                <a:srgbClr val="0000FF"/>
              </a:solidFill>
            </a:endParaRPr>
          </a:p>
          <a:p>
            <a:pPr lvl="1"/>
            <a:r>
              <a:rPr lang="en-GB" sz="2353" dirty="0" err="1" smtClean="0">
                <a:solidFill>
                  <a:srgbClr val="0000FF"/>
                </a:solidFill>
              </a:rPr>
              <a:t>Attivita</a:t>
            </a:r>
            <a:r>
              <a:rPr lang="en-GB" sz="2353" dirty="0" smtClean="0">
                <a:solidFill>
                  <a:srgbClr val="0000FF"/>
                </a:solidFill>
              </a:rPr>
              <a:t>’ DPG e Eco gas RPC (L3): D. Piccolo</a:t>
            </a:r>
          </a:p>
          <a:p>
            <a:pPr lvl="1"/>
            <a:r>
              <a:rPr lang="en-GB" sz="2353" dirty="0" smtClean="0">
                <a:solidFill>
                  <a:srgbClr val="0000FF"/>
                </a:solidFill>
              </a:rPr>
              <a:t>Chair dell Editorial Board </a:t>
            </a:r>
            <a:r>
              <a:rPr lang="en-GB" sz="2353" dirty="0" err="1" smtClean="0">
                <a:solidFill>
                  <a:srgbClr val="0000FF"/>
                </a:solidFill>
              </a:rPr>
              <a:t>degli</a:t>
            </a:r>
            <a:r>
              <a:rPr lang="en-GB" sz="2353" dirty="0" smtClean="0">
                <a:solidFill>
                  <a:srgbClr val="0000FF"/>
                </a:solidFill>
              </a:rPr>
              <a:t> RPC: D. Piccolo</a:t>
            </a:r>
          </a:p>
          <a:p>
            <a:pPr lvl="1"/>
            <a:r>
              <a:rPr lang="en-GB" sz="2353" dirty="0" err="1" smtClean="0">
                <a:solidFill>
                  <a:srgbClr val="0000FF"/>
                </a:solidFill>
              </a:rPr>
              <a:t>Responsabile</a:t>
            </a:r>
            <a:r>
              <a:rPr lang="en-GB" sz="2353" dirty="0" smtClean="0">
                <a:solidFill>
                  <a:srgbClr val="0000FF"/>
                </a:solidFill>
              </a:rPr>
              <a:t> GEM hardware (L3): L. Benussi</a:t>
            </a:r>
          </a:p>
          <a:p>
            <a:pPr lvl="1"/>
            <a:r>
              <a:rPr lang="en-GB" sz="2353" dirty="0" err="1" smtClean="0">
                <a:solidFill>
                  <a:srgbClr val="0000FF"/>
                </a:solidFill>
              </a:rPr>
              <a:t>Reasource</a:t>
            </a:r>
            <a:r>
              <a:rPr lang="en-GB" sz="2353" dirty="0" smtClean="0">
                <a:solidFill>
                  <a:srgbClr val="0000FF"/>
                </a:solidFill>
              </a:rPr>
              <a:t> Manager GEM (L2): S. </a:t>
            </a:r>
            <a:r>
              <a:rPr lang="en-GB" sz="2353" dirty="0" err="1" smtClean="0">
                <a:solidFill>
                  <a:srgbClr val="0000FF"/>
                </a:solidFill>
              </a:rPr>
              <a:t>Bianco</a:t>
            </a:r>
            <a:r>
              <a:rPr lang="en-GB" sz="2353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Attivita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’ al CERN test beam + GIF++: </a:t>
            </a:r>
          </a:p>
          <a:p>
            <a:pPr lvl="1"/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installazione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RPC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disco 4, commissioning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elettronica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di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readout</a:t>
            </a:r>
          </a:p>
          <a:p>
            <a:pPr lvl="1"/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M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anutenzione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sistema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GGM</a:t>
            </a:r>
          </a:p>
          <a:p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CMS </a:t>
            </a:r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Muon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 upgrade:</a:t>
            </a:r>
          </a:p>
          <a:p>
            <a:pPr lvl="1"/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Organizzazione e definizione protocolli costruzione GEM e siti di produzione</a:t>
            </a:r>
          </a:p>
          <a:p>
            <a:pPr lvl="1"/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Organizzazione </a:t>
            </a:r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tool</a:t>
            </a:r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 per controllo </a:t>
            </a:r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qualita’</a:t>
            </a:r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 GEM per GE1/1</a:t>
            </a:r>
          </a:p>
          <a:p>
            <a:pPr lvl="1"/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R&amp;D RPC e GEM miscele ecologiche</a:t>
            </a:r>
          </a:p>
          <a:p>
            <a:r>
              <a:rPr lang="it-IT" sz="2588" dirty="0" smtClean="0">
                <a:solidFill>
                  <a:srgbClr val="008000"/>
                </a:solidFill>
                <a:ea typeface="ＭＳ Ｐゴシック" pitchFamily="1" charset="-128"/>
              </a:rPr>
              <a:t>Analisi: inserimento nel gruppo di lavoro </a:t>
            </a:r>
            <a:r>
              <a:rPr lang="it-IT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Z</a:t>
            </a:r>
            <a:r>
              <a:rPr lang="it-IT" sz="2588" dirty="0" smtClean="0">
                <a:solidFill>
                  <a:srgbClr val="008000"/>
                </a:solidFill>
                <a:ea typeface="ＭＳ Ｐゴシック" pitchFamily="1" charset="-128"/>
              </a:rPr>
              <a:t>’-&gt;</a:t>
            </a:r>
            <a:r>
              <a:rPr lang="it-IT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mumu</a:t>
            </a:r>
            <a:r>
              <a:rPr lang="it-IT" sz="2588" dirty="0" smtClean="0">
                <a:solidFill>
                  <a:srgbClr val="008000"/>
                </a:solidFill>
                <a:ea typeface="ＭＳ Ｐゴシック" pitchFamily="1" charset="-128"/>
              </a:rPr>
              <a:t> (</a:t>
            </a:r>
            <a:r>
              <a:rPr lang="it-IT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Ass</a:t>
            </a:r>
            <a:r>
              <a:rPr lang="it-IT" sz="2588" dirty="0" smtClean="0">
                <a:solidFill>
                  <a:srgbClr val="008000"/>
                </a:solidFill>
                <a:ea typeface="ＭＳ Ｐゴシック" pitchFamily="1" charset="-128"/>
              </a:rPr>
              <a:t>. Ric.: </a:t>
            </a:r>
            <a:r>
              <a:rPr lang="it-IT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F</a:t>
            </a:r>
            <a:r>
              <a:rPr lang="it-IT" sz="2588" dirty="0" smtClean="0">
                <a:solidFill>
                  <a:srgbClr val="008000"/>
                </a:solidFill>
                <a:ea typeface="ＭＳ Ｐゴシック" pitchFamily="1" charset="-128"/>
              </a:rPr>
              <a:t>. Primavera)</a:t>
            </a:r>
            <a:endParaRPr lang="en-GB" sz="2888" dirty="0" smtClean="0">
              <a:solidFill>
                <a:srgbClr val="008000"/>
              </a:solidFill>
              <a:ea typeface="ＭＳ Ｐゴシック" pitchFamily="1" charset="-128"/>
            </a:endParaRPr>
          </a:p>
          <a:p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Conclusione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 </a:t>
            </a:r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progetto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 EU AIDA task 8.5.3</a:t>
            </a:r>
          </a:p>
          <a:p>
            <a:pPr lvl="1"/>
            <a:r>
              <a:rPr lang="it-IT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nfrastrutture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utente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per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laboratorio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di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radiazione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al CERN GIF++ </a:t>
            </a:r>
          </a:p>
          <a:p>
            <a:r>
              <a:rPr lang="en-GB" sz="2753" dirty="0" err="1" smtClean="0">
                <a:solidFill>
                  <a:srgbClr val="008000"/>
                </a:solidFill>
                <a:ea typeface="ＭＳ Ｐゴシック" pitchFamily="1" charset="-128"/>
                <a:cs typeface="ＭＳ Ｐゴシック" pitchFamily="1" charset="-128"/>
              </a:rPr>
              <a:t>Inizio</a:t>
            </a:r>
            <a:r>
              <a:rPr lang="en-GB" sz="2753" dirty="0" smtClean="0">
                <a:solidFill>
                  <a:srgbClr val="008000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753" dirty="0" err="1" smtClean="0">
                <a:solidFill>
                  <a:srgbClr val="008000"/>
                </a:solidFill>
                <a:ea typeface="ＭＳ Ｐゴシック" pitchFamily="1" charset="-128"/>
                <a:cs typeface="ＭＳ Ｐゴシック" pitchFamily="1" charset="-128"/>
              </a:rPr>
              <a:t>collaborazione</a:t>
            </a:r>
            <a:r>
              <a:rPr lang="en-GB" sz="2753" dirty="0" smtClean="0">
                <a:solidFill>
                  <a:srgbClr val="008000"/>
                </a:solidFill>
                <a:ea typeface="ＭＳ Ｐゴシック" pitchFamily="1" charset="-128"/>
                <a:cs typeface="ＭＳ Ｐゴシック" pitchFamily="1" charset="-128"/>
              </a:rPr>
              <a:t> in AIDA 2</a:t>
            </a:r>
          </a:p>
          <a:p>
            <a:pPr lvl="1"/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Responsabilita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’ task: monitoring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planarita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’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fogli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gem e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pcb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micormegas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con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fbg</a:t>
            </a:r>
            <a:endParaRPr lang="en-GB" sz="2353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1"/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Collaborazione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task: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nuove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miscele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ecologiche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per RPC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B962144F-0A37-8244-A157-FEE4F971D62E}" type="datetime1">
              <a:rPr lang="en-US" smtClean="0"/>
              <a:pPr algn="r"/>
              <a:t>7/1/15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94941" y="5969897"/>
            <a:ext cx="599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Per 2016 </a:t>
            </a:r>
            <a:r>
              <a:rPr lang="en-US" b="1" dirty="0" err="1" smtClean="0">
                <a:solidFill>
                  <a:srgbClr val="FF0000"/>
                </a:solidFill>
              </a:rPr>
              <a:t>si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prevede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proseguire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sugli</a:t>
            </a:r>
            <a:r>
              <a:rPr lang="en-US" b="1" dirty="0" smtClean="0">
                <a:solidFill>
                  <a:srgbClr val="FF0000"/>
                </a:solidFill>
              </a:rPr>
              <a:t> item </a:t>
            </a:r>
            <a:r>
              <a:rPr lang="en-US" b="1" dirty="0" err="1" smtClean="0">
                <a:solidFill>
                  <a:srgbClr val="FF0000"/>
                </a:solidFill>
              </a:rPr>
              <a:t>indicati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nel</a:t>
            </a:r>
            <a:r>
              <a:rPr lang="en-US" b="1" dirty="0" smtClean="0">
                <a:solidFill>
                  <a:srgbClr val="FF0000"/>
                </a:solidFill>
              </a:rPr>
              <a:t> 2015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309" y="330200"/>
            <a:ext cx="8473988" cy="609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CMS a CSN1 per 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1464709"/>
            <a:ext cx="8921536" cy="1752600"/>
          </a:xfrm>
        </p:spPr>
        <p:txBody>
          <a:bodyPr>
            <a:norm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Gruppo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2015: 4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fisici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ricercatori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 </a:t>
            </a:r>
            <a:r>
              <a:rPr lang="en-GB" sz="1800" dirty="0">
                <a:solidFill>
                  <a:srgbClr val="0000FF"/>
                </a:solidFill>
                <a:ea typeface="ＭＳ Ｐゴシック" pitchFamily="1" charset="-128"/>
              </a:rPr>
              <a:t>2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tecnologi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5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ingengeri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b="1" dirty="0">
                <a:solidFill>
                  <a:srgbClr val="0000FF"/>
                </a:solidFill>
                <a:ea typeface="ＭＳ Ｐゴシック" pitchFamily="1" charset="-128"/>
              </a:rPr>
              <a:t>9</a:t>
            </a:r>
            <a:r>
              <a:rPr lang="en-GB" sz="1800" b="1" dirty="0" smtClean="0">
                <a:solidFill>
                  <a:srgbClr val="0000FF"/>
                </a:solidFill>
                <a:ea typeface="ＭＳ Ｐゴシック" pitchFamily="1" charset="-128"/>
              </a:rPr>
              <a:t>.2 FTE 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(era 7.2 FTE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2015)</a:t>
            </a:r>
          </a:p>
          <a:p>
            <a:pPr lvl="1"/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Tecnici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di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gruppo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gia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coinvolti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nell’attivita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’: L.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Passamonti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, D.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Pierluigi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,  A. Russo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C199DC3-9E50-1441-BC7B-AF0913062764}" type="datetime1">
              <a:rPr lang="en-US" smtClean="0"/>
              <a:pPr algn="r"/>
              <a:t>7/1/15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438254"/>
              </p:ext>
            </p:extLst>
          </p:nvPr>
        </p:nvGraphicFramePr>
        <p:xfrm>
          <a:off x="612648" y="2451222"/>
          <a:ext cx="8232649" cy="3068459"/>
        </p:xfrm>
        <a:graphic>
          <a:graphicData uri="http://schemas.openxmlformats.org/drawingml/2006/table">
            <a:tbl>
              <a:tblPr/>
              <a:tblGrid>
                <a:gridCol w="791601"/>
                <a:gridCol w="4834854"/>
                <a:gridCol w="1303097"/>
                <a:gridCol w="1303097"/>
              </a:tblGrid>
              <a:tr h="44883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0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8.2 FTE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x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/FTE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5.0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3.7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kE/m.u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18.7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m.u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. + 1 KE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bous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talk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110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03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CON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Metabolismo 1.5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/FTE x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9,2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FTE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Symbol"/>
                        </a:rPr>
                        <a:t>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34.4 </a:t>
                      </a:r>
                      <a:r>
                        <a:rPr lang="it-IT" sz="1400" b="0" i="0" u="none" strike="noStrike" dirty="0" err="1" smtClean="0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64.4 </a:t>
                      </a:r>
                      <a:r>
                        <a:rPr lang="it-IT" sz="1400" b="0" i="0" u="none" strike="noStrike" dirty="0" err="1" smtClean="0">
                          <a:solidFill>
                            <a:srgbClr val="000000"/>
                          </a:solidFill>
                          <a:latin typeface="Bookman Old Style"/>
                        </a:rPr>
                        <a:t>Keuro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71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Auto CERN</a:t>
                      </a: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Symbol"/>
                        </a:rPr>
                        <a:t>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9 </a:t>
                      </a:r>
                      <a:r>
                        <a:rPr lang="it-IT" sz="1400" b="0" i="0" u="none" strike="noStrike" dirty="0" err="1" smtClean="0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R&amp;D RPC fase II (ecogas studies)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10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camera GEM per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slice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 test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9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gas per QC GEM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2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Keuro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CasellaDiTesto 10"/>
          <p:cNvSpPr txBox="1"/>
          <p:nvPr/>
        </p:nvSpPr>
        <p:spPr>
          <a:xfrm rot="18150680">
            <a:off x="-100294" y="2646085"/>
            <a:ext cx="1661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</a:rPr>
              <a:t>V</a:t>
            </a:r>
            <a:r>
              <a:rPr lang="en-GB" sz="2400" b="1" dirty="0" err="1" smtClean="0">
                <a:solidFill>
                  <a:srgbClr val="FF0000"/>
                </a:solidFill>
              </a:rPr>
              <a:t>ery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preliminary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servizi</a:t>
            </a:r>
            <a:r>
              <a:rPr lang="en-US" dirty="0" smtClean="0">
                <a:solidFill>
                  <a:srgbClr val="FF0000"/>
                </a:solidFill>
              </a:rPr>
              <a:t> 2016 CMS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71600"/>
            <a:ext cx="8686800" cy="71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1800" dirty="0" smtClean="0">
                <a:solidFill>
                  <a:srgbClr val="0000FF"/>
                </a:solidFill>
                <a:ea typeface="ＭＳ Ｐゴシック" pitchFamily="1" charset="-128"/>
              </a:rPr>
              <a:t>2016 R&amp;D su GEM per GE1/1 e inizio costruzione camere per </a:t>
            </a:r>
            <a:r>
              <a:rPr lang="it-IT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slice</a:t>
            </a:r>
            <a:r>
              <a:rPr lang="it-IT" sz="1800" dirty="0" smtClean="0">
                <a:solidFill>
                  <a:srgbClr val="0000FF"/>
                </a:solidFill>
                <a:ea typeface="ＭＳ Ｐゴシック" pitchFamily="1" charset="-128"/>
              </a:rPr>
              <a:t> test, messa a </a:t>
            </a:r>
          </a:p>
          <a:p>
            <a:pPr>
              <a:buNone/>
            </a:pPr>
            <a:r>
              <a:rPr lang="it-IT" sz="1800" dirty="0" smtClean="0">
                <a:solidFill>
                  <a:srgbClr val="0000FF"/>
                </a:solidFill>
                <a:ea typeface="ＭＳ Ｐゴシック" pitchFamily="1" charset="-128"/>
              </a:rPr>
              <a:t>punto laboratorio per produzione e test QC.  R&amp;D su RPC e GEM  eco-</a:t>
            </a:r>
            <a:r>
              <a:rPr lang="it-IT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gases</a:t>
            </a:r>
            <a:endParaRPr lang="it-IT" sz="1800" dirty="0" smtClean="0">
              <a:solidFill>
                <a:srgbClr val="0000FF"/>
              </a:solidFill>
              <a:ea typeface="ＭＳ Ｐゴシック" pitchFamily="1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5192076"/>
              </p:ext>
            </p:extLst>
          </p:nvPr>
        </p:nvGraphicFramePr>
        <p:xfrm>
          <a:off x="381000" y="2099964"/>
          <a:ext cx="7998505" cy="1113012"/>
        </p:xfrm>
        <a:graphic>
          <a:graphicData uri="http://schemas.openxmlformats.org/drawingml/2006/table">
            <a:tbl>
              <a:tblPr/>
              <a:tblGrid>
                <a:gridCol w="1235649"/>
                <a:gridCol w="5859370"/>
                <a:gridCol w="903486"/>
              </a:tblGrid>
              <a:tr h="30751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SPCM e SPECAS 2016 (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m.u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.)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8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scatola contenimento GEM + supporti movibili per x-</a:t>
                      </a:r>
                      <a:r>
                        <a:rPr kumimoji="0" lang="it-IT" sz="15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ray</a:t>
                      </a:r>
                      <a:r>
                        <a:rPr kumimoji="0" lang="it-IT" sz="15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it-IT" sz="15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gun</a:t>
                      </a:r>
                      <a:r>
                        <a:rPr kumimoji="0" lang="it-IT" sz="15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8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SPECAS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rogettazione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mobile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cannone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x-ray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153803"/>
              </p:ext>
            </p:extLst>
          </p:nvPr>
        </p:nvGraphicFramePr>
        <p:xfrm>
          <a:off x="431800" y="3314700"/>
          <a:ext cx="7264400" cy="2966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32275"/>
                <a:gridCol w="1515187"/>
                <a:gridCol w="1316938"/>
              </a:tblGrid>
              <a:tr h="3708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Richieste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tecnici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divisione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ricerca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 2016: </a:t>
                      </a:r>
                      <a:r>
                        <a:rPr lang="en-US" sz="1600" b="1" i="0" u="sng" strike="noStrike" baseline="0" dirty="0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48 mu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I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semestre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II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ookman Old Style"/>
                          <a:cs typeface="Bookman Old Style"/>
                        </a:rPr>
                        <a:t>semestre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Bookman Old Style"/>
                          <a:cs typeface="Bookman Old Style"/>
                        </a:rPr>
                        <a:t>GIF++ </a:t>
                      </a:r>
                      <a:r>
                        <a:rPr lang="en-US" sz="1600" u="none" strike="noStrike" dirty="0" err="1">
                          <a:effectLst/>
                          <a:latin typeface="Bookman Old Style"/>
                          <a:cs typeface="Bookman Old Style"/>
                        </a:rPr>
                        <a:t>sensori</a:t>
                      </a:r>
                      <a:r>
                        <a:rPr lang="en-US" sz="1600" u="none" strike="noStrike" dirty="0">
                          <a:effectLst/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sz="1600" u="none" strike="noStrike" dirty="0" err="1" smtClean="0">
                          <a:effectLst/>
                          <a:latin typeface="Bookman Old Style"/>
                          <a:cs typeface="Bookman Old Style"/>
                        </a:rPr>
                        <a:t>infrastruttura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Bookman Old Style"/>
                          <a:cs typeface="Bookman Old Style"/>
                        </a:rPr>
                        <a:t>0.2 FTE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Bookman Old Style"/>
                          <a:cs typeface="Bookman Old Style"/>
                        </a:rPr>
                        <a:t>0.2 FTE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Bookman Old Style"/>
                          <a:cs typeface="Bookman Old Style"/>
                        </a:rPr>
                        <a:t>GEM </a:t>
                      </a:r>
                      <a:r>
                        <a:rPr lang="en-US" sz="1600" u="none" strike="noStrike" dirty="0" err="1">
                          <a:effectLst/>
                          <a:latin typeface="Bookman Old Style"/>
                          <a:cs typeface="Bookman Old Style"/>
                        </a:rPr>
                        <a:t>costruzione</a:t>
                      </a:r>
                      <a:r>
                        <a:rPr lang="en-US" sz="1600" u="none" strike="noStrike" dirty="0">
                          <a:effectLst/>
                          <a:latin typeface="Bookman Old Style"/>
                          <a:cs typeface="Bookman Old Style"/>
                        </a:rPr>
                        <a:t> GE11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1.8 FTE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Bookman Old Style"/>
                          <a:cs typeface="Bookman Old Style"/>
                        </a:rPr>
                        <a:t>2.6 FTE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Bookman Old Style"/>
                          <a:cs typeface="Bookman Old Style"/>
                        </a:rPr>
                        <a:t>GEM QC and validation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1.0 FTE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Bookman Old Style"/>
                          <a:cs typeface="Bookman Old Style"/>
                        </a:rPr>
                        <a:t>1.0 FTE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Bookman Old Style"/>
                          <a:cs typeface="Bookman Old Style"/>
                        </a:rPr>
                        <a:t>GEM slice test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/>
                          <a:cs typeface="Bookman Old Style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Bookman Old Style"/>
                          <a:cs typeface="Bookman Old Style"/>
                        </a:rPr>
                        <a:t>0.3 FTE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Bookman Old Style"/>
                          <a:cs typeface="Bookman Old Style"/>
                        </a:rPr>
                        <a:t>Attività</a:t>
                      </a:r>
                      <a:r>
                        <a:rPr lang="en-US" sz="1600" u="none" strike="noStrike" dirty="0">
                          <a:effectLst/>
                          <a:latin typeface="Bookman Old Style"/>
                          <a:cs typeface="Bookman Old Style"/>
                        </a:rPr>
                        <a:t> R&amp;D Phase2 RPC+GEM+AIDA2020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Bookman Old Style"/>
                          <a:cs typeface="Bookman Old Style"/>
                        </a:rPr>
                        <a:t>1.2 FTE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Bookman Old Style"/>
                          <a:cs typeface="Bookman Old Style"/>
                        </a:rPr>
                        <a:t>0.4 FTE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  <a:latin typeface="Bookman Old Style"/>
                          <a:cs typeface="Bookman Old Style"/>
                        </a:rPr>
                        <a:t>Totale</a:t>
                      </a:r>
                      <a:r>
                        <a:rPr lang="en-US" sz="1600" b="1" u="none" strike="noStrike" dirty="0">
                          <a:effectLst/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latin typeface="Bookman Old Style"/>
                          <a:cs typeface="Bookman Old Style"/>
                        </a:rPr>
                        <a:t>richieste</a:t>
                      </a:r>
                      <a:r>
                        <a:rPr lang="en-US" sz="1600" b="1" u="none" strike="noStrike" dirty="0">
                          <a:effectLst/>
                          <a:latin typeface="Bookman Old Style"/>
                          <a:cs typeface="Bookman Old Style"/>
                        </a:rPr>
                        <a:t> CMS FTE </a:t>
                      </a:r>
                      <a:r>
                        <a:rPr lang="en-US" sz="1600" b="1" u="none" strike="noStrike" dirty="0" err="1">
                          <a:effectLst/>
                          <a:latin typeface="Bookman Old Style"/>
                          <a:cs typeface="Bookman Old Style"/>
                        </a:rPr>
                        <a:t>tecnici</a:t>
                      </a:r>
                      <a:r>
                        <a:rPr lang="en-US" sz="1600" b="1" u="none" strike="noStrike" dirty="0">
                          <a:effectLst/>
                          <a:latin typeface="Bookman Old Style"/>
                          <a:cs typeface="Bookman Old Style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Bookman Old Style"/>
                          <a:cs typeface="Bookman Old Style"/>
                        </a:rPr>
                        <a:t>4.2 FTE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Bookman Old Style"/>
                          <a:cs typeface="Bookman Old Style"/>
                        </a:rPr>
                        <a:t>4.5 FTE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16061-1A7E-284D-949A-D54A1464B396}" type="datetime1">
              <a:rPr lang="en-US" smtClean="0"/>
              <a:pPr/>
              <a:t>7/1/15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59000" y="1172634"/>
            <a:ext cx="2826000" cy="12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26530" y="2637368"/>
            <a:ext cx="7890941" cy="3200399"/>
          </a:xfrm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halkboard" pitchFamily="-112" charset="0"/>
              </a:rPr>
              <a:t>Il </a:t>
            </a:r>
            <a:r>
              <a:rPr lang="en-US" sz="2400" dirty="0" err="1" smtClean="0">
                <a:latin typeface="Chalkboard" pitchFamily="-112" charset="0"/>
              </a:rPr>
              <a:t>gruppo</a:t>
            </a:r>
            <a:r>
              <a:rPr lang="en-US" sz="2400" dirty="0" smtClean="0">
                <a:latin typeface="Chalkboard" pitchFamily="-112" charset="0"/>
              </a:rPr>
              <a:t> LNF:</a:t>
            </a:r>
          </a:p>
          <a:p>
            <a:r>
              <a:rPr lang="en-US" sz="2400" i="1" dirty="0" smtClean="0">
                <a:latin typeface="Chalkboard" pitchFamily="-112" charset="0"/>
              </a:rPr>
              <a:t>R. </a:t>
            </a:r>
            <a:r>
              <a:rPr lang="en-US" sz="2400" i="1" dirty="0" err="1" smtClean="0">
                <a:latin typeface="Chalkboard" pitchFamily="-112" charset="0"/>
              </a:rPr>
              <a:t>Baldini</a:t>
            </a:r>
            <a:r>
              <a:rPr lang="en-US" sz="2400" i="1" dirty="0" smtClean="0">
                <a:latin typeface="Chalkboard" pitchFamily="-112" charset="0"/>
              </a:rPr>
              <a:t> </a:t>
            </a:r>
            <a:r>
              <a:rPr lang="en-US" sz="2400" i="1" dirty="0" err="1" smtClean="0">
                <a:latin typeface="Chalkboard" pitchFamily="-112" charset="0"/>
              </a:rPr>
              <a:t>Ferroli</a:t>
            </a:r>
            <a:r>
              <a:rPr lang="en-US" sz="2400" i="1" dirty="0" smtClean="0">
                <a:latin typeface="Chalkboard" pitchFamily="-112" charset="0"/>
              </a:rPr>
              <a:t>, </a:t>
            </a:r>
            <a:r>
              <a:rPr lang="en-US" sz="2400" i="1" dirty="0" err="1" smtClean="0">
                <a:latin typeface="Chalkboard" pitchFamily="-112" charset="0"/>
              </a:rPr>
              <a:t>M.Bertani</a:t>
            </a:r>
            <a:r>
              <a:rPr lang="en-US" sz="2400" i="1" dirty="0" smtClean="0">
                <a:latin typeface="Chalkboard" pitchFamily="-112" charset="0"/>
              </a:rPr>
              <a:t> (resp. loc.), A. </a:t>
            </a:r>
            <a:r>
              <a:rPr lang="en-US" sz="2400" i="1" dirty="0" err="1" smtClean="0">
                <a:latin typeface="Chalkboard" pitchFamily="-112" charset="0"/>
              </a:rPr>
              <a:t>Calcaterra</a:t>
            </a:r>
            <a:r>
              <a:rPr lang="en-US" sz="2400" i="1" dirty="0" smtClean="0">
                <a:latin typeface="Chalkboard" pitchFamily="-112" charset="0"/>
              </a:rPr>
              <a:t> (resp. MAE project), G. </a:t>
            </a:r>
            <a:r>
              <a:rPr lang="en-US" sz="2400" i="1" dirty="0" err="1" smtClean="0">
                <a:latin typeface="Chalkboard" pitchFamily="-112" charset="0"/>
              </a:rPr>
              <a:t>Felici</a:t>
            </a:r>
            <a:r>
              <a:rPr lang="en-US" sz="2400" i="1" dirty="0" smtClean="0">
                <a:latin typeface="Chalkboard" pitchFamily="-112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halkboard" pitchFamily="-112" charset="0"/>
              </a:rPr>
              <a:t>G.Morello</a:t>
            </a:r>
            <a:r>
              <a:rPr lang="en-US" sz="2400" i="1" dirty="0" smtClean="0">
                <a:solidFill>
                  <a:srgbClr val="FF0000"/>
                </a:solidFill>
                <a:latin typeface="Chalkboard" pitchFamily="-112" charset="0"/>
              </a:rPr>
              <a:t> (art.36 </a:t>
            </a:r>
            <a:r>
              <a:rPr lang="en-US" sz="2400" i="1" dirty="0" err="1" smtClean="0">
                <a:solidFill>
                  <a:srgbClr val="FF0000"/>
                </a:solidFill>
                <a:latin typeface="Chalkboard" pitchFamily="-112" charset="0"/>
              </a:rPr>
              <a:t>da</a:t>
            </a:r>
            <a:r>
              <a:rPr lang="en-US" sz="2400" i="1" dirty="0" smtClean="0">
                <a:solidFill>
                  <a:srgbClr val="FF0000"/>
                </a:solidFill>
                <a:latin typeface="Chalkboard" pitchFamily="-11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halkboard" pitchFamily="-112" charset="0"/>
              </a:rPr>
              <a:t>agosto</a:t>
            </a:r>
            <a:r>
              <a:rPr lang="en-US" sz="2400" i="1" dirty="0" smtClean="0">
                <a:solidFill>
                  <a:srgbClr val="FF0000"/>
                </a:solidFill>
                <a:latin typeface="Chalkboard" pitchFamily="-112" charset="0"/>
              </a:rPr>
              <a:t>)</a:t>
            </a:r>
            <a:r>
              <a:rPr lang="en-US" sz="2400" i="1" dirty="0" smtClean="0">
                <a:latin typeface="Chalkboard" pitchFamily="-112" charset="0"/>
              </a:rPr>
              <a:t>,  P. </a:t>
            </a:r>
            <a:r>
              <a:rPr lang="en-US" sz="2400" i="1" dirty="0" err="1" smtClean="0">
                <a:latin typeface="Chalkboard" pitchFamily="-112" charset="0"/>
              </a:rPr>
              <a:t>Patteri</a:t>
            </a:r>
            <a:r>
              <a:rPr lang="en-US" sz="2400" i="1" dirty="0" smtClean="0">
                <a:latin typeface="Chalkboard" pitchFamily="-112" charset="0"/>
              </a:rPr>
              <a:t>, A. </a:t>
            </a:r>
            <a:r>
              <a:rPr lang="en-US" sz="2400" i="1" dirty="0" err="1" smtClean="0">
                <a:latin typeface="Chalkboard" pitchFamily="-112" charset="0"/>
              </a:rPr>
              <a:t>Zallo</a:t>
            </a:r>
            <a:r>
              <a:rPr lang="en-US" sz="2400" i="1" dirty="0" smtClean="0">
                <a:latin typeface="Chalkboard" pitchFamily="-112" charset="0"/>
              </a:rPr>
              <a:t> </a:t>
            </a:r>
            <a:r>
              <a:rPr lang="en-US" sz="2400" i="1" dirty="0" smtClean="0">
                <a:solidFill>
                  <a:srgbClr val="3160B2"/>
                </a:solidFill>
                <a:latin typeface="Chalkboard" pitchFamily="-112" charset="0"/>
              </a:rPr>
              <a:t>and J. Dong (IHEP), </a:t>
            </a:r>
            <a:r>
              <a:rPr lang="en-US" sz="2400" i="1" dirty="0" smtClean="0">
                <a:solidFill>
                  <a:srgbClr val="3160B2"/>
                </a:solidFill>
                <a:latin typeface="Tahoma"/>
                <a:cs typeface="Tahoma"/>
              </a:rPr>
              <a:t>E. </a:t>
            </a:r>
            <a:r>
              <a:rPr lang="en-US" sz="2400" i="1" dirty="0" err="1" smtClean="0">
                <a:solidFill>
                  <a:srgbClr val="3160B2"/>
                </a:solidFill>
                <a:latin typeface="Tahoma"/>
                <a:cs typeface="Tahoma"/>
              </a:rPr>
              <a:t>Tskhadadze</a:t>
            </a:r>
            <a:r>
              <a:rPr lang="en-US" sz="2400" i="1" dirty="0" smtClean="0">
                <a:solidFill>
                  <a:srgbClr val="3160B2"/>
                </a:solidFill>
                <a:latin typeface="Tahoma"/>
                <a:cs typeface="Tahoma"/>
              </a:rPr>
              <a:t> (</a:t>
            </a:r>
            <a:r>
              <a:rPr lang="en-US" sz="2400" i="1" dirty="0" err="1" smtClean="0">
                <a:solidFill>
                  <a:srgbClr val="3160B2"/>
                </a:solidFill>
                <a:latin typeface="Tahoma"/>
                <a:cs typeface="Tahoma"/>
              </a:rPr>
              <a:t>Dubna,fondi</a:t>
            </a:r>
            <a:r>
              <a:rPr lang="en-US" sz="2400" i="1" dirty="0" smtClean="0">
                <a:solidFill>
                  <a:srgbClr val="3160B2"/>
                </a:solidFill>
                <a:latin typeface="Tahoma"/>
                <a:cs typeface="Tahoma"/>
              </a:rPr>
              <a:t> FAI</a:t>
            </a:r>
            <a:r>
              <a:rPr lang="en-US" sz="2400" i="1" dirty="0" smtClean="0">
                <a:latin typeface="Tahoma"/>
                <a:cs typeface="Tahoma"/>
              </a:rPr>
              <a:t>)</a:t>
            </a:r>
          </a:p>
          <a:p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In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collaborazione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con: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S.Cerioni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(SP),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L.Passamonti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D.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Pierluigi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A. Russo (SSE), D.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Riondino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G.Corradi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M.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Gatta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(SEA)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40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95552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D1751-3C9A-4DD9-8230-7768521B3C1F}" type="slidenum">
              <a:rPr lang="it-IT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46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147" name="CasellaDiTesto 2"/>
          <p:cNvSpPr txBox="1">
            <a:spLocks noChangeArrowheads="1"/>
          </p:cNvSpPr>
          <p:nvPr/>
        </p:nvSpPr>
        <p:spPr bwMode="auto">
          <a:xfrm>
            <a:off x="7236295" y="4077072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it-IT" sz="2400" b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84627" y="44450"/>
            <a:ext cx="367408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The BESIII CGEM-IT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gem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/>
        </p:blipFill>
        <p:spPr>
          <a:xfrm>
            <a:off x="457200" y="836712"/>
            <a:ext cx="8229600" cy="302732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95370" y="3609925"/>
            <a:ext cx="7616990" cy="25553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Monotype Sorts"/>
              <a:buChar char="z"/>
              <a:defRPr kumimoji="1" sz="1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Monotype Sorts"/>
              <a:buChar char="y"/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Monotype Sorts"/>
              <a:buChar char="x"/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•"/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  <a:buFont typeface="Monotype Sorts"/>
              <a:buBlip>
                <a:blip r:embed="rId5"/>
              </a:buBlip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active layers: 3 (independent chambers)</a:t>
            </a:r>
          </a:p>
          <a:p>
            <a:pPr>
              <a:lnSpc>
                <a:spcPct val="120000"/>
              </a:lnSpc>
              <a:buFont typeface="Monotype Sorts"/>
              <a:buBlip>
                <a:blip r:embed="rId5"/>
              </a:buBlip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area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L1 length 532 mm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L2 length: 690 mm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L3 length: 847 mm </a:t>
            </a:r>
          </a:p>
          <a:p>
            <a:pPr>
              <a:lnSpc>
                <a:spcPct val="120000"/>
              </a:lnSpc>
              <a:buFont typeface="Monotype Sorts"/>
              <a:buBlip>
                <a:blip r:embed="rId5"/>
              </a:buBlip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radius: 78 mm, Outer radius: 178 mm</a:t>
            </a:r>
          </a:p>
          <a:p>
            <a:pPr>
              <a:lnSpc>
                <a:spcPct val="120000"/>
              </a:lnSpc>
              <a:buFont typeface="Monotype Sorts"/>
              <a:buBlip>
                <a:blip r:embed="rId5"/>
              </a:buBlip>
            </a:pPr>
            <a:r>
              <a:rPr lang="en-US" sz="2000" b="1" kern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000" b="1" kern="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Rohacell</a:t>
            </a:r>
            <a:r>
              <a:rPr lang="en-US" sz="2000" b="1" kern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supports and anodes: material budget &lt; 1%!</a:t>
            </a:r>
            <a:endParaRPr lang="en-US" sz="2000" b="1" kern="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2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27" y="1557352"/>
            <a:ext cx="8703137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275512" y="6597352"/>
            <a:ext cx="1905000" cy="28803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fld id="{159D1751-3C9A-4DD9-8230-7768521B3C1F}" type="slidenum">
              <a:rPr lang="it-IT" sz="2400" b="0" i="1">
                <a:solidFill>
                  <a:srgbClr val="000000">
                    <a:tint val="75000"/>
                  </a:srgbClr>
                </a:solidFill>
                <a:latin typeface="Tahoma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47</a:t>
            </a:fld>
            <a:endParaRPr lang="it-IT" sz="2400" b="0" i="1" dirty="0">
              <a:solidFill>
                <a:srgbClr val="000000">
                  <a:tint val="75000"/>
                </a:srgbClr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CasellaDiTesto 2"/>
          <p:cNvSpPr txBox="1">
            <a:spLocks noChangeArrowheads="1"/>
          </p:cNvSpPr>
          <p:nvPr/>
        </p:nvSpPr>
        <p:spPr bwMode="auto">
          <a:xfrm>
            <a:off x="1979613" y="3141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2400" b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84627" y="44450"/>
            <a:ext cx="528991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 charset="0"/>
                <a:cs typeface="Times New Roman" pitchFamily="18" charset="0"/>
              </a:rPr>
              <a:t>Financial </a:t>
            </a:r>
            <a:r>
              <a:rPr lang="it-IT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 charset="0"/>
                <a:cs typeface="Times New Roman" pitchFamily="18" charset="0"/>
              </a:rPr>
              <a:t>cooperation</a:t>
            </a:r>
            <a:r>
              <a:rPr lang="it-IT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 charset="0"/>
                <a:cs typeface="Times New Roman" pitchFamily="18" charset="0"/>
              </a:rPr>
              <a:t> EU - IHEP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32079" y="836712"/>
            <a:ext cx="8800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0070C0"/>
                </a:solidFill>
                <a:latin typeface="Gill Sans MT"/>
                <a:ea typeface="ＭＳ Ｐゴシック" charset="0"/>
                <a:cs typeface="ＭＳ Ｐゴシック" charset="0"/>
              </a:rPr>
              <a:t>The </a:t>
            </a:r>
            <a:r>
              <a:rPr lang="en-US" sz="2400" b="0" dirty="0" smtClean="0">
                <a:solidFill>
                  <a:srgbClr val="008000"/>
                </a:solidFill>
                <a:latin typeface="Gill Sans MT"/>
                <a:ea typeface="ＭＳ Ｐゴシック" charset="0"/>
                <a:cs typeface="ＭＳ Ｐゴシック" charset="0"/>
              </a:rPr>
              <a:t>full construction cost for the full CGEM-IT</a:t>
            </a:r>
            <a:r>
              <a:rPr lang="en-US" sz="2400" b="0" dirty="0" smtClean="0">
                <a:solidFill>
                  <a:srgbClr val="0070C0"/>
                </a:solidFill>
                <a:latin typeface="Gill Sans MT"/>
                <a:ea typeface="ＭＳ Ｐゴシック" charset="0"/>
                <a:cs typeface="ＭＳ Ｐゴシック" charset="0"/>
              </a:rPr>
              <a:t> is </a:t>
            </a:r>
            <a:r>
              <a:rPr lang="en-US" sz="2400" dirty="0" smtClean="0">
                <a:solidFill>
                  <a:srgbClr val="C00000"/>
                </a:solidFill>
                <a:latin typeface="Gill Sans MT"/>
                <a:ea typeface="ＭＳ Ｐゴシック" charset="0"/>
                <a:cs typeface="ＭＳ Ｐゴシック" charset="0"/>
              </a:rPr>
              <a:t>about 1M€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70C0"/>
                </a:solidFill>
                <a:latin typeface="Gill Sans MT"/>
                <a:ea typeface="ＭＳ Ｐゴシック" charset="0"/>
                <a:cs typeface="ＭＳ Ｐゴシック" charset="0"/>
              </a:rPr>
              <a:t>(not including manpower, integration and installation)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99792" y="2672416"/>
            <a:ext cx="1800000" cy="54000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3000" dirty="0" smtClean="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k€</a:t>
            </a:r>
            <a:endParaRPr lang="it-IT" sz="3000" dirty="0">
              <a:solidFill>
                <a:srgbClr val="00800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28866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95863" y="-169331"/>
            <a:ext cx="6849070" cy="1059590"/>
          </a:xfrm>
        </p:spPr>
        <p:txBody>
          <a:bodyPr/>
          <a:lstStyle/>
          <a:p>
            <a:r>
              <a:rPr lang="en-US" sz="2800" dirty="0" smtClean="0"/>
              <a:t>External </a:t>
            </a:r>
            <a:r>
              <a:rPr lang="en-US" sz="2800" dirty="0" err="1" smtClean="0"/>
              <a:t>fundings</a:t>
            </a:r>
            <a:r>
              <a:rPr lang="en-US" sz="2800" dirty="0" smtClean="0"/>
              <a:t> for the CGEM project</a:t>
            </a:r>
            <a:endParaRPr lang="en-US" sz="2800" dirty="0"/>
          </a:p>
        </p:txBody>
      </p:sp>
      <p:pic>
        <p:nvPicPr>
          <p:cNvPr id="14" name="Picture 103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4974" b="11939"/>
          <a:stretch/>
        </p:blipFill>
        <p:spPr bwMode="auto">
          <a:xfrm>
            <a:off x="5520645" y="914400"/>
            <a:ext cx="3563997" cy="2340019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76200" y="965200"/>
            <a:ext cx="5444444" cy="234833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85000"/>
            </a:pPr>
            <a:r>
              <a:rPr lang="en-US" sz="1800" dirty="0" smtClean="0">
                <a:solidFill>
                  <a:srgbClr val="FF0000"/>
                </a:solidFill>
                <a:latin typeface="Gill Sans MT"/>
                <a:ea typeface="ＭＳ Ｐゴシック" charset="0"/>
                <a:cs typeface="MS PGothic" charset="0"/>
              </a:rPr>
              <a:t>INFN-MAE-IHEP 2013-2015 CGEM PROJECT</a:t>
            </a:r>
          </a:p>
          <a:p>
            <a:pPr marL="342900" indent="-342900"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85000"/>
              <a:buFontTx/>
              <a:buChar char="•"/>
            </a:pPr>
            <a:r>
              <a:rPr lang="en-US" sz="2000" b="0" dirty="0" smtClean="0">
                <a:solidFill>
                  <a:srgbClr val="38ABED">
                    <a:lumMod val="50000"/>
                  </a:srgbClr>
                </a:solidFill>
                <a:latin typeface="Gill Sans MT"/>
                <a:ea typeface="ＭＳ Ｐゴシック" charset="0"/>
                <a:cs typeface="MS PGothic" charset="0"/>
              </a:rPr>
              <a:t>Design, construction </a:t>
            </a:r>
            <a:r>
              <a:rPr lang="en-US" sz="2000" b="0" dirty="0">
                <a:solidFill>
                  <a:srgbClr val="38ABED">
                    <a:lumMod val="50000"/>
                  </a:srgbClr>
                </a:solidFill>
                <a:latin typeface="Gill Sans MT"/>
                <a:ea typeface="ＭＳ Ｐゴシック" charset="0"/>
                <a:cs typeface="MS PGothic" charset="0"/>
              </a:rPr>
              <a:t>and test of a CGEM </a:t>
            </a:r>
            <a:r>
              <a:rPr lang="en-US" sz="2000" b="0" dirty="0" smtClean="0">
                <a:solidFill>
                  <a:srgbClr val="38ABED">
                    <a:lumMod val="50000"/>
                  </a:srgbClr>
                </a:solidFill>
                <a:latin typeface="Gill Sans MT"/>
                <a:ea typeface="ＭＳ Ｐゴシック" charset="0"/>
                <a:cs typeface="MS PGothic" charset="0"/>
              </a:rPr>
              <a:t>prototype with analog readout, to be used as the first layer of a new CGEM IT for BESIII,</a:t>
            </a:r>
          </a:p>
          <a:p>
            <a:pPr marL="342900" indent="-342900"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85000"/>
              <a:buFontTx/>
              <a:buChar char="•"/>
            </a:pPr>
            <a:r>
              <a:rPr lang="en-US" sz="2000" b="0" dirty="0" smtClean="0">
                <a:solidFill>
                  <a:srgbClr val="FF0000"/>
                </a:solidFill>
                <a:latin typeface="Gill Sans MT"/>
                <a:ea typeface="ＭＳ Ｐゴシック" charset="0"/>
                <a:cs typeface="MS PGothic" charset="0"/>
              </a:rPr>
              <a:t>Recognized as </a:t>
            </a:r>
            <a:r>
              <a:rPr lang="en-US" sz="2000" b="0" dirty="0">
                <a:solidFill>
                  <a:srgbClr val="FF0000"/>
                </a:solidFill>
                <a:latin typeface="Gill Sans MT"/>
                <a:ea typeface="ＭＳ Ｐゴシック" charset="0"/>
                <a:cs typeface="ＭＳ Ｐゴシック" charset="0"/>
              </a:rPr>
              <a:t>a Great Relevance Project </a:t>
            </a:r>
            <a:r>
              <a:rPr lang="en-US" sz="2000" b="0" dirty="0">
                <a:solidFill>
                  <a:srgbClr val="38ABED">
                    <a:lumMod val="50000"/>
                  </a:srgbClr>
                </a:solidFill>
                <a:latin typeface="Gill Sans MT"/>
                <a:ea typeface="ＭＳ Ｐゴシック" charset="0"/>
                <a:cs typeface="ＭＳ Ｐゴシック" charset="0"/>
              </a:rPr>
              <a:t>within the Executive Program for Scientific and Technological Cooperation between Italy and </a:t>
            </a:r>
            <a:r>
              <a:rPr lang="en-US" sz="2000" b="0" dirty="0" smtClean="0">
                <a:solidFill>
                  <a:srgbClr val="38ABED">
                    <a:lumMod val="50000"/>
                  </a:srgbClr>
                </a:solidFill>
                <a:latin typeface="Gill Sans MT"/>
                <a:ea typeface="ＭＳ Ｐゴシック" charset="0"/>
                <a:cs typeface="ＭＳ Ｐゴシック" charset="0"/>
              </a:rPr>
              <a:t>P.R.C. for  2013-2015. </a:t>
            </a:r>
            <a:endParaRPr lang="en-US" sz="2000" b="0" dirty="0">
              <a:solidFill>
                <a:srgbClr val="38ABED">
                  <a:lumMod val="50000"/>
                </a:srgbClr>
              </a:solidFill>
              <a:latin typeface="Gill Sans MT"/>
              <a:ea typeface="ＭＳ Ｐゴシック" charset="0"/>
              <a:cs typeface="ＭＳ Ｐゴシック" charset="0"/>
            </a:endParaRPr>
          </a:p>
          <a:p>
            <a:pPr marL="342900" indent="-342900"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85000"/>
              <a:buFontTx/>
              <a:buChar char="•"/>
            </a:pPr>
            <a:r>
              <a:rPr lang="en-US" sz="2000" b="0" dirty="0" smtClean="0">
                <a:solidFill>
                  <a:srgbClr val="38ABED">
                    <a:lumMod val="50000"/>
                  </a:srgbClr>
                </a:solidFill>
                <a:latin typeface="Gill Sans MT"/>
                <a:ea typeface="ＭＳ Ｐゴシック" charset="0"/>
                <a:cs typeface="ＭＳ Ｐゴシック" charset="0"/>
              </a:rPr>
              <a:t>total budget ≈ 360.0K€ </a:t>
            </a:r>
          </a:p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85000"/>
            </a:pPr>
            <a:endParaRPr lang="en-US" sz="2000" b="0" dirty="0" smtClean="0">
              <a:solidFill>
                <a:srgbClr val="38ABED">
                  <a:lumMod val="50000"/>
                </a:srgbClr>
              </a:solidFill>
              <a:latin typeface="Gill Sans MT"/>
              <a:ea typeface="ＭＳ Ｐゴシック" charset="0"/>
              <a:cs typeface="MS PGothic" charset="0"/>
            </a:endParaRPr>
          </a:p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85000"/>
            </a:pPr>
            <a:r>
              <a:rPr lang="en-US" sz="2000" b="0" dirty="0" smtClean="0">
                <a:solidFill>
                  <a:srgbClr val="800000"/>
                </a:solidFill>
                <a:latin typeface="Gill Sans MT"/>
                <a:ea typeface="ＭＳ Ｐゴシック" charset="0"/>
                <a:cs typeface="MS PGothic" charset="0"/>
              </a:rPr>
              <a:t>.</a:t>
            </a:r>
            <a:endParaRPr lang="en-US" sz="2000" b="0" dirty="0" smtClean="0">
              <a:solidFill>
                <a:srgbClr val="0C5986"/>
              </a:solidFill>
              <a:latin typeface="Gill Sans MT"/>
              <a:ea typeface="ＭＳ Ｐゴシック" charset="0"/>
              <a:cs typeface="MS PGothic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64822" y="3200400"/>
            <a:ext cx="8545778" cy="3631556"/>
            <a:chOff x="64822" y="3200400"/>
            <a:chExt cx="8545778" cy="3631556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b="37544"/>
            <a:stretch/>
          </p:blipFill>
          <p:spPr bwMode="auto">
            <a:xfrm>
              <a:off x="103514" y="3505200"/>
              <a:ext cx="8507086" cy="261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89" y="6172200"/>
              <a:ext cx="8507086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6200" y="3200400"/>
              <a:ext cx="80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0000"/>
                  </a:solidFill>
                  <a:latin typeface="Gill Sans MT"/>
                  <a:ea typeface="ＭＳ Ｐゴシック" charset="0"/>
                  <a:cs typeface="ＭＳ Ｐゴシック" charset="0"/>
                </a:rPr>
                <a:t>Horizon 2020 MSCA RISE (Research and Innovative Staff Exchange)  2014 </a:t>
              </a:r>
              <a:endParaRPr lang="en-US" sz="1800" dirty="0">
                <a:solidFill>
                  <a:srgbClr val="FF0000"/>
                </a:solidFill>
                <a:latin typeface="Gill Sans M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e 4"/>
            <p:cNvSpPr/>
            <p:nvPr/>
          </p:nvSpPr>
          <p:spPr>
            <a:xfrm>
              <a:off x="64822" y="6399908"/>
              <a:ext cx="3085157" cy="432048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t-IT" sz="1800" b="0">
                <a:solidFill>
                  <a:srgbClr val="FF0000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8190691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 idx="4294967295"/>
          </p:nvPr>
        </p:nvSpPr>
        <p:spPr>
          <a:xfrm>
            <a:off x="1219717" y="-78312"/>
            <a:ext cx="6346825" cy="665163"/>
          </a:xfrm>
        </p:spPr>
        <p:txBody>
          <a:bodyPr anchor="ctr"/>
          <a:lstStyle/>
          <a:p>
            <a:pPr algn="ctr"/>
            <a:r>
              <a:rPr lang="en-US" sz="2700" dirty="0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Activity in 2014-2105 at  LNF</a:t>
            </a:r>
            <a:endParaRPr lang="en-US" sz="2700" i="1" dirty="0">
              <a:solidFill>
                <a:srgbClr val="0000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799" y="586851"/>
            <a:ext cx="9144001" cy="5813949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ct val="8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For the report of the group activity:</a:t>
            </a:r>
          </a:p>
          <a:p>
            <a:pPr lvl="1">
              <a:lnSpc>
                <a:spcPct val="80000"/>
              </a:lnSpc>
              <a:spcBef>
                <a:spcPct val="8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Annual Report on  SIS web page with analysis status and results</a:t>
            </a: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spcBef>
                <a:spcPct val="8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CGEM </a:t>
            </a:r>
            <a:r>
              <a:rPr lang="en-US" sz="1800" dirty="0"/>
              <a:t>R&amp;D </a:t>
            </a:r>
            <a:r>
              <a:rPr lang="en-US" sz="1800" dirty="0" smtClean="0"/>
              <a:t>program: </a:t>
            </a:r>
            <a:endParaRPr lang="en-US" sz="1800" dirty="0" smtClean="0">
              <a:solidFill>
                <a:schemeClr val="tx2"/>
              </a:solidFill>
            </a:endParaRPr>
          </a:p>
          <a:p>
            <a:pPr lvl="1">
              <a:lnSpc>
                <a:spcPct val="80000"/>
              </a:lnSpc>
              <a:spcBef>
                <a:spcPct val="8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cosmic </a:t>
            </a:r>
            <a:r>
              <a:rPr lang="en-US" sz="1800" dirty="0">
                <a:solidFill>
                  <a:srgbClr val="FF0000"/>
                </a:solidFill>
              </a:rPr>
              <a:t>ray setup </a:t>
            </a:r>
            <a:r>
              <a:rPr lang="en-US" sz="1800" dirty="0"/>
              <a:t>test </a:t>
            </a:r>
            <a:r>
              <a:rPr lang="en-US" sz="1800" dirty="0" smtClean="0"/>
              <a:t>with</a:t>
            </a:r>
          </a:p>
          <a:p>
            <a:pPr marL="868362" lvl="2" indent="0">
              <a:lnSpc>
                <a:spcPct val="80000"/>
              </a:lnSpc>
              <a:buNone/>
            </a:pPr>
            <a:r>
              <a:rPr lang="en-US" sz="1800" dirty="0"/>
              <a:t> </a:t>
            </a:r>
            <a:r>
              <a:rPr lang="en-US" sz="1800" dirty="0" smtClean="0"/>
              <a:t>2 trigger counters, </a:t>
            </a:r>
          </a:p>
          <a:p>
            <a:pPr marL="868362" lvl="2" indent="0">
              <a:lnSpc>
                <a:spcPct val="80000"/>
              </a:lnSpc>
              <a:buNone/>
            </a:pPr>
            <a:r>
              <a:rPr lang="en-US" sz="1800" dirty="0"/>
              <a:t> </a:t>
            </a:r>
            <a:r>
              <a:rPr lang="en-US" sz="1800" dirty="0" smtClean="0"/>
              <a:t>3 KLOE-type tracking GEM chambers, </a:t>
            </a:r>
          </a:p>
          <a:p>
            <a:pPr marL="868362" lvl="2" indent="0">
              <a:lnSpc>
                <a:spcPct val="80000"/>
              </a:lnSpc>
              <a:buNone/>
            </a:pPr>
            <a:r>
              <a:rPr lang="en-US" sz="1800" dirty="0" smtClean="0"/>
              <a:t> 1 BESIII 10x10cm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(COMPASS-type test GEM chamber)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CERN Test Beam </a:t>
            </a:r>
            <a:r>
              <a:rPr lang="en-US" sz="1800" dirty="0" smtClean="0"/>
              <a:t>of the </a:t>
            </a:r>
            <a:r>
              <a:rPr lang="en-US" sz="1800" dirty="0" smtClean="0">
                <a:solidFill>
                  <a:srgbClr val="000000"/>
                </a:solidFill>
              </a:rPr>
              <a:t>10x10cm</a:t>
            </a:r>
            <a:r>
              <a:rPr lang="en-US" sz="1800" baseline="30000" dirty="0" smtClean="0">
                <a:solidFill>
                  <a:srgbClr val="000000"/>
                </a:solidFill>
              </a:rPr>
              <a:t>2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Layer 2</a:t>
            </a:r>
            <a:r>
              <a:rPr lang="en-US" sz="1800" dirty="0" smtClean="0"/>
              <a:t> of BESIII IT: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GEMs </a:t>
            </a:r>
            <a:r>
              <a:rPr lang="en-US" sz="1800" dirty="0"/>
              <a:t>and cathode </a:t>
            </a:r>
            <a:r>
              <a:rPr lang="en-US" sz="1800" dirty="0" smtClean="0"/>
              <a:t>sheets delivered from CERN </a:t>
            </a:r>
            <a:endParaRPr lang="en-US" sz="1800" dirty="0"/>
          </a:p>
          <a:p>
            <a:pPr lvl="2">
              <a:lnSpc>
                <a:spcPct val="80000"/>
              </a:lnSpc>
            </a:pPr>
            <a:r>
              <a:rPr lang="en-US" sz="1800" dirty="0"/>
              <a:t>Complete set of 5 molds </a:t>
            </a:r>
            <a:r>
              <a:rPr lang="en-US" sz="1800" dirty="0" smtClean="0"/>
              <a:t>delivered and measured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modifications of </a:t>
            </a:r>
            <a:r>
              <a:rPr lang="en-US" sz="1800" dirty="0" err="1" smtClean="0"/>
              <a:t>Clessidra</a:t>
            </a:r>
            <a:r>
              <a:rPr lang="en-US" sz="1800" dirty="0" smtClean="0"/>
              <a:t> (vertical insertion machine) from KLOE almost completed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three GEM complete Cylinders ready in clean room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Cathode ready in Ferrara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Anode expected mid-September from CERN, to be mounted in LNF+FE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in Autumn assembly of the 5 cylinders  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2100" b="1" dirty="0" smtClean="0"/>
              <a:t>We are trying to have </a:t>
            </a:r>
            <a:r>
              <a:rPr lang="en-US" sz="2100" b="1" dirty="0"/>
              <a:t> </a:t>
            </a:r>
            <a:r>
              <a:rPr lang="en-US" sz="2100" b="1" dirty="0" smtClean="0"/>
              <a:t>D. Jing</a:t>
            </a:r>
            <a:r>
              <a:rPr lang="en-US" sz="2100" b="1" dirty="0"/>
              <a:t> </a:t>
            </a:r>
            <a:r>
              <a:rPr lang="en-US" sz="2100" b="1" dirty="0" smtClean="0"/>
              <a:t>(IHEP) at LNF </a:t>
            </a:r>
            <a:r>
              <a:rPr lang="en-US" sz="2100" dirty="0" smtClean="0"/>
              <a:t>also next year</a:t>
            </a:r>
          </a:p>
          <a:p>
            <a:pPr lvl="1">
              <a:lnSpc>
                <a:spcPct val="80000"/>
              </a:lnSpc>
            </a:pPr>
            <a:r>
              <a:rPr lang="en-US" sz="2100" b="1" dirty="0" smtClean="0"/>
              <a:t>We need </a:t>
            </a:r>
            <a:r>
              <a:rPr lang="en-US" sz="1900" b="1" dirty="0" smtClean="0"/>
              <a:t>E. </a:t>
            </a:r>
            <a:r>
              <a:rPr lang="en-US" sz="1900" b="1" dirty="0" err="1">
                <a:cs typeface="Tahoma"/>
              </a:rPr>
              <a:t>Tskhadadze</a:t>
            </a:r>
            <a:r>
              <a:rPr lang="en-US" sz="1900" b="1" dirty="0">
                <a:cs typeface="Tahoma"/>
              </a:rPr>
              <a:t> </a:t>
            </a:r>
            <a:r>
              <a:rPr lang="en-US" sz="1900" b="1" dirty="0" smtClean="0">
                <a:cs typeface="Tahoma"/>
              </a:rPr>
              <a:t>also next year, HOW? </a:t>
            </a:r>
            <a:endParaRPr lang="en-US" sz="1900" b="1" dirty="0" smtClean="0"/>
          </a:p>
          <a:p>
            <a:pPr lvl="1">
              <a:lnSpc>
                <a:spcPct val="80000"/>
              </a:lnSpc>
            </a:pPr>
            <a:endParaRPr lang="en-US" sz="1800" b="1" dirty="0"/>
          </a:p>
          <a:p>
            <a:pPr marL="512762" lvl="1" indent="0">
              <a:lnSpc>
                <a:spcPct val="80000"/>
              </a:lnSpc>
              <a:buNone/>
            </a:pPr>
            <a:endParaRPr lang="en-US" dirty="0" smtClean="0"/>
          </a:p>
          <a:p>
            <a:pPr lvl="1">
              <a:lnSpc>
                <a:spcPct val="80000"/>
              </a:lnSpc>
            </a:pPr>
            <a:endParaRPr lang="en-US" sz="2200" dirty="0" smtClean="0"/>
          </a:p>
          <a:p>
            <a:pPr lvl="1">
              <a:lnSpc>
                <a:spcPct val="80000"/>
              </a:lnSpc>
              <a:buFont typeface="Wingdings" pitchFamily="1" charset="2"/>
              <a:buNone/>
            </a:pP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09" y="79303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36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9482" y="10666"/>
            <a:ext cx="3758736" cy="1059590"/>
          </a:xfrm>
        </p:spPr>
        <p:txBody>
          <a:bodyPr/>
          <a:lstStyle/>
          <a:p>
            <a:r>
              <a:rPr lang="en-US" sz="2800" dirty="0"/>
              <a:t>C</a:t>
            </a:r>
            <a:r>
              <a:rPr lang="en-US" sz="2800" dirty="0" smtClean="0"/>
              <a:t>ylindrical </a:t>
            </a:r>
            <a:br>
              <a:rPr lang="en-US" sz="2800" dirty="0" smtClean="0"/>
            </a:br>
            <a:r>
              <a:rPr lang="en-US" sz="2800" dirty="0" smtClean="0"/>
              <a:t>GEM assembly (LNF)</a:t>
            </a:r>
            <a:endParaRPr lang="en-US" sz="28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90910" y="4419600"/>
            <a:ext cx="4557290" cy="207495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Gill Sans"/>
                <a:cs typeface="Gill Sans"/>
              </a:rPr>
              <a:t>GEM cylindrical assembly in the INFN-LNF clean room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The three CGEM cylinders for the first layer are ready on their molds in LNF.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Cathode is ready in Ferrara</a:t>
            </a:r>
          </a:p>
          <a:p>
            <a:r>
              <a:rPr lang="en-US" sz="2000" dirty="0" smtClean="0">
                <a:solidFill>
                  <a:srgbClr val="0C5A86"/>
                </a:solidFill>
                <a:latin typeface="Gill Sans"/>
                <a:cs typeface="Gill Sans"/>
              </a:rPr>
              <a:t>Plan to move to the vertical assembly next Autumn</a:t>
            </a:r>
            <a:r>
              <a:rPr lang="en-US" sz="2000" dirty="0" smtClean="0">
                <a:solidFill>
                  <a:srgbClr val="0C5A86"/>
                </a:solidFill>
              </a:rPr>
              <a:t>.</a:t>
            </a:r>
            <a:endParaRPr lang="en-US" sz="2000" dirty="0">
              <a:solidFill>
                <a:srgbClr val="0C5A86"/>
              </a:solidFill>
            </a:endParaRPr>
          </a:p>
        </p:txBody>
      </p:sp>
      <p:pic>
        <p:nvPicPr>
          <p:cNvPr id="7" name="Picture 6" descr="Image00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11723" y="325338"/>
            <a:ext cx="3867987" cy="2891321"/>
          </a:xfrm>
          <a:prstGeom prst="rect">
            <a:avLst/>
          </a:prstGeom>
        </p:spPr>
      </p:pic>
      <p:pic>
        <p:nvPicPr>
          <p:cNvPr id="8" name="Picture 7" descr="Image00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3798" y="1181666"/>
            <a:ext cx="4089889" cy="3057193"/>
          </a:xfrm>
          <a:prstGeom prst="rect">
            <a:avLst/>
          </a:prstGeom>
        </p:spPr>
      </p:pic>
      <p:pic>
        <p:nvPicPr>
          <p:cNvPr id="10" name="Picture 9" descr="Image000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11723" y="3430240"/>
            <a:ext cx="3867988" cy="28913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0666" y="1298733"/>
            <a:ext cx="376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white"/>
                </a:solidFill>
                <a:latin typeface="Helvetica"/>
                <a:ea typeface="ＭＳ Ｐゴシック" charset="0"/>
                <a:cs typeface="Helvetica"/>
              </a:rPr>
              <a:t>planar preparation of the GEM foils</a:t>
            </a:r>
            <a:endParaRPr lang="en-US" sz="1800" b="0" dirty="0">
              <a:solidFill>
                <a:prstClr val="white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2078" y="354198"/>
            <a:ext cx="349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</a:rPr>
              <a:t>vacuum cylindrical gluing</a:t>
            </a:r>
            <a:endParaRPr lang="en-US" sz="1800" b="0" dirty="0">
              <a:solidFill>
                <a:srgbClr val="FFFFFF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3218" y="5837564"/>
            <a:ext cx="349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</a:rPr>
              <a:t>Cylindrical GEM electrode ready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10704" y="3485475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Helvetica Neue Light"/>
                <a:ea typeface="ＭＳ Ｐゴシック" charset="0"/>
                <a:cs typeface="Helvetica Neue Light"/>
              </a:rPr>
              <a:t>permaglass</a:t>
            </a:r>
            <a:r>
              <a:rPr lang="en-US" sz="1600" dirty="0" smtClean="0">
                <a:solidFill>
                  <a:srgbClr val="FFFFFF"/>
                </a:solidFill>
                <a:latin typeface="Helvetica Neue Light"/>
                <a:ea typeface="ＭＳ Ｐゴシック" charset="0"/>
                <a:cs typeface="Helvetica Neue Light"/>
              </a:rPr>
              <a:t> frames</a:t>
            </a:r>
            <a:endParaRPr lang="en-US" sz="1600" dirty="0">
              <a:solidFill>
                <a:srgbClr val="FFFFFF"/>
              </a:solidFill>
              <a:latin typeface="Helvetica Neue Light"/>
              <a:ea typeface="ＭＳ Ｐゴシック" charset="0"/>
              <a:cs typeface="Helvetica Neue Ligh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807306" y="3824029"/>
            <a:ext cx="216468" cy="53659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541600" y="3824029"/>
            <a:ext cx="2086188" cy="34632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77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" y="127000"/>
            <a:ext cx="8229600" cy="963256"/>
          </a:xfrm>
        </p:spPr>
        <p:txBody>
          <a:bodyPr/>
          <a:lstStyle/>
          <a:p>
            <a:r>
              <a:rPr lang="it-IT" dirty="0" smtClean="0"/>
              <a:t>ATLAS upgrade: </a:t>
            </a:r>
            <a:r>
              <a:rPr lang="it-IT" dirty="0" err="1" smtClean="0"/>
              <a:t>Fast-Track</a:t>
            </a:r>
            <a:r>
              <a:rPr lang="it-IT" dirty="0" smtClean="0"/>
              <a:t> trigger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28600" y="1610566"/>
            <a:ext cx="4095993" cy="923330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Hardware:</a:t>
            </a:r>
          </a:p>
          <a:p>
            <a:pPr>
              <a:buFont typeface="Arial"/>
              <a:buChar char="•"/>
            </a:pPr>
            <a:r>
              <a:rPr lang="en-US" dirty="0" smtClean="0"/>
              <a:t> Test boards for associative memory chip</a:t>
            </a:r>
          </a:p>
          <a:p>
            <a:pPr>
              <a:buFont typeface="Arial"/>
              <a:buChar char="•"/>
            </a:pPr>
            <a:r>
              <a:rPr lang="en-US" dirty="0" smtClean="0"/>
              <a:t> Test organization for </a:t>
            </a:r>
            <a:r>
              <a:rPr lang="en-US" dirty="0" err="1" smtClean="0"/>
              <a:t>AMChip</a:t>
            </a:r>
            <a:r>
              <a:rPr lang="en-US" dirty="0" smtClean="0"/>
              <a:t> production</a:t>
            </a:r>
            <a:endParaRPr lang="it-IT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233415" y="3949700"/>
            <a:ext cx="6429965" cy="175432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Software:</a:t>
            </a:r>
          </a:p>
          <a:p>
            <a:pPr>
              <a:buFont typeface="Arial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FTK-based</a:t>
            </a:r>
            <a:r>
              <a:rPr lang="it-IT" dirty="0" smtClean="0"/>
              <a:t> high </a:t>
            </a:r>
            <a:r>
              <a:rPr lang="it-IT" dirty="0" err="1" smtClean="0"/>
              <a:t>level</a:t>
            </a:r>
            <a:r>
              <a:rPr lang="it-IT" dirty="0" smtClean="0"/>
              <a:t> trigger performance </a:t>
            </a:r>
            <a:r>
              <a:rPr lang="it-IT" dirty="0" err="1" smtClean="0"/>
              <a:t>for</a:t>
            </a:r>
            <a:r>
              <a:rPr lang="it-IT" dirty="0" smtClean="0"/>
              <a:t> ZH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nn</a:t>
            </a:r>
            <a:r>
              <a:rPr lang="en-US" dirty="0" err="1" smtClean="0">
                <a:sym typeface="Wingdings"/>
              </a:rPr>
              <a:t>bb</a:t>
            </a:r>
            <a:r>
              <a:rPr lang="it-IT" dirty="0" smtClean="0"/>
              <a:t> 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 Cut on ET(miss) </a:t>
            </a:r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Particle</a:t>
            </a:r>
            <a:r>
              <a:rPr lang="it-IT" dirty="0" smtClean="0"/>
              <a:t> Flow + FTK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 Can cut on PT(</a:t>
            </a:r>
            <a:r>
              <a:rPr lang="it-IT" dirty="0" err="1" smtClean="0"/>
              <a:t>leading</a:t>
            </a:r>
            <a:r>
              <a:rPr lang="it-IT" dirty="0" smtClean="0"/>
              <a:t> jet) </a:t>
            </a:r>
            <a:r>
              <a:rPr lang="it-IT" dirty="0" err="1" smtClean="0"/>
              <a:t>from</a:t>
            </a:r>
            <a:r>
              <a:rPr lang="it-IT" dirty="0" smtClean="0"/>
              <a:t> </a:t>
            </a:r>
            <a:r>
              <a:rPr lang="it-IT" dirty="0" err="1" smtClean="0"/>
              <a:t>Particle</a:t>
            </a:r>
            <a:r>
              <a:rPr lang="it-IT" dirty="0" smtClean="0"/>
              <a:t> Flow + FTK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 Can cut on </a:t>
            </a:r>
            <a:r>
              <a:rPr lang="it-IT" dirty="0" err="1" smtClean="0"/>
              <a:t>b-tagged</a:t>
            </a:r>
            <a:r>
              <a:rPr lang="it-IT" dirty="0" smtClean="0"/>
              <a:t> PT(</a:t>
            </a:r>
            <a:r>
              <a:rPr lang="it-IT" dirty="0" err="1" smtClean="0"/>
              <a:t>leading</a:t>
            </a:r>
            <a:r>
              <a:rPr lang="it-IT" dirty="0" smtClean="0"/>
              <a:t> jet)</a:t>
            </a:r>
          </a:p>
          <a:p>
            <a:pPr>
              <a:buFont typeface="Arial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Efficiency</a:t>
            </a:r>
            <a:r>
              <a:rPr lang="it-IT" dirty="0" smtClean="0"/>
              <a:t> </a:t>
            </a:r>
            <a:r>
              <a:rPr lang="it-IT" dirty="0" err="1" smtClean="0"/>
              <a:t>improvements</a:t>
            </a:r>
            <a:r>
              <a:rPr lang="it-IT" dirty="0" smtClean="0"/>
              <a:t> on ZH</a:t>
            </a:r>
            <a:r>
              <a:rPr lang="en-US" dirty="0" err="1" smtClean="0">
                <a:sym typeface="Wingdings"/>
              </a:rPr>
              <a:t>vvbb</a:t>
            </a:r>
            <a:r>
              <a:rPr lang="en-US" dirty="0" smtClean="0">
                <a:sym typeface="Wingdings"/>
              </a:rPr>
              <a:t> by as much as x1.5</a:t>
            </a:r>
            <a:r>
              <a:rPr lang="it-IT" dirty="0" smtClean="0"/>
              <a:t>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00390" y="1139713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Activities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involving</a:t>
            </a:r>
            <a:r>
              <a:rPr lang="it-IT" dirty="0" smtClean="0">
                <a:solidFill>
                  <a:srgbClr val="FF0000"/>
                </a:solidFill>
              </a:rPr>
              <a:t> ATLAS-LNF: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28600" y="2635496"/>
            <a:ext cx="5250155" cy="1200329"/>
          </a:xfrm>
          <a:prstGeom prst="rect">
            <a:avLst/>
          </a:prstGeom>
          <a:solidFill>
            <a:srgbClr val="4D93CB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LNF responsible for Input Mezzanine (IM)</a:t>
            </a:r>
          </a:p>
          <a:p>
            <a:pPr>
              <a:buFont typeface="Arial"/>
              <a:buChar char="•"/>
            </a:pPr>
            <a:r>
              <a:rPr lang="en-US" dirty="0" smtClean="0"/>
              <a:t> Prototype production for FTK clustering</a:t>
            </a:r>
          </a:p>
          <a:p>
            <a:pPr>
              <a:buFont typeface="Arial"/>
              <a:buChar char="•"/>
            </a:pPr>
            <a:r>
              <a:rPr lang="en-US" dirty="0" smtClean="0"/>
              <a:t> Production, installation and operation of 80 FTK IM’s</a:t>
            </a:r>
          </a:p>
          <a:p>
            <a:pPr>
              <a:buFont typeface="Arial"/>
              <a:buChar char="•"/>
            </a:pPr>
            <a:r>
              <a:rPr lang="en-US" dirty="0" smtClean="0"/>
              <a:t> Firmware porting for FTK IM’s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pic>
        <p:nvPicPr>
          <p:cNvPr id="20" name="Pictur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4415928" y="1165113"/>
            <a:ext cx="2543672" cy="1394183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5725619" y="2842721"/>
            <a:ext cx="4657507" cy="2179252"/>
          </a:xfrm>
          <a:prstGeom prst="rect">
            <a:avLst/>
          </a:prstGeom>
          <a:ln>
            <a:noFill/>
          </a:ln>
        </p:spPr>
      </p:pic>
      <p:sp>
        <p:nvSpPr>
          <p:cNvPr id="23" name="CasellaDiTesto 14"/>
          <p:cNvSpPr txBox="1"/>
          <p:nvPr/>
        </p:nvSpPr>
        <p:spPr>
          <a:xfrm>
            <a:off x="243526" y="5955269"/>
            <a:ext cx="349116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LNF 2016 </a:t>
            </a:r>
            <a:r>
              <a:rPr lang="it-IT" dirty="0" err="1" smtClean="0">
                <a:solidFill>
                  <a:schemeClr val="bg1"/>
                </a:solidFill>
              </a:rPr>
              <a:t>requests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for</a:t>
            </a:r>
            <a:r>
              <a:rPr lang="it-IT" dirty="0" smtClean="0">
                <a:solidFill>
                  <a:schemeClr val="bg1"/>
                </a:solidFill>
              </a:rPr>
              <a:t> 22 </a:t>
            </a:r>
            <a:r>
              <a:rPr lang="it-IT" dirty="0" err="1" smtClean="0">
                <a:solidFill>
                  <a:schemeClr val="bg1"/>
                </a:solidFill>
              </a:rPr>
              <a:t>kE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err="1" smtClean="0">
                <a:solidFill>
                  <a:schemeClr val="bg1"/>
                </a:solidFill>
              </a:rPr>
              <a:t>App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 noChangeAspect="1"/>
          </p:cNvSpPr>
          <p:nvPr>
            <p:ph type="title"/>
          </p:nvPr>
        </p:nvSpPr>
        <p:spPr>
          <a:xfrm>
            <a:off x="173080" y="212076"/>
            <a:ext cx="3862697" cy="537986"/>
          </a:xfrm>
        </p:spPr>
        <p:txBody>
          <a:bodyPr/>
          <a:lstStyle/>
          <a:p>
            <a:r>
              <a:rPr lang="en-US" dirty="0" err="1" smtClean="0"/>
              <a:t>Cern</a:t>
            </a:r>
            <a:r>
              <a:rPr lang="en-US" dirty="0" smtClean="0"/>
              <a:t> SPS test beam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221660" y="6320788"/>
            <a:ext cx="682084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51</a:t>
            </a:fld>
            <a:endParaRPr lang="en-US" dirty="0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11744" y="1821740"/>
            <a:ext cx="3383995" cy="3628233"/>
            <a:chOff x="211288" y="2580835"/>
            <a:chExt cx="3491997" cy="3744029"/>
          </a:xfrm>
        </p:grpSpPr>
        <p:pic>
          <p:nvPicPr>
            <p:cNvPr id="10" name="Picture 9" descr="IMAG156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11288" y="3013033"/>
              <a:ext cx="3491997" cy="26297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20891" y="2580835"/>
              <a:ext cx="2152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 smtClean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The BESIII prototype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0164" y="5674458"/>
              <a:ext cx="108373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 smtClean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Forward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 smtClean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Tracking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47359" y="5740088"/>
              <a:ext cx="127322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 smtClean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Backward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 smtClean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Tracking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626414" y="4805135"/>
              <a:ext cx="97686" cy="9681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861297" y="4647908"/>
              <a:ext cx="124570" cy="114862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2516159" y="4498552"/>
              <a:ext cx="97686" cy="129798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738415" y="4525834"/>
              <a:ext cx="0" cy="127069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1976455" y="2874100"/>
              <a:ext cx="223280" cy="100686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IMAG15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31000" y="3512329"/>
            <a:ext cx="2172744" cy="2885119"/>
          </a:xfrm>
          <a:prstGeom prst="rect">
            <a:avLst/>
          </a:prstGeom>
        </p:spPr>
      </p:pic>
      <p:grpSp>
        <p:nvGrpSpPr>
          <p:cNvPr id="3" name="Group 1"/>
          <p:cNvGrpSpPr>
            <a:grpSpLocks noChangeAspect="1"/>
          </p:cNvGrpSpPr>
          <p:nvPr/>
        </p:nvGrpSpPr>
        <p:grpSpPr>
          <a:xfrm>
            <a:off x="4020851" y="288708"/>
            <a:ext cx="4392616" cy="2691055"/>
            <a:chOff x="3821055" y="288698"/>
            <a:chExt cx="5220621" cy="3132155"/>
          </a:xfrm>
        </p:grpSpPr>
        <p:pic>
          <p:nvPicPr>
            <p:cNvPr id="9" name="Picture 8" descr="screenshot_0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b="30438"/>
            <a:stretch/>
          </p:blipFill>
          <p:spPr>
            <a:xfrm>
              <a:off x="3821055" y="288698"/>
              <a:ext cx="5220621" cy="313215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813774" y="437446"/>
              <a:ext cx="1193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i="1" dirty="0" smtClean="0">
                  <a:solidFill>
                    <a:srgbClr val="FFFFFF"/>
                  </a:solidFill>
                  <a:latin typeface="Helvetica Neue"/>
                  <a:ea typeface="ＭＳ Ｐゴシック" charset="0"/>
                  <a:cs typeface="Helvetica Neue"/>
                </a:rPr>
                <a:t>GOLIATH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824245" y="3500625"/>
            <a:ext cx="2848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Arial"/>
              <a:buChar char="•"/>
            </a:pPr>
            <a:r>
              <a:rPr lang="en-US" sz="1600" b="0" dirty="0" smtClean="0">
                <a:solidFill>
                  <a:srgbClr val="3B6BBF"/>
                </a:solidFill>
                <a:latin typeface="Gill Sans"/>
                <a:ea typeface="ＭＳ Ｐゴシック" charset="0"/>
                <a:cs typeface="Gill Sans"/>
              </a:rPr>
              <a:t>validate analogue readout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600" b="0" dirty="0" smtClean="0">
                <a:solidFill>
                  <a:srgbClr val="3B6BBF"/>
                </a:solidFill>
                <a:latin typeface="Gill Sans"/>
                <a:ea typeface="ＭＳ Ｐゴシック" charset="0"/>
                <a:cs typeface="Gill Sans"/>
              </a:rPr>
              <a:t>validate Garfield simulation</a:t>
            </a:r>
            <a:endParaRPr lang="en-US" sz="2400" b="0" i="1" dirty="0" smtClean="0">
              <a:solidFill>
                <a:srgbClr val="009900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marL="285750" indent="-285750" eaLnBrk="0" hangingPunct="0">
              <a:buFont typeface="Arial"/>
              <a:buChar char="•"/>
            </a:pPr>
            <a:r>
              <a:rPr lang="en-US" sz="1600" b="0" dirty="0" smtClean="0">
                <a:solidFill>
                  <a:srgbClr val="3B6BBF"/>
                </a:solidFill>
                <a:latin typeface="Gill Sans"/>
                <a:ea typeface="ＭＳ Ｐゴシック" charset="0"/>
                <a:cs typeface="Gill Sans"/>
              </a:rPr>
              <a:t>test different gas and geometry configurations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600" b="0" dirty="0" smtClean="0">
                <a:solidFill>
                  <a:srgbClr val="3B6BBF"/>
                </a:solidFill>
                <a:latin typeface="Gill Sans"/>
                <a:ea typeface="ＭＳ Ｐゴシック" charset="0"/>
                <a:cs typeface="Gill Sans"/>
              </a:rPr>
              <a:t>test 3mm and 5mm gap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4622" y="1832283"/>
            <a:ext cx="3563998" cy="364986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eaLnBrk="0" hangingPunct="0"/>
            <a:endParaRPr lang="en-US" sz="2400" b="0" i="1" dirty="0">
              <a:solidFill>
                <a:srgbClr val="0099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3080" y="831565"/>
            <a:ext cx="3679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800" b="0" dirty="0" smtClean="0">
                <a:solidFill>
                  <a:srgbClr val="3B6BBF"/>
                </a:solidFill>
                <a:latin typeface="Gill Sans"/>
                <a:ea typeface="ＭＳ Ｐゴシック" charset="0"/>
                <a:cs typeface="Gill Sans"/>
              </a:rPr>
              <a:t>CERN SPS beam last December to test the planar prototype inside a magnetic field up to 1T</a:t>
            </a:r>
            <a:endParaRPr lang="en-US" sz="2400" b="0" i="1" dirty="0" smtClean="0">
              <a:solidFill>
                <a:srgbClr val="009900"/>
              </a:solidFill>
              <a:latin typeface="Helvetica Neue"/>
              <a:ea typeface="ＭＳ Ｐゴシック" charset="0"/>
              <a:cs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560788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1607" y="1311388"/>
            <a:ext cx="7978366" cy="4652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9672" y="432179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finalize the detector design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7404" y="5152811"/>
            <a:ext cx="4952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R&amp;D and simulation for detector design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86605" y="3980194"/>
            <a:ext cx="5083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begin detector construction, LAY 2 ready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7405" y="2172980"/>
            <a:ext cx="2754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complete construction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7405" y="1783677"/>
            <a:ext cx="1410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installation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26304" y="1311388"/>
            <a:ext cx="3767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commissioning and data taking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93674" y="1817251"/>
            <a:ext cx="1569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QC and test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0983" y="1968284"/>
            <a:ext cx="4647728" cy="33425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4246" y="1315695"/>
            <a:ext cx="1439573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2018</a:t>
            </a: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0" dirty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2017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2016</a:t>
            </a: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2015</a:t>
            </a: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2014 </a:t>
            </a:r>
            <a:endParaRPr lang="en-US" sz="2800" b="0" dirty="0">
              <a:solidFill>
                <a:prstClr val="black"/>
              </a:solidFill>
              <a:latin typeface="Gill Sans MT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0603" y="2951899"/>
            <a:ext cx="2978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Layer 1&amp; 3 construction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12937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" y="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BES-III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richieste</a:t>
            </a:r>
            <a:r>
              <a:rPr lang="en-US" dirty="0" smtClean="0"/>
              <a:t> CSN1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5467" y="1149348"/>
            <a:ext cx="8775700" cy="18859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b="1" dirty="0" err="1" smtClean="0"/>
              <a:t>Gruppo</a:t>
            </a:r>
            <a:r>
              <a:rPr lang="en-US" sz="1600" b="1" dirty="0" smtClean="0"/>
              <a:t> 2015: 6 </a:t>
            </a:r>
            <a:r>
              <a:rPr lang="en-US" sz="1600" b="1" dirty="0" err="1" smtClean="0"/>
              <a:t>Ric</a:t>
            </a:r>
            <a:r>
              <a:rPr lang="en-US" sz="1600" b="1" dirty="0" smtClean="0"/>
              <a:t> + 1 </a:t>
            </a:r>
            <a:r>
              <a:rPr lang="en-US" sz="1600" b="1" dirty="0" err="1" smtClean="0"/>
              <a:t>Tecnologo</a:t>
            </a:r>
            <a:r>
              <a:rPr lang="en-US" sz="1600" b="1" dirty="0" smtClean="0"/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4.6 FTE </a:t>
            </a:r>
            <a:r>
              <a:rPr lang="en-US" sz="1600" b="1" dirty="0" smtClean="0">
                <a:sym typeface="Wingdings"/>
              </a:rPr>
              <a:t>(</a:t>
            </a:r>
            <a:r>
              <a:rPr lang="en-US" sz="1600" b="1" dirty="0" err="1" smtClean="0">
                <a:sym typeface="Wingdings"/>
              </a:rPr>
              <a:t>nel</a:t>
            </a:r>
            <a:r>
              <a:rPr lang="en-US" sz="1600" b="1" dirty="0" smtClean="0">
                <a:sym typeface="Wingdings"/>
              </a:rPr>
              <a:t> 2015 era 4.9 FTE)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n-US" sz="1600" i="1" dirty="0" smtClean="0">
                <a:latin typeface="Chalkboard" pitchFamily="-112" charset="0"/>
              </a:rPr>
              <a:t>R. </a:t>
            </a:r>
            <a:r>
              <a:rPr lang="en-US" sz="1600" i="1" dirty="0" err="1" smtClean="0">
                <a:latin typeface="Chalkboard" pitchFamily="-112" charset="0"/>
              </a:rPr>
              <a:t>Baldini</a:t>
            </a:r>
            <a:r>
              <a:rPr lang="en-US" sz="1600" i="1" dirty="0" smtClean="0">
                <a:latin typeface="Chalkboard" pitchFamily="-112" charset="0"/>
              </a:rPr>
              <a:t> </a:t>
            </a:r>
            <a:r>
              <a:rPr lang="en-US" sz="1600" i="1" dirty="0" err="1" smtClean="0">
                <a:latin typeface="Chalkboard" pitchFamily="-112" charset="0"/>
              </a:rPr>
              <a:t>Ferroli</a:t>
            </a:r>
            <a:r>
              <a:rPr lang="en-US" sz="1600" i="1" dirty="0" smtClean="0">
                <a:latin typeface="Chalkboard" pitchFamily="-112" charset="0"/>
              </a:rPr>
              <a:t>, </a:t>
            </a:r>
            <a:r>
              <a:rPr lang="en-US" sz="1600" i="1" dirty="0" err="1" smtClean="0">
                <a:latin typeface="Chalkboard" pitchFamily="-112" charset="0"/>
              </a:rPr>
              <a:t>M.Bertani</a:t>
            </a:r>
            <a:r>
              <a:rPr lang="en-US" sz="1600" i="1" dirty="0" smtClean="0">
                <a:latin typeface="Chalkboard" pitchFamily="-112" charset="0"/>
              </a:rPr>
              <a:t> (resp. loc.) (90%), A. </a:t>
            </a:r>
            <a:r>
              <a:rPr lang="en-US" sz="1600" i="1" dirty="0" err="1" smtClean="0">
                <a:latin typeface="Chalkboard" pitchFamily="-112" charset="0"/>
              </a:rPr>
              <a:t>Calcaterra</a:t>
            </a:r>
            <a:r>
              <a:rPr lang="en-US" sz="1600" i="1" dirty="0" smtClean="0">
                <a:latin typeface="Chalkboard" pitchFamily="-112" charset="0"/>
              </a:rPr>
              <a:t> (resp. MAE project)(90%), </a:t>
            </a:r>
            <a:r>
              <a:rPr lang="en-US" sz="1600" i="1" dirty="0" err="1" smtClean="0">
                <a:latin typeface="Chalkboard" pitchFamily="-112" charset="0"/>
              </a:rPr>
              <a:t>J.Dong</a:t>
            </a:r>
            <a:r>
              <a:rPr lang="en-US" sz="1600" i="1" dirty="0" smtClean="0">
                <a:latin typeface="Chalkboard" pitchFamily="-112" charset="0"/>
              </a:rPr>
              <a:t> (70%), G.Felici(30%), P. </a:t>
            </a:r>
            <a:r>
              <a:rPr lang="en-US" sz="1600" i="1" dirty="0" err="1" smtClean="0">
                <a:latin typeface="Chalkboard" pitchFamily="-112" charset="0"/>
              </a:rPr>
              <a:t>Patteri</a:t>
            </a:r>
            <a:r>
              <a:rPr lang="en-US" sz="1600" i="1" dirty="0" smtClean="0">
                <a:latin typeface="Chalkboard" pitchFamily="-112" charset="0"/>
              </a:rPr>
              <a:t>) (80%), </a:t>
            </a:r>
            <a:r>
              <a:rPr lang="en-US" sz="1600" i="1" dirty="0" err="1" smtClean="0">
                <a:latin typeface="Chalkboard" pitchFamily="-112" charset="0"/>
              </a:rPr>
              <a:t>Morello</a:t>
            </a:r>
            <a:r>
              <a:rPr lang="en-US" sz="1600" i="1" dirty="0" smtClean="0">
                <a:latin typeface="Chalkboard" pitchFamily="-112" charset="0"/>
              </a:rPr>
              <a:t> (Art.36) (100%)</a:t>
            </a:r>
            <a:endParaRPr lang="en-US" sz="1600" i="1" dirty="0" smtClean="0">
              <a:solidFill>
                <a:srgbClr val="FF0000"/>
              </a:solidFill>
              <a:latin typeface="Chalkboard" pitchFamily="-112" charset="0"/>
            </a:endParaRPr>
          </a:p>
          <a:p>
            <a:r>
              <a:rPr lang="en-US" sz="1600" dirty="0" smtClean="0"/>
              <a:t>Upgrade per </a:t>
            </a:r>
            <a:r>
              <a:rPr lang="en-US" sz="1600" dirty="0" err="1" smtClean="0"/>
              <a:t>sostituzione</a:t>
            </a:r>
            <a:r>
              <a:rPr lang="en-US" sz="1600" dirty="0" smtClean="0"/>
              <a:t> camera a </a:t>
            </a:r>
            <a:r>
              <a:rPr lang="en-US" sz="1600" dirty="0" err="1" smtClean="0"/>
              <a:t>deriva</a:t>
            </a:r>
            <a:r>
              <a:rPr lang="en-US" sz="1600" dirty="0" smtClean="0"/>
              <a:t> (noise, ageing)</a:t>
            </a:r>
          </a:p>
          <a:p>
            <a:pPr lvl="0">
              <a:buClr>
                <a:srgbClr val="727CA3"/>
              </a:buClr>
            </a:pPr>
            <a:r>
              <a:rPr lang="en-US" sz="1600" dirty="0" err="1" smtClean="0">
                <a:solidFill>
                  <a:prstClr val="black"/>
                </a:solidFill>
              </a:rPr>
              <a:t>Completamento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costruzione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e</a:t>
            </a:r>
            <a:r>
              <a:rPr lang="en-US" sz="1600" dirty="0" smtClean="0">
                <a:solidFill>
                  <a:prstClr val="black"/>
                </a:solidFill>
              </a:rPr>
              <a:t> test layer n.2  CGEM-IT </a:t>
            </a:r>
          </a:p>
          <a:p>
            <a:pPr lvl="0">
              <a:buClr>
                <a:srgbClr val="727CA3"/>
              </a:buClr>
            </a:pPr>
            <a:r>
              <a:rPr lang="en-US" sz="1600" dirty="0" err="1" smtClean="0">
                <a:solidFill>
                  <a:prstClr val="black"/>
                </a:solidFill>
              </a:rPr>
              <a:t>Inizio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costruzione</a:t>
            </a:r>
            <a:r>
              <a:rPr lang="en-US" sz="1600" dirty="0" smtClean="0">
                <a:solidFill>
                  <a:prstClr val="black"/>
                </a:solidFill>
              </a:rPr>
              <a:t> layers n1 e n.3)  CGEM-IT </a:t>
            </a:r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3889608"/>
              </p:ext>
            </p:extLst>
          </p:nvPr>
        </p:nvGraphicFramePr>
        <p:xfrm>
          <a:off x="969435" y="3289301"/>
          <a:ext cx="7226300" cy="1673698"/>
        </p:xfrm>
        <a:graphic>
          <a:graphicData uri="http://schemas.openxmlformats.org/drawingml/2006/table">
            <a:tbl>
              <a:tblPr/>
              <a:tblGrid>
                <a:gridCol w="1257298"/>
                <a:gridCol w="4610102"/>
                <a:gridCol w="1358900"/>
              </a:tblGrid>
              <a:tr h="24546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 2016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4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Partecipazione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a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turni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presa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dati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Collab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meeting,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progetto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CGEM 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61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Metabolismo, attrezzature per costruzione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576" y="62370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II </a:t>
            </a:r>
            <a:r>
              <a:rPr lang="en-US" dirty="0" err="1" smtClean="0"/>
              <a:t>semestre</a:t>
            </a:r>
            <a:r>
              <a:rPr lang="en-US" dirty="0" smtClean="0"/>
              <a:t> 2015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LNF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643" y="45437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oup 9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3216092"/>
              </p:ext>
            </p:extLst>
          </p:nvPr>
        </p:nvGraphicFramePr>
        <p:xfrm>
          <a:off x="204786" y="1181100"/>
          <a:ext cx="8759827" cy="4937867"/>
        </p:xfrm>
        <a:graphic>
          <a:graphicData uri="http://schemas.openxmlformats.org/drawingml/2006/table">
            <a:tbl>
              <a:tblPr/>
              <a:tblGrid>
                <a:gridCol w="1014414"/>
                <a:gridCol w="5575300"/>
                <a:gridCol w="1306513"/>
                <a:gridCol w="863600"/>
              </a:tblGrid>
              <a:tr h="34149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493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Disegno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nuova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release Layer</a:t>
                      </a:r>
                      <a:r>
                        <a:rPr lang="en-US" baseline="0" dirty="0" smtClean="0">
                          <a:latin typeface="Bookman Old Style"/>
                          <a:cs typeface="Bookman Old Style"/>
                        </a:rPr>
                        <a:t> 2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CGEM-IT</a:t>
                      </a:r>
                      <a:endParaRPr kumimoji="0" lang="en-US" sz="1800" kern="1200" dirty="0" smtClean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[+1.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]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6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Studio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sistema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di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test per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continuità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strip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anodo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Layer 2 [+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eventuale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realizzazione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]</a:t>
                      </a:r>
                      <a:endParaRPr kumimoji="0" lang="en-US" sz="1800" kern="1200" dirty="0" smtClean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[+1.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]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4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Sistema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di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distribuzione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HV Layer 2</a:t>
                      </a:r>
                      <a:endParaRPr kumimoji="0" lang="en-US" sz="1800" kern="1200" dirty="0" smtClean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6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Realizzazione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20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schede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adapter per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lettura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via APV25 del Layer 2</a:t>
                      </a:r>
                      <a:endParaRPr kumimoji="0" lang="en-US" sz="1800" kern="1200" dirty="0" smtClean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6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Assistenza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preparazione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di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TB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nella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gestione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del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sistema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di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acquisizione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cosmici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7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assistenza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nella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anodo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layer 1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studio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del 2o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3o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cilindro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GEM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4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costruzione Layer2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mu*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lavorazioni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alla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Clessidra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l'inserimento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dei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cilindri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CGEM, tool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643" y="6204803"/>
            <a:ext cx="9125357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*Grazie al </a:t>
            </a:r>
            <a:r>
              <a:rPr lang="en-US" sz="1600" dirty="0" err="1" smtClean="0"/>
              <a:t>contributo</a:t>
            </a:r>
            <a:r>
              <a:rPr lang="en-US" sz="1600" dirty="0" smtClean="0"/>
              <a:t> FAI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E.Tskhadadze</a:t>
            </a:r>
            <a:r>
              <a:rPr lang="en-US" sz="1600" dirty="0" smtClean="0"/>
              <a:t> shared con </a:t>
            </a:r>
            <a:r>
              <a:rPr lang="en-US" sz="1600" dirty="0" err="1" smtClean="0"/>
              <a:t>LHCb</a:t>
            </a:r>
            <a:r>
              <a:rPr lang="en-US" sz="1600" dirty="0" smtClean="0"/>
              <a:t> (</a:t>
            </a:r>
            <a:r>
              <a:rPr lang="en-US" sz="1600" dirty="0" err="1" smtClean="0"/>
              <a:t>scadenza</a:t>
            </a:r>
            <a:r>
              <a:rPr lang="en-US" sz="1600" dirty="0" smtClean="0"/>
              <a:t> 29/7) </a:t>
            </a:r>
            <a:r>
              <a:rPr lang="en-US" sz="1600" dirty="0" err="1" smtClean="0"/>
              <a:t>e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J.Dong</a:t>
            </a:r>
            <a:r>
              <a:rPr lang="en-US" sz="1600" dirty="0" smtClean="0"/>
              <a:t>, </a:t>
            </a:r>
            <a:r>
              <a:rPr lang="en-US" sz="1600" dirty="0" err="1" smtClean="0"/>
              <a:t>ai</a:t>
            </a:r>
            <a:r>
              <a:rPr lang="en-US" sz="1600" dirty="0" smtClean="0"/>
              <a:t> LNF </a:t>
            </a:r>
            <a:r>
              <a:rPr lang="en-US" sz="1600" dirty="0" err="1" smtClean="0"/>
              <a:t>nell'ambito</a:t>
            </a:r>
            <a:r>
              <a:rPr lang="en-US" sz="1600" dirty="0" smtClean="0"/>
              <a:t> </a:t>
            </a:r>
            <a:r>
              <a:rPr lang="en-US" sz="1600" dirty="0" err="1" smtClean="0"/>
              <a:t>della</a:t>
            </a:r>
            <a:r>
              <a:rPr lang="en-US" sz="1600" dirty="0" smtClean="0"/>
              <a:t> </a:t>
            </a:r>
            <a:r>
              <a:rPr lang="en-US" sz="1600" dirty="0" err="1" smtClean="0"/>
              <a:t>collaborazione</a:t>
            </a:r>
            <a:r>
              <a:rPr lang="en-US" sz="1600" dirty="0" smtClean="0"/>
              <a:t> Italia-</a:t>
            </a:r>
            <a:r>
              <a:rPr lang="en-US" sz="1600" dirty="0" err="1" smtClean="0"/>
              <a:t>Cina</a:t>
            </a:r>
            <a:r>
              <a:rPr lang="en-US" sz="1600" dirty="0" smtClean="0"/>
              <a:t> </a:t>
            </a:r>
            <a:r>
              <a:rPr lang="en-US" sz="1600" dirty="0" err="1" smtClean="0"/>
              <a:t>e</a:t>
            </a:r>
            <a:r>
              <a:rPr lang="en-US" sz="1600" dirty="0" smtClean="0"/>
              <a:t> </a:t>
            </a:r>
            <a:r>
              <a:rPr lang="en-US" sz="1600" dirty="0" err="1" smtClean="0"/>
              <a:t>pagata</a:t>
            </a:r>
            <a:r>
              <a:rPr lang="en-US" sz="1600" dirty="0" smtClean="0"/>
              <a:t> </a:t>
            </a:r>
            <a:r>
              <a:rPr lang="en-US" sz="1600" dirty="0" err="1" smtClean="0"/>
              <a:t>da</a:t>
            </a:r>
            <a:r>
              <a:rPr lang="en-US" sz="1600" dirty="0" smtClean="0"/>
              <a:t> IHEP, </a:t>
            </a:r>
            <a:r>
              <a:rPr lang="en-US" sz="1600" dirty="0" err="1" smtClean="0"/>
              <a:t>l’utilizzo</a:t>
            </a:r>
            <a:r>
              <a:rPr lang="en-US" sz="1600" dirty="0" smtClean="0"/>
              <a:t> del SSE </a:t>
            </a:r>
            <a:r>
              <a:rPr lang="en-US" sz="1600" dirty="0" err="1" smtClean="0"/>
              <a:t>è</a:t>
            </a:r>
            <a:r>
              <a:rPr lang="en-US" sz="1600" dirty="0" smtClean="0"/>
              <a:t> </a:t>
            </a:r>
            <a:r>
              <a:rPr lang="en-US" sz="1600" dirty="0" err="1" smtClean="0"/>
              <a:t>stato</a:t>
            </a:r>
            <a:r>
              <a:rPr lang="en-US" sz="1600" dirty="0" smtClean="0"/>
              <a:t> </a:t>
            </a:r>
            <a:r>
              <a:rPr lang="en-US" sz="1600" dirty="0" err="1" smtClean="0"/>
              <a:t>pressoché</a:t>
            </a:r>
            <a:r>
              <a:rPr lang="en-US" sz="1600" dirty="0" smtClean="0"/>
              <a:t> </a:t>
            </a:r>
            <a:r>
              <a:rPr lang="en-US" sz="1600" dirty="0" err="1" smtClean="0"/>
              <a:t>nullo</a:t>
            </a:r>
            <a:r>
              <a:rPr lang="en-US" sz="1600" dirty="0" smtClean="0"/>
              <a:t> </a:t>
            </a:r>
            <a:r>
              <a:rPr lang="en-US" sz="1600" dirty="0" err="1" smtClean="0"/>
              <a:t>nel</a:t>
            </a:r>
            <a:r>
              <a:rPr lang="en-US" sz="1600" dirty="0" smtClean="0"/>
              <a:t> I </a:t>
            </a:r>
            <a:r>
              <a:rPr lang="en-US" sz="1600" dirty="0" err="1" smtClean="0"/>
              <a:t>semestre</a:t>
            </a:r>
            <a:r>
              <a:rPr lang="en-US" sz="1600" dirty="0" smtClean="0"/>
              <a:t>. </a:t>
            </a:r>
            <a:endParaRPr lang="en-US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94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2016 BES-III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LNF </a:t>
            </a:r>
            <a:endParaRPr lang="en-US" dirty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5171368"/>
              </p:ext>
            </p:extLst>
          </p:nvPr>
        </p:nvGraphicFramePr>
        <p:xfrm>
          <a:off x="257173" y="2111100"/>
          <a:ext cx="8607552" cy="3006189"/>
        </p:xfrm>
        <a:graphic>
          <a:graphicData uri="http://schemas.openxmlformats.org/drawingml/2006/table">
            <a:tbl>
              <a:tblPr/>
              <a:tblGrid>
                <a:gridCol w="974727"/>
                <a:gridCol w="5397625"/>
                <a:gridCol w="1079500"/>
                <a:gridCol w="1155700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err="1" smtClean="0"/>
                        <a:t>Realizzazione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sistema</a:t>
                      </a:r>
                      <a:r>
                        <a:rPr lang="en-US" baseline="0" dirty="0" smtClean="0"/>
                        <a:t> test </a:t>
                      </a:r>
                      <a:r>
                        <a:rPr lang="en-US" baseline="0" dirty="0" err="1" smtClean="0"/>
                        <a:t>continuita</a:t>
                      </a:r>
                      <a:r>
                        <a:rPr lang="en-US" baseline="0" dirty="0" smtClean="0"/>
                        <a:t> strips </a:t>
                      </a:r>
                      <a:r>
                        <a:rPr lang="en-US" dirty="0" smtClean="0"/>
                        <a:t>ANODO  Layer 1,2,3 CGEM-IT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8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Realizzazione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nuove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release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anodo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layers 1,2,3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 di gruppo per costruzione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layer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n1 e n3 CGEM-IT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progettazione CGEM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Lavorazioni officina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643" y="45437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7" name="Action Button: Custom 6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155700" y="306389"/>
            <a:ext cx="7645400" cy="614362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Richieste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Finanziarie</a:t>
            </a:r>
            <a:r>
              <a:rPr lang="en-US" sz="3600" dirty="0" smtClean="0">
                <a:solidFill>
                  <a:srgbClr val="FF0000"/>
                </a:solidFill>
              </a:rPr>
              <a:t> e </a:t>
            </a:r>
            <a:r>
              <a:rPr lang="en-US" sz="3600" dirty="0" err="1" smtClean="0">
                <a:solidFill>
                  <a:srgbClr val="FF0000"/>
                </a:solidFill>
              </a:rPr>
              <a:t>Supporto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3467100" y="1246554"/>
            <a:ext cx="5432669" cy="287117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b="1" dirty="0" err="1" smtClean="0"/>
              <a:t>Supporto</a:t>
            </a:r>
            <a:r>
              <a:rPr lang="en-US" b="1" dirty="0" smtClean="0"/>
              <a:t> </a:t>
            </a:r>
            <a:r>
              <a:rPr lang="en-US" b="1" dirty="0" err="1" smtClean="0"/>
              <a:t>Tecnico</a:t>
            </a:r>
            <a:endParaRPr lang="en-US" b="1" dirty="0" smtClean="0"/>
          </a:p>
          <a:p>
            <a:pPr marL="0" indent="0">
              <a:buNone/>
            </a:pPr>
            <a:r>
              <a:rPr lang="en-US" dirty="0" err="1" smtClean="0"/>
              <a:t>Tecnico</a:t>
            </a:r>
            <a:r>
              <a:rPr lang="en-US" dirty="0" smtClean="0"/>
              <a:t> di </a:t>
            </a:r>
            <a:r>
              <a:rPr lang="en-US" dirty="0" err="1" smtClean="0"/>
              <a:t>gruppo</a:t>
            </a:r>
            <a:r>
              <a:rPr lang="en-US" dirty="0" smtClean="0"/>
              <a:t> per </a:t>
            </a:r>
            <a:r>
              <a:rPr lang="en-US" dirty="0" err="1" smtClean="0"/>
              <a:t>supporto</a:t>
            </a:r>
            <a:r>
              <a:rPr lang="en-US" dirty="0" smtClean="0"/>
              <a:t> in </a:t>
            </a:r>
            <a:r>
              <a:rPr lang="en-US" dirty="0" err="1" smtClean="0"/>
              <a:t>sede</a:t>
            </a:r>
            <a:r>
              <a:rPr lang="en-US" dirty="0" smtClean="0"/>
              <a:t> e </a:t>
            </a:r>
            <a:r>
              <a:rPr lang="en-US" dirty="0" err="1" smtClean="0"/>
              <a:t>piccole</a:t>
            </a:r>
            <a:r>
              <a:rPr lang="en-US" dirty="0" smtClean="0"/>
              <a:t> </a:t>
            </a:r>
            <a:r>
              <a:rPr lang="en-US" dirty="0" err="1" smtClean="0"/>
              <a:t>lavorazioni</a:t>
            </a:r>
            <a:r>
              <a:rPr lang="en-US" dirty="0" smtClean="0"/>
              <a:t> </a:t>
            </a:r>
            <a:r>
              <a:rPr lang="en-US" dirty="0" err="1" smtClean="0"/>
              <a:t>meccaniche</a:t>
            </a:r>
            <a:r>
              <a:rPr lang="en-US" dirty="0" smtClean="0"/>
              <a:t>			</a:t>
            </a:r>
            <a:r>
              <a:rPr lang="en-US" dirty="0" smtClean="0">
                <a:solidFill>
                  <a:srgbClr val="FF0000"/>
                </a:solidFill>
              </a:rPr>
              <a:t>0.6 FTE</a:t>
            </a:r>
          </a:p>
          <a:p>
            <a:pPr marL="0" indent="0">
              <a:buNone/>
            </a:pPr>
            <a:r>
              <a:rPr lang="en-US" dirty="0" err="1" smtClean="0"/>
              <a:t>tecnico</a:t>
            </a:r>
            <a:r>
              <a:rPr lang="en-US" dirty="0" smtClean="0"/>
              <a:t> di </a:t>
            </a:r>
            <a:r>
              <a:rPr lang="en-US" dirty="0" err="1" smtClean="0"/>
              <a:t>gruppo</a:t>
            </a:r>
            <a:r>
              <a:rPr lang="en-US" dirty="0" smtClean="0"/>
              <a:t> per </a:t>
            </a:r>
            <a:r>
              <a:rPr lang="en-US" dirty="0" err="1" smtClean="0"/>
              <a:t>installazione</a:t>
            </a:r>
            <a:r>
              <a:rPr lang="en-US" dirty="0" smtClean="0"/>
              <a:t> a KEK	</a:t>
            </a:r>
            <a:r>
              <a:rPr lang="en-US" dirty="0" smtClean="0">
                <a:solidFill>
                  <a:srgbClr val="FF0000"/>
                </a:solidFill>
              </a:rPr>
              <a:t>2 MU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err="1" smtClean="0"/>
              <a:t>Richieste</a:t>
            </a:r>
            <a:r>
              <a:rPr lang="en-US" b="1" dirty="0" smtClean="0"/>
              <a:t> </a:t>
            </a:r>
            <a:r>
              <a:rPr lang="en-US" b="1" dirty="0" err="1" smtClean="0"/>
              <a:t>Servizi</a:t>
            </a:r>
            <a:r>
              <a:rPr lang="en-US" b="1" dirty="0" smtClean="0"/>
              <a:t> 2016</a:t>
            </a:r>
          </a:p>
          <a:p>
            <a:pPr marL="0" indent="0">
              <a:buNone/>
            </a:pPr>
            <a:r>
              <a:rPr lang="en-US" dirty="0" err="1" smtClean="0"/>
              <a:t>Progettazione</a:t>
            </a:r>
            <a:r>
              <a:rPr lang="en-US" dirty="0" smtClean="0"/>
              <a:t> </a:t>
            </a:r>
            <a:r>
              <a:rPr lang="en-US" dirty="0" err="1" smtClean="0"/>
              <a:t>Meccanica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1 MU</a:t>
            </a:r>
          </a:p>
          <a:p>
            <a:pPr marL="0" indent="0">
              <a:buNone/>
            </a:pPr>
            <a:r>
              <a:rPr lang="en-US" dirty="0" err="1" smtClean="0"/>
              <a:t>Costruzioni</a:t>
            </a:r>
            <a:r>
              <a:rPr lang="en-US" dirty="0" smtClean="0"/>
              <a:t> in </a:t>
            </a:r>
            <a:r>
              <a:rPr lang="en-US" dirty="0" err="1" smtClean="0"/>
              <a:t>Officina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1 MU</a:t>
            </a:r>
          </a:p>
          <a:p>
            <a:pPr marL="0" indent="0">
              <a:buNone/>
            </a:pPr>
            <a:r>
              <a:rPr lang="en-US" dirty="0" err="1" smtClean="0"/>
              <a:t>Servizio</a:t>
            </a:r>
            <a:r>
              <a:rPr lang="en-US" dirty="0" smtClean="0"/>
              <a:t> </a:t>
            </a:r>
            <a:r>
              <a:rPr lang="en-US" dirty="0" err="1" smtClean="0"/>
              <a:t>Elettronica</a:t>
            </a: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FF0000"/>
                </a:solidFill>
              </a:rPr>
              <a:t>1 MU</a:t>
            </a:r>
          </a:p>
          <a:p>
            <a:pPr marL="0" indent="0">
              <a:buNone/>
            </a:pPr>
            <a:r>
              <a:rPr lang="en-US" dirty="0" err="1" smtClean="0"/>
              <a:t>Servizio</a:t>
            </a:r>
            <a:r>
              <a:rPr lang="en-US" dirty="0" smtClean="0"/>
              <a:t> </a:t>
            </a:r>
            <a:r>
              <a:rPr lang="en-US" dirty="0" err="1" smtClean="0"/>
              <a:t>Automazione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Controlli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1 MU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57654"/>
            <a:ext cx="3616569" cy="296007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211" dirty="0" err="1" smtClean="0">
                <a:solidFill>
                  <a:srgbClr val="0000FF"/>
                </a:solidFill>
              </a:rPr>
              <a:t>Composizione</a:t>
            </a:r>
            <a:r>
              <a:rPr lang="en-US" sz="4211" dirty="0" smtClean="0">
                <a:solidFill>
                  <a:srgbClr val="0000FF"/>
                </a:solidFill>
              </a:rPr>
              <a:t> del </a:t>
            </a:r>
            <a:r>
              <a:rPr lang="en-US" sz="4211" dirty="0" err="1" smtClean="0">
                <a:solidFill>
                  <a:srgbClr val="0000FF"/>
                </a:solidFill>
              </a:rPr>
              <a:t>gruppo</a:t>
            </a:r>
            <a:r>
              <a:rPr lang="en-US" sz="4211" dirty="0" smtClean="0">
                <a:solidFill>
                  <a:srgbClr val="0000FF"/>
                </a:solidFill>
              </a:rPr>
              <a:t> </a:t>
            </a:r>
            <a:r>
              <a:rPr lang="en-US" sz="4211" dirty="0" err="1" smtClean="0">
                <a:solidFill>
                  <a:srgbClr val="0000FF"/>
                </a:solidFill>
              </a:rPr>
              <a:t>invariata</a:t>
            </a:r>
            <a:endParaRPr lang="en-US" sz="421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Erika De </a:t>
            </a:r>
            <a:r>
              <a:rPr lang="en-US" sz="2000" dirty="0" err="1" smtClean="0">
                <a:solidFill>
                  <a:srgbClr val="0000FF"/>
                </a:solidFill>
              </a:rPr>
              <a:t>Luci</a:t>
            </a:r>
            <a:r>
              <a:rPr lang="en-US" sz="2000" dirty="0" smtClean="0">
                <a:solidFill>
                  <a:srgbClr val="0000FF"/>
                </a:solidFill>
              </a:rPr>
              <a:t>	a	0.3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Riccardo de </a:t>
            </a:r>
            <a:r>
              <a:rPr lang="en-US" sz="2000" dirty="0" err="1" smtClean="0">
                <a:solidFill>
                  <a:srgbClr val="0000FF"/>
                </a:solidFill>
              </a:rPr>
              <a:t>Sangro</a:t>
            </a:r>
            <a:r>
              <a:rPr lang="en-US" sz="2000" dirty="0" smtClean="0">
                <a:solidFill>
                  <a:srgbClr val="0000FF"/>
                </a:solidFill>
              </a:rPr>
              <a:t>	0.8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Giuseppe </a:t>
            </a:r>
            <a:r>
              <a:rPr lang="en-US" sz="2000" dirty="0" err="1" smtClean="0">
                <a:solidFill>
                  <a:srgbClr val="0000FF"/>
                </a:solidFill>
              </a:rPr>
              <a:t>Finocchiaro</a:t>
            </a:r>
            <a:r>
              <a:rPr lang="en-US" sz="2000" dirty="0" smtClean="0">
                <a:solidFill>
                  <a:srgbClr val="0000FF"/>
                </a:solidFill>
              </a:rPr>
              <a:t>	0.8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Benjamin </a:t>
            </a:r>
            <a:r>
              <a:rPr lang="en-US" sz="2000" dirty="0" err="1" smtClean="0">
                <a:solidFill>
                  <a:srgbClr val="0000FF"/>
                </a:solidFill>
              </a:rPr>
              <a:t>Oberhof</a:t>
            </a:r>
            <a:r>
              <a:rPr lang="en-US" sz="2000" dirty="0" smtClean="0">
                <a:solidFill>
                  <a:srgbClr val="0000FF"/>
                </a:solidFill>
              </a:rPr>
              <a:t>	1.0</a:t>
            </a: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0000FF"/>
                </a:solidFill>
              </a:rPr>
              <a:t>Piero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Patteri</a:t>
            </a:r>
            <a:r>
              <a:rPr lang="en-US" sz="2000" dirty="0" smtClean="0">
                <a:solidFill>
                  <a:srgbClr val="0000FF"/>
                </a:solidFill>
              </a:rPr>
              <a:t>		0.2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Ida Peruzzi*		0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Marcello Piccolo*	0.8</a:t>
            </a: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Totale</a:t>
            </a:r>
            <a:r>
              <a:rPr lang="en-US" sz="2000" dirty="0" smtClean="0">
                <a:solidFill>
                  <a:srgbClr val="FF0000"/>
                </a:solidFill>
              </a:rPr>
              <a:t>	 	</a:t>
            </a:r>
            <a:r>
              <a:rPr lang="en-US" sz="2000" b="1" dirty="0" smtClean="0">
                <a:solidFill>
                  <a:srgbClr val="FF0000"/>
                </a:solidFill>
              </a:rPr>
              <a:t>3.9 FTE</a:t>
            </a: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25" name="Picture 24" descr="belle2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1133231" cy="920751"/>
          </a:xfrm>
          <a:prstGeom prst="rect">
            <a:avLst/>
          </a:prstGeom>
        </p:spPr>
      </p:pic>
      <p:graphicFrame>
        <p:nvGraphicFramePr>
          <p:cNvPr id="8" name="Group 92"/>
          <p:cNvGraphicFramePr>
            <a:graphicFrameLocks noGrp="1"/>
          </p:cNvGraphicFramePr>
          <p:nvPr/>
        </p:nvGraphicFramePr>
        <p:xfrm>
          <a:off x="54219" y="4939942"/>
          <a:ext cx="8039100" cy="1005864"/>
        </p:xfrm>
        <a:graphic>
          <a:graphicData uri="http://schemas.openxmlformats.org/drawingml/2006/table">
            <a:tbl>
              <a:tblPr/>
              <a:tblGrid>
                <a:gridCol w="850900"/>
                <a:gridCol w="6238763"/>
                <a:gridCol w="949437"/>
              </a:tblGrid>
              <a:tr h="32214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test beam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laboratorio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9" name="Group 9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0" name="Action Button: Custom 9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31727" y="4279900"/>
            <a:ext cx="4390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* 20% </a:t>
            </a:r>
            <a:r>
              <a:rPr lang="en-US" sz="1400" dirty="0" err="1" smtClean="0">
                <a:solidFill>
                  <a:srgbClr val="0000FF"/>
                </a:solidFill>
              </a:rPr>
              <a:t>di</a:t>
            </a:r>
            <a:r>
              <a:rPr lang="en-US" sz="1400" dirty="0" smtClean="0">
                <a:solidFill>
                  <a:srgbClr val="0000FF"/>
                </a:solidFill>
              </a:rPr>
              <a:t> M. Piccolo </a:t>
            </a:r>
            <a:r>
              <a:rPr lang="en-US" sz="1400" dirty="0" err="1" smtClean="0">
                <a:solidFill>
                  <a:srgbClr val="0000FF"/>
                </a:solidFill>
              </a:rPr>
              <a:t>su</a:t>
            </a:r>
            <a:r>
              <a:rPr lang="en-US" sz="1400" dirty="0" smtClean="0">
                <a:solidFill>
                  <a:srgbClr val="0000FF"/>
                </a:solidFill>
              </a:rPr>
              <a:t> Babar; </a:t>
            </a:r>
            <a:r>
              <a:rPr lang="en-US" sz="1400" dirty="0" err="1" smtClean="0">
                <a:solidFill>
                  <a:srgbClr val="0000FF"/>
                </a:solidFill>
              </a:rPr>
              <a:t>afferenza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insieme</a:t>
            </a:r>
            <a:r>
              <a:rPr lang="en-US" sz="1400" dirty="0" smtClean="0">
                <a:solidFill>
                  <a:srgbClr val="0000FF"/>
                </a:solidFill>
              </a:rPr>
              <a:t> a I. Peruzzi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1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5541"/>
            <a:ext cx="7620001" cy="5620809"/>
          </a:xfrm>
        </p:spPr>
        <p:txBody>
          <a:bodyPr>
            <a:normAutofit fontScale="77500" lnSpcReduction="20000"/>
          </a:bodyPr>
          <a:lstStyle/>
          <a:p>
            <a:r>
              <a:rPr lang="en-US" sz="2600" b="1" dirty="0" err="1" smtClean="0"/>
              <a:t>Ricercatori</a:t>
            </a:r>
            <a:r>
              <a:rPr lang="en-US" sz="2600" b="1" dirty="0" smtClean="0"/>
              <a:t>/</a:t>
            </a:r>
            <a:r>
              <a:rPr lang="en-US" sz="2600" b="1" dirty="0" err="1" smtClean="0"/>
              <a:t>Tecnologi</a:t>
            </a:r>
            <a:r>
              <a:rPr lang="en-US" sz="2600" b="1" dirty="0" smtClean="0"/>
              <a:t> LNF : </a:t>
            </a:r>
          </a:p>
          <a:p>
            <a:pPr marL="0" indent="0">
              <a:buNone/>
            </a:pPr>
            <a:r>
              <a:rPr lang="en-US" sz="2000" dirty="0" smtClean="0"/>
              <a:t>   </a:t>
            </a:r>
            <a:r>
              <a:rPr lang="en-US" sz="2000" dirty="0" err="1" smtClean="0"/>
              <a:t>M.Cestelli</a:t>
            </a:r>
            <a:r>
              <a:rPr lang="en-US" sz="2000" dirty="0" smtClean="0"/>
              <a:t> </a:t>
            </a:r>
            <a:r>
              <a:rPr lang="en-US" sz="2000" dirty="0" err="1" smtClean="0"/>
              <a:t>Guidi</a:t>
            </a:r>
            <a:r>
              <a:rPr lang="en-US" sz="2000" dirty="0" smtClean="0"/>
              <a:t>, </a:t>
            </a:r>
            <a:r>
              <a:rPr lang="en-US" sz="2000" dirty="0" err="1" smtClean="0"/>
              <a:t>P.Ciambrone</a:t>
            </a:r>
            <a:r>
              <a:rPr lang="en-US" sz="2000" dirty="0" smtClean="0"/>
              <a:t>,  </a:t>
            </a:r>
            <a:r>
              <a:rPr lang="en-US" sz="2000" dirty="0" err="1" smtClean="0"/>
              <a:t>F.Colao</a:t>
            </a:r>
            <a:r>
              <a:rPr lang="en-US" sz="2000" dirty="0" smtClean="0"/>
              <a:t> (</a:t>
            </a:r>
            <a:r>
              <a:rPr lang="en-US" sz="2000" dirty="0" err="1" smtClean="0"/>
              <a:t>Ass.Enea</a:t>
            </a:r>
            <a:r>
              <a:rPr lang="en-US" sz="2000" dirty="0" smtClean="0"/>
              <a:t>) </a:t>
            </a:r>
            <a:r>
              <a:rPr lang="en-US" sz="2000" dirty="0" err="1" smtClean="0"/>
              <a:t>M.Cordelli</a:t>
            </a:r>
            <a:r>
              <a:rPr lang="en-US" sz="2000" dirty="0" smtClean="0"/>
              <a:t>, </a:t>
            </a:r>
            <a:r>
              <a:rPr lang="en-US" sz="2000" dirty="0" err="1" smtClean="0"/>
              <a:t>E.Dane</a:t>
            </a:r>
            <a:r>
              <a:rPr lang="en-US" sz="2000" dirty="0" smtClean="0"/>
              <a:t>’,</a:t>
            </a:r>
          </a:p>
          <a:p>
            <a:pPr marL="0" indent="0">
              <a:buNone/>
            </a:pPr>
            <a:r>
              <a:rPr lang="en-US" sz="2000" dirty="0" smtClean="0"/>
              <a:t>   </a:t>
            </a:r>
            <a:r>
              <a:rPr lang="en-US" sz="2000" dirty="0" err="1" smtClean="0"/>
              <a:t>F.Fontana</a:t>
            </a:r>
            <a:r>
              <a:rPr lang="en-US" sz="2000" dirty="0" smtClean="0"/>
              <a:t> (</a:t>
            </a:r>
            <a:r>
              <a:rPr lang="en-US" sz="2000" dirty="0" err="1" smtClean="0"/>
              <a:t>Ass.Marconi</a:t>
            </a:r>
            <a:r>
              <a:rPr lang="en-US" sz="2000" dirty="0" smtClean="0"/>
              <a:t>), </a:t>
            </a:r>
            <a:r>
              <a:rPr lang="en-US" sz="2000" dirty="0" err="1" smtClean="0"/>
              <a:t>S.Giovannella</a:t>
            </a:r>
            <a:r>
              <a:rPr lang="en-US" sz="2000" dirty="0" smtClean="0"/>
              <a:t>, </a:t>
            </a:r>
            <a:r>
              <a:rPr lang="en-US" sz="2000" dirty="0" err="1" smtClean="0"/>
              <a:t>F.Happacher</a:t>
            </a:r>
            <a:r>
              <a:rPr lang="en-US" sz="2000" dirty="0" smtClean="0"/>
              <a:t>,	 </a:t>
            </a:r>
            <a:r>
              <a:rPr lang="en-US" sz="2000" dirty="0" err="1" smtClean="0"/>
              <a:t>M.Martini</a:t>
            </a:r>
            <a:r>
              <a:rPr lang="en-US" sz="2000" dirty="0" smtClean="0"/>
              <a:t>,               	</a:t>
            </a:r>
            <a:r>
              <a:rPr lang="en-US" sz="2000" dirty="0" err="1" smtClean="0">
                <a:solidFill>
                  <a:srgbClr val="FF0000"/>
                </a:solidFill>
              </a:rPr>
              <a:t>S.Miscetti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</a:rPr>
              <a:t>Res.Nazionale</a:t>
            </a:r>
            <a:r>
              <a:rPr lang="en-US" sz="2000" dirty="0" smtClean="0">
                <a:solidFill>
                  <a:srgbClr val="FF0000"/>
                </a:solidFill>
              </a:rPr>
              <a:t>), </a:t>
            </a:r>
            <a:r>
              <a:rPr lang="en-US" sz="2000" dirty="0" err="1"/>
              <a:t>Em.Pace</a:t>
            </a:r>
            <a:r>
              <a:rPr lang="en-US" sz="2000" dirty="0"/>
              <a:t>  </a:t>
            </a:r>
            <a:r>
              <a:rPr lang="en-US" sz="2000" dirty="0" smtClean="0"/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6.0 FTE</a:t>
            </a:r>
          </a:p>
          <a:p>
            <a:pPr marL="0" indent="0">
              <a:buNone/>
            </a:pPr>
            <a:endParaRPr lang="en-US" sz="2000" dirty="0" smtClean="0">
              <a:sym typeface="Wingdings"/>
            </a:endParaRPr>
          </a:p>
          <a:p>
            <a:pPr>
              <a:buFont typeface="Wingdings" charset="2"/>
              <a:buChar char="§"/>
            </a:pPr>
            <a:r>
              <a:rPr lang="en-US" sz="2600" b="1" dirty="0" smtClean="0">
                <a:solidFill>
                  <a:srgbClr val="000090"/>
                </a:solidFill>
                <a:sym typeface="Wingdings"/>
              </a:rPr>
              <a:t>Non </a:t>
            </a:r>
            <a:r>
              <a:rPr lang="en-US" sz="2600" b="1" dirty="0" err="1" smtClean="0">
                <a:solidFill>
                  <a:srgbClr val="000090"/>
                </a:solidFill>
                <a:sym typeface="Wingdings"/>
              </a:rPr>
              <a:t>strutturati</a:t>
            </a:r>
            <a:r>
              <a:rPr lang="en-US" sz="2600" b="1" dirty="0" smtClean="0">
                <a:solidFill>
                  <a:srgbClr val="000090"/>
                </a:solidFill>
                <a:sym typeface="Wingdings"/>
              </a:rPr>
              <a:t>:</a:t>
            </a:r>
            <a:endParaRPr lang="en-US" sz="2600" b="1" dirty="0">
              <a:solidFill>
                <a:srgbClr val="00009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2000" dirty="0">
                <a:sym typeface="Wingdings"/>
              </a:rPr>
              <a:t>    </a:t>
            </a:r>
            <a:r>
              <a:rPr lang="en-US" sz="2000" dirty="0" smtClean="0">
                <a:sym typeface="Wingdings"/>
              </a:rPr>
              <a:t> AR</a:t>
            </a:r>
            <a:r>
              <a:rPr lang="en-US" sz="2000" dirty="0">
                <a:sym typeface="Wingdings"/>
              </a:rPr>
              <a:t>:  </a:t>
            </a:r>
            <a:r>
              <a:rPr lang="en-US" sz="2000" dirty="0" err="1">
                <a:sym typeface="Wingdings"/>
              </a:rPr>
              <a:t>A.Sarra</a:t>
            </a:r>
            <a:r>
              <a:rPr lang="en-US" sz="2000" dirty="0">
                <a:sym typeface="Wingdings"/>
              </a:rPr>
              <a:t>  </a:t>
            </a:r>
            <a:r>
              <a:rPr lang="en-US" sz="2000" b="1" dirty="0">
                <a:sym typeface="Wingdings"/>
              </a:rPr>
              <a:t>1 FTE</a:t>
            </a:r>
          </a:p>
          <a:p>
            <a:pPr marL="0" indent="0">
              <a:buNone/>
            </a:pPr>
            <a:r>
              <a:rPr lang="en-US" sz="2000" dirty="0">
                <a:sym typeface="Wingdings"/>
              </a:rPr>
              <a:t>     Neo-</a:t>
            </a:r>
            <a:r>
              <a:rPr lang="en-US" sz="2000" dirty="0" err="1">
                <a:sym typeface="Wingdings"/>
              </a:rPr>
              <a:t>laureati</a:t>
            </a:r>
            <a:r>
              <a:rPr lang="en-US" sz="2000" dirty="0">
                <a:sym typeface="Wingdings"/>
              </a:rPr>
              <a:t>: </a:t>
            </a:r>
            <a:r>
              <a:rPr lang="en-US" sz="2000" dirty="0" err="1">
                <a:sym typeface="Wingdings"/>
              </a:rPr>
              <a:t>S.R.Soleti</a:t>
            </a:r>
            <a:r>
              <a:rPr lang="en-US" sz="2000" dirty="0">
                <a:sym typeface="Wingdings"/>
              </a:rPr>
              <a:t>,  </a:t>
            </a:r>
            <a:r>
              <a:rPr lang="en-US" sz="2000" dirty="0" err="1">
                <a:sym typeface="Wingdings"/>
              </a:rPr>
              <a:t>Universita</a:t>
            </a:r>
            <a:r>
              <a:rPr lang="en-US" sz="2000" dirty="0">
                <a:sym typeface="Wingdings"/>
              </a:rPr>
              <a:t>’ di Roma, La </a:t>
            </a:r>
            <a:r>
              <a:rPr lang="en-US" sz="2000" dirty="0" err="1">
                <a:sym typeface="Wingdings"/>
              </a:rPr>
              <a:t>Sapienza</a:t>
            </a:r>
            <a:endParaRPr lang="en-US" sz="2000" dirty="0">
              <a:sym typeface="Wingdings"/>
            </a:endParaRPr>
          </a:p>
          <a:p>
            <a:pPr marL="0" indent="0">
              <a:buNone/>
            </a:pPr>
            <a:r>
              <a:rPr lang="en-US" sz="2000" dirty="0">
                <a:sym typeface="Wingdings"/>
              </a:rPr>
              <a:t>     </a:t>
            </a:r>
            <a:r>
              <a:rPr lang="en-US" sz="2000" dirty="0" err="1">
                <a:sym typeface="Wingdings"/>
              </a:rPr>
              <a:t>Laureando</a:t>
            </a:r>
            <a:r>
              <a:rPr lang="en-US" sz="2000" dirty="0">
                <a:sym typeface="Wingdings"/>
              </a:rPr>
              <a:t>: </a:t>
            </a:r>
            <a:r>
              <a:rPr lang="en-US" sz="2000" dirty="0" err="1">
                <a:sym typeface="Wingdings"/>
              </a:rPr>
              <a:t>D.Donghia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err="1">
                <a:sym typeface="Wingdings"/>
              </a:rPr>
              <a:t>presso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err="1">
                <a:sym typeface="Wingdings"/>
              </a:rPr>
              <a:t>Universita</a:t>
            </a:r>
            <a:r>
              <a:rPr lang="en-US" sz="2000" dirty="0">
                <a:sym typeface="Wingdings"/>
              </a:rPr>
              <a:t>’ Roma </a:t>
            </a:r>
            <a:r>
              <a:rPr lang="en-US" sz="2000" dirty="0" err="1">
                <a:sym typeface="Wingdings"/>
              </a:rPr>
              <a:t>Tre</a:t>
            </a:r>
            <a:endParaRPr lang="en-US" sz="2000" dirty="0">
              <a:sym typeface="Wingdings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300" b="1" dirty="0" err="1" smtClean="0">
                <a:solidFill>
                  <a:srgbClr val="800000"/>
                </a:solidFill>
                <a:sym typeface="Wingdings"/>
              </a:rPr>
              <a:t>Supporto</a:t>
            </a:r>
            <a:r>
              <a:rPr lang="en-US" sz="2300" b="1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sz="2300" b="1" dirty="0" err="1" smtClean="0">
                <a:solidFill>
                  <a:srgbClr val="800000"/>
                </a:solidFill>
                <a:sym typeface="Wingdings"/>
              </a:rPr>
              <a:t>Tecnico</a:t>
            </a:r>
            <a:r>
              <a:rPr lang="en-US" sz="2300" b="1" dirty="0" smtClean="0">
                <a:solidFill>
                  <a:srgbClr val="800000"/>
                </a:solidFill>
                <a:sym typeface="Wingdings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G.Pileggi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B.Ponzio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A.Saputi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1  FTE, + 0.5 FTE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richiesta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ulteriore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a DR.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9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sym typeface="Wingdings"/>
              </a:rPr>
              <a:t>   SEA: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Reparto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analogico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:    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G.Corradi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5 MU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Reparto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automazione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err="1">
                <a:solidFill>
                  <a:srgbClr val="000090"/>
                </a:solidFill>
                <a:sym typeface="Wingdings"/>
              </a:rPr>
              <a:t>U.Denni</a:t>
            </a:r>
            <a:r>
              <a:rPr lang="en-US" sz="2000" dirty="0">
                <a:solidFill>
                  <a:srgbClr val="000090"/>
                </a:solidFill>
                <a:sym typeface="Wingdings"/>
              </a:rPr>
              <a:t>, </a:t>
            </a:r>
            <a:r>
              <a:rPr lang="en-US" sz="2000" dirty="0" err="1">
                <a:solidFill>
                  <a:srgbClr val="000090"/>
                </a:solidFill>
                <a:sym typeface="Wingdings"/>
              </a:rPr>
              <a:t>E.Frani</a:t>
            </a:r>
            <a:r>
              <a:rPr lang="en-US" sz="2000" dirty="0">
                <a:solidFill>
                  <a:srgbClr val="000090"/>
                </a:solidFill>
                <a:sym typeface="Wingdings"/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G.Fuga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3 MU   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 </a:t>
            </a:r>
            <a:r>
              <a:rPr lang="en-US" sz="2000" b="1" dirty="0" smtClean="0">
                <a:solidFill>
                  <a:srgbClr val="000090"/>
                </a:solidFill>
                <a:sym typeface="Wingdings"/>
              </a:rPr>
              <a:t>SPCM: 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6 MU</a:t>
            </a:r>
            <a:r>
              <a:rPr lang="en-US" sz="2000" dirty="0" smtClean="0">
                <a:sym typeface="Wingdings"/>
              </a:rPr>
              <a:t> </a:t>
            </a:r>
          </a:p>
          <a:p>
            <a:pPr marL="0" indent="0">
              <a:buNone/>
            </a:pPr>
            <a:endParaRPr lang="en-US" sz="2000" dirty="0" smtClean="0">
              <a:sym typeface="Wingdings"/>
            </a:endParaRPr>
          </a:p>
          <a:p>
            <a:pPr marL="0" indent="0">
              <a:buNone/>
            </a:pPr>
            <a:r>
              <a:rPr lang="en-US" sz="2000" b="1" dirty="0" smtClean="0">
                <a:sym typeface="Wingdings"/>
              </a:rPr>
              <a:t>Tot FTE (</a:t>
            </a:r>
            <a:r>
              <a:rPr lang="en-US" sz="2000" b="1" dirty="0" err="1" smtClean="0">
                <a:sym typeface="Wingdings"/>
              </a:rPr>
              <a:t>Ric+Tecnologi+PHD</a:t>
            </a:r>
            <a:r>
              <a:rPr lang="en-US" sz="2000" b="1" dirty="0" smtClean="0">
                <a:sym typeface="Wingdings"/>
              </a:rPr>
              <a:t>) =&gt; 7.0</a:t>
            </a:r>
          </a:p>
          <a:p>
            <a:pPr marL="0" indent="0">
              <a:buNone/>
            </a:pPr>
            <a:r>
              <a:rPr lang="en-US" sz="2000" dirty="0">
                <a:sym typeface="Wingdings"/>
              </a:rPr>
              <a:t/>
            </a:r>
            <a:br>
              <a:rPr lang="en-US" sz="2000" dirty="0">
                <a:sym typeface="Wingdings"/>
              </a:rPr>
            </a:br>
            <a:r>
              <a:rPr lang="en-US" sz="2000" dirty="0" err="1" smtClean="0">
                <a:sym typeface="Wingdings"/>
              </a:rPr>
              <a:t>Responsabilita</a:t>
            </a:r>
            <a:r>
              <a:rPr lang="en-US" sz="2000" dirty="0" smtClean="0">
                <a:sym typeface="Wingdings"/>
              </a:rPr>
              <a:t>’: Project Manager del </a:t>
            </a:r>
            <a:r>
              <a:rPr lang="en-US" sz="2000" dirty="0" err="1" smtClean="0">
                <a:sym typeface="Wingdings"/>
              </a:rPr>
              <a:t>calorimetro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S.Miscetti</a:t>
            </a:r>
            <a:r>
              <a:rPr lang="en-US" sz="2000" dirty="0" smtClean="0">
                <a:sym typeface="Wingdings"/>
              </a:rPr>
              <a:t>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49708"/>
            <a:ext cx="8229600" cy="38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Mu2e group composition 2016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88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14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MU2E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22522" y="2318368"/>
            <a:ext cx="8865834" cy="2862322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b="1" dirty="0" smtClean="0"/>
              <a:t>CLFV: </a:t>
            </a:r>
            <a:r>
              <a:rPr lang="en-US" sz="1600" b="1" dirty="0" err="1" smtClean="0"/>
              <a:t>conversione</a:t>
            </a:r>
            <a:r>
              <a:rPr lang="en-US" sz="1600" b="1" dirty="0" smtClean="0"/>
              <a:t> di un </a:t>
            </a:r>
            <a:r>
              <a:rPr lang="en-US" sz="1600" b="1" dirty="0" err="1" smtClean="0"/>
              <a:t>muone</a:t>
            </a:r>
            <a:r>
              <a:rPr lang="en-US" sz="1600" b="1" dirty="0" smtClean="0"/>
              <a:t> in e- </a:t>
            </a:r>
            <a:r>
              <a:rPr lang="en-US" sz="1600" b="1" dirty="0" err="1" smtClean="0"/>
              <a:t>su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targhetta</a:t>
            </a:r>
            <a:r>
              <a:rPr lang="en-US" sz="1600" b="1" dirty="0" smtClean="0"/>
              <a:t> di Al @ BR ~ 6x10</a:t>
            </a:r>
            <a:r>
              <a:rPr lang="en-US" sz="1600" b="1" baseline="30000" dirty="0" smtClean="0"/>
              <a:t>-17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/>
              <a:t> </a:t>
            </a:r>
            <a:r>
              <a:rPr lang="en-US" sz="1600" dirty="0" err="1" smtClean="0"/>
              <a:t>Costo</a:t>
            </a:r>
            <a:r>
              <a:rPr lang="en-US" sz="1600" dirty="0" smtClean="0"/>
              <a:t> DOE 276 M$ detector (USA standard)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sym typeface="Wingdings"/>
              </a:rPr>
              <a:t>TDR </a:t>
            </a:r>
            <a:r>
              <a:rPr lang="en-US" sz="1600" dirty="0" err="1" smtClean="0">
                <a:sym typeface="Wingdings"/>
              </a:rPr>
              <a:t>sottomesso</a:t>
            </a:r>
            <a:r>
              <a:rPr lang="en-US" sz="1600" dirty="0" smtClean="0">
                <a:sym typeface="Wingdings"/>
              </a:rPr>
              <a:t> @ </a:t>
            </a:r>
            <a:r>
              <a:rPr lang="en-US" sz="1600" dirty="0" err="1" smtClean="0">
                <a:sym typeface="Wingdings"/>
              </a:rPr>
              <a:t>maggio</a:t>
            </a:r>
            <a:r>
              <a:rPr lang="en-US" sz="1600" dirty="0" smtClean="0">
                <a:sym typeface="Wingdings"/>
              </a:rPr>
              <a:t> 2014  CD-2/CD3b </a:t>
            </a:r>
            <a:r>
              <a:rPr lang="en-US" sz="1600" dirty="0" err="1" smtClean="0">
                <a:sym typeface="Wingdings"/>
              </a:rPr>
              <a:t>Novembre</a:t>
            </a:r>
            <a:r>
              <a:rPr lang="en-US" sz="1600" dirty="0" smtClean="0">
                <a:sym typeface="Wingdings"/>
              </a:rPr>
              <a:t> 2014  </a:t>
            </a:r>
            <a:r>
              <a:rPr lang="en-US" sz="1600" b="1" dirty="0" smtClean="0">
                <a:sym typeface="Wingdings"/>
              </a:rPr>
              <a:t>CD-2/CD3b  OK @ Mar 2015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b="1" dirty="0" err="1" smtClean="0">
                <a:sym typeface="Wingdings"/>
              </a:rPr>
              <a:t>Costruzione</a:t>
            </a:r>
            <a:r>
              <a:rPr lang="en-US" sz="1600" b="1" dirty="0" smtClean="0">
                <a:sym typeface="Wingdings"/>
              </a:rPr>
              <a:t> </a:t>
            </a:r>
            <a:r>
              <a:rPr lang="en-US" sz="1600" b="1" dirty="0" err="1" smtClean="0">
                <a:sym typeface="Wingdings"/>
              </a:rPr>
              <a:t>Civile</a:t>
            </a:r>
            <a:r>
              <a:rPr lang="en-US" sz="1600" b="1" dirty="0" smtClean="0">
                <a:sym typeface="Wingdings"/>
              </a:rPr>
              <a:t> </a:t>
            </a:r>
            <a:r>
              <a:rPr lang="en-US" sz="1600" b="1" dirty="0" err="1" smtClean="0">
                <a:sym typeface="Wingdings"/>
              </a:rPr>
              <a:t>Iniziata</a:t>
            </a:r>
            <a:r>
              <a:rPr lang="en-US" sz="1600" b="1" dirty="0" smtClean="0">
                <a:sym typeface="Wingdings"/>
              </a:rPr>
              <a:t>, </a:t>
            </a:r>
            <a:r>
              <a:rPr lang="en-US" sz="1600" b="1" dirty="0" err="1" smtClean="0">
                <a:sym typeface="Wingdings"/>
              </a:rPr>
              <a:t>acquisto</a:t>
            </a:r>
            <a:r>
              <a:rPr lang="en-US" sz="1600" b="1" dirty="0" smtClean="0">
                <a:sym typeface="Wingdings"/>
              </a:rPr>
              <a:t> e test </a:t>
            </a:r>
            <a:r>
              <a:rPr lang="en-US" sz="1600" b="1" dirty="0" err="1" smtClean="0">
                <a:sym typeface="Wingdings"/>
              </a:rPr>
              <a:t>cavi</a:t>
            </a:r>
            <a:r>
              <a:rPr lang="en-US" sz="1600" b="1" dirty="0" smtClean="0">
                <a:sym typeface="Wingdings"/>
              </a:rPr>
              <a:t> </a:t>
            </a:r>
            <a:r>
              <a:rPr lang="en-US" sz="1600" b="1" dirty="0" err="1" smtClean="0">
                <a:sym typeface="Wingdings"/>
              </a:rPr>
              <a:t>superconduttori</a:t>
            </a:r>
            <a:r>
              <a:rPr lang="en-US" sz="1600" b="1" dirty="0" smtClean="0">
                <a:sym typeface="Wingdings"/>
              </a:rPr>
              <a:t>, </a:t>
            </a:r>
            <a:r>
              <a:rPr lang="en-US" sz="1600" b="1" dirty="0" err="1" smtClean="0">
                <a:sym typeface="Wingdings"/>
              </a:rPr>
              <a:t>gara</a:t>
            </a:r>
            <a:r>
              <a:rPr lang="en-US" sz="1600" b="1" dirty="0" smtClean="0">
                <a:sym typeface="Wingdings"/>
              </a:rPr>
              <a:t> DS e PS </a:t>
            </a:r>
            <a:r>
              <a:rPr lang="en-US" sz="1600" b="1" dirty="0" err="1" smtClean="0">
                <a:sym typeface="Wingdings"/>
              </a:rPr>
              <a:t>effettuata</a:t>
            </a:r>
            <a:r>
              <a:rPr lang="en-US" sz="1600" b="1" dirty="0" smtClean="0">
                <a:sym typeface="Wingdings"/>
              </a:rPr>
              <a:t>.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err="1" smtClean="0">
                <a:sym typeface="Wingdings"/>
              </a:rPr>
              <a:t>Gara</a:t>
            </a:r>
            <a:r>
              <a:rPr lang="en-US" sz="1600" dirty="0" smtClean="0">
                <a:sym typeface="Wingdings"/>
              </a:rPr>
              <a:t> TS </a:t>
            </a:r>
            <a:r>
              <a:rPr lang="en-US" sz="1600" dirty="0" err="1" smtClean="0">
                <a:sym typeface="Wingdings"/>
              </a:rPr>
              <a:t>entro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luglio</a:t>
            </a:r>
            <a:r>
              <a:rPr lang="en-US" sz="1600" dirty="0" smtClean="0">
                <a:sym typeface="Wingdings"/>
              </a:rPr>
              <a:t> 2015 </a:t>
            </a:r>
            <a:r>
              <a:rPr lang="en-US" sz="1600" b="1" dirty="0" smtClean="0">
                <a:sym typeface="Wingdings"/>
              </a:rPr>
              <a:t>(</a:t>
            </a:r>
            <a:r>
              <a:rPr lang="en-US" sz="1600" dirty="0" err="1">
                <a:sym typeface="Wingdings"/>
              </a:rPr>
              <a:t>p</a:t>
            </a:r>
            <a:r>
              <a:rPr lang="en-US" sz="1600" dirty="0" err="1" smtClean="0">
                <a:sym typeface="Wingdings"/>
              </a:rPr>
              <a:t>ossibilita</a:t>
            </a:r>
            <a:r>
              <a:rPr lang="en-US" sz="1600" dirty="0" smtClean="0">
                <a:sym typeface="Wingdings"/>
              </a:rPr>
              <a:t>’ per ASG </a:t>
            </a:r>
            <a:r>
              <a:rPr lang="en-US" sz="1600" dirty="0" err="1" smtClean="0">
                <a:sym typeface="Wingdings"/>
              </a:rPr>
              <a:t>Genova</a:t>
            </a:r>
            <a:r>
              <a:rPr lang="en-US" sz="1600" dirty="0" smtClean="0">
                <a:sym typeface="Wingdings"/>
              </a:rPr>
              <a:t>. </a:t>
            </a:r>
            <a:r>
              <a:rPr lang="en-US" sz="1600" dirty="0" err="1" smtClean="0">
                <a:sym typeface="Wingdings"/>
              </a:rPr>
              <a:t>Importo</a:t>
            </a:r>
            <a:r>
              <a:rPr lang="en-US" sz="1600" dirty="0" smtClean="0">
                <a:sym typeface="Wingdings"/>
              </a:rPr>
              <a:t>  </a:t>
            </a:r>
            <a:r>
              <a:rPr lang="en-US" sz="1600" b="1" dirty="0" smtClean="0">
                <a:sym typeface="Wingdings"/>
              </a:rPr>
              <a:t>da 6 M$)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b="1" dirty="0" err="1" smtClean="0">
                <a:sym typeface="Wingdings"/>
              </a:rPr>
              <a:t>Scelta</a:t>
            </a:r>
            <a:r>
              <a:rPr lang="en-US" sz="1600" b="1" dirty="0" smtClean="0">
                <a:sym typeface="Wingdings"/>
              </a:rPr>
              <a:t> </a:t>
            </a:r>
            <a:r>
              <a:rPr lang="en-US" sz="1600" b="1" dirty="0" err="1" smtClean="0">
                <a:sym typeface="Wingdings"/>
              </a:rPr>
              <a:t>Tecnologica</a:t>
            </a:r>
            <a:r>
              <a:rPr lang="en-US" sz="1600" b="1" dirty="0" smtClean="0">
                <a:sym typeface="Wingdings"/>
              </a:rPr>
              <a:t> per </a:t>
            </a:r>
            <a:r>
              <a:rPr lang="en-US" sz="1600" b="1" dirty="0" err="1" smtClean="0">
                <a:sym typeface="Wingdings"/>
              </a:rPr>
              <a:t>calorimetro</a:t>
            </a:r>
            <a:r>
              <a:rPr lang="en-US" sz="1600" b="1" dirty="0" smtClean="0">
                <a:sym typeface="Wingdings"/>
              </a:rPr>
              <a:t>  </a:t>
            </a:r>
            <a:r>
              <a:rPr lang="en-US" sz="1600" b="1" dirty="0" err="1" smtClean="0">
                <a:sym typeface="Wingdings"/>
              </a:rPr>
              <a:t>Luglio</a:t>
            </a:r>
            <a:r>
              <a:rPr lang="en-US" sz="1600" b="1" dirty="0" smtClean="0">
                <a:sym typeface="Wingdings"/>
              </a:rPr>
              <a:t> 2015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err="1" smtClean="0">
                <a:sym typeface="Wingdings"/>
              </a:rPr>
              <a:t>Costruzione</a:t>
            </a:r>
            <a:r>
              <a:rPr lang="en-US" sz="1600" dirty="0" smtClean="0">
                <a:sym typeface="Wingdings"/>
              </a:rPr>
              <a:t> 2016-2017-2018 + </a:t>
            </a:r>
            <a:r>
              <a:rPr lang="en-US" sz="1600" dirty="0" err="1" smtClean="0">
                <a:sym typeface="Wingdings"/>
              </a:rPr>
              <a:t>Installazione</a:t>
            </a:r>
            <a:r>
              <a:rPr lang="en-US" sz="1600" dirty="0" smtClean="0">
                <a:sym typeface="Wingdings"/>
              </a:rPr>
              <a:t> 2019 + commissioning 2020 , 3 </a:t>
            </a:r>
            <a:r>
              <a:rPr lang="en-US" sz="1600" dirty="0" err="1" smtClean="0">
                <a:sym typeface="Wingdings"/>
              </a:rPr>
              <a:t>anni</a:t>
            </a:r>
            <a:r>
              <a:rPr lang="en-US" sz="1600" dirty="0" smtClean="0">
                <a:sym typeface="Wingdings"/>
              </a:rPr>
              <a:t> di run 2021-2024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b="1" dirty="0" smtClean="0">
                <a:solidFill>
                  <a:srgbClr val="800000"/>
                </a:solidFill>
                <a:sym typeface="Wingdings"/>
              </a:rPr>
              <a:t>FASE-2 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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miglioramento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 x 10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nei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 rates e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limiti</a:t>
            </a:r>
            <a:endParaRPr lang="en-US" b="1" dirty="0" smtClean="0">
              <a:solidFill>
                <a:srgbClr val="80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Mu2e e’ </a:t>
            </a:r>
            <a:r>
              <a:rPr lang="en-US" sz="1600" b="1" dirty="0" err="1" smtClean="0">
                <a:solidFill>
                  <a:srgbClr val="000090"/>
                </a:solidFill>
                <a:sym typeface="Wingdings"/>
              </a:rPr>
              <a:t>su</a:t>
            </a: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  CSN1 Whitepaper for </a:t>
            </a:r>
            <a:r>
              <a:rPr lang="en-US" sz="1600" b="1" dirty="0" err="1" smtClean="0">
                <a:solidFill>
                  <a:srgbClr val="000090"/>
                </a:solidFill>
                <a:sym typeface="Wingdings"/>
              </a:rPr>
              <a:t>WhatNext</a:t>
            </a: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: 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CSN1 ha </a:t>
            </a:r>
            <a:r>
              <a:rPr lang="en-US" sz="1600" b="1" dirty="0" err="1" smtClean="0">
                <a:solidFill>
                  <a:srgbClr val="FF0000"/>
                </a:solidFill>
                <a:sym typeface="Wingdings"/>
              </a:rPr>
              <a:t>approvato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 envelope </a:t>
            </a:r>
            <a:r>
              <a:rPr lang="en-US" sz="1600" b="1" dirty="0" err="1" smtClean="0">
                <a:solidFill>
                  <a:srgbClr val="FF0000"/>
                </a:solidFill>
                <a:sym typeface="Wingdings"/>
              </a:rPr>
              <a:t>finanziario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  <a:sym typeface="Wingdings"/>
              </a:rPr>
              <a:t>giugno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 2015 (2.7-3 </a:t>
            </a:r>
            <a:r>
              <a:rPr lang="en-US" sz="1600" b="1" dirty="0" err="1" smtClean="0">
                <a:solidFill>
                  <a:srgbClr val="FF0000"/>
                </a:solidFill>
                <a:sym typeface="Wingdings"/>
              </a:rPr>
              <a:t>Meuro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) </a:t>
            </a:r>
          </a:p>
          <a:p>
            <a:r>
              <a:rPr lang="en-US" sz="1600" b="1" dirty="0" smtClean="0">
                <a:solidFill>
                  <a:srgbClr val="800000"/>
                </a:solidFill>
                <a:sym typeface="Wingdings"/>
              </a:rPr>
              <a:t>				 </a:t>
            </a:r>
            <a:r>
              <a:rPr lang="en-US" sz="1600" b="1" dirty="0" err="1" smtClean="0">
                <a:solidFill>
                  <a:srgbClr val="800000"/>
                </a:solidFill>
                <a:sym typeface="Wingdings"/>
              </a:rPr>
              <a:t>preparazione</a:t>
            </a:r>
            <a:r>
              <a:rPr lang="en-US" sz="1600" b="1" dirty="0" smtClean="0">
                <a:solidFill>
                  <a:srgbClr val="800000"/>
                </a:solidFill>
                <a:sym typeface="Wingdings"/>
              </a:rPr>
              <a:t> per CTS a </a:t>
            </a:r>
            <a:r>
              <a:rPr lang="en-US" sz="1600" b="1" dirty="0" err="1" smtClean="0">
                <a:solidFill>
                  <a:srgbClr val="800000"/>
                </a:solidFill>
                <a:sym typeface="Wingdings"/>
              </a:rPr>
              <a:t>novembre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.</a:t>
            </a:r>
            <a:endParaRPr lang="en-US" b="1" dirty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2522" y="5291665"/>
            <a:ext cx="8865834" cy="646331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INFN/GE </a:t>
            </a:r>
            <a:r>
              <a:rPr lang="en-US" dirty="0" err="1" smtClean="0"/>
              <a:t>costruzione</a:t>
            </a:r>
            <a:r>
              <a:rPr lang="en-US" dirty="0" smtClean="0"/>
              <a:t> </a:t>
            </a:r>
            <a:r>
              <a:rPr lang="en-US" dirty="0" err="1" smtClean="0"/>
              <a:t>prototipo</a:t>
            </a:r>
            <a:r>
              <a:rPr lang="en-US" dirty="0" smtClean="0"/>
              <a:t> </a:t>
            </a:r>
            <a:r>
              <a:rPr lang="en-US" dirty="0" err="1" smtClean="0"/>
              <a:t>Magnete</a:t>
            </a:r>
            <a:r>
              <a:rPr lang="en-US" dirty="0" smtClean="0"/>
              <a:t> di </a:t>
            </a:r>
            <a:r>
              <a:rPr lang="en-US" dirty="0" err="1" smtClean="0"/>
              <a:t>Trasporto</a:t>
            </a:r>
            <a:r>
              <a:rPr lang="en-US" dirty="0"/>
              <a:t> </a:t>
            </a:r>
            <a:r>
              <a:rPr lang="en-US" dirty="0" smtClean="0"/>
              <a:t>(500 </a:t>
            </a:r>
            <a:r>
              <a:rPr lang="en-US" dirty="0" err="1" smtClean="0"/>
              <a:t>kEuro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DONE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INFN LNF/PI/LE </a:t>
            </a:r>
            <a:r>
              <a:rPr lang="en-US" dirty="0" err="1" smtClean="0">
                <a:sym typeface="Wingdings"/>
              </a:rPr>
              <a:t>responsabilita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calo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elettromagnetico</a:t>
            </a:r>
            <a:r>
              <a:rPr lang="en-US" dirty="0" smtClean="0">
                <a:sym typeface="Wingdings"/>
              </a:rPr>
              <a:t> con Caltech(USA), JINR (RUS)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4234" y="6033184"/>
            <a:ext cx="89434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RESPONSABILITA’ ITALIANE: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/>
              <a:t>S.Miscetti</a:t>
            </a:r>
            <a:r>
              <a:rPr lang="en-US" dirty="0" smtClean="0"/>
              <a:t> (Project Manager </a:t>
            </a:r>
            <a:r>
              <a:rPr lang="en-US" dirty="0" err="1" smtClean="0"/>
              <a:t>Calorimetro</a:t>
            </a:r>
            <a:r>
              <a:rPr lang="en-US" dirty="0" smtClean="0"/>
              <a:t>), </a:t>
            </a:r>
            <a:r>
              <a:rPr lang="en-US" dirty="0" err="1" smtClean="0"/>
              <a:t>F.Grancagnolo(EB</a:t>
            </a:r>
            <a:r>
              <a:rPr lang="en-US" dirty="0" smtClean="0"/>
              <a:t>), </a:t>
            </a:r>
            <a:r>
              <a:rPr lang="en-US" dirty="0" err="1" smtClean="0"/>
              <a:t>R.Carosi(Speaker</a:t>
            </a:r>
            <a:r>
              <a:rPr lang="en-US" dirty="0" smtClean="0"/>
              <a:t> Committee) 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265709" y="647077"/>
            <a:ext cx="6095519" cy="1453497"/>
            <a:chOff x="862609" y="597832"/>
            <a:chExt cx="6095519" cy="1453497"/>
          </a:xfrm>
        </p:grpSpPr>
        <p:grpSp>
          <p:nvGrpSpPr>
            <p:cNvPr id="4" name="Group 48"/>
            <p:cNvGrpSpPr/>
            <p:nvPr/>
          </p:nvGrpSpPr>
          <p:grpSpPr>
            <a:xfrm>
              <a:off x="862609" y="597832"/>
              <a:ext cx="6095519" cy="1453174"/>
              <a:chOff x="156529" y="2343401"/>
              <a:chExt cx="7857205" cy="1759456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8" y="2541506"/>
                <a:ext cx="7717536" cy="1561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Oval 28"/>
              <p:cNvSpPr/>
              <p:nvPr/>
            </p:nvSpPr>
            <p:spPr>
              <a:xfrm>
                <a:off x="4325031" y="2695790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59681" y="2461438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424475" y="2343401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80350" y="2760620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2T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97390" y="2564593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715000" y="2526268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1T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383614" y="2408232"/>
                <a:ext cx="783538" cy="447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2.5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56529" y="2619898"/>
                <a:ext cx="910270" cy="409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4.6T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099993" y="2409483"/>
                <a:ext cx="1003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itchFamily="66" charset="0"/>
                  </a:rPr>
                  <a:t>protons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pic>
            <p:nvPicPr>
              <p:cNvPr id="38" name="Picture 1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19800">
                <a:off x="1294029" y="3214688"/>
                <a:ext cx="825500" cy="8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1130299" y="2710934"/>
                <a:ext cx="1871007" cy="665678"/>
              </a:xfrm>
              <a:prstGeom prst="line">
                <a:avLst/>
              </a:prstGeom>
              <a:noFill/>
              <a:ln w="25400" cap="flat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2700000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17"/>
              <p:cNvSpPr>
                <a:spLocks noChangeShapeType="1"/>
              </p:cNvSpPr>
              <p:nvPr/>
            </p:nvSpPr>
            <p:spPr bwMode="auto">
              <a:xfrm>
                <a:off x="838200" y="3282950"/>
                <a:ext cx="244475" cy="101600"/>
              </a:xfrm>
              <a:prstGeom prst="line">
                <a:avLst/>
              </a:prstGeom>
              <a:noFill/>
              <a:ln w="25400" cap="flat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2700000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904875" y="3359150"/>
                <a:ext cx="177800" cy="109537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18599963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1066800" y="3351212"/>
                <a:ext cx="244475" cy="38100"/>
              </a:xfrm>
              <a:prstGeom prst="line">
                <a:avLst/>
              </a:prstGeom>
              <a:noFill/>
              <a:ln w="25400" cap="flat">
                <a:solidFill>
                  <a:srgbClr val="008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2700000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3" name="Picture 20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000">
                <a:off x="2067092" y="3150061"/>
                <a:ext cx="613823" cy="613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" dist="25399" dir="13319987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1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97091">
                <a:off x="2635337" y="3284372"/>
                <a:ext cx="460030" cy="47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2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2431">
                <a:off x="2957440" y="3550246"/>
                <a:ext cx="582299" cy="8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3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4833" y="3687369"/>
                <a:ext cx="710044" cy="71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4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64114">
                <a:off x="4246999" y="3603329"/>
                <a:ext cx="684527" cy="68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37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63208">
                <a:off x="4880763" y="3287714"/>
                <a:ext cx="1778000" cy="17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" name="TextBox 52"/>
            <p:cNvSpPr txBox="1"/>
            <p:nvPr/>
          </p:nvSpPr>
          <p:spPr>
            <a:xfrm>
              <a:off x="1391441" y="685506"/>
              <a:ext cx="40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46779" y="1048955"/>
              <a:ext cx="403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569899" y="1681997"/>
              <a:ext cx="43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DS</a:t>
              </a:r>
              <a:endParaRPr lang="en-US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02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153500" y="6077089"/>
            <a:ext cx="7030550" cy="707886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Ruolo</a:t>
            </a:r>
            <a:r>
              <a:rPr lang="en-US" sz="2000" b="1" dirty="0" smtClean="0"/>
              <a:t> LNF : Management, </a:t>
            </a:r>
            <a:r>
              <a:rPr lang="en-US" sz="2000" b="1" dirty="0" err="1" smtClean="0"/>
              <a:t>Meccanica</a:t>
            </a:r>
            <a:r>
              <a:rPr lang="en-US" sz="2000" b="1" dirty="0" smtClean="0"/>
              <a:t>, Test </a:t>
            </a:r>
            <a:r>
              <a:rPr lang="en-US" sz="2000" b="1" dirty="0" err="1" smtClean="0"/>
              <a:t>Cristalli</a:t>
            </a:r>
            <a:r>
              <a:rPr lang="en-US" sz="2000" b="1" dirty="0" smtClean="0"/>
              <a:t>,</a:t>
            </a:r>
          </a:p>
          <a:p>
            <a:pPr algn="ctr"/>
            <a:r>
              <a:rPr lang="en-US" sz="2000" b="1" dirty="0" smtClean="0"/>
              <a:t>  FEE amplifiers, Laser </a:t>
            </a:r>
            <a:r>
              <a:rPr lang="en-US" sz="2000" b="1" dirty="0" err="1" smtClean="0"/>
              <a:t>Calib</a:t>
            </a:r>
            <a:r>
              <a:rPr lang="en-US" sz="2000" b="1" dirty="0" smtClean="0"/>
              <a:t> system </a:t>
            </a:r>
            <a:endParaRPr lang="en-US" sz="20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0200" y="0"/>
            <a:ext cx="8229600" cy="385324"/>
          </a:xfrm>
        </p:spPr>
        <p:txBody>
          <a:bodyPr>
            <a:noAutofit/>
          </a:bodyPr>
          <a:lstStyle/>
          <a:p>
            <a:r>
              <a:rPr lang="en-US" sz="2000" b="1" dirty="0" err="1" smtClean="0">
                <a:solidFill>
                  <a:srgbClr val="3366FF"/>
                </a:solidFill>
              </a:rPr>
              <a:t>Calorimetro</a:t>
            </a:r>
            <a:r>
              <a:rPr lang="en-US" sz="2000" b="1" dirty="0" smtClean="0">
                <a:solidFill>
                  <a:srgbClr val="3366FF"/>
                </a:solidFill>
              </a:rPr>
              <a:t>: </a:t>
            </a:r>
            <a:r>
              <a:rPr lang="en-US" sz="2000" b="1" dirty="0" err="1" smtClean="0">
                <a:solidFill>
                  <a:srgbClr val="3366FF"/>
                </a:solidFill>
              </a:rPr>
              <a:t>Descrizione</a:t>
            </a:r>
            <a:r>
              <a:rPr lang="en-US" sz="2000" b="1" dirty="0" smtClean="0">
                <a:solidFill>
                  <a:srgbClr val="3366FF"/>
                </a:solidFill>
              </a:rPr>
              <a:t>, </a:t>
            </a:r>
            <a:r>
              <a:rPr lang="en-US" sz="2000" b="1" dirty="0" err="1" smtClean="0">
                <a:solidFill>
                  <a:srgbClr val="3366FF"/>
                </a:solidFill>
              </a:rPr>
              <a:t>attivita</a:t>
            </a:r>
            <a:r>
              <a:rPr lang="en-US" sz="2000" b="1" dirty="0" smtClean="0">
                <a:solidFill>
                  <a:srgbClr val="3366FF"/>
                </a:solidFill>
              </a:rPr>
              <a:t>’  2015 + </a:t>
            </a:r>
            <a:r>
              <a:rPr lang="en-US" sz="2000" b="1" dirty="0" err="1" smtClean="0">
                <a:solidFill>
                  <a:srgbClr val="3366FF"/>
                </a:solidFill>
              </a:rPr>
              <a:t>piani</a:t>
            </a:r>
            <a:r>
              <a:rPr lang="en-US" sz="2000" b="1" dirty="0" smtClean="0">
                <a:solidFill>
                  <a:srgbClr val="3366FF"/>
                </a:solidFill>
              </a:rPr>
              <a:t> 2016 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900" y="416408"/>
            <a:ext cx="4999786" cy="5570756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b="1" dirty="0" smtClean="0"/>
              <a:t>DESCRIZIONE + </a:t>
            </a:r>
            <a:r>
              <a:rPr lang="en-US" b="1" dirty="0" err="1" smtClean="0"/>
              <a:t>Attivita</a:t>
            </a:r>
            <a:r>
              <a:rPr lang="en-US" b="1" dirty="0" smtClean="0"/>
              <a:t>’ 2015</a:t>
            </a:r>
            <a:endParaRPr lang="en-US" b="1" dirty="0"/>
          </a:p>
          <a:p>
            <a:r>
              <a:rPr lang="en-US" dirty="0" err="1" smtClean="0">
                <a:sym typeface="Wingdings"/>
              </a:rPr>
              <a:t>Specifiche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per </a:t>
            </a:r>
            <a:r>
              <a:rPr lang="en-US" dirty="0" err="1">
                <a:sym typeface="Wingdings"/>
              </a:rPr>
              <a:t>il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calorimetro</a:t>
            </a:r>
            <a:r>
              <a:rPr lang="en-US" dirty="0">
                <a:sym typeface="Wingdings"/>
              </a:rPr>
              <a:t>: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1600" dirty="0">
                <a:sym typeface="Wingdings"/>
              </a:rPr>
              <a:t>Energy resolution 5% a 100 MeV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1600" dirty="0">
                <a:sym typeface="Wingdings"/>
              </a:rPr>
              <a:t>Time resolution  500 </a:t>
            </a:r>
            <a:r>
              <a:rPr lang="en-US" sz="1600" dirty="0" err="1">
                <a:sym typeface="Wingdings"/>
              </a:rPr>
              <a:t>ps</a:t>
            </a:r>
            <a:r>
              <a:rPr lang="en-US" sz="1600" dirty="0">
                <a:sym typeface="Wingdings"/>
              </a:rPr>
              <a:t> a 100 MeV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1600" dirty="0">
                <a:sym typeface="Wingdings"/>
              </a:rPr>
              <a:t>Pos. resolution  1 cm a 100 Me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1600" dirty="0"/>
              <a:t>2 </a:t>
            </a:r>
            <a:r>
              <a:rPr lang="en-US" sz="1600" dirty="0" err="1"/>
              <a:t>Dischi</a:t>
            </a:r>
            <a:r>
              <a:rPr lang="en-US" sz="1600" dirty="0"/>
              <a:t> </a:t>
            </a:r>
            <a:r>
              <a:rPr lang="en-US" sz="1600" dirty="0" err="1"/>
              <a:t>separati</a:t>
            </a:r>
            <a:r>
              <a:rPr lang="en-US" sz="1600" dirty="0"/>
              <a:t> da 70 </a:t>
            </a:r>
            <a:r>
              <a:rPr lang="en-US" sz="1600" dirty="0" smtClean="0"/>
              <a:t>cm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1600" dirty="0" smtClean="0"/>
              <a:t>1650 </a:t>
            </a:r>
            <a:r>
              <a:rPr lang="en-US" sz="1600" dirty="0" err="1" smtClean="0"/>
              <a:t>cristalli</a:t>
            </a:r>
            <a:r>
              <a:rPr lang="en-US" sz="1600" dirty="0"/>
              <a:t> </a:t>
            </a:r>
            <a:r>
              <a:rPr lang="en-US" sz="1600" dirty="0" err="1" smtClean="0"/>
              <a:t>quadrati</a:t>
            </a:r>
            <a:r>
              <a:rPr lang="en-US" sz="1600" dirty="0" smtClean="0"/>
              <a:t> BaF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da 3x3x20 cm</a:t>
            </a:r>
            <a:r>
              <a:rPr lang="en-US" sz="1600" baseline="30000" dirty="0" smtClean="0"/>
              <a:t>3  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1600" dirty="0" smtClean="0"/>
              <a:t>2 </a:t>
            </a:r>
            <a:r>
              <a:rPr lang="en-US" sz="1600" dirty="0" err="1" smtClean="0"/>
              <a:t>Superlattice</a:t>
            </a:r>
            <a:r>
              <a:rPr lang="en-US" sz="1600" dirty="0" smtClean="0"/>
              <a:t> “solar blind” APDs/</a:t>
            </a:r>
            <a:r>
              <a:rPr lang="en-US" sz="1600" dirty="0" err="1" smtClean="0"/>
              <a:t>cristallo</a:t>
            </a:r>
            <a:r>
              <a:rPr lang="en-US" sz="1600" dirty="0" smtClean="0"/>
              <a:t>  9x9 mm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  <a:p>
            <a:pPr marL="342900" lvl="1" indent="-342900">
              <a:buFont typeface="Wingdings" charset="2"/>
              <a:buChar char="q"/>
            </a:pPr>
            <a:r>
              <a:rPr lang="en-US" sz="1600" dirty="0" smtClean="0"/>
              <a:t>FEE (board di amp.+</a:t>
            </a:r>
            <a:r>
              <a:rPr lang="en-US" sz="1600" dirty="0" err="1" smtClean="0"/>
              <a:t>regolazione</a:t>
            </a:r>
            <a:r>
              <a:rPr lang="en-US" sz="1600" dirty="0" smtClean="0"/>
              <a:t> HV) </a:t>
            </a:r>
            <a:endParaRPr lang="en-US" sz="1600" dirty="0"/>
          </a:p>
          <a:p>
            <a:pPr marL="342900" lvl="1" indent="-342900">
              <a:buFont typeface="Wingdings" charset="2"/>
              <a:buChar char="q"/>
            </a:pPr>
            <a:r>
              <a:rPr lang="en-US" sz="1600" dirty="0"/>
              <a:t>W</a:t>
            </a:r>
            <a:r>
              <a:rPr lang="en-US" sz="1600" dirty="0" smtClean="0"/>
              <a:t>F digitizer @ 200 </a:t>
            </a:r>
            <a:r>
              <a:rPr lang="en-US" sz="1600" dirty="0" err="1" smtClean="0"/>
              <a:t>Msps</a:t>
            </a:r>
            <a:endParaRPr lang="en-US" sz="16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1600" dirty="0" smtClean="0"/>
              <a:t>Backup (</a:t>
            </a:r>
            <a:r>
              <a:rPr lang="en-US" sz="1600" dirty="0" err="1" smtClean="0"/>
              <a:t>cristalli</a:t>
            </a:r>
            <a:r>
              <a:rPr lang="en-US" sz="1600" dirty="0" smtClean="0"/>
              <a:t> di </a:t>
            </a:r>
            <a:r>
              <a:rPr lang="en-US" sz="1600" dirty="0" err="1" smtClean="0"/>
              <a:t>CsI</a:t>
            </a:r>
            <a:r>
              <a:rPr lang="en-US" sz="1600" dirty="0" smtClean="0"/>
              <a:t> </a:t>
            </a:r>
            <a:r>
              <a:rPr lang="en-US" sz="1600" dirty="0" err="1" smtClean="0"/>
              <a:t>puro</a:t>
            </a:r>
            <a:r>
              <a:rPr lang="en-US" sz="1600" dirty="0" smtClean="0"/>
              <a:t>  +12x12 mm</a:t>
            </a:r>
            <a:r>
              <a:rPr lang="en-US" sz="1600" baseline="30000" dirty="0" smtClean="0"/>
              <a:t>2</a:t>
            </a:r>
            <a:r>
              <a:rPr lang="en-US" sz="1600" dirty="0"/>
              <a:t> </a:t>
            </a:r>
            <a:r>
              <a:rPr lang="en-US" sz="1600" dirty="0" smtClean="0"/>
              <a:t>MPPC)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1600" dirty="0" smtClean="0"/>
              <a:t>Laser system per </a:t>
            </a:r>
            <a:r>
              <a:rPr lang="en-US" sz="1600" dirty="0" err="1" smtClean="0"/>
              <a:t>monitoraggio</a:t>
            </a:r>
            <a:r>
              <a:rPr lang="en-US" sz="1600" dirty="0" smtClean="0"/>
              <a:t> gains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1600" dirty="0" smtClean="0"/>
              <a:t>LYSO e’ </a:t>
            </a:r>
            <a:r>
              <a:rPr lang="en-US" sz="1600" dirty="0" err="1" smtClean="0"/>
              <a:t>stato</a:t>
            </a:r>
            <a:r>
              <a:rPr lang="en-US" sz="1600" dirty="0" smtClean="0"/>
              <a:t> </a:t>
            </a:r>
            <a:r>
              <a:rPr lang="en-US" sz="1600" dirty="0" err="1" smtClean="0"/>
              <a:t>abbandonato</a:t>
            </a:r>
            <a:r>
              <a:rPr lang="en-US" sz="1600" dirty="0" smtClean="0"/>
              <a:t> .. </a:t>
            </a:r>
            <a:r>
              <a:rPr lang="en-US" sz="1600" dirty="0" err="1"/>
              <a:t>c</a:t>
            </a:r>
            <a:r>
              <a:rPr lang="en-US" sz="1600" dirty="0" err="1" smtClean="0"/>
              <a:t>ausa</a:t>
            </a:r>
            <a:r>
              <a:rPr lang="en-US" sz="1600" dirty="0" smtClean="0"/>
              <a:t> $$$</a:t>
            </a:r>
            <a:endParaRPr lang="en-US" dirty="0" smtClean="0"/>
          </a:p>
          <a:p>
            <a:r>
              <a:rPr lang="en-US" b="1" dirty="0" smtClean="0"/>
              <a:t>Review </a:t>
            </a:r>
            <a:r>
              <a:rPr lang="en-US" b="1" dirty="0" err="1" smtClean="0"/>
              <a:t>Scelta</a:t>
            </a:r>
            <a:r>
              <a:rPr lang="en-US" b="1" dirty="0" smtClean="0"/>
              <a:t> </a:t>
            </a:r>
            <a:r>
              <a:rPr lang="en-US" b="1" dirty="0" err="1" smtClean="0"/>
              <a:t>Tecnologica</a:t>
            </a:r>
            <a:r>
              <a:rPr lang="en-US" b="1" dirty="0" smtClean="0"/>
              <a:t> (</a:t>
            </a:r>
            <a:r>
              <a:rPr lang="en-US" b="1" dirty="0" err="1" smtClean="0"/>
              <a:t>Luglio</a:t>
            </a:r>
            <a:r>
              <a:rPr lang="en-US" b="1" dirty="0" smtClean="0"/>
              <a:t> 2015)</a:t>
            </a:r>
          </a:p>
          <a:p>
            <a:endParaRPr lang="en-US" dirty="0">
              <a:sym typeface="Wingdings"/>
            </a:endParaRPr>
          </a:p>
          <a:p>
            <a:r>
              <a:rPr lang="en-US" b="1" dirty="0" smtClean="0">
                <a:solidFill>
                  <a:srgbClr val="800000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Completata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costruzione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Prototipi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 FEE/Matrix</a:t>
            </a:r>
          </a:p>
          <a:p>
            <a:r>
              <a:rPr lang="en-US" b="1" dirty="0" smtClean="0">
                <a:solidFill>
                  <a:srgbClr val="800000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Effettuati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 3 test beams 2014-2015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 MAMI (</a:t>
            </a:r>
            <a:r>
              <a:rPr lang="en-US" dirty="0" err="1" smtClean="0">
                <a:sym typeface="Wingdings"/>
              </a:rPr>
              <a:t>energia</a:t>
            </a:r>
            <a:r>
              <a:rPr lang="en-US" dirty="0" smtClean="0">
                <a:sym typeface="Wingdings"/>
              </a:rPr>
              <a:t>), BTF(timing) con LYSO+APD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 BTF( </a:t>
            </a:r>
            <a:r>
              <a:rPr lang="en-US" dirty="0" err="1" smtClean="0">
                <a:sym typeface="Wingdings"/>
              </a:rPr>
              <a:t>energia</a:t>
            </a:r>
            <a:r>
              <a:rPr lang="en-US" dirty="0" smtClean="0">
                <a:sym typeface="Wingdings"/>
              </a:rPr>
              <a:t> + tempo) con </a:t>
            </a:r>
            <a:r>
              <a:rPr lang="en-US" dirty="0" err="1" smtClean="0">
                <a:sym typeface="Wingdings"/>
              </a:rPr>
              <a:t>CsI+MPPC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+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Caratterizzazione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nuovi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cristalli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e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fotosensori</a:t>
            </a:r>
            <a:endParaRPr lang="en-US" b="1" dirty="0" smtClean="0">
              <a:solidFill>
                <a:srgbClr val="3366FF"/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+ </a:t>
            </a:r>
            <a:r>
              <a:rPr lang="en-US" b="1" dirty="0" err="1" smtClean="0">
                <a:sym typeface="Wingdings"/>
              </a:rPr>
              <a:t>Irraggiamenti</a:t>
            </a:r>
            <a:r>
              <a:rPr lang="en-US" b="1" dirty="0" smtClean="0">
                <a:sym typeface="Wingdings"/>
              </a:rPr>
              <a:t> con TID(</a:t>
            </a:r>
            <a:r>
              <a:rPr lang="en-US" b="1" dirty="0" err="1" smtClean="0">
                <a:sym typeface="Wingdings"/>
              </a:rPr>
              <a:t>Casaccia</a:t>
            </a:r>
            <a:r>
              <a:rPr lang="en-US" b="1" dirty="0" smtClean="0">
                <a:sym typeface="Wingdings"/>
              </a:rPr>
              <a:t>) e </a:t>
            </a:r>
            <a:r>
              <a:rPr lang="en-US" b="1" dirty="0" err="1" smtClean="0">
                <a:sym typeface="Wingdings"/>
              </a:rPr>
              <a:t>neutroni</a:t>
            </a:r>
            <a:r>
              <a:rPr lang="en-US" b="1" dirty="0" smtClean="0">
                <a:sym typeface="Wingdings"/>
              </a:rPr>
              <a:t> (FNG)</a:t>
            </a:r>
            <a:endParaRPr lang="en-US" b="1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558186"/>
            <a:ext cx="3251200" cy="5355313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	PIANI 2016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Code R&amp;D (micro-</a:t>
            </a:r>
            <a:r>
              <a:rPr lang="en-US" dirty="0" err="1" smtClean="0">
                <a:sym typeface="Wingdings"/>
              </a:rPr>
              <a:t>peltier</a:t>
            </a:r>
            <a:r>
              <a:rPr lang="en-US" dirty="0" smtClean="0">
                <a:sym typeface="Wingdings"/>
              </a:rPr>
              <a:t>) ..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Test </a:t>
            </a:r>
            <a:r>
              <a:rPr lang="en-US" dirty="0" err="1" smtClean="0">
                <a:sym typeface="Wingdings"/>
              </a:rPr>
              <a:t>cristalli</a:t>
            </a:r>
            <a:r>
              <a:rPr lang="en-US" dirty="0" smtClean="0">
                <a:sym typeface="Wingdings"/>
              </a:rPr>
              <a:t> pre-</a:t>
            </a:r>
            <a:r>
              <a:rPr lang="en-US" dirty="0" err="1" smtClean="0">
                <a:sym typeface="Wingdings"/>
              </a:rPr>
              <a:t>produzione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Preproduzione</a:t>
            </a:r>
            <a:r>
              <a:rPr lang="en-US" dirty="0" smtClean="0">
                <a:sym typeface="Wingdings"/>
              </a:rPr>
              <a:t> FEE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Scelta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sistema</a:t>
            </a:r>
            <a:r>
              <a:rPr lang="en-US" dirty="0" smtClean="0">
                <a:sym typeface="Wingdings"/>
              </a:rPr>
              <a:t> LASER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Tests sotto-</a:t>
            </a:r>
            <a:r>
              <a:rPr lang="en-US" dirty="0" err="1" smtClean="0">
                <a:sym typeface="Wingdings"/>
              </a:rPr>
              <a:t>vuoto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Mockup </a:t>
            </a:r>
            <a:r>
              <a:rPr lang="en-US" dirty="0" err="1" smtClean="0">
                <a:sym typeface="Wingdings"/>
              </a:rPr>
              <a:t>Meccanico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Studi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termici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b="1" dirty="0" err="1" smtClean="0">
                <a:sym typeface="Wingdings"/>
              </a:rPr>
              <a:t>Preparazione</a:t>
            </a:r>
            <a:r>
              <a:rPr lang="en-US" b="1" dirty="0" smtClean="0">
                <a:sym typeface="Wingdings"/>
              </a:rPr>
              <a:t> Module 0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6x6 o 7x7 array con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2 </a:t>
            </a:r>
            <a:r>
              <a:rPr lang="en-US" dirty="0" err="1" smtClean="0">
                <a:sym typeface="Wingdings"/>
              </a:rPr>
              <a:t>sensori</a:t>
            </a:r>
            <a:r>
              <a:rPr lang="en-US" dirty="0" smtClean="0">
                <a:sym typeface="Wingdings"/>
              </a:rPr>
              <a:t>/per </a:t>
            </a:r>
            <a:r>
              <a:rPr lang="en-US" dirty="0" err="1" smtClean="0">
                <a:sym typeface="Wingdings"/>
              </a:rPr>
              <a:t>cristallo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 FEE </a:t>
            </a:r>
            <a:r>
              <a:rPr lang="en-US" dirty="0" err="1" smtClean="0">
                <a:sym typeface="Wingdings"/>
              </a:rPr>
              <a:t>preprod</a:t>
            </a:r>
            <a:endParaRPr lang="en-US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WF </a:t>
            </a:r>
            <a:r>
              <a:rPr lang="en-US" dirty="0" err="1" smtClean="0">
                <a:sym typeface="Wingdings"/>
              </a:rPr>
              <a:t>preprod</a:t>
            </a:r>
            <a:endParaRPr lang="en-US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Cabling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new Test beam @ BTF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CD3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674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2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76"/>
            <a:ext cx="8229600" cy="38532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PMU2E: </a:t>
            </a:r>
            <a:r>
              <a:rPr lang="en-US" sz="2800" b="1" dirty="0" err="1" smtClean="0"/>
              <a:t>Richieste</a:t>
            </a:r>
            <a:r>
              <a:rPr lang="en-US" sz="2800" b="1" dirty="0" smtClean="0"/>
              <a:t>/</a:t>
            </a:r>
            <a:r>
              <a:rPr lang="en-US" sz="2800" b="1" dirty="0" err="1" smtClean="0"/>
              <a:t>obiettivi</a:t>
            </a:r>
            <a:r>
              <a:rPr lang="en-US" sz="2800" b="1" dirty="0" smtClean="0"/>
              <a:t> 2016</a:t>
            </a:r>
            <a:endParaRPr lang="en-US" sz="2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1500" y="6388100"/>
            <a:ext cx="2133600" cy="365125"/>
          </a:xfrm>
        </p:spPr>
        <p:txBody>
          <a:bodyPr/>
          <a:lstStyle/>
          <a:p>
            <a:fld id="{AB3C1F1C-F708-3F4B-8ECB-6D467F0718B5}" type="slidenum">
              <a:rPr lang="en-US" smtClean="0"/>
              <a:pPr/>
              <a:t>60</a:t>
            </a:fld>
            <a:endParaRPr lang="en-US" dirty="0"/>
          </a:p>
        </p:txBody>
      </p:sp>
      <p:graphicFrame>
        <p:nvGraphicFramePr>
          <p:cNvPr id="9" name="Group 9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1575049"/>
              </p:ext>
            </p:extLst>
          </p:nvPr>
        </p:nvGraphicFramePr>
        <p:xfrm>
          <a:off x="1129517" y="1490287"/>
          <a:ext cx="7078134" cy="5262938"/>
        </p:xfrm>
        <a:graphic>
          <a:graphicData uri="http://schemas.openxmlformats.org/drawingml/2006/table">
            <a:tbl>
              <a:tblPr/>
              <a:tblGrid>
                <a:gridCol w="1291282"/>
                <a:gridCol w="4035047"/>
                <a:gridCol w="980612"/>
                <a:gridCol w="771193"/>
              </a:tblGrid>
              <a:tr h="33617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Riunioni di collaborazione italiana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Missioni su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Optomaterial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/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Advansid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sj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</a:tr>
              <a:tr h="27586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Responsabilita`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Project Leader+L3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50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Riunioni standard + CD3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Misure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irraggiamento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Nelbe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(SJ)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10 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6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Metabolismi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R&amp;D micro-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peltier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Test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cooling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FEE 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8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Test  Station for FEE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Cavi FEE/HV/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digitizer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per test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Module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47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C.A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Pre-produzione Cristalli 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250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34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Pre-produzione Fotosensori 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Sj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CD-2,CTS)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6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Meccanica FEE + Piastra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LASER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7067" y="467300"/>
            <a:ext cx="6737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b="1" dirty="0" err="1" smtClean="0"/>
              <a:t>Completamento</a:t>
            </a:r>
            <a:r>
              <a:rPr lang="en-US" b="1" dirty="0" smtClean="0"/>
              <a:t> R&amp;D</a:t>
            </a:r>
            <a:r>
              <a:rPr lang="en-US" dirty="0" smtClean="0"/>
              <a:t>: micro-</a:t>
            </a:r>
            <a:r>
              <a:rPr lang="en-US" dirty="0" err="1" smtClean="0"/>
              <a:t>peltier</a:t>
            </a:r>
            <a:r>
              <a:rPr lang="en-US" dirty="0" smtClean="0"/>
              <a:t>, Test cooling, Test FEE, cabling</a:t>
            </a:r>
          </a:p>
          <a:p>
            <a:pPr marL="285750" indent="-285750">
              <a:buFont typeface="Wingdings" charset="2"/>
              <a:buChar char="²"/>
            </a:pPr>
            <a:r>
              <a:rPr lang="en-US" b="1" dirty="0" err="1" smtClean="0">
                <a:solidFill>
                  <a:srgbClr val="800000"/>
                </a:solidFill>
              </a:rPr>
              <a:t>Piani</a:t>
            </a:r>
            <a:r>
              <a:rPr lang="en-US" dirty="0" smtClean="0">
                <a:solidFill>
                  <a:srgbClr val="800000"/>
                </a:solidFill>
              </a:rPr>
              <a:t>:        </a:t>
            </a:r>
            <a:r>
              <a:rPr lang="en-US" dirty="0" err="1" smtClean="0">
                <a:solidFill>
                  <a:srgbClr val="800000"/>
                </a:solidFill>
              </a:rPr>
              <a:t>Costruzione</a:t>
            </a:r>
            <a:r>
              <a:rPr lang="en-US" dirty="0" smtClean="0">
                <a:solidFill>
                  <a:srgbClr val="800000"/>
                </a:solidFill>
              </a:rPr>
              <a:t> Module 0 + </a:t>
            </a:r>
            <a:r>
              <a:rPr lang="en-US" dirty="0" err="1" smtClean="0">
                <a:solidFill>
                  <a:srgbClr val="800000"/>
                </a:solidFill>
              </a:rPr>
              <a:t>Preparazione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ingegnerizzazione</a:t>
            </a:r>
            <a:endParaRPr lang="en-US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b="1" dirty="0" err="1" smtClean="0">
                <a:solidFill>
                  <a:srgbClr val="000090"/>
                </a:solidFill>
              </a:rPr>
              <a:t>Obiettivi</a:t>
            </a:r>
            <a:r>
              <a:rPr lang="en-US" b="1" dirty="0" smtClean="0">
                <a:solidFill>
                  <a:srgbClr val="000090"/>
                </a:solidFill>
              </a:rPr>
              <a:t>:  </a:t>
            </a:r>
            <a:r>
              <a:rPr lang="en-US" dirty="0" err="1" smtClean="0">
                <a:solidFill>
                  <a:srgbClr val="FF0000"/>
                </a:solidFill>
              </a:rPr>
              <a:t>Completamento</a:t>
            </a:r>
            <a:r>
              <a:rPr lang="en-US" dirty="0" smtClean="0">
                <a:solidFill>
                  <a:srgbClr val="FF0000"/>
                </a:solidFill>
              </a:rPr>
              <a:t> CTS e CD3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39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ATLAS: Analysis activity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31901"/>
            <a:ext cx="596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Inclusive,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and differential cross sections, limits on Higgs off-shell production and Higgs width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Spin and parity of the Higgs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Run1 and High-</a:t>
            </a:r>
            <a:r>
              <a:rPr lang="en-US" sz="2000" dirty="0" err="1" smtClean="0"/>
              <a:t>lumi</a:t>
            </a:r>
            <a:r>
              <a:rPr lang="en-US" sz="2000" dirty="0" smtClean="0"/>
              <a:t> LHC projections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studies in EFT approach (with G. </a:t>
            </a:r>
            <a:r>
              <a:rPr lang="en-US" sz="2000" dirty="0" err="1" smtClean="0"/>
              <a:t>Isidori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Run2 preparation: h(125) Properties, analysis optimizations, high-mass searches</a:t>
            </a:r>
          </a:p>
          <a:p>
            <a:pPr marL="342900" indent="-342900"/>
            <a:r>
              <a:rPr lang="en-US" sz="2000" dirty="0" smtClean="0">
                <a:solidFill>
                  <a:srgbClr val="FF0000"/>
                </a:solidFill>
              </a:rPr>
              <a:t>Particle Flow (LNF </a:t>
            </a:r>
            <a:r>
              <a:rPr lang="en-US" sz="2000" dirty="0" err="1" smtClean="0">
                <a:solidFill>
                  <a:srgbClr val="FF0000"/>
                </a:solidFill>
              </a:rPr>
              <a:t>convenership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Use track information to improve jet PT resolution at low PT (better suppression of pile-up contribution)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4539" y="1980445"/>
            <a:ext cx="3338661" cy="31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1231901"/>
            <a:ext cx="895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solidFill>
                  <a:srgbClr val="FF0000"/>
                </a:solidFill>
              </a:rPr>
              <a:t>Higgs physics, </a:t>
            </a:r>
            <a:r>
              <a:rPr lang="en-US" sz="2000" dirty="0" smtClean="0"/>
              <a:t>H-&gt;ZZ* LNF convener &amp; contact editor for Run1 papers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4890255"/>
            <a:ext cx="8689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r>
              <a:rPr lang="en-US" sz="2000" dirty="0" smtClean="0">
                <a:solidFill>
                  <a:srgbClr val="FF0000"/>
                </a:solidFill>
              </a:rPr>
              <a:t>Large-eta task force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Explore physics potential if detector is extended in the region |</a:t>
            </a:r>
            <a:r>
              <a:rPr lang="en-US" sz="2000" dirty="0" err="1" smtClean="0">
                <a:solidFill>
                  <a:prstClr val="black"/>
                </a:solidFill>
              </a:rPr>
              <a:t>η</a:t>
            </a:r>
            <a:r>
              <a:rPr lang="en-US" sz="2000" dirty="0" smtClean="0">
                <a:solidFill>
                  <a:prstClr val="black"/>
                </a:solidFill>
              </a:rPr>
              <a:t>| &gt; 2.5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Focus on pile-up suppression in the forward region using a forward tracker:  very promising results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305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" y="81976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69145" y="2794000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FEE AMP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9145" y="3632226"/>
            <a:ext cx="1009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CAD QC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7119"/>
            <a:ext cx="6553200" cy="2128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211" y="5118170"/>
            <a:ext cx="2578100" cy="1831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18331" y="2794000"/>
            <a:ext cx="2861469" cy="1951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729831" y="2794000"/>
            <a:ext cx="2823369" cy="1980702"/>
          </a:xfrm>
          <a:prstGeom prst="rect">
            <a:avLst/>
          </a:prstGeom>
        </p:spPr>
      </p:pic>
      <p:pic>
        <p:nvPicPr>
          <p:cNvPr id="12" name="Content Placeholder 3" descr="04.bmp"/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6809211" y="2195692"/>
            <a:ext cx="2319867" cy="2873068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48431" y="777554"/>
            <a:ext cx="3006242" cy="20164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7141" y="81976"/>
            <a:ext cx="1453280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Test beam LYSO+APD</a:t>
            </a:r>
          </a:p>
          <a:p>
            <a:r>
              <a:rPr lang="en-US" sz="1100" dirty="0" smtClean="0"/>
              <a:t>Test beam </a:t>
            </a:r>
            <a:r>
              <a:rPr lang="en-US" sz="1100" dirty="0" err="1" smtClean="0"/>
              <a:t>CsI+MPPC</a:t>
            </a:r>
            <a:endParaRPr lang="en-US" sz="1100" dirty="0" smtClean="0"/>
          </a:p>
          <a:p>
            <a:r>
              <a:rPr lang="en-US" sz="1100" dirty="0" err="1" smtClean="0"/>
              <a:t>Irraggiamento</a:t>
            </a:r>
            <a:r>
              <a:rPr lang="en-US" sz="1100" dirty="0" smtClean="0"/>
              <a:t> </a:t>
            </a:r>
            <a:r>
              <a:rPr lang="en-US" sz="1100" dirty="0" err="1" smtClean="0"/>
              <a:t>Cristalli</a:t>
            </a:r>
            <a:endParaRPr lang="en-US" sz="1100" dirty="0" smtClean="0"/>
          </a:p>
          <a:p>
            <a:r>
              <a:rPr lang="en-US" sz="1100" dirty="0" err="1" smtClean="0"/>
              <a:t>Irraggiamento</a:t>
            </a:r>
            <a:r>
              <a:rPr lang="en-US" sz="1100" dirty="0" smtClean="0"/>
              <a:t> MPPC</a:t>
            </a: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-10610" r="-10610"/>
          <a:stretch>
            <a:fillRect/>
          </a:stretch>
        </p:blipFill>
        <p:spPr>
          <a:xfrm>
            <a:off x="2892627" y="851417"/>
            <a:ext cx="3287006" cy="1807727"/>
          </a:xfrm>
          <a:prstGeom prst="rect">
            <a:avLst/>
          </a:prstGeom>
        </p:spPr>
      </p:pic>
      <p:pic>
        <p:nvPicPr>
          <p:cNvPr id="17" name="Picture 16" descr="timing_all_50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5357" y="-50800"/>
            <a:ext cx="3092291" cy="21015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9632" y="408222"/>
            <a:ext cx="16054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T_CSI @ 100 MeV</a:t>
            </a:r>
          </a:p>
          <a:p>
            <a:r>
              <a:rPr lang="en-US" sz="1100" dirty="0" smtClean="0"/>
              <a:t>260 </a:t>
            </a:r>
            <a:r>
              <a:rPr lang="en-US" sz="1100" dirty="0" err="1" smtClean="0"/>
              <a:t>ps</a:t>
            </a:r>
            <a:endParaRPr lang="en-US" sz="110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04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pMu2e, II sem. 2015 </a:t>
            </a:r>
            <a:r>
              <a:rPr lang="en-US" dirty="0" err="1" smtClean="0"/>
              <a:t>e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502" y="1140880"/>
            <a:ext cx="9080498" cy="1107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 smtClean="0"/>
              <a:t>Richieste</a:t>
            </a:r>
            <a:r>
              <a:rPr lang="en-US" sz="2000" b="1" dirty="0" smtClean="0"/>
              <a:t> per</a:t>
            </a:r>
          </a:p>
          <a:p>
            <a:r>
              <a:rPr lang="en-US" sz="1600" dirty="0" err="1" smtClean="0"/>
              <a:t>Mantenere</a:t>
            </a:r>
            <a:r>
              <a:rPr lang="en-US" sz="1600" dirty="0" smtClean="0"/>
              <a:t> </a:t>
            </a:r>
            <a:r>
              <a:rPr lang="en-US" sz="1600" dirty="0" err="1" smtClean="0"/>
              <a:t>supporto</a:t>
            </a:r>
            <a:r>
              <a:rPr lang="en-US" sz="1600" dirty="0" smtClean="0"/>
              <a:t> </a:t>
            </a:r>
            <a:r>
              <a:rPr lang="en-US" sz="1600" dirty="0" err="1" smtClean="0"/>
              <a:t>dai</a:t>
            </a:r>
            <a:r>
              <a:rPr lang="en-US" sz="1600" dirty="0" smtClean="0"/>
              <a:t> </a:t>
            </a:r>
            <a:r>
              <a:rPr lang="en-US" sz="1600" dirty="0" err="1" smtClean="0"/>
              <a:t>tecnici</a:t>
            </a:r>
            <a:r>
              <a:rPr lang="en-US" sz="1600" dirty="0" smtClean="0"/>
              <a:t> </a:t>
            </a:r>
            <a:r>
              <a:rPr lang="en-US" sz="1600" dirty="0" err="1" smtClean="0"/>
              <a:t>gia</a:t>
            </a:r>
            <a:r>
              <a:rPr lang="en-US" sz="1600" dirty="0" smtClean="0"/>
              <a:t>’ </a:t>
            </a:r>
            <a:r>
              <a:rPr lang="en-US" sz="1600" dirty="0" err="1" smtClean="0"/>
              <a:t>coinvolti</a:t>
            </a:r>
            <a:r>
              <a:rPr lang="en-US" sz="1600" dirty="0" smtClean="0"/>
              <a:t> </a:t>
            </a:r>
            <a:r>
              <a:rPr lang="en-US" sz="1600" dirty="0" err="1" smtClean="0"/>
              <a:t>finora</a:t>
            </a:r>
            <a:r>
              <a:rPr lang="en-US" sz="1600" dirty="0" smtClean="0"/>
              <a:t> per </a:t>
            </a:r>
            <a:r>
              <a:rPr lang="en-US" sz="1600" dirty="0" err="1" smtClean="0"/>
              <a:t>completare</a:t>
            </a:r>
            <a:r>
              <a:rPr lang="en-US" sz="1600" dirty="0" smtClean="0"/>
              <a:t> QC: </a:t>
            </a:r>
            <a:r>
              <a:rPr lang="en-US" sz="1600" dirty="0" err="1" smtClean="0"/>
              <a:t>Saputi</a:t>
            </a:r>
            <a:r>
              <a:rPr lang="en-US" sz="1600" dirty="0" smtClean="0"/>
              <a:t> 0.5, </a:t>
            </a:r>
            <a:r>
              <a:rPr lang="en-US" sz="1600" dirty="0" err="1" smtClean="0"/>
              <a:t>Pileggi</a:t>
            </a:r>
            <a:r>
              <a:rPr lang="en-US" sz="1600" dirty="0" smtClean="0"/>
              <a:t> 0.3, </a:t>
            </a:r>
            <a:r>
              <a:rPr lang="en-US" sz="1600" dirty="0" err="1" smtClean="0"/>
              <a:t>Ponzio</a:t>
            </a:r>
            <a:r>
              <a:rPr lang="en-US" sz="1600" dirty="0" smtClean="0"/>
              <a:t> 0.2</a:t>
            </a:r>
          </a:p>
          <a:p>
            <a:r>
              <a:rPr lang="en-US" sz="1600" dirty="0" err="1" smtClean="0"/>
              <a:t>Supporto</a:t>
            </a:r>
            <a:r>
              <a:rPr lang="en-US" sz="1600" dirty="0" smtClean="0"/>
              <a:t> </a:t>
            </a:r>
            <a:r>
              <a:rPr lang="en-US" sz="1600" dirty="0" err="1" smtClean="0"/>
              <a:t>tecnico</a:t>
            </a:r>
            <a:r>
              <a:rPr lang="en-US" sz="1600" dirty="0" smtClean="0"/>
              <a:t> </a:t>
            </a:r>
            <a:r>
              <a:rPr lang="en-US" sz="1600" dirty="0" err="1" smtClean="0"/>
              <a:t>aggiuntivo</a:t>
            </a:r>
            <a:r>
              <a:rPr lang="en-US" sz="1600" dirty="0" smtClean="0"/>
              <a:t> </a:t>
            </a:r>
            <a:r>
              <a:rPr lang="en-US" sz="1600" dirty="0" err="1" smtClean="0"/>
              <a:t>richiesto</a:t>
            </a:r>
            <a:r>
              <a:rPr lang="en-US" sz="1600" dirty="0" smtClean="0"/>
              <a:t> per 3 mu </a:t>
            </a:r>
            <a:r>
              <a:rPr lang="en-US" sz="1600" dirty="0" err="1" smtClean="0"/>
              <a:t>nel</a:t>
            </a:r>
            <a:r>
              <a:rPr lang="en-US" sz="1600" dirty="0" smtClean="0"/>
              <a:t> </a:t>
            </a:r>
            <a:r>
              <a:rPr lang="en-US" sz="1600" dirty="0" err="1" smtClean="0"/>
              <a:t>prossimo</a:t>
            </a:r>
            <a:r>
              <a:rPr lang="en-US" sz="1600" dirty="0" smtClean="0"/>
              <a:t> </a:t>
            </a:r>
            <a:r>
              <a:rPr lang="en-US" sz="1600" dirty="0" err="1" smtClean="0"/>
              <a:t>semestre</a:t>
            </a:r>
            <a:endParaRPr lang="en-US" sz="16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Group 92"/>
          <p:cNvGraphicFramePr>
            <a:graphicFrameLocks noGrp="1"/>
          </p:cNvGraphicFramePr>
          <p:nvPr/>
        </p:nvGraphicFramePr>
        <p:xfrm>
          <a:off x="123914" y="2247900"/>
          <a:ext cx="8931186" cy="2286072"/>
        </p:xfrm>
        <a:graphic>
          <a:graphicData uri="http://schemas.openxmlformats.org/drawingml/2006/table">
            <a:tbl>
              <a:tblPr/>
              <a:tblGrid>
                <a:gridCol w="892086"/>
                <a:gridCol w="5521414"/>
                <a:gridCol w="1282700"/>
                <a:gridCol w="1234986"/>
              </a:tblGrid>
              <a:tr h="23041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servizi II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. 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99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FEE development: pre-amp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nuovi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APD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SiPM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grande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area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41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Gestione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stazione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test, SW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controllo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68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Meccanica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APD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MPPC,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movimentazione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TB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41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Mockup disco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calorimetrico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lavori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connessi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gruppo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8434417" y="6488668"/>
            <a:ext cx="620683" cy="369332"/>
            <a:chOff x="8379506" y="5919374"/>
            <a:chExt cx="620683" cy="369332"/>
          </a:xfrm>
        </p:grpSpPr>
        <p:sp>
          <p:nvSpPr>
            <p:cNvPr id="15" name="Action Button: Custom 14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1" name="Group 92"/>
          <p:cNvGraphicFramePr>
            <a:graphicFrameLocks noGrp="1"/>
          </p:cNvGraphicFramePr>
          <p:nvPr/>
        </p:nvGraphicFramePr>
        <p:xfrm>
          <a:off x="123914" y="4666790"/>
          <a:ext cx="8931186" cy="1444116"/>
        </p:xfrm>
        <a:graphic>
          <a:graphicData uri="http://schemas.openxmlformats.org/drawingml/2006/table">
            <a:tbl>
              <a:tblPr/>
              <a:tblGrid>
                <a:gridCol w="892086"/>
                <a:gridCol w="6807200"/>
                <a:gridCol w="1231900"/>
              </a:tblGrid>
              <a:tr h="2239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servizi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I+II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. 2016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7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FEE development (APD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SiPM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Meccanica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cristalli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APD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MPPC,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movimentazione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gruppo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18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066800"/>
          </a:xfrm>
          <a:noFill/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algn="ctr" eaLnBrk="1" hangingPunct="1"/>
            <a:r>
              <a:rPr lang="en-US" altLang="en-US" sz="3600" dirty="0" smtClean="0"/>
              <a:t>Muon (g-2) to </a:t>
            </a:r>
            <a:r>
              <a:rPr lang="en-US" altLang="en-US" sz="3200" b="0" dirty="0" smtClean="0">
                <a:ea typeface="Arial Unicode MS" pitchFamily="34" charset="-128"/>
                <a:cs typeface="Arial Unicode MS" pitchFamily="34" charset="-128"/>
              </a:rPr>
              <a:t>≤</a:t>
            </a:r>
            <a:r>
              <a:rPr lang="en-US" altLang="en-US" sz="3600" dirty="0" smtClean="0"/>
              <a:t>  140 pp</a:t>
            </a:r>
            <a:r>
              <a:rPr lang="en-US" altLang="en-US" sz="3600" dirty="0" smtClean="0">
                <a:solidFill>
                  <a:srgbClr val="FF0000"/>
                </a:solidFill>
              </a:rPr>
              <a:t>b</a:t>
            </a:r>
            <a:br>
              <a:rPr lang="en-US" altLang="en-US" sz="3600" dirty="0" smtClean="0">
                <a:solidFill>
                  <a:srgbClr val="FF0000"/>
                </a:solidFill>
              </a:rPr>
            </a:br>
            <a:r>
              <a:rPr lang="en-US" altLang="en-US" sz="2000" i="1" dirty="0" smtClean="0"/>
              <a:t>State of the Experiment</a:t>
            </a:r>
            <a:endParaRPr lang="en-US" altLang="en-US" sz="3600" i="1" dirty="0" smtClean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/>
              <a:t>- p. </a:t>
            </a:r>
            <a:fld id="{CCFCBF5A-34F6-4B70-A1E1-4E063AE32BD8}" type="slidenum">
              <a:rPr lang="en-US" altLang="en-US" sz="1400" b="0"/>
              <a:pPr eaLnBrk="1" hangingPunct="1"/>
              <a:t>63</a:t>
            </a:fld>
            <a:endParaRPr lang="en-US" altLang="en-US" sz="1400" b="0" dirty="0"/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4228" y="1219000"/>
            <a:ext cx="3099343" cy="410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7" descr="C:\Users\hertzog\Documents\MyUW-Documents\New g-2\PR Plots and Pics\g-2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25" y="0"/>
            <a:ext cx="1341475" cy="134147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8585" y="5133201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Nov 2014</a:t>
            </a:r>
            <a:endParaRPr lang="en-US" sz="1200" dirty="0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110" y="1266091"/>
            <a:ext cx="3174049" cy="414881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23809" y="5337191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~700 pages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065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March 2015: storage ring to start cooling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759F-90FD-6046-B0DD-04A63823D9BC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3524" y="5984855"/>
            <a:ext cx="7136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June 2015: superconductivity obtained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" name="Picture 10" descr="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49861" y="914400"/>
            <a:ext cx="7654059" cy="5102706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199" y="6438917"/>
            <a:ext cx="5325035" cy="456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dirty="0" smtClean="0"/>
              <a:t>G. Venanzoni  G-2, CSN1  4/06/2015  Roma</a:t>
            </a:r>
            <a:endParaRPr lang="en-US" dirty="0"/>
          </a:p>
        </p:txBody>
      </p:sp>
      <p:pic>
        <p:nvPicPr>
          <p:cNvPr id="9" name="Picture 8" descr="gm2logo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1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5100" y="206375"/>
            <a:ext cx="8753475" cy="45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0">
                <a:solidFill>
                  <a:srgbClr val="0000FF"/>
                </a:solidFill>
                <a:latin typeface="Chalkboard"/>
                <a:ea typeface="+mj-ea"/>
                <a:cs typeface="Chalkboar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E989 Collaboration:  35 Institutes;  &gt;150 Members</a:t>
            </a:r>
            <a:endParaRPr lang="en-US" sz="16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88950" y="914400"/>
            <a:ext cx="3367088" cy="54673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Domestic Universities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Boston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Cornell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Illinois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James Madison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>
                <a:solidFill>
                  <a:srgbClr val="000000"/>
                </a:solidFill>
              </a:rPr>
              <a:t>Kentucky </a:t>
            </a:r>
            <a:endParaRPr lang="en-US" sz="1200" b="0" dirty="0" smtClean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Massachusetts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Michigan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Michigan State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Mississippi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Northern </a:t>
            </a:r>
            <a:r>
              <a:rPr lang="en-US" sz="1200" b="0" dirty="0">
                <a:solidFill>
                  <a:srgbClr val="000000"/>
                </a:solidFill>
                <a:latin typeface="+mn-lt"/>
              </a:rPr>
              <a:t>Illinois University 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Northwestern (thy)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Regis</a:t>
            </a:r>
          </a:p>
          <a:p>
            <a:pPr lvl="1">
              <a:defRPr/>
            </a:pPr>
            <a:r>
              <a:rPr lang="en-US" sz="1200" b="0" dirty="0" smtClean="0">
                <a:latin typeface="+mn-lt"/>
              </a:rPr>
              <a:t>Texas (joined, 2015)</a:t>
            </a:r>
            <a:endParaRPr lang="en-US" sz="1200" b="0" dirty="0"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Virginia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Washington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York College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>
                <a:solidFill>
                  <a:srgbClr val="FF0000"/>
                </a:solidFill>
                <a:latin typeface="+mn-lt"/>
              </a:rPr>
              <a:t>National Labs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Argonne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Brookhaven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err="1" smtClean="0">
                <a:solidFill>
                  <a:srgbClr val="000000"/>
                </a:solidFill>
                <a:latin typeface="+mn-lt"/>
              </a:rPr>
              <a:t>Fermilab</a:t>
            </a:r>
            <a:endParaRPr lang="en-US" sz="1200" b="0" kern="0" dirty="0" smtClean="0">
              <a:solidFill>
                <a:srgbClr val="000000"/>
              </a:solidFill>
              <a:latin typeface="+mn-lt"/>
            </a:endParaRPr>
          </a:p>
          <a:p>
            <a:pPr>
              <a:buClr>
                <a:srgbClr val="000000"/>
              </a:buClr>
              <a:defRPr/>
            </a:pPr>
            <a:endParaRPr lang="en-US" sz="1600" b="0" kern="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en-US" sz="1600" b="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 dirty="0">
              <a:solidFill>
                <a:srgbClr val="000000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3778250" y="914400"/>
            <a:ext cx="219075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Italy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Frascati,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Roma 2,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Udine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Pisa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Naples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Trieste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China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Shanghai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The Netherlands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Groningen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Germany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Dresden (thy)</a:t>
            </a: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 dirty="0"/>
          </a:p>
        </p:txBody>
      </p:sp>
      <p:pic>
        <p:nvPicPr>
          <p:cNvPr id="58372" name="Picture 8" descr="russia_fla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0575" y="29718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9" descr="it-lgfla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77900"/>
            <a:ext cx="449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10" descr="us_fla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13" y="977900"/>
            <a:ext cx="4492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11" descr="Netherlands_fla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1242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13" descr="large_flag_of_germany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6576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378" name="Rectangle 12"/>
          <p:cNvSpPr>
            <a:spLocks noChangeArrowheads="1"/>
          </p:cNvSpPr>
          <p:nvPr/>
        </p:nvSpPr>
        <p:spPr bwMode="auto">
          <a:xfrm>
            <a:off x="6321425" y="914400"/>
            <a:ext cx="267017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en-US" altLang="en-US" sz="1600" b="0" dirty="0">
                <a:solidFill>
                  <a:srgbClr val="FF0000"/>
                </a:solidFill>
              </a:rPr>
              <a:t>England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University College London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Liverpool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Oxford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Rutherford </a:t>
            </a:r>
            <a:r>
              <a:rPr lang="en-US" altLang="en-US" sz="1200" b="0" dirty="0" smtClean="0">
                <a:solidFill>
                  <a:srgbClr val="000000"/>
                </a:solidFill>
              </a:rPr>
              <a:t>Lab</a:t>
            </a:r>
            <a:endParaRPr lang="en-US" altLang="en-US" sz="1400" b="0" dirty="0">
              <a:solidFill>
                <a:srgbClr val="FF0000"/>
              </a:solidFill>
            </a:endParaRPr>
          </a:p>
          <a:p>
            <a:pPr>
              <a:buClr>
                <a:srgbClr val="000000"/>
              </a:buClr>
            </a:pPr>
            <a:r>
              <a:rPr lang="en-US" altLang="en-US" sz="1600" b="0" dirty="0">
                <a:solidFill>
                  <a:srgbClr val="FF0000"/>
                </a:solidFill>
              </a:rPr>
              <a:t>Korea</a:t>
            </a:r>
            <a:endParaRPr lang="en-US" altLang="en-US" sz="1200" b="0" dirty="0">
              <a:solidFill>
                <a:srgbClr val="FF0000"/>
              </a:solidFill>
            </a:endParaRPr>
          </a:p>
          <a:p>
            <a:pPr lvl="1">
              <a:buClr>
                <a:srgbClr val="000000"/>
              </a:buClr>
            </a:pPr>
            <a:r>
              <a:rPr lang="en-US" altLang="en-US" sz="1200" b="0" dirty="0" smtClean="0"/>
              <a:t>KAIST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dirty="0">
                <a:solidFill>
                  <a:srgbClr val="FF0000"/>
                </a:solidFill>
              </a:rPr>
              <a:t>Russia</a:t>
            </a:r>
            <a:r>
              <a:rPr lang="en-US" sz="1600" b="0" dirty="0">
                <a:solidFill>
                  <a:srgbClr val="000000"/>
                </a:solidFill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 err="1">
                <a:solidFill>
                  <a:srgbClr val="000000"/>
                </a:solidFill>
              </a:rPr>
              <a:t>Dubna</a:t>
            </a:r>
            <a:endParaRPr lang="en-US" sz="1200" b="0" dirty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dirty="0">
                <a:solidFill>
                  <a:srgbClr val="000000"/>
                </a:solidFill>
              </a:rPr>
              <a:t>Novosibirsk</a:t>
            </a:r>
          </a:p>
          <a:p>
            <a:pPr lvl="1">
              <a:buClr>
                <a:srgbClr val="000000"/>
              </a:buClr>
            </a:pPr>
            <a:endParaRPr lang="en-US" altLang="en-US" sz="1200" b="0" dirty="0">
              <a:solidFill>
                <a:srgbClr val="000000"/>
              </a:solidFill>
            </a:endParaRP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5013" y="977900"/>
            <a:ext cx="3889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00325"/>
            <a:ext cx="4540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2712" y="2414587"/>
            <a:ext cx="5349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6" name="TextBox 1"/>
          <p:cNvSpPr txBox="1">
            <a:spLocks noChangeArrowheads="1"/>
          </p:cNvSpPr>
          <p:nvPr/>
        </p:nvSpPr>
        <p:spPr bwMode="auto">
          <a:xfrm>
            <a:off x="3821131" y="4572000"/>
            <a:ext cx="4549738" cy="193899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dirty="0"/>
              <a:t>Co-spokespersons: </a:t>
            </a:r>
            <a:r>
              <a:rPr lang="en-US" altLang="en-US" sz="1200" dirty="0" smtClean="0"/>
              <a:t>	David </a:t>
            </a:r>
            <a:r>
              <a:rPr lang="en-US" altLang="en-US" sz="1200" dirty="0"/>
              <a:t>Hertzog, Lee Roberts</a:t>
            </a:r>
          </a:p>
          <a:p>
            <a:pPr eaLnBrk="1" hangingPunct="1"/>
            <a:r>
              <a:rPr lang="en-US" altLang="en-US" sz="1200" dirty="0"/>
              <a:t>Project Manager: </a:t>
            </a:r>
            <a:r>
              <a:rPr lang="en-US" altLang="en-US" sz="1200" dirty="0" smtClean="0"/>
              <a:t>	Chris Polly</a:t>
            </a:r>
          </a:p>
          <a:p>
            <a:pPr eaLnBrk="1" hangingPunct="1"/>
            <a:r>
              <a:rPr lang="en-US" altLang="en-US" sz="1200" dirty="0" smtClean="0"/>
              <a:t>Deputy PM:		Mary </a:t>
            </a:r>
            <a:r>
              <a:rPr lang="en-US" altLang="en-US" sz="1200" dirty="0" err="1" smtClean="0"/>
              <a:t>Convery</a:t>
            </a:r>
            <a:endParaRPr lang="en-US" altLang="en-US" sz="1200" dirty="0" smtClean="0"/>
          </a:p>
          <a:p>
            <a:pPr marL="457200" lvl="1" indent="0" eaLnBrk="1" hangingPunct="1">
              <a:spcBef>
                <a:spcPts val="0"/>
              </a:spcBef>
            </a:pPr>
            <a:endParaRPr lang="en-US" altLang="en-US" sz="1200" b="0" dirty="0" smtClean="0"/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Institutional Board:  	Mike Eads, chair</a:t>
            </a:r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Talks Committee:  	Lawrence Gibbons, chair</a:t>
            </a:r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Publication Committee:  	</a:t>
            </a:r>
            <a:r>
              <a:rPr lang="en-US" altLang="en-US" sz="1200" b="0" dirty="0" err="1" smtClean="0"/>
              <a:t>Graziano</a:t>
            </a:r>
            <a:r>
              <a:rPr lang="en-US" altLang="en-US" sz="1200" b="0" dirty="0" smtClean="0"/>
              <a:t> </a:t>
            </a:r>
            <a:r>
              <a:rPr lang="en-US" altLang="en-US" sz="1200" b="0" dirty="0" err="1" smtClean="0"/>
              <a:t>Venanzoni</a:t>
            </a:r>
            <a:r>
              <a:rPr lang="en-US" altLang="en-US" sz="1200" b="0" dirty="0" smtClean="0"/>
              <a:t>, chair</a:t>
            </a:r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g-2 Notes Editor:	Bill Morse</a:t>
            </a:r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Collaboration Secretary:	Liang Li</a:t>
            </a:r>
            <a:endParaRPr lang="en-US" altLang="en-US" sz="12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60437" y="6546434"/>
            <a:ext cx="7162800" cy="304800"/>
          </a:xfrm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000" b="0" dirty="0" smtClean="0"/>
              <a:t>The Muon (g-2) Collaboration, Fermilab PAC –  24 - June - 2015</a:t>
            </a:r>
            <a:endParaRPr lang="en-US" altLang="en-US" sz="14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CED99DB5-2040-4222-BE02-EA59C0A76ACA}" type="slidenum">
              <a:rPr lang="en-US" altLang="en-US" sz="1400" b="0"/>
              <a:pPr eaLnBrk="1" hangingPunct="1"/>
              <a:t>65</a:t>
            </a:fld>
            <a:endParaRPr lang="en-US" altLang="en-US" sz="1400" b="0"/>
          </a:p>
        </p:txBody>
      </p:sp>
      <p:sp>
        <p:nvSpPr>
          <p:cNvPr id="7" name="Rectangle 6"/>
          <p:cNvSpPr/>
          <p:nvPr/>
        </p:nvSpPr>
        <p:spPr bwMode="auto">
          <a:xfrm>
            <a:off x="3276600" y="914400"/>
            <a:ext cx="5486400" cy="3293209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5100" y="914400"/>
            <a:ext cx="2959100" cy="48768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7696200" y="5816600"/>
            <a:ext cx="762000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1898" y="3074626"/>
            <a:ext cx="15285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SPARES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539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1124" y="27512"/>
            <a:ext cx="6125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Attività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approvata</a:t>
            </a:r>
            <a:r>
              <a:rPr lang="en-US" dirty="0" smtClean="0">
                <a:solidFill>
                  <a:srgbClr val="000000"/>
                </a:solidFill>
              </a:rPr>
              <a:t> in CSN 1 con un </a:t>
            </a:r>
            <a:r>
              <a:rPr lang="en-US" dirty="0" err="1" smtClean="0">
                <a:solidFill>
                  <a:srgbClr val="000000"/>
                </a:solidFill>
              </a:rPr>
              <a:t>tetto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spesa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di</a:t>
            </a:r>
            <a:r>
              <a:rPr lang="en-US" dirty="0" smtClean="0">
                <a:solidFill>
                  <a:srgbClr val="000000"/>
                </a:solidFill>
              </a:rPr>
              <a:t> 400kE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gm2logo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00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638800"/>
            <a:ext cx="421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Molto di </a:t>
            </a:r>
            <a:r>
              <a:rPr lang="en-US" dirty="0" err="1" smtClean="0">
                <a:solidFill>
                  <a:srgbClr val="FF0000"/>
                </a:solidFill>
              </a:rPr>
              <a:t>questo</a:t>
            </a:r>
            <a:r>
              <a:rPr lang="en-US" dirty="0" smtClean="0">
                <a:solidFill>
                  <a:srgbClr val="FF0000"/>
                </a:solidFill>
              </a:rPr>
              <a:t> e’ </a:t>
            </a:r>
            <a:r>
              <a:rPr lang="en-US" dirty="0" err="1" smtClean="0">
                <a:solidFill>
                  <a:srgbClr val="FF0000"/>
                </a:solidFill>
              </a:rPr>
              <a:t>fatto</a:t>
            </a:r>
            <a:r>
              <a:rPr lang="en-US" dirty="0" smtClean="0">
                <a:solidFill>
                  <a:srgbClr val="FF0000"/>
                </a:solidFill>
              </a:rPr>
              <a:t> dal </a:t>
            </a:r>
            <a:r>
              <a:rPr lang="en-US" dirty="0" err="1" smtClean="0">
                <a:solidFill>
                  <a:srgbClr val="FF0000"/>
                </a:solidFill>
              </a:rPr>
              <a:t>gruppo</a:t>
            </a:r>
            <a:r>
              <a:rPr lang="en-US" dirty="0" smtClean="0">
                <a:solidFill>
                  <a:srgbClr val="FF0000"/>
                </a:solidFill>
              </a:rPr>
              <a:t>  LNF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17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Gruppo</a:t>
            </a:r>
            <a:r>
              <a:rPr lang="en-US" dirty="0" smtClean="0"/>
              <a:t> LNF </a:t>
            </a:r>
            <a:r>
              <a:rPr lang="en-US" dirty="0" err="1" smtClean="0"/>
              <a:t>nel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Anagrafica</a:t>
            </a:r>
            <a:endParaRPr lang="en-US" dirty="0" smtClean="0"/>
          </a:p>
          <a:p>
            <a:r>
              <a:rPr lang="en-US" sz="1600" b="1" dirty="0" smtClean="0"/>
              <a:t>G. Venanzoni 0.8 (</a:t>
            </a:r>
            <a:r>
              <a:rPr lang="en-US" sz="1600" b="1" dirty="0" err="1" smtClean="0"/>
              <a:t>Resp</a:t>
            </a:r>
            <a:r>
              <a:rPr lang="en-US" sz="1600" b="1" dirty="0" smtClean="0"/>
              <a:t> Locale/</a:t>
            </a:r>
            <a:r>
              <a:rPr lang="en-US" sz="1600" b="1" dirty="0" err="1" smtClean="0"/>
              <a:t>Naz</a:t>
            </a:r>
            <a:r>
              <a:rPr lang="en-US" sz="1600" b="1" dirty="0" smtClean="0"/>
              <a:t>)</a:t>
            </a:r>
          </a:p>
          <a:p>
            <a:r>
              <a:rPr lang="en-US" sz="1600" b="1" dirty="0" smtClean="0"/>
              <a:t>A. </a:t>
            </a:r>
            <a:r>
              <a:rPr lang="en-US" sz="1600" b="1" dirty="0" err="1" smtClean="0"/>
              <a:t>Anastasi</a:t>
            </a:r>
            <a:r>
              <a:rPr lang="en-US" sz="1600" b="1" dirty="0" smtClean="0"/>
              <a:t> 1.0 (PhD)</a:t>
            </a:r>
          </a:p>
          <a:p>
            <a:r>
              <a:rPr lang="en-US" sz="1600" b="1" dirty="0" smtClean="0"/>
              <a:t>S. </a:t>
            </a:r>
            <a:r>
              <a:rPr lang="en-US" sz="1600" b="1" dirty="0" err="1" smtClean="0"/>
              <a:t>Dabagov</a:t>
            </a:r>
            <a:r>
              <a:rPr lang="en-US" sz="1600" b="1" dirty="0" smtClean="0"/>
              <a:t> 0.4</a:t>
            </a:r>
          </a:p>
          <a:p>
            <a:r>
              <a:rPr lang="en-US" sz="1600" b="1" dirty="0" smtClean="0"/>
              <a:t>C. Ferrari 0.8 (</a:t>
            </a:r>
            <a:r>
              <a:rPr lang="en-US" sz="1600" b="1" dirty="0" err="1" smtClean="0"/>
              <a:t>associato</a:t>
            </a:r>
            <a:r>
              <a:rPr lang="en-US" sz="1600" b="1" dirty="0" smtClean="0"/>
              <a:t>)</a:t>
            </a:r>
          </a:p>
          <a:p>
            <a:r>
              <a:rPr lang="en-US" sz="1600" b="1" dirty="0" smtClean="0"/>
              <a:t>A. </a:t>
            </a:r>
            <a:r>
              <a:rPr lang="en-US" sz="1600" b="1" dirty="0" err="1" smtClean="0"/>
              <a:t>Fioretti</a:t>
            </a:r>
            <a:r>
              <a:rPr lang="en-US" sz="1600" b="1" dirty="0" smtClean="0"/>
              <a:t> 0.6 (</a:t>
            </a:r>
            <a:r>
              <a:rPr lang="en-US" sz="1600" b="1" dirty="0" err="1" smtClean="0"/>
              <a:t>associato</a:t>
            </a:r>
            <a:r>
              <a:rPr lang="en-US" sz="1600" b="1" dirty="0" smtClean="0"/>
              <a:t>)</a:t>
            </a:r>
          </a:p>
          <a:p>
            <a:r>
              <a:rPr lang="en-US" sz="1600" b="1" dirty="0" smtClean="0"/>
              <a:t>C. </a:t>
            </a:r>
            <a:r>
              <a:rPr lang="en-US" sz="1600" b="1" dirty="0" err="1" smtClean="0"/>
              <a:t>Gabbanini</a:t>
            </a:r>
            <a:r>
              <a:rPr lang="en-US" sz="1600" b="1" dirty="0"/>
              <a:t> </a:t>
            </a:r>
            <a:r>
              <a:rPr lang="en-US" sz="1600" b="1" dirty="0" smtClean="0"/>
              <a:t>0.6 (</a:t>
            </a:r>
            <a:r>
              <a:rPr lang="en-US" sz="1600" b="1" dirty="0" err="1" smtClean="0"/>
              <a:t>associato</a:t>
            </a:r>
            <a:r>
              <a:rPr lang="en-US" sz="1600" b="1" dirty="0" smtClean="0"/>
              <a:t>)</a:t>
            </a:r>
          </a:p>
          <a:p>
            <a:r>
              <a:rPr lang="en-US" sz="1600" b="1" dirty="0" smtClean="0"/>
              <a:t>D. </a:t>
            </a:r>
            <a:r>
              <a:rPr lang="en-US" sz="1600" b="1" dirty="0" err="1" smtClean="0"/>
              <a:t>Hampai</a:t>
            </a:r>
            <a:r>
              <a:rPr lang="en-US" sz="1600" b="1" dirty="0" smtClean="0"/>
              <a:t>  0.4</a:t>
            </a:r>
          </a:p>
          <a:p>
            <a:r>
              <a:rPr lang="en-US" sz="1600" b="1" dirty="0" smtClean="0"/>
              <a:t>M. </a:t>
            </a:r>
            <a:r>
              <a:rPr lang="en-US" sz="1600" b="1" dirty="0" err="1" smtClean="0"/>
              <a:t>Lobello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tecnico</a:t>
            </a:r>
            <a:r>
              <a:rPr lang="en-US" sz="1600" b="1" dirty="0" smtClean="0"/>
              <a:t>)</a:t>
            </a:r>
          </a:p>
          <a:p>
            <a:r>
              <a:rPr lang="en-US" dirty="0" smtClean="0"/>
              <a:t>TOT: 4.6 FTE (</a:t>
            </a:r>
            <a:r>
              <a:rPr lang="en-US" dirty="0" err="1" smtClean="0"/>
              <a:t>nel</a:t>
            </a:r>
            <a:r>
              <a:rPr lang="en-US" dirty="0" smtClean="0"/>
              <a:t> 2015 era 4.5 FTE)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0" y="76200"/>
            <a:ext cx="1981200" cy="1925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3733800"/>
            <a:ext cx="2921000" cy="729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84756" y="4495800"/>
            <a:ext cx="319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Prototipo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realizzato</a:t>
            </a:r>
            <a:r>
              <a:rPr lang="en-US" dirty="0" smtClean="0">
                <a:solidFill>
                  <a:srgbClr val="000000"/>
                </a:solidFill>
              </a:rPr>
              <a:t> in </a:t>
            </a:r>
            <a:r>
              <a:rPr lang="en-US" dirty="0" err="1" smtClean="0">
                <a:solidFill>
                  <a:srgbClr val="000000"/>
                </a:solidFill>
              </a:rPr>
              <a:t>officina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174" y="2057400"/>
            <a:ext cx="2496626" cy="1600200"/>
          </a:xfrm>
          <a:prstGeom prst="rect">
            <a:avLst/>
          </a:prstGeom>
        </p:spPr>
      </p:pic>
      <p:pic>
        <p:nvPicPr>
          <p:cNvPr id="16" name="Picture 15" descr="gm2logo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10200" y="152400"/>
            <a:ext cx="1097280" cy="673100"/>
          </a:xfrm>
          <a:prstGeom prst="rect">
            <a:avLst/>
          </a:prstGeom>
        </p:spPr>
      </p:pic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747757" y="5178541"/>
          <a:ext cx="7648486" cy="1249716"/>
        </p:xfrm>
        <a:graphic>
          <a:graphicData uri="http://schemas.openxmlformats.org/drawingml/2006/table">
            <a:tbl>
              <a:tblPr/>
              <a:tblGrid>
                <a:gridCol w="892086"/>
                <a:gridCol w="5521414"/>
                <a:gridCol w="1234986"/>
              </a:tblGrid>
              <a:tr h="23041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servizi II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. 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4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Sviluppo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scheda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monitoring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26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pannelli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routing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delle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fibre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calorimetro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mockup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calorimetro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09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pPr algn="ctr"/>
            <a:r>
              <a:rPr lang="en-US" sz="4800" dirty="0" err="1" smtClean="0"/>
              <a:t>Richieste</a:t>
            </a:r>
            <a:r>
              <a:rPr lang="en-US" sz="4800" dirty="0" smtClean="0"/>
              <a:t> per CSN1 2016 (LNF)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7620000" cy="2819400"/>
          </a:xfrm>
        </p:spPr>
        <p:txBody>
          <a:bodyPr/>
          <a:lstStyle/>
          <a:p>
            <a:pPr marL="342900" indent="-342900" algn="l">
              <a:buFont typeface="Arial"/>
              <a:buChar char="•"/>
            </a:pPr>
            <a:r>
              <a:rPr lang="en-US" dirty="0" smtClean="0"/>
              <a:t>~180 </a:t>
            </a:r>
            <a:r>
              <a:rPr lang="en-US" dirty="0" err="1" smtClean="0"/>
              <a:t>kE</a:t>
            </a:r>
            <a:r>
              <a:rPr lang="en-US" dirty="0" smtClean="0"/>
              <a:t> per </a:t>
            </a:r>
            <a:r>
              <a:rPr lang="en-US" dirty="0" err="1" smtClean="0"/>
              <a:t>costruzione</a:t>
            </a:r>
            <a:r>
              <a:rPr lang="en-US" dirty="0" smtClean="0"/>
              <a:t> </a:t>
            </a:r>
            <a:r>
              <a:rPr lang="en-US" dirty="0" err="1" smtClean="0"/>
              <a:t>apparati</a:t>
            </a:r>
            <a:r>
              <a:rPr lang="en-US" dirty="0" smtClean="0"/>
              <a:t> (80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’ </a:t>
            </a:r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questo</a:t>
            </a:r>
            <a:r>
              <a:rPr lang="en-US" dirty="0" smtClean="0"/>
              <a:t> anno come </a:t>
            </a:r>
            <a:r>
              <a:rPr lang="en-US" dirty="0" err="1" smtClean="0"/>
              <a:t>anticipo</a:t>
            </a:r>
            <a:r>
              <a:rPr lang="en-US" dirty="0" smtClean="0"/>
              <a:t>)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~110 </a:t>
            </a:r>
            <a:r>
              <a:rPr lang="en-US" dirty="0" err="1" smtClean="0"/>
              <a:t>kE</a:t>
            </a:r>
            <a:r>
              <a:rPr lang="en-US" dirty="0" smtClean="0"/>
              <a:t> per </a:t>
            </a:r>
            <a:r>
              <a:rPr lang="en-US" dirty="0" err="1" smtClean="0"/>
              <a:t>missioni</a:t>
            </a:r>
            <a:r>
              <a:rPr lang="en-US" dirty="0" smtClean="0"/>
              <a:t> (2 MU/FTE*4.6*12)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10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consumi</a:t>
            </a:r>
            <a:endParaRPr lang="en-US" dirty="0" smtClean="0"/>
          </a:p>
          <a:p>
            <a:pPr marL="342900" indent="-342900" algn="l">
              <a:buFont typeface="Arial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2279"/>
          <a:stretch/>
        </p:blipFill>
        <p:spPr>
          <a:xfrm>
            <a:off x="4864100" y="3505200"/>
            <a:ext cx="2984500" cy="31030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2300" y="31242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549900"/>
            <a:ext cx="3815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2016 </a:t>
            </a:r>
            <a:r>
              <a:rPr lang="en-US" dirty="0" err="1" smtClean="0">
                <a:solidFill>
                  <a:schemeClr val="bg1"/>
                </a:solidFill>
              </a:rPr>
              <a:t>installazione</a:t>
            </a:r>
            <a:r>
              <a:rPr lang="en-US" dirty="0" smtClean="0">
                <a:solidFill>
                  <a:schemeClr val="bg1"/>
                </a:solidFill>
              </a:rPr>
              <a:t> e commissioning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2017: </a:t>
            </a:r>
            <a:r>
              <a:rPr lang="en-US" dirty="0" err="1" smtClean="0">
                <a:solidFill>
                  <a:schemeClr val="bg1"/>
                </a:solidFill>
              </a:rPr>
              <a:t>inizio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presa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gm2logo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00" y="3856335"/>
            <a:ext cx="448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  </a:t>
            </a:r>
            <a:r>
              <a:rPr lang="en-US" dirty="0" err="1" smtClean="0">
                <a:solidFill>
                  <a:srgbClr val="000000"/>
                </a:solidFill>
              </a:rPr>
              <a:t>prevede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usare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sistema</a:t>
            </a:r>
            <a:r>
              <a:rPr lang="en-US" dirty="0" smtClean="0">
                <a:solidFill>
                  <a:srgbClr val="000000"/>
                </a:solidFill>
              </a:rPr>
              <a:t> LASER per test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calibrazione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iniziale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già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durante</a:t>
            </a:r>
            <a:r>
              <a:rPr lang="en-US" dirty="0" smtClean="0">
                <a:solidFill>
                  <a:srgbClr val="000000"/>
                </a:solidFill>
              </a:rPr>
              <a:t> la </a:t>
            </a:r>
            <a:r>
              <a:rPr lang="en-US" dirty="0" err="1" smtClean="0">
                <a:solidFill>
                  <a:srgbClr val="000000"/>
                </a:solidFill>
              </a:rPr>
              <a:t>costruzione</a:t>
            </a:r>
            <a:r>
              <a:rPr lang="en-US" dirty="0" smtClean="0">
                <a:solidFill>
                  <a:srgbClr val="000000"/>
                </a:solidFill>
              </a:rPr>
              <a:t> a </a:t>
            </a:r>
            <a:r>
              <a:rPr lang="en-US" dirty="0" err="1" smtClean="0">
                <a:solidFill>
                  <a:srgbClr val="000000"/>
                </a:solidFill>
              </a:rPr>
              <a:t>partire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dall’inizio</a:t>
            </a:r>
            <a:r>
              <a:rPr lang="en-US" dirty="0" smtClean="0">
                <a:solidFill>
                  <a:srgbClr val="000000"/>
                </a:solidFill>
              </a:rPr>
              <a:t> del 2016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79506" y="6325774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11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42340" y="2504540"/>
            <a:ext cx="2100344" cy="167303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109184" y="1301750"/>
            <a:ext cx="2984016" cy="2971800"/>
            <a:chOff x="1308100" y="2501900"/>
            <a:chExt cx="2984016" cy="2971800"/>
          </a:xfrm>
        </p:grpSpPr>
        <p:pic>
          <p:nvPicPr>
            <p:cNvPr id="11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3456" t="11635" r="23036" b="17314"/>
            <a:stretch>
              <a:fillRect/>
            </a:stretch>
          </p:blipFill>
          <p:spPr bwMode="auto">
            <a:xfrm>
              <a:off x="1308100" y="2501900"/>
              <a:ext cx="2984016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817405" y="3244334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77174" y="4412734"/>
              <a:ext cx="6609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LNF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36307" y="4934466"/>
              <a:ext cx="465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MI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61074" y="4228068"/>
              <a:ext cx="672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RM1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Computing activity: LNF TIER-2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81101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en-US" sz="2000" dirty="0" err="1" smtClean="0"/>
              <a:t>Ottime</a:t>
            </a:r>
            <a:r>
              <a:rPr lang="en-US" sz="2000" dirty="0" smtClean="0"/>
              <a:t> </a:t>
            </a:r>
            <a:r>
              <a:rPr lang="en-US" sz="2000" dirty="0" err="1" smtClean="0"/>
              <a:t>prestazioni</a:t>
            </a:r>
            <a:r>
              <a:rPr lang="en-US" sz="2000" dirty="0" smtClean="0"/>
              <a:t> del </a:t>
            </a:r>
            <a:r>
              <a:rPr lang="en-US" sz="2000" dirty="0" err="1" smtClean="0">
                <a:solidFill>
                  <a:srgbClr val="FF0000"/>
                </a:solidFill>
              </a:rPr>
              <a:t>sito</a:t>
            </a:r>
            <a:r>
              <a:rPr lang="en-US" sz="2000" dirty="0" smtClean="0">
                <a:solidFill>
                  <a:srgbClr val="FF0000"/>
                </a:solidFill>
              </a:rPr>
              <a:t> LNF</a:t>
            </a:r>
            <a:r>
              <a:rPr lang="en-US" sz="2000" dirty="0" smtClean="0"/>
              <a:t>:</a:t>
            </a:r>
          </a:p>
          <a:p>
            <a:pPr indent="-342900">
              <a:buFont typeface="Arial"/>
              <a:buChar char="•"/>
            </a:pPr>
            <a:r>
              <a:rPr lang="en-US" sz="2000" dirty="0" smtClean="0"/>
              <a:t>LNF </a:t>
            </a:r>
            <a:r>
              <a:rPr lang="en-US" sz="2000" dirty="0" err="1" smtClean="0"/>
              <a:t>processa</a:t>
            </a:r>
            <a:r>
              <a:rPr lang="en-US" sz="2000" dirty="0" smtClean="0"/>
              <a:t> jobs per ~15% del </a:t>
            </a:r>
            <a:r>
              <a:rPr lang="en-US" sz="2000" dirty="0" err="1" smtClean="0"/>
              <a:t>totale</a:t>
            </a:r>
            <a:r>
              <a:rPr lang="en-US" sz="2000" dirty="0" smtClean="0"/>
              <a:t> </a:t>
            </a:r>
            <a:r>
              <a:rPr lang="en-US" sz="2000" dirty="0" err="1" smtClean="0"/>
              <a:t>dei</a:t>
            </a:r>
            <a:r>
              <a:rPr lang="en-US" sz="2000" dirty="0" smtClean="0"/>
              <a:t> Tier-2 </a:t>
            </a:r>
            <a:r>
              <a:rPr lang="en-US" sz="2000" dirty="0" err="1" smtClean="0"/>
              <a:t>di</a:t>
            </a:r>
            <a:r>
              <a:rPr lang="en-US" sz="2000" dirty="0" smtClean="0"/>
              <a:t> ATLAS </a:t>
            </a:r>
            <a:r>
              <a:rPr lang="en-US" sz="2000" dirty="0" err="1" smtClean="0"/>
              <a:t>italiani</a:t>
            </a:r>
            <a:endParaRPr lang="en-US" sz="2000" dirty="0" smtClean="0"/>
          </a:p>
          <a:p>
            <a:pPr indent="-342900">
              <a:buFont typeface="Arial"/>
              <a:buChar char="•"/>
            </a:pPr>
            <a:r>
              <a:rPr lang="en-US" sz="2000" dirty="0" err="1" smtClean="0"/>
              <a:t>Efficienza</a:t>
            </a:r>
            <a:r>
              <a:rPr lang="en-US" sz="2000" dirty="0" smtClean="0"/>
              <a:t> media ~95%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migliori</a:t>
            </a:r>
            <a:r>
              <a:rPr lang="en-US" sz="2000" dirty="0" smtClean="0"/>
              <a:t> TIER2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9638" y="4166116"/>
            <a:ext cx="891656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/>
            <a:r>
              <a:rPr lang="en-US" sz="2000" dirty="0" err="1" smtClean="0"/>
              <a:t>Sito</a:t>
            </a:r>
            <a:r>
              <a:rPr lang="en-US" sz="2000" dirty="0" smtClean="0"/>
              <a:t> LNF include </a:t>
            </a:r>
            <a:r>
              <a:rPr lang="en-US" sz="2000" dirty="0" err="1" smtClean="0"/>
              <a:t>attività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interesse</a:t>
            </a:r>
            <a:r>
              <a:rPr lang="en-US" sz="2000" dirty="0" smtClean="0"/>
              <a:t> </a:t>
            </a:r>
            <a:r>
              <a:rPr lang="en-US" sz="2000" dirty="0" err="1" smtClean="0"/>
              <a:t>dell’esperimento</a:t>
            </a:r>
            <a:r>
              <a:rPr lang="en-US" sz="2000" dirty="0" smtClean="0"/>
              <a:t> </a:t>
            </a:r>
            <a:r>
              <a:rPr lang="en-US" sz="2000" dirty="0" err="1" smtClean="0"/>
              <a:t>e</a:t>
            </a:r>
            <a:r>
              <a:rPr lang="en-US" sz="2000" dirty="0" smtClean="0"/>
              <a:t> per </a:t>
            </a:r>
            <a:r>
              <a:rPr lang="en-US" sz="2000" dirty="0" err="1" smtClean="0"/>
              <a:t>l’INFN</a:t>
            </a:r>
            <a:r>
              <a:rPr lang="en-US" sz="2000" dirty="0" smtClean="0"/>
              <a:t>:</a:t>
            </a:r>
          </a:p>
          <a:p>
            <a:pPr indent="-342900">
              <a:buFont typeface="Arial"/>
              <a:buChar char="•"/>
            </a:pPr>
            <a:r>
              <a:rPr lang="en-US" dirty="0" smtClean="0"/>
              <a:t>PROOF on Demand: </a:t>
            </a:r>
            <a:r>
              <a:rPr lang="en-US" dirty="0" err="1" smtClean="0"/>
              <a:t>partecipazione</a:t>
            </a:r>
            <a:r>
              <a:rPr lang="en-US" dirty="0" smtClean="0"/>
              <a:t> PRIN del </a:t>
            </a:r>
            <a:r>
              <a:rPr lang="en-US" dirty="0" err="1" smtClean="0"/>
              <a:t>calcolo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due art. 36 (13 </a:t>
            </a:r>
            <a:r>
              <a:rPr lang="en-US" dirty="0" err="1" smtClean="0"/>
              <a:t>mesi</a:t>
            </a:r>
            <a:r>
              <a:rPr lang="en-US" dirty="0" smtClean="0"/>
              <a:t>)</a:t>
            </a:r>
          </a:p>
          <a:p>
            <a:pPr indent="-342900">
              <a:buFont typeface="Arial"/>
              <a:buChar char="•"/>
            </a:pPr>
            <a:r>
              <a:rPr lang="en-US" dirty="0" smtClean="0"/>
              <a:t>ATLAS  VO management: </a:t>
            </a:r>
            <a:r>
              <a:rPr lang="en-US" dirty="0" err="1" smtClean="0"/>
              <a:t>riconosciuto</a:t>
            </a:r>
            <a:r>
              <a:rPr lang="en-US" dirty="0" smtClean="0"/>
              <a:t> 25% FTE in-kind </a:t>
            </a:r>
            <a:r>
              <a:rPr lang="en-US" dirty="0" err="1" smtClean="0"/>
              <a:t>dal</a:t>
            </a:r>
            <a:r>
              <a:rPr lang="en-US" dirty="0" smtClean="0"/>
              <a:t> MOF-A</a:t>
            </a:r>
          </a:p>
          <a:p>
            <a:pPr indent="-342900">
              <a:buFont typeface="Arial"/>
              <a:buChar char="•"/>
            </a:pPr>
            <a:r>
              <a:rPr lang="en-US" dirty="0" err="1" smtClean="0"/>
              <a:t>Collaborazione</a:t>
            </a:r>
            <a:r>
              <a:rPr lang="en-US" dirty="0" smtClean="0"/>
              <a:t> con INAF-OAR per </a:t>
            </a:r>
            <a:r>
              <a:rPr lang="en-US" dirty="0" err="1" smtClean="0"/>
              <a:t>calcolo</a:t>
            </a:r>
            <a:r>
              <a:rPr lang="en-US" dirty="0" smtClean="0"/>
              <a:t> </a:t>
            </a:r>
            <a:r>
              <a:rPr lang="en-US" dirty="0" err="1" smtClean="0"/>
              <a:t>Astri</a:t>
            </a:r>
            <a:r>
              <a:rPr lang="en-US" dirty="0" smtClean="0"/>
              <a:t>/CTA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" y="5636220"/>
            <a:ext cx="909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/>
            <a:endParaRPr lang="en-US" dirty="0" smtClean="0"/>
          </a:p>
          <a:p>
            <a:pPr indent="-342900"/>
            <a:r>
              <a:rPr lang="en-US" dirty="0" smtClean="0"/>
              <a:t>see D. </a:t>
            </a:r>
            <a:r>
              <a:rPr lang="en-US" dirty="0" err="1" smtClean="0"/>
              <a:t>Lucchesi</a:t>
            </a:r>
            <a:r>
              <a:rPr lang="en-US" dirty="0" smtClean="0"/>
              <a:t>:</a:t>
            </a:r>
            <a:r>
              <a:rPr lang="en-US" sz="1200" dirty="0" smtClean="0"/>
              <a:t> https://</a:t>
            </a:r>
            <a:r>
              <a:rPr lang="en-US" sz="1200" dirty="0" err="1" smtClean="0"/>
              <a:t>agenda.infn.it/getFile.py/access?contribId</a:t>
            </a:r>
            <a:r>
              <a:rPr lang="en-US" sz="1200" dirty="0" smtClean="0"/>
              <a:t>=8&amp;resId=0&amp;materialId=</a:t>
            </a:r>
            <a:r>
              <a:rPr lang="en-US" sz="1200" dirty="0" err="1" smtClean="0"/>
              <a:t>slides&amp;confId</a:t>
            </a:r>
            <a:r>
              <a:rPr lang="en-US" sz="1200" dirty="0" smtClean="0"/>
              <a:t>=9694 </a:t>
            </a:r>
          </a:p>
        </p:txBody>
      </p:sp>
      <p:sp>
        <p:nvSpPr>
          <p:cNvPr id="23" name="CasellaDiTesto 14"/>
          <p:cNvSpPr txBox="1"/>
          <p:nvPr/>
        </p:nvSpPr>
        <p:spPr>
          <a:xfrm>
            <a:off x="49638" y="5636220"/>
            <a:ext cx="834608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LNF 2016 </a:t>
            </a:r>
            <a:r>
              <a:rPr lang="it-IT" dirty="0" err="1" smtClean="0">
                <a:solidFill>
                  <a:schemeClr val="bg1"/>
                </a:solidFill>
              </a:rPr>
              <a:t>requests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for</a:t>
            </a:r>
            <a:r>
              <a:rPr lang="it-IT" dirty="0" smtClean="0">
                <a:solidFill>
                  <a:schemeClr val="bg1"/>
                </a:solidFill>
              </a:rPr>
              <a:t> 208 </a:t>
            </a:r>
            <a:r>
              <a:rPr lang="it-IT" dirty="0" err="1" smtClean="0">
                <a:solidFill>
                  <a:schemeClr val="bg1"/>
                </a:solidFill>
              </a:rPr>
              <a:t>kE</a:t>
            </a:r>
            <a:r>
              <a:rPr lang="it-IT" dirty="0" smtClean="0">
                <a:solidFill>
                  <a:schemeClr val="bg1"/>
                </a:solidFill>
              </a:rPr>
              <a:t>: </a:t>
            </a:r>
            <a:r>
              <a:rPr lang="en-US" dirty="0" smtClean="0">
                <a:solidFill>
                  <a:schemeClr val="bg1"/>
                </a:solidFill>
              </a:rPr>
              <a:t>50.6(CPU)+ 134.9(Disco) + 9.8(OH rete)+13(OH </a:t>
            </a:r>
            <a:r>
              <a:rPr lang="en-US" dirty="0" err="1" smtClean="0">
                <a:solidFill>
                  <a:schemeClr val="bg1"/>
                </a:solidFill>
              </a:rPr>
              <a:t>Serv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305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P_SHIP: </a:t>
            </a:r>
            <a:r>
              <a:rPr lang="en-US" dirty="0" err="1" smtClean="0"/>
              <a:t>stato</a:t>
            </a:r>
            <a:r>
              <a:rPr lang="en-US" dirty="0" smtClean="0"/>
              <a:t> del </a:t>
            </a:r>
            <a:r>
              <a:rPr lang="en-US" dirty="0" err="1" smtClean="0"/>
              <a:t>progetto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464653"/>
                </a:solidFill>
              </a:rPr>
              <a:t>1/7/2015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>
                <a:solidFill>
                  <a:srgbClr val="464653"/>
                </a:solidFill>
              </a:rPr>
              <a:pPr/>
              <a:t>71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Report Coordinatore I - LNF</a:t>
            </a:r>
            <a:endParaRPr lang="en-US" dirty="0" smtClean="0">
              <a:solidFill>
                <a:srgbClr val="464653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66" y="2612478"/>
            <a:ext cx="8154940" cy="4245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63" y="48987"/>
            <a:ext cx="842074" cy="10093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1146515"/>
            <a:ext cx="8084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G.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Bencivenni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 .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Bertani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 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Calcaterra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P.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Ciambrone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D. Domenici, 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G.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Felici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 G. Lanfranchi, 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Paoloni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 (6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ricercatori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2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tecnologi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)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E </a:t>
            </a:r>
            <a:r>
              <a:rPr lang="en-US" dirty="0" err="1" smtClean="0">
                <a:latin typeface="Bookman Old Style"/>
                <a:cs typeface="Bookman Old Style"/>
              </a:rPr>
              <a:t>il</a:t>
            </a:r>
            <a:r>
              <a:rPr lang="en-US" dirty="0" smtClean="0">
                <a:latin typeface="Bookman Old Style"/>
                <a:cs typeface="Bookman Old Style"/>
              </a:rPr>
              <a:t> (</a:t>
            </a:r>
            <a:r>
              <a:rPr lang="en-US" dirty="0" err="1" smtClean="0">
                <a:latin typeface="Bookman Old Style"/>
                <a:cs typeface="Bookman Old Style"/>
              </a:rPr>
              <a:t>preziosissimo</a:t>
            </a:r>
            <a:r>
              <a:rPr lang="en-US" dirty="0" smtClean="0">
                <a:latin typeface="Bookman Old Style"/>
                <a:cs typeface="Bookman Old Style"/>
              </a:rPr>
              <a:t>) </a:t>
            </a:r>
            <a:r>
              <a:rPr lang="en-US" dirty="0" err="1" smtClean="0">
                <a:latin typeface="Bookman Old Style"/>
                <a:cs typeface="Bookman Old Style"/>
              </a:rPr>
              <a:t>contributo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di</a:t>
            </a:r>
            <a:r>
              <a:rPr lang="en-US" dirty="0" smtClean="0">
                <a:latin typeface="Bookman Old Style"/>
                <a:cs typeface="Bookman Old Style"/>
              </a:rPr>
              <a:t>: </a:t>
            </a:r>
          </a:p>
          <a:p>
            <a:r>
              <a:rPr lang="en-US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M. </a:t>
            </a:r>
            <a:r>
              <a:rPr lang="en-US" dirty="0" err="1" smtClean="0">
                <a:solidFill>
                  <a:srgbClr val="7F7F7F"/>
                </a:solidFill>
                <a:latin typeface="Bookman Old Style"/>
                <a:cs typeface="Bookman Old Style"/>
              </a:rPr>
              <a:t>Anelli</a:t>
            </a:r>
            <a:r>
              <a:rPr lang="en-US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, A. </a:t>
            </a:r>
            <a:r>
              <a:rPr lang="en-US" dirty="0" err="1" smtClean="0">
                <a:solidFill>
                  <a:srgbClr val="7F7F7F"/>
                </a:solidFill>
                <a:latin typeface="Bookman Old Style"/>
                <a:cs typeface="Bookman Old Style"/>
              </a:rPr>
              <a:t>Cecchetti</a:t>
            </a:r>
            <a:r>
              <a:rPr lang="en-US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, C. </a:t>
            </a:r>
            <a:r>
              <a:rPr lang="en-US" dirty="0" err="1" smtClean="0">
                <a:solidFill>
                  <a:srgbClr val="7F7F7F"/>
                </a:solidFill>
                <a:latin typeface="Bookman Old Style"/>
                <a:cs typeface="Bookman Old Style"/>
              </a:rPr>
              <a:t>Capoccia</a:t>
            </a:r>
            <a:r>
              <a:rPr lang="en-US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, T. Napolitano, A. </a:t>
            </a:r>
            <a:r>
              <a:rPr lang="en-US" dirty="0" err="1" smtClean="0">
                <a:solidFill>
                  <a:srgbClr val="7F7F7F"/>
                </a:solidFill>
                <a:latin typeface="Bookman Old Style"/>
                <a:cs typeface="Bookman Old Style"/>
              </a:rPr>
              <a:t>Saputi</a:t>
            </a:r>
            <a:endParaRPr lang="en-US" dirty="0">
              <a:solidFill>
                <a:srgbClr val="7F7F7F"/>
              </a:solidFill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00" y="1168400"/>
            <a:ext cx="81886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9 </a:t>
            </a:r>
            <a:r>
              <a:rPr lang="en-US" sz="20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Aprile</a:t>
            </a:r>
            <a:r>
              <a:rPr lang="en-US" sz="20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2015:  </a:t>
            </a:r>
            <a:r>
              <a:rPr lang="en-US" sz="20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sottomissione</a:t>
            </a:r>
            <a:r>
              <a:rPr lang="en-US" sz="20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al SPSC del Physics Proposal </a:t>
            </a:r>
          </a:p>
          <a:p>
            <a:r>
              <a:rPr lang="en-US" sz="20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del Technical Proposal (con </a:t>
            </a:r>
            <a:r>
              <a:rPr lang="en-US" sz="20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dettagliata</a:t>
            </a:r>
            <a:r>
              <a:rPr lang="en-US" sz="20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schedula</a:t>
            </a:r>
            <a:r>
              <a:rPr lang="en-US" sz="20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cost profile)</a:t>
            </a:r>
            <a:endParaRPr lang="en-US" sz="2000" dirty="0" smtClean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      -</a:t>
            </a:r>
            <a:r>
              <a:rPr lang="en-US" b="1" dirty="0" smtClean="0">
                <a:latin typeface="Bookman Old Style"/>
                <a:cs typeface="Bookman Old Style"/>
              </a:rPr>
              <a:t>Physics Proposal: </a:t>
            </a:r>
            <a:r>
              <a:rPr lang="en-US" dirty="0" smtClean="0">
                <a:latin typeface="Bookman Old Style"/>
                <a:cs typeface="Bookman Old Style"/>
              </a:rPr>
              <a:t>CERN-SPSC-2015-017, arXiv:1504.04855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       85 </a:t>
            </a:r>
            <a:r>
              <a:rPr lang="en-US" dirty="0" err="1" smtClean="0">
                <a:latin typeface="Bookman Old Style"/>
                <a:cs typeface="Bookman Old Style"/>
              </a:rPr>
              <a:t>teorici</a:t>
            </a:r>
            <a:r>
              <a:rPr lang="en-US" dirty="0">
                <a:latin typeface="Bookman Old Style"/>
                <a:cs typeface="Bookman Old Style"/>
              </a:rPr>
              <a:t>,</a:t>
            </a:r>
            <a:r>
              <a:rPr lang="en-US" dirty="0" smtClean="0">
                <a:latin typeface="Bookman Old Style"/>
                <a:cs typeface="Bookman Old Style"/>
              </a:rPr>
              <a:t> 45 </a:t>
            </a:r>
            <a:r>
              <a:rPr lang="en-US" dirty="0" err="1" smtClean="0">
                <a:latin typeface="Bookman Old Style"/>
                <a:cs typeface="Bookman Old Style"/>
              </a:rPr>
              <a:t>istituti</a:t>
            </a:r>
            <a:r>
              <a:rPr lang="en-US" dirty="0" smtClean="0">
                <a:latin typeface="Bookman Old Style"/>
                <a:cs typeface="Bookman Old Style"/>
              </a:rPr>
              <a:t>, 12 </a:t>
            </a:r>
            <a:r>
              <a:rPr lang="en-US" dirty="0" err="1" smtClean="0">
                <a:latin typeface="Bookman Old Style"/>
                <a:cs typeface="Bookman Old Style"/>
              </a:rPr>
              <a:t>nazioni</a:t>
            </a:r>
            <a:endParaRPr lang="en-US" dirty="0" smtClean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     - </a:t>
            </a:r>
            <a:r>
              <a:rPr lang="en-US" b="1" dirty="0" smtClean="0">
                <a:latin typeface="Bookman Old Style"/>
                <a:cs typeface="Bookman Old Style"/>
              </a:rPr>
              <a:t>Technical Proposal</a:t>
            </a:r>
            <a:r>
              <a:rPr lang="en-US" dirty="0" smtClean="0">
                <a:latin typeface="Bookman Old Style"/>
                <a:cs typeface="Bookman Old Style"/>
              </a:rPr>
              <a:t>: CERN-SPSC-2015-016, arXiv:1504.04956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       247 </a:t>
            </a:r>
            <a:r>
              <a:rPr lang="en-US" dirty="0" err="1" smtClean="0">
                <a:latin typeface="Bookman Old Style"/>
                <a:cs typeface="Bookman Old Style"/>
              </a:rPr>
              <a:t>sperimentali</a:t>
            </a:r>
            <a:r>
              <a:rPr lang="en-US" dirty="0" smtClean="0">
                <a:latin typeface="Bookman Old Style"/>
                <a:cs typeface="Bookman Old Style"/>
              </a:rPr>
              <a:t>, 45 </a:t>
            </a:r>
            <a:r>
              <a:rPr lang="en-US" dirty="0" err="1" smtClean="0">
                <a:latin typeface="Bookman Old Style"/>
                <a:cs typeface="Bookman Old Style"/>
              </a:rPr>
              <a:t>istituti</a:t>
            </a:r>
            <a:r>
              <a:rPr lang="en-US" dirty="0" smtClean="0">
                <a:latin typeface="Bookman Old Style"/>
                <a:cs typeface="Bookman Old Style"/>
              </a:rPr>
              <a:t>, 14 </a:t>
            </a:r>
            <a:r>
              <a:rPr lang="en-US" dirty="0" err="1" smtClean="0">
                <a:latin typeface="Bookman Old Style"/>
                <a:cs typeface="Bookman Old Style"/>
              </a:rPr>
              <a:t>nazioni</a:t>
            </a:r>
            <a:endParaRPr lang="en-US" dirty="0" smtClean="0">
              <a:latin typeface="Bookman Old Style"/>
              <a:cs typeface="Bookman Old Style"/>
            </a:endParaRPr>
          </a:p>
          <a:p>
            <a:endParaRPr lang="en-US" sz="2000" dirty="0" smtClean="0">
              <a:latin typeface="Bookman Old Style"/>
              <a:cs typeface="Bookman Old Style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075057"/>
            <a:ext cx="9107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Bookman Old Style"/>
                <a:cs typeface="Bookman Old Style"/>
              </a:rPr>
              <a:t>Documenti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latin typeface="Bookman Old Style"/>
                <a:cs typeface="Bookman Old Style"/>
              </a:rPr>
              <a:t>della</a:t>
            </a:r>
            <a:r>
              <a:rPr lang="en-US" sz="2000" dirty="0" smtClean="0">
                <a:latin typeface="Bookman Old Style"/>
                <a:cs typeface="Bookman Old Style"/>
              </a:rPr>
              <a:t> Task Force </a:t>
            </a:r>
            <a:r>
              <a:rPr lang="en-US" sz="2000" dirty="0" err="1" smtClean="0">
                <a:latin typeface="Bookman Old Style"/>
                <a:cs typeface="Bookman Old Style"/>
              </a:rPr>
              <a:t>della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err="1">
                <a:latin typeface="Bookman Old Style"/>
                <a:cs typeface="Bookman Old Style"/>
              </a:rPr>
              <a:t>D</a:t>
            </a:r>
            <a:r>
              <a:rPr lang="en-US" sz="2000" dirty="0" err="1" smtClean="0">
                <a:latin typeface="Bookman Old Style"/>
                <a:cs typeface="Bookman Old Style"/>
              </a:rPr>
              <a:t>ivisione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err="1">
                <a:latin typeface="Bookman Old Style"/>
                <a:cs typeface="Bookman Old Style"/>
              </a:rPr>
              <a:t>A</a:t>
            </a:r>
            <a:r>
              <a:rPr lang="en-US" sz="2000" dirty="0" err="1" smtClean="0">
                <a:latin typeface="Bookman Old Style"/>
                <a:cs typeface="Bookman Old Style"/>
              </a:rPr>
              <a:t>cceleratori</a:t>
            </a:r>
            <a:r>
              <a:rPr lang="en-US" sz="2000" dirty="0" smtClean="0">
                <a:latin typeface="Bookman Old Style"/>
                <a:cs typeface="Bookman Old Style"/>
              </a:rPr>
              <a:t>  del CERN:</a:t>
            </a:r>
            <a:endParaRPr lang="en-US" sz="2000" dirty="0">
              <a:latin typeface="Bookman Old Style"/>
              <a:cs typeface="Bookman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865" y="3525967"/>
            <a:ext cx="881997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Bookman Old Style"/>
                <a:cs typeface="Bookman Old Style"/>
              </a:rPr>
              <a:t>- </a:t>
            </a:r>
            <a:r>
              <a:rPr lang="en-US" sz="1400" b="1" dirty="0" smtClean="0">
                <a:latin typeface="Bookman Old Style"/>
                <a:cs typeface="Bookman Old Style"/>
              </a:rPr>
              <a:t>Annex 1:  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An experiment to Search for Hidden Particles (</a:t>
            </a:r>
            <a:r>
              <a:rPr lang="en-US" sz="14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SHiP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) at the SPS North Area</a:t>
            </a:r>
          </a:p>
          <a:p>
            <a:r>
              <a:rPr lang="en-US" sz="1400" dirty="0" smtClean="0">
                <a:latin typeface="Bookman Old Style"/>
                <a:cs typeface="Bookman Old Style"/>
              </a:rPr>
              <a:t>EDMS: https://edms.cern.ch/document/1369559 (SHiP-TP-2015-A1)</a:t>
            </a:r>
          </a:p>
          <a:p>
            <a:r>
              <a:rPr lang="en-US" sz="1400" b="1" dirty="0" smtClean="0">
                <a:latin typeface="Bookman Old Style"/>
                <a:cs typeface="Bookman Old Style"/>
              </a:rPr>
              <a:t>- Annex 2:   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The SPS beam parameters, the operational cycle, and proton sharing 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with the </a:t>
            </a:r>
            <a:r>
              <a:rPr lang="en-US" sz="14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SHiP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facility </a:t>
            </a:r>
            <a:r>
              <a:rPr lang="en-US" sz="1400" dirty="0" smtClean="0">
                <a:latin typeface="Bookman Old Style"/>
                <a:cs typeface="Bookman Old Style"/>
              </a:rPr>
              <a:t>EDMS: https://edms.cern.ch/document/1498984 (SHiP-TP-2015-A2)</a:t>
            </a:r>
          </a:p>
          <a:p>
            <a:r>
              <a:rPr lang="en-US" sz="1400" b="1" dirty="0" smtClean="0">
                <a:latin typeface="Bookman Old Style"/>
                <a:cs typeface="Bookman Old Style"/>
              </a:rPr>
              <a:t>- Annex 3</a:t>
            </a:r>
            <a:r>
              <a:rPr lang="en-US" sz="1400" dirty="0" smtClean="0">
                <a:latin typeface="Bookman Old Style"/>
                <a:cs typeface="Bookman Old Style"/>
              </a:rPr>
              <a:t>: 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Extraction and beam transfer for the </a:t>
            </a:r>
            <a:r>
              <a:rPr lang="en-US" sz="14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SHiP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facility</a:t>
            </a:r>
          </a:p>
          <a:p>
            <a:r>
              <a:rPr lang="en-US" sz="1400" dirty="0" smtClean="0">
                <a:latin typeface="Bookman Old Style"/>
                <a:cs typeface="Bookman Old Style"/>
              </a:rPr>
              <a:t> EDMS: https://edms.cern.ch/document/1495859 (SHiP-TP-2015-A3)</a:t>
            </a:r>
          </a:p>
          <a:p>
            <a:r>
              <a:rPr lang="en-US" sz="1400" b="1" dirty="0" smtClean="0">
                <a:latin typeface="Bookman Old Style"/>
                <a:cs typeface="Bookman Old Style"/>
              </a:rPr>
              <a:t>- Annex 4: 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Design of the </a:t>
            </a:r>
            <a:r>
              <a:rPr lang="en-US" sz="14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SHiP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target and target complex</a:t>
            </a:r>
          </a:p>
          <a:p>
            <a:r>
              <a:rPr lang="en-US" sz="1400" dirty="0" smtClean="0">
                <a:latin typeface="Bookman Old Style"/>
                <a:cs typeface="Bookman Old Style"/>
              </a:rPr>
              <a:t>EDMS: https://edms.cern.ch/document/1465053 (SHiP-TP-2015-A4)</a:t>
            </a:r>
          </a:p>
          <a:p>
            <a:r>
              <a:rPr lang="en-US" sz="1400" b="1" dirty="0" smtClean="0">
                <a:latin typeface="Bookman Old Style"/>
                <a:cs typeface="Bookman Old Style"/>
              </a:rPr>
              <a:t>- Annex 5</a:t>
            </a:r>
            <a:r>
              <a:rPr lang="en-US" sz="1400" dirty="0" smtClean="0">
                <a:latin typeface="Bookman Old Style"/>
                <a:cs typeface="Bookman Old Style"/>
              </a:rPr>
              <a:t>: 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Radiation protection studies for the </a:t>
            </a:r>
            <a:r>
              <a:rPr lang="en-US" sz="14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SHiP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facility</a:t>
            </a:r>
          </a:p>
          <a:p>
            <a:r>
              <a:rPr lang="en-US" sz="1400" dirty="0" smtClean="0">
                <a:latin typeface="Bookman Old Style"/>
                <a:cs typeface="Bookman Old Style"/>
              </a:rPr>
              <a:t>EDMS: https://edms.cern.ch/document/CERN-RP-2015-020-REPORTS-TN (SHiP-TP-2015-A5)</a:t>
            </a:r>
          </a:p>
          <a:p>
            <a:r>
              <a:rPr lang="en-US" sz="1400" b="1" dirty="0" smtClean="0">
                <a:latin typeface="Bookman Old Style"/>
                <a:cs typeface="Bookman Old Style"/>
              </a:rPr>
              <a:t>- Annex 6: 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Civil engineering for the </a:t>
            </a:r>
            <a:r>
              <a:rPr lang="en-US" sz="14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SHiP</a:t>
            </a:r>
            <a:r>
              <a:rPr lang="en-US" sz="14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facility</a:t>
            </a:r>
          </a:p>
          <a:p>
            <a:r>
              <a:rPr lang="en-US" sz="1400" dirty="0" smtClean="0">
                <a:latin typeface="Bookman Old Style"/>
                <a:cs typeface="Bookman Old Style"/>
              </a:rPr>
              <a:t>EDMS: https://edms.cern.ch/document/1499253 (SHiP-TP-2015-A6)</a:t>
            </a:r>
            <a:endParaRPr lang="en-US" sz="1400" dirty="0">
              <a:latin typeface="Bookman Old Style"/>
              <a:cs typeface="Bookman Old Style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0205" y="1016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latin typeface="Bookman Old Style"/>
                <a:cs typeface="Bookman Old Style"/>
              </a:rPr>
              <a:t>SHiP</a:t>
            </a:r>
            <a:r>
              <a:rPr lang="en-US" sz="3200" dirty="0" smtClean="0">
                <a:latin typeface="Bookman Old Style"/>
                <a:cs typeface="Bookman Old Style"/>
              </a:rPr>
              <a:t>: </a:t>
            </a:r>
            <a:r>
              <a:rPr lang="en-US" sz="3200" dirty="0" err="1" smtClean="0">
                <a:latin typeface="Bookman Old Style"/>
                <a:cs typeface="Bookman Old Style"/>
              </a:rPr>
              <a:t>stato</a:t>
            </a:r>
            <a:r>
              <a:rPr lang="en-US" sz="3200" dirty="0" smtClean="0">
                <a:latin typeface="Bookman Old Style"/>
                <a:cs typeface="Bookman Old Style"/>
              </a:rPr>
              <a:t> del </a:t>
            </a:r>
            <a:r>
              <a:rPr lang="en-US" sz="3200" dirty="0" err="1" smtClean="0">
                <a:latin typeface="Bookman Old Style"/>
                <a:cs typeface="Bookman Old Style"/>
              </a:rPr>
              <a:t>progetto</a:t>
            </a:r>
            <a:endParaRPr lang="en-US" sz="3200" dirty="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41" y="1112851"/>
            <a:ext cx="9304901" cy="5155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  </a:t>
            </a:r>
            <a:r>
              <a:rPr lang="en-US" sz="2400" dirty="0" err="1" smtClean="0">
                <a:solidFill>
                  <a:srgbClr val="7F7F7F"/>
                </a:solidFill>
                <a:latin typeface="Bookman Old Style"/>
                <a:cs typeface="Bookman Old Style"/>
              </a:rPr>
              <a:t>SHiP</a:t>
            </a:r>
            <a:r>
              <a:rPr lang="en-US" sz="2400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-ITALIA:  </a:t>
            </a:r>
            <a:endParaRPr lang="en-US" sz="2000" dirty="0" smtClean="0">
              <a:solidFill>
                <a:srgbClr val="7F7F7F"/>
              </a:solidFill>
              <a:latin typeface="Bookman Old Style"/>
              <a:cs typeface="Bookman Old Style"/>
            </a:endParaRPr>
          </a:p>
          <a:p>
            <a:r>
              <a:rPr lang="en-US" sz="2000" dirty="0" smtClean="0">
                <a:latin typeface="Bookman Old Style"/>
                <a:cs typeface="Bookman Old Style"/>
              </a:rPr>
              <a:t>   6 </a:t>
            </a:r>
            <a:r>
              <a:rPr lang="en-US" sz="2000" dirty="0" err="1" smtClean="0">
                <a:latin typeface="Bookman Old Style"/>
                <a:cs typeface="Bookman Old Style"/>
              </a:rPr>
              <a:t>istituti</a:t>
            </a:r>
            <a:r>
              <a:rPr lang="en-US" sz="2000" dirty="0" smtClean="0">
                <a:latin typeface="Bookman Old Style"/>
                <a:cs typeface="Bookman Old Style"/>
              </a:rPr>
              <a:t>:  Bari, Bologna, Cagliari, Ferrara, </a:t>
            </a:r>
            <a:r>
              <a:rPr lang="en-US" sz="2000" dirty="0" err="1" smtClean="0">
                <a:latin typeface="Bookman Old Style"/>
                <a:cs typeface="Bookman Old Style"/>
              </a:rPr>
              <a:t>Frascati</a:t>
            </a:r>
            <a:r>
              <a:rPr lang="en-US" sz="2000" dirty="0" smtClean="0">
                <a:latin typeface="Bookman Old Style"/>
                <a:cs typeface="Bookman Old Style"/>
              </a:rPr>
              <a:t>, Napoli  </a:t>
            </a:r>
          </a:p>
          <a:p>
            <a:r>
              <a:rPr lang="en-US" sz="2000" dirty="0" smtClean="0">
                <a:latin typeface="Bookman Old Style"/>
                <a:cs typeface="Bookman Old Style"/>
              </a:rPr>
              <a:t>   42 </a:t>
            </a:r>
            <a:r>
              <a:rPr lang="en-US" sz="2000" dirty="0" err="1" smtClean="0">
                <a:latin typeface="Bookman Old Style"/>
                <a:cs typeface="Bookman Old Style"/>
              </a:rPr>
              <a:t>persone</a:t>
            </a:r>
            <a:r>
              <a:rPr lang="en-US" sz="2000" dirty="0" smtClean="0">
                <a:latin typeface="Bookman Old Style"/>
                <a:cs typeface="Bookman Old Style"/>
              </a:rPr>
              <a:t>, 8.5 FTE </a:t>
            </a:r>
            <a:r>
              <a:rPr lang="en-US" sz="2000" dirty="0" err="1" smtClean="0">
                <a:latin typeface="Bookman Old Style"/>
                <a:cs typeface="Bookman Old Style"/>
              </a:rPr>
              <a:t>nel</a:t>
            </a:r>
            <a:r>
              <a:rPr lang="en-US" sz="2000" dirty="0" smtClean="0">
                <a:latin typeface="Bookman Old Style"/>
                <a:cs typeface="Bookman Old Style"/>
              </a:rPr>
              <a:t> 2014</a:t>
            </a:r>
          </a:p>
          <a:p>
            <a:endParaRPr lang="en-US" u="sng" dirty="0" smtClean="0">
              <a:latin typeface="Bookman Old Style"/>
              <a:cs typeface="Bookman Old Style"/>
            </a:endParaRPr>
          </a:p>
          <a:p>
            <a:r>
              <a:rPr lang="en-US" sz="2400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 ATTIVITA’ ITALIANE:</a:t>
            </a:r>
            <a:endParaRPr lang="en-US" dirty="0" smtClean="0">
              <a:solidFill>
                <a:srgbClr val="7F7F7F"/>
              </a:solidFill>
              <a:latin typeface="Bookman Old Style"/>
              <a:cs typeface="Bookman Old Style"/>
            </a:endParaRPr>
          </a:p>
          <a:p>
            <a:pPr>
              <a:spcBef>
                <a:spcPts val="300"/>
              </a:spcBef>
            </a:pPr>
            <a:r>
              <a:rPr lang="en-US" sz="2000" dirty="0" smtClean="0">
                <a:latin typeface="Bookman Old Style"/>
                <a:cs typeface="Bookman Old Style"/>
              </a:rPr>
              <a:t> 1) </a:t>
            </a:r>
            <a:r>
              <a:rPr lang="en-US" sz="2200" dirty="0" err="1" smtClean="0">
                <a:latin typeface="Bookman Old Style"/>
                <a:cs typeface="Bookman Old Style"/>
              </a:rPr>
              <a:t>Rivelatore</a:t>
            </a:r>
            <a:r>
              <a:rPr lang="en-US" sz="2200" dirty="0" smtClean="0">
                <a:latin typeface="Bookman Old Style"/>
                <a:cs typeface="Bookman Old Style"/>
              </a:rPr>
              <a:t> hidden sector:</a:t>
            </a:r>
          </a:p>
          <a:p>
            <a:pPr>
              <a:spcBef>
                <a:spcPts val="300"/>
              </a:spcBef>
            </a:pPr>
            <a:r>
              <a:rPr lang="en-US" sz="2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    - </a:t>
            </a:r>
            <a:r>
              <a:rPr lang="en-US" sz="20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Elettronica</a:t>
            </a:r>
            <a:r>
              <a:rPr lang="en-US" sz="2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del </a:t>
            </a:r>
            <a:r>
              <a:rPr lang="en-US" sz="20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Calorimetro</a:t>
            </a:r>
            <a:r>
              <a:rPr lang="en-US" sz="2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: </a:t>
            </a:r>
            <a:r>
              <a:rPr lang="en-US" dirty="0" smtClean="0">
                <a:latin typeface="Arial"/>
                <a:cs typeface="Arial"/>
              </a:rPr>
              <a:t>Bologna, M. Villa project leader</a:t>
            </a:r>
          </a:p>
          <a:p>
            <a:pPr>
              <a:spcBef>
                <a:spcPts val="300"/>
              </a:spcBef>
            </a:pPr>
            <a:r>
              <a:rPr lang="en-US" dirty="0" smtClean="0">
                <a:latin typeface="Bookman Old Style"/>
                <a:cs typeface="Bookman Old Style"/>
              </a:rPr>
              <a:t>      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- </a:t>
            </a:r>
            <a:r>
              <a:rPr lang="en-US" sz="2000" b="1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Sistema</a:t>
            </a:r>
            <a:r>
              <a:rPr lang="en-US" sz="20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a </a:t>
            </a:r>
            <a:r>
              <a:rPr lang="en-US" sz="2000" b="1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Muoni</a:t>
            </a:r>
            <a:r>
              <a:rPr lang="en-US" sz="20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LNF</a:t>
            </a:r>
            <a:r>
              <a:rPr lang="en-US" dirty="0" smtClean="0">
                <a:latin typeface="Arial"/>
                <a:cs typeface="Arial"/>
              </a:rPr>
              <a:t>, Bologna, Ferrara, INR)  G. Lanfranchi project leader</a:t>
            </a:r>
            <a:endParaRPr lang="en-US" sz="2000" b="1" dirty="0" smtClean="0">
              <a:latin typeface="Bookman Old Style"/>
              <a:cs typeface="Bookman Old Style"/>
            </a:endParaRPr>
          </a:p>
          <a:p>
            <a:pPr>
              <a:spcBef>
                <a:spcPts val="300"/>
              </a:spcBef>
            </a:pPr>
            <a:r>
              <a:rPr lang="en-US" sz="2200" dirty="0" smtClean="0">
                <a:latin typeface="Bookman Old Style"/>
                <a:cs typeface="Bookman Old Style"/>
              </a:rPr>
              <a:t> 2) </a:t>
            </a:r>
            <a:r>
              <a:rPr lang="en-US" sz="2200" dirty="0" err="1" smtClean="0">
                <a:latin typeface="Bookman Old Style"/>
                <a:cs typeface="Bookman Old Style"/>
              </a:rPr>
              <a:t>Rivelatore</a:t>
            </a:r>
            <a:r>
              <a:rPr lang="en-US" sz="2200" dirty="0" smtClean="0">
                <a:latin typeface="Bookman Old Style"/>
                <a:cs typeface="Bookman Old Style"/>
              </a:rPr>
              <a:t> neutrino tau </a:t>
            </a:r>
            <a:r>
              <a:rPr lang="en-US" sz="2000" dirty="0" smtClean="0">
                <a:latin typeface="Bookman Old Style"/>
                <a:cs typeface="Bookman Old Style"/>
              </a:rPr>
              <a:t>(G. De </a:t>
            </a:r>
            <a:r>
              <a:rPr lang="en-US" sz="2000" dirty="0" err="1" smtClean="0">
                <a:latin typeface="Bookman Old Style"/>
                <a:cs typeface="Bookman Old Style"/>
              </a:rPr>
              <a:t>Lellis</a:t>
            </a:r>
            <a:r>
              <a:rPr lang="en-US" sz="2000" dirty="0" smtClean="0">
                <a:latin typeface="Bookman Old Style"/>
                <a:cs typeface="Bookman Old Style"/>
              </a:rPr>
              <a:t> project leader):</a:t>
            </a:r>
            <a:endParaRPr lang="en-US" dirty="0" smtClean="0">
              <a:latin typeface="Bookman Old Style"/>
              <a:cs typeface="Bookman Old Style"/>
            </a:endParaRPr>
          </a:p>
          <a:p>
            <a:pPr>
              <a:spcBef>
                <a:spcPts val="300"/>
              </a:spcBef>
            </a:pPr>
            <a:r>
              <a:rPr lang="en-US" dirty="0" smtClean="0">
                <a:latin typeface="Bookman Old Style"/>
                <a:cs typeface="Bookman Old Style"/>
              </a:rPr>
              <a:t>      - </a:t>
            </a:r>
            <a:r>
              <a:rPr lang="en-US" sz="20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Target Tracker:</a:t>
            </a:r>
            <a:endParaRPr lang="en-US" b="1" dirty="0" smtClean="0">
              <a:solidFill>
                <a:srgbClr val="0000FF"/>
              </a:solidFill>
              <a:latin typeface="Bookman Old Style"/>
              <a:cs typeface="Bookman Old Style"/>
            </a:endParaRPr>
          </a:p>
          <a:p>
            <a:pPr>
              <a:spcBef>
                <a:spcPts val="300"/>
              </a:spcBef>
            </a:pPr>
            <a:r>
              <a:rPr lang="en-US" dirty="0" smtClean="0">
                <a:latin typeface="Bookman Old Style"/>
                <a:cs typeface="Bookman Old Style"/>
              </a:rPr>
              <a:t>         (</a:t>
            </a:r>
            <a:r>
              <a:rPr lang="en-US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LNF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dirty="0" smtClean="0">
                <a:latin typeface="Bookman Old Style"/>
                <a:cs typeface="Bookman Old Style"/>
              </a:rPr>
              <a:t>/</a:t>
            </a:r>
            <a:r>
              <a:rPr lang="en-US" dirty="0" err="1" smtClean="0">
                <a:latin typeface="Bookman Old Style"/>
                <a:cs typeface="Bookman Old Style"/>
              </a:rPr>
              <a:t>Francia</a:t>
            </a:r>
            <a:r>
              <a:rPr lang="en-US" dirty="0" smtClean="0">
                <a:latin typeface="Bookman Old Style"/>
                <a:cs typeface="Bookman Old Style"/>
              </a:rPr>
              <a:t>/Russia + Napoli + 5 </a:t>
            </a:r>
            <a:r>
              <a:rPr lang="en-US" dirty="0" err="1" smtClean="0">
                <a:latin typeface="Bookman Old Style"/>
                <a:cs typeface="Bookman Old Style"/>
              </a:rPr>
              <a:t>gruppi</a:t>
            </a:r>
            <a:r>
              <a:rPr lang="en-US" dirty="0" smtClean="0">
                <a:latin typeface="Bookman Old Style"/>
                <a:cs typeface="Bookman Old Style"/>
              </a:rPr>
              <a:t>  </a:t>
            </a:r>
            <a:r>
              <a:rPr lang="en-US" dirty="0" err="1" smtClean="0">
                <a:latin typeface="Bookman Old Style"/>
                <a:cs typeface="Bookman Old Style"/>
              </a:rPr>
              <a:t>giapponesi</a:t>
            </a:r>
            <a:r>
              <a:rPr lang="en-US" dirty="0" smtClean="0">
                <a:latin typeface="Bookman Old Style"/>
                <a:cs typeface="Bookman Old Style"/>
              </a:rPr>
              <a:t>)  </a:t>
            </a:r>
          </a:p>
          <a:p>
            <a:pPr>
              <a:spcBef>
                <a:spcPts val="300"/>
              </a:spcBef>
            </a:pP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     -  </a:t>
            </a:r>
            <a:r>
              <a:rPr lang="en-US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Ri-uso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Bookman Old Style"/>
                <a:cs typeface="Bookman Old Style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pettrometro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di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OPERA</a:t>
            </a:r>
            <a:r>
              <a:rPr lang="en-US" dirty="0" smtClean="0">
                <a:latin typeface="Bookman Old Style"/>
                <a:cs typeface="Bookman Old Style"/>
              </a:rPr>
              <a:t> (</a:t>
            </a:r>
            <a:r>
              <a:rPr lang="en-US" dirty="0" err="1" smtClean="0">
                <a:latin typeface="Bookman Old Style"/>
                <a:cs typeface="Bookman Old Style"/>
              </a:rPr>
              <a:t>LNF</a:t>
            </a:r>
            <a:r>
              <a:rPr lang="en-US" dirty="0" err="1" smtClean="0">
                <a:latin typeface="Bookman Old Style"/>
                <a:cs typeface="Bookman Old Style"/>
                <a:sym typeface="Wingdings"/>
              </a:rPr>
              <a:t></a:t>
            </a:r>
            <a:r>
              <a:rPr lang="en-US" dirty="0" err="1" smtClean="0">
                <a:latin typeface="Bookman Old Style"/>
                <a:cs typeface="Bookman Old Style"/>
              </a:rPr>
              <a:t>Bari</a:t>
            </a:r>
            <a:r>
              <a:rPr lang="en-US" dirty="0" smtClean="0">
                <a:latin typeface="Bookman Old Style"/>
                <a:cs typeface="Bookman Old Style"/>
              </a:rPr>
              <a:t>, Napoli + 2 </a:t>
            </a:r>
            <a:r>
              <a:rPr lang="en-US" dirty="0" err="1" smtClean="0">
                <a:latin typeface="Bookman Old Style"/>
                <a:cs typeface="Bookman Old Style"/>
              </a:rPr>
              <a:t>gruppi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tedeschi</a:t>
            </a:r>
            <a:r>
              <a:rPr lang="en-US" dirty="0" smtClean="0">
                <a:latin typeface="Bookman Old Style"/>
                <a:cs typeface="Bookman Old Style"/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n-US" sz="2200" dirty="0" smtClean="0">
                <a:latin typeface="Bookman Old Style"/>
                <a:cs typeface="Bookman Old Style"/>
              </a:rPr>
              <a:t> 3) </a:t>
            </a:r>
            <a:r>
              <a:rPr lang="en-US" sz="2200" dirty="0" err="1" smtClean="0">
                <a:latin typeface="Bookman Old Style"/>
                <a:cs typeface="Bookman Old Style"/>
              </a:rPr>
              <a:t>Studi</a:t>
            </a:r>
            <a:r>
              <a:rPr lang="en-US" sz="2200" dirty="0" smtClean="0">
                <a:latin typeface="Bookman Old Style"/>
                <a:cs typeface="Bookman Old Style"/>
              </a:rPr>
              <a:t> </a:t>
            </a:r>
            <a:r>
              <a:rPr lang="en-US" sz="2200" dirty="0" err="1" smtClean="0">
                <a:latin typeface="Bookman Old Style"/>
                <a:cs typeface="Bookman Old Style"/>
              </a:rPr>
              <a:t>di</a:t>
            </a:r>
            <a:r>
              <a:rPr lang="en-US" sz="2200" dirty="0" smtClean="0">
                <a:latin typeface="Bookman Old Style"/>
                <a:cs typeface="Bookman Old Style"/>
              </a:rPr>
              <a:t> </a:t>
            </a:r>
            <a:r>
              <a:rPr lang="en-US" sz="2200" dirty="0" err="1" smtClean="0">
                <a:latin typeface="Bookman Old Style"/>
                <a:cs typeface="Bookman Old Style"/>
              </a:rPr>
              <a:t>sensibilita</a:t>
            </a:r>
            <a:r>
              <a:rPr lang="en-US" sz="2200" dirty="0" smtClean="0">
                <a:latin typeface="Bookman Old Style"/>
                <a:cs typeface="Bookman Old Style"/>
              </a:rPr>
              <a:t>’ </a:t>
            </a:r>
            <a:r>
              <a:rPr lang="en-US" sz="2200" dirty="0" err="1" smtClean="0">
                <a:latin typeface="Bookman Old Style"/>
                <a:cs typeface="Bookman Old Style"/>
              </a:rPr>
              <a:t>e</a:t>
            </a:r>
            <a:r>
              <a:rPr lang="en-US" sz="2200" dirty="0" smtClean="0">
                <a:latin typeface="Bookman Old Style"/>
                <a:cs typeface="Bookman Old Style"/>
              </a:rPr>
              <a:t> </a:t>
            </a:r>
            <a:r>
              <a:rPr lang="en-US" sz="2200" dirty="0" err="1" smtClean="0">
                <a:latin typeface="Bookman Old Style"/>
                <a:cs typeface="Bookman Old Style"/>
              </a:rPr>
              <a:t>simulazioni</a:t>
            </a:r>
            <a:r>
              <a:rPr lang="en-US" sz="2200" dirty="0" smtClean="0">
                <a:latin typeface="Bookman Old Style"/>
                <a:cs typeface="Bookman Old Style"/>
              </a:rPr>
              <a:t> Monte Carlo </a:t>
            </a:r>
            <a:r>
              <a:rPr lang="en-US" sz="1600" b="1" dirty="0" smtClean="0">
                <a:latin typeface="Bookman Old Style"/>
                <a:cs typeface="Bookman Old Style"/>
              </a:rPr>
              <a:t>(</a:t>
            </a:r>
            <a:r>
              <a:rPr lang="en-US" sz="1600" dirty="0" smtClean="0">
                <a:latin typeface="Bookman Old Style"/>
                <a:cs typeface="Bookman Old Style"/>
              </a:rPr>
              <a:t>LNF</a:t>
            </a:r>
            <a:r>
              <a:rPr lang="en-US" sz="1600" b="1" dirty="0" smtClean="0">
                <a:latin typeface="Bookman Old Style"/>
                <a:cs typeface="Bookman Old Style"/>
              </a:rPr>
              <a:t>, </a:t>
            </a:r>
            <a:r>
              <a:rPr lang="en-US" sz="1600" dirty="0" smtClean="0">
                <a:latin typeface="Bookman Old Style"/>
                <a:cs typeface="Bookman Old Style"/>
              </a:rPr>
              <a:t>Ca, Na, Bo)</a:t>
            </a:r>
            <a:endParaRPr lang="en-US" sz="2200" dirty="0" smtClean="0">
              <a:latin typeface="Bookman Old Style"/>
              <a:cs typeface="Bookman Old Style"/>
            </a:endParaRPr>
          </a:p>
          <a:p>
            <a:pPr>
              <a:spcBef>
                <a:spcPts val="300"/>
              </a:spcBef>
            </a:pPr>
            <a:r>
              <a:rPr lang="en-US" dirty="0" smtClean="0">
                <a:latin typeface="Bookman Old Style"/>
                <a:cs typeface="Bookman Old Style"/>
              </a:rPr>
              <a:t>      - in </a:t>
            </a:r>
            <a:r>
              <a:rPr lang="en-US" dirty="0" err="1" smtClean="0">
                <a:latin typeface="Bookman Old Style"/>
                <a:cs typeface="Bookman Old Style"/>
              </a:rPr>
              <a:t>stretta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collaborazione</a:t>
            </a:r>
            <a:r>
              <a:rPr lang="en-US" dirty="0" smtClean="0">
                <a:latin typeface="Bookman Old Style"/>
                <a:cs typeface="Bookman Old Style"/>
              </a:rPr>
              <a:t> con </a:t>
            </a:r>
            <a:r>
              <a:rPr lang="en-US" dirty="0" err="1" smtClean="0">
                <a:latin typeface="Bookman Old Style"/>
                <a:cs typeface="Bookman Old Style"/>
              </a:rPr>
              <a:t>i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teorici</a:t>
            </a:r>
            <a:r>
              <a:rPr lang="en-US" dirty="0" smtClean="0">
                <a:latin typeface="Bookman Old Style"/>
                <a:cs typeface="Bookman Old Style"/>
              </a:rPr>
              <a:t> per </a:t>
            </a:r>
            <a:r>
              <a:rPr lang="en-US" dirty="0" err="1" smtClean="0">
                <a:latin typeface="Bookman Old Style"/>
                <a:cs typeface="Bookman Old Style"/>
              </a:rPr>
              <a:t>stimare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il</a:t>
            </a:r>
            <a:r>
              <a:rPr lang="en-US" dirty="0" smtClean="0">
                <a:latin typeface="Bookman Old Style"/>
                <a:cs typeface="Bookman Old Style"/>
              </a:rPr>
              <a:t> physics reach </a:t>
            </a:r>
            <a:r>
              <a:rPr lang="en-US" dirty="0" err="1" smtClean="0">
                <a:latin typeface="Bookman Old Style"/>
                <a:cs typeface="Bookman Old Style"/>
              </a:rPr>
              <a:t>di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SHiP</a:t>
            </a:r>
            <a:r>
              <a:rPr lang="en-US" dirty="0" smtClean="0">
                <a:latin typeface="Bookman Old Style"/>
                <a:cs typeface="Bookman Old Style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     </a:t>
            </a:r>
            <a:r>
              <a:rPr lang="en-US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- LNF: </a:t>
            </a:r>
            <a:r>
              <a:rPr lang="en-US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responsabilita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’ </a:t>
            </a:r>
            <a:r>
              <a:rPr lang="en-US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studi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di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sensitivita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’ per scalar portal</a:t>
            </a:r>
            <a:r>
              <a:rPr lang="en-US" dirty="0" smtClean="0">
                <a:latin typeface="Bookman Old Style"/>
                <a:cs typeface="Bookman Old Style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0205" y="1016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latin typeface="Bookman Old Style"/>
                <a:cs typeface="Bookman Old Style"/>
              </a:rPr>
              <a:t>SHiP</a:t>
            </a:r>
            <a:r>
              <a:rPr lang="en-US" sz="3200" dirty="0" smtClean="0">
                <a:latin typeface="Bookman Old Style"/>
                <a:cs typeface="Bookman Old Style"/>
              </a:rPr>
              <a:t> </a:t>
            </a:r>
            <a:r>
              <a:rPr lang="en-US" sz="3200" dirty="0" err="1" smtClean="0">
                <a:latin typeface="Bookman Old Style"/>
                <a:cs typeface="Bookman Old Style"/>
              </a:rPr>
              <a:t>nell’INFN</a:t>
            </a:r>
            <a:endParaRPr lang="en-US" sz="3200" dirty="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" y="935040"/>
            <a:ext cx="5415467" cy="39001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334" y="401936"/>
            <a:ext cx="8161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1) TARGET TRACKER: </a:t>
            </a:r>
          </a:p>
          <a:p>
            <a:r>
              <a:rPr lang="en-US" dirty="0" err="1" smtClean="0">
                <a:latin typeface="Bookman Old Style"/>
                <a:cs typeface="Bookman Old Style"/>
              </a:rPr>
              <a:t>tracciatore</a:t>
            </a:r>
            <a:r>
              <a:rPr lang="en-US" dirty="0" smtClean="0">
                <a:latin typeface="Bookman Old Style"/>
                <a:cs typeface="Bookman Old Style"/>
              </a:rPr>
              <a:t> ad </a:t>
            </a:r>
            <a:r>
              <a:rPr lang="en-US" dirty="0" err="1" smtClean="0">
                <a:latin typeface="Bookman Old Style"/>
                <a:cs typeface="Bookman Old Style"/>
              </a:rPr>
              <a:t>alta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precisione</a:t>
            </a:r>
            <a:r>
              <a:rPr lang="en-US" dirty="0" smtClean="0">
                <a:latin typeface="Bookman Old Style"/>
                <a:cs typeface="Bookman Old Style"/>
              </a:rPr>
              <a:t> (~ 100 um) in campo </a:t>
            </a:r>
            <a:r>
              <a:rPr lang="en-US" dirty="0" err="1" smtClean="0">
                <a:latin typeface="Bookman Old Style"/>
                <a:cs typeface="Bookman Old Style"/>
              </a:rPr>
              <a:t>magnetico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</a:p>
          <a:p>
            <a:r>
              <a:rPr lang="en-US" dirty="0" err="1" smtClean="0">
                <a:latin typeface="Bookman Old Style"/>
                <a:cs typeface="Bookman Old Style"/>
              </a:rPr>
              <a:t>accoppiato</a:t>
            </a:r>
            <a:r>
              <a:rPr lang="en-US" dirty="0" smtClean="0">
                <a:latin typeface="Bookman Old Style"/>
                <a:cs typeface="Bookman Old Style"/>
              </a:rPr>
              <a:t> a </a:t>
            </a:r>
            <a:r>
              <a:rPr lang="en-US" dirty="0" err="1" smtClean="0">
                <a:latin typeface="Bookman Old Style"/>
                <a:cs typeface="Bookman Old Style"/>
              </a:rPr>
              <a:t>emulsioni</a:t>
            </a:r>
            <a:r>
              <a:rPr lang="en-US" dirty="0" smtClean="0">
                <a:latin typeface="Bookman Old Style"/>
                <a:cs typeface="Bookman Old Style"/>
              </a:rPr>
              <a:t>: 12 </a:t>
            </a:r>
            <a:r>
              <a:rPr lang="en-US" dirty="0" err="1" smtClean="0">
                <a:latin typeface="Bookman Old Style"/>
                <a:cs typeface="Bookman Old Style"/>
              </a:rPr>
              <a:t>piani</a:t>
            </a:r>
            <a:r>
              <a:rPr lang="en-US" dirty="0" smtClean="0">
                <a:latin typeface="Bookman Old Style"/>
                <a:cs typeface="Bookman Old Style"/>
              </a:rPr>
              <a:t> , 100x200 cm</a:t>
            </a:r>
            <a:r>
              <a:rPr lang="en-US" baseline="30000" dirty="0" smtClean="0">
                <a:latin typeface="Bookman Old Style"/>
                <a:cs typeface="Bookman Old Style"/>
              </a:rPr>
              <a:t>2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5407080" y="1958168"/>
            <a:ext cx="335245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Tre</a:t>
            </a:r>
            <a:r>
              <a:rPr lang="en-US" sz="22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opzioni</a:t>
            </a:r>
            <a:r>
              <a:rPr lang="en-US" sz="22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proposte</a:t>
            </a:r>
            <a:r>
              <a:rPr lang="en-US" sz="22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:</a:t>
            </a:r>
          </a:p>
          <a:p>
            <a:pPr>
              <a:buFontTx/>
              <a:buChar char="-"/>
            </a:pPr>
            <a:r>
              <a:rPr lang="en-US" sz="1600" dirty="0" smtClean="0">
                <a:latin typeface="Bookman Old Style"/>
                <a:cs typeface="Bookman Old Style"/>
              </a:rPr>
              <a:t>GEM/R-WELLS (LNF)</a:t>
            </a:r>
          </a:p>
          <a:p>
            <a:pPr>
              <a:buFontTx/>
              <a:buChar char="-"/>
            </a:pPr>
            <a:r>
              <a:rPr lang="en-US" sz="1600" dirty="0" err="1" smtClean="0">
                <a:latin typeface="Bookman Old Style"/>
                <a:cs typeface="Bookman Old Style"/>
              </a:rPr>
              <a:t>Micromegas</a:t>
            </a:r>
            <a:r>
              <a:rPr lang="en-US" sz="1600" dirty="0" smtClean="0">
                <a:latin typeface="Bookman Old Style"/>
                <a:cs typeface="Bookman Old Style"/>
              </a:rPr>
              <a:t> (</a:t>
            </a:r>
            <a:r>
              <a:rPr lang="en-US" sz="1600" dirty="0" err="1" smtClean="0">
                <a:latin typeface="Bookman Old Style"/>
                <a:cs typeface="Bookman Old Style"/>
              </a:rPr>
              <a:t>Francia</a:t>
            </a:r>
            <a:r>
              <a:rPr lang="en-US" sz="1600" dirty="0" smtClean="0">
                <a:latin typeface="Bookman Old Style"/>
                <a:cs typeface="Bookman Old Style"/>
              </a:rPr>
              <a:t>, </a:t>
            </a:r>
            <a:r>
              <a:rPr lang="en-US" sz="1600" dirty="0" err="1" smtClean="0">
                <a:latin typeface="Bookman Old Style"/>
                <a:cs typeface="Bookman Old Style"/>
              </a:rPr>
              <a:t>Ukraina</a:t>
            </a:r>
            <a:r>
              <a:rPr lang="en-US" sz="1600" dirty="0" smtClean="0">
                <a:latin typeface="Bookman Old Style"/>
                <a:cs typeface="Bookman Old Style"/>
              </a:rPr>
              <a:t>)</a:t>
            </a:r>
          </a:p>
          <a:p>
            <a:pPr>
              <a:buFontTx/>
              <a:buChar char="-"/>
            </a:pPr>
            <a:r>
              <a:rPr lang="en-US" sz="1600" dirty="0" err="1" smtClean="0">
                <a:latin typeface="Bookman Old Style"/>
                <a:cs typeface="Bookman Old Style"/>
              </a:rPr>
              <a:t>Fibre</a:t>
            </a:r>
            <a:r>
              <a:rPr lang="en-US" sz="1600" dirty="0" smtClean="0">
                <a:latin typeface="Bookman Old Style"/>
                <a:cs typeface="Bookman Old Style"/>
              </a:rPr>
              <a:t> </a:t>
            </a:r>
            <a:r>
              <a:rPr lang="en-US" sz="1600" dirty="0" err="1" smtClean="0">
                <a:latin typeface="Bookman Old Style"/>
                <a:cs typeface="Bookman Old Style"/>
              </a:rPr>
              <a:t>scintillanti</a:t>
            </a:r>
            <a:r>
              <a:rPr lang="en-US" sz="1600" dirty="0" smtClean="0">
                <a:latin typeface="Bookman Old Style"/>
                <a:cs typeface="Bookman Old Style"/>
              </a:rPr>
              <a:t> (</a:t>
            </a:r>
            <a:r>
              <a:rPr lang="en-US" sz="1600" dirty="0" err="1" smtClean="0">
                <a:latin typeface="Bookman Old Style"/>
                <a:cs typeface="Bookman Old Style"/>
              </a:rPr>
              <a:t>Kurchatov</a:t>
            </a:r>
            <a:r>
              <a:rPr lang="en-US" dirty="0" smtClean="0">
                <a:latin typeface="Bookman Old Style"/>
                <a:cs typeface="Bookman Old Style"/>
              </a:rPr>
              <a:t>)</a:t>
            </a:r>
            <a:endParaRPr lang="en-US" dirty="0">
              <a:latin typeface="Bookman Old Style"/>
              <a:cs typeface="Bookman Old Style"/>
            </a:endParaRPr>
          </a:p>
        </p:txBody>
      </p:sp>
      <p:pic>
        <p:nvPicPr>
          <p:cNvPr id="5" name="Picture 4" descr="GE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719867" y="3697241"/>
            <a:ext cx="4371213" cy="3087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956" y="4835187"/>
            <a:ext cx="4611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Test beam per GEM/R-WELLS</a:t>
            </a:r>
          </a:p>
          <a:p>
            <a:r>
              <a:rPr lang="en-US" dirty="0">
                <a:latin typeface="Bookman Old Style"/>
                <a:cs typeface="Bookman Old Style"/>
              </a:rPr>
              <a:t>i</a:t>
            </a:r>
            <a:r>
              <a:rPr lang="en-US" dirty="0" smtClean="0">
                <a:latin typeface="Bookman Old Style"/>
                <a:cs typeface="Bookman Old Style"/>
              </a:rPr>
              <a:t>n campo </a:t>
            </a:r>
            <a:r>
              <a:rPr lang="en-US" dirty="0" err="1" smtClean="0">
                <a:latin typeface="Bookman Old Style"/>
                <a:cs typeface="Bookman Old Style"/>
              </a:rPr>
              <a:t>magnetico</a:t>
            </a:r>
            <a:r>
              <a:rPr lang="en-US" dirty="0" smtClean="0">
                <a:latin typeface="Bookman Old Style"/>
                <a:cs typeface="Bookman Old Style"/>
              </a:rPr>
              <a:t> al CERN (H4, SPS)</a:t>
            </a:r>
          </a:p>
          <a:p>
            <a:r>
              <a:rPr lang="en-US" dirty="0">
                <a:latin typeface="Bookman Old Style"/>
                <a:cs typeface="Bookman Old Style"/>
              </a:rPr>
              <a:t>i</a:t>
            </a:r>
            <a:r>
              <a:rPr lang="en-US" dirty="0" smtClean="0">
                <a:latin typeface="Bookman Old Style"/>
                <a:cs typeface="Bookman Old Style"/>
              </a:rPr>
              <a:t>n </a:t>
            </a:r>
            <a:r>
              <a:rPr lang="en-US" dirty="0" err="1" smtClean="0">
                <a:latin typeface="Bookman Old Style"/>
                <a:cs typeface="Bookman Old Style"/>
              </a:rPr>
              <a:t>Ottobre</a:t>
            </a:r>
            <a:r>
              <a:rPr lang="en-US" dirty="0">
                <a:latin typeface="Bookman Old Style"/>
                <a:cs typeface="Bookman Old Style"/>
              </a:rPr>
              <a:t>;</a:t>
            </a:r>
            <a:endParaRPr lang="en-US" dirty="0" smtClean="0">
              <a:latin typeface="Bookman Old Style"/>
              <a:cs typeface="Bookman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1402" y="5674994"/>
            <a:ext cx="291306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Disegno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delle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nuove</a:t>
            </a:r>
            <a:r>
              <a:rPr lang="en-US" dirty="0" smtClean="0">
                <a:latin typeface="Arial"/>
                <a:cs typeface="Arial"/>
              </a:rPr>
              <a:t> GEM </a:t>
            </a:r>
          </a:p>
          <a:p>
            <a:r>
              <a:rPr lang="en-US" dirty="0" smtClean="0">
                <a:latin typeface="Arial"/>
                <a:cs typeface="Arial"/>
              </a:rPr>
              <a:t>per </a:t>
            </a:r>
            <a:r>
              <a:rPr lang="en-US" dirty="0" err="1" smtClean="0">
                <a:latin typeface="Arial"/>
                <a:cs typeface="Arial"/>
              </a:rPr>
              <a:t>SHiP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</a:t>
            </a:r>
            <a:r>
              <a:rPr lang="en-US" dirty="0" err="1" smtClean="0">
                <a:latin typeface="Arial"/>
                <a:cs typeface="Arial"/>
              </a:rPr>
              <a:t>ealizzato</a:t>
            </a:r>
            <a:r>
              <a:rPr lang="en-US" dirty="0" smtClean="0">
                <a:latin typeface="Arial"/>
                <a:cs typeface="Arial"/>
              </a:rPr>
              <a:t> at LNF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7401"/>
            <a:ext cx="6189970" cy="4510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64416" y="268069"/>
            <a:ext cx="97679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/>
            <a:r>
              <a:rPr lang="en-US" sz="2200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2) SPETTROMETRO DI OPERA (LNF, Bari, Napoli</a:t>
            </a:r>
            <a:r>
              <a:rPr lang="en-US" sz="2000" dirty="0" smtClean="0">
                <a:latin typeface="Bookman Old Style"/>
                <a:cs typeface="Bookman Old Style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74" y="5148150"/>
            <a:ext cx="679670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LNF test facility per </a:t>
            </a:r>
            <a:r>
              <a:rPr lang="en-US" sz="20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il</a:t>
            </a:r>
            <a:r>
              <a:rPr lang="en-US" sz="2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test </a:t>
            </a:r>
            <a:r>
              <a:rPr lang="en-US" sz="20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delle</a:t>
            </a:r>
            <a:r>
              <a:rPr lang="en-US" sz="2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RPC </a:t>
            </a:r>
            <a:r>
              <a:rPr lang="en-US" sz="20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ai</a:t>
            </a:r>
            <a:r>
              <a:rPr lang="en-US" sz="2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rates </a:t>
            </a:r>
            <a:r>
              <a:rPr lang="en-US" sz="20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di</a:t>
            </a:r>
            <a:r>
              <a:rPr lang="en-US" sz="2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SHiP</a:t>
            </a:r>
            <a:r>
              <a:rPr lang="en-US" sz="1900" dirty="0" smtClean="0">
                <a:latin typeface="Bookman Old Style"/>
                <a:cs typeface="Bookman Old Style"/>
              </a:rPr>
              <a:t>:</a:t>
            </a:r>
          </a:p>
          <a:p>
            <a:pPr>
              <a:buFontTx/>
              <a:buChar char="-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</a:tabLst>
            </a:pP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Test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delle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RPC con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l’elettronica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sviluppata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a Bari;</a:t>
            </a:r>
          </a:p>
          <a:p>
            <a:pPr>
              <a:buFontTx/>
              <a:buChar char="-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</a:tabLst>
            </a:pP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Test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di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irraggiamento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con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sorgentina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; </a:t>
            </a:r>
          </a:p>
          <a:p>
            <a:pPr>
              <a:buFontTx/>
              <a:buChar char="-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</a:tabLst>
            </a:pP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Test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sulle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camere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smontate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solidFill>
                  <a:srgbClr val="000080"/>
                </a:solidFill>
                <a:latin typeface="Bookman Old Style"/>
                <a:cs typeface="Bookman Old Style"/>
              </a:rPr>
              <a:t>da</a:t>
            </a:r>
            <a:r>
              <a:rPr lang="en-US" dirty="0" smtClean="0">
                <a:solidFill>
                  <a:srgbClr val="000080"/>
                </a:solidFill>
                <a:latin typeface="Bookman Old Style"/>
                <a:cs typeface="Bookman Old Style"/>
              </a:rPr>
              <a:t> OPERA (fine 2015)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5837" y="1076111"/>
            <a:ext cx="4107678" cy="200054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9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OPERA </a:t>
            </a:r>
            <a:r>
              <a:rPr lang="en-US" sz="19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verra</a:t>
            </a:r>
            <a:r>
              <a:rPr lang="en-US" sz="19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’ </a:t>
            </a:r>
            <a:r>
              <a:rPr lang="en-US" sz="19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smontata</a:t>
            </a:r>
            <a:r>
              <a:rPr lang="en-US" sz="19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sz="19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nel</a:t>
            </a:r>
            <a:r>
              <a:rPr lang="en-US" sz="19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2016</a:t>
            </a:r>
          </a:p>
          <a:p>
            <a:r>
              <a:rPr lang="en-US" sz="1900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Recuperiamo</a:t>
            </a:r>
            <a:r>
              <a:rPr lang="en-US" sz="19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: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 - </a:t>
            </a:r>
            <a:r>
              <a:rPr lang="en-US" sz="1700" dirty="0" err="1" smtClean="0">
                <a:latin typeface="Bookman Old Style"/>
                <a:cs typeface="Bookman Old Style"/>
              </a:rPr>
              <a:t>uno</a:t>
            </a:r>
            <a:r>
              <a:rPr lang="en-US" sz="1700" dirty="0" smtClean="0">
                <a:latin typeface="Bookman Old Style"/>
                <a:cs typeface="Bookman Old Style"/>
              </a:rPr>
              <a:t> </a:t>
            </a:r>
            <a:r>
              <a:rPr lang="en-US" sz="1700" dirty="0" err="1" smtClean="0">
                <a:latin typeface="Bookman Old Style"/>
                <a:cs typeface="Bookman Old Style"/>
              </a:rPr>
              <a:t>dei</a:t>
            </a:r>
            <a:r>
              <a:rPr lang="en-US" sz="1700" dirty="0" smtClean="0">
                <a:latin typeface="Bookman Old Style"/>
                <a:cs typeface="Bookman Old Style"/>
              </a:rPr>
              <a:t> due </a:t>
            </a:r>
            <a:r>
              <a:rPr lang="en-US" sz="1700" dirty="0" err="1" smtClean="0">
                <a:latin typeface="Bookman Old Style"/>
                <a:cs typeface="Bookman Old Style"/>
              </a:rPr>
              <a:t>spettrometri</a:t>
            </a:r>
            <a:endParaRPr lang="en-US" sz="1700" dirty="0" smtClean="0">
              <a:latin typeface="Bookman Old Style"/>
              <a:cs typeface="Bookman Old Style"/>
            </a:endParaRPr>
          </a:p>
          <a:p>
            <a:r>
              <a:rPr lang="en-US" sz="1700" dirty="0" smtClean="0">
                <a:latin typeface="Bookman Old Style"/>
                <a:cs typeface="Bookman Old Style"/>
              </a:rPr>
              <a:t> - </a:t>
            </a:r>
            <a:r>
              <a:rPr lang="en-US" sz="1700" dirty="0" err="1" smtClean="0">
                <a:latin typeface="Bookman Old Style"/>
                <a:cs typeface="Bookman Old Style"/>
              </a:rPr>
              <a:t>il</a:t>
            </a:r>
            <a:r>
              <a:rPr lang="en-US" sz="1700" dirty="0" smtClean="0">
                <a:latin typeface="Bookman Old Style"/>
                <a:cs typeface="Bookman Old Style"/>
              </a:rPr>
              <a:t> </a:t>
            </a:r>
            <a:r>
              <a:rPr lang="en-US" sz="1700" dirty="0" err="1" smtClean="0">
                <a:latin typeface="Bookman Old Style"/>
                <a:cs typeface="Bookman Old Style"/>
              </a:rPr>
              <a:t>ferro</a:t>
            </a:r>
            <a:r>
              <a:rPr lang="en-US" sz="1700" dirty="0" smtClean="0">
                <a:latin typeface="Bookman Old Style"/>
                <a:cs typeface="Bookman Old Style"/>
              </a:rPr>
              <a:t> del </a:t>
            </a:r>
            <a:r>
              <a:rPr lang="en-US" sz="1700" dirty="0" err="1" smtClean="0">
                <a:latin typeface="Bookman Old Style"/>
                <a:cs typeface="Bookman Old Style"/>
              </a:rPr>
              <a:t>secondo</a:t>
            </a:r>
            <a:r>
              <a:rPr lang="en-US" sz="1700" dirty="0" smtClean="0">
                <a:latin typeface="Bookman Old Style"/>
                <a:cs typeface="Bookman Old Style"/>
              </a:rPr>
              <a:t> </a:t>
            </a:r>
            <a:r>
              <a:rPr lang="en-US" sz="1700" dirty="0" err="1" smtClean="0">
                <a:latin typeface="Bookman Old Style"/>
                <a:cs typeface="Bookman Old Style"/>
              </a:rPr>
              <a:t>spettrometro</a:t>
            </a:r>
            <a:endParaRPr lang="en-US" sz="1700" dirty="0" smtClean="0">
              <a:latin typeface="Bookman Old Style"/>
              <a:cs typeface="Bookman Old Style"/>
            </a:endParaRPr>
          </a:p>
          <a:p>
            <a:r>
              <a:rPr lang="en-US" sz="1700" dirty="0">
                <a:latin typeface="Bookman Old Style"/>
                <a:cs typeface="Bookman Old Style"/>
              </a:rPr>
              <a:t>p</a:t>
            </a:r>
            <a:r>
              <a:rPr lang="en-US" sz="1700" dirty="0" smtClean="0">
                <a:latin typeface="Bookman Old Style"/>
                <a:cs typeface="Bookman Old Style"/>
              </a:rPr>
              <a:t>er </a:t>
            </a:r>
            <a:r>
              <a:rPr lang="en-US" sz="1700" dirty="0">
                <a:latin typeface="Bookman Old Style"/>
                <a:cs typeface="Bookman Old Style"/>
              </a:rPr>
              <a:t>i</a:t>
            </a:r>
            <a:r>
              <a:rPr lang="en-US" sz="1700" dirty="0" smtClean="0">
                <a:latin typeface="Bookman Old Style"/>
                <a:cs typeface="Bookman Old Style"/>
              </a:rPr>
              <a:t> </a:t>
            </a:r>
            <a:r>
              <a:rPr lang="en-US" sz="1700" dirty="0" err="1" smtClean="0">
                <a:latin typeface="Bookman Old Style"/>
                <a:cs typeface="Bookman Old Style"/>
              </a:rPr>
              <a:t>filtri</a:t>
            </a:r>
            <a:r>
              <a:rPr lang="en-US" sz="1700" dirty="0" smtClean="0">
                <a:latin typeface="Bookman Old Style"/>
                <a:cs typeface="Bookman Old Style"/>
              </a:rPr>
              <a:t> del </a:t>
            </a:r>
            <a:r>
              <a:rPr lang="en-US" sz="1700" dirty="0" err="1" smtClean="0">
                <a:latin typeface="Bookman Old Style"/>
                <a:cs typeface="Bookman Old Style"/>
              </a:rPr>
              <a:t>sistema</a:t>
            </a:r>
            <a:r>
              <a:rPr lang="en-US" sz="1700" dirty="0" smtClean="0">
                <a:latin typeface="Bookman Old Style"/>
                <a:cs typeface="Bookman Old Style"/>
              </a:rPr>
              <a:t> a </a:t>
            </a:r>
            <a:r>
              <a:rPr lang="en-US" sz="1700" dirty="0" err="1" smtClean="0">
                <a:latin typeface="Bookman Old Style"/>
                <a:cs typeface="Bookman Old Style"/>
              </a:rPr>
              <a:t>muoni</a:t>
            </a:r>
            <a:endParaRPr lang="en-US" sz="1700" dirty="0" smtClean="0">
              <a:latin typeface="Bookman Old Style"/>
              <a:cs typeface="Bookman Old Style"/>
            </a:endParaRPr>
          </a:p>
          <a:p>
            <a:endParaRPr lang="en-US" sz="1700" dirty="0">
              <a:latin typeface="Bookman Old Style"/>
              <a:cs typeface="Bookman Old Style"/>
            </a:endParaRPr>
          </a:p>
          <a:p>
            <a:endParaRPr lang="en-US" sz="1700" dirty="0">
              <a:latin typeface="Bookman Old Style"/>
              <a:cs typeface="Bookman Old Style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1183" y="2674774"/>
            <a:ext cx="2352817" cy="41832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64416" y="268069"/>
            <a:ext cx="98084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/>
            <a:r>
              <a:rPr lang="en-US" sz="2400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3) RIVELATORE A MUONI (</a:t>
            </a:r>
            <a:r>
              <a:rPr lang="en-US" sz="2100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LNF, Bologna, Ferrara, INR</a:t>
            </a:r>
            <a:r>
              <a:rPr lang="en-US" sz="2400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)</a:t>
            </a:r>
            <a:endParaRPr lang="en-US" sz="2000" dirty="0" smtClean="0">
              <a:solidFill>
                <a:srgbClr val="7F7F7F"/>
              </a:solidFill>
              <a:latin typeface="Bookman Old Style"/>
              <a:cs typeface="Bookman Old Style"/>
            </a:endParaRPr>
          </a:p>
          <a:p>
            <a:pPr marL="1257300" lvl="2" indent="-342900"/>
            <a:r>
              <a:rPr lang="en-US" sz="2000" dirty="0" smtClean="0">
                <a:latin typeface="Bookman Old Style"/>
                <a:cs typeface="Bookman Old Style"/>
              </a:rPr>
              <a:t>  </a:t>
            </a:r>
            <a:r>
              <a:rPr lang="en-US" sz="2000" dirty="0" err="1" smtClean="0">
                <a:latin typeface="Bookman Old Style"/>
                <a:cs typeface="Bookman Old Style"/>
              </a:rPr>
              <a:t>basato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latin typeface="Bookman Old Style"/>
                <a:cs typeface="Bookman Old Style"/>
              </a:rPr>
              <a:t>su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latin typeface="Bookman Old Style"/>
                <a:cs typeface="Bookman Old Style"/>
              </a:rPr>
              <a:t>barre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latin typeface="Bookman Old Style"/>
                <a:cs typeface="Bookman Old Style"/>
              </a:rPr>
              <a:t>di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latin typeface="Bookman Old Style"/>
                <a:cs typeface="Bookman Old Style"/>
              </a:rPr>
              <a:t>scintillatore</a:t>
            </a:r>
            <a:r>
              <a:rPr lang="en-US" sz="2000" dirty="0" smtClean="0">
                <a:latin typeface="Bookman Old Style"/>
                <a:cs typeface="Bookman Old Style"/>
              </a:rPr>
              <a:t> con WLS </a:t>
            </a:r>
            <a:r>
              <a:rPr lang="en-US" sz="2000" dirty="0" err="1" smtClean="0">
                <a:latin typeface="Bookman Old Style"/>
                <a:cs typeface="Bookman Old Style"/>
              </a:rPr>
              <a:t>fibre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latin typeface="Bookman Old Style"/>
                <a:cs typeface="Bookman Old Style"/>
              </a:rPr>
              <a:t>e</a:t>
            </a:r>
            <a:r>
              <a:rPr lang="en-US" sz="2000" dirty="0" smtClean="0">
                <a:latin typeface="Bookman Old Style"/>
                <a:cs typeface="Bookman Old Style"/>
              </a:rPr>
              <a:t> </a:t>
            </a:r>
            <a:r>
              <a:rPr lang="en-US" sz="2000" dirty="0" err="1" smtClean="0">
                <a:latin typeface="Bookman Old Style"/>
                <a:cs typeface="Bookman Old Style"/>
              </a:rPr>
              <a:t>SiPM</a:t>
            </a:r>
            <a:r>
              <a:rPr lang="en-US" sz="2000" dirty="0" smtClean="0">
                <a:latin typeface="Bookman Old Style"/>
                <a:cs typeface="Bookman Old Style"/>
              </a:rPr>
              <a:t> readout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91453" y="1169689"/>
            <a:ext cx="290461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Dimensioni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trasverse</a:t>
            </a:r>
            <a:r>
              <a:rPr lang="en-US" dirty="0" smtClean="0">
                <a:latin typeface="Arial"/>
                <a:cs typeface="Arial"/>
              </a:rPr>
              <a:t>: </a:t>
            </a:r>
          </a:p>
          <a:p>
            <a:pPr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1200x600 cm</a:t>
            </a:r>
            <a:r>
              <a:rPr lang="en-US" baseline="30000" dirty="0" smtClean="0">
                <a:latin typeface="Arial"/>
                <a:cs typeface="Arial"/>
              </a:rPr>
              <a:t>2</a:t>
            </a:r>
          </a:p>
          <a:p>
            <a:r>
              <a:rPr lang="en-US" dirty="0" smtClean="0">
                <a:latin typeface="Arial"/>
                <a:cs typeface="Arial"/>
              </a:rPr>
              <a:t>- 4 </a:t>
            </a:r>
            <a:r>
              <a:rPr lang="en-US" dirty="0" err="1" smtClean="0">
                <a:latin typeface="Arial"/>
                <a:cs typeface="Arial"/>
              </a:rPr>
              <a:t>stazioni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attive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x,y</a:t>
            </a:r>
            <a:r>
              <a:rPr lang="en-US" dirty="0" smtClean="0">
                <a:latin typeface="Arial"/>
                <a:cs typeface="Arial"/>
              </a:rPr>
              <a:t> view</a:t>
            </a:r>
          </a:p>
          <a:p>
            <a:r>
              <a:rPr lang="en-US" dirty="0" smtClean="0">
                <a:latin typeface="Arial"/>
                <a:cs typeface="Arial"/>
              </a:rPr>
              <a:t>- 3380 </a:t>
            </a:r>
            <a:r>
              <a:rPr lang="en-US" dirty="0" err="1">
                <a:latin typeface="Arial"/>
                <a:cs typeface="Arial"/>
              </a:rPr>
              <a:t>b</a:t>
            </a:r>
            <a:r>
              <a:rPr lang="en-US" dirty="0" err="1" smtClean="0">
                <a:latin typeface="Arial"/>
                <a:cs typeface="Arial"/>
              </a:rPr>
              <a:t>arre</a:t>
            </a:r>
            <a:r>
              <a:rPr lang="en-US" dirty="0" smtClean="0">
                <a:latin typeface="Arial"/>
                <a:cs typeface="Arial"/>
              </a:rPr>
              <a:t> 5x300x2 cm</a:t>
            </a:r>
            <a:r>
              <a:rPr lang="en-US" baseline="30000" dirty="0" smtClean="0">
                <a:latin typeface="Arial"/>
                <a:cs typeface="Arial"/>
              </a:rPr>
              <a:t>3</a:t>
            </a:r>
          </a:p>
          <a:p>
            <a:r>
              <a:rPr lang="en-US" dirty="0" smtClean="0">
                <a:latin typeface="Arial"/>
                <a:cs typeface="Arial"/>
              </a:rPr>
              <a:t>- 7760 FEE channels</a:t>
            </a:r>
          </a:p>
          <a:p>
            <a:r>
              <a:rPr lang="en-US" dirty="0" smtClean="0">
                <a:latin typeface="Arial"/>
                <a:cs typeface="Arial"/>
              </a:rPr>
              <a:t>- 1000 tons for iron filters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pic>
        <p:nvPicPr>
          <p:cNvPr id="5" name="Picture 4" descr="muon_layo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3962"/>
              <a:stretch>
                <a:fillRect/>
              </a:stretch>
            </p:blipFill>
          </mc:Choice>
          <mc:Fallback>
            <p:blipFill>
              <a:blip r:embed="rId4"/>
              <a:srcRect l="13962"/>
              <a:stretch>
                <a:fillRect/>
              </a:stretch>
            </p:blipFill>
          </mc:Fallback>
        </mc:AlternateContent>
        <p:spPr>
          <a:xfrm>
            <a:off x="0" y="774121"/>
            <a:ext cx="2943648" cy="4841645"/>
          </a:xfrm>
          <a:prstGeom prst="rect">
            <a:avLst/>
          </a:prstGeom>
        </p:spPr>
      </p:pic>
      <p:pic>
        <p:nvPicPr>
          <p:cNvPr id="11" name="Picture 10" descr="muon_layour_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387583" y="909651"/>
            <a:ext cx="3974169" cy="2808350"/>
          </a:xfrm>
          <a:prstGeom prst="rect">
            <a:avLst/>
          </a:prstGeom>
        </p:spPr>
      </p:pic>
      <p:pic>
        <p:nvPicPr>
          <p:cNvPr id="6" name="Picture 5" descr="muon_system_0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607735" y="2856285"/>
            <a:ext cx="4301070" cy="2222774"/>
          </a:xfrm>
          <a:prstGeom prst="rect">
            <a:avLst/>
          </a:prstGeom>
        </p:spPr>
      </p:pic>
      <p:pic>
        <p:nvPicPr>
          <p:cNvPr id="7" name="Picture 6" descr="strips_horizont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297109" y="5037340"/>
            <a:ext cx="2900503" cy="1498968"/>
          </a:xfrm>
          <a:prstGeom prst="rect">
            <a:avLst/>
          </a:prstGeom>
        </p:spPr>
      </p:pic>
      <p:pic>
        <p:nvPicPr>
          <p:cNvPr id="12" name="Picture 11" descr="strips_vertic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197612" y="5012225"/>
            <a:ext cx="2949100" cy="15240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648" y="5149716"/>
            <a:ext cx="31444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Test beam al CERN</a:t>
            </a:r>
          </a:p>
          <a:p>
            <a:r>
              <a:rPr lang="en-US" dirty="0" smtClean="0">
                <a:latin typeface="Arial"/>
                <a:cs typeface="Arial"/>
              </a:rPr>
              <a:t>14-28 </a:t>
            </a:r>
            <a:r>
              <a:rPr lang="en-US" dirty="0" err="1" smtClean="0">
                <a:latin typeface="Arial"/>
                <a:cs typeface="Arial"/>
              </a:rPr>
              <a:t>Ottobre</a:t>
            </a:r>
            <a:r>
              <a:rPr lang="en-US" dirty="0" smtClean="0">
                <a:latin typeface="Arial"/>
                <a:cs typeface="Arial"/>
              </a:rPr>
              <a:t>, T9 area al PS</a:t>
            </a:r>
          </a:p>
          <a:p>
            <a:r>
              <a:rPr lang="en-US" dirty="0" err="1">
                <a:latin typeface="Arial"/>
                <a:cs typeface="Arial"/>
              </a:rPr>
              <a:t>f</a:t>
            </a:r>
            <a:r>
              <a:rPr lang="en-US" dirty="0" err="1" smtClean="0">
                <a:latin typeface="Arial"/>
                <a:cs typeface="Arial"/>
              </a:rPr>
              <a:t>inanziato</a:t>
            </a:r>
            <a:r>
              <a:rPr lang="en-US" dirty="0" smtClean="0">
                <a:latin typeface="Arial"/>
                <a:cs typeface="Arial"/>
              </a:rPr>
              <a:t> in </a:t>
            </a:r>
            <a:r>
              <a:rPr lang="en-US" dirty="0" err="1" smtClean="0">
                <a:latin typeface="Arial"/>
                <a:cs typeface="Arial"/>
              </a:rPr>
              <a:t>collaborazione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</a:t>
            </a:r>
            <a:r>
              <a:rPr lang="en-US" dirty="0" smtClean="0">
                <a:latin typeface="Arial"/>
                <a:cs typeface="Arial"/>
              </a:rPr>
              <a:t>on AIDA2020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4026" y="6341911"/>
            <a:ext cx="1247113" cy="326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9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0853595"/>
              </p:ext>
            </p:extLst>
          </p:nvPr>
        </p:nvGraphicFramePr>
        <p:xfrm>
          <a:off x="118538" y="1202104"/>
          <a:ext cx="8973024" cy="2377500"/>
        </p:xfrm>
        <a:graphic>
          <a:graphicData uri="http://schemas.openxmlformats.org/drawingml/2006/table">
            <a:tbl>
              <a:tblPr/>
              <a:tblGrid>
                <a:gridCol w="863600"/>
                <a:gridCol w="6062133"/>
                <a:gridCol w="1357459"/>
                <a:gridCol w="689832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Servizi -  II semestre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supporto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Test Beams per MUON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GEM-RWELL 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1.0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RWELL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gerber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design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disegni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di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meccanica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di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RWELL (2 sett)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realizzazione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supporto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rotante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per TB GEM-RWELL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(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questo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sarebbe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urgente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, per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settembre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0.75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538" y="508000"/>
            <a:ext cx="4807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Bookman Old Style"/>
                <a:cs typeface="Bookman Old Style"/>
              </a:rPr>
              <a:t>SHiP</a:t>
            </a:r>
            <a:r>
              <a:rPr lang="en-US" sz="2400" dirty="0" smtClean="0">
                <a:latin typeface="Bookman Old Style"/>
                <a:cs typeface="Bookman Old Style"/>
              </a:rPr>
              <a:t> – </a:t>
            </a:r>
            <a:r>
              <a:rPr lang="en-US" sz="2400" dirty="0" err="1" smtClean="0">
                <a:latin typeface="Bookman Old Style"/>
                <a:cs typeface="Bookman Old Style"/>
              </a:rPr>
              <a:t>seconda</a:t>
            </a:r>
            <a:r>
              <a:rPr lang="en-US" sz="2400" dirty="0" smtClean="0">
                <a:latin typeface="Bookman Old Style"/>
                <a:cs typeface="Bookman Old Style"/>
              </a:rPr>
              <a:t> meta’ del 2015</a:t>
            </a:r>
            <a:endParaRPr lang="en-US" sz="2400" dirty="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92"/>
          <p:cNvGraphicFramePr>
            <a:graphicFrameLocks noGrp="1"/>
          </p:cNvGraphicFramePr>
          <p:nvPr/>
        </p:nvGraphicFramePr>
        <p:xfrm>
          <a:off x="321734" y="3048036"/>
          <a:ext cx="8016562" cy="1600248"/>
        </p:xfrm>
        <a:graphic>
          <a:graphicData uri="http://schemas.openxmlformats.org/drawingml/2006/table">
            <a:tbl>
              <a:tblPr/>
              <a:tblGrid>
                <a:gridCol w="1462481"/>
                <a:gridCol w="4570019"/>
                <a:gridCol w="1110624"/>
                <a:gridCol w="873438"/>
              </a:tblGrid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CSN1 - 2016</a:t>
                      </a:r>
                      <a:endParaRPr kumimoji="0" lang="it-IT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metabolismo: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SHiP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weeks,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riunioni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al CERN,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conferenze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Responsabilità 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muon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system)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Sviluppo prototipo FEE muoni 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sj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7868" y="1870711"/>
            <a:ext cx="8347357" cy="58477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man Old Style"/>
                <a:cs typeface="Bookman Old Style"/>
              </a:rPr>
              <a:t>G. </a:t>
            </a:r>
            <a:r>
              <a:rPr lang="en-US" sz="1600" dirty="0" err="1" smtClean="0">
                <a:latin typeface="Bookman Old Style"/>
                <a:cs typeface="Bookman Old Style"/>
              </a:rPr>
              <a:t>Bencivenni</a:t>
            </a:r>
            <a:r>
              <a:rPr lang="en-US" sz="1600" dirty="0" smtClean="0">
                <a:latin typeface="Bookman Old Style"/>
                <a:cs typeface="Bookman Old Style"/>
              </a:rPr>
              <a:t> (10%), </a:t>
            </a:r>
            <a:r>
              <a:rPr lang="en-US" sz="1600" dirty="0">
                <a:latin typeface="Bookman Old Style"/>
                <a:cs typeface="Bookman Old Style"/>
              </a:rPr>
              <a:t>M</a:t>
            </a:r>
            <a:r>
              <a:rPr lang="en-US" sz="1600" dirty="0" smtClean="0">
                <a:latin typeface="Bookman Old Style"/>
                <a:cs typeface="Bookman Old Style"/>
              </a:rPr>
              <a:t> .</a:t>
            </a:r>
            <a:r>
              <a:rPr lang="en-US" sz="1600" dirty="0" err="1" smtClean="0">
                <a:latin typeface="Bookman Old Style"/>
                <a:cs typeface="Bookman Old Style"/>
              </a:rPr>
              <a:t>Bertani</a:t>
            </a:r>
            <a:r>
              <a:rPr lang="en-US" sz="1600" dirty="0" smtClean="0">
                <a:latin typeface="Bookman Old Style"/>
                <a:cs typeface="Bookman Old Style"/>
              </a:rPr>
              <a:t> (10%),  A. </a:t>
            </a:r>
            <a:r>
              <a:rPr lang="en-US" sz="1600" dirty="0" err="1" smtClean="0">
                <a:latin typeface="Bookman Old Style"/>
                <a:cs typeface="Bookman Old Style"/>
              </a:rPr>
              <a:t>Calcaterra</a:t>
            </a:r>
            <a:r>
              <a:rPr lang="en-US" sz="1600" dirty="0" smtClean="0">
                <a:latin typeface="Bookman Old Style"/>
                <a:cs typeface="Bookman Old Style"/>
              </a:rPr>
              <a:t> (10%), P. </a:t>
            </a:r>
            <a:r>
              <a:rPr lang="en-US" sz="1600" dirty="0" err="1" smtClean="0">
                <a:latin typeface="Bookman Old Style"/>
                <a:cs typeface="Bookman Old Style"/>
              </a:rPr>
              <a:t>Ciambrone</a:t>
            </a:r>
            <a:r>
              <a:rPr lang="en-US" sz="1600" dirty="0" smtClean="0">
                <a:latin typeface="Bookman Old Style"/>
                <a:cs typeface="Bookman Old Style"/>
              </a:rPr>
              <a:t> (10%), </a:t>
            </a:r>
          </a:p>
          <a:p>
            <a:r>
              <a:rPr lang="en-US" sz="1600" dirty="0" smtClean="0">
                <a:latin typeface="Bookman Old Style"/>
                <a:cs typeface="Bookman Old Style"/>
              </a:rPr>
              <a:t>D. Domenici (10%), G. </a:t>
            </a:r>
            <a:r>
              <a:rPr lang="en-US" sz="1600" dirty="0" err="1" smtClean="0">
                <a:latin typeface="Bookman Old Style"/>
                <a:cs typeface="Bookman Old Style"/>
              </a:rPr>
              <a:t>Felici</a:t>
            </a:r>
            <a:r>
              <a:rPr lang="en-US" sz="1600" dirty="0" smtClean="0">
                <a:latin typeface="Bookman Old Style"/>
                <a:cs typeface="Bookman Old Style"/>
              </a:rPr>
              <a:t> (10%),  G. Lanfranchi (40%), A. </a:t>
            </a:r>
            <a:r>
              <a:rPr lang="en-US" sz="1600" dirty="0" err="1" smtClean="0">
                <a:latin typeface="Bookman Old Style"/>
                <a:cs typeface="Bookman Old Style"/>
              </a:rPr>
              <a:t>Paoloni</a:t>
            </a:r>
            <a:r>
              <a:rPr lang="en-US" sz="1600" dirty="0" smtClean="0">
                <a:latin typeface="Bookman Old Style"/>
                <a:cs typeface="Bookman Old Style"/>
              </a:rPr>
              <a:t> (10%)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868" y="1395148"/>
            <a:ext cx="7119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b="1" dirty="0" smtClean="0">
                <a:latin typeface="Bookman Old Style"/>
                <a:ea typeface="ＭＳ Ｐゴシック" pitchFamily="1" charset="-128"/>
                <a:cs typeface="Bookman Old Style"/>
              </a:rPr>
              <a:t>Anagrafica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/>
                <a:ea typeface="ＭＳ Ｐゴシック" pitchFamily="1" charset="-128"/>
                <a:cs typeface="Bookman Old Style"/>
              </a:rPr>
              <a:t> </a:t>
            </a:r>
            <a:r>
              <a:rPr kumimoji="0" lang="it-IT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/>
                <a:ea typeface="ＭＳ Ｐゴシック" pitchFamily="1" charset="-128"/>
                <a:cs typeface="Bookman Old Style"/>
              </a:rPr>
              <a:t>–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/>
                <a:ea typeface="ＭＳ Ｐゴシック" pitchFamily="1" charset="-128"/>
                <a:cs typeface="Bookman Old Style"/>
              </a:rPr>
              <a:t> 2016: 1.1 FTE per </a:t>
            </a:r>
            <a:r>
              <a:rPr kumimoji="0" lang="it-IT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/>
                <a:ea typeface="ＭＳ Ｐゴシック" pitchFamily="1" charset="-128"/>
                <a:cs typeface="Bookman Old Style"/>
              </a:rPr>
              <a:t>6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/>
                <a:ea typeface="ＭＳ Ｐゴシック" pitchFamily="1" charset="-128"/>
                <a:cs typeface="Bookman Old Style"/>
              </a:rPr>
              <a:t> ricercatori e </a:t>
            </a:r>
            <a:r>
              <a:rPr kumimoji="0" lang="it-IT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/>
                <a:ea typeface="ＭＳ Ｐゴシック" pitchFamily="1" charset="-128"/>
                <a:cs typeface="Bookman Old Style"/>
              </a:rPr>
              <a:t>2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/>
                <a:ea typeface="ＭＳ Ｐゴシック" pitchFamily="1" charset="-128"/>
                <a:cs typeface="Bookman Old Style"/>
              </a:rPr>
              <a:t> tecnologi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734" y="630995"/>
            <a:ext cx="3590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Bookman Old Style"/>
                <a:cs typeface="Bookman Old Style"/>
              </a:rPr>
              <a:t>SHiP</a:t>
            </a:r>
            <a:r>
              <a:rPr lang="en-US" sz="2400" dirty="0" smtClean="0">
                <a:latin typeface="Bookman Old Style"/>
                <a:cs typeface="Bookman Old Style"/>
              </a:rPr>
              <a:t> – </a:t>
            </a:r>
            <a:r>
              <a:rPr lang="en-US" sz="2400" dirty="0" err="1" smtClean="0">
                <a:latin typeface="Bookman Old Style"/>
                <a:cs typeface="Bookman Old Style"/>
              </a:rPr>
              <a:t>proiezioni</a:t>
            </a:r>
            <a:r>
              <a:rPr lang="en-US" sz="2400" dirty="0" smtClean="0">
                <a:latin typeface="Bookman Old Style"/>
                <a:cs typeface="Bookman Old Style"/>
              </a:rPr>
              <a:t> 2016</a:t>
            </a:r>
          </a:p>
        </p:txBody>
      </p:sp>
      <p:graphicFrame>
        <p:nvGraphicFramePr>
          <p:cNvPr id="12" name="Group 9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0853595"/>
              </p:ext>
            </p:extLst>
          </p:nvPr>
        </p:nvGraphicFramePr>
        <p:xfrm>
          <a:off x="287868" y="4956394"/>
          <a:ext cx="8283192" cy="731544"/>
        </p:xfrm>
        <a:graphic>
          <a:graphicData uri="http://schemas.openxmlformats.org/drawingml/2006/table">
            <a:tbl>
              <a:tblPr/>
              <a:tblGrid>
                <a:gridCol w="863600"/>
                <a:gridCol w="6062133"/>
                <a:gridCol w="1357459"/>
              </a:tblGrid>
              <a:tr h="337866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Servizi -  proiezioni 2016 (secondo semestre)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Sviluppo prototipo scheda FEE per muoni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8410953" y="5918342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06346" y="79375"/>
            <a:ext cx="7021512" cy="6858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UA9 - LNF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706745" y="984057"/>
            <a:ext cx="51847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61938" algn="l"/>
              </a:tabLst>
              <a:defRPr/>
            </a:pPr>
            <a:r>
              <a:rPr lang="en-US" dirty="0" err="1" smtClean="0">
                <a:solidFill>
                  <a:srgbClr val="FF3300"/>
                </a:solidFill>
                <a:latin typeface="+mj-lt"/>
                <a:cs typeface="Arial" charset="0"/>
              </a:rPr>
              <a:t>Partecipanti</a:t>
            </a:r>
            <a:r>
              <a:rPr lang="en-US" dirty="0" smtClean="0">
                <a:solidFill>
                  <a:srgbClr val="FF3300"/>
                </a:solidFill>
                <a:latin typeface="+mj-lt"/>
                <a:cs typeface="Arial" charset="0"/>
              </a:rPr>
              <a:t> per 2.0 FTE </a:t>
            </a:r>
            <a:r>
              <a:rPr lang="en-US" dirty="0" err="1" smtClean="0">
                <a:solidFill>
                  <a:srgbClr val="FF3300"/>
                </a:solidFill>
                <a:latin typeface="+mj-lt"/>
                <a:cs typeface="Arial" charset="0"/>
              </a:rPr>
              <a:t>totali</a:t>
            </a:r>
            <a:endParaRPr lang="en-US" dirty="0" smtClean="0">
              <a:solidFill>
                <a:srgbClr val="FF3300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hr-HR" dirty="0"/>
          </a:p>
          <a:p>
            <a:pPr>
              <a:defRPr/>
            </a:pPr>
            <a:r>
              <a:rPr lang="hr-HR" dirty="0"/>
              <a:t>Dabagov Sultan	40%  /resp./	 </a:t>
            </a:r>
          </a:p>
          <a:p>
            <a:pPr>
              <a:defRPr/>
            </a:pPr>
            <a:r>
              <a:rPr lang="en-US" dirty="0" err="1"/>
              <a:t>Dariush</a:t>
            </a:r>
            <a:r>
              <a:rPr lang="en-US" dirty="0"/>
              <a:t> </a:t>
            </a:r>
            <a:r>
              <a:rPr lang="en-US" dirty="0" err="1"/>
              <a:t>Hampai</a:t>
            </a:r>
            <a:r>
              <a:rPr lang="en-US" dirty="0"/>
              <a:t>	30%</a:t>
            </a:r>
          </a:p>
          <a:p>
            <a:pPr>
              <a:defRPr/>
            </a:pPr>
            <a:r>
              <a:rPr lang="en-US" dirty="0" err="1"/>
              <a:t>Murtas</a:t>
            </a:r>
            <a:r>
              <a:rPr lang="en-US" dirty="0"/>
              <a:t> </a:t>
            </a:r>
            <a:r>
              <a:rPr lang="en-US" dirty="0" err="1"/>
              <a:t>Fabrizio</a:t>
            </a:r>
            <a:r>
              <a:rPr lang="en-US" dirty="0"/>
              <a:t>	</a:t>
            </a:r>
            <a:r>
              <a:rPr lang="en-US" dirty="0" smtClean="0"/>
              <a:t>40</a:t>
            </a:r>
            <a:r>
              <a:rPr lang="en-US" dirty="0"/>
              <a:t>%</a:t>
            </a:r>
          </a:p>
          <a:p>
            <a:pPr>
              <a:defRPr/>
            </a:pPr>
            <a:r>
              <a:rPr lang="en-US" dirty="0"/>
              <a:t>Claps Gerardo 	</a:t>
            </a:r>
            <a:r>
              <a:rPr lang="en-US" dirty="0" smtClean="0"/>
              <a:t>	30%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Andrea </a:t>
            </a:r>
            <a:r>
              <a:rPr lang="en-US" dirty="0" err="1" smtClean="0"/>
              <a:t>Liedl</a:t>
            </a:r>
            <a:r>
              <a:rPr lang="en-US" dirty="0" smtClean="0"/>
              <a:t>		30%  /PhD ass. LNF/</a:t>
            </a:r>
          </a:p>
          <a:p>
            <a:pPr>
              <a:defRPr/>
            </a:pPr>
            <a:r>
              <a:rPr lang="en-US" dirty="0" smtClean="0"/>
              <a:t>Claudia </a:t>
            </a:r>
            <a:r>
              <a:rPr lang="en-US" dirty="0" err="1" smtClean="0"/>
              <a:t>Polese</a:t>
            </a:r>
            <a:r>
              <a:rPr lang="en-US" dirty="0" smtClean="0"/>
              <a:t>		30%  /</a:t>
            </a:r>
            <a:r>
              <a:rPr lang="en-US" dirty="0"/>
              <a:t>PhD ass. LNF/</a:t>
            </a:r>
            <a:endParaRPr lang="en-US" dirty="0" smtClean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4001" y="3620009"/>
            <a:ext cx="8686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261938" algn="l"/>
              </a:tabLst>
              <a:defRPr/>
            </a:pPr>
            <a:r>
              <a:rPr lang="en-US" dirty="0" err="1" smtClean="0">
                <a:solidFill>
                  <a:srgbClr val="FF3300"/>
                </a:solidFill>
                <a:latin typeface="+mj-lt"/>
                <a:cs typeface="Arial" charset="0"/>
              </a:rPr>
              <a:t>Attivita</a:t>
            </a:r>
            <a:r>
              <a:rPr lang="en-US" dirty="0" smtClean="0">
                <a:solidFill>
                  <a:srgbClr val="FF3300"/>
                </a:solidFill>
                <a:latin typeface="+mj-lt"/>
                <a:cs typeface="Arial" charset="0"/>
              </a:rPr>
              <a:t>’:</a:t>
            </a:r>
            <a:endParaRPr lang="hr-HR" dirty="0" smtClean="0"/>
          </a:p>
          <a:p>
            <a:pPr marL="285750" indent="-285750">
              <a:buFontTx/>
              <a:buChar char="-"/>
              <a:defRPr/>
            </a:pPr>
            <a:r>
              <a:rPr lang="hr-HR" sz="2000" dirty="0" smtClean="0">
                <a:solidFill>
                  <a:srgbClr val="FF0000"/>
                </a:solidFill>
              </a:rPr>
              <a:t>X-ray detectors &amp; systems for parametric X-ray radiation (PXR) measurement</a:t>
            </a:r>
          </a:p>
          <a:p>
            <a:pPr marL="742950" lvl="1" indent="-285750">
              <a:buFontTx/>
              <a:buChar char="-"/>
              <a:defRPr/>
            </a:pPr>
            <a:r>
              <a:rPr lang="hr-HR" sz="2000" dirty="0" smtClean="0"/>
              <a:t>Emessa ad angoli definiti da cristalli curvi in fasci di particelle cariche più intensi di 10</a:t>
            </a:r>
            <a:r>
              <a:rPr lang="hr-HR" sz="2000" baseline="30000" dirty="0" smtClean="0"/>
              <a:t>7</a:t>
            </a:r>
            <a:r>
              <a:rPr lang="hr-HR" sz="2000" dirty="0" smtClean="0"/>
              <a:t> particelle s</a:t>
            </a:r>
            <a:r>
              <a:rPr lang="hr-HR" sz="2000" baseline="30000" dirty="0" smtClean="0"/>
              <a:t>-1</a:t>
            </a:r>
            <a:endParaRPr lang="hr-HR" sz="2000" dirty="0" smtClean="0"/>
          </a:p>
          <a:p>
            <a:pPr marL="742950" lvl="1" indent="-285750">
              <a:buFontTx/>
              <a:buChar char="-"/>
              <a:defRPr/>
            </a:pPr>
            <a:r>
              <a:rPr lang="hr-HR" sz="2000" dirty="0" smtClean="0"/>
              <a:t>Detectors per diagnostica fasci primari con setup adatto a installazioni permanenti (PS, SPS, LHC)</a:t>
            </a:r>
          </a:p>
          <a:p>
            <a:pPr marL="285750" indent="-285750">
              <a:buFontTx/>
              <a:buChar char="-"/>
              <a:defRPr/>
            </a:pPr>
            <a:r>
              <a:rPr lang="hr-HR" sz="2000" dirty="0" smtClean="0">
                <a:solidFill>
                  <a:srgbClr val="FF0000"/>
                </a:solidFill>
              </a:rPr>
              <a:t>GEM, Medipix detectors;</a:t>
            </a:r>
          </a:p>
          <a:p>
            <a:pPr marL="285750" indent="-285750">
              <a:buFontTx/>
              <a:buChar char="-"/>
              <a:defRPr/>
            </a:pPr>
            <a:r>
              <a:rPr lang="hr-HR" dirty="0" smtClean="0"/>
              <a:t>simulations &amp; theory;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08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56137" y="-12903"/>
            <a:ext cx="8229600" cy="848182"/>
          </a:xfrm>
        </p:spPr>
        <p:txBody>
          <a:bodyPr/>
          <a:lstStyle/>
          <a:p>
            <a:pPr algn="l">
              <a:defRPr/>
            </a:pPr>
            <a:r>
              <a:rPr lang="en-US" sz="3200" dirty="0">
                <a:latin typeface="Comic Sans MS"/>
                <a:ea typeface="ＭＳ Ｐゴシック" charset="0"/>
                <a:cs typeface="Comic Sans MS"/>
              </a:rPr>
              <a:t>UA9  LNF : </a:t>
            </a:r>
            <a:r>
              <a:rPr lang="en-US" sz="3200" dirty="0" err="1" smtClean="0">
                <a:latin typeface="Comic Sans MS"/>
                <a:ea typeface="ＭＳ Ｐゴシック" charset="0"/>
                <a:cs typeface="Comic Sans MS"/>
              </a:rPr>
              <a:t>richieste</a:t>
            </a:r>
            <a:endParaRPr lang="en-US" sz="3200" dirty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318037" y="825500"/>
            <a:ext cx="856932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261938" algn="l"/>
              </a:tabLst>
            </a:pPr>
            <a:r>
              <a:rPr lang="it-IT" sz="1800" b="1" dirty="0" smtClean="0">
                <a:solidFill>
                  <a:srgbClr val="FF3300"/>
                </a:solidFill>
                <a:latin typeface="Arial" charset="0"/>
              </a:rPr>
              <a:t>Richieste a valere sul </a:t>
            </a:r>
            <a:r>
              <a:rPr lang="it-IT" b="1" dirty="0" smtClean="0">
                <a:solidFill>
                  <a:srgbClr val="FF3300"/>
                </a:solidFill>
                <a:latin typeface="Arial" charset="0"/>
              </a:rPr>
              <a:t>budget 2016 CSN1</a:t>
            </a:r>
            <a:endParaRPr lang="it-IT" sz="1800" b="1" dirty="0" smtClean="0">
              <a:solidFill>
                <a:srgbClr val="FF3300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it-IT" sz="1800" b="1" dirty="0" smtClean="0">
                <a:solidFill>
                  <a:srgbClr val="FF3300"/>
                </a:solidFill>
                <a:latin typeface="Arial" charset="0"/>
              </a:rPr>
              <a:t>Inventariabile:</a:t>
            </a:r>
            <a:r>
              <a:rPr lang="it-IT" sz="1800" b="1" dirty="0" smtClean="0">
                <a:solidFill>
                  <a:srgbClr val="17375E"/>
                </a:solidFill>
                <a:latin typeface="Arial" charset="0"/>
              </a:rPr>
              <a:t>					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6</a:t>
            </a: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800" b="1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k€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- </a:t>
            </a:r>
            <a:r>
              <a:rPr lang="en-US" dirty="0" err="1" smtClean="0"/>
              <a:t>PIMicos</a:t>
            </a:r>
            <a:r>
              <a:rPr lang="en-US" dirty="0" smtClean="0"/>
              <a:t> PLS-85 (Torque of 25 Nm) </a:t>
            </a:r>
            <a:r>
              <a:rPr lang="en-US" dirty="0" err="1" smtClean="0"/>
              <a:t>elettronica</a:t>
            </a:r>
            <a:r>
              <a:rPr lang="en-US" dirty="0" smtClean="0"/>
              <a:t> </a:t>
            </a:r>
            <a:r>
              <a:rPr lang="en-US" dirty="0" err="1" smtClean="0"/>
              <a:t>movimentazione</a:t>
            </a:r>
            <a:r>
              <a:rPr lang="en-US" dirty="0" smtClean="0"/>
              <a:t>  + </a:t>
            </a:r>
            <a:r>
              <a:rPr lang="en-US" dirty="0" err="1" smtClean="0"/>
              <a:t>meccanica</a:t>
            </a:r>
            <a:r>
              <a:rPr lang="en-US" dirty="0" smtClean="0"/>
              <a:t> </a:t>
            </a:r>
            <a:r>
              <a:rPr lang="en-US" dirty="0" err="1" smtClean="0"/>
              <a:t>supporto</a:t>
            </a:r>
            <a:r>
              <a:rPr lang="en-US" dirty="0" smtClean="0"/>
              <a:t> </a:t>
            </a:r>
            <a:endParaRPr lang="it-IT" sz="1600" dirty="0" smtClean="0">
              <a:solidFill>
                <a:srgbClr val="17375E"/>
              </a:solidFill>
              <a:latin typeface="Arial"/>
              <a:cs typeface="Arial"/>
            </a:endParaRPr>
          </a:p>
          <a:p>
            <a:pPr>
              <a:tabLst>
                <a:tab pos="261938" algn="l"/>
              </a:tabLst>
            </a:pPr>
            <a:endParaRPr lang="it-IT" sz="1600" dirty="0" smtClean="0">
              <a:solidFill>
                <a:srgbClr val="17375E"/>
              </a:solidFill>
              <a:latin typeface="Arial"/>
              <a:cs typeface="Arial"/>
            </a:endParaRPr>
          </a:p>
          <a:p>
            <a:pPr>
              <a:tabLst>
                <a:tab pos="261938" algn="l"/>
              </a:tabLst>
            </a:pPr>
            <a:r>
              <a:rPr lang="it-IT" sz="1800" b="1" dirty="0" smtClean="0">
                <a:solidFill>
                  <a:srgbClr val="FF3300"/>
                </a:solidFill>
                <a:latin typeface="Arial" charset="0"/>
              </a:rPr>
              <a:t>Costruzione apparati:			</a:t>
            </a:r>
            <a:r>
              <a:rPr lang="it-IT" sz="1800" b="1" dirty="0" smtClean="0">
                <a:solidFill>
                  <a:srgbClr val="17375E"/>
                </a:solidFill>
                <a:latin typeface="Arial" charset="0"/>
              </a:rPr>
              <a:t>1 k€</a:t>
            </a:r>
            <a:endParaRPr lang="it-IT" sz="1800" b="1" dirty="0">
              <a:solidFill>
                <a:srgbClr val="17375E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it-IT" sz="1600" dirty="0">
                <a:latin typeface="Arial"/>
                <a:cs typeface="Arial"/>
              </a:rPr>
              <a:t>	</a:t>
            </a:r>
            <a:r>
              <a:rPr lang="it-IT" sz="1600" dirty="0" smtClean="0">
                <a:solidFill>
                  <a:srgbClr val="17375E"/>
                </a:solidFill>
                <a:latin typeface="Arial"/>
                <a:cs typeface="Arial"/>
              </a:rPr>
              <a:t>- </a:t>
            </a:r>
            <a:r>
              <a:rPr lang="en-US" sz="1600" dirty="0" smtClean="0">
                <a:solidFill>
                  <a:srgbClr val="17375E"/>
                </a:solidFill>
                <a:latin typeface="Arial"/>
                <a:cs typeface="Arial"/>
              </a:rPr>
              <a:t> 	box di </a:t>
            </a:r>
            <a:r>
              <a:rPr lang="en-US" sz="1600" dirty="0" err="1" smtClean="0">
                <a:solidFill>
                  <a:srgbClr val="17375E"/>
                </a:solidFill>
                <a:latin typeface="Arial"/>
                <a:cs typeface="Arial"/>
              </a:rPr>
              <a:t>protezione</a:t>
            </a:r>
            <a:r>
              <a:rPr lang="en-US" sz="1600" dirty="0" smtClean="0">
                <a:solidFill>
                  <a:srgbClr val="17375E"/>
                </a:solidFill>
                <a:latin typeface="Arial"/>
                <a:cs typeface="Arial"/>
              </a:rPr>
              <a:t> Al</a:t>
            </a:r>
          </a:p>
          <a:p>
            <a:pPr>
              <a:tabLst>
                <a:tab pos="261938" algn="l"/>
              </a:tabLst>
            </a:pPr>
            <a:endParaRPr lang="en-US" sz="1800" dirty="0">
              <a:solidFill>
                <a:srgbClr val="FF3300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en-US" sz="1800" b="1" dirty="0" err="1">
                <a:solidFill>
                  <a:srgbClr val="FF3300"/>
                </a:solidFill>
                <a:latin typeface="Arial" charset="0"/>
              </a:rPr>
              <a:t>Missioni</a:t>
            </a:r>
            <a:r>
              <a:rPr lang="en-US" sz="1800" b="1" dirty="0">
                <a:solidFill>
                  <a:srgbClr val="FF3300"/>
                </a:solidFill>
                <a:latin typeface="Arial" charset="0"/>
              </a:rPr>
              <a:t>: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66"/>
                </a:solidFill>
                <a:latin typeface="Arial" charset="0"/>
              </a:rPr>
              <a:t> 						</a:t>
            </a:r>
            <a:r>
              <a:rPr lang="en-US" sz="1800" b="1" dirty="0" smtClean="0">
                <a:solidFill>
                  <a:srgbClr val="000066"/>
                </a:solidFill>
                <a:latin typeface="Arial" charset="0"/>
              </a:rPr>
              <a:t>17 k€</a:t>
            </a:r>
          </a:p>
          <a:p>
            <a:pPr>
              <a:tabLst>
                <a:tab pos="261938" algn="l"/>
              </a:tabLst>
            </a:pPr>
            <a:r>
              <a:rPr lang="en-US" dirty="0">
                <a:solidFill>
                  <a:srgbClr val="000066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17375E"/>
                </a:solidFill>
                <a:latin typeface="Arial"/>
                <a:cs typeface="Arial"/>
              </a:rPr>
              <a:t>- </a:t>
            </a:r>
            <a:r>
              <a:rPr lang="en-US" sz="1600" dirty="0" err="1" smtClean="0">
                <a:solidFill>
                  <a:srgbClr val="17375E"/>
                </a:solidFill>
                <a:latin typeface="Arial"/>
                <a:cs typeface="Arial"/>
              </a:rPr>
              <a:t>presa</a:t>
            </a:r>
            <a:r>
              <a:rPr lang="en-US" sz="1600" dirty="0" smtClean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17375E"/>
                </a:solidFill>
                <a:latin typeface="Arial"/>
                <a:cs typeface="Arial"/>
              </a:rPr>
              <a:t>dati</a:t>
            </a:r>
            <a:r>
              <a:rPr lang="en-US" sz="1600" dirty="0" smtClean="0">
                <a:solidFill>
                  <a:srgbClr val="17375E"/>
                </a:solidFill>
                <a:latin typeface="Arial"/>
                <a:cs typeface="Arial"/>
              </a:rPr>
              <a:t> al CERN /LHC, SPS, H8							12 </a:t>
            </a:r>
            <a:r>
              <a:rPr lang="en-US" sz="1600" dirty="0">
                <a:solidFill>
                  <a:srgbClr val="17375E"/>
                </a:solidFill>
                <a:latin typeface="Arial"/>
                <a:cs typeface="Arial"/>
              </a:rPr>
              <a:t>k</a:t>
            </a:r>
            <a:r>
              <a:rPr lang="en-US" sz="1600" dirty="0" smtClean="0">
                <a:solidFill>
                  <a:srgbClr val="17375E"/>
                </a:solidFill>
                <a:latin typeface="Arial"/>
                <a:cs typeface="Arial"/>
              </a:rPr>
              <a:t>€</a:t>
            </a:r>
            <a:endParaRPr lang="en-US" sz="1600" dirty="0">
              <a:solidFill>
                <a:srgbClr val="17375E"/>
              </a:solidFill>
              <a:latin typeface="Arial"/>
              <a:cs typeface="Arial"/>
            </a:endParaRPr>
          </a:p>
          <a:p>
            <a:pPr>
              <a:tabLst>
                <a:tab pos="261938" algn="l"/>
              </a:tabLst>
            </a:pPr>
            <a:r>
              <a:rPr lang="en-US" sz="1600" dirty="0" smtClean="0">
                <a:solidFill>
                  <a:srgbClr val="17375E"/>
                </a:solidFill>
                <a:latin typeface="Arial"/>
                <a:cs typeface="Arial"/>
              </a:rPr>
              <a:t> 	- </a:t>
            </a:r>
            <a:r>
              <a:rPr lang="en-US" sz="1600" dirty="0" err="1" smtClean="0">
                <a:solidFill>
                  <a:srgbClr val="17375E"/>
                </a:solidFill>
                <a:latin typeface="Arial"/>
                <a:cs typeface="Arial"/>
              </a:rPr>
              <a:t>partecipazione</a:t>
            </a:r>
            <a:r>
              <a:rPr lang="en-US" sz="1600" dirty="0" smtClean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17375E"/>
                </a:solidFill>
                <a:latin typeface="Arial"/>
                <a:cs typeface="Arial"/>
              </a:rPr>
              <a:t>conferenza</a:t>
            </a:r>
            <a:r>
              <a:rPr lang="en-US" sz="1600" dirty="0" smtClean="0">
                <a:solidFill>
                  <a:srgbClr val="17375E"/>
                </a:solidFill>
                <a:latin typeface="Arial"/>
                <a:cs typeface="Arial"/>
              </a:rPr>
              <a:t> "Channeling 2016”			 		  5 k€</a:t>
            </a:r>
            <a:endParaRPr lang="en-US" sz="1600" dirty="0">
              <a:solidFill>
                <a:srgbClr val="17375E"/>
              </a:solidFill>
              <a:latin typeface="Arial"/>
              <a:cs typeface="Arial"/>
            </a:endParaRPr>
          </a:p>
          <a:p>
            <a:pPr>
              <a:tabLst>
                <a:tab pos="261938" algn="l"/>
              </a:tabLst>
            </a:pPr>
            <a:endParaRPr lang="en-US" sz="1800" dirty="0" smtClean="0">
              <a:solidFill>
                <a:srgbClr val="000066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en-US" sz="1800" b="1" dirty="0" err="1" smtClean="0">
                <a:solidFill>
                  <a:srgbClr val="FF3300"/>
                </a:solidFill>
                <a:latin typeface="Arial" charset="0"/>
              </a:rPr>
              <a:t>Totale</a:t>
            </a:r>
            <a:r>
              <a:rPr lang="en-US" sz="1800" b="1" dirty="0">
                <a:solidFill>
                  <a:srgbClr val="FF3300"/>
                </a:solidFill>
                <a:latin typeface="Arial" charset="0"/>
              </a:rPr>
              <a:t>:							</a:t>
            </a:r>
            <a:r>
              <a:rPr lang="en-US" sz="1800" b="1" dirty="0">
                <a:solidFill>
                  <a:srgbClr val="17375E"/>
                </a:solidFill>
                <a:latin typeface="Arial" charset="0"/>
              </a:rPr>
              <a:t> </a:t>
            </a:r>
            <a:r>
              <a:rPr lang="en-US" sz="1800" b="1" dirty="0" smtClean="0">
                <a:solidFill>
                  <a:srgbClr val="17375E"/>
                </a:solidFill>
                <a:latin typeface="Arial" charset="0"/>
              </a:rPr>
              <a:t>24 k</a:t>
            </a:r>
            <a:r>
              <a:rPr lang="en-US" sz="1800" b="1" dirty="0">
                <a:solidFill>
                  <a:srgbClr val="17375E"/>
                </a:solidFill>
                <a:latin typeface="Arial" charset="0"/>
              </a:rPr>
              <a:t>€</a:t>
            </a:r>
            <a:r>
              <a:rPr lang="en-US" sz="1800" b="1" dirty="0" smtClean="0">
                <a:solidFill>
                  <a:srgbClr val="17375E"/>
                </a:solidFill>
                <a:latin typeface="Arial" charset="0"/>
              </a:rPr>
              <a:t> </a:t>
            </a:r>
            <a:endParaRPr lang="en-US" sz="1800" dirty="0">
              <a:solidFill>
                <a:srgbClr val="17375E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80</a:t>
            </a:fld>
            <a:endParaRPr lang="en-US"/>
          </a:p>
        </p:txBody>
      </p:sp>
      <p:graphicFrame>
        <p:nvGraphicFramePr>
          <p:cNvPr id="6" name="Group 9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0853595"/>
              </p:ext>
            </p:extLst>
          </p:nvPr>
        </p:nvGraphicFramePr>
        <p:xfrm>
          <a:off x="399576" y="4267200"/>
          <a:ext cx="8283192" cy="1554504"/>
        </p:xfrm>
        <a:graphic>
          <a:graphicData uri="http://schemas.openxmlformats.org/drawingml/2006/table">
            <a:tbl>
              <a:tblPr/>
              <a:tblGrid>
                <a:gridCol w="863600"/>
                <a:gridCol w="6062133"/>
                <a:gridCol w="1357459"/>
              </a:tblGrid>
              <a:tr h="337866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Servizi -  II semestre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Finalizzazione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cartina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di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preamplificazione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(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larga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banda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)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discriminazione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per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rivelatori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al diamante con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alimentazione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HV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integrata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(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da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sviluppare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alimentatore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HV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integrato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discriminatore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) 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8410953" y="5981842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rgbClr val="FADA7A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43000" dir="5400000" rotWithShape="0">
                <a:srgbClr val="000000">
                  <a:alpha val="40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balanced" dir="t">
                <a:rot lat="0" lon="0" rev="0"/>
              </a:lightRig>
            </a:scene3d>
            <a:sp3d prstMaterial="matte">
              <a:bevelT w="0" h="0"/>
              <a:contourClr>
                <a:srgbClr val="727CA3">
                  <a:tint val="100000"/>
                  <a:shade val="100000"/>
                  <a:hueMod val="100000"/>
                  <a:satMod val="10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back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58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Utilizzo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II sem. 2015 ATLAS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3" name="Group 92"/>
          <p:cNvGraphicFramePr>
            <a:graphicFrameLocks noGrp="1"/>
          </p:cNvGraphicFramePr>
          <p:nvPr/>
        </p:nvGraphicFramePr>
        <p:xfrm>
          <a:off x="152402" y="1151879"/>
          <a:ext cx="8851899" cy="5205547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Consulenza gara per chip AMchip06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Finalizzazione stazione di test per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preproduzione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AMchip06 (2000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chips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Collaudo e produzione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mezzanina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di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clustering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dopo cambio FPGA (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Artix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al posto di Spartan6)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4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Test su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firmware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delle nuove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mezzanine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di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clustering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(FPGA della famiglia ARTIX) 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frame e carrelli stoccaggio MM’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bilancino carroponte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54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frames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tavolo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mesh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Metrologia: certificazione elementi meccanica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prototipo,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assemblaggio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Bilancio</a:t>
            </a:r>
            <a:r>
              <a:rPr lang="en-US" dirty="0" smtClean="0"/>
              <a:t> CSN1 – lo </a:t>
            </a:r>
            <a:r>
              <a:rPr lang="en-US" dirty="0" err="1" smtClean="0"/>
              <a:t>storico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Bilancio</a:t>
            </a:r>
            <a:r>
              <a:rPr lang="en-US" sz="2400" dirty="0" smtClean="0"/>
              <a:t> stabile </a:t>
            </a:r>
            <a:r>
              <a:rPr lang="en-US" sz="2400" dirty="0" err="1" smtClean="0"/>
              <a:t>negli</a:t>
            </a:r>
            <a:r>
              <a:rPr lang="en-US" sz="2400" dirty="0" smtClean="0"/>
              <a:t> </a:t>
            </a:r>
            <a:r>
              <a:rPr lang="en-US" sz="2400" dirty="0" err="1" smtClean="0"/>
              <a:t>ultimi</a:t>
            </a:r>
            <a:r>
              <a:rPr lang="en-US" sz="2400" dirty="0" smtClean="0"/>
              <a:t> </a:t>
            </a:r>
            <a:r>
              <a:rPr lang="en-US" sz="2400" dirty="0" err="1" smtClean="0"/>
              <a:t>anni</a:t>
            </a:r>
            <a:r>
              <a:rPr lang="en-US" sz="2400" dirty="0" smtClean="0"/>
              <a:t>, </a:t>
            </a:r>
            <a:r>
              <a:rPr lang="en-US" sz="2400" dirty="0" err="1" smtClean="0"/>
              <a:t>lieve</a:t>
            </a:r>
            <a:r>
              <a:rPr lang="en-US" sz="2400" dirty="0" smtClean="0"/>
              <a:t> </a:t>
            </a:r>
            <a:r>
              <a:rPr lang="en-US" sz="2400" dirty="0" err="1" smtClean="0"/>
              <a:t>flessione</a:t>
            </a:r>
            <a:r>
              <a:rPr lang="en-US" sz="2400" dirty="0" smtClean="0"/>
              <a:t> a </a:t>
            </a:r>
            <a:r>
              <a:rPr lang="en-US" sz="2400" dirty="0" err="1" smtClean="0"/>
              <a:t>inflazione</a:t>
            </a:r>
            <a:r>
              <a:rPr lang="en-US" sz="2400" dirty="0" smtClean="0"/>
              <a:t> </a:t>
            </a:r>
            <a:r>
              <a:rPr lang="en-US" sz="2400" dirty="0" err="1" smtClean="0"/>
              <a:t>corretta</a:t>
            </a:r>
            <a:endParaRPr lang="en-US" sz="19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2648" y="1668780"/>
          <a:ext cx="7920635" cy="4675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452"/>
                <a:gridCol w="1136452"/>
                <a:gridCol w="1136452"/>
                <a:gridCol w="1136452"/>
                <a:gridCol w="1136452"/>
                <a:gridCol w="1136452"/>
                <a:gridCol w="1101923"/>
              </a:tblGrid>
              <a:tr h="37153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Year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MI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Cons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Inv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App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Tot</a:t>
                      </a:r>
                      <a:endParaRPr lang="en-US" sz="2200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2007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1522.5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10100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6000.5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1570.5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5506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25000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2008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1648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9443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7768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1345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4926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25413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2009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1551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8601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5973.5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1050.5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6247.5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23617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2010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1636.5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8500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5372.5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940.5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5019.5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21730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2011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888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6342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6136.5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851.5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4409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18923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2012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877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7456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6790.5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699.5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5787.5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19837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2013</a:t>
                      </a:r>
                      <a:endParaRPr lang="en-US" sz="2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7156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5025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974.5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5231.0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18620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2014</a:t>
                      </a:r>
                      <a:endParaRPr lang="en-US" sz="2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7400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6249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740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5407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19936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2015</a:t>
                      </a:r>
                      <a:endParaRPr lang="en-US" sz="2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7139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5456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918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5925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19438</a:t>
                      </a:r>
                      <a:endParaRPr lang="en-US" sz="22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5636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76.1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+6%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Referaggio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-5%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BES III (7)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Calorimetro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-ILC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MoU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RD51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54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168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5636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80.3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-57%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Referaggio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-60%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44.5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173.5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134.5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0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71.3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-47%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</a:t>
                      </a:r>
                      <a:r>
                        <a:rPr lang="en-US" dirty="0" err="1" smtClean="0"/>
                        <a:t>Cecchi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-30%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-21%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-40%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107.5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~65%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0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69.95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28.5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2012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69.95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69.95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32.5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Higgs workshop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109.5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~67%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1"/>
          <a:ext cx="859559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21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52373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76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2012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RD51 (Meeting,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Bencivenni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76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76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42.5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(21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kE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da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tasca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(11/6)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LNF Spring school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169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~64%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87925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1"/>
          <a:ext cx="859559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21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52373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Stesso</a:t>
                      </a:r>
                      <a:r>
                        <a:rPr lang="en-US" baseline="0" dirty="0" smtClean="0"/>
                        <a:t> exp </a:t>
                      </a:r>
                      <a:r>
                        <a:rPr lang="en-US" dirty="0" err="1" smtClean="0"/>
                        <a:t>Ghigo</a:t>
                      </a:r>
                      <a:r>
                        <a:rPr lang="en-US" dirty="0" smtClean="0"/>
                        <a:t>, 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Sangro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75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32.5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Lanfranchi</a:t>
                      </a:r>
                      <a:r>
                        <a:rPr lang="en-US" baseline="0" dirty="0" smtClean="0"/>
                        <a:t> (SPSC)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Stesso</a:t>
                      </a:r>
                      <a:r>
                        <a:rPr lang="en-US" dirty="0" smtClean="0"/>
                        <a:t> WG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(LHCC), </a:t>
                      </a: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RD51 (Meeting,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Bencivenni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75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75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41.5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Tagliato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di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3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kE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53.5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2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Scuola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LNF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195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~80%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87925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Approccio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Risorse</a:t>
            </a:r>
            <a:r>
              <a:rPr lang="en-US" sz="2200" dirty="0" smtClean="0"/>
              <a:t> </a:t>
            </a:r>
            <a:r>
              <a:rPr lang="en-US" sz="2200" dirty="0" err="1" smtClean="0"/>
              <a:t>leggermente</a:t>
            </a:r>
            <a:r>
              <a:rPr lang="en-US" sz="2200" dirty="0" smtClean="0"/>
              <a:t> </a:t>
            </a:r>
            <a:r>
              <a:rPr lang="en-US" sz="2200" dirty="0" err="1" smtClean="0"/>
              <a:t>superiori</a:t>
            </a:r>
            <a:r>
              <a:rPr lang="en-US" sz="2200" dirty="0" smtClean="0"/>
              <a:t> </a:t>
            </a:r>
            <a:r>
              <a:rPr lang="en-US" sz="2200" dirty="0" err="1" smtClean="0"/>
              <a:t>degli</a:t>
            </a:r>
            <a:r>
              <a:rPr lang="en-US" sz="2200" dirty="0" smtClean="0"/>
              <a:t> </a:t>
            </a:r>
            <a:r>
              <a:rPr lang="en-US" sz="2200" dirty="0" err="1" smtClean="0"/>
              <a:t>anni</a:t>
            </a:r>
            <a:r>
              <a:rPr lang="en-US" sz="2200" dirty="0" smtClean="0"/>
              <a:t> </a:t>
            </a:r>
            <a:r>
              <a:rPr lang="en-US" sz="2200" dirty="0" err="1" smtClean="0"/>
              <a:t>passati</a:t>
            </a:r>
            <a:r>
              <a:rPr lang="en-US" sz="2200" dirty="0" smtClean="0"/>
              <a:t>, ma </a:t>
            </a:r>
            <a:r>
              <a:rPr lang="en-US" sz="2200" dirty="0" err="1" smtClean="0"/>
              <a:t>linea</a:t>
            </a:r>
            <a:r>
              <a:rPr lang="en-US" sz="2200" dirty="0" smtClean="0"/>
              <a:t> </a:t>
            </a:r>
            <a:r>
              <a:rPr lang="en-US" sz="2200" dirty="0" err="1" smtClean="0"/>
              <a:t>mantenuta</a:t>
            </a:r>
            <a:r>
              <a:rPr lang="en-US" sz="2200" dirty="0" smtClean="0"/>
              <a:t>: </a:t>
            </a:r>
          </a:p>
          <a:p>
            <a:pPr marL="457200" indent="-457200">
              <a:buAutoNum type="arabicPeriod"/>
            </a:pPr>
            <a:r>
              <a:rPr lang="en-US" sz="2200" dirty="0" err="1" smtClean="0"/>
              <a:t>comparare</a:t>
            </a:r>
            <a:r>
              <a:rPr lang="en-US" sz="2200" dirty="0" smtClean="0"/>
              <a:t>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err="1" smtClean="0"/>
              <a:t>merito</a:t>
            </a:r>
            <a:r>
              <a:rPr lang="en-US" sz="2200" dirty="0" smtClean="0"/>
              <a:t> </a:t>
            </a:r>
            <a:r>
              <a:rPr lang="en-US" sz="2200" dirty="0" err="1" smtClean="0"/>
              <a:t>quanto</a:t>
            </a:r>
            <a:r>
              <a:rPr lang="en-US" sz="2200" dirty="0" smtClean="0"/>
              <a:t> </a:t>
            </a:r>
            <a:r>
              <a:rPr lang="en-US" sz="2200" dirty="0" err="1" smtClean="0"/>
              <a:t>possibile</a:t>
            </a:r>
            <a:r>
              <a:rPr lang="en-US" sz="2200" dirty="0" smtClean="0"/>
              <a:t> </a:t>
            </a:r>
            <a:r>
              <a:rPr lang="en-US" sz="2200" dirty="0" err="1" smtClean="0"/>
              <a:t>richieste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qualunque</a:t>
            </a:r>
            <a:r>
              <a:rPr lang="en-US" sz="2200" dirty="0" smtClean="0"/>
              <a:t> </a:t>
            </a:r>
            <a:r>
              <a:rPr lang="en-US" sz="2200" dirty="0" err="1" smtClean="0"/>
              <a:t>entità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cercare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ottimizzare</a:t>
            </a:r>
            <a:r>
              <a:rPr lang="en-US" sz="2200" dirty="0" smtClean="0"/>
              <a:t> </a:t>
            </a:r>
            <a:r>
              <a:rPr lang="en-US" sz="2200" dirty="0" err="1" smtClean="0"/>
              <a:t>gli</a:t>
            </a:r>
            <a:r>
              <a:rPr lang="en-US" sz="2200" dirty="0" smtClean="0"/>
              <a:t> </a:t>
            </a:r>
            <a:r>
              <a:rPr lang="en-US" sz="2200" dirty="0" err="1" smtClean="0"/>
              <a:t>acquisti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cercare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acquistare</a:t>
            </a:r>
            <a:r>
              <a:rPr lang="en-US" sz="2200" dirty="0" smtClean="0"/>
              <a:t> </a:t>
            </a:r>
            <a:r>
              <a:rPr lang="en-US" sz="2200" dirty="0" err="1" smtClean="0"/>
              <a:t>strumenti</a:t>
            </a:r>
            <a:r>
              <a:rPr lang="en-US" sz="2200" dirty="0" smtClean="0"/>
              <a:t> </a:t>
            </a:r>
            <a:r>
              <a:rPr lang="en-US" sz="2200" dirty="0" err="1" smtClean="0"/>
              <a:t>che</a:t>
            </a:r>
            <a:r>
              <a:rPr lang="en-US" sz="2200" dirty="0" smtClean="0"/>
              <a:t> </a:t>
            </a:r>
            <a:r>
              <a:rPr lang="en-US" sz="2200" dirty="0" err="1" smtClean="0"/>
              <a:t>siano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utilizzo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più</a:t>
            </a:r>
            <a:r>
              <a:rPr lang="en-US" sz="2200" dirty="0" smtClean="0"/>
              <a:t> </a:t>
            </a:r>
            <a:r>
              <a:rPr lang="en-US" sz="2200" dirty="0" err="1" smtClean="0"/>
              <a:t>gruppi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evitare</a:t>
            </a:r>
            <a:r>
              <a:rPr lang="en-US" sz="2200" dirty="0" smtClean="0"/>
              <a:t> in </a:t>
            </a:r>
            <a:r>
              <a:rPr lang="en-US" sz="2200" dirty="0" err="1" smtClean="0"/>
              <a:t>linea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massima</a:t>
            </a:r>
            <a:r>
              <a:rPr lang="en-US" sz="2200" dirty="0" smtClean="0"/>
              <a:t> </a:t>
            </a:r>
            <a:r>
              <a:rPr lang="en-US" sz="2200" dirty="0" err="1" smtClean="0"/>
              <a:t>il</a:t>
            </a:r>
            <a:r>
              <a:rPr lang="en-US" sz="2200" dirty="0" smtClean="0"/>
              <a:t> </a:t>
            </a:r>
            <a:r>
              <a:rPr lang="en-US" sz="2200" dirty="0" err="1" smtClean="0"/>
              <a:t>finanziamento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missioni</a:t>
            </a:r>
            <a:r>
              <a:rPr lang="en-US" sz="2200" dirty="0" smtClean="0"/>
              <a:t> a </a:t>
            </a:r>
            <a:r>
              <a:rPr lang="en-US" sz="2200" dirty="0" err="1" smtClean="0"/>
              <a:t>conferenza</a:t>
            </a:r>
            <a:r>
              <a:rPr lang="en-US" sz="2200" dirty="0" smtClean="0"/>
              <a:t> </a:t>
            </a:r>
            <a:r>
              <a:rPr lang="en-US" sz="2200" dirty="0" err="1" smtClean="0"/>
              <a:t>ove</a:t>
            </a:r>
            <a:r>
              <a:rPr lang="en-US" sz="2200" dirty="0" smtClean="0"/>
              <a:t> non </a:t>
            </a:r>
            <a:r>
              <a:rPr lang="en-US" sz="2200" dirty="0" err="1" smtClean="0"/>
              <a:t>sia</a:t>
            </a:r>
            <a:r>
              <a:rPr lang="en-US" sz="2200" dirty="0" smtClean="0"/>
              <a:t> </a:t>
            </a:r>
            <a:r>
              <a:rPr lang="en-US" sz="2200" dirty="0" err="1" smtClean="0"/>
              <a:t>previsto</a:t>
            </a:r>
            <a:r>
              <a:rPr lang="en-US" sz="2200" dirty="0" smtClean="0"/>
              <a:t> un talk (ho </a:t>
            </a:r>
            <a:r>
              <a:rPr lang="en-US" sz="2200" dirty="0" err="1" smtClean="0"/>
              <a:t>dovuto</a:t>
            </a:r>
            <a:r>
              <a:rPr lang="en-US" sz="2200" dirty="0" smtClean="0"/>
              <a:t> dire </a:t>
            </a:r>
            <a:r>
              <a:rPr lang="en-US" sz="2200" dirty="0" err="1" smtClean="0"/>
              <a:t>alcuni</a:t>
            </a:r>
            <a:r>
              <a:rPr lang="en-US" sz="2200" dirty="0" smtClean="0"/>
              <a:t> no, </a:t>
            </a:r>
            <a:r>
              <a:rPr lang="en-US" sz="2200" dirty="0" err="1" smtClean="0"/>
              <a:t>purtroppo</a:t>
            </a:r>
            <a:r>
              <a:rPr lang="en-US" sz="2200" dirty="0" smtClean="0"/>
              <a:t>)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co-</a:t>
            </a:r>
            <a:r>
              <a:rPr lang="en-US" sz="2200" dirty="0" err="1" smtClean="0"/>
              <a:t>finanziare</a:t>
            </a:r>
            <a:r>
              <a:rPr lang="en-US" sz="2200" dirty="0" smtClean="0"/>
              <a:t> a circa </a:t>
            </a:r>
            <a:r>
              <a:rPr lang="en-US" sz="2200" dirty="0" err="1" smtClean="0"/>
              <a:t>il</a:t>
            </a:r>
            <a:r>
              <a:rPr lang="en-US" sz="2200" dirty="0" smtClean="0"/>
              <a:t> 50% le </a:t>
            </a:r>
            <a:r>
              <a:rPr lang="en-US" sz="2200" dirty="0" err="1" smtClean="0"/>
              <a:t>missioni</a:t>
            </a:r>
            <a:r>
              <a:rPr lang="en-US" sz="2200" dirty="0" smtClean="0"/>
              <a:t> per </a:t>
            </a:r>
            <a:r>
              <a:rPr lang="en-US" sz="2200" dirty="0" err="1" smtClean="0"/>
              <a:t>conferenze</a:t>
            </a:r>
            <a:r>
              <a:rPr lang="en-US" sz="2200" dirty="0" smtClean="0"/>
              <a:t> per talk </a:t>
            </a:r>
            <a:r>
              <a:rPr lang="en-US" sz="2200" dirty="0" err="1" smtClean="0"/>
              <a:t>chiaramente</a:t>
            </a:r>
            <a:r>
              <a:rPr lang="en-US" sz="2200" dirty="0" smtClean="0"/>
              <a:t> </a:t>
            </a:r>
            <a:r>
              <a:rPr lang="en-US" sz="2200" dirty="0" err="1" smtClean="0"/>
              <a:t>assegnati</a:t>
            </a:r>
            <a:r>
              <a:rPr lang="en-US" sz="2200" dirty="0" smtClean="0"/>
              <a:t> ad </a:t>
            </a:r>
            <a:r>
              <a:rPr lang="en-US" sz="2200" dirty="0" err="1" smtClean="0"/>
              <a:t>esperimenti</a:t>
            </a:r>
            <a:r>
              <a:rPr lang="en-US" sz="2200" dirty="0" smtClean="0"/>
              <a:t> del </a:t>
            </a:r>
            <a:r>
              <a:rPr lang="en-US" sz="2200" dirty="0" err="1" smtClean="0"/>
              <a:t>gruppo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derogare</a:t>
            </a:r>
            <a:r>
              <a:rPr lang="en-US" sz="2200" dirty="0" smtClean="0"/>
              <a:t> </a:t>
            </a:r>
            <a:r>
              <a:rPr lang="en-US" sz="2200" dirty="0" err="1" smtClean="0"/>
              <a:t>ove</a:t>
            </a:r>
            <a:r>
              <a:rPr lang="en-US" sz="2200" dirty="0" smtClean="0"/>
              <a:t> </a:t>
            </a:r>
            <a:r>
              <a:rPr lang="en-US" sz="2200" dirty="0" err="1" smtClean="0"/>
              <a:t>possibile</a:t>
            </a:r>
            <a:r>
              <a:rPr lang="en-US" sz="2200" dirty="0" smtClean="0"/>
              <a:t> per </a:t>
            </a:r>
            <a:r>
              <a:rPr lang="en-US" sz="2200" dirty="0" err="1" smtClean="0"/>
              <a:t>giovani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per </a:t>
            </a:r>
            <a:r>
              <a:rPr lang="en-US" sz="2200" dirty="0" err="1" smtClean="0"/>
              <a:t>particolari</a:t>
            </a:r>
            <a:r>
              <a:rPr lang="en-US" sz="2200" dirty="0" smtClean="0"/>
              <a:t> </a:t>
            </a:r>
            <a:r>
              <a:rPr lang="en-US" sz="2200" dirty="0" err="1" smtClean="0"/>
              <a:t>inviti</a:t>
            </a:r>
            <a:r>
              <a:rPr lang="en-US" sz="2200" dirty="0" smtClean="0"/>
              <a:t> (conveners, </a:t>
            </a:r>
            <a:r>
              <a:rPr lang="en-US" sz="2200" dirty="0" err="1" smtClean="0"/>
              <a:t>organizzatori</a:t>
            </a:r>
            <a:r>
              <a:rPr lang="en-US" sz="2200" dirty="0" smtClean="0"/>
              <a:t>, review talks, </a:t>
            </a:r>
            <a:r>
              <a:rPr lang="en-US" sz="2200" dirty="0" err="1" smtClean="0"/>
              <a:t>celebrazioni</a:t>
            </a:r>
            <a:r>
              <a:rPr lang="en-US" sz="2200" dirty="0" smtClean="0"/>
              <a:t>, </a:t>
            </a:r>
            <a:r>
              <a:rPr lang="en-US" sz="2200" dirty="0" err="1" smtClean="0"/>
              <a:t>ecc</a:t>
            </a:r>
            <a:r>
              <a:rPr lang="en-US" sz="2200" dirty="0" smtClean="0"/>
              <a:t>.)</a:t>
            </a:r>
          </a:p>
          <a:p>
            <a:pPr marL="457200" indent="-457200">
              <a:buAutoNum type="arabicPeriod"/>
            </a:pPr>
            <a:r>
              <a:rPr lang="en-US" sz="2200" dirty="0" err="1" smtClean="0"/>
              <a:t>aiutare</a:t>
            </a:r>
            <a:r>
              <a:rPr lang="en-US" sz="2200" dirty="0" smtClean="0"/>
              <a:t> le </a:t>
            </a:r>
            <a:r>
              <a:rPr lang="en-US" sz="2200" dirty="0" err="1" smtClean="0"/>
              <a:t>attività</a:t>
            </a:r>
            <a:r>
              <a:rPr lang="en-US" sz="2200" dirty="0" smtClean="0"/>
              <a:t> in </a:t>
            </a:r>
            <a:r>
              <a:rPr lang="en-US" sz="2200" dirty="0" err="1" smtClean="0"/>
              <a:t>fase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sviluppo</a:t>
            </a:r>
            <a:r>
              <a:rPr lang="en-US" sz="2200" dirty="0" smtClean="0"/>
              <a:t> (per </a:t>
            </a:r>
            <a:r>
              <a:rPr lang="en-US" sz="2200" dirty="0" err="1" smtClean="0"/>
              <a:t>es</a:t>
            </a:r>
            <a:r>
              <a:rPr lang="en-US" sz="2200" dirty="0" smtClean="0"/>
              <a:t>. PADME </a:t>
            </a:r>
            <a:r>
              <a:rPr lang="en-US" sz="2200" dirty="0" err="1" smtClean="0"/>
              <a:t>nel</a:t>
            </a:r>
            <a:r>
              <a:rPr lang="en-US" sz="2200" dirty="0" smtClean="0"/>
              <a:t> 2015, </a:t>
            </a:r>
            <a:r>
              <a:rPr lang="en-US" sz="2200" dirty="0" err="1" smtClean="0"/>
              <a:t>supportando</a:t>
            </a:r>
            <a:r>
              <a:rPr lang="en-US" sz="2200" dirty="0" smtClean="0"/>
              <a:t> </a:t>
            </a:r>
            <a:r>
              <a:rPr lang="en-US" sz="2200" dirty="0" err="1" smtClean="0"/>
              <a:t>specifiche</a:t>
            </a:r>
            <a:r>
              <a:rPr lang="en-US" sz="2200" dirty="0" smtClean="0"/>
              <a:t> </a:t>
            </a:r>
            <a:r>
              <a:rPr lang="en-US" sz="2200" dirty="0" err="1" smtClean="0"/>
              <a:t>richieste</a:t>
            </a:r>
            <a:r>
              <a:rPr lang="en-US" sz="2200" dirty="0" smtClean="0"/>
              <a:t> in </a:t>
            </a:r>
            <a:r>
              <a:rPr lang="en-US" sz="2200" dirty="0" err="1" smtClean="0"/>
              <a:t>gruppo</a:t>
            </a:r>
            <a:r>
              <a:rPr lang="en-US" sz="2200" dirty="0" smtClean="0"/>
              <a:t> 1)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Profilo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r>
              <a:rPr lang="en-US" dirty="0" smtClean="0"/>
              <a:t>: </a:t>
            </a:r>
            <a:r>
              <a:rPr lang="en-US" dirty="0" err="1" smtClean="0"/>
              <a:t>stima</a:t>
            </a:r>
            <a:r>
              <a:rPr lang="en-US" dirty="0" smtClean="0"/>
              <a:t> al 1 </a:t>
            </a:r>
            <a:r>
              <a:rPr lang="en-US" dirty="0" err="1" smtClean="0"/>
              <a:t>luglio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41300" y="1335163"/>
            <a:ext cx="8689888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Verdana"/>
              </a:rPr>
              <a:t>Missioni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~15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 ~40%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calcolo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rispetto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all’assegnazione</a:t>
            </a:r>
            <a:r>
              <a:rPr lang="en-US" dirty="0" smtClean="0">
                <a:latin typeface="Verdana"/>
              </a:rPr>
              <a:t> non </a:t>
            </a:r>
            <a:r>
              <a:rPr lang="en-US" dirty="0" err="1" smtClean="0">
                <a:latin typeface="Verdana"/>
              </a:rPr>
              <a:t>taggata</a:t>
            </a:r>
            <a:r>
              <a:rPr lang="en-US" dirty="0" smtClean="0">
                <a:latin typeface="Verdana"/>
              </a:rPr>
              <a:t>, in </a:t>
            </a:r>
            <a:r>
              <a:rPr lang="en-US" dirty="0" err="1" smtClean="0">
                <a:latin typeface="Verdana"/>
              </a:rPr>
              <a:t>linea</a:t>
            </a:r>
            <a:r>
              <a:rPr lang="en-US" dirty="0" smtClean="0">
                <a:latin typeface="Verdana"/>
              </a:rPr>
              <a:t> con 2014</a:t>
            </a:r>
          </a:p>
          <a:p>
            <a:endParaRPr lang="en-US" b="1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Consumi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15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 ~50%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prestito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di</a:t>
            </a:r>
            <a:r>
              <a:rPr lang="en-US" dirty="0" smtClean="0">
                <a:latin typeface="Verdana"/>
              </a:rPr>
              <a:t> 11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a ATLAS </a:t>
            </a:r>
            <a:r>
              <a:rPr lang="en-US" dirty="0" err="1" smtClean="0">
                <a:latin typeface="Verdana"/>
              </a:rPr>
              <a:t>da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restituire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dopo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sblocco</a:t>
            </a:r>
            <a:r>
              <a:rPr lang="en-US" dirty="0" smtClean="0">
                <a:latin typeface="Verdana"/>
              </a:rPr>
              <a:t> SJ</a:t>
            </a:r>
          </a:p>
          <a:p>
            <a:endParaRPr lang="en-US" b="1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Inventariabile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10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 ~25%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leggermente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maggiore</a:t>
            </a:r>
            <a:r>
              <a:rPr lang="en-US" dirty="0" smtClean="0">
                <a:latin typeface="Verdana"/>
              </a:rPr>
              <a:t> del 2014 (</a:t>
            </a:r>
            <a:r>
              <a:rPr lang="en-US" dirty="0" err="1" smtClean="0">
                <a:latin typeface="Verdana"/>
              </a:rPr>
              <a:t>ben</a:t>
            </a:r>
            <a:r>
              <a:rPr lang="en-US" dirty="0" smtClean="0">
                <a:latin typeface="Verdana"/>
              </a:rPr>
              <a:t> 3 </a:t>
            </a:r>
            <a:r>
              <a:rPr lang="en-US" dirty="0" err="1" smtClean="0">
                <a:latin typeface="Verdana"/>
              </a:rPr>
              <a:t>furti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di</a:t>
            </a:r>
            <a:r>
              <a:rPr lang="en-US" dirty="0" smtClean="0">
                <a:latin typeface="Verdana"/>
              </a:rPr>
              <a:t> notebooks)</a:t>
            </a:r>
          </a:p>
          <a:p>
            <a:endParaRPr lang="en-US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Fondi</a:t>
            </a:r>
            <a:r>
              <a:rPr lang="en-US" b="1" dirty="0" smtClean="0">
                <a:latin typeface="Verdana"/>
              </a:rPr>
              <a:t> FAI: </a:t>
            </a:r>
            <a:r>
              <a:rPr lang="en-US" b="1" dirty="0" err="1" smtClean="0">
                <a:latin typeface="Verdana"/>
              </a:rPr>
              <a:t>richiesta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gruppo</a:t>
            </a:r>
            <a:r>
              <a:rPr lang="en-US" b="1" dirty="0" smtClean="0">
                <a:latin typeface="Verdana"/>
              </a:rPr>
              <a:t> 1 per 45.4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assegnati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30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kE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+ 2kE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da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fondi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di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direzione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: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15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BES-III in sharing con LHCb/RD51 (T. </a:t>
            </a:r>
            <a:r>
              <a:rPr lang="en-US" dirty="0" err="1" smtClean="0">
                <a:latin typeface="Verdana"/>
              </a:rPr>
              <a:t>Edisher</a:t>
            </a:r>
            <a:r>
              <a:rPr lang="en-US" dirty="0" smtClean="0">
                <a:latin typeface="Verdana"/>
              </a:rPr>
              <a:t>) </a:t>
            </a:r>
          </a:p>
          <a:p>
            <a:r>
              <a:rPr lang="en-US" dirty="0" smtClean="0">
                <a:latin typeface="Verdana"/>
              </a:rPr>
              <a:t>	10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KLOE-2 (</a:t>
            </a:r>
            <a:r>
              <a:rPr lang="en-US" dirty="0" err="1" smtClean="0">
                <a:latin typeface="Verdana"/>
              </a:rPr>
              <a:t>Lukin</a:t>
            </a:r>
            <a:r>
              <a:rPr lang="en-US" dirty="0" smtClean="0">
                <a:latin typeface="Verdana"/>
              </a:rPr>
              <a:t>, </a:t>
            </a:r>
            <a:r>
              <a:rPr lang="en-US" dirty="0" err="1" smtClean="0">
                <a:latin typeface="Verdana"/>
              </a:rPr>
              <a:t>Berlowski</a:t>
            </a:r>
            <a:r>
              <a:rPr lang="en-US" dirty="0" smtClean="0">
                <a:latin typeface="Verdana"/>
              </a:rPr>
              <a:t>)</a:t>
            </a:r>
          </a:p>
          <a:p>
            <a:r>
              <a:rPr lang="en-US" dirty="0" smtClean="0">
                <a:latin typeface="Verdana"/>
              </a:rPr>
              <a:t>	1.5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pMu2e</a:t>
            </a:r>
          </a:p>
          <a:p>
            <a:r>
              <a:rPr lang="en-US" dirty="0" smtClean="0">
                <a:latin typeface="Verdana"/>
              </a:rPr>
              <a:t>	2.0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GMINUS2</a:t>
            </a:r>
          </a:p>
          <a:p>
            <a:r>
              <a:rPr lang="en-US" dirty="0" smtClean="0">
                <a:latin typeface="Verdana"/>
              </a:rPr>
              <a:t>	3.5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UA9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Prospettive</a:t>
            </a:r>
            <a:r>
              <a:rPr lang="en-US" dirty="0" smtClean="0"/>
              <a:t> per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semestre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Missioni</a:t>
            </a:r>
            <a:r>
              <a:rPr lang="en-US" sz="2200" dirty="0" smtClean="0"/>
              <a:t>:</a:t>
            </a:r>
          </a:p>
          <a:p>
            <a:r>
              <a:rPr lang="en-US" sz="2200" dirty="0" err="1" smtClean="0"/>
              <a:t>Situazione</a:t>
            </a:r>
            <a:r>
              <a:rPr lang="en-US" sz="2200" dirty="0" smtClean="0"/>
              <a:t> </a:t>
            </a:r>
            <a:r>
              <a:rPr lang="en-US" sz="2200" dirty="0" err="1" smtClean="0"/>
              <a:t>nella</a:t>
            </a:r>
            <a:r>
              <a:rPr lang="en-US" sz="2200" dirty="0" smtClean="0"/>
              <a:t> </a:t>
            </a:r>
            <a:r>
              <a:rPr lang="en-US" sz="2200" dirty="0" err="1" smtClean="0"/>
              <a:t>norma</a:t>
            </a:r>
            <a:endParaRPr lang="en-US" sz="2200" dirty="0" smtClean="0"/>
          </a:p>
          <a:p>
            <a:r>
              <a:rPr lang="en-US" sz="2200" dirty="0" err="1" smtClean="0"/>
              <a:t>Valutazione</a:t>
            </a:r>
            <a:r>
              <a:rPr lang="en-US" sz="2200" dirty="0" smtClean="0"/>
              <a:t> </a:t>
            </a:r>
            <a:r>
              <a:rPr lang="en-US" sz="2200" dirty="0" err="1" smtClean="0"/>
              <a:t>attenta</a:t>
            </a:r>
            <a:r>
              <a:rPr lang="en-US" sz="2200" dirty="0" smtClean="0"/>
              <a:t> </a:t>
            </a:r>
            <a:r>
              <a:rPr lang="en-US" sz="2200" dirty="0" err="1" smtClean="0"/>
              <a:t>dell’impatto</a:t>
            </a:r>
            <a:r>
              <a:rPr lang="en-US" sz="2200" dirty="0" smtClean="0"/>
              <a:t> </a:t>
            </a:r>
            <a:r>
              <a:rPr lang="en-US" sz="2200" dirty="0" err="1" smtClean="0"/>
              <a:t>della</a:t>
            </a:r>
            <a:r>
              <a:rPr lang="en-US" sz="2200" dirty="0" smtClean="0"/>
              <a:t> </a:t>
            </a:r>
            <a:r>
              <a:rPr lang="en-US" sz="2200" dirty="0" err="1" smtClean="0"/>
              <a:t>partecipazione</a:t>
            </a:r>
            <a:r>
              <a:rPr lang="en-US" sz="2200" dirty="0" smtClean="0"/>
              <a:t> </a:t>
            </a:r>
            <a:r>
              <a:rPr lang="en-US" sz="2200" dirty="0" err="1" smtClean="0"/>
              <a:t>alla</a:t>
            </a:r>
            <a:r>
              <a:rPr lang="en-US" sz="2200" dirty="0" smtClean="0"/>
              <a:t> CSN1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settembre</a:t>
            </a:r>
            <a:r>
              <a:rPr lang="en-US" sz="2200" dirty="0" smtClean="0"/>
              <a:t> (a Lecce)</a:t>
            </a:r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200" dirty="0" err="1" smtClean="0"/>
              <a:t>Consumo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</a:t>
            </a:r>
            <a:r>
              <a:rPr lang="en-US" sz="2200" dirty="0" err="1" smtClean="0"/>
              <a:t>Inventariabile</a:t>
            </a:r>
            <a:r>
              <a:rPr lang="en-US" sz="2200" dirty="0" smtClean="0"/>
              <a:t>:</a:t>
            </a:r>
          </a:p>
          <a:p>
            <a:r>
              <a:rPr lang="en-US" sz="2200" dirty="0" smtClean="0"/>
              <a:t>In </a:t>
            </a:r>
            <a:r>
              <a:rPr lang="en-US" sz="2200" dirty="0" err="1" smtClean="0"/>
              <a:t>assenza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esigenze</a:t>
            </a:r>
            <a:r>
              <a:rPr lang="en-US" sz="2200" dirty="0" smtClean="0"/>
              <a:t> </a:t>
            </a:r>
            <a:r>
              <a:rPr lang="en-US" sz="2200" dirty="0" err="1" smtClean="0"/>
              <a:t>urgenti</a:t>
            </a:r>
            <a:r>
              <a:rPr lang="en-US" sz="2200" dirty="0" smtClean="0"/>
              <a:t> </a:t>
            </a:r>
            <a:r>
              <a:rPr lang="en-US" sz="2200" dirty="0" err="1" smtClean="0"/>
              <a:t>che</a:t>
            </a:r>
            <a:r>
              <a:rPr lang="en-US" sz="2200" dirty="0" smtClean="0"/>
              <a:t> </a:t>
            </a:r>
            <a:r>
              <a:rPr lang="en-US" sz="2200" dirty="0" err="1" smtClean="0"/>
              <a:t>dovessero</a:t>
            </a:r>
            <a:r>
              <a:rPr lang="en-US" sz="2200" dirty="0" smtClean="0"/>
              <a:t> </a:t>
            </a:r>
            <a:r>
              <a:rPr lang="en-US" sz="2200" dirty="0" err="1" smtClean="0"/>
              <a:t>emergere</a:t>
            </a:r>
            <a:r>
              <a:rPr lang="en-US" sz="2200" dirty="0" smtClean="0"/>
              <a:t>:</a:t>
            </a:r>
          </a:p>
          <a:p>
            <a:pPr lvl="1"/>
            <a:r>
              <a:rPr lang="en-US" sz="1900" dirty="0" smtClean="0"/>
              <a:t>Idea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rimpinguare</a:t>
            </a:r>
            <a:r>
              <a:rPr lang="en-US" sz="1900" dirty="0" smtClean="0"/>
              <a:t> </a:t>
            </a:r>
            <a:r>
              <a:rPr lang="en-US" sz="1900" dirty="0" err="1" smtClean="0"/>
              <a:t>il</a:t>
            </a:r>
            <a:r>
              <a:rPr lang="en-US" sz="1900" dirty="0" smtClean="0"/>
              <a:t> POOL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elettronica</a:t>
            </a:r>
            <a:r>
              <a:rPr lang="en-US" sz="1900" dirty="0" smtClean="0"/>
              <a:t> </a:t>
            </a:r>
            <a:r>
              <a:rPr lang="en-US" sz="1900" dirty="0" err="1" smtClean="0"/>
              <a:t>sempre</a:t>
            </a:r>
            <a:r>
              <a:rPr lang="en-US" sz="1900" dirty="0" smtClean="0"/>
              <a:t> </a:t>
            </a:r>
            <a:r>
              <a:rPr lang="en-US" sz="1900" dirty="0" err="1" smtClean="0"/>
              <a:t>valida</a:t>
            </a:r>
            <a:endParaRPr lang="en-US" sz="1900" dirty="0" smtClean="0"/>
          </a:p>
        </p:txBody>
      </p:sp>
      <p:grpSp>
        <p:nvGrpSpPr>
          <p:cNvPr id="13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Richieste ATLAS per il 2015 e 2016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127000" y="1132058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>
                <a:solidFill>
                  <a:srgbClr val="008000"/>
                </a:solidFill>
              </a:rPr>
              <a:t>C.Apparati/Inventario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120</a:t>
            </a:r>
            <a:r>
              <a:rPr lang="en-US" sz="2000" dirty="0" smtClean="0"/>
              <a:t>            </a:t>
            </a:r>
            <a:r>
              <a:rPr lang="en-US" sz="2000" dirty="0" smtClean="0">
                <a:solidFill>
                  <a:srgbClr val="0000FF"/>
                </a:solidFill>
              </a:rPr>
              <a:t>42               </a:t>
            </a:r>
            <a:r>
              <a:rPr lang="en-US" sz="2000" dirty="0" smtClean="0">
                <a:solidFill>
                  <a:srgbClr val="008000"/>
                </a:solidFill>
              </a:rPr>
              <a:t>605 (208Tier2 + 360nSW + 22FTK +15 Upgrade </a:t>
            </a:r>
            <a:r>
              <a:rPr lang="en-US" sz="2000" dirty="0" err="1" smtClean="0">
                <a:solidFill>
                  <a:srgbClr val="008000"/>
                </a:solidFill>
              </a:rPr>
              <a:t>fase</a:t>
            </a:r>
            <a:r>
              <a:rPr lang="en-US" sz="2000" dirty="0" smtClean="0">
                <a:solidFill>
                  <a:srgbClr val="008000"/>
                </a:solidFill>
              </a:rPr>
              <a:t> 2)</a:t>
            </a:r>
          </a:p>
        </p:txBody>
      </p:sp>
      <p:grpSp>
        <p:nvGrpSpPr>
          <p:cNvPr id="4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5" name="Action Button: Custom 4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graphicFrame>
        <p:nvGraphicFramePr>
          <p:cNvPr id="10" name="Group 92"/>
          <p:cNvGraphicFramePr>
            <a:graphicFrameLocks noGrp="1"/>
          </p:cNvGraphicFramePr>
          <p:nvPr/>
        </p:nvGraphicFramePr>
        <p:xfrm>
          <a:off x="146050" y="2274721"/>
          <a:ext cx="8851899" cy="3291948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Test AMchip05 + Packaging AMChip06 (RDFASE2)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24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Produzione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mezzanine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FTK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23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movimentazione MM’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frames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MM’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Metrologia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assemblaggio, misure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24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14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30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16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86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868"/>
            <a:ext cx="8473988" cy="635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Gruppo</a:t>
            </a:r>
            <a:r>
              <a:rPr lang="en-US" dirty="0" smtClean="0"/>
              <a:t> 1 LNF, </a:t>
            </a:r>
            <a:r>
              <a:rPr lang="en-US" dirty="0" err="1" smtClean="0">
                <a:solidFill>
                  <a:srgbClr val="0000FF"/>
                </a:solidFill>
              </a:rPr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11"/>
          <p:cNvGrpSpPr/>
          <p:nvPr/>
        </p:nvGrpSpPr>
        <p:grpSpPr>
          <a:xfrm>
            <a:off x="7494622" y="72286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6200" y="1351013"/>
          <a:ext cx="8777711" cy="4729480"/>
        </p:xfrm>
        <a:graphic>
          <a:graphicData uri="http://schemas.openxmlformats.org/drawingml/2006/table">
            <a:tbl>
              <a:tblPr/>
              <a:tblGrid>
                <a:gridCol w="1130300"/>
                <a:gridCol w="419100"/>
                <a:gridCol w="406400"/>
                <a:gridCol w="596900"/>
                <a:gridCol w="863600"/>
                <a:gridCol w="579861"/>
                <a:gridCol w="530225"/>
                <a:gridCol w="536575"/>
                <a:gridCol w="452440"/>
                <a:gridCol w="544513"/>
                <a:gridCol w="812797"/>
                <a:gridCol w="361950"/>
                <a:gridCol w="361950"/>
                <a:gridCol w="1181100"/>
              </a:tblGrid>
              <a:tr h="199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ATLAS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16.6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605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BABAR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7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CDF2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~1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~0.5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G-2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180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0.92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3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KLOE2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10.9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0.57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MAN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latin typeface="Verdana"/>
                        </a:rPr>
                        <a:t>LHCb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10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NA62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BelleII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PADME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235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250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PShiP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0.14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UA9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0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75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80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16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~73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~0.76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Action Button: Custom 12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927099" y="1689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Custom 16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927099" y="3429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927099" y="4038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Custom 18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927099" y="3746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Custom 19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927099" y="28702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Custom 20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927099" y="2298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927099" y="4318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927099" y="51562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  <a:hlinkHover r:id="rId11" action="ppaction://hlinksldjump"/>
          </p:cNvPr>
          <p:cNvSpPr/>
          <p:nvPr/>
        </p:nvSpPr>
        <p:spPr>
          <a:xfrm>
            <a:off x="927099" y="58673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12" action="ppaction://hlinksldjump"/>
          </p:cNvPr>
          <p:cNvSpPr/>
          <p:nvPr/>
        </p:nvSpPr>
        <p:spPr>
          <a:xfrm>
            <a:off x="927099" y="4864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13" action="ppaction://hlinksldjump"/>
          </p:cNvPr>
          <p:cNvSpPr/>
          <p:nvPr/>
        </p:nvSpPr>
        <p:spPr>
          <a:xfrm>
            <a:off x="927099" y="31623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  <a:hlinkHover r:id="rId14" action="ppaction://hlinksldjump"/>
          </p:cNvPr>
          <p:cNvSpPr/>
          <p:nvPr/>
        </p:nvSpPr>
        <p:spPr>
          <a:xfrm>
            <a:off x="927099" y="4572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15" action="ppaction://hlinksldjump"/>
          </p:cNvPr>
          <p:cNvSpPr/>
          <p:nvPr/>
        </p:nvSpPr>
        <p:spPr>
          <a:xfrm>
            <a:off x="927099" y="54483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29168"/>
            <a:ext cx="8473988" cy="635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sui </a:t>
            </a:r>
            <a:r>
              <a:rPr lang="en-US" dirty="0" err="1" smtClean="0"/>
              <a:t>servizi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attività</a:t>
            </a:r>
            <a:r>
              <a:rPr lang="en-US" dirty="0" smtClean="0"/>
              <a:t> CSN1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29" name="Group 9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853595"/>
              </p:ext>
            </p:extLst>
          </p:nvPr>
        </p:nvGraphicFramePr>
        <p:xfrm>
          <a:off x="2514599" y="1204995"/>
          <a:ext cx="4114801" cy="1960669"/>
        </p:xfrm>
        <a:graphic>
          <a:graphicData uri="http://schemas.openxmlformats.org/drawingml/2006/table">
            <a:tbl>
              <a:tblPr/>
              <a:tblGrid>
                <a:gridCol w="2081606"/>
                <a:gridCol w="2033195"/>
              </a:tblGrid>
              <a:tr h="284336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43.5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" name="Group 9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853595"/>
              </p:ext>
            </p:extLst>
          </p:nvPr>
        </p:nvGraphicFramePr>
        <p:xfrm>
          <a:off x="2514600" y="3305364"/>
          <a:ext cx="4152900" cy="2926176"/>
        </p:xfrm>
        <a:graphic>
          <a:graphicData uri="http://schemas.openxmlformats.org/drawingml/2006/table">
            <a:tbl>
              <a:tblPr/>
              <a:tblGrid>
                <a:gridCol w="2100058"/>
                <a:gridCol w="2052842"/>
              </a:tblGrid>
              <a:tr h="25276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83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41.5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21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146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Vuoto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Magneti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LINAC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11"/>
          <p:cNvGrpSpPr/>
          <p:nvPr/>
        </p:nvGrpSpPr>
        <p:grpSpPr>
          <a:xfrm>
            <a:off x="8447122" y="72286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51900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Attività</a:t>
            </a:r>
            <a:r>
              <a:rPr lang="en-US" sz="2200" dirty="0" smtClean="0"/>
              <a:t> del </a:t>
            </a:r>
            <a:r>
              <a:rPr lang="en-US" sz="2200" dirty="0" err="1" smtClean="0"/>
              <a:t>gruppo</a:t>
            </a:r>
            <a:r>
              <a:rPr lang="en-US" sz="2200" dirty="0" smtClean="0"/>
              <a:t> 1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err="1" smtClean="0"/>
              <a:t>biennio</a:t>
            </a:r>
            <a:r>
              <a:rPr lang="en-US" sz="2200" dirty="0" smtClean="0"/>
              <a:t> 2015-6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b="1" dirty="0" err="1" smtClean="0"/>
              <a:t>estrema</a:t>
            </a:r>
            <a:r>
              <a:rPr lang="en-US" sz="2200" dirty="0" smtClean="0"/>
              <a:t> </a:t>
            </a:r>
            <a:r>
              <a:rPr lang="en-US" sz="2200" dirty="0" err="1" smtClean="0"/>
              <a:t>versatilita</a:t>
            </a:r>
            <a:r>
              <a:rPr lang="en-US" sz="2200" dirty="0" smtClean="0"/>
              <a:t>’</a:t>
            </a:r>
          </a:p>
          <a:p>
            <a:r>
              <a:rPr lang="en-US" sz="2200" dirty="0" err="1" smtClean="0"/>
              <a:t>Attività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analisi</a:t>
            </a:r>
            <a:r>
              <a:rPr lang="en-US" sz="2200" dirty="0" smtClean="0"/>
              <a:t> </a:t>
            </a:r>
            <a:r>
              <a:rPr lang="en-US" sz="2200" dirty="0" err="1" smtClean="0"/>
              <a:t>importante</a:t>
            </a:r>
            <a:r>
              <a:rPr lang="en-US" sz="2200" dirty="0" smtClean="0"/>
              <a:t>, </a:t>
            </a:r>
            <a:r>
              <a:rPr lang="en-US" sz="2200" dirty="0" err="1" smtClean="0"/>
              <a:t>spesso</a:t>
            </a:r>
            <a:r>
              <a:rPr lang="en-US" sz="2200" dirty="0" smtClean="0"/>
              <a:t> </a:t>
            </a:r>
            <a:r>
              <a:rPr lang="en-US" sz="2200" dirty="0" err="1" smtClean="0"/>
              <a:t>preminente</a:t>
            </a:r>
            <a:r>
              <a:rPr lang="en-US" sz="2200" dirty="0" smtClean="0"/>
              <a:t> in </a:t>
            </a:r>
            <a:r>
              <a:rPr lang="en-US" sz="2200" dirty="0" err="1" smtClean="0"/>
              <a:t>grandi</a:t>
            </a:r>
            <a:r>
              <a:rPr lang="en-US" sz="2200" dirty="0" smtClean="0"/>
              <a:t> </a:t>
            </a:r>
            <a:r>
              <a:rPr lang="en-US" sz="2200" dirty="0" err="1" smtClean="0"/>
              <a:t>collaborazioni</a:t>
            </a:r>
            <a:endParaRPr lang="en-US" sz="2200" dirty="0" smtClean="0"/>
          </a:p>
          <a:p>
            <a:r>
              <a:rPr lang="en-US" sz="2200" dirty="0" err="1" smtClean="0"/>
              <a:t>Attività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R&amp;D </a:t>
            </a:r>
            <a:r>
              <a:rPr lang="en-US" sz="2200" dirty="0" err="1" smtClean="0"/>
              <a:t>prossima</a:t>
            </a:r>
            <a:r>
              <a:rPr lang="en-US" sz="2200" dirty="0" smtClean="0"/>
              <a:t> a </a:t>
            </a:r>
            <a:r>
              <a:rPr lang="en-US" sz="2200" dirty="0" err="1" smtClean="0"/>
              <a:t>costruzione</a:t>
            </a:r>
            <a:r>
              <a:rPr lang="en-US" sz="2200" dirty="0" smtClean="0"/>
              <a:t> per </a:t>
            </a:r>
            <a:r>
              <a:rPr lang="en-US" sz="2200" dirty="0" err="1" smtClean="0"/>
              <a:t>diversi</a:t>
            </a:r>
            <a:r>
              <a:rPr lang="en-US" sz="2200" dirty="0" smtClean="0"/>
              <a:t> </a:t>
            </a:r>
            <a:r>
              <a:rPr lang="en-US" sz="2200" dirty="0" err="1" smtClean="0"/>
              <a:t>attori</a:t>
            </a:r>
            <a:r>
              <a:rPr lang="en-US" sz="2200" dirty="0" smtClean="0"/>
              <a:t> (ATLAS, CMS, MU2E) </a:t>
            </a:r>
          </a:p>
          <a:p>
            <a:r>
              <a:rPr lang="en-US" sz="2200" dirty="0" err="1" smtClean="0"/>
              <a:t>Attività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costruzione</a:t>
            </a:r>
            <a:r>
              <a:rPr lang="en-US" sz="2200" dirty="0" smtClean="0"/>
              <a:t> </a:t>
            </a:r>
            <a:r>
              <a:rPr lang="en-US" sz="2200" dirty="0" err="1" smtClean="0"/>
              <a:t>apparati</a:t>
            </a:r>
            <a:r>
              <a:rPr lang="en-US" sz="2200" dirty="0" smtClean="0"/>
              <a:t> </a:t>
            </a:r>
            <a:r>
              <a:rPr lang="en-US" sz="2200" dirty="0" err="1" smtClean="0"/>
              <a:t>intensa</a:t>
            </a:r>
            <a:r>
              <a:rPr lang="en-US" sz="2200" dirty="0" smtClean="0"/>
              <a:t> (</a:t>
            </a:r>
            <a:r>
              <a:rPr lang="en-US" sz="2200" dirty="0" err="1" smtClean="0"/>
              <a:t>LHCb</a:t>
            </a:r>
            <a:r>
              <a:rPr lang="en-US" sz="2200" dirty="0" smtClean="0"/>
              <a:t>, BES-III), in </a:t>
            </a:r>
            <a:r>
              <a:rPr lang="en-US" sz="2200" dirty="0" err="1" smtClean="0"/>
              <a:t>calo</a:t>
            </a:r>
            <a:r>
              <a:rPr lang="en-US" sz="2200" dirty="0" smtClean="0"/>
              <a:t> (KLOE, NA62), </a:t>
            </a:r>
            <a:r>
              <a:rPr lang="en-US" sz="2200" dirty="0" err="1" smtClean="0"/>
              <a:t>o</a:t>
            </a:r>
            <a:r>
              <a:rPr lang="en-US" sz="2200" dirty="0" smtClean="0"/>
              <a:t> </a:t>
            </a:r>
            <a:r>
              <a:rPr lang="en-US" sz="2200" dirty="0" err="1" smtClean="0"/>
              <a:t>comunque</a:t>
            </a:r>
            <a:r>
              <a:rPr lang="en-US" sz="2200" dirty="0" smtClean="0"/>
              <a:t> </a:t>
            </a:r>
            <a:r>
              <a:rPr lang="en-US" sz="2200" dirty="0" err="1" smtClean="0"/>
              <a:t>leggera</a:t>
            </a:r>
            <a:r>
              <a:rPr lang="en-US" sz="2200" dirty="0" smtClean="0"/>
              <a:t> (G-2)</a:t>
            </a:r>
          </a:p>
          <a:p>
            <a:r>
              <a:rPr lang="en-US" sz="2200" dirty="0" err="1" smtClean="0"/>
              <a:t>Attività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R&amp;D (Belle-II, P-</a:t>
            </a:r>
            <a:r>
              <a:rPr lang="en-US" sz="2200" dirty="0" err="1" smtClean="0"/>
              <a:t>SHiP</a:t>
            </a:r>
            <a:r>
              <a:rPr lang="en-US" sz="2200" dirty="0" smtClean="0"/>
              <a:t>, UA9)</a:t>
            </a:r>
          </a:p>
          <a:p>
            <a:r>
              <a:rPr lang="en-US" sz="2200" dirty="0" err="1" smtClean="0"/>
              <a:t>Nuova</a:t>
            </a:r>
            <a:r>
              <a:rPr lang="en-US" sz="2200" dirty="0" smtClean="0"/>
              <a:t> </a:t>
            </a:r>
            <a:r>
              <a:rPr lang="en-US" sz="2200" dirty="0" err="1" smtClean="0"/>
              <a:t>attività</a:t>
            </a:r>
            <a:r>
              <a:rPr lang="en-US" sz="2200" dirty="0" smtClean="0"/>
              <a:t> PADME</a:t>
            </a:r>
          </a:p>
          <a:p>
            <a:pPr>
              <a:buNone/>
            </a:pPr>
            <a:endParaRPr lang="en-US" sz="2200" dirty="0" smtClean="0"/>
          </a:p>
          <a:p>
            <a:r>
              <a:rPr lang="en-US" sz="2200" b="1" dirty="0" smtClean="0"/>
              <a:t>Il </a:t>
            </a:r>
            <a:r>
              <a:rPr lang="en-US" sz="2200" b="1" dirty="0" err="1" smtClean="0"/>
              <a:t>numero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attori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è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estremamente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elevato</a:t>
            </a:r>
            <a:r>
              <a:rPr lang="en-US" sz="2200" b="1" dirty="0" smtClean="0"/>
              <a:t> </a:t>
            </a:r>
            <a:r>
              <a:rPr lang="en-US" sz="2200" b="1" dirty="0" err="1" smtClean="0">
                <a:sym typeface="Wingdings"/>
              </a:rPr>
              <a:t></a:t>
            </a:r>
            <a:r>
              <a:rPr lang="en-US" sz="2200" b="1" dirty="0" smtClean="0">
                <a:sym typeface="Wingdings"/>
              </a:rPr>
              <a:t> </a:t>
            </a:r>
            <a:r>
              <a:rPr lang="en-US" sz="2200" b="1" dirty="0" err="1" smtClean="0"/>
              <a:t>perseguire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sinergia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tra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gruppi</a:t>
            </a:r>
            <a:r>
              <a:rPr lang="en-US" sz="2200" b="1" dirty="0" smtClean="0"/>
              <a:t>:</a:t>
            </a:r>
          </a:p>
          <a:p>
            <a:pPr lvl="1"/>
            <a:r>
              <a:rPr lang="en-US" sz="1900" dirty="0" err="1" smtClean="0"/>
              <a:t>Difficile</a:t>
            </a:r>
            <a:r>
              <a:rPr lang="en-US" sz="1900" dirty="0" smtClean="0"/>
              <a:t> </a:t>
            </a:r>
            <a:r>
              <a:rPr lang="en-US" sz="1900" dirty="0" err="1" smtClean="0"/>
              <a:t>soddisfare</a:t>
            </a:r>
            <a:r>
              <a:rPr lang="en-US" sz="1900" dirty="0" smtClean="0"/>
              <a:t> le </a:t>
            </a:r>
            <a:r>
              <a:rPr lang="en-US" sz="1900" dirty="0" err="1" smtClean="0"/>
              <a:t>richieste</a:t>
            </a:r>
            <a:r>
              <a:rPr lang="en-US" sz="1900" dirty="0" smtClean="0"/>
              <a:t> </a:t>
            </a:r>
            <a:r>
              <a:rPr lang="en-US" sz="1900" dirty="0" err="1" smtClean="0"/>
              <a:t>senza</a:t>
            </a:r>
            <a:r>
              <a:rPr lang="en-US" sz="1900" dirty="0" smtClean="0"/>
              <a:t> un </a:t>
            </a:r>
            <a:r>
              <a:rPr lang="en-US" sz="1900" dirty="0" err="1" smtClean="0"/>
              <a:t>processo</a:t>
            </a:r>
            <a:r>
              <a:rPr lang="en-US" sz="1900" dirty="0" smtClean="0"/>
              <a:t> virtuoso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armonizzazione</a:t>
            </a:r>
            <a:endParaRPr lang="en-US" sz="1900" dirty="0" smtClean="0"/>
          </a:p>
          <a:p>
            <a:pPr lvl="1"/>
            <a:r>
              <a:rPr lang="en-US" sz="1900" dirty="0" err="1" smtClean="0"/>
              <a:t>Necessità</a:t>
            </a:r>
            <a:r>
              <a:rPr lang="en-US" sz="1900" dirty="0" smtClean="0"/>
              <a:t>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sforzi</a:t>
            </a:r>
            <a:r>
              <a:rPr lang="en-US" sz="1900" dirty="0" smtClean="0"/>
              <a:t> </a:t>
            </a:r>
            <a:r>
              <a:rPr lang="en-US" sz="1900" dirty="0" err="1" smtClean="0"/>
              <a:t>collettivi</a:t>
            </a:r>
            <a:r>
              <a:rPr lang="en-US" sz="1900" dirty="0" smtClean="0"/>
              <a:t> </a:t>
            </a:r>
            <a:r>
              <a:rPr lang="en-US" sz="1900" dirty="0" err="1" smtClean="0"/>
              <a:t>dalle</a:t>
            </a:r>
            <a:r>
              <a:rPr lang="en-US" sz="1900" dirty="0" smtClean="0"/>
              <a:t> </a:t>
            </a:r>
            <a:r>
              <a:rPr lang="en-US" sz="1900" dirty="0" err="1" smtClean="0"/>
              <a:t>collaborazioni</a:t>
            </a:r>
            <a:r>
              <a:rPr lang="en-US" sz="1900" dirty="0" smtClean="0"/>
              <a:t>, </a:t>
            </a:r>
            <a:r>
              <a:rPr lang="en-US" sz="1900" dirty="0" err="1" smtClean="0"/>
              <a:t>risorse</a:t>
            </a:r>
            <a:r>
              <a:rPr lang="en-US" sz="1900" dirty="0" smtClean="0"/>
              <a:t> </a:t>
            </a:r>
            <a:r>
              <a:rPr lang="en-US" sz="1900" dirty="0" err="1" smtClean="0"/>
              <a:t>da</a:t>
            </a:r>
            <a:r>
              <a:rPr lang="en-US" sz="1900" dirty="0" smtClean="0"/>
              <a:t> </a:t>
            </a:r>
            <a:r>
              <a:rPr lang="en-US" sz="1900" dirty="0" err="1" smtClean="0"/>
              <a:t>altre</a:t>
            </a:r>
            <a:r>
              <a:rPr lang="en-US" sz="1900" dirty="0" smtClean="0"/>
              <a:t> </a:t>
            </a:r>
            <a:r>
              <a:rPr lang="en-US" sz="1900" dirty="0" err="1" smtClean="0"/>
              <a:t>sezioni</a:t>
            </a:r>
            <a:endParaRPr lang="en-US" sz="1900" dirty="0" smtClean="0"/>
          </a:p>
          <a:p>
            <a:pPr lvl="1">
              <a:buNone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Profilo">
  <a:themeElements>
    <a:clrScheme name="Profilo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o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o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Angles">
  <a:themeElements>
    <a:clrScheme name="Custom 3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FF"/>
      </a:dk2>
      <a:lt2>
        <a:srgbClr val="666666"/>
      </a:lt2>
      <a:accent1>
        <a:srgbClr val="999999"/>
      </a:accent1>
      <a:accent2>
        <a:srgbClr val="FF0000"/>
      </a:accent2>
      <a:accent3>
        <a:srgbClr val="FFFFFF"/>
      </a:accent3>
      <a:accent4>
        <a:srgbClr val="000000"/>
      </a:accent4>
      <a:accent5>
        <a:srgbClr val="CACACA"/>
      </a:accent5>
      <a:accent6>
        <a:srgbClr val="E70000"/>
      </a:accent6>
      <a:hlink>
        <a:srgbClr val="00B400"/>
      </a:hlink>
      <a:folHlink>
        <a:srgbClr val="FFE6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Angles">
  <a:themeElements>
    <a:clrScheme name="Custom 3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mytemplat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Modernes Portrait">
  <a:themeElements>
    <a:clrScheme name="Modernes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Modernes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rnes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rnes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rnes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rnes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rnes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rnes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rnes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64177</TotalTime>
  <Words>10656</Words>
  <Application>Microsoft Macintosh PowerPoint</Application>
  <PresentationFormat>On-screen Show (4:3)</PresentationFormat>
  <Paragraphs>2220</Paragraphs>
  <Slides>92</Slides>
  <Notes>21</Notes>
  <HiddenSlides>0</HiddenSlides>
  <MMClips>0</MMClips>
  <ScaleCrop>false</ScaleCrop>
  <HeadingPairs>
    <vt:vector size="4" baseType="variant">
      <vt:variant>
        <vt:lpstr>Design Template</vt:lpstr>
      </vt:variant>
      <vt:variant>
        <vt:i4>12</vt:i4>
      </vt:variant>
      <vt:variant>
        <vt:lpstr>Slide Titles</vt:lpstr>
      </vt:variant>
      <vt:variant>
        <vt:i4>92</vt:i4>
      </vt:variant>
    </vt:vector>
  </HeadingPairs>
  <TitlesOfParts>
    <vt:vector size="104" baseType="lpstr">
      <vt:lpstr>Origin</vt:lpstr>
      <vt:lpstr>Blank Presentation</vt:lpstr>
      <vt:lpstr>Edge</vt:lpstr>
      <vt:lpstr>Office Theme</vt:lpstr>
      <vt:lpstr>Default Design</vt:lpstr>
      <vt:lpstr>1_Origin</vt:lpstr>
      <vt:lpstr>Angles</vt:lpstr>
      <vt:lpstr>4_mytemplate</vt:lpstr>
      <vt:lpstr>Modernes Portrait</vt:lpstr>
      <vt:lpstr>Profilo</vt:lpstr>
      <vt:lpstr>1_Angles</vt:lpstr>
      <vt:lpstr>1_Office Theme</vt:lpstr>
      <vt:lpstr>Relazione coordinatore gruppo I al CL aperto del 1/7/2015</vt:lpstr>
      <vt:lpstr>CSN1 LNF*: Richieste 2014, assegnato e SJ ’15</vt:lpstr>
      <vt:lpstr>Attività 2015: ATLAS @ LNF</vt:lpstr>
      <vt:lpstr>ATLAS: m spectrometer upgrade, nSW </vt:lpstr>
      <vt:lpstr>ATLAS upgrade: Fast-Track trigger</vt:lpstr>
      <vt:lpstr>ATLAS: Analysis activity</vt:lpstr>
      <vt:lpstr>ATLAS Computing activity: LNF TIER-2</vt:lpstr>
      <vt:lpstr>Utilizzo servizi II sem. 2015 ATLAS</vt:lpstr>
      <vt:lpstr>Richieste ATLAS per il 2015 e 2016</vt:lpstr>
      <vt:lpstr>Attivita’ 2015: KLOE-2</vt:lpstr>
      <vt:lpstr>KLOE-2 papers</vt:lpstr>
      <vt:lpstr>KLOE-2: Data taking in one slide</vt:lpstr>
      <vt:lpstr>Anagrafica e richieste II sem. 2015 KLOE-2</vt:lpstr>
      <vt:lpstr>Richieste 2016 KLOE-2 – 2 semestri</vt:lpstr>
      <vt:lpstr>NA62 stato e prospettive</vt:lpstr>
      <vt:lpstr>LAV “Post-card”</vt:lpstr>
      <vt:lpstr>Responsabilita’ NA62/LNF</vt:lpstr>
      <vt:lpstr>Stato dell’installazione al CERN:LAV</vt:lpstr>
      <vt:lpstr>LAV performances</vt:lpstr>
      <vt:lpstr>LAV performances</vt:lpstr>
      <vt:lpstr>Stato dell’installazione al CERN:IRC</vt:lpstr>
      <vt:lpstr>2014 data taking</vt:lpstr>
      <vt:lpstr>Composizione gruppo</vt:lpstr>
      <vt:lpstr>Richieste servizi 2015</vt:lpstr>
      <vt:lpstr>Attività 2016 e proiezione richieste</vt:lpstr>
      <vt:lpstr>Nuova attività gruppo 1 nel 2016: PADME</vt:lpstr>
      <vt:lpstr>Richieste finanziarie relative all’attività PADME</vt:lpstr>
      <vt:lpstr>Richieste relative all’attività PADME</vt:lpstr>
      <vt:lpstr>Attività LHCb/LNF</vt:lpstr>
      <vt:lpstr>Anagrafica LHCb/LNF</vt:lpstr>
      <vt:lpstr>Attività 2015 LHCb: slide dal summary talk dello spokesman a Giugno 2015</vt:lpstr>
      <vt:lpstr>Attività 2015 LHCb: produzione camere spare</vt:lpstr>
      <vt:lpstr>Attività 2015 LHCb: software/analisi</vt:lpstr>
      <vt:lpstr>Richieste 2o sem. 2015 LHCb</vt:lpstr>
      <vt:lpstr>Richieste 2016 a CSN1: LHCb</vt:lpstr>
      <vt:lpstr>Richieste 2016 LHCb: proiezione</vt:lpstr>
      <vt:lpstr>Slide 38</vt:lpstr>
      <vt:lpstr>CMS: Attivita’ 2015</vt:lpstr>
      <vt:lpstr>CMS: R&amp;D GEM Attivita’ 2015  2016</vt:lpstr>
      <vt:lpstr>CMS: R&amp;D RPC Attivita’ 20152016</vt:lpstr>
      <vt:lpstr>CMS: Attivita’ 2015 summary</vt:lpstr>
      <vt:lpstr>Richieste CMS a CSN1 per 2016</vt:lpstr>
      <vt:lpstr>Richieste servizi 2016 CMS</vt:lpstr>
      <vt:lpstr>                      </vt:lpstr>
      <vt:lpstr>Slide 46</vt:lpstr>
      <vt:lpstr>Slide 47</vt:lpstr>
      <vt:lpstr>External fundings for the CGEM project</vt:lpstr>
      <vt:lpstr>Activity in 2014-2105 at  LNF</vt:lpstr>
      <vt:lpstr>Cylindrical  GEM assembly (LNF)</vt:lpstr>
      <vt:lpstr>Cern SPS test beam </vt:lpstr>
      <vt:lpstr>Project Schedule</vt:lpstr>
      <vt:lpstr>Anagrafica BES-III e richieste CSN1</vt:lpstr>
      <vt:lpstr>Richieste II semestre 2015 ai servizi LNF </vt:lpstr>
      <vt:lpstr>Richieste 2016 BES-III ai servizi LNF </vt:lpstr>
      <vt:lpstr>Richieste Finanziarie e Supporto</vt:lpstr>
      <vt:lpstr>Slide 57</vt:lpstr>
      <vt:lpstr>MU2E status</vt:lpstr>
      <vt:lpstr>Calorimetro: Descrizione, attivita’  2015 + piani 2016 </vt:lpstr>
      <vt:lpstr>PMU2E: Richieste/obiettivi 2016</vt:lpstr>
      <vt:lpstr>Attivita’  2015</vt:lpstr>
      <vt:lpstr>Richieste servizi pMu2e, II sem. 2015 e 2016</vt:lpstr>
      <vt:lpstr>Muon (g-2) to ≤  140 ppb State of the Experiment</vt:lpstr>
      <vt:lpstr>March 2015: storage ring to start cooling</vt:lpstr>
      <vt:lpstr>Slide 65</vt:lpstr>
      <vt:lpstr>Slide 66</vt:lpstr>
      <vt:lpstr>Slide 67</vt:lpstr>
      <vt:lpstr>Slide 68</vt:lpstr>
      <vt:lpstr>Gruppo LNF nel 2016</vt:lpstr>
      <vt:lpstr>Richieste per CSN1 2016 (LNF)</vt:lpstr>
      <vt:lpstr>P_SHIP: stato del progetto</vt:lpstr>
      <vt:lpstr>SHiP: stato del progetto</vt:lpstr>
      <vt:lpstr>SHiP nell’INFN</vt:lpstr>
      <vt:lpstr>Slide 74</vt:lpstr>
      <vt:lpstr>Slide 75</vt:lpstr>
      <vt:lpstr>Slide 76</vt:lpstr>
      <vt:lpstr>Slide 77</vt:lpstr>
      <vt:lpstr>Slide 78</vt:lpstr>
      <vt:lpstr>UA9 - LNF</vt:lpstr>
      <vt:lpstr>UA9  LNF : richieste</vt:lpstr>
      <vt:lpstr>Bilancio CSN1 – lo storico</vt:lpstr>
      <vt:lpstr>Richieste/approvato Dotazioni LNF 2010</vt:lpstr>
      <vt:lpstr>Richieste/approvato Dotazioni LNF 2011</vt:lpstr>
      <vt:lpstr>Richieste/approvato Dotazioni LNF 2012</vt:lpstr>
      <vt:lpstr>Richieste/approvato Dotazioni LNF 2013</vt:lpstr>
      <vt:lpstr>Richieste/approvato Dotazioni LNF 2014</vt:lpstr>
      <vt:lpstr>Richieste/approvato Dotazioni LNF 2015</vt:lpstr>
      <vt:lpstr>Approccio alla spesa</vt:lpstr>
      <vt:lpstr>Profilo di spesa: stima al 1 luglio</vt:lpstr>
      <vt:lpstr>Prospettive per secondo semestre</vt:lpstr>
      <vt:lpstr>Gruppo 1 LNF, richieste nel 2016</vt:lpstr>
      <vt:lpstr>Richieste sui servizi da attività CSN1</vt:lpstr>
      <vt:lpstr>Conclusioni</vt:lpstr>
    </vt:vector>
  </TitlesOfParts>
  <Company>LNF 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Relazione Referee COMPASS</dc:title>
  <dc:creator>Tommaso Spadaro</dc:creator>
  <cp:lastModifiedBy>Tommaso Spadaro</cp:lastModifiedBy>
  <cp:revision>455</cp:revision>
  <cp:lastPrinted>2015-06-30T15:26:49Z</cp:lastPrinted>
  <dcterms:created xsi:type="dcterms:W3CDTF">2015-07-01T06:52:53Z</dcterms:created>
  <dcterms:modified xsi:type="dcterms:W3CDTF">2015-07-01T07:55:43Z</dcterms:modified>
</cp:coreProperties>
</file>