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92" r:id="rId2"/>
    <p:sldMasterId id="2147483926" r:id="rId3"/>
  </p:sldMasterIdLst>
  <p:notesMasterIdLst>
    <p:notesMasterId r:id="rId58"/>
  </p:notesMasterIdLst>
  <p:handoutMasterIdLst>
    <p:handoutMasterId r:id="rId59"/>
  </p:handoutMasterIdLst>
  <p:sldIdLst>
    <p:sldId id="439" r:id="rId4"/>
    <p:sldId id="571" r:id="rId5"/>
    <p:sldId id="572" r:id="rId6"/>
    <p:sldId id="574" r:id="rId7"/>
    <p:sldId id="575" r:id="rId8"/>
    <p:sldId id="706" r:id="rId9"/>
    <p:sldId id="707" r:id="rId10"/>
    <p:sldId id="708" r:id="rId11"/>
    <p:sldId id="709" r:id="rId12"/>
    <p:sldId id="692" r:id="rId13"/>
    <p:sldId id="693" r:id="rId14"/>
    <p:sldId id="710" r:id="rId15"/>
    <p:sldId id="694" r:id="rId16"/>
    <p:sldId id="695" r:id="rId17"/>
    <p:sldId id="696" r:id="rId18"/>
    <p:sldId id="583" r:id="rId19"/>
    <p:sldId id="624" r:id="rId20"/>
    <p:sldId id="685" r:id="rId21"/>
    <p:sldId id="703" r:id="rId22"/>
    <p:sldId id="704" r:id="rId23"/>
    <p:sldId id="705" r:id="rId24"/>
    <p:sldId id="716" r:id="rId25"/>
    <p:sldId id="715" r:id="rId26"/>
    <p:sldId id="711" r:id="rId27"/>
    <p:sldId id="714" r:id="rId28"/>
    <p:sldId id="645" r:id="rId29"/>
    <p:sldId id="713" r:id="rId30"/>
    <p:sldId id="712" r:id="rId31"/>
    <p:sldId id="686" r:id="rId32"/>
    <p:sldId id="687" r:id="rId33"/>
    <p:sldId id="688" r:id="rId34"/>
    <p:sldId id="647" r:id="rId35"/>
    <p:sldId id="689" r:id="rId36"/>
    <p:sldId id="700" r:id="rId37"/>
    <p:sldId id="699" r:id="rId38"/>
    <p:sldId id="698" r:id="rId39"/>
    <p:sldId id="629" r:id="rId40"/>
    <p:sldId id="641" r:id="rId41"/>
    <p:sldId id="702" r:id="rId42"/>
    <p:sldId id="697" r:id="rId43"/>
    <p:sldId id="677" r:id="rId44"/>
    <p:sldId id="678" r:id="rId45"/>
    <p:sldId id="679" r:id="rId46"/>
    <p:sldId id="680" r:id="rId47"/>
    <p:sldId id="681" r:id="rId48"/>
    <p:sldId id="684" r:id="rId49"/>
    <p:sldId id="567" r:id="rId50"/>
    <p:sldId id="672" r:id="rId51"/>
    <p:sldId id="671" r:id="rId52"/>
    <p:sldId id="673" r:id="rId53"/>
    <p:sldId id="674" r:id="rId54"/>
    <p:sldId id="675" r:id="rId55"/>
    <p:sldId id="490" r:id="rId56"/>
    <p:sldId id="683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ultan Dabagov" initials="S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FF3399"/>
    <a:srgbClr val="FF66FF"/>
    <a:srgbClr val="FF99FF"/>
    <a:srgbClr val="8AF86C"/>
    <a:srgbClr val="3737FF"/>
    <a:srgbClr val="FFFF99"/>
    <a:srgbClr val="0000CC"/>
    <a:srgbClr val="00009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02" autoAdjust="0"/>
    <p:restoredTop sz="99841" autoAdjust="0"/>
  </p:normalViewPr>
  <p:slideViewPr>
    <p:cSldViewPr>
      <p:cViewPr>
        <p:scale>
          <a:sx n="100" d="100"/>
          <a:sy n="100" d="100"/>
        </p:scale>
        <p:origin x="-1456" y="-2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2650"/>
    </p:cViewPr>
  </p:sorterViewPr>
  <p:notesViewPr>
    <p:cSldViewPr>
      <p:cViewPr varScale="1">
        <p:scale>
          <a:sx n="49" d="100"/>
          <a:sy n="49" d="100"/>
        </p:scale>
        <p:origin x="-2405" y="-8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notesMaster" Target="notesMasters/notesMaster1.xml"/><Relationship Id="rId59" Type="http://schemas.openxmlformats.org/officeDocument/2006/relationships/handoutMaster" Target="handoutMasters/handoutMaster1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60" Type="http://schemas.openxmlformats.org/officeDocument/2006/relationships/printerSettings" Target="printerSettings/printerSettings1.bin"/><Relationship Id="rId61" Type="http://schemas.openxmlformats.org/officeDocument/2006/relationships/commentAuthors" Target="commentAuthors.xml"/><Relationship Id="rId62" Type="http://schemas.openxmlformats.org/officeDocument/2006/relationships/presProps" Target="presProp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6873F0-4DB0-479C-B201-BF2C8CF21BFC}" type="datetimeFigureOut">
              <a:rPr lang="en-US" smtClean="0"/>
              <a:pPr/>
              <a:t>30/06/15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645535-C58B-47B4-B86A-192F4E7504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4766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0B19C5-3EF9-4691-8FB0-956CE77FFAC3}" type="datetimeFigureOut">
              <a:rPr lang="en-US" smtClean="0"/>
              <a:pPr/>
              <a:t>30/06/15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956569-6233-4405-96E5-A8F3921731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815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D0C589-5825-8941-A16C-A872AFB6A8F1}" type="slidenum">
              <a:rPr lang="it-IT"/>
              <a:pPr/>
              <a:t>4</a:t>
            </a:fld>
            <a:endParaRPr lang="it-IT"/>
          </a:p>
        </p:txBody>
      </p:sp>
      <p:sp>
        <p:nvSpPr>
          <p:cNvPr id="72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1pPr>
            <a:lvl2pPr marL="37931725" indent="-37474525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2pPr>
            <a:lvl3pPr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3pPr>
            <a:lvl4pPr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4pPr>
            <a:lvl5pPr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9pPr>
          </a:lstStyle>
          <a:p>
            <a:pPr eaLnBrk="1" hangingPunct="1"/>
            <a:fld id="{77A88A42-BE87-4B46-BF13-C74FE185E1AB}" type="slidenum">
              <a:rPr lang="en-US" sz="1200"/>
              <a:pPr eaLnBrk="1" hangingPunct="1"/>
              <a:t>19</a:t>
            </a:fld>
            <a:endParaRPr lang="en-US" sz="1200"/>
          </a:p>
        </p:txBody>
      </p:sp>
      <p:sp>
        <p:nvSpPr>
          <p:cNvPr id="204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2529CD-A399-8442-974D-4ED312D3BFB2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19261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261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1pPr>
            <a:lvl2pPr marL="37931725" indent="-37474525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2pPr>
            <a:lvl3pPr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3pPr>
            <a:lvl4pPr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4pPr>
            <a:lvl5pPr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9pPr>
          </a:lstStyle>
          <a:p>
            <a:pPr eaLnBrk="1" hangingPunct="1"/>
            <a:fld id="{77A88A42-BE87-4B46-BF13-C74FE185E1AB}" type="slidenum">
              <a:rPr lang="en-US" sz="1200"/>
              <a:pPr eaLnBrk="1" hangingPunct="1"/>
              <a:t>37</a:t>
            </a:fld>
            <a:endParaRPr lang="en-US" sz="1200"/>
          </a:p>
        </p:txBody>
      </p:sp>
      <p:sp>
        <p:nvSpPr>
          <p:cNvPr id="204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12/09/12 Krakow – ESG                                                                     C.Biscari - "High Energy Accelerators" 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948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12/09/12 Krakow – ESG                                                                     C.Biscari - "High Energy Accelerators" 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54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12/09/12 Krakow – ESG                                                                     C.Biscari - "High Energy Accelerators" 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026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5185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356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512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2882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6797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1557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8671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59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12/09/12 Krakow – ESG                                                                     C.Biscari - "High Energy Accelerators" 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687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5301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4010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8552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>
                <a:solidFill>
                  <a:srgbClr val="000000"/>
                </a:solidFill>
              </a:rPr>
              <a:t>12/09/12 Krakow – ESG                                                                     C.Biscari - "High Energy Accelerators" </a:t>
            </a:r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423128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>
                <a:solidFill>
                  <a:srgbClr val="000000"/>
                </a:solidFill>
              </a:rPr>
              <a:t>12/09/12 Krakow – ESG                                                                     C.Biscari - "High Energy Accelerators" </a:t>
            </a:r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980658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>
                <a:solidFill>
                  <a:srgbClr val="000000"/>
                </a:solidFill>
              </a:rPr>
              <a:t>12/09/12 Krakow – ESG                                                                     C.Biscari - "High Energy Accelerators" </a:t>
            </a:r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446098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>
                <a:solidFill>
                  <a:srgbClr val="000000"/>
                </a:solidFill>
              </a:rPr>
              <a:t>12/09/12 Krakow – ESG                                                                     C.Biscari - "High Energy Accelerators" </a:t>
            </a:r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050482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>
                <a:solidFill>
                  <a:srgbClr val="000000"/>
                </a:solidFill>
              </a:rPr>
              <a:t>12/09/12 Krakow – ESG                                                                     C.Biscari - "High Energy Accelerators" </a:t>
            </a:r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158085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>
                <a:solidFill>
                  <a:srgbClr val="000000"/>
                </a:solidFill>
              </a:rPr>
              <a:t>12/09/12 Krakow – ESG                                                                     C.Biscari - "High Energy Accelerators" </a:t>
            </a:r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460333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>
                <a:solidFill>
                  <a:srgbClr val="000000"/>
                </a:solidFill>
              </a:rPr>
              <a:t>12/09/12 Krakow – ESG                                                                     C.Biscari - "High Energy Accelerators" </a:t>
            </a:r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091508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12/09/12 Krakow – ESG                                                                     C.Biscari - "High Energy Accelerators" 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0181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>
                <a:solidFill>
                  <a:srgbClr val="000000"/>
                </a:solidFill>
              </a:rPr>
              <a:t>12/09/12 Krakow – ESG                                                                     C.Biscari - "High Energy Accelerators" </a:t>
            </a:r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737206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>
                <a:solidFill>
                  <a:srgbClr val="000000"/>
                </a:solidFill>
              </a:rPr>
              <a:t>12/09/12 Krakow – ESG                                                                     C.Biscari - "High Energy Accelerators" </a:t>
            </a:r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957454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>
                <a:solidFill>
                  <a:srgbClr val="000000"/>
                </a:solidFill>
              </a:rPr>
              <a:t>12/09/12 Krakow – ESG                                                                     C.Biscari - "High Energy Accelerators" </a:t>
            </a:r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878867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>
                <a:solidFill>
                  <a:srgbClr val="000000"/>
                </a:solidFill>
              </a:rPr>
              <a:t>12/09/12 Krakow – ESG                                                                     C.Biscari - "High Energy Accelerators" </a:t>
            </a:r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254221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12/09/12 Krakow – ESG                                                                     C.Biscari - "High Energy Accelerators" 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452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12/09/12 Krakow – ESG                                                                     C.Biscari - "High Energy Accelerators" </a:t>
            </a:r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62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12/09/12 Krakow – ESG                                                                     C.Biscari - "High Energy Accelerators" 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988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12/09/12 Krakow – ESG                                                                     C.Biscari - "High Energy Accelerators" 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665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12/09/12 Krakow – ESG                                                                     C.Biscari - "High Energy Accelerators" 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813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12/09/12 Krakow – ESG                                                                     C.Biscari - "High Energy Accelerators" 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020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00009E"/>
            </a:gs>
            <a:gs pos="36000">
              <a:srgbClr val="0A128C"/>
            </a:gs>
            <a:gs pos="99000">
              <a:srgbClr val="0A0C4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12/09/12 Krakow – ESG                                                                     C.Biscari - "High Energy Accelerators" 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73439-07A4-4A00-B0D0-8505F5CF30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78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00009E"/>
            </a:gs>
            <a:gs pos="36000">
              <a:srgbClr val="0A128C"/>
            </a:gs>
            <a:gs pos="99000">
              <a:srgbClr val="0A0C4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921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00009E"/>
            </a:gs>
            <a:gs pos="36000">
              <a:srgbClr val="0A128C"/>
            </a:gs>
            <a:gs pos="99000">
              <a:srgbClr val="0A0C4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45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454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4500" y="6245225"/>
            <a:ext cx="8305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mtClean="0">
                <a:solidFill>
                  <a:srgbClr val="000000"/>
                </a:solidFill>
              </a:rPr>
              <a:t>12/09/12 Krakow – ESG                                                                     C.Biscari - "High Energy Accelerators" </a:t>
            </a:r>
          </a:p>
        </p:txBody>
      </p:sp>
    </p:spTree>
    <p:extLst>
      <p:ext uri="{BB962C8B-B14F-4D97-AF65-F5344CB8AC3E}">
        <p14:creationId xmlns:p14="http://schemas.microsoft.com/office/powerpoint/2010/main" val="1194913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</p:sldLayoutIdLst>
  <p:transition xmlns:p14="http://schemas.microsoft.com/office/powerpoint/2010/main"/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5" Type="http://schemas.openxmlformats.org/officeDocument/2006/relationships/image" Target="../media/image27.emf"/><Relationship Id="rId6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5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7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1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2.jpeg"/><Relationship Id="rId3" Type="http://schemas.openxmlformats.org/officeDocument/2006/relationships/image" Target="../media/image5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4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35052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/>
            </a:r>
            <a:br>
              <a:rPr lang="en-US" b="1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6324600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2015 	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3568" y="2492896"/>
            <a:ext cx="77967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Accelerator</a:t>
            </a:r>
            <a:r>
              <a:rPr lang="it-IT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it-IT" sz="4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Division</a:t>
            </a:r>
            <a:r>
              <a:rPr lang="it-IT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it-IT" sz="4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Activities</a:t>
            </a:r>
            <a:endParaRPr lang="it-IT" sz="4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endParaRPr lang="it-IT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97" y="279598"/>
            <a:ext cx="2396851" cy="1765300"/>
          </a:xfrm>
          <a:prstGeom prst="rect">
            <a:avLst/>
          </a:prstGeom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483768" y="3861048"/>
            <a:ext cx="40132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Andrea </a:t>
            </a:r>
            <a:r>
              <a:rPr lang="en-US" sz="2400" dirty="0" err="1" smtClean="0">
                <a:solidFill>
                  <a:schemeClr val="bg1"/>
                </a:solidFill>
              </a:rPr>
              <a:t>Ghigo</a:t>
            </a:r>
            <a:r>
              <a:rPr lang="en-US" sz="2400" dirty="0" smtClean="0">
                <a:solidFill>
                  <a:schemeClr val="bg1"/>
                </a:solidFill>
              </a:rPr>
              <a:t> on behalf of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INFN-LNF Accelerator Division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hermata 2015-06-30 alle 14.31.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303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hermata 2015-06-30 alle 14.34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27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hermata 2015-06-30 alle 18.02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" y="0"/>
            <a:ext cx="7621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333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hermata 2015-06-30 alle 14.36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949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hermata 2015-06-30 alle 14.37.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443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hermata 2015-06-30 alle 14.38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45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46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LNF006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3333CC"/>
          </a:solidFill>
          <a:ln w="9525">
            <a:noFill/>
            <a:miter lim="800000"/>
            <a:headEnd/>
            <a:tailEnd/>
          </a:ln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7315200" y="0"/>
            <a:ext cx="1828800" cy="762000"/>
          </a:xfrm>
          <a:prstGeom prst="rect">
            <a:avLst/>
          </a:prstGeom>
          <a:solidFill>
            <a:srgbClr val="3333CC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GB" sz="4400" b="1">
                <a:solidFill>
                  <a:srgbClr val="FFFF00"/>
                </a:solidFill>
                <a:latin typeface="Eras Bold ITC" pitchFamily="34" charset="0"/>
              </a:rPr>
              <a:t>LNF</a:t>
            </a:r>
          </a:p>
        </p:txBody>
      </p:sp>
      <p:sp>
        <p:nvSpPr>
          <p:cNvPr id="17412" name="Oval 5"/>
          <p:cNvSpPr>
            <a:spLocks noChangeArrowheads="1"/>
          </p:cNvSpPr>
          <p:nvPr/>
        </p:nvSpPr>
        <p:spPr bwMode="auto">
          <a:xfrm>
            <a:off x="4083051" y="4140201"/>
            <a:ext cx="2603500" cy="1562100"/>
          </a:xfrm>
          <a:prstGeom prst="ellipse">
            <a:avLst/>
          </a:prstGeom>
          <a:solidFill>
            <a:schemeClr val="bg1">
              <a:alpha val="0"/>
            </a:schemeClr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it-IT" sz="3200">
              <a:solidFill>
                <a:srgbClr val="FFFF00"/>
              </a:solidFill>
            </a:endParaRPr>
          </a:p>
        </p:txBody>
      </p:sp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3038990" y="5802313"/>
            <a:ext cx="842448" cy="369332"/>
          </a:xfrm>
          <a:prstGeom prst="rect">
            <a:avLst/>
          </a:prstGeom>
          <a:solidFill>
            <a:srgbClr val="3333CC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b="1" dirty="0" smtClean="0">
                <a:solidFill>
                  <a:srgbClr val="FFFF00"/>
                </a:solidFill>
              </a:rPr>
              <a:t>FLAME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17414" name="Text Box 8"/>
          <p:cNvSpPr txBox="1">
            <a:spLocks noChangeArrowheads="1"/>
          </p:cNvSpPr>
          <p:nvPr/>
        </p:nvSpPr>
        <p:spPr bwMode="auto">
          <a:xfrm>
            <a:off x="6118225" y="5988289"/>
            <a:ext cx="1246180" cy="369332"/>
          </a:xfrm>
          <a:prstGeom prst="rect">
            <a:avLst/>
          </a:prstGeom>
          <a:solidFill>
            <a:srgbClr val="3333CC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b="1" dirty="0" smtClean="0">
                <a:solidFill>
                  <a:srgbClr val="FFFF00"/>
                </a:solidFill>
              </a:rPr>
              <a:t>SPARC-LAB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17417" name="CasellaDiTesto 10"/>
          <p:cNvSpPr txBox="1">
            <a:spLocks noChangeArrowheads="1"/>
          </p:cNvSpPr>
          <p:nvPr/>
        </p:nvSpPr>
        <p:spPr bwMode="auto">
          <a:xfrm>
            <a:off x="899592" y="3501008"/>
            <a:ext cx="4237859" cy="584776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solidFill>
                  <a:srgbClr val="F2F2F2"/>
                </a:solidFill>
              </a:rPr>
              <a:t>The SPARC-LAB complex</a:t>
            </a:r>
            <a:endParaRPr lang="en-US" sz="3200" dirty="0">
              <a:solidFill>
                <a:srgbClr val="F2F2F2"/>
              </a:solidFill>
            </a:endParaRPr>
          </a:p>
        </p:txBody>
      </p:sp>
      <p:cxnSp>
        <p:nvCxnSpPr>
          <p:cNvPr id="5" name="Connettore 2 4"/>
          <p:cNvCxnSpPr>
            <a:stCxn id="17414" idx="0"/>
          </p:cNvCxnSpPr>
          <p:nvPr/>
        </p:nvCxnSpPr>
        <p:spPr>
          <a:xfrm flipH="1" flipV="1">
            <a:off x="5786442" y="5165965"/>
            <a:ext cx="954873" cy="822324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 flipV="1">
            <a:off x="3131613" y="4819651"/>
            <a:ext cx="1902876" cy="982662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6324600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2014 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603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1"/>
          <p:cNvGrpSpPr>
            <a:grpSpLocks/>
          </p:cNvGrpSpPr>
          <p:nvPr/>
        </p:nvGrpSpPr>
        <p:grpSpPr bwMode="auto">
          <a:xfrm>
            <a:off x="395536" y="1844824"/>
            <a:ext cx="8280920" cy="4824536"/>
            <a:chOff x="1177008" y="2214106"/>
            <a:chExt cx="9692571" cy="7125858"/>
          </a:xfrm>
        </p:grpSpPr>
        <p:grpSp>
          <p:nvGrpSpPr>
            <p:cNvPr id="28676" name="Gruppo 41"/>
            <p:cNvGrpSpPr>
              <a:grpSpLocks/>
            </p:cNvGrpSpPr>
            <p:nvPr/>
          </p:nvGrpSpPr>
          <p:grpSpPr bwMode="auto">
            <a:xfrm>
              <a:off x="1177008" y="2214106"/>
              <a:ext cx="9692571" cy="7125858"/>
              <a:chOff x="1259632" y="908721"/>
              <a:chExt cx="6815090" cy="5010369"/>
            </a:xfrm>
          </p:grpSpPr>
          <p:pic>
            <p:nvPicPr>
              <p:cNvPr id="28686" name="Immagine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59632" y="908721"/>
                <a:ext cx="6120000" cy="5010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CasellaDiTesto 32"/>
              <p:cNvSpPr txBox="1"/>
              <p:nvPr/>
            </p:nvSpPr>
            <p:spPr>
              <a:xfrm>
                <a:off x="6300193" y="3933057"/>
                <a:ext cx="912913" cy="428306"/>
              </a:xfrm>
              <a:prstGeom prst="rec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none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algn="l" defTabSz="45603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1800" b="1" spc="50" dirty="0" smtClean="0">
                    <a:ln w="11430"/>
                    <a:gradFill>
                      <a:gsLst>
                        <a:gs pos="25000">
                          <a:srgbClr val="C0504D">
                            <a:satMod val="155000"/>
                          </a:srgbClr>
                        </a:gs>
                        <a:gs pos="100000">
                          <a:srgbClr val="C0504D">
                            <a:shade val="45000"/>
                            <a:satMod val="165000"/>
                          </a:srgbClr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Calibri"/>
                  </a:rPr>
                  <a:t>COMB</a:t>
                </a:r>
                <a:endParaRPr lang="it-IT" sz="1800" b="1" spc="50" dirty="0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Calibri"/>
                </a:endParaRPr>
              </a:p>
            </p:txBody>
          </p:sp>
          <p:cxnSp>
            <p:nvCxnSpPr>
              <p:cNvPr id="17" name="Connettore 2 34"/>
              <p:cNvCxnSpPr>
                <a:stCxn id="16" idx="0"/>
              </p:cNvCxnSpPr>
              <p:nvPr/>
            </p:nvCxnSpPr>
            <p:spPr>
              <a:xfrm flipH="1" flipV="1">
                <a:off x="5364585" y="3717584"/>
                <a:ext cx="1392065" cy="21547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9" name="Connettore 2 38"/>
              <p:cNvCxnSpPr/>
              <p:nvPr/>
            </p:nvCxnSpPr>
            <p:spPr>
              <a:xfrm>
                <a:off x="3446547" y="1972905"/>
                <a:ext cx="2277492" cy="23195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20" name="CasellaDiTesto 32"/>
              <p:cNvSpPr txBox="1"/>
              <p:nvPr/>
            </p:nvSpPr>
            <p:spPr>
              <a:xfrm>
                <a:off x="4788023" y="4725145"/>
                <a:ext cx="1459568" cy="428306"/>
              </a:xfrm>
              <a:prstGeom prst="rec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none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algn="l" defTabSz="45603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1800" b="1" spc="50" dirty="0" err="1">
                    <a:ln w="11430"/>
                    <a:gradFill>
                      <a:gsLst>
                        <a:gs pos="25000">
                          <a:srgbClr val="C0504D">
                            <a:satMod val="155000"/>
                          </a:srgbClr>
                        </a:gs>
                        <a:gs pos="100000">
                          <a:srgbClr val="C0504D">
                            <a:shade val="45000"/>
                            <a:satMod val="165000"/>
                          </a:srgbClr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Calibri"/>
                  </a:rPr>
                  <a:t>THz</a:t>
                </a:r>
                <a:r>
                  <a:rPr lang="it-IT" sz="1800" b="1" spc="50" dirty="0">
                    <a:ln w="11430"/>
                    <a:gradFill>
                      <a:gsLst>
                        <a:gs pos="25000">
                          <a:srgbClr val="C0504D">
                            <a:satMod val="155000"/>
                          </a:srgbClr>
                        </a:gs>
                        <a:gs pos="100000">
                          <a:srgbClr val="C0504D">
                            <a:shade val="45000"/>
                            <a:satMod val="165000"/>
                          </a:srgbClr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Calibri"/>
                  </a:rPr>
                  <a:t> Source</a:t>
                </a:r>
              </a:p>
            </p:txBody>
          </p:sp>
          <p:cxnSp>
            <p:nvCxnSpPr>
              <p:cNvPr id="21" name="Connettore 2 34"/>
              <p:cNvCxnSpPr/>
              <p:nvPr/>
            </p:nvCxnSpPr>
            <p:spPr>
              <a:xfrm flipH="1" flipV="1">
                <a:off x="5220551" y="3789013"/>
                <a:ext cx="215461" cy="91879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22" name="CasellaDiTesto 32"/>
              <p:cNvSpPr txBox="1"/>
              <p:nvPr/>
            </p:nvSpPr>
            <p:spPr>
              <a:xfrm>
                <a:off x="6871030" y="2924945"/>
                <a:ext cx="1203692" cy="749536"/>
              </a:xfrm>
              <a:prstGeom prst="rec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none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algn="l" defTabSz="45603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1800" b="1" spc="50" dirty="0">
                    <a:ln w="11430"/>
                    <a:gradFill>
                      <a:gsLst>
                        <a:gs pos="25000">
                          <a:srgbClr val="C0504D">
                            <a:satMod val="155000"/>
                          </a:srgbClr>
                        </a:gs>
                        <a:gs pos="100000">
                          <a:srgbClr val="C0504D">
                            <a:shade val="45000"/>
                            <a:satMod val="165000"/>
                          </a:srgbClr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Calibri"/>
                  </a:rPr>
                  <a:t>FEL</a:t>
                </a:r>
              </a:p>
              <a:p>
                <a:pPr algn="l" defTabSz="45603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1800" b="1" spc="50" dirty="0">
                    <a:ln w="11430"/>
                    <a:gradFill>
                      <a:gsLst>
                        <a:gs pos="25000">
                          <a:srgbClr val="C0504D">
                            <a:satMod val="155000"/>
                          </a:srgbClr>
                        </a:gs>
                        <a:gs pos="100000">
                          <a:srgbClr val="C0504D">
                            <a:shade val="45000"/>
                            <a:satMod val="165000"/>
                          </a:srgbClr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Calibri"/>
                  </a:rPr>
                  <a:t>(2colors)</a:t>
                </a:r>
              </a:p>
            </p:txBody>
          </p:sp>
          <p:cxnSp>
            <p:nvCxnSpPr>
              <p:cNvPr id="23" name="Connettore 2 34"/>
              <p:cNvCxnSpPr>
                <a:stCxn id="22" idx="0"/>
              </p:cNvCxnSpPr>
              <p:nvPr/>
            </p:nvCxnSpPr>
            <p:spPr>
              <a:xfrm flipH="1" flipV="1">
                <a:off x="6712890" y="2390127"/>
                <a:ext cx="759987" cy="53481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24" name="CasellaDiTesto 32"/>
              <p:cNvSpPr txBox="1"/>
              <p:nvPr/>
            </p:nvSpPr>
            <p:spPr>
              <a:xfrm>
                <a:off x="6137242" y="1409758"/>
                <a:ext cx="645736" cy="428306"/>
              </a:xfrm>
              <a:prstGeom prst="rec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none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algn="l" defTabSz="45603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1800" b="1" spc="50" dirty="0">
                    <a:ln w="11430"/>
                    <a:gradFill>
                      <a:gsLst>
                        <a:gs pos="25000">
                          <a:srgbClr val="C0504D">
                            <a:satMod val="155000"/>
                          </a:srgbClr>
                        </a:gs>
                        <a:gs pos="100000">
                          <a:srgbClr val="C0504D">
                            <a:shade val="45000"/>
                            <a:satMod val="165000"/>
                          </a:srgbClr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Calibri"/>
                  </a:rPr>
                  <a:t>EOS</a:t>
                </a:r>
              </a:p>
            </p:txBody>
          </p:sp>
          <p:cxnSp>
            <p:nvCxnSpPr>
              <p:cNvPr id="27" name="Connettore 2 34"/>
              <p:cNvCxnSpPr>
                <a:stCxn id="24" idx="2"/>
              </p:cNvCxnSpPr>
              <p:nvPr/>
            </p:nvCxnSpPr>
            <p:spPr>
              <a:xfrm flipH="1">
                <a:off x="6361081" y="1838064"/>
                <a:ext cx="99028" cy="40675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</p:grpSp>
        <p:sp>
          <p:nvSpPr>
            <p:cNvPr id="6" name="CasellaDiTesto 43"/>
            <p:cNvSpPr txBox="1"/>
            <p:nvPr/>
          </p:nvSpPr>
          <p:spPr>
            <a:xfrm>
              <a:off x="3399259" y="2645220"/>
              <a:ext cx="2855363" cy="673433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lIns="130039" tIns="65020" rIns="130039" bIns="650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l" defTabSz="45603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800" b="1" spc="50" dirty="0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Calibri"/>
                </a:rPr>
                <a:t>Thomson X-</a:t>
              </a:r>
              <a:r>
                <a:rPr lang="it-IT" sz="1800" b="1" spc="50" dirty="0" err="1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Calibri"/>
                </a:rPr>
                <a:t>ray</a:t>
              </a:r>
              <a:endParaRPr lang="it-IT" sz="1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endParaRPr>
            </a:p>
          </p:txBody>
        </p:sp>
        <p:cxnSp>
          <p:nvCxnSpPr>
            <p:cNvPr id="7" name="Connettore 2 45"/>
            <p:cNvCxnSpPr>
              <a:stCxn id="6" idx="3"/>
            </p:cNvCxnSpPr>
            <p:nvPr/>
          </p:nvCxnSpPr>
          <p:spPr>
            <a:xfrm>
              <a:off x="6254622" y="2981937"/>
              <a:ext cx="657315" cy="564299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" name="Connettore 1 54"/>
            <p:cNvCxnSpPr/>
            <p:nvPr/>
          </p:nvCxnSpPr>
          <p:spPr>
            <a:xfrm>
              <a:off x="3430013" y="5799264"/>
              <a:ext cx="717659" cy="409642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Connettore 1 56"/>
            <p:cNvCxnSpPr/>
            <p:nvPr/>
          </p:nvCxnSpPr>
          <p:spPr>
            <a:xfrm flipV="1">
              <a:off x="4147672" y="3647852"/>
              <a:ext cx="2764259" cy="256105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Connettore 1 60"/>
            <p:cNvCxnSpPr/>
            <p:nvPr/>
          </p:nvCxnSpPr>
          <p:spPr>
            <a:xfrm>
              <a:off x="6957165" y="3671987"/>
              <a:ext cx="308022" cy="204819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1" name="CasellaDiTesto 43"/>
            <p:cNvSpPr txBox="1"/>
            <p:nvPr/>
          </p:nvSpPr>
          <p:spPr>
            <a:xfrm>
              <a:off x="1381836" y="3706397"/>
              <a:ext cx="1510228" cy="673433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AF27F"/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lIns="130039" tIns="65020" rIns="130039" bIns="650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l" defTabSz="45603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800" b="1" spc="50" dirty="0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Calibri"/>
                </a:rPr>
                <a:t>FLAME</a:t>
              </a:r>
            </a:p>
          </p:txBody>
        </p:sp>
        <p:cxnSp>
          <p:nvCxnSpPr>
            <p:cNvPr id="12" name="Connettore 2 45"/>
            <p:cNvCxnSpPr/>
            <p:nvPr/>
          </p:nvCxnSpPr>
          <p:spPr>
            <a:xfrm>
              <a:off x="1893079" y="4348053"/>
              <a:ext cx="206406" cy="1348007"/>
            </a:xfrm>
            <a:prstGeom prst="straightConnector1">
              <a:avLst/>
            </a:prstGeom>
            <a:ln>
              <a:solidFill>
                <a:srgbClr val="FAF27F"/>
              </a:solidFill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29" name="CasellaDiTesto 43"/>
            <p:cNvSpPr txBox="1"/>
            <p:nvPr/>
          </p:nvSpPr>
          <p:spPr>
            <a:xfrm>
              <a:off x="3599363" y="3491556"/>
              <a:ext cx="1173605" cy="673433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lIns="130039" tIns="65020" rIns="130039" bIns="650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l" defTabSz="45603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800" b="1" spc="50" dirty="0" smtClean="0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Calibri"/>
                </a:rPr>
                <a:t>EXIN</a:t>
              </a:r>
              <a:endParaRPr lang="it-IT" sz="1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endParaRPr>
            </a:p>
          </p:txBody>
        </p:sp>
      </p:grpSp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52114" y="188971"/>
            <a:ext cx="8991600" cy="2066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5501" tIns="47753" rIns="95501" bIns="47753">
            <a:spAutoFit/>
          </a:bodyPr>
          <a:lstStyle>
            <a:lvl1pPr defTabSz="957263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1pPr>
            <a:lvl2pPr marL="742950" indent="-285750" defTabSz="957263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2pPr>
            <a:lvl3pPr marL="1143000" indent="-228600" defTabSz="957263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3pPr>
            <a:lvl4pPr marL="1600200" indent="-228600" defTabSz="957263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4pPr>
            <a:lvl5pPr marL="2057400" indent="-228600" defTabSz="957263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9pPr>
          </a:lstStyle>
          <a:p>
            <a:r>
              <a:rPr lang="en-US" sz="4400" b="1" dirty="0" smtClean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SPARC_LAB </a:t>
            </a:r>
            <a:endParaRPr lang="en-US" sz="4400" b="1" dirty="0">
              <a:solidFill>
                <a:srgbClr val="FFFF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sz="2000" b="1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</a:t>
            </a:r>
            <a:r>
              <a:rPr lang="en-US" sz="2000" b="1" dirty="0">
                <a:latin typeface="Times New Roman" charset="0"/>
                <a:ea typeface="ＭＳ Ｐゴシック" charset="0"/>
                <a:cs typeface="ＭＳ Ｐゴシック" charset="0"/>
              </a:rPr>
              <a:t>ources for </a:t>
            </a:r>
            <a:r>
              <a:rPr lang="en-US" sz="2000" b="1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2000" b="1" dirty="0">
                <a:latin typeface="Times New Roman" charset="0"/>
                <a:ea typeface="ＭＳ Ｐゴシック" charset="0"/>
                <a:cs typeface="ＭＳ Ｐゴシック" charset="0"/>
              </a:rPr>
              <a:t>lasma </a:t>
            </a:r>
            <a:r>
              <a:rPr lang="en-US" sz="2000" b="1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2000" b="1" dirty="0">
                <a:latin typeface="Times New Roman" charset="0"/>
                <a:ea typeface="ＭＳ Ｐゴシック" charset="0"/>
                <a:cs typeface="ＭＳ Ｐゴシック" charset="0"/>
              </a:rPr>
              <a:t>ccelerators and </a:t>
            </a:r>
            <a:r>
              <a:rPr lang="en-US" sz="2000" b="1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</a:t>
            </a:r>
            <a:r>
              <a:rPr lang="en-US" sz="2000" b="1" dirty="0">
                <a:latin typeface="Times New Roman" charset="0"/>
                <a:ea typeface="ＭＳ Ｐゴシック" charset="0"/>
                <a:cs typeface="ＭＳ Ｐゴシック" charset="0"/>
              </a:rPr>
              <a:t>adiation </a:t>
            </a:r>
            <a:r>
              <a:rPr lang="en-US" sz="2000" b="1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000" b="1" dirty="0">
                <a:latin typeface="Times New Roman" charset="0"/>
                <a:ea typeface="ＭＳ Ｐゴシック" charset="0"/>
                <a:cs typeface="ＭＳ Ｐゴシック" charset="0"/>
              </a:rPr>
              <a:t>ompton with</a:t>
            </a:r>
            <a:r>
              <a:rPr lang="en-US" sz="2000" b="1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L</a:t>
            </a:r>
            <a:r>
              <a:rPr lang="en-US" sz="2000" b="1" dirty="0">
                <a:latin typeface="Times New Roman" charset="0"/>
                <a:ea typeface="ＭＳ Ｐゴシック" charset="0"/>
                <a:cs typeface="ＭＳ Ｐゴシック" charset="0"/>
              </a:rPr>
              <a:t>asers </a:t>
            </a:r>
            <a:r>
              <a:rPr lang="en-US" sz="2000" b="1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2000" b="1" dirty="0">
                <a:latin typeface="Times New Roman" charset="0"/>
                <a:ea typeface="ＭＳ Ｐゴシック" charset="0"/>
                <a:cs typeface="ＭＳ Ｐゴシック" charset="0"/>
              </a:rPr>
              <a:t>nd </a:t>
            </a:r>
            <a:r>
              <a:rPr lang="en-US" sz="2000" b="1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B</a:t>
            </a:r>
            <a:r>
              <a:rPr lang="en-US" sz="2000" b="1" dirty="0">
                <a:latin typeface="Times New Roman" charset="0"/>
                <a:ea typeface="ＭＳ Ｐゴシック" charset="0"/>
                <a:cs typeface="ＭＳ Ｐゴシック" charset="0"/>
              </a:rPr>
              <a:t>eams</a:t>
            </a:r>
          </a:p>
          <a:p>
            <a:endParaRPr lang="en-US" sz="4400" b="1" dirty="0">
              <a:solidFill>
                <a:srgbClr val="FFFF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6324600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2015 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33" t="4292" r="3536" b="3428"/>
          <a:stretch/>
        </p:blipFill>
        <p:spPr>
          <a:xfrm>
            <a:off x="-468560" y="0"/>
            <a:ext cx="9818098" cy="68853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7664" y="116632"/>
            <a:ext cx="617609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SPARC-LAB and related experiments  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423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NFN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36" y="188640"/>
            <a:ext cx="9144000" cy="6092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292080" y="188640"/>
            <a:ext cx="3371400" cy="584557"/>
          </a:xfrm>
          <a:prstGeom prst="rect">
            <a:avLst/>
          </a:prstGeom>
          <a:solidFill>
            <a:srgbClr val="000099"/>
          </a:solidFill>
        </p:spPr>
        <p:txBody>
          <a:bodyPr wrap="none" lIns="91224" tIns="45612" rIns="91224" bIns="45612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smtClean="0">
                <a:solidFill>
                  <a:srgbClr val="FFFF00"/>
                </a:solidFill>
              </a:rPr>
              <a:t>Free Electron Laser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6324600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2015 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1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1822" y="204475"/>
            <a:ext cx="8642350" cy="84826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FF00"/>
                </a:solidFill>
              </a:rPr>
              <a:t>Accelerator Division Main Projects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835889" y="1064716"/>
            <a:ext cx="7721599" cy="61087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rgbClr val="FFFFFF"/>
                </a:solidFill>
              </a:rPr>
              <a:t>DA</a:t>
            </a:r>
            <a:r>
              <a:rPr lang="en-US" sz="2800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F</a:t>
            </a:r>
            <a:r>
              <a:rPr lang="en-US" sz="2800" dirty="0" smtClean="0">
                <a:solidFill>
                  <a:srgbClr val="FFFFFF"/>
                </a:solidFill>
              </a:rPr>
              <a:t>NE</a:t>
            </a:r>
          </a:p>
          <a:p>
            <a:endParaRPr lang="en-US" sz="2800" dirty="0" smtClean="0">
              <a:solidFill>
                <a:srgbClr val="FFFFFF"/>
              </a:solidFill>
            </a:endParaRPr>
          </a:p>
          <a:p>
            <a:r>
              <a:rPr lang="en-US" sz="2800" dirty="0" smtClean="0">
                <a:solidFill>
                  <a:srgbClr val="FFFFFF"/>
                </a:solidFill>
              </a:rPr>
              <a:t>SPARC-LAB</a:t>
            </a:r>
          </a:p>
          <a:p>
            <a:pPr marL="0" indent="0">
              <a:buNone/>
            </a:pPr>
            <a:endParaRPr lang="en-US" sz="2800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1050" dirty="0" smtClean="0">
              <a:solidFill>
                <a:srgbClr val="FFFFFF"/>
              </a:solidFill>
            </a:endParaRPr>
          </a:p>
          <a:p>
            <a:r>
              <a:rPr lang="en-US" sz="2800" dirty="0" smtClean="0">
                <a:solidFill>
                  <a:srgbClr val="FFFFFF"/>
                </a:solidFill>
              </a:rPr>
              <a:t>ELI-NP (Romania) / STAR (Cosenza)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SPARC-</a:t>
            </a:r>
            <a:r>
              <a:rPr lang="en-US" sz="2800" dirty="0" err="1" smtClean="0">
                <a:solidFill>
                  <a:srgbClr val="FFFFFF"/>
                </a:solidFill>
              </a:rPr>
              <a:t>Premiale</a:t>
            </a:r>
            <a:endParaRPr lang="en-US" sz="2800" dirty="0" smtClean="0">
              <a:solidFill>
                <a:srgbClr val="FFFFFF"/>
              </a:solidFill>
            </a:endParaRPr>
          </a:p>
          <a:p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smtClean="0">
                <a:solidFill>
                  <a:srgbClr val="FFFFFF"/>
                </a:solidFill>
              </a:rPr>
              <a:t>CHAOS-</a:t>
            </a:r>
            <a:r>
              <a:rPr lang="en-US" sz="2800" dirty="0" err="1" smtClean="0">
                <a:solidFill>
                  <a:srgbClr val="FFFFFF"/>
                </a:solidFill>
              </a:rPr>
              <a:t>Premiale</a:t>
            </a:r>
            <a:endParaRPr lang="en-US" sz="2800" dirty="0">
              <a:solidFill>
                <a:srgbClr val="FFFFFF"/>
              </a:solidFill>
            </a:endParaRPr>
          </a:p>
          <a:p>
            <a:endParaRPr lang="en-US" sz="1200" dirty="0" smtClean="0">
              <a:solidFill>
                <a:srgbClr val="FFFFFF"/>
              </a:solidFill>
            </a:endParaRPr>
          </a:p>
          <a:p>
            <a:r>
              <a:rPr lang="en-US" sz="2800" dirty="0" smtClean="0">
                <a:solidFill>
                  <a:srgbClr val="FFFFFF"/>
                </a:solidFill>
              </a:rPr>
              <a:t>Collaborations: LC/CLIC, HL-LHC, FCC, ESRF…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2915816" y="1469876"/>
            <a:ext cx="4572000" cy="1631216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lvl="1"/>
            <a:r>
              <a:rPr lang="en-US" sz="2000" dirty="0" smtClean="0">
                <a:solidFill>
                  <a:srgbClr val="FFFF00"/>
                </a:solidFill>
              </a:rPr>
              <a:t>FEL</a:t>
            </a:r>
          </a:p>
          <a:p>
            <a:pPr lvl="1"/>
            <a:r>
              <a:rPr lang="en-US" sz="2000" dirty="0" smtClean="0">
                <a:solidFill>
                  <a:srgbClr val="FFFF00"/>
                </a:solidFill>
              </a:rPr>
              <a:t>Plasma acceleration</a:t>
            </a:r>
          </a:p>
          <a:p>
            <a:pPr lvl="1"/>
            <a:r>
              <a:rPr lang="en-US" sz="2000" dirty="0" smtClean="0">
                <a:solidFill>
                  <a:srgbClr val="FFFF00"/>
                </a:solidFill>
              </a:rPr>
              <a:t>Thomson Scattering</a:t>
            </a:r>
          </a:p>
          <a:p>
            <a:pPr lvl="1"/>
            <a:r>
              <a:rPr lang="en-US" sz="2000" dirty="0" smtClean="0">
                <a:solidFill>
                  <a:srgbClr val="FFFF00"/>
                </a:solidFill>
              </a:rPr>
              <a:t>FLAME</a:t>
            </a:r>
          </a:p>
          <a:p>
            <a:pPr lvl="1"/>
            <a:r>
              <a:rPr lang="en-US" sz="2000" dirty="0" err="1" smtClean="0">
                <a:solidFill>
                  <a:srgbClr val="FFFF00"/>
                </a:solidFill>
              </a:rPr>
              <a:t>TeraHertz</a:t>
            </a:r>
            <a:endParaRPr lang="en-US" sz="2000" dirty="0" smtClean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flipV="1">
            <a:off x="1128316" y="4341748"/>
            <a:ext cx="3183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! 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6324600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2015 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551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Schermata 2015-06-30 alle 16.07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307248"/>
          </a:xfrm>
          <a:prstGeom prst="rect">
            <a:avLst/>
          </a:prstGeom>
        </p:spPr>
      </p:pic>
      <p:pic>
        <p:nvPicPr>
          <p:cNvPr id="7" name="Picture 6" descr="Schermata 2015-06-30 alle 16.08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562" y="1628800"/>
            <a:ext cx="4784858" cy="2880320"/>
          </a:xfrm>
          <a:prstGeom prst="rect">
            <a:avLst/>
          </a:prstGeom>
        </p:spPr>
      </p:pic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6324600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2015 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929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Schermata 2015-06-30 alle 17.38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0"/>
            <a:ext cx="9144000" cy="631804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6324600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2015 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6863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hermata 2015-07-01 alle 08.52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5952871"/>
          </a:xfrm>
          <a:prstGeom prst="rect">
            <a:avLst/>
          </a:prstGeom>
        </p:spPr>
      </p:pic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6324600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2015 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6970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hermata 2015-07-01 alle 08.49.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9144000" cy="6316060"/>
          </a:xfrm>
          <a:prstGeom prst="rect">
            <a:avLst/>
          </a:prstGeom>
        </p:spPr>
      </p:pic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6324600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2015 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7890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hermata 2015-06-30 alle 21.22.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320413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6309320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2015 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1525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hermata 2015-07-01 alle 08.49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58"/>
            <a:ext cx="9144000" cy="6459794"/>
          </a:xfrm>
          <a:prstGeom prst="rect">
            <a:avLst/>
          </a:prstGeom>
        </p:spPr>
      </p:pic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6324600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2015 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4517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5" name="Group 2"/>
          <p:cNvGrpSpPr>
            <a:grpSpLocks/>
          </p:cNvGrpSpPr>
          <p:nvPr/>
        </p:nvGrpSpPr>
        <p:grpSpPr bwMode="auto">
          <a:xfrm>
            <a:off x="1406769" y="1179575"/>
            <a:ext cx="6541477" cy="2782887"/>
            <a:chOff x="768" y="688"/>
            <a:chExt cx="4123" cy="1328"/>
          </a:xfrm>
        </p:grpSpPr>
        <p:grpSp>
          <p:nvGrpSpPr>
            <p:cNvPr id="36869" name="Group 3"/>
            <p:cNvGrpSpPr>
              <a:grpSpLocks/>
            </p:cNvGrpSpPr>
            <p:nvPr/>
          </p:nvGrpSpPr>
          <p:grpSpPr bwMode="auto">
            <a:xfrm>
              <a:off x="768" y="688"/>
              <a:ext cx="4123" cy="1328"/>
              <a:chOff x="768" y="688"/>
              <a:chExt cx="4123" cy="1328"/>
            </a:xfrm>
          </p:grpSpPr>
          <p:pic>
            <p:nvPicPr>
              <p:cNvPr id="1925124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299"/>
              <a:stretch>
                <a:fillRect/>
              </a:stretch>
            </p:blipFill>
            <p:spPr bwMode="auto">
              <a:xfrm>
                <a:off x="768" y="688"/>
                <a:ext cx="4123" cy="13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1925125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293" t="75822" r="19670" b="16168"/>
              <a:stretch>
                <a:fillRect/>
              </a:stretch>
            </p:blipFill>
            <p:spPr bwMode="auto">
              <a:xfrm>
                <a:off x="2473" y="1370"/>
                <a:ext cx="455" cy="2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1925126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293" t="75822" r="19670" b="16168"/>
              <a:stretch>
                <a:fillRect/>
              </a:stretch>
            </p:blipFill>
            <p:spPr bwMode="auto">
              <a:xfrm>
                <a:off x="1488" y="1370"/>
                <a:ext cx="453" cy="2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1925127" name="Picture 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364" t="75449" r="44095" b="17366"/>
              <a:stretch>
                <a:fillRect/>
              </a:stretch>
            </p:blipFill>
            <p:spPr bwMode="auto">
              <a:xfrm>
                <a:off x="1248" y="1368"/>
                <a:ext cx="146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36875" name="Line 8"/>
              <p:cNvSpPr>
                <a:spLocks noChangeShapeType="1"/>
              </p:cNvSpPr>
              <p:nvPr/>
            </p:nvSpPr>
            <p:spPr bwMode="auto">
              <a:xfrm flipV="1">
                <a:off x="2770" y="1546"/>
                <a:ext cx="230" cy="306"/>
              </a:xfrm>
              <a:prstGeom prst="line">
                <a:avLst/>
              </a:prstGeom>
              <a:noFill/>
              <a:ln w="57150">
                <a:solidFill>
                  <a:srgbClr val="F3FF7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mtClean="0"/>
              </a:p>
            </p:txBody>
          </p:sp>
          <p:sp>
            <p:nvSpPr>
              <p:cNvPr id="36876" name="Line 9"/>
              <p:cNvSpPr>
                <a:spLocks noChangeShapeType="1"/>
              </p:cNvSpPr>
              <p:nvPr/>
            </p:nvSpPr>
            <p:spPr bwMode="auto">
              <a:xfrm flipH="1" flipV="1">
                <a:off x="1344" y="1632"/>
                <a:ext cx="96" cy="19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mtClean="0"/>
              </a:p>
            </p:txBody>
          </p:sp>
          <p:sp>
            <p:nvSpPr>
              <p:cNvPr id="36877" name="Line 10"/>
              <p:cNvSpPr>
                <a:spLocks noChangeShapeType="1"/>
              </p:cNvSpPr>
              <p:nvPr/>
            </p:nvSpPr>
            <p:spPr bwMode="auto">
              <a:xfrm>
                <a:off x="2640" y="1872"/>
                <a:ext cx="144" cy="0"/>
              </a:xfrm>
              <a:prstGeom prst="line">
                <a:avLst/>
              </a:pr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mtClean="0"/>
              </a:p>
            </p:txBody>
          </p:sp>
        </p:grpSp>
        <p:sp>
          <p:nvSpPr>
            <p:cNvPr id="36870" name="Rectangle 11"/>
            <p:cNvSpPr>
              <a:spLocks noChangeArrowheads="1"/>
            </p:cNvSpPr>
            <p:nvPr/>
          </p:nvSpPr>
          <p:spPr bwMode="auto">
            <a:xfrm>
              <a:off x="2928" y="1368"/>
              <a:ext cx="144" cy="192"/>
            </a:xfrm>
            <a:prstGeom prst="rect">
              <a:avLst/>
            </a:prstGeom>
            <a:solidFill>
              <a:srgbClr val="FFBABD"/>
            </a:solidFill>
            <a:ln w="9525">
              <a:solidFill>
                <a:srgbClr val="FFB9BB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/>
            </a:p>
          </p:txBody>
        </p:sp>
      </p:grpSp>
      <p:sp>
        <p:nvSpPr>
          <p:cNvPr id="36866" name="Text Box 12"/>
          <p:cNvSpPr txBox="1">
            <a:spLocks noChangeArrowheads="1"/>
          </p:cNvSpPr>
          <p:nvPr/>
        </p:nvSpPr>
        <p:spPr bwMode="auto">
          <a:xfrm>
            <a:off x="375145" y="4105380"/>
            <a:ext cx="85725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7151" tIns="33587" rIns="67151" bIns="33587">
            <a:spAutoFit/>
          </a:bodyPr>
          <a:lstStyle>
            <a:lvl1pPr defTabSz="6731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1pPr>
            <a:lvl2pPr marL="742950" indent="-285750" defTabSz="6731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2pPr>
            <a:lvl3pPr marL="1143000" indent="-228600" defTabSz="6731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3pPr>
            <a:lvl4pPr marL="1600200" indent="-228600" defTabSz="6731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4pPr>
            <a:lvl5pPr marL="2057400" indent="-228600" defTabSz="6731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5pPr>
            <a:lvl6pPr marL="2514600" indent="-228600" algn="ctr" defTabSz="6731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6pPr>
            <a:lvl7pPr marL="2971800" indent="-228600" algn="ctr" defTabSz="6731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7pPr>
            <a:lvl8pPr marL="3429000" indent="-228600" algn="ctr" defTabSz="6731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8pPr>
            <a:lvl9pPr marL="3886200" indent="-228600" algn="ctr" defTabSz="6731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9pPr>
          </a:lstStyle>
          <a:p>
            <a:pPr algn="just">
              <a:spcBef>
                <a:spcPct val="50000"/>
              </a:spcBef>
              <a:buFontTx/>
              <a:buChar char="•"/>
            </a:pPr>
            <a:r>
              <a:rPr lang="en-US" sz="21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Weak blowout regime</a:t>
            </a:r>
            <a:r>
              <a:rPr lang="en-US" sz="2100" dirty="0">
                <a:latin typeface="Arial" charset="0"/>
                <a:ea typeface="ＭＳ Ｐゴシック" charset="0"/>
                <a:cs typeface="ＭＳ Ｐゴシック" charset="0"/>
              </a:rPr>
              <a:t> with resonant amplification of plasma wave by a train of high Brightness electron bunches produced by </a:t>
            </a:r>
            <a:r>
              <a:rPr lang="en-US" sz="21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Laser Comb</a:t>
            </a:r>
            <a:r>
              <a:rPr lang="en-US" sz="2100" dirty="0">
                <a:latin typeface="Arial" charset="0"/>
                <a:ea typeface="ＭＳ Ｐゴシック" charset="0"/>
                <a:cs typeface="ＭＳ Ｐゴシック" charset="0"/>
              </a:rPr>
              <a:t> technique?</a:t>
            </a:r>
            <a:endParaRPr lang="en-US" sz="2100" dirty="0">
              <a:solidFill>
                <a:srgbClr val="FFFF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en-US" sz="21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Ramped bunch train configuration</a:t>
            </a:r>
            <a:r>
              <a:rPr lang="en-US" sz="2100" b="1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100" dirty="0">
                <a:latin typeface="Arial" charset="0"/>
                <a:ea typeface="ＭＳ Ｐゴシック" charset="0"/>
                <a:cs typeface="ＭＳ Ｐゴシック" charset="0"/>
              </a:rPr>
              <a:t>to enhance </a:t>
            </a:r>
            <a:r>
              <a:rPr lang="en-US" sz="2100" dirty="0" err="1">
                <a:latin typeface="Arial" charset="0"/>
                <a:ea typeface="ＭＳ Ｐゴシック" charset="0"/>
                <a:cs typeface="ＭＳ Ｐゴシック" charset="0"/>
              </a:rPr>
              <a:t>tranformer</a:t>
            </a:r>
            <a:r>
              <a:rPr lang="en-US" sz="2100" dirty="0">
                <a:latin typeface="Arial" charset="0"/>
                <a:ea typeface="ＭＳ Ｐゴシック" charset="0"/>
                <a:cs typeface="ＭＳ Ｐゴシック" charset="0"/>
              </a:rPr>
              <a:t> ratio?</a:t>
            </a: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en-US" sz="21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1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High quality bunch</a:t>
            </a:r>
            <a:r>
              <a:rPr lang="en-US" sz="2100" dirty="0">
                <a:latin typeface="Arial" charset="0"/>
                <a:ea typeface="ＭＳ Ｐゴシック" charset="0"/>
                <a:cs typeface="ＭＳ Ｐゴシック" charset="0"/>
              </a:rPr>
              <a:t> preservation during acceleration and transport?</a:t>
            </a:r>
            <a:endParaRPr lang="en-US" sz="21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67" name="Rectangle 13"/>
          <p:cNvSpPr>
            <a:spLocks noChangeArrowheads="1"/>
          </p:cNvSpPr>
          <p:nvPr/>
        </p:nvSpPr>
        <p:spPr bwMode="auto">
          <a:xfrm>
            <a:off x="395536" y="337995"/>
            <a:ext cx="8894885" cy="498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7151" tIns="33587" rIns="67151" bIns="33587">
            <a:spAutoFit/>
          </a:bodyPr>
          <a:lstStyle/>
          <a:p>
            <a:pPr defTabSz="671164" eaLnBrk="0" hangingPunct="0"/>
            <a:r>
              <a:rPr lang="en-US" sz="2800" b="1" dirty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Resonant plasma excitation by a Train of Bunches</a:t>
            </a:r>
          </a:p>
        </p:txBody>
      </p:sp>
      <p:pic>
        <p:nvPicPr>
          <p:cNvPr id="1925134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2" t="27777" r="29445" b="41112"/>
          <a:stretch>
            <a:fillRect/>
          </a:stretch>
        </p:blipFill>
        <p:spPr bwMode="auto">
          <a:xfrm>
            <a:off x="8036204" y="6215063"/>
            <a:ext cx="965689" cy="50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6324600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2015 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hermata 2015-07-01 alle 08.47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9144000" cy="6311406"/>
          </a:xfrm>
          <a:prstGeom prst="rect">
            <a:avLst/>
          </a:prstGeom>
        </p:spPr>
      </p:pic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6324600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2015 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6882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hermata 2015-06-30 alle 21.23.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492615"/>
          </a:xfrm>
          <a:prstGeom prst="rect">
            <a:avLst/>
          </a:prstGeom>
        </p:spPr>
      </p:pic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6324600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2015 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67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8" y="-27384"/>
            <a:ext cx="8892480" cy="6570555"/>
          </a:xfrm>
          <a:prstGeom prst="rect">
            <a:avLst/>
          </a:prstGeom>
        </p:spPr>
      </p:pic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6381328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2015 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016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LNF006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2700"/>
            <a:ext cx="9144000" cy="6858000"/>
          </a:xfrm>
          <a:prstGeom prst="rect">
            <a:avLst/>
          </a:prstGeom>
          <a:solidFill>
            <a:srgbClr val="3333CC"/>
          </a:solidFill>
          <a:ln w="9525">
            <a:noFill/>
            <a:miter lim="800000"/>
            <a:headEnd/>
            <a:tailEnd/>
          </a:ln>
        </p:spPr>
      </p:pic>
      <p:sp>
        <p:nvSpPr>
          <p:cNvPr id="17412" name="Oval 5"/>
          <p:cNvSpPr>
            <a:spLocks noChangeArrowheads="1"/>
          </p:cNvSpPr>
          <p:nvPr/>
        </p:nvSpPr>
        <p:spPr bwMode="auto">
          <a:xfrm>
            <a:off x="5122863" y="1293813"/>
            <a:ext cx="3494087" cy="2270125"/>
          </a:xfrm>
          <a:prstGeom prst="ellipse">
            <a:avLst/>
          </a:prstGeom>
          <a:solidFill>
            <a:schemeClr val="bg1">
              <a:alpha val="0"/>
            </a:schemeClr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it-IT" sz="3200">
              <a:solidFill>
                <a:srgbClr val="FFFF00"/>
              </a:solidFill>
            </a:endParaRPr>
          </a:p>
        </p:txBody>
      </p:sp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4514850" y="3563938"/>
            <a:ext cx="971550" cy="366712"/>
          </a:xfrm>
          <a:prstGeom prst="rect">
            <a:avLst/>
          </a:prstGeom>
          <a:solidFill>
            <a:srgbClr val="3333CC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b="1">
                <a:solidFill>
                  <a:srgbClr val="FFFF00"/>
                </a:solidFill>
              </a:rPr>
              <a:t>DAFNE</a:t>
            </a:r>
          </a:p>
        </p:txBody>
      </p:sp>
      <p:sp>
        <p:nvSpPr>
          <p:cNvPr id="17414" name="Text Box 8"/>
          <p:cNvSpPr txBox="1">
            <a:spLocks noChangeArrowheads="1"/>
          </p:cNvSpPr>
          <p:nvPr/>
        </p:nvSpPr>
        <p:spPr bwMode="auto">
          <a:xfrm>
            <a:off x="8256588" y="3509963"/>
            <a:ext cx="882650" cy="366712"/>
          </a:xfrm>
          <a:prstGeom prst="rect">
            <a:avLst/>
          </a:prstGeom>
          <a:solidFill>
            <a:srgbClr val="3333CC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b="1">
                <a:solidFill>
                  <a:srgbClr val="FFFF00"/>
                </a:solidFill>
              </a:rPr>
              <a:t>LINAC</a:t>
            </a:r>
          </a:p>
        </p:txBody>
      </p:sp>
      <p:sp>
        <p:nvSpPr>
          <p:cNvPr id="17415" name="Text Box 13"/>
          <p:cNvSpPr txBox="1">
            <a:spLocks noChangeArrowheads="1"/>
          </p:cNvSpPr>
          <p:nvPr/>
        </p:nvSpPr>
        <p:spPr bwMode="auto">
          <a:xfrm>
            <a:off x="6686550" y="3773488"/>
            <a:ext cx="628650" cy="366712"/>
          </a:xfrm>
          <a:prstGeom prst="rect">
            <a:avLst/>
          </a:prstGeom>
          <a:solidFill>
            <a:srgbClr val="3333CC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b="1">
                <a:solidFill>
                  <a:srgbClr val="FFFF00"/>
                </a:solidFill>
              </a:rPr>
              <a:t>BTF</a:t>
            </a:r>
          </a:p>
        </p:txBody>
      </p:sp>
      <p:sp>
        <p:nvSpPr>
          <p:cNvPr id="17416" name="Text Box 15"/>
          <p:cNvSpPr txBox="1">
            <a:spLocks noChangeArrowheads="1"/>
          </p:cNvSpPr>
          <p:nvPr/>
        </p:nvSpPr>
        <p:spPr bwMode="auto">
          <a:xfrm>
            <a:off x="3881438" y="1263650"/>
            <a:ext cx="1381125" cy="336550"/>
          </a:xfrm>
          <a:prstGeom prst="rect">
            <a:avLst/>
          </a:prstGeom>
          <a:solidFill>
            <a:srgbClr val="3333CC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600" b="1">
                <a:solidFill>
                  <a:srgbClr val="FFFF00"/>
                </a:solidFill>
              </a:rPr>
              <a:t>DAFNE-light</a:t>
            </a:r>
          </a:p>
        </p:txBody>
      </p:sp>
      <p:sp>
        <p:nvSpPr>
          <p:cNvPr id="17417" name="CasellaDiTesto 10"/>
          <p:cNvSpPr txBox="1">
            <a:spLocks noChangeArrowheads="1"/>
          </p:cNvSpPr>
          <p:nvPr/>
        </p:nvSpPr>
        <p:spPr bwMode="auto">
          <a:xfrm>
            <a:off x="827584" y="4797152"/>
            <a:ext cx="6109365" cy="646331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</a:rPr>
              <a:t>The DA</a:t>
            </a:r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  <a:latin typeface="Symbol" charset="2"/>
                <a:cs typeface="Symbol" charset="2"/>
              </a:rPr>
              <a:t>F</a:t>
            </a:r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</a:rPr>
              <a:t>NE 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  <a:sym typeface="Symbol" pitchFamily="36" charset="2"/>
              </a:rPr>
              <a:t>-Factory complex</a:t>
            </a:r>
            <a:endParaRPr lang="en-US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5" name="Connettore 2 4"/>
          <p:cNvCxnSpPr>
            <a:stCxn id="17414" idx="0"/>
          </p:cNvCxnSpPr>
          <p:nvPr/>
        </p:nvCxnSpPr>
        <p:spPr>
          <a:xfrm flipH="1" flipV="1">
            <a:off x="7924800" y="2687638"/>
            <a:ext cx="773113" cy="822325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>
            <a:stCxn id="17415" idx="0"/>
          </p:cNvCxnSpPr>
          <p:nvPr/>
        </p:nvCxnSpPr>
        <p:spPr>
          <a:xfrm flipV="1">
            <a:off x="7000875" y="2798763"/>
            <a:ext cx="314325" cy="974725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>
            <a:off x="4683125" y="1600200"/>
            <a:ext cx="1662113" cy="422275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>
            <a:stCxn id="17413" idx="0"/>
          </p:cNvCxnSpPr>
          <p:nvPr/>
        </p:nvCxnSpPr>
        <p:spPr>
          <a:xfrm flipV="1">
            <a:off x="5000625" y="2581275"/>
            <a:ext cx="1838325" cy="982663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7315200" y="0"/>
            <a:ext cx="1828800" cy="762000"/>
          </a:xfrm>
          <a:prstGeom prst="rect">
            <a:avLst/>
          </a:prstGeom>
          <a:solidFill>
            <a:srgbClr val="3333CC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GB" sz="4400" b="1">
                <a:solidFill>
                  <a:srgbClr val="FFFF00"/>
                </a:solidFill>
                <a:latin typeface="Eras Bold ITC" pitchFamily="34" charset="0"/>
              </a:rPr>
              <a:t>LNF</a:t>
            </a:r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6324600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2015 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154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67" y="-61846"/>
            <a:ext cx="8910129" cy="658719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6381328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2015 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404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0"/>
            <a:ext cx="90341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240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5496" y="764704"/>
            <a:ext cx="9577064" cy="5688632"/>
            <a:chOff x="428229" y="692150"/>
            <a:chExt cx="9823863" cy="5400894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229" y="692150"/>
              <a:ext cx="9243880" cy="5346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1" name="CasellaDiTesto 3"/>
            <p:cNvSpPr txBox="1">
              <a:spLocks noChangeArrowheads="1"/>
            </p:cNvSpPr>
            <p:nvPr/>
          </p:nvSpPr>
          <p:spPr bwMode="auto">
            <a:xfrm>
              <a:off x="1363795" y="1557338"/>
              <a:ext cx="26536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solidFill>
                    <a:prstClr val="white"/>
                  </a:solidFill>
                  <a:cs typeface="Arial" charset="0"/>
                </a:rPr>
                <a:t>Sezione Banda C</a:t>
              </a:r>
            </a:p>
          </p:txBody>
        </p:sp>
        <p:cxnSp>
          <p:nvCxnSpPr>
            <p:cNvPr id="6" name="Connettore 2 5"/>
            <p:cNvCxnSpPr>
              <a:cxnSpLocks noChangeShapeType="1"/>
            </p:cNvCxnSpPr>
            <p:nvPr/>
          </p:nvCxnSpPr>
          <p:spPr bwMode="auto">
            <a:xfrm>
              <a:off x="2067191" y="1925641"/>
              <a:ext cx="390393" cy="782637"/>
            </a:xfrm>
            <a:prstGeom prst="straightConnector1">
              <a:avLst/>
            </a:prstGeom>
            <a:noFill/>
            <a:ln w="38100">
              <a:solidFill>
                <a:srgbClr val="F79646"/>
              </a:solidFill>
              <a:round/>
              <a:headEnd/>
              <a:tailEnd type="arrow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53" name="CasellaDiTesto 7"/>
            <p:cNvSpPr txBox="1">
              <a:spLocks noChangeArrowheads="1"/>
            </p:cNvSpPr>
            <p:nvPr/>
          </p:nvSpPr>
          <p:spPr bwMode="auto">
            <a:xfrm>
              <a:off x="4406108" y="1187450"/>
              <a:ext cx="265363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solidFill>
                    <a:prstClr val="white"/>
                  </a:solidFill>
                  <a:cs typeface="Arial" charset="0"/>
                </a:rPr>
                <a:t>Gruppo Pompe Vuoto</a:t>
              </a:r>
            </a:p>
          </p:txBody>
        </p:sp>
        <p:cxnSp>
          <p:nvCxnSpPr>
            <p:cNvPr id="9" name="Connettore 2 8"/>
            <p:cNvCxnSpPr>
              <a:cxnSpLocks noChangeShapeType="1"/>
            </p:cNvCxnSpPr>
            <p:nvPr/>
          </p:nvCxnSpPr>
          <p:spPr bwMode="auto">
            <a:xfrm>
              <a:off x="5343395" y="1614488"/>
              <a:ext cx="196056" cy="519112"/>
            </a:xfrm>
            <a:prstGeom prst="straightConnector1">
              <a:avLst/>
            </a:prstGeom>
            <a:noFill/>
            <a:ln w="38100">
              <a:solidFill>
                <a:srgbClr val="F79646"/>
              </a:solidFill>
              <a:round/>
              <a:headEnd/>
              <a:tailEnd type="arrow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Connettore 2 10"/>
            <p:cNvCxnSpPr>
              <a:cxnSpLocks noChangeShapeType="1"/>
            </p:cNvCxnSpPr>
            <p:nvPr/>
          </p:nvCxnSpPr>
          <p:spPr bwMode="auto">
            <a:xfrm>
              <a:off x="5343395" y="1614488"/>
              <a:ext cx="196056" cy="1814512"/>
            </a:xfrm>
            <a:prstGeom prst="straightConnector1">
              <a:avLst/>
            </a:prstGeom>
            <a:noFill/>
            <a:ln w="38100">
              <a:solidFill>
                <a:srgbClr val="F79646"/>
              </a:solidFill>
              <a:round/>
              <a:headEnd/>
              <a:tailEnd type="arrow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56" name="CasellaDiTesto 14"/>
            <p:cNvSpPr txBox="1">
              <a:spLocks noChangeArrowheads="1"/>
            </p:cNvSpPr>
            <p:nvPr/>
          </p:nvSpPr>
          <p:spPr bwMode="auto">
            <a:xfrm>
              <a:off x="3549652" y="5446713"/>
              <a:ext cx="265191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solidFill>
                    <a:prstClr val="black"/>
                  </a:solidFill>
                  <a:cs typeface="Arial" charset="0"/>
                </a:rPr>
                <a:t>Permanent magnet actuator</a:t>
              </a:r>
            </a:p>
          </p:txBody>
        </p:sp>
        <p:cxnSp>
          <p:nvCxnSpPr>
            <p:cNvPr id="16" name="Connettore 2 15"/>
            <p:cNvCxnSpPr>
              <a:cxnSpLocks noChangeShapeType="1"/>
            </p:cNvCxnSpPr>
            <p:nvPr/>
          </p:nvCxnSpPr>
          <p:spPr bwMode="auto">
            <a:xfrm flipV="1">
              <a:off x="5441421" y="3429003"/>
              <a:ext cx="760148" cy="2124075"/>
            </a:xfrm>
            <a:prstGeom prst="straightConnector1">
              <a:avLst/>
            </a:prstGeom>
            <a:noFill/>
            <a:ln w="38100">
              <a:solidFill>
                <a:srgbClr val="F79646"/>
              </a:solidFill>
              <a:round/>
              <a:headEnd/>
              <a:tailEnd type="arrow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58" name="CasellaDiTesto 18"/>
            <p:cNvSpPr txBox="1">
              <a:spLocks noChangeArrowheads="1"/>
            </p:cNvSpPr>
            <p:nvPr/>
          </p:nvSpPr>
          <p:spPr bwMode="auto">
            <a:xfrm>
              <a:off x="6512853" y="5405438"/>
              <a:ext cx="265191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solidFill>
                    <a:prstClr val="black"/>
                  </a:solidFill>
                  <a:cs typeface="Arial" charset="0"/>
                </a:rPr>
                <a:t>YAG/OTR/EOS crystal actuator</a:t>
              </a:r>
            </a:p>
          </p:txBody>
        </p:sp>
        <p:cxnSp>
          <p:nvCxnSpPr>
            <p:cNvPr id="20" name="Connettore 2 19"/>
            <p:cNvCxnSpPr>
              <a:cxnSpLocks noChangeShapeType="1"/>
            </p:cNvCxnSpPr>
            <p:nvPr/>
          </p:nvCxnSpPr>
          <p:spPr bwMode="auto">
            <a:xfrm flipH="1" flipV="1">
              <a:off x="7059745" y="3860800"/>
              <a:ext cx="233892" cy="1544638"/>
            </a:xfrm>
            <a:prstGeom prst="straightConnector1">
              <a:avLst/>
            </a:prstGeom>
            <a:noFill/>
            <a:ln w="38100">
              <a:solidFill>
                <a:srgbClr val="F79646"/>
              </a:solidFill>
              <a:round/>
              <a:headEnd/>
              <a:tailEnd type="arrow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60" name="CasellaDiTesto 22"/>
            <p:cNvSpPr txBox="1">
              <a:spLocks noChangeArrowheads="1"/>
            </p:cNvSpPr>
            <p:nvPr/>
          </p:nvSpPr>
          <p:spPr bwMode="auto">
            <a:xfrm>
              <a:off x="7002993" y="817563"/>
              <a:ext cx="2651919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solidFill>
                    <a:prstClr val="white"/>
                  </a:solidFill>
                  <a:cs typeface="Arial" charset="0"/>
                </a:rPr>
                <a:t>Camera interazione e</a:t>
              </a:r>
            </a:p>
            <a:p>
              <a:pPr algn="l"/>
              <a:r>
                <a:rPr lang="en-US" sz="1800" b="1">
                  <a:solidFill>
                    <a:prstClr val="white"/>
                  </a:solidFill>
                  <a:cs typeface="Arial" charset="0"/>
                </a:rPr>
                <a:t>Sistemi ancillari di pompaggio e iniezione gas</a:t>
              </a:r>
            </a:p>
          </p:txBody>
        </p:sp>
        <p:cxnSp>
          <p:nvCxnSpPr>
            <p:cNvPr id="24" name="Connettore 2 23"/>
            <p:cNvCxnSpPr>
              <a:cxnSpLocks noChangeShapeType="1"/>
            </p:cNvCxnSpPr>
            <p:nvPr/>
          </p:nvCxnSpPr>
          <p:spPr bwMode="auto">
            <a:xfrm>
              <a:off x="7838811" y="1965328"/>
              <a:ext cx="79110" cy="1103313"/>
            </a:xfrm>
            <a:prstGeom prst="straightConnector1">
              <a:avLst/>
            </a:prstGeom>
            <a:noFill/>
            <a:ln w="38100">
              <a:solidFill>
                <a:srgbClr val="F79646"/>
              </a:solidFill>
              <a:round/>
              <a:headEnd/>
              <a:tailEnd type="arrow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Connettore 2 25"/>
            <p:cNvCxnSpPr>
              <a:cxnSpLocks noChangeShapeType="1"/>
            </p:cNvCxnSpPr>
            <p:nvPr/>
          </p:nvCxnSpPr>
          <p:spPr bwMode="auto">
            <a:xfrm flipV="1">
              <a:off x="5606522" y="3365503"/>
              <a:ext cx="2856575" cy="2339975"/>
            </a:xfrm>
            <a:prstGeom prst="straightConnector1">
              <a:avLst/>
            </a:prstGeom>
            <a:noFill/>
            <a:ln w="38100">
              <a:solidFill>
                <a:srgbClr val="F79646"/>
              </a:solidFill>
              <a:round/>
              <a:headEnd/>
              <a:tailEnd type="arrow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63" name="CasellaDiTesto 27"/>
            <p:cNvSpPr txBox="1">
              <a:spLocks noChangeArrowheads="1"/>
            </p:cNvSpPr>
            <p:nvPr/>
          </p:nvSpPr>
          <p:spPr bwMode="auto">
            <a:xfrm>
              <a:off x="7600173" y="4935715"/>
              <a:ext cx="265191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 dirty="0">
                  <a:solidFill>
                    <a:prstClr val="black"/>
                  </a:solidFill>
                  <a:cs typeface="Arial" charset="0"/>
                </a:rPr>
                <a:t>YAG/OTR actuator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28129" y="180094"/>
            <a:ext cx="8375084" cy="584610"/>
          </a:xfrm>
          <a:prstGeom prst="rect">
            <a:avLst/>
          </a:prstGeom>
          <a:noFill/>
        </p:spPr>
        <p:txBody>
          <a:bodyPr wrap="square" lIns="91275" tIns="45638" rIns="91275" bIns="45638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COMB plasma interaction chamber</a:t>
            </a:r>
            <a:endParaRPr lang="en-US" sz="3200" dirty="0">
              <a:solidFill>
                <a:srgbClr val="FFFFFF"/>
              </a:solidFill>
            </a:endParaRPr>
          </a:p>
        </p:txBody>
      </p:sp>
      <p:cxnSp>
        <p:nvCxnSpPr>
          <p:cNvPr id="19" name="Connettore 2 19"/>
          <p:cNvCxnSpPr>
            <a:cxnSpLocks noChangeShapeType="1"/>
          </p:cNvCxnSpPr>
          <p:nvPr/>
        </p:nvCxnSpPr>
        <p:spPr bwMode="auto">
          <a:xfrm flipH="1" flipV="1">
            <a:off x="8244408" y="3933056"/>
            <a:ext cx="223091" cy="1598844"/>
          </a:xfrm>
          <a:prstGeom prst="straightConnector1">
            <a:avLst/>
          </a:prstGeom>
          <a:noFill/>
          <a:ln w="38100">
            <a:solidFill>
              <a:srgbClr val="F79646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6351984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2015 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hermata 2015-06-30 alle 13.58.4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7"/>
          <a:stretch/>
        </p:blipFill>
        <p:spPr>
          <a:xfrm>
            <a:off x="0" y="1045206"/>
            <a:ext cx="9144000" cy="584017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971600" y="188640"/>
            <a:ext cx="761177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COMB </a:t>
            </a:r>
            <a:r>
              <a:rPr lang="en-US" sz="3200" dirty="0">
                <a:solidFill>
                  <a:srgbClr val="FFFF00"/>
                </a:solidFill>
              </a:rPr>
              <a:t>E</a:t>
            </a:r>
            <a:r>
              <a:rPr lang="en-US" sz="3200" dirty="0" smtClean="0">
                <a:solidFill>
                  <a:srgbClr val="FFFF00"/>
                </a:solidFill>
              </a:rPr>
              <a:t>xperiment Plasma Vacuum Chamber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062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hermata 2015-06-30 alle 17.34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0"/>
            <a:ext cx="9144000" cy="670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806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hermata 2015-06-30 alle 17.33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41109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6324600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2015 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9152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hermata 2015-06-30 alle 16.10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9144000" cy="6389557"/>
          </a:xfrm>
          <a:prstGeom prst="rect">
            <a:avLst/>
          </a:prstGeom>
        </p:spPr>
      </p:pic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6324600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2015 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7212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11"/>
          <a:stretch/>
        </p:blipFill>
        <p:spPr bwMode="auto">
          <a:xfrm>
            <a:off x="-14355" y="764872"/>
            <a:ext cx="9158356" cy="6029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850071" y="116648"/>
            <a:ext cx="5574327" cy="584557"/>
          </a:xfrm>
          <a:prstGeom prst="rect">
            <a:avLst/>
          </a:prstGeom>
        </p:spPr>
        <p:txBody>
          <a:bodyPr wrap="none" lIns="91224" tIns="45612" rIns="91224" bIns="45612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smtClean="0">
                <a:solidFill>
                  <a:srgbClr val="FFFF00"/>
                </a:solidFill>
              </a:rPr>
              <a:t>Thomson back-scattering source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6324600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2014 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90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Electron Beam Experimental Studies</a:t>
            </a:r>
            <a:endParaRPr lang="it-IT" b="1" dirty="0">
              <a:solidFill>
                <a:srgbClr val="FFFFFF"/>
              </a:solidFill>
            </a:endParaRPr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1324744"/>
          </a:xfrm>
        </p:spPr>
        <p:txBody>
          <a:bodyPr/>
          <a:lstStyle/>
          <a:p>
            <a:r>
              <a:rPr lang="it-IT" dirty="0" smtClean="0">
                <a:solidFill>
                  <a:srgbClr val="FFFFFF"/>
                </a:solidFill>
              </a:rPr>
              <a:t> </a:t>
            </a:r>
            <a:r>
              <a:rPr lang="it-IT" dirty="0" err="1" smtClean="0">
                <a:solidFill>
                  <a:srgbClr val="FFFFFF"/>
                </a:solidFill>
              </a:rPr>
              <a:t>Thomson</a:t>
            </a:r>
            <a:r>
              <a:rPr lang="it-IT" dirty="0" smtClean="0">
                <a:solidFill>
                  <a:srgbClr val="FFFFFF"/>
                </a:solidFill>
              </a:rPr>
              <a:t> </a:t>
            </a:r>
            <a:r>
              <a:rPr lang="it-IT" dirty="0" err="1" smtClean="0">
                <a:solidFill>
                  <a:srgbClr val="FFFFFF"/>
                </a:solidFill>
              </a:rPr>
              <a:t>backscattering</a:t>
            </a:r>
            <a:r>
              <a:rPr lang="it-IT" dirty="0" smtClean="0">
                <a:solidFill>
                  <a:srgbClr val="FFFFFF"/>
                </a:solidFill>
              </a:rPr>
              <a:t> </a:t>
            </a:r>
            <a:r>
              <a:rPr lang="it-IT" dirty="0" err="1" smtClean="0">
                <a:solidFill>
                  <a:srgbClr val="FFFFFF"/>
                </a:solidFill>
              </a:rPr>
              <a:t>experiments</a:t>
            </a:r>
            <a:r>
              <a:rPr lang="it-IT" dirty="0" smtClean="0">
                <a:solidFill>
                  <a:srgbClr val="FFFFFF"/>
                </a:solidFill>
              </a:rPr>
              <a:t> </a:t>
            </a:r>
          </a:p>
          <a:p>
            <a:pPr lvl="1"/>
            <a:r>
              <a:rPr lang="it-IT" dirty="0" smtClean="0">
                <a:solidFill>
                  <a:srgbClr val="FFFFFF"/>
                </a:solidFill>
              </a:rPr>
              <a:t> </a:t>
            </a:r>
            <a:r>
              <a:rPr lang="it-IT" dirty="0" err="1" smtClean="0">
                <a:solidFill>
                  <a:srgbClr val="FFFFFF"/>
                </a:solidFill>
              </a:rPr>
              <a:t>Flame</a:t>
            </a:r>
            <a:r>
              <a:rPr lang="it-IT" dirty="0" smtClean="0">
                <a:solidFill>
                  <a:srgbClr val="FFFFFF"/>
                </a:solidFill>
              </a:rPr>
              <a:t> </a:t>
            </a:r>
            <a:r>
              <a:rPr lang="it-IT" dirty="0" err="1" smtClean="0">
                <a:solidFill>
                  <a:srgbClr val="FFFFFF"/>
                </a:solidFill>
              </a:rPr>
              <a:t>transport</a:t>
            </a:r>
            <a:endParaRPr lang="it-IT" dirty="0">
              <a:solidFill>
                <a:srgbClr val="FFFFFF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79512" y="4853549"/>
            <a:ext cx="3024336" cy="1815664"/>
          </a:xfrm>
          <a:prstGeom prst="rect">
            <a:avLst/>
          </a:prstGeom>
          <a:noFill/>
        </p:spPr>
        <p:txBody>
          <a:bodyPr wrap="square" lIns="91224" tIns="45612" rIns="91224" bIns="45612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it-IT" sz="1400" b="1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Max </a:t>
            </a:r>
            <a:r>
              <a:rPr lang="it-IT" sz="1400" b="1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energy</a:t>
            </a:r>
            <a:r>
              <a:rPr lang="it-IT" sz="14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: 7J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it-IT" sz="1400" b="1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Max </a:t>
            </a:r>
            <a:r>
              <a:rPr lang="it-IT" sz="1400" b="1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energy</a:t>
            </a:r>
            <a:r>
              <a:rPr lang="it-IT" sz="1400" b="1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on target</a:t>
            </a:r>
            <a:r>
              <a:rPr lang="it-IT" sz="14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:   ̴ 5J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it-IT" sz="1400" b="1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Min</a:t>
            </a:r>
            <a:r>
              <a:rPr lang="it-IT" sz="1400" b="1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it-IT" sz="1400" b="1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bunch</a:t>
            </a:r>
            <a:r>
              <a:rPr lang="it-IT" sz="1400" b="1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it-IT" sz="1400" b="1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duration</a:t>
            </a:r>
            <a:r>
              <a:rPr lang="it-IT" sz="14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: 23 </a:t>
            </a:r>
            <a:r>
              <a:rPr lang="it-IT" sz="14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fs</a:t>
            </a:r>
            <a:endParaRPr lang="it-IT" sz="14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it-IT" sz="1400" b="1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Wavelength</a:t>
            </a:r>
            <a:r>
              <a:rPr lang="it-IT" sz="14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: 800 </a:t>
            </a:r>
            <a:r>
              <a:rPr lang="it-IT" sz="14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nm</a:t>
            </a:r>
            <a:endParaRPr lang="it-IT" sz="14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it-IT" sz="1400" b="1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Bandwidth</a:t>
            </a:r>
            <a:r>
              <a:rPr lang="it-IT" sz="14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: 60/80 </a:t>
            </a:r>
            <a:r>
              <a:rPr lang="it-IT" sz="14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nm</a:t>
            </a:r>
            <a:endParaRPr lang="it-IT" sz="14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it-IT" sz="1400" b="1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Spot-size</a:t>
            </a:r>
            <a:r>
              <a:rPr lang="it-IT" sz="1400" b="1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@ focus</a:t>
            </a:r>
            <a:r>
              <a:rPr lang="it-IT" sz="14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: 10 µm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it-IT" sz="1400" b="1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Max </a:t>
            </a:r>
            <a:r>
              <a:rPr lang="it-IT" sz="1400" b="1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power</a:t>
            </a:r>
            <a:r>
              <a:rPr lang="it-IT" sz="14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:   ̴ 300 TW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it-IT" sz="1400" b="1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Contrast</a:t>
            </a:r>
            <a:r>
              <a:rPr lang="it-IT" sz="1400" b="1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it-IT" sz="1400" b="1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ratio</a:t>
            </a:r>
            <a:r>
              <a:rPr lang="it-IT" sz="14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: 10</a:t>
            </a:r>
            <a:r>
              <a:rPr lang="it-IT" sz="14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10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screen">
            <a:lum contrast="40000"/>
          </a:blip>
          <a:srcRect/>
          <a:stretch>
            <a:fillRect/>
          </a:stretch>
        </p:blipFill>
        <p:spPr bwMode="auto">
          <a:xfrm>
            <a:off x="251520" y="1988847"/>
            <a:ext cx="3600000" cy="2902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Connettore 1 8"/>
          <p:cNvCxnSpPr/>
          <p:nvPr/>
        </p:nvCxnSpPr>
        <p:spPr>
          <a:xfrm>
            <a:off x="1979712" y="3573016"/>
            <a:ext cx="144016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Connettore 2 9"/>
          <p:cNvCxnSpPr>
            <a:endCxn id="11" idx="2"/>
          </p:cNvCxnSpPr>
          <p:nvPr/>
        </p:nvCxnSpPr>
        <p:spPr>
          <a:xfrm flipV="1">
            <a:off x="2051727" y="2276872"/>
            <a:ext cx="1152128" cy="122413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Ovale 10"/>
          <p:cNvSpPr/>
          <p:nvPr/>
        </p:nvSpPr>
        <p:spPr>
          <a:xfrm>
            <a:off x="3203848" y="2132856"/>
            <a:ext cx="504056" cy="288032"/>
          </a:xfrm>
          <a:prstGeom prst="ellipse">
            <a:avLst/>
          </a:prstGeom>
          <a:noFill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224" tIns="45612" rIns="91224" bIns="45612"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 sz="180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3" name="Picture 10" descr="x-rays-new.tif"/>
          <p:cNvPicPr>
            <a:picLocks noChangeAspect="1"/>
          </p:cNvPicPr>
          <p:nvPr/>
        </p:nvPicPr>
        <p:blipFill rotWithShape="1">
          <a:blip r:embed="rId3" cstate="print"/>
          <a:srcRect l="3911" t="5263" r="9866" b="6736"/>
          <a:stretch/>
        </p:blipFill>
        <p:spPr>
          <a:xfrm>
            <a:off x="3779912" y="1916844"/>
            <a:ext cx="5148000" cy="4060017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140969"/>
            <a:ext cx="1368000" cy="111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3"/>
          <p:cNvSpPr txBox="1"/>
          <p:nvPr/>
        </p:nvSpPr>
        <p:spPr>
          <a:xfrm>
            <a:off x="7236334" y="4223047"/>
            <a:ext cx="1656184" cy="646113"/>
          </a:xfrm>
          <a:prstGeom prst="rect">
            <a:avLst/>
          </a:prstGeom>
          <a:noFill/>
        </p:spPr>
        <p:txBody>
          <a:bodyPr wrap="square" lIns="91224" tIns="45612" rIns="91224" bIns="45612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e</a:t>
            </a:r>
            <a:r>
              <a:rPr lang="en-US" sz="1200" b="1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-</a:t>
            </a:r>
            <a:r>
              <a:rPr lang="en-US" sz="1200" b="1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beam at IP</a:t>
            </a:r>
            <a:endParaRPr lang="en-US" sz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σ</a:t>
            </a:r>
            <a:r>
              <a:rPr lang="it-IT" sz="1200" baseline="-25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x</a:t>
            </a:r>
            <a:r>
              <a:rPr lang="it-IT" sz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=0.16±0.01 mm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σ</a:t>
            </a:r>
            <a:r>
              <a:rPr lang="it-IT" sz="1200" baseline="-25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y</a:t>
            </a:r>
            <a:r>
              <a:rPr lang="it-IT" sz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=0.24±0.01 mm</a:t>
            </a:r>
            <a:endParaRPr lang="en-US" sz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3568" y="6309320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2015 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hermata 2015-06-30 alle 17.37.3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9" t="4556" r="6666" b="7689"/>
          <a:stretch/>
        </p:blipFill>
        <p:spPr>
          <a:xfrm>
            <a:off x="0" y="0"/>
            <a:ext cx="7708900" cy="5626100"/>
          </a:xfrm>
          <a:prstGeom prst="rect">
            <a:avLst/>
          </a:prstGeom>
        </p:spPr>
      </p:pic>
      <p:pic>
        <p:nvPicPr>
          <p:cNvPr id="6" name="Picture 5" descr="Schermata 2015-06-30 alle 17.37.5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0" t="30175" r="65557" b="37102"/>
          <a:stretch/>
        </p:blipFill>
        <p:spPr>
          <a:xfrm>
            <a:off x="6577012" y="4737100"/>
            <a:ext cx="2603500" cy="2120900"/>
          </a:xfrm>
          <a:prstGeom prst="rect">
            <a:avLst/>
          </a:prstGeom>
        </p:spPr>
      </p:pic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-684584" y="6165304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2015 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858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/>
              <a:t>21/07/09 Krakow - HEP 2009                                                       C.Biscari - "Accelerators R&amp;D" 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0DDDE4-6A2B-4946-B53A-9DE61EA2AD53}" type="slidenum">
              <a:rPr lang="it-IT"/>
              <a:pPr/>
              <a:t>4</a:t>
            </a:fld>
            <a:endParaRPr lang="it-IT"/>
          </a:p>
        </p:txBody>
      </p:sp>
      <p:pic>
        <p:nvPicPr>
          <p:cNvPr id="722946" name="Picture 2" descr="DAFNE_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463843" cy="68580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sp>
        <p:nvSpPr>
          <p:cNvPr id="722947" name="Rectangle 3"/>
          <p:cNvSpPr>
            <a:spLocks noChangeArrowheads="1"/>
          </p:cNvSpPr>
          <p:nvPr/>
        </p:nvSpPr>
        <p:spPr bwMode="auto">
          <a:xfrm>
            <a:off x="1454522" y="0"/>
            <a:ext cx="6861894" cy="836712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it-IT" sz="3600" b="1" dirty="0">
                <a:solidFill>
                  <a:srgbClr val="FFFFFF"/>
                </a:solidFill>
              </a:rPr>
              <a:t>DA</a:t>
            </a:r>
            <a:r>
              <a:rPr lang="it-IT" sz="3600" b="1" dirty="0">
                <a:solidFill>
                  <a:srgbClr val="FFFFFF"/>
                </a:solidFill>
                <a:latin typeface="Symbol" pitchFamily="-108" charset="2"/>
              </a:rPr>
              <a:t>F</a:t>
            </a:r>
            <a:r>
              <a:rPr lang="it-IT" sz="3600" b="1" dirty="0">
                <a:solidFill>
                  <a:srgbClr val="FFFFFF"/>
                </a:solidFill>
              </a:rPr>
              <a:t>NE </a:t>
            </a:r>
            <a:r>
              <a:rPr lang="it-IT" sz="3600" b="1" dirty="0" err="1">
                <a:solidFill>
                  <a:srgbClr val="FFFFFF"/>
                </a:solidFill>
              </a:rPr>
              <a:t>–</a:t>
            </a:r>
            <a:r>
              <a:rPr lang="it-IT" sz="3600" b="1" dirty="0">
                <a:solidFill>
                  <a:srgbClr val="FFFFFF"/>
                </a:solidFill>
              </a:rPr>
              <a:t> LNF - </a:t>
            </a:r>
            <a:r>
              <a:rPr lang="it-IT" sz="3600" b="1" dirty="0" smtClean="0">
                <a:solidFill>
                  <a:srgbClr val="FFFFFF"/>
                </a:solidFill>
              </a:rPr>
              <a:t>FRASCATI</a:t>
            </a:r>
            <a:endParaRPr lang="it-IT" sz="3600" b="1" dirty="0">
              <a:solidFill>
                <a:srgbClr val="FFFFFF"/>
              </a:solidFill>
            </a:endParaRPr>
          </a:p>
        </p:txBody>
      </p:sp>
      <p:sp>
        <p:nvSpPr>
          <p:cNvPr id="722948" name="Text Box 4"/>
          <p:cNvSpPr txBox="1">
            <a:spLocks noChangeArrowheads="1"/>
          </p:cNvSpPr>
          <p:nvPr/>
        </p:nvSpPr>
        <p:spPr bwMode="auto">
          <a:xfrm>
            <a:off x="0" y="5942013"/>
            <a:ext cx="2162859" cy="923330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b="1" dirty="0" err="1">
                <a:solidFill>
                  <a:srgbClr val="FFFFFF"/>
                </a:solidFill>
              </a:rPr>
              <a:t>e+</a:t>
            </a:r>
            <a:r>
              <a:rPr lang="it-IT" b="1" dirty="0">
                <a:solidFill>
                  <a:srgbClr val="FFFFFF"/>
                </a:solidFill>
              </a:rPr>
              <a:t> e-</a:t>
            </a:r>
          </a:p>
          <a:p>
            <a:r>
              <a:rPr lang="it-IT" b="1" dirty="0" err="1" smtClean="0">
                <a:solidFill>
                  <a:srgbClr val="FFFFFF"/>
                </a:solidFill>
              </a:rPr>
              <a:t>E</a:t>
            </a:r>
            <a:r>
              <a:rPr lang="it-IT" sz="1400" b="1" dirty="0" err="1" smtClean="0">
                <a:solidFill>
                  <a:srgbClr val="FFFFFF"/>
                </a:solidFill>
              </a:rPr>
              <a:t>cm</a:t>
            </a:r>
            <a:r>
              <a:rPr lang="it-IT" b="1" dirty="0" smtClean="0">
                <a:solidFill>
                  <a:srgbClr val="FFFFFF"/>
                </a:solidFill>
              </a:rPr>
              <a:t> </a:t>
            </a:r>
            <a:r>
              <a:rPr lang="it-IT" b="1" dirty="0">
                <a:solidFill>
                  <a:srgbClr val="FFFFFF"/>
                </a:solidFill>
              </a:rPr>
              <a:t>= </a:t>
            </a:r>
            <a:r>
              <a:rPr lang="it-IT" b="1" dirty="0" smtClean="0">
                <a:solidFill>
                  <a:srgbClr val="FFFFFF"/>
                </a:solidFill>
              </a:rPr>
              <a:t>1.02 </a:t>
            </a:r>
            <a:r>
              <a:rPr lang="it-IT" b="1" dirty="0" err="1">
                <a:solidFill>
                  <a:srgbClr val="FFFFFF"/>
                </a:solidFill>
              </a:rPr>
              <a:t>GeV</a:t>
            </a:r>
            <a:endParaRPr lang="it-IT" b="1" dirty="0">
              <a:solidFill>
                <a:srgbClr val="FFFFFF"/>
              </a:solidFill>
            </a:endParaRPr>
          </a:p>
          <a:p>
            <a:r>
              <a:rPr lang="it-IT" b="1" dirty="0">
                <a:solidFill>
                  <a:srgbClr val="FFFFFF"/>
                </a:solidFill>
              </a:rPr>
              <a:t>L = </a:t>
            </a:r>
            <a:r>
              <a:rPr lang="it-IT" b="1" dirty="0" smtClean="0">
                <a:solidFill>
                  <a:srgbClr val="FFFFFF"/>
                </a:solidFill>
              </a:rPr>
              <a:t>2 x</a:t>
            </a:r>
            <a:r>
              <a:rPr lang="it-IT" b="1" dirty="0" smtClean="0">
                <a:solidFill>
                  <a:srgbClr val="FFFFFF"/>
                </a:solidFill>
              </a:rPr>
              <a:t> </a:t>
            </a:r>
            <a:r>
              <a:rPr lang="it-IT" b="1" dirty="0">
                <a:solidFill>
                  <a:srgbClr val="FFFFFF"/>
                </a:solidFill>
              </a:rPr>
              <a:t>10</a:t>
            </a:r>
            <a:r>
              <a:rPr lang="it-IT" b="1" baseline="30000" dirty="0">
                <a:solidFill>
                  <a:srgbClr val="FFFFFF"/>
                </a:solidFill>
              </a:rPr>
              <a:t>32</a:t>
            </a:r>
            <a:r>
              <a:rPr lang="it-IT" b="1" dirty="0">
                <a:solidFill>
                  <a:srgbClr val="FFFFFF"/>
                </a:solidFill>
              </a:rPr>
              <a:t> cm</a:t>
            </a:r>
            <a:r>
              <a:rPr lang="it-IT" b="1" baseline="30000" dirty="0">
                <a:solidFill>
                  <a:srgbClr val="FFFFFF"/>
                </a:solidFill>
              </a:rPr>
              <a:t>-2</a:t>
            </a:r>
            <a:r>
              <a:rPr lang="it-IT" b="1" dirty="0">
                <a:solidFill>
                  <a:srgbClr val="FFFFFF"/>
                </a:solidFill>
              </a:rPr>
              <a:t> sec</a:t>
            </a:r>
            <a:r>
              <a:rPr lang="it-IT" b="1" baseline="30000" dirty="0">
                <a:solidFill>
                  <a:srgbClr val="FFFFFF"/>
                </a:solidFill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32855827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rgDA20140616.pdf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161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732240" y="332656"/>
            <a:ext cx="176250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Dipendenti</a:t>
            </a:r>
            <a:r>
              <a:rPr lang="en-US" dirty="0" smtClean="0"/>
              <a:t>:</a:t>
            </a:r>
          </a:p>
          <a:p>
            <a:r>
              <a:rPr lang="en-US" dirty="0" smtClean="0"/>
              <a:t>38 </a:t>
            </a:r>
            <a:r>
              <a:rPr lang="en-US" dirty="0" err="1" smtClean="0"/>
              <a:t>Laureati</a:t>
            </a:r>
            <a:r>
              <a:rPr lang="en-US" dirty="0" smtClean="0"/>
              <a:t> </a:t>
            </a:r>
          </a:p>
          <a:p>
            <a:r>
              <a:rPr lang="en-US" dirty="0" smtClean="0"/>
              <a:t>48 </a:t>
            </a:r>
            <a:r>
              <a:rPr lang="en-US" dirty="0" err="1" smtClean="0"/>
              <a:t>Tecnici</a:t>
            </a:r>
            <a:endParaRPr lang="en-US" dirty="0" smtClean="0"/>
          </a:p>
          <a:p>
            <a:r>
              <a:rPr lang="en-US" dirty="0" smtClean="0"/>
              <a:t>2 </a:t>
            </a:r>
            <a:r>
              <a:rPr lang="en-US" dirty="0" err="1" smtClean="0"/>
              <a:t>Coll.Amm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+ 3 </a:t>
            </a:r>
            <a:r>
              <a:rPr lang="en-US" dirty="0" err="1" smtClean="0"/>
              <a:t>Ass.Ric</a:t>
            </a:r>
            <a:endParaRPr lang="en-US" dirty="0"/>
          </a:p>
          <a:p>
            <a:r>
              <a:rPr lang="en-US" dirty="0" smtClean="0"/>
              <a:t>+3 </a:t>
            </a:r>
            <a:r>
              <a:rPr lang="en-US" dirty="0" err="1" smtClean="0"/>
              <a:t>borse</a:t>
            </a:r>
            <a:r>
              <a:rPr lang="en-US" dirty="0" smtClean="0"/>
              <a:t> </a:t>
            </a:r>
            <a:r>
              <a:rPr lang="en-US" dirty="0" err="1" smtClean="0"/>
              <a:t>diplom</a:t>
            </a:r>
            <a:r>
              <a:rPr lang="en-US" dirty="0" smtClean="0"/>
              <a:t>.</a:t>
            </a:r>
          </a:p>
          <a:p>
            <a:r>
              <a:rPr lang="en-US" dirty="0" smtClean="0"/>
              <a:t>+ </a:t>
            </a:r>
            <a:r>
              <a:rPr lang="en-US" dirty="0" err="1" smtClean="0"/>
              <a:t>Dottorandi</a:t>
            </a: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539552" y="1484784"/>
            <a:ext cx="1151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 </a:t>
            </a:r>
            <a:r>
              <a:rPr lang="en-US" dirty="0" err="1" smtClean="0"/>
              <a:t>Servizi</a:t>
            </a:r>
            <a:endParaRPr lang="en-US" dirty="0" smtClean="0"/>
          </a:p>
          <a:p>
            <a:r>
              <a:rPr lang="en-US" dirty="0" smtClean="0"/>
              <a:t>16 </a:t>
            </a:r>
            <a:r>
              <a:rPr lang="en-US" dirty="0" err="1" smtClean="0"/>
              <a:t>Reparti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524328" y="5733256"/>
            <a:ext cx="725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24 TD</a:t>
            </a:r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6324600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chemeClr val="tx1"/>
                </a:solidFill>
              </a:rPr>
              <a:t>CL - </a:t>
            </a:r>
            <a:r>
              <a:rPr lang="en-US" sz="1600" dirty="0" err="1" smtClean="0">
                <a:solidFill>
                  <a:schemeClr val="tx1"/>
                </a:solidFill>
              </a:rPr>
              <a:t>Preventivi</a:t>
            </a:r>
            <a:r>
              <a:rPr lang="en-US" sz="1600" dirty="0" smtClean="0">
                <a:solidFill>
                  <a:schemeClr val="tx1"/>
                </a:solidFill>
              </a:rPr>
              <a:t> 		</a:t>
            </a:r>
            <a:r>
              <a:rPr lang="en-US" sz="1600" dirty="0" err="1" smtClean="0">
                <a:solidFill>
                  <a:schemeClr val="tx1"/>
                </a:solidFill>
              </a:rPr>
              <a:t>Frascati</a:t>
            </a:r>
            <a:r>
              <a:rPr lang="en-US" sz="1600" dirty="0" smtClean="0">
                <a:solidFill>
                  <a:schemeClr val="tx1"/>
                </a:solidFill>
              </a:rPr>
              <a:t>, 1 </a:t>
            </a:r>
            <a:r>
              <a:rPr lang="en-US" sz="1600" dirty="0" err="1" smtClean="0">
                <a:solidFill>
                  <a:schemeClr val="tx1"/>
                </a:solidFill>
              </a:rPr>
              <a:t>Luglio</a:t>
            </a:r>
            <a:r>
              <a:rPr lang="en-US" sz="1600" dirty="0" smtClean="0">
                <a:solidFill>
                  <a:schemeClr val="tx1"/>
                </a:solidFill>
              </a:rPr>
              <a:t> 2015 	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5536" y="3429000"/>
            <a:ext cx="648072" cy="72008"/>
          </a:xfrm>
          <a:prstGeom prst="rect">
            <a:avLst/>
          </a:prstGeom>
          <a:solidFill>
            <a:srgbClr val="FFFF00">
              <a:alpha val="4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31640" y="4365104"/>
            <a:ext cx="720080" cy="72008"/>
          </a:xfrm>
          <a:prstGeom prst="rect">
            <a:avLst/>
          </a:prstGeom>
          <a:solidFill>
            <a:srgbClr val="FFFF00">
              <a:alpha val="4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203848" y="4653136"/>
            <a:ext cx="648072" cy="144016"/>
          </a:xfrm>
          <a:prstGeom prst="rect">
            <a:avLst/>
          </a:prstGeom>
          <a:solidFill>
            <a:srgbClr val="FFFF00">
              <a:alpha val="4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139952" y="4293096"/>
            <a:ext cx="648072" cy="72008"/>
          </a:xfrm>
          <a:prstGeom prst="rect">
            <a:avLst/>
          </a:prstGeom>
          <a:solidFill>
            <a:srgbClr val="FFFF00">
              <a:alpha val="4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0" y="366067"/>
            <a:ext cx="2777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Permanent positions</a:t>
            </a:r>
            <a:endParaRPr lang="en-US" sz="2400" dirty="0">
              <a:solidFill>
                <a:srgbClr val="FF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5776324"/>
              </p:ext>
            </p:extLst>
          </p:nvPr>
        </p:nvGraphicFramePr>
        <p:xfrm>
          <a:off x="114299" y="1331296"/>
          <a:ext cx="8851902" cy="5115080"/>
        </p:xfrm>
        <a:graphic>
          <a:graphicData uri="http://schemas.openxmlformats.org/drawingml/2006/table">
            <a:tbl>
              <a:tblPr/>
              <a:tblGrid>
                <a:gridCol w="631625"/>
                <a:gridCol w="1226634"/>
                <a:gridCol w="1135093"/>
                <a:gridCol w="540085"/>
                <a:gridCol w="1226634"/>
                <a:gridCol w="631625"/>
                <a:gridCol w="631625"/>
                <a:gridCol w="631625"/>
                <a:gridCol w="631625"/>
                <a:gridCol w="595009"/>
                <a:gridCol w="485161"/>
                <a:gridCol w="485161"/>
              </a:tblGrid>
              <a:tr h="3802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Servizio</a:t>
                      </a:r>
                    </a:p>
                  </a:txBody>
                  <a:tcPr marL="8510" marR="8510" marT="85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Personale</a:t>
                      </a:r>
                    </a:p>
                  </a:txBody>
                  <a:tcPr marL="8510" marR="8510" marT="85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Profilo</a:t>
                      </a:r>
                    </a:p>
                  </a:txBody>
                  <a:tcPr marL="8510" marR="8510" marT="85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Livello</a:t>
                      </a:r>
                    </a:p>
                  </a:txBody>
                  <a:tcPr marL="8510" marR="8510" marT="85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Incarico</a:t>
                      </a:r>
                    </a:p>
                  </a:txBody>
                  <a:tcPr marL="8510" marR="8510" marT="85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DAFNE</a:t>
                      </a:r>
                    </a:p>
                  </a:txBody>
                  <a:tcPr marL="8510" marR="8510" marT="85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EU pro</a:t>
                      </a:r>
                    </a:p>
                  </a:txBody>
                  <a:tcPr marL="8510" marR="8510" marT="85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SPARC-LAB</a:t>
                      </a:r>
                    </a:p>
                  </a:txBody>
                  <a:tcPr marL="8510" marR="8510" marT="85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ELI-STAR</a:t>
                      </a:r>
                    </a:p>
                  </a:txBody>
                  <a:tcPr marL="8510" marR="8510" marT="85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Operazione e/o laboratorio</a:t>
                      </a:r>
                    </a:p>
                  </a:txBody>
                  <a:tcPr marL="8510" marR="8510" marT="85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Altri progetti</a:t>
                      </a:r>
                    </a:p>
                  </a:txBody>
                  <a:tcPr marL="8510" marR="8510" marT="85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Totale</a:t>
                      </a:r>
                    </a:p>
                  </a:txBody>
                  <a:tcPr marL="8510" marR="8510" marT="85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147753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Elettronica Controlli e Diagnostica</a:t>
                      </a:r>
                    </a:p>
                  </a:txBody>
                  <a:tcPr marL="8510" marR="8510" marT="851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Stella Angelo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Tecnologo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III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Resp. Servizio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8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Chiadroni Enrica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Ricercatore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III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staff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7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Coiro Oscar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C.T.E.R.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IV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Resp. Reparto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8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Frasacco Umberto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OP. TEC.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8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Gaspari Eugenio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OP. TEC.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8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Mencarelli Claudio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C.T.E.R.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8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Pella Stefano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C.T.E.R.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IV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7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Pellegrini Donato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C.T.E.R.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IV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Resp. Reparto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753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Impianti Criogenici</a:t>
                      </a:r>
                    </a:p>
                  </a:txBody>
                  <a:tcPr marL="8510" marR="8510" marT="851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Delle Monache Giovanni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Tecnologo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III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Resp. Servizio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8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Ligi Carlo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Tecnologo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III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staff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7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Ceccarelli Giuseppe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C.T.E.R.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8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 Giorgi Maurizio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C.T.E.R.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IV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Resp. Reparto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8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Ermini Giuliano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OP. TEC.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7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Fontana Gianni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C.T.E.R.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IV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753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Ing. Elettro-tecnica</a:t>
                      </a:r>
                    </a:p>
                  </a:txBody>
                  <a:tcPr marL="8510" marR="8510" marT="851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Iungo Franco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C.T.E.R.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IV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Resp. Servizio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8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Bolli Bruno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C.T.E.R.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IV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Resp. Reparto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8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Ceravolo Sergio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C.T.E.R.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8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Martelli Stefano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C.T.E.R.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7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Sardone Franco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C.T.E.R.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IV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365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Ing. Meccanica</a:t>
                      </a:r>
                    </a:p>
                  </a:txBody>
                  <a:tcPr marL="8510" marR="8510" marT="851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Pellegrino Luigi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Primo Tecnologo 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II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Resp. Servizio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7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Beatrici Angelo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C.T.E.R.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IV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7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Paris Marco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C.T.E.R.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IV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Resp. Reparto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8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Sensolini Giancarlo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C.T.E.R.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IV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Resp. Reparto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8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Sperati Maurizio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C.T.E.R.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Resp. Reparto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8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Tranquilli Tullio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C.T.E.R.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8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Troiani Mauro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C.T.E.R.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7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Zolla Alessandro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C.T.E.R.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IV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2617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0" y="366067"/>
            <a:ext cx="2777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Permanent positions</a:t>
            </a:r>
            <a:endParaRPr lang="en-US" sz="2400" dirty="0">
              <a:solidFill>
                <a:srgbClr val="FF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7277888"/>
              </p:ext>
            </p:extLst>
          </p:nvPr>
        </p:nvGraphicFramePr>
        <p:xfrm>
          <a:off x="152399" y="1516748"/>
          <a:ext cx="8801100" cy="3750592"/>
        </p:xfrm>
        <a:graphic>
          <a:graphicData uri="http://schemas.openxmlformats.org/drawingml/2006/table">
            <a:tbl>
              <a:tblPr/>
              <a:tblGrid>
                <a:gridCol w="628000"/>
                <a:gridCol w="1219594"/>
                <a:gridCol w="1128579"/>
                <a:gridCol w="536985"/>
                <a:gridCol w="1219594"/>
                <a:gridCol w="628000"/>
                <a:gridCol w="628000"/>
                <a:gridCol w="628000"/>
                <a:gridCol w="628000"/>
                <a:gridCol w="591594"/>
                <a:gridCol w="482377"/>
                <a:gridCol w="482377"/>
              </a:tblGrid>
              <a:tr h="4561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Servizio</a:t>
                      </a:r>
                    </a:p>
                  </a:txBody>
                  <a:tcPr marL="8510" marR="8510" marT="85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Personale</a:t>
                      </a:r>
                    </a:p>
                  </a:txBody>
                  <a:tcPr marL="8510" marR="8510" marT="85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Profilo</a:t>
                      </a:r>
                    </a:p>
                  </a:txBody>
                  <a:tcPr marL="8510" marR="8510" marT="85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Livello</a:t>
                      </a:r>
                    </a:p>
                  </a:txBody>
                  <a:tcPr marL="8510" marR="8510" marT="85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Incarico</a:t>
                      </a:r>
                    </a:p>
                  </a:txBody>
                  <a:tcPr marL="8510" marR="8510" marT="85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DAFNE</a:t>
                      </a:r>
                    </a:p>
                  </a:txBody>
                  <a:tcPr marL="8510" marR="8510" marT="85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EU pro</a:t>
                      </a:r>
                    </a:p>
                  </a:txBody>
                  <a:tcPr marL="8510" marR="8510" marT="85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SPARC-LAB</a:t>
                      </a:r>
                    </a:p>
                  </a:txBody>
                  <a:tcPr marL="8510" marR="8510" marT="85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ELI-STAR</a:t>
                      </a:r>
                    </a:p>
                  </a:txBody>
                  <a:tcPr marL="8510" marR="8510" marT="85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Operazione e/o laboratorio</a:t>
                      </a:r>
                    </a:p>
                  </a:txBody>
                  <a:tcPr marL="8510" marR="8510" marT="85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Altri progetti</a:t>
                      </a:r>
                    </a:p>
                  </a:txBody>
                  <a:tcPr marL="8510" marR="8510" marT="85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Totale</a:t>
                      </a:r>
                    </a:p>
                  </a:txBody>
                  <a:tcPr marL="8510" marR="8510" marT="85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168382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Linac</a:t>
                      </a:r>
                    </a:p>
                  </a:txBody>
                  <a:tcPr marL="8510" marR="8510" marT="851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Buonomo Bruno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Tecnologo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III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Resp. Servizio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3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Belli Maurizio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OP. TEC.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Resp. Reparto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2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Ceccarelli Riccardo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C.T.E.R.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7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Cecchinelli Alberto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C.T.E.R.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IV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7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Clementi Renato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C.T.E.R.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IV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Resp. Reparto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7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Martinelli Moreno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C.T.E.R.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IV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7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Piermarini Graziano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C.T.E.R.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IV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Resp. Reparto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2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Zarlenga Raffaele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C.T.E.R.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IV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967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Radio-frequenza</a:t>
                      </a:r>
                    </a:p>
                  </a:txBody>
                  <a:tcPr marL="8510" marR="8510" marT="851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Gallo Alessandro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Dirigente Tecnologo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Resp. Servizio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7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Baldini Pietro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C.T.E.R.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IV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Resp. Reparto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2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Quaglia Sergio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C.T.E.R.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IV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Resp. Reparto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7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Scampati Michele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C.T.E.R.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IV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2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Sprecacenere Alfredo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OP. TEC.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967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Controllo</a:t>
                      </a:r>
                    </a:p>
                  </a:txBody>
                  <a:tcPr marL="8510" marR="8510" marT="851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Stecchi Alessandro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Primo Tecnologo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II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Resp. Servizio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2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Baldini Gianfranco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C.T.E.R.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IV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7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Ciuffetti Paolo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C.T.E.R.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Resp. Reparto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7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Galletti Francesco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C.T.E.R.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IV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2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Giacinti Olimpio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C.T.E.R.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IV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Resp. Reparto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9835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48000" y="366067"/>
            <a:ext cx="2777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Permanent positions</a:t>
            </a:r>
            <a:endParaRPr lang="en-US" sz="2400" dirty="0">
              <a:solidFill>
                <a:srgbClr val="FF0000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4100511"/>
              </p:ext>
            </p:extLst>
          </p:nvPr>
        </p:nvGraphicFramePr>
        <p:xfrm>
          <a:off x="165100" y="1092196"/>
          <a:ext cx="8839203" cy="5607523"/>
        </p:xfrm>
        <a:graphic>
          <a:graphicData uri="http://schemas.openxmlformats.org/drawingml/2006/table">
            <a:tbl>
              <a:tblPr/>
              <a:tblGrid>
                <a:gridCol w="630719"/>
                <a:gridCol w="1224874"/>
                <a:gridCol w="1133465"/>
                <a:gridCol w="539310"/>
                <a:gridCol w="1224874"/>
                <a:gridCol w="630719"/>
                <a:gridCol w="630719"/>
                <a:gridCol w="630719"/>
                <a:gridCol w="630719"/>
                <a:gridCol w="594155"/>
                <a:gridCol w="484465"/>
                <a:gridCol w="484465"/>
              </a:tblGrid>
              <a:tr h="3611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Servizio</a:t>
                      </a:r>
                    </a:p>
                  </a:txBody>
                  <a:tcPr marL="8510" marR="8510" marT="85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Personale</a:t>
                      </a:r>
                    </a:p>
                  </a:txBody>
                  <a:tcPr marL="8510" marR="8510" marT="85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Profilo</a:t>
                      </a:r>
                    </a:p>
                  </a:txBody>
                  <a:tcPr marL="8510" marR="8510" marT="85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Livello</a:t>
                      </a:r>
                    </a:p>
                  </a:txBody>
                  <a:tcPr marL="8510" marR="8510" marT="85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Incarico</a:t>
                      </a:r>
                    </a:p>
                  </a:txBody>
                  <a:tcPr marL="8510" marR="8510" marT="85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DAFNE</a:t>
                      </a:r>
                    </a:p>
                  </a:txBody>
                  <a:tcPr marL="8510" marR="8510" marT="85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EU pro</a:t>
                      </a:r>
                    </a:p>
                  </a:txBody>
                  <a:tcPr marL="8510" marR="8510" marT="85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SPARC-LAB</a:t>
                      </a:r>
                    </a:p>
                  </a:txBody>
                  <a:tcPr marL="8510" marR="8510" marT="85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ELI-STAR</a:t>
                      </a:r>
                    </a:p>
                  </a:txBody>
                  <a:tcPr marL="8510" marR="8510" marT="85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Operazione e/o laboratorio</a:t>
                      </a:r>
                    </a:p>
                  </a:txBody>
                  <a:tcPr marL="8510" marR="8510" marT="85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Altri progetti</a:t>
                      </a:r>
                    </a:p>
                  </a:txBody>
                  <a:tcPr marL="8510" marR="8510" marT="85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Totale</a:t>
                      </a:r>
                    </a:p>
                  </a:txBody>
                  <a:tcPr marL="8510" marR="8510" marT="85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161373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Vuoto</a:t>
                      </a:r>
                    </a:p>
                  </a:txBody>
                  <a:tcPr marL="8510" marR="8510" marT="851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Alesini David</a:t>
                      </a:r>
                    </a:p>
                  </a:txBody>
                  <a:tcPr marL="8510" marR="8510" marT="8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Primo Tecnologo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II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Resp. Servizio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3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Battisti Antonio</a:t>
                      </a:r>
                    </a:p>
                  </a:txBody>
                  <a:tcPr marL="8510" marR="8510" marT="8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C.T.E.R.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IV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8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 Biase Sandro</a:t>
                      </a:r>
                    </a:p>
                  </a:txBody>
                  <a:tcPr marL="8510" marR="8510" marT="8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C.T.E.R.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IV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8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 Raddo Roberto</a:t>
                      </a:r>
                    </a:p>
                  </a:txBody>
                  <a:tcPr marL="8510" marR="8510" marT="8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C.T.E.R.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Resp. Reparto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8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Lollo Valerio</a:t>
                      </a:r>
                    </a:p>
                  </a:txBody>
                  <a:tcPr marL="8510" marR="8510" marT="8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C.T.E.R.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IV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Resp. Reparto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3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Marini Claudio</a:t>
                      </a:r>
                    </a:p>
                  </a:txBody>
                  <a:tcPr marL="8510" marR="8510" marT="8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OP. TEC.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32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Laser</a:t>
                      </a:r>
                    </a:p>
                  </a:txBody>
                  <a:tcPr marL="8510" marR="8510" marT="851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Andrea GHIGO</a:t>
                      </a:r>
                    </a:p>
                  </a:txBody>
                  <a:tcPr marL="8510" marR="8510" marT="8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Dirigente Tecnologo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Resp. Servizio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Cacciotti Luciano</a:t>
                      </a:r>
                    </a:p>
                  </a:txBody>
                  <a:tcPr marL="8510" marR="8510" marT="8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C.T.E.R.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IV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staff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3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Sorchetti Rossano</a:t>
                      </a:r>
                    </a:p>
                  </a:txBody>
                  <a:tcPr marL="8510" marR="8510" marT="8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C.T.E.R.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IV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staff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3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GHIGO Andrea</a:t>
                      </a:r>
                    </a:p>
                  </a:txBody>
                  <a:tcPr marL="8510" marR="8510" marT="8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Dirigente Tecnologo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Resp. Divisione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309">
                <a:tc rowSpan="15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STAFF DA</a:t>
                      </a:r>
                    </a:p>
                  </a:txBody>
                  <a:tcPr marL="8510" marR="8510" marT="851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Anania Maria Pia</a:t>
                      </a:r>
                    </a:p>
                  </a:txBody>
                  <a:tcPr marL="8510" marR="8510" marT="8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Ricercatore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III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staff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3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Biagini Maria Enrica</a:t>
                      </a:r>
                    </a:p>
                  </a:txBody>
                  <a:tcPr marL="8510" marR="8510" marT="8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Primo Tecnologo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II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staff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8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Biscari Caterina</a:t>
                      </a:r>
                    </a:p>
                  </a:txBody>
                  <a:tcPr marL="8510" marR="8510" marT="8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Dirigente Tecnologo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congedo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28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Boscolo Manuela</a:t>
                      </a:r>
                    </a:p>
                  </a:txBody>
                  <a:tcPr marL="8510" marR="8510" marT="8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Tecnologo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III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staff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8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 Pirro Giampiero</a:t>
                      </a:r>
                    </a:p>
                  </a:txBody>
                  <a:tcPr marL="8510" marR="8510" marT="8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Primo Tecnologo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II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staff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8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Drago Alessandro</a:t>
                      </a:r>
                    </a:p>
                  </a:txBody>
                  <a:tcPr marL="8510" marR="8510" marT="8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Primo Tecnologo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II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staff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8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Ferrario Massimo</a:t>
                      </a:r>
                    </a:p>
                  </a:txBody>
                  <a:tcPr marL="8510" marR="8510" marT="8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Dirigente di Ricerca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staff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8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Guiducci Susanna</a:t>
                      </a:r>
                    </a:p>
                  </a:txBody>
                  <a:tcPr marL="8510" marR="8510" marT="8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Dirigente di Ricerca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staff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8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Marcellini Fabio</a:t>
                      </a:r>
                    </a:p>
                  </a:txBody>
                  <a:tcPr marL="8510" marR="8510" marT="8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Primo Tecnologo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II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congedo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28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Mazzitelli Giovanni</a:t>
                      </a:r>
                    </a:p>
                  </a:txBody>
                  <a:tcPr marL="8510" marR="8510" marT="8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Primo Ricercatore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II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staff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8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Milardi Catia</a:t>
                      </a:r>
                    </a:p>
                  </a:txBody>
                  <a:tcPr marL="8510" marR="8510" marT="8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Primo Ricercatore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II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Resp. DAFNE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8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Tomassini Sandro</a:t>
                      </a:r>
                    </a:p>
                  </a:txBody>
                  <a:tcPr marL="8510" marR="8510" marT="8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Tecnologo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III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staff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8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Vaccarezza Cristina</a:t>
                      </a:r>
                    </a:p>
                  </a:txBody>
                  <a:tcPr marL="8510" marR="8510" marT="8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Primo Tecnologo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II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staff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8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Variola Alessandro</a:t>
                      </a:r>
                    </a:p>
                  </a:txBody>
                  <a:tcPr marL="8510" marR="8510" marT="8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Dirigente Tecnologo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staff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3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Zobov Mikhail</a:t>
                      </a:r>
                    </a:p>
                  </a:txBody>
                  <a:tcPr marL="8510" marR="8510" marT="8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Dirigente Tecnologo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II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staff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16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Segreteria</a:t>
                      </a:r>
                    </a:p>
                  </a:txBody>
                  <a:tcPr marL="8510" marR="8510" marT="851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Ferrazza Maria Rita</a:t>
                      </a:r>
                    </a:p>
                  </a:txBody>
                  <a:tcPr marL="8510" marR="8510" marT="8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Funz. di Amministrazione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Resp. Ufficio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2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Giabbai Manuela</a:t>
                      </a:r>
                    </a:p>
                  </a:txBody>
                  <a:tcPr marL="8510" marR="8510" marT="8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Funz. di Amministrazione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32841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0" marR="8510" marT="85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0" marR="8510" marT="85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0" marR="8510" marT="85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0" marR="8510" marT="85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0" marR="8510" marT="85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0" marR="8510" marT="85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0" marR="8510" marT="85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0" marR="8510" marT="85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0" marR="8510" marT="85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0" marR="8510" marT="85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0" marR="8510" marT="85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510" marR="8510" marT="85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2841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0" marR="8510" marT="85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0" marR="8510" marT="85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0" marR="8510" marT="85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0" marR="8510" marT="85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0" marR="8510" marT="851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355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705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4620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310</a:t>
                      </a: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0" marR="8510" marT="8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2625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13686"/>
              </p:ext>
            </p:extLst>
          </p:nvPr>
        </p:nvGraphicFramePr>
        <p:xfrm>
          <a:off x="188376" y="578572"/>
          <a:ext cx="8770982" cy="6105898"/>
        </p:xfrm>
        <a:graphic>
          <a:graphicData uri="http://schemas.openxmlformats.org/drawingml/2006/table">
            <a:tbl>
              <a:tblPr/>
              <a:tblGrid>
                <a:gridCol w="1552757"/>
                <a:gridCol w="1500300"/>
                <a:gridCol w="1143585"/>
                <a:gridCol w="1017686"/>
                <a:gridCol w="723921"/>
                <a:gridCol w="755396"/>
                <a:gridCol w="713429"/>
                <a:gridCol w="681954"/>
                <a:gridCol w="681954"/>
              </a:tblGrid>
              <a:tr h="30995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DIVISIONE ACCELERATORI</a:t>
                      </a:r>
                    </a:p>
                  </a:txBody>
                  <a:tcPr marL="7713" marR="7713" marT="77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Nome e COGNOME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TIPOLOGIA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FONDI CONTRATTO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Data Inizio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Data Fine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contratto 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scad 5 anni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A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 x DAFNE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601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Servizio Sistema di Controllo</a:t>
                      </a:r>
                    </a:p>
                  </a:txBody>
                  <a:tcPr marL="7713" marR="7713" marT="77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Federico ANELLI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Art. 15 CTER VI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SPARX + ELI-NP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giugno 12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aprile 15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ottobre 06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maggio 17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A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601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Riccardo GARGANA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Art. 23 Tecnologo III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!CHAOS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gennaio 13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dicembre 16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gennaio 13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A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601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Andrea MICHELOTTI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Art. 23 Tecnologo III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!CHAOS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gennaio 13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dicembre 16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gennaio 13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A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601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Alessandro D'UFFIZZI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Art. 23 Tecnologo III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ELI-NP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giugno 15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maggio 16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A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601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A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601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A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601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Servizio Impianti Critogenici</a:t>
                      </a:r>
                    </a:p>
                  </a:txBody>
                  <a:tcPr marL="7713" marR="7713" marT="77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Lucia SABBATINI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Art. 23 Tecnologo III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ELI-NP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gennaio 13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dicembre 16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gennaio 13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A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601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A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601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Servizio Ing. Meccanica</a:t>
                      </a:r>
                    </a:p>
                  </a:txBody>
                  <a:tcPr marL="7713" marR="7713" marT="77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Mario DEL FRANCO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Art. 23 Tecnologo III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EUROFEL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gennaio 13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dicembre 16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gennaio 13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A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601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Enrico DI PASQUALE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Art. 23 Tecnologo III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ELI-NP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gennaio 13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dicembre 16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dicembre 05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A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601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Roberto MASCIO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Art. 15 CTER VI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Premiale IRPT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giugno 15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maggio 16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giugno 15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A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601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Francesco PUTINO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Art. 15 CTER VI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ELI-NP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maggio 15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aprile 16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maggio 15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A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601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LAUCIANI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Art. 15 CTER VI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STAR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giugno 15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maggio 16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A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601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A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Servizio Laser</a:t>
                      </a:r>
                    </a:p>
                  </a:txBody>
                  <a:tcPr marL="7713" marR="7713" marT="77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Fabrizio G. BISESTO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ASSEGNISTA 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STAR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marzo 14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marzo 16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marzo 14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A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601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Fabio VILLA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Art. 23 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EUROFEL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maggio 14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maggio 17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A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601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A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601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Servizio Linac</a:t>
                      </a:r>
                    </a:p>
                  </a:txBody>
                  <a:tcPr marL="7713" marR="7713" marT="77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Luca G. FOGGETTA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Art. 23 Tecnologo III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INFN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aprile 14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settembre 16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ottobre 10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A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601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Luis Antonio ROSSI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Art. 15 CTER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TIARA + ELI-NP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novembre 11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marzo 16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febbraio 05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ottobre 16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A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601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Serena STRABIOLI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Art. 15 CTER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ELI-NP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agosto 11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agosto 16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marzo 05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agosto 16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A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601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A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601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A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601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Servizio Radiofrequenza</a:t>
                      </a:r>
                    </a:p>
                  </a:txBody>
                  <a:tcPr marL="7713" marR="7713" marT="77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Marco BELLAVEGLIA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Art. 23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Tecnologo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III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TIARA  +  ELI-NP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gennaio 12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marzo 17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ottobre 04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marzo 15 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A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601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A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601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Servizio Vuoto</a:t>
                      </a:r>
                    </a:p>
                  </a:txBody>
                  <a:tcPr marL="7713" marR="7713" marT="77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Simone BINI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Art. 23 </a:t>
                      </a:r>
                      <a:r>
                        <a:rPr lang="en-US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Tecnologo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III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EUROFEL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gennaio 13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dicembre 16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luglio 09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A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601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Paolo CHIMENTI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Art. 15 CTER VI 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ELI-NP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settembre 12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settembre 15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ottobre 04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agosto 17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A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601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Fara CIOETA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Art. 23 </a:t>
                      </a:r>
                      <a:r>
                        <a:rPr lang="en-US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Tecnologo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III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ELI-NP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gennaio 13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dicembre 17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gennaio 13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A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601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A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601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Staff</a:t>
                      </a:r>
                    </a:p>
                  </a:txBody>
                  <a:tcPr marL="7713" marR="7713" marT="77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Maria Pia ANANIA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Art. 23 ricercatore III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EUROFEL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dicembre 13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dicembre 16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dicembre 11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A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601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Antonio DE SANTIS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Art. 23 ricercatore III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INFN 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 marzo 15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aprile 17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aprile 09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A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601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Domenico DI GIOVENALE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Art. 23 tecnologo III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ELI-NP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giugno 12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giugno 16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giugno 12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A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601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Oscar FRASCIELLO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Assegnista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Hi Lumi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giugno 13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maggio 15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giugno 11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A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601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Eliana GIOSCIO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Assegnista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!CHAOS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novembre 13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dicembre 15 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novembre 13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A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601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A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601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Segreteria</a:t>
                      </a:r>
                    </a:p>
                  </a:txBody>
                  <a:tcPr marL="7713" marR="7713" marT="77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Francesca CASARIN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Art. 15 CollAmm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DD0806"/>
                          </a:solidFill>
                          <a:effectLst/>
                          <a:latin typeface="Calibri"/>
                        </a:rPr>
                        <a:t>ELI-NP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dicembre 13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dicembre 15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DD0806"/>
                          </a:solidFill>
                          <a:effectLst/>
                          <a:latin typeface="Calibri"/>
                        </a:rPr>
                        <a:t>marzo 04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dicembre 18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A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8722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A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580</a:t>
                      </a:r>
                    </a:p>
                  </a:txBody>
                  <a:tcPr marL="7713" marR="7713" marT="77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187011" y="105254"/>
            <a:ext cx="2707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Temporary Contract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395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20700" y="2102961"/>
          <a:ext cx="8102600" cy="3520440"/>
        </p:xfrm>
        <a:graphic>
          <a:graphicData uri="http://schemas.openxmlformats.org/drawingml/2006/table">
            <a:tbl>
              <a:tblPr/>
              <a:tblGrid>
                <a:gridCol w="1879600"/>
                <a:gridCol w="1816100"/>
                <a:gridCol w="1384300"/>
                <a:gridCol w="1231900"/>
                <a:gridCol w="876300"/>
                <a:gridCol w="914400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OSPITI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Gianluca BORGESE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OSPITE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STAR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luglio 15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Luca PIERSANTI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OSPITE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ELI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settembre 15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Alessandro VANNOZZI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OSPITE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ELI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settembre 15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Luca FICCADENTI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OSPITE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SPARC-LAB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dicembre 15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Fabio CARDELLI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OSPITE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ELI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giugno 17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Stefano PIOLI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OSPITE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ELI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dicembre 18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Anna GIRIBONO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OSPITE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SPARC-LAB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giugno 17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Francesco FILIPPI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OSPITE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SPARC-LAB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giugno 17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ASSOCIATI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Fabrizio Giuseppe BISESTO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ASSOCIATO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STAR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marzo 16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Michele CROIA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ASSOCIATO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SPARC-LAB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giugno 18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Alessandro CURCIO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ASSOCIATO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SPARC-LAB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giugno 18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Maddalena DANIELE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ASSOCIATO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SPARC-LAB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dicembre 17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Riccardo POMPILI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ASSOCIATO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SPARC-LAB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dicembre 15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Stefano ROMEO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ASSOCIATO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SPARC-LAB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giugno 17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Jessica SCIFO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ASSOCIATO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SPARC-LAB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giugno 18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802389" y="1135935"/>
            <a:ext cx="3298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PhD Student and Fellows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20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900" y="1065214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49 Researcher and </a:t>
            </a:r>
            <a:r>
              <a:rPr lang="en-US" sz="2800" dirty="0" err="1" smtClean="0">
                <a:solidFill>
                  <a:srgbClr val="FF0000"/>
                </a:solidFill>
              </a:rPr>
              <a:t>tecnologi</a:t>
            </a:r>
            <a:r>
              <a:rPr lang="en-US" sz="2800" dirty="0" smtClean="0">
                <a:solidFill>
                  <a:srgbClr val="FF0000"/>
                </a:solidFill>
              </a:rPr>
              <a:t> (FTE) 39+10 </a:t>
            </a:r>
          </a:p>
          <a:p>
            <a:r>
              <a:rPr lang="en-US" sz="2800" dirty="0" smtClean="0">
                <a:solidFill>
                  <a:srgbClr val="000090"/>
                </a:solidFill>
              </a:rPr>
              <a:t>14 researcher (FTE </a:t>
            </a:r>
            <a:r>
              <a:rPr lang="en-US" sz="2800" dirty="0" err="1" smtClean="0">
                <a:solidFill>
                  <a:srgbClr val="000090"/>
                </a:solidFill>
              </a:rPr>
              <a:t>tecnologi</a:t>
            </a:r>
            <a:r>
              <a:rPr lang="en-US" sz="2800" dirty="0" smtClean="0">
                <a:solidFill>
                  <a:srgbClr val="000090"/>
                </a:solidFill>
              </a:rPr>
              <a:t>) are working on DAFNE</a:t>
            </a:r>
          </a:p>
          <a:p>
            <a:r>
              <a:rPr lang="en-US" sz="2800" dirty="0" smtClean="0">
                <a:solidFill>
                  <a:srgbClr val="000090"/>
                </a:solidFill>
              </a:rPr>
              <a:t>16 on SPARC LAB (+ 8 students)</a:t>
            </a:r>
          </a:p>
          <a:p>
            <a:r>
              <a:rPr lang="en-US" sz="2800" dirty="0" smtClean="0">
                <a:solidFill>
                  <a:srgbClr val="000090"/>
                </a:solidFill>
              </a:rPr>
              <a:t>14 on ELI-NP (and STAR) (+2 students)</a:t>
            </a:r>
          </a:p>
          <a:p>
            <a:r>
              <a:rPr lang="en-US" sz="2800" dirty="0" smtClean="0">
                <a:solidFill>
                  <a:srgbClr val="000090"/>
                </a:solidFill>
              </a:rPr>
              <a:t>5 on external project (CNAO, ESRF,HL-LHC etc..)</a:t>
            </a:r>
          </a:p>
          <a:p>
            <a:endParaRPr lang="en-US" sz="2800" dirty="0">
              <a:solidFill>
                <a:srgbClr val="000090"/>
              </a:solidFill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51 Technician </a:t>
            </a:r>
          </a:p>
          <a:p>
            <a:r>
              <a:rPr lang="en-US" sz="2800" dirty="0" smtClean="0">
                <a:solidFill>
                  <a:srgbClr val="000090"/>
                </a:solidFill>
              </a:rPr>
              <a:t>36 FTE on DAFNE </a:t>
            </a:r>
          </a:p>
          <a:p>
            <a:r>
              <a:rPr lang="en-US" sz="2800" dirty="0" smtClean="0">
                <a:solidFill>
                  <a:srgbClr val="000090"/>
                </a:solidFill>
              </a:rPr>
              <a:t>6 FTE on SPARC</a:t>
            </a:r>
          </a:p>
          <a:p>
            <a:r>
              <a:rPr lang="en-US" sz="2800" dirty="0" smtClean="0">
                <a:solidFill>
                  <a:srgbClr val="000090"/>
                </a:solidFill>
              </a:rPr>
              <a:t>7 on ELI-NP (and STAR)</a:t>
            </a:r>
          </a:p>
          <a:p>
            <a:r>
              <a:rPr lang="en-US" sz="2800" dirty="0" smtClean="0">
                <a:solidFill>
                  <a:srgbClr val="000090"/>
                </a:solidFill>
              </a:rPr>
              <a:t>2 on external project (CNAO, ESRF, etc..)</a:t>
            </a:r>
          </a:p>
          <a:p>
            <a:endParaRPr lang="en-US" sz="2800" dirty="0" smtClean="0">
              <a:solidFill>
                <a:srgbClr val="000090"/>
              </a:solidFill>
            </a:endParaRPr>
          </a:p>
          <a:p>
            <a:endParaRPr lang="en-US" sz="2800" dirty="0" smtClean="0">
              <a:solidFill>
                <a:srgbClr val="000090"/>
              </a:solidFill>
            </a:endParaRPr>
          </a:p>
          <a:p>
            <a:endParaRPr lang="en-US" sz="2800" dirty="0">
              <a:solidFill>
                <a:srgbClr val="00009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6324600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chemeClr val="tx1"/>
                </a:solidFill>
              </a:rPr>
              <a:t>CL - </a:t>
            </a:r>
            <a:r>
              <a:rPr lang="en-US" sz="1600" dirty="0" err="1" smtClean="0">
                <a:solidFill>
                  <a:schemeClr val="tx1"/>
                </a:solidFill>
              </a:rPr>
              <a:t>Preventivi</a:t>
            </a:r>
            <a:r>
              <a:rPr lang="en-US" sz="1600" dirty="0" smtClean="0">
                <a:solidFill>
                  <a:schemeClr val="tx1"/>
                </a:solidFill>
              </a:rPr>
              <a:t> 		</a:t>
            </a:r>
            <a:r>
              <a:rPr lang="en-US" sz="1600" dirty="0" err="1" smtClean="0">
                <a:solidFill>
                  <a:schemeClr val="tx1"/>
                </a:solidFill>
              </a:rPr>
              <a:t>Frascati</a:t>
            </a:r>
            <a:r>
              <a:rPr lang="en-US" sz="1600" dirty="0" smtClean="0">
                <a:solidFill>
                  <a:schemeClr val="tx1"/>
                </a:solidFill>
              </a:rPr>
              <a:t>, 1 </a:t>
            </a:r>
            <a:r>
              <a:rPr lang="en-US" sz="1600" dirty="0" err="1" smtClean="0">
                <a:solidFill>
                  <a:schemeClr val="tx1"/>
                </a:solidFill>
              </a:rPr>
              <a:t>Luglio</a:t>
            </a:r>
            <a:r>
              <a:rPr lang="en-US" sz="1600" dirty="0" smtClean="0">
                <a:solidFill>
                  <a:schemeClr val="tx1"/>
                </a:solidFill>
              </a:rPr>
              <a:t> 2015 	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600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459663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>
                <a:solidFill>
                  <a:srgbClr val="FFFF00"/>
                </a:solidFill>
                <a:ea typeface="ＭＳ Ｐゴシック" pitchFamily="36" charset="-128"/>
                <a:cs typeface="ＭＳ Ｐゴシック" pitchFamily="36" charset="-128"/>
              </a:rPr>
              <a:t>Beam Test </a:t>
            </a:r>
            <a:r>
              <a:rPr lang="en-US" sz="3200" dirty="0" smtClean="0">
                <a:solidFill>
                  <a:srgbClr val="FFFF00"/>
                </a:solidFill>
                <a:ea typeface="ＭＳ Ｐゴシック" pitchFamily="36" charset="-128"/>
                <a:cs typeface="ＭＳ Ｐゴシック" pitchFamily="36" charset="-128"/>
              </a:rPr>
              <a:t>Facility (</a:t>
            </a:r>
            <a:r>
              <a:rPr lang="en-US" sz="3200" dirty="0">
                <a:solidFill>
                  <a:srgbClr val="FFFF00"/>
                </a:solidFill>
                <a:ea typeface="ＭＳ Ｐゴシック" pitchFamily="36" charset="-128"/>
                <a:cs typeface="ＭＳ Ｐゴシック" pitchFamily="36" charset="-128"/>
              </a:rPr>
              <a:t>BTF) </a:t>
            </a:r>
            <a:r>
              <a:rPr lang="en-US" sz="3200" dirty="0" smtClean="0">
                <a:solidFill>
                  <a:srgbClr val="FFFF00"/>
                </a:solidFill>
                <a:ea typeface="ＭＳ Ｐゴシック" pitchFamily="36" charset="-128"/>
                <a:cs typeface="ＭＳ Ｐゴシック" pitchFamily="36" charset="-128"/>
              </a:rPr>
              <a:t>Infrastructure</a:t>
            </a:r>
            <a:br>
              <a:rPr lang="en-US" sz="3200" dirty="0" smtClean="0">
                <a:solidFill>
                  <a:srgbClr val="FFFF00"/>
                </a:solidFill>
                <a:ea typeface="ＭＳ Ｐゴシック" pitchFamily="36" charset="-128"/>
                <a:cs typeface="ＭＳ Ｐゴシック" pitchFamily="36" charset="-128"/>
              </a:rPr>
            </a:br>
            <a:r>
              <a:rPr lang="en-US" sz="2400" dirty="0" smtClean="0">
                <a:solidFill>
                  <a:srgbClr val="FFFF00"/>
                </a:solidFill>
                <a:ea typeface="ＭＳ Ｐゴシック" pitchFamily="36" charset="-128"/>
                <a:cs typeface="ＭＳ Ｐゴシック" pitchFamily="36" charset="-128"/>
              </a:rPr>
              <a:t>@DAFNE </a:t>
            </a:r>
            <a:r>
              <a:rPr lang="en-US" sz="2400" dirty="0" err="1" smtClean="0">
                <a:solidFill>
                  <a:srgbClr val="FFFF00"/>
                </a:solidFill>
                <a:ea typeface="ＭＳ Ｐゴシック" pitchFamily="36" charset="-128"/>
                <a:cs typeface="ＭＳ Ｐゴシック" pitchFamily="36" charset="-128"/>
              </a:rPr>
              <a:t>Linac</a:t>
            </a:r>
            <a:endParaRPr lang="it-IT" sz="2400" dirty="0">
              <a:solidFill>
                <a:srgbClr val="FFFF00"/>
              </a:solidFill>
              <a:ea typeface="ＭＳ Ｐゴシック" pitchFamily="36" charset="-128"/>
              <a:cs typeface="ＭＳ Ｐゴシック" pitchFamily="36" charset="-128"/>
            </a:endParaRPr>
          </a:p>
        </p:txBody>
      </p:sp>
      <p:sp>
        <p:nvSpPr>
          <p:cNvPr id="37890" name="Content Placeholder 2"/>
          <p:cNvSpPr>
            <a:spLocks noGrp="1"/>
          </p:cNvSpPr>
          <p:nvPr>
            <p:ph idx="1"/>
          </p:nvPr>
        </p:nvSpPr>
        <p:spPr>
          <a:xfrm>
            <a:off x="171450" y="3776662"/>
            <a:ext cx="8685213" cy="2573338"/>
          </a:xfrm>
        </p:spPr>
        <p:txBody>
          <a:bodyPr>
            <a:normAutofit/>
          </a:bodyPr>
          <a:lstStyle/>
          <a:p>
            <a:pPr marL="0" indent="0" algn="just" eaLnBrk="1" hangingPunct="1">
              <a:buFont typeface="Wingdings 2" pitchFamily="36" charset="2"/>
              <a:buNone/>
            </a:pPr>
            <a:r>
              <a:rPr lang="en-US" sz="2400" dirty="0">
                <a:solidFill>
                  <a:schemeClr val="bg1"/>
                </a:solidFill>
                <a:ea typeface="ＭＳ Ｐゴシック" pitchFamily="36" charset="-128"/>
                <a:cs typeface="ＭＳ Ｐゴシック" pitchFamily="36" charset="-128"/>
              </a:rPr>
              <a:t>The </a:t>
            </a:r>
            <a:r>
              <a:rPr lang="en-US" sz="2400" dirty="0" err="1">
                <a:solidFill>
                  <a:schemeClr val="bg1"/>
                </a:solidFill>
                <a:ea typeface="ＭＳ Ｐゴシック" pitchFamily="36" charset="-128"/>
                <a:cs typeface="ＭＳ Ｐゴシック" pitchFamily="36" charset="-128"/>
              </a:rPr>
              <a:t>Frascati</a:t>
            </a:r>
            <a:r>
              <a:rPr lang="en-US" sz="2400" dirty="0">
                <a:solidFill>
                  <a:schemeClr val="bg1"/>
                </a:solidFill>
                <a:ea typeface="ＭＳ Ｐゴシック" pitchFamily="36" charset="-128"/>
                <a:cs typeface="ＭＳ Ｐゴシック" pitchFamily="36" charset="-128"/>
              </a:rPr>
              <a:t> </a:t>
            </a:r>
            <a:r>
              <a:rPr lang="en-US" sz="2400" b="1" dirty="0">
                <a:solidFill>
                  <a:schemeClr val="bg1"/>
                </a:solidFill>
                <a:ea typeface="ＭＳ Ｐゴシック" pitchFamily="36" charset="-128"/>
                <a:cs typeface="ＭＳ Ｐゴシック" pitchFamily="36" charset="-128"/>
              </a:rPr>
              <a:t>Beam Test Facility </a:t>
            </a:r>
            <a:r>
              <a:rPr lang="en-US" sz="2400" dirty="0">
                <a:solidFill>
                  <a:schemeClr val="bg1"/>
                </a:solidFill>
                <a:ea typeface="ＭＳ Ｐゴシック" pitchFamily="36" charset="-128"/>
                <a:cs typeface="ＭＳ Ｐゴシック" pitchFamily="36" charset="-128"/>
              </a:rPr>
              <a:t>infrastructure is a beam extraction line optimized to produce </a:t>
            </a:r>
            <a:r>
              <a:rPr lang="en-US" sz="2400" b="1" dirty="0">
                <a:solidFill>
                  <a:srgbClr val="FFFF00"/>
                </a:solidFill>
                <a:ea typeface="ＭＳ Ｐゴシック" pitchFamily="36" charset="-128"/>
                <a:cs typeface="ＭＳ Ｐゴシック" pitchFamily="36" charset="-128"/>
              </a:rPr>
              <a:t>electrons</a:t>
            </a:r>
            <a:r>
              <a:rPr lang="en-US" sz="2400" dirty="0">
                <a:solidFill>
                  <a:srgbClr val="FFFF00"/>
                </a:solidFill>
                <a:ea typeface="ＭＳ Ｐゴシック" pitchFamily="36" charset="-128"/>
                <a:cs typeface="ＭＳ Ｐゴシック" pitchFamily="36" charset="-128"/>
              </a:rPr>
              <a:t>, </a:t>
            </a:r>
            <a:r>
              <a:rPr lang="en-US" sz="2400" b="1" dirty="0">
                <a:solidFill>
                  <a:srgbClr val="FFFF00"/>
                </a:solidFill>
                <a:ea typeface="ＭＳ Ｐゴシック" pitchFamily="36" charset="-128"/>
                <a:cs typeface="ＭＳ Ｐゴシック" pitchFamily="36" charset="-128"/>
              </a:rPr>
              <a:t>positrons</a:t>
            </a:r>
            <a:r>
              <a:rPr lang="en-US" sz="2400" dirty="0">
                <a:solidFill>
                  <a:srgbClr val="FFFF00"/>
                </a:solidFill>
                <a:ea typeface="ＭＳ Ｐゴシック" pitchFamily="36" charset="-128"/>
                <a:cs typeface="ＭＳ Ｐゴシック" pitchFamily="36" charset="-128"/>
              </a:rPr>
              <a:t>, </a:t>
            </a:r>
            <a:r>
              <a:rPr lang="en-US" sz="2400" b="1" dirty="0">
                <a:solidFill>
                  <a:srgbClr val="FFFF00"/>
                </a:solidFill>
                <a:ea typeface="ＭＳ Ｐゴシック" pitchFamily="36" charset="-128"/>
                <a:cs typeface="ＭＳ Ｐゴシック" pitchFamily="36" charset="-128"/>
              </a:rPr>
              <a:t>photons</a:t>
            </a:r>
            <a:r>
              <a:rPr lang="en-US" sz="2400" dirty="0">
                <a:solidFill>
                  <a:srgbClr val="FFFF00"/>
                </a:solidFill>
                <a:ea typeface="ＭＳ Ｐゴシック" pitchFamily="36" charset="-128"/>
                <a:cs typeface="ＭＳ Ｐゴシック" pitchFamily="36" charset="-128"/>
              </a:rPr>
              <a:t> and </a:t>
            </a:r>
            <a:r>
              <a:rPr lang="en-US" sz="2400" b="1" dirty="0">
                <a:solidFill>
                  <a:srgbClr val="FFFF00"/>
                </a:solidFill>
                <a:ea typeface="ＭＳ Ｐゴシック" pitchFamily="36" charset="-128"/>
                <a:cs typeface="ＭＳ Ｐゴシック" pitchFamily="36" charset="-128"/>
              </a:rPr>
              <a:t>neutrons</a:t>
            </a:r>
            <a:r>
              <a:rPr lang="en-US" sz="2400" dirty="0">
                <a:solidFill>
                  <a:srgbClr val="FFFF00"/>
                </a:solidFill>
                <a:ea typeface="ＭＳ Ｐゴシック" pitchFamily="36" charset="-128"/>
                <a:cs typeface="ＭＳ Ｐゴシック" pitchFamily="36" charset="-128"/>
              </a:rPr>
              <a:t> </a:t>
            </a:r>
            <a:r>
              <a:rPr lang="en-US" sz="2400" dirty="0">
                <a:solidFill>
                  <a:schemeClr val="bg1"/>
                </a:solidFill>
                <a:ea typeface="ＭＳ Ｐゴシック" pitchFamily="36" charset="-128"/>
                <a:cs typeface="ＭＳ Ｐゴシック" pitchFamily="36" charset="-128"/>
              </a:rPr>
              <a:t>mainly for HEP detector </a:t>
            </a:r>
            <a:r>
              <a:rPr lang="en-US" sz="2400" b="1" dirty="0">
                <a:solidFill>
                  <a:schemeClr val="bg1"/>
                </a:solidFill>
                <a:ea typeface="ＭＳ Ｐゴシック" pitchFamily="36" charset="-128"/>
                <a:cs typeface="ＭＳ Ｐゴシック" pitchFamily="36" charset="-128"/>
              </a:rPr>
              <a:t>calibration</a:t>
            </a:r>
            <a:r>
              <a:rPr lang="en-US" sz="2400" dirty="0">
                <a:solidFill>
                  <a:schemeClr val="bg1"/>
                </a:solidFill>
                <a:ea typeface="ＭＳ Ｐゴシック" pitchFamily="36" charset="-128"/>
                <a:cs typeface="ＭＳ Ｐゴシック" pitchFamily="36" charset="-128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ea typeface="ＭＳ Ｐゴシック" pitchFamily="36" charset="-128"/>
                <a:cs typeface="ＭＳ Ｐゴシック" pitchFamily="36" charset="-128"/>
              </a:rPr>
              <a:t>purposes. </a:t>
            </a:r>
            <a:r>
              <a:rPr lang="en-US" sz="2400" dirty="0">
                <a:solidFill>
                  <a:schemeClr val="bg1"/>
                </a:solidFill>
                <a:ea typeface="ＭＳ Ｐゴシック" pitchFamily="36" charset="-128"/>
                <a:cs typeface="ＭＳ Ｐゴシック" pitchFamily="36" charset="-128"/>
              </a:rPr>
              <a:t>The quality of the beam, energy and intensity is also of interest for </a:t>
            </a:r>
            <a:r>
              <a:rPr lang="en-US" sz="2400" b="1" dirty="0">
                <a:solidFill>
                  <a:schemeClr val="bg1"/>
                </a:solidFill>
                <a:ea typeface="ＭＳ Ｐゴシック" pitchFamily="36" charset="-128"/>
                <a:cs typeface="ＭＳ Ｐゴシック" pitchFamily="36" charset="-128"/>
              </a:rPr>
              <a:t>experiments</a:t>
            </a:r>
            <a:r>
              <a:rPr lang="en-US" sz="2400" dirty="0">
                <a:solidFill>
                  <a:schemeClr val="bg1"/>
                </a:solidFill>
                <a:ea typeface="ＭＳ Ｐゴシック" pitchFamily="36" charset="-128"/>
                <a:cs typeface="ＭＳ Ｐゴシック" pitchFamily="36" charset="-128"/>
              </a:rPr>
              <a:t> (~ 20% of the users) studying the </a:t>
            </a:r>
            <a:r>
              <a:rPr lang="en-US" sz="2400" b="1" dirty="0">
                <a:solidFill>
                  <a:srgbClr val="FFFF00"/>
                </a:solidFill>
                <a:ea typeface="ＭＳ Ｐゴシック" pitchFamily="36" charset="-128"/>
                <a:cs typeface="ＭＳ Ｐゴシック" pitchFamily="36" charset="-128"/>
              </a:rPr>
              <a:t>electromagnetic interaction with matter</a:t>
            </a:r>
          </a:p>
        </p:txBody>
      </p:sp>
      <p:pic>
        <p:nvPicPr>
          <p:cNvPr id="37891" name="Picture 4" descr="Stitched_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485900"/>
            <a:ext cx="7629525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6324600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2015 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69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BTF new shielding </a:t>
            </a: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sz="3100" dirty="0" smtClean="0">
                <a:solidFill>
                  <a:srgbClr val="FFFF00"/>
                </a:solidFill>
              </a:rPr>
              <a:t>for high current </a:t>
            </a:r>
            <a:r>
              <a:rPr lang="en-US" sz="3100" dirty="0" err="1" smtClean="0">
                <a:solidFill>
                  <a:srgbClr val="FFFF00"/>
                </a:solidFill>
              </a:rPr>
              <a:t>experimets</a:t>
            </a:r>
            <a:endParaRPr lang="en-US" sz="3100" dirty="0">
              <a:solidFill>
                <a:srgbClr val="FFFF00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6423992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2015 	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7" name="Picture 6" descr="IMG_2489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9381" r="3077"/>
          <a:stretch/>
        </p:blipFill>
        <p:spPr>
          <a:xfrm>
            <a:off x="3327400" y="1229394"/>
            <a:ext cx="5816600" cy="4428722"/>
          </a:xfrm>
          <a:prstGeom prst="rect">
            <a:avLst/>
          </a:prstGeom>
        </p:spPr>
      </p:pic>
      <p:pic>
        <p:nvPicPr>
          <p:cNvPr id="8" name="Picture 7" descr="IMG_2497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6"/>
          <a:stretch/>
        </p:blipFill>
        <p:spPr>
          <a:xfrm rot="5400000">
            <a:off x="-414508" y="594113"/>
            <a:ext cx="4220995" cy="34650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8734" r="7466"/>
          <a:stretch/>
        </p:blipFill>
        <p:spPr>
          <a:xfrm>
            <a:off x="124" y="4541762"/>
            <a:ext cx="5709468" cy="183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143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2536" y="-27384"/>
            <a:ext cx="9865096" cy="1138138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BTF : new </a:t>
            </a:r>
            <a:r>
              <a:rPr lang="en-US" sz="3200" dirty="0">
                <a:solidFill>
                  <a:srgbClr val="FFFF00"/>
                </a:solidFill>
              </a:rPr>
              <a:t>C</a:t>
            </a:r>
            <a:r>
              <a:rPr lang="en-US" sz="3200" dirty="0" smtClean="0">
                <a:solidFill>
                  <a:srgbClr val="FFFF00"/>
                </a:solidFill>
              </a:rPr>
              <a:t>ontrol Room close to DAFNE CR </a:t>
            </a:r>
            <a:br>
              <a:rPr lang="en-US" sz="3200" dirty="0" smtClean="0">
                <a:solidFill>
                  <a:srgbClr val="FFFF00"/>
                </a:solidFill>
              </a:rPr>
            </a:br>
            <a:r>
              <a:rPr lang="en-US" sz="3200" dirty="0" smtClean="0">
                <a:solidFill>
                  <a:srgbClr val="FFFF00"/>
                </a:solidFill>
              </a:rPr>
              <a:t>(ex FINUDA)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6423992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2015 	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6" name="Picture 5" descr="IMG_248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24744"/>
            <a:ext cx="720080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40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5532120"/>
          </a:xfr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1130300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it-IT" sz="4000" b="1" dirty="0">
                <a:solidFill>
                  <a:srgbClr val="FFFFFF"/>
                </a:solidFill>
              </a:rPr>
              <a:t>DA</a:t>
            </a:r>
            <a:r>
              <a:rPr lang="it-IT" sz="4000" b="1" dirty="0">
                <a:solidFill>
                  <a:srgbClr val="FFFFFF"/>
                </a:solidFill>
                <a:latin typeface="Symbol" pitchFamily="-108" charset="2"/>
              </a:rPr>
              <a:t>F</a:t>
            </a:r>
            <a:r>
              <a:rPr lang="it-IT" sz="4000" b="1" dirty="0">
                <a:solidFill>
                  <a:srgbClr val="FFFFFF"/>
                </a:solidFill>
              </a:rPr>
              <a:t>NE </a:t>
            </a:r>
            <a:r>
              <a:rPr lang="it-IT" sz="4000" b="1" dirty="0" smtClean="0">
                <a:solidFill>
                  <a:srgbClr val="FFFFFF"/>
                </a:solidFill>
              </a:rPr>
              <a:t> e KLOE2</a:t>
            </a:r>
            <a:endParaRPr lang="it-IT" sz="4000" b="1" dirty="0">
              <a:solidFill>
                <a:srgbClr val="FFFFFF"/>
              </a:solidFill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6324600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2015 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038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PLASMA Test Lab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4" name="Picture 3" descr="IMG_249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20688"/>
            <a:ext cx="7704856" cy="5778642"/>
          </a:xfrm>
          <a:prstGeom prst="rect">
            <a:avLst/>
          </a:prstGeom>
        </p:spPr>
      </p:pic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6381328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2015 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735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7904" y="274638"/>
            <a:ext cx="5122912" cy="994122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Camera </a:t>
            </a:r>
            <a:r>
              <a:rPr lang="en-US" sz="3200" dirty="0" err="1">
                <a:solidFill>
                  <a:srgbClr val="FFFF00"/>
                </a:solidFill>
              </a:rPr>
              <a:t>montaggio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smtClean="0">
                <a:solidFill>
                  <a:srgbClr val="FFFF00"/>
                </a:solidFill>
              </a:rPr>
              <a:t/>
            </a:r>
            <a:br>
              <a:rPr lang="en-US" sz="3200" dirty="0" smtClean="0">
                <a:solidFill>
                  <a:srgbClr val="FFFF00"/>
                </a:solidFill>
              </a:rPr>
            </a:br>
            <a:r>
              <a:rPr lang="en-US" sz="3200" dirty="0" smtClean="0">
                <a:solidFill>
                  <a:srgbClr val="FFFF00"/>
                </a:solidFill>
              </a:rPr>
              <a:t>per </a:t>
            </a:r>
            <a:r>
              <a:rPr lang="en-US" sz="3200" dirty="0" err="1" smtClean="0">
                <a:solidFill>
                  <a:srgbClr val="FFFF00"/>
                </a:solidFill>
              </a:rPr>
              <a:t>l’iniettore</a:t>
            </a:r>
            <a:r>
              <a:rPr lang="en-US" sz="3200" dirty="0" smtClean="0">
                <a:solidFill>
                  <a:srgbClr val="FFFF00"/>
                </a:solidFill>
              </a:rPr>
              <a:t> di ELI</a:t>
            </a:r>
            <a:br>
              <a:rPr lang="en-US" sz="3200" dirty="0" smtClean="0">
                <a:solidFill>
                  <a:srgbClr val="FFFF00"/>
                </a:solidFill>
              </a:rPr>
            </a:br>
            <a:r>
              <a:rPr lang="en-US" sz="3200" dirty="0" smtClean="0">
                <a:solidFill>
                  <a:srgbClr val="FFFF00"/>
                </a:solidFill>
              </a:rPr>
              <a:t>in </a:t>
            </a:r>
            <a:r>
              <a:rPr lang="en-US" sz="3200" dirty="0" err="1" smtClean="0">
                <a:solidFill>
                  <a:srgbClr val="FFFF00"/>
                </a:solidFill>
              </a:rPr>
              <a:t>sala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tecnologie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4" name="Picture 3" descr="IMG_249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829" y="1607468"/>
            <a:ext cx="6972267" cy="5229200"/>
          </a:xfrm>
          <a:prstGeom prst="rect">
            <a:avLst/>
          </a:prstGeom>
        </p:spPr>
      </p:pic>
      <p:pic>
        <p:nvPicPr>
          <p:cNvPr id="5" name="Picture 4" descr="IMG_249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63851" cy="27478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1200" y="24257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6381328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2015 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218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68560" y="692696"/>
            <a:ext cx="4968552" cy="1800200"/>
          </a:xfrm>
        </p:spPr>
        <p:txBody>
          <a:bodyPr>
            <a:noAutofit/>
          </a:bodyPr>
          <a:lstStyle/>
          <a:p>
            <a:r>
              <a:rPr lang="en-US" sz="3600" dirty="0" err="1" smtClean="0">
                <a:solidFill>
                  <a:srgbClr val="FFFF00"/>
                </a:solidFill>
              </a:rPr>
              <a:t>Siatemazione</a:t>
            </a:r>
            <a:r>
              <a:rPr lang="en-US" sz="3600" dirty="0" smtClean="0">
                <a:solidFill>
                  <a:srgbClr val="FFFF00"/>
                </a:solidFill>
              </a:rPr>
              <a:t/>
            </a:r>
            <a:br>
              <a:rPr lang="en-US" sz="3600" dirty="0" smtClean="0">
                <a:solidFill>
                  <a:srgbClr val="FFFF00"/>
                </a:solidFill>
              </a:rPr>
            </a:br>
            <a:r>
              <a:rPr lang="en-US" sz="3600" dirty="0" smtClean="0">
                <a:solidFill>
                  <a:srgbClr val="FFFF00"/>
                </a:solidFill>
              </a:rPr>
              <a:t>area </a:t>
            </a:r>
            <a:r>
              <a:rPr lang="en-US" sz="3600" dirty="0" err="1" smtClean="0">
                <a:solidFill>
                  <a:srgbClr val="FFFF00"/>
                </a:solidFill>
              </a:rPr>
              <a:t>officina</a:t>
            </a:r>
            <a:r>
              <a:rPr lang="en-US" sz="3600" dirty="0" smtClean="0">
                <a:solidFill>
                  <a:srgbClr val="FFFF00"/>
                </a:solidFill>
              </a:rPr>
              <a:t> DA</a:t>
            </a:r>
            <a:br>
              <a:rPr lang="en-US" sz="3600" dirty="0" smtClean="0">
                <a:solidFill>
                  <a:srgbClr val="FFFF00"/>
                </a:solidFill>
              </a:rPr>
            </a:br>
            <a:r>
              <a:rPr lang="en-US" sz="3600" dirty="0" smtClean="0">
                <a:solidFill>
                  <a:srgbClr val="FFFF00"/>
                </a:solidFill>
              </a:rPr>
              <a:t>e </a:t>
            </a:r>
            <a:r>
              <a:rPr lang="en-US" sz="3600" dirty="0" err="1" smtClean="0">
                <a:solidFill>
                  <a:srgbClr val="FFFF00"/>
                </a:solidFill>
              </a:rPr>
              <a:t>Laboratorio</a:t>
            </a:r>
            <a:r>
              <a:rPr lang="en-US" sz="3600" dirty="0" smtClean="0">
                <a:solidFill>
                  <a:srgbClr val="FFFF00"/>
                </a:solidFill>
              </a:rPr>
              <a:t/>
            </a:r>
            <a:br>
              <a:rPr lang="en-US" sz="3600" dirty="0" smtClean="0">
                <a:solidFill>
                  <a:srgbClr val="FFFF00"/>
                </a:solidFill>
              </a:rPr>
            </a:br>
            <a:r>
              <a:rPr lang="en-US" sz="3600" dirty="0" err="1" smtClean="0">
                <a:solidFill>
                  <a:srgbClr val="FFFF00"/>
                </a:solidFill>
              </a:rPr>
              <a:t>allineamento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4" name="Picture 3" descr="IMG_25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200" y="3369314"/>
            <a:ext cx="4680520" cy="3510390"/>
          </a:xfrm>
          <a:prstGeom prst="rect">
            <a:avLst/>
          </a:prstGeom>
        </p:spPr>
      </p:pic>
      <p:pic>
        <p:nvPicPr>
          <p:cNvPr id="5" name="Picture 4" descr="IMG_249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988" y="0"/>
            <a:ext cx="4860032" cy="3645024"/>
          </a:xfrm>
          <a:prstGeom prst="rect">
            <a:avLst/>
          </a:prstGeom>
        </p:spPr>
      </p:pic>
      <p:pic>
        <p:nvPicPr>
          <p:cNvPr id="6" name="Picture 5" descr="IMG_250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6992"/>
            <a:ext cx="4668011" cy="3501008"/>
          </a:xfrm>
          <a:prstGeom prst="rect">
            <a:avLst/>
          </a:prstGeom>
        </p:spPr>
      </p:pic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-756592" y="6381328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–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			 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2015 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268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568" y="2865710"/>
            <a:ext cx="78447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Thanks for your attention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907704" y="6165304"/>
            <a:ext cx="8610600" cy="533400"/>
          </a:xfrm>
          <a:prstGeom prst="rect">
            <a:avLst/>
          </a:prstGeo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	</a:t>
            </a:r>
            <a:r>
              <a:rPr lang="en-US" sz="1600" dirty="0" smtClean="0">
                <a:solidFill>
                  <a:srgbClr val="FFFFFF"/>
                </a:solidFill>
              </a:rPr>
              <a:t>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2015 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77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External programs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5908"/>
            <a:ext cx="8229600" cy="5805097"/>
          </a:xfrm>
        </p:spPr>
        <p:txBody>
          <a:bodyPr>
            <a:normAutofit fontScale="85000" lnSpcReduction="10000"/>
          </a:bodyPr>
          <a:lstStyle/>
          <a:p>
            <a:pPr>
              <a:spcBef>
                <a:spcPts val="1368"/>
              </a:spcBef>
            </a:pPr>
            <a:r>
              <a:rPr lang="en-US" dirty="0" smtClean="0">
                <a:solidFill>
                  <a:srgbClr val="FF0000"/>
                </a:solidFill>
              </a:rPr>
              <a:t>ELI-NP </a:t>
            </a:r>
            <a:r>
              <a:rPr lang="en-US" dirty="0" smtClean="0">
                <a:solidFill>
                  <a:srgbClr val="000090"/>
                </a:solidFill>
              </a:rPr>
              <a:t>	66 M€ -&gt; LNF: </a:t>
            </a:r>
            <a:r>
              <a:rPr lang="en-US" dirty="0">
                <a:solidFill>
                  <a:srgbClr val="000090"/>
                </a:solidFill>
              </a:rPr>
              <a:t>8</a:t>
            </a:r>
            <a:r>
              <a:rPr lang="en-US" dirty="0" smtClean="0">
                <a:solidFill>
                  <a:srgbClr val="000090"/>
                </a:solidFill>
              </a:rPr>
              <a:t>00 k€/y 		x 5 years </a:t>
            </a:r>
          </a:p>
          <a:p>
            <a:pPr>
              <a:spcBef>
                <a:spcPts val="1368"/>
              </a:spcBef>
            </a:pPr>
            <a:r>
              <a:rPr lang="en-US" dirty="0" smtClean="0">
                <a:solidFill>
                  <a:srgbClr val="FF0000"/>
                </a:solidFill>
              </a:rPr>
              <a:t>STAR</a:t>
            </a:r>
            <a:r>
              <a:rPr lang="en-US" dirty="0" smtClean="0">
                <a:solidFill>
                  <a:srgbClr val="000090"/>
                </a:solidFill>
              </a:rPr>
              <a:t>		7M€    -&gt; LNF: 150    k€/y 	x </a:t>
            </a:r>
            <a:r>
              <a:rPr lang="en-US" dirty="0">
                <a:solidFill>
                  <a:srgbClr val="000090"/>
                </a:solidFill>
              </a:rPr>
              <a:t>2</a:t>
            </a:r>
            <a:r>
              <a:rPr lang="en-US" dirty="0" smtClean="0">
                <a:solidFill>
                  <a:srgbClr val="000090"/>
                </a:solidFill>
              </a:rPr>
              <a:t>years</a:t>
            </a:r>
          </a:p>
          <a:p>
            <a:pPr>
              <a:spcBef>
                <a:spcPts val="1368"/>
              </a:spcBef>
            </a:pPr>
            <a:r>
              <a:rPr lang="en-US" dirty="0" smtClean="0">
                <a:solidFill>
                  <a:srgbClr val="FF0000"/>
                </a:solidFill>
              </a:rPr>
              <a:t>HL-LHC</a:t>
            </a:r>
            <a:r>
              <a:rPr lang="en-US" dirty="0" smtClean="0">
                <a:solidFill>
                  <a:srgbClr val="000090"/>
                </a:solidFill>
              </a:rPr>
              <a:t>	….. 	   -&gt; LNF: 100	  k€/y 	x </a:t>
            </a:r>
            <a:r>
              <a:rPr lang="en-US" dirty="0">
                <a:solidFill>
                  <a:srgbClr val="000090"/>
                </a:solidFill>
              </a:rPr>
              <a:t>1</a:t>
            </a:r>
            <a:r>
              <a:rPr lang="en-US" dirty="0" smtClean="0">
                <a:solidFill>
                  <a:srgbClr val="000090"/>
                </a:solidFill>
              </a:rPr>
              <a:t> years</a:t>
            </a:r>
          </a:p>
          <a:p>
            <a:pPr>
              <a:spcBef>
                <a:spcPts val="1368"/>
              </a:spcBef>
            </a:pPr>
            <a:r>
              <a:rPr lang="en-US" dirty="0" smtClean="0">
                <a:solidFill>
                  <a:srgbClr val="FF0000"/>
                </a:solidFill>
              </a:rPr>
              <a:t>FCC</a:t>
            </a:r>
            <a:r>
              <a:rPr lang="en-US" dirty="0" smtClean="0">
                <a:solidFill>
                  <a:srgbClr val="000090"/>
                </a:solidFill>
              </a:rPr>
              <a:t>		3 M€    -&gt; LNF: 50	 k€/y 	x 3 years</a:t>
            </a:r>
          </a:p>
          <a:p>
            <a:pPr>
              <a:spcBef>
                <a:spcPts val="1368"/>
              </a:spcBef>
            </a:pPr>
            <a:r>
              <a:rPr lang="en-US" dirty="0" smtClean="0">
                <a:solidFill>
                  <a:srgbClr val="FF0000"/>
                </a:solidFill>
              </a:rPr>
              <a:t>ESRF</a:t>
            </a:r>
            <a:r>
              <a:rPr lang="en-US" dirty="0" smtClean="0">
                <a:solidFill>
                  <a:srgbClr val="000090"/>
                </a:solidFill>
              </a:rPr>
              <a:t>		100 M</a:t>
            </a:r>
            <a:r>
              <a:rPr lang="en-US" dirty="0">
                <a:solidFill>
                  <a:srgbClr val="000090"/>
                </a:solidFill>
              </a:rPr>
              <a:t>€ </a:t>
            </a:r>
            <a:r>
              <a:rPr lang="en-US" dirty="0" smtClean="0">
                <a:solidFill>
                  <a:srgbClr val="000090"/>
                </a:solidFill>
              </a:rPr>
              <a:t>-</a:t>
            </a:r>
            <a:r>
              <a:rPr lang="en-US" dirty="0">
                <a:solidFill>
                  <a:srgbClr val="000090"/>
                </a:solidFill>
              </a:rPr>
              <a:t>&gt; LNF: </a:t>
            </a:r>
            <a:r>
              <a:rPr lang="en-US" dirty="0" smtClean="0">
                <a:solidFill>
                  <a:srgbClr val="000090"/>
                </a:solidFill>
              </a:rPr>
              <a:t>100   </a:t>
            </a:r>
            <a:r>
              <a:rPr lang="en-US" dirty="0">
                <a:solidFill>
                  <a:srgbClr val="000090"/>
                </a:solidFill>
              </a:rPr>
              <a:t>k€/y </a:t>
            </a:r>
            <a:r>
              <a:rPr lang="en-US" dirty="0" smtClean="0">
                <a:solidFill>
                  <a:srgbClr val="000090"/>
                </a:solidFill>
              </a:rPr>
              <a:t>	x 1years</a:t>
            </a:r>
          </a:p>
          <a:p>
            <a:pPr>
              <a:spcBef>
                <a:spcPts val="1368"/>
              </a:spcBef>
            </a:pPr>
            <a:r>
              <a:rPr lang="en-US" dirty="0" smtClean="0">
                <a:solidFill>
                  <a:srgbClr val="000090"/>
                </a:solidFill>
              </a:rPr>
              <a:t>EUROFEL FOE			LNF: 500  k€/y</a:t>
            </a:r>
          </a:p>
          <a:p>
            <a:pPr>
              <a:spcBef>
                <a:spcPts val="1368"/>
              </a:spcBef>
            </a:pPr>
            <a:r>
              <a:rPr lang="en-US" dirty="0" smtClean="0">
                <a:solidFill>
                  <a:srgbClr val="000090"/>
                </a:solidFill>
              </a:rPr>
              <a:t>ELI FOE					LNF: 580  k€/y</a:t>
            </a:r>
          </a:p>
          <a:p>
            <a:pPr>
              <a:spcBef>
                <a:spcPts val="1368"/>
              </a:spcBef>
            </a:pPr>
            <a:r>
              <a:rPr lang="en-US" dirty="0" smtClean="0">
                <a:solidFill>
                  <a:srgbClr val="000090"/>
                </a:solidFill>
              </a:rPr>
              <a:t>!CHAOS					LNF: 100  k€/y</a:t>
            </a:r>
          </a:p>
          <a:p>
            <a:pPr marL="3657600" lvl="8" indent="0">
              <a:spcBef>
                <a:spcPts val="1368"/>
              </a:spcBef>
              <a:buNone/>
            </a:pPr>
            <a:r>
              <a:rPr lang="en-US" dirty="0" smtClean="0">
                <a:solidFill>
                  <a:srgbClr val="000090"/>
                </a:solidFill>
              </a:rPr>
              <a:t>TOT :  2.380 k€/y   -&gt;0.5 INFN overhead</a:t>
            </a:r>
          </a:p>
          <a:p>
            <a:pPr lvl="8">
              <a:spcBef>
                <a:spcPts val="1368"/>
              </a:spcBef>
            </a:pPr>
            <a:endParaRPr lang="en-US" dirty="0" smtClean="0">
              <a:solidFill>
                <a:srgbClr val="000090"/>
              </a:solidFill>
            </a:endParaRPr>
          </a:p>
          <a:p>
            <a:pPr>
              <a:spcBef>
                <a:spcPts val="1368"/>
              </a:spcBef>
            </a:pPr>
            <a:endParaRPr lang="en-US" dirty="0">
              <a:solidFill>
                <a:srgbClr val="000090"/>
              </a:solidFill>
            </a:endParaRPr>
          </a:p>
          <a:p>
            <a:pPr>
              <a:spcBef>
                <a:spcPts val="1368"/>
              </a:spcBef>
            </a:pPr>
            <a:endParaRPr lang="en-US" dirty="0" smtClean="0">
              <a:solidFill>
                <a:srgbClr val="000090"/>
              </a:solidFill>
            </a:endParaRPr>
          </a:p>
          <a:p>
            <a:pPr>
              <a:spcBef>
                <a:spcPts val="1368"/>
              </a:spcBef>
            </a:pP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388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hermata 2015-06-30 alle 17.53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9501"/>
          </a:xfrm>
          <a:prstGeom prst="rect">
            <a:avLst/>
          </a:prstGeom>
        </p:spPr>
      </p:pic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6423992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2015 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232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hermata 2015-06-30 alle 17.53.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31603"/>
          </a:xfrm>
          <a:prstGeom prst="rect">
            <a:avLst/>
          </a:prstGeom>
        </p:spPr>
      </p:pic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6324600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2015 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619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hermata 2015-06-30 alle 17.54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533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hermata 2015-06-30 alle 17.54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23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07295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truttura predefinita">
  <a:themeElements>
    <a:clrScheme name="1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19979</TotalTime>
  <Words>1961</Words>
  <Application>Microsoft Macintosh PowerPoint</Application>
  <PresentationFormat>On-screen Show (4:3)</PresentationFormat>
  <Paragraphs>1443</Paragraphs>
  <Slides>54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54</vt:i4>
      </vt:variant>
    </vt:vector>
  </HeadingPairs>
  <TitlesOfParts>
    <vt:vector size="57" baseType="lpstr">
      <vt:lpstr>Tema di Office</vt:lpstr>
      <vt:lpstr>10_Tema di Office</vt:lpstr>
      <vt:lpstr>1_Struttura predefinita</vt:lpstr>
      <vt:lpstr>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Electron Beam Experimental Studies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Beam Test Facility (BTF) Infrastructure @DAFNE Linac</vt:lpstr>
      <vt:lpstr>BTF new shielding  for high current experimets</vt:lpstr>
      <vt:lpstr>BTF : new Control Room close to DAFNE CR  (ex FINUDA)</vt:lpstr>
      <vt:lpstr>PLASMA Test Lab</vt:lpstr>
      <vt:lpstr>Camera montaggio  per l’iniettore di ELI in sala tecnologie </vt:lpstr>
      <vt:lpstr>Siatemazione area officina DA e Laboratorio allineamento</vt:lpstr>
      <vt:lpstr>PowerPoint Presentation</vt:lpstr>
      <vt:lpstr>External programs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Energy Accelerators</dc:title>
  <dc:creator>Biscari</dc:creator>
  <cp:lastModifiedBy>Ghigo Andrea</cp:lastModifiedBy>
  <cp:revision>442</cp:revision>
  <dcterms:created xsi:type="dcterms:W3CDTF">2012-09-21T06:23:00Z</dcterms:created>
  <dcterms:modified xsi:type="dcterms:W3CDTF">2015-07-01T06:54:41Z</dcterms:modified>
</cp:coreProperties>
</file>