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97" r:id="rId4"/>
    <p:sldId id="305" r:id="rId5"/>
    <p:sldId id="298" r:id="rId6"/>
    <p:sldId id="299" r:id="rId7"/>
    <p:sldId id="306" r:id="rId8"/>
    <p:sldId id="312" r:id="rId9"/>
    <p:sldId id="317" r:id="rId10"/>
    <p:sldId id="272" r:id="rId11"/>
    <p:sldId id="318" r:id="rId12"/>
    <p:sldId id="319" r:id="rId13"/>
    <p:sldId id="309" r:id="rId14"/>
    <p:sldId id="295" r:id="rId15"/>
    <p:sldId id="273" r:id="rId16"/>
    <p:sldId id="308" r:id="rId17"/>
    <p:sldId id="320" r:id="rId18"/>
    <p:sldId id="276" r:id="rId19"/>
    <p:sldId id="277" r:id="rId20"/>
    <p:sldId id="280" r:id="rId21"/>
    <p:sldId id="321" r:id="rId22"/>
    <p:sldId id="281" r:id="rId23"/>
    <p:sldId id="322" r:id="rId24"/>
    <p:sldId id="301" r:id="rId25"/>
    <p:sldId id="302" r:id="rId26"/>
    <p:sldId id="303" r:id="rId27"/>
    <p:sldId id="323" r:id="rId28"/>
    <p:sldId id="313" r:id="rId29"/>
    <p:sldId id="310" r:id="rId30"/>
    <p:sldId id="311" r:id="rId31"/>
    <p:sldId id="314" r:id="rId32"/>
    <p:sldId id="315" r:id="rId3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ena Bruno" initials="EB" lastIdx="5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E714"/>
    <a:srgbClr val="DCDC2A"/>
    <a:srgbClr val="B0B2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7224" autoAdjust="0"/>
  </p:normalViewPr>
  <p:slideViewPr>
    <p:cSldViewPr>
      <p:cViewPr>
        <p:scale>
          <a:sx n="90" d="100"/>
          <a:sy n="90" d="100"/>
        </p:scale>
        <p:origin x="-1314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3231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FS\lnf.infn.it\project\dtecnica\data\SEGRETERIA%20DT\SEGRETERIA\RAPPATT\CLprev_lug2015\richatt_lug2014-giu2015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AFS\lnf.infn.it\user\u\urotundo\Resp.%20DTSG\CL\2015\1-6%20Preventivi\richatt_lug2014-giu2015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AFS\lnf.infn.it\user\u\urotundo\Resp.%20DTSG\CL\2015\1-6%20Preventivi\richatt_lug2014-giu201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AFS\lnf.infn.it\project\dtecnica\data\SEGRETERIA%20DT\SEGRETERIA\RAPPATT\CLprev_lug2015\richatt_lug2014-giu2015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AFS\lnf.infn.it\user\u\urotundo\Resp.%20DTSG\CL\2015\1-6%20Preventivi\richatt_lug2014-giu2015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AFS\lnf.infn.it\user\u\urotundo\Resp.%20DTSG\CL\2015\1-6%20Preventivi\richatt_lug2014-giu2015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AFS\lnf.infn.it\project\dtecnica\data\SEGRETERIA%20DT\SEGRETERIA\RAPPATT\CLprev_lug2015\richatt_lug2014-giu2015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AFS\lnf.infn.it\user\u\urotundo\Resp.%20DTSG\CL\2015\1-6%20Preventivi\richatt_lug2014-giu2015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AFS\lnf.infn.it\user\u\urotundo\Resp.%20DTSG\CL\2015\1-6%20Preventivi\richatt_lug2014-giu2015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AFS\lnf.infn.it\project\dtecnica\data\SEGRETERIA%20DT\SEGRETERIA\RAPPATT\CLprev_lug2015\richatt_lug2014-giu20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SERVIZI</a:t>
            </a:r>
            <a:r>
              <a:rPr lang="en-US" baseline="0"/>
              <a:t> COINVOLTI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400" baseline="0"/>
          </a:pPr>
          <a:endParaRPr lang="it-IT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800"/>
            </a:pPr>
            <a:r>
              <a:rPr lang="it-IT" sz="2800"/>
              <a:t>Preventivi 2010 - 2015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Foglio1!$B$1</c:f>
              <c:strCache>
                <c:ptCount val="1"/>
                <c:pt idx="0">
                  <c:v>Ordinario DT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Foglio1!$B$2:$B$7</c:f>
              <c:numCache>
                <c:formatCode>0.00</c:formatCode>
                <c:ptCount val="6"/>
                <c:pt idx="0">
                  <c:v>2268.8200000000002</c:v>
                </c:pt>
                <c:pt idx="1">
                  <c:v>1485.76</c:v>
                </c:pt>
                <c:pt idx="2">
                  <c:v>1490.5</c:v>
                </c:pt>
                <c:pt idx="3">
                  <c:v>1343.9</c:v>
                </c:pt>
                <c:pt idx="4">
                  <c:v>1323.5</c:v>
                </c:pt>
                <c:pt idx="5">
                  <c:v>1323.5</c:v>
                </c:pt>
              </c:numCache>
            </c:numRef>
          </c:val>
        </c:ser>
        <c:ser>
          <c:idx val="2"/>
          <c:order val="1"/>
          <c:tx>
            <c:strRef>
              <c:f>Foglio1!$C$1</c:f>
              <c:strCache>
                <c:ptCount val="1"/>
                <c:pt idx="0">
                  <c:v>Altri Preventivi DT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Foglio1!$C$2:$C$7</c:f>
              <c:numCache>
                <c:formatCode>0.00</c:formatCode>
                <c:ptCount val="6"/>
                <c:pt idx="0">
                  <c:v>2538.4</c:v>
                </c:pt>
                <c:pt idx="1">
                  <c:v>2539.3000000000002</c:v>
                </c:pt>
                <c:pt idx="2">
                  <c:v>2657.5</c:v>
                </c:pt>
                <c:pt idx="3">
                  <c:v>2427.17</c:v>
                </c:pt>
                <c:pt idx="4">
                  <c:v>2555.6</c:v>
                </c:pt>
                <c:pt idx="5">
                  <c:v>2589.8000000000002</c:v>
                </c:pt>
              </c:numCache>
            </c:numRef>
          </c:val>
        </c:ser>
        <c:ser>
          <c:idx val="3"/>
          <c:order val="2"/>
          <c:tx>
            <c:strRef>
              <c:f>Foglio1!$D$1</c:f>
              <c:strCache>
                <c:ptCount val="1"/>
                <c:pt idx="0">
                  <c:v>Preventivi Esterni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Foglio1!$D$2:$D$7</c:f>
              <c:numCache>
                <c:formatCode>0.00</c:formatCode>
                <c:ptCount val="6"/>
                <c:pt idx="0">
                  <c:v>0</c:v>
                </c:pt>
                <c:pt idx="1">
                  <c:v>328.2</c:v>
                </c:pt>
                <c:pt idx="2">
                  <c:v>457.73</c:v>
                </c:pt>
                <c:pt idx="3">
                  <c:v>255.5</c:v>
                </c:pt>
                <c:pt idx="4">
                  <c:v>721.53</c:v>
                </c:pt>
                <c:pt idx="5">
                  <c:v>130.6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5029120"/>
        <c:axId val="47040768"/>
      </c:barChart>
      <c:catAx>
        <c:axId val="2250291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it-IT" sz="1600"/>
                  <a:t>Anno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7040768"/>
        <c:crosses val="autoZero"/>
        <c:auto val="1"/>
        <c:lblAlgn val="ctr"/>
        <c:lblOffset val="100"/>
        <c:noMultiLvlLbl val="0"/>
      </c:catAx>
      <c:valAx>
        <c:axId val="470407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it-IT" sz="1600"/>
                  <a:t>MIgliaia</a:t>
                </a:r>
                <a:r>
                  <a:rPr lang="it-IT" sz="1600" baseline="0"/>
                  <a:t> di €</a:t>
                </a:r>
                <a:endParaRPr lang="it-IT" sz="1600"/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2250291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GRAFICI!$B$33</c:f>
              <c:strCache>
                <c:ptCount val="1"/>
                <c:pt idx="0">
                  <c:v>N.</c:v>
                </c:pt>
              </c:strCache>
            </c:strRef>
          </c:tx>
          <c:dLbls>
            <c:dLbl>
              <c:idx val="0"/>
              <c:layout>
                <c:manualLayout>
                  <c:x val="7.8048780487804904E-3"/>
                  <c:y val="-6.371681415929200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8.3902439024390194E-2"/>
                  <c:y val="-1.769911504424780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36585365853659E-2"/>
                  <c:y val="9.911504424778749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4.0975609756097597E-2"/>
                  <c:y val="-3.539823008849560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4.8780487804878099E-2"/>
                  <c:y val="-5.309734513274339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1.17073170731707E-2"/>
                  <c:y val="-2.831858407079650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aseline="0"/>
                </a:pPr>
                <a:endParaRPr lang="it-IT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GRAFICI!$A$34:$A$39</c:f>
              <c:strCache>
                <c:ptCount val="6"/>
                <c:pt idx="0">
                  <c:v>Servizi Generali</c:v>
                </c:pt>
                <c:pt idx="1">
                  <c:v>SIE</c:v>
                </c:pt>
                <c:pt idx="2">
                  <c:v>Edilizia</c:v>
                </c:pt>
                <c:pt idx="3">
                  <c:v>SIF</c:v>
                </c:pt>
                <c:pt idx="4">
                  <c:v>SPCM</c:v>
                </c:pt>
                <c:pt idx="5">
                  <c:v>SMCA</c:v>
                </c:pt>
              </c:strCache>
            </c:strRef>
          </c:cat>
          <c:val>
            <c:numRef>
              <c:f>GRAFICI!$B$34:$B$39</c:f>
              <c:numCache>
                <c:formatCode>General</c:formatCode>
                <c:ptCount val="6"/>
                <c:pt idx="0">
                  <c:v>285</c:v>
                </c:pt>
                <c:pt idx="1">
                  <c:v>254</c:v>
                </c:pt>
                <c:pt idx="2">
                  <c:v>152</c:v>
                </c:pt>
                <c:pt idx="3">
                  <c:v>105</c:v>
                </c:pt>
                <c:pt idx="4">
                  <c:v>94</c:v>
                </c:pt>
                <c:pt idx="5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400" baseline="0"/>
          </a:pPr>
          <a:endParaRPr lang="it-IT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SERVIZI</a:t>
            </a:r>
            <a:r>
              <a:rPr lang="en-US" baseline="0"/>
              <a:t> COINVOLTI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400" baseline="0"/>
          </a:pPr>
          <a:endParaRPr lang="it-IT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GRAFICI!$B$6</c:f>
              <c:strCache>
                <c:ptCount val="1"/>
                <c:pt idx="0">
                  <c:v>N.</c:v>
                </c:pt>
              </c:strCache>
            </c:strRef>
          </c:tx>
          <c:dLbls>
            <c:dLbl>
              <c:idx val="0"/>
              <c:layout>
                <c:manualLayout>
                  <c:x val="1.7847352000562988E-2"/>
                  <c:y val="-0.2517211728901985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-8.0726538849646805E-3"/>
                  <c:y val="6.010928961748630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-2.2039424813705636E-2"/>
                  <c:y val="7.791371207633930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-0.1076982383160397"/>
                  <c:y val="2.852238852344135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-0.17045359647819594"/>
                  <c:y val="-9.759068500318521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-3.6326942482341099E-2"/>
                  <c:y val="-2.459016393442620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6"/>
              <c:layout>
                <c:manualLayout>
                  <c:x val="-0.13249364683436418"/>
                  <c:y val="-0.1209528042123568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7"/>
              <c:layout>
                <c:manualLayout>
                  <c:x val="-7.9123302238660095E-3"/>
                  <c:y val="-0.1110329619179685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8"/>
              <c:layout>
                <c:manualLayout>
                  <c:x val="5.8334180422084776E-2"/>
                  <c:y val="-0.1232755585627822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9"/>
              <c:layout>
                <c:manualLayout>
                  <c:x val="0.14581879598714509"/>
                  <c:y val="-0.1096062883669604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400" baseline="0"/>
                </a:pPr>
                <a:endParaRPr lang="it-IT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GRAFICI!$A$7:$A$16</c:f>
              <c:strCache>
                <c:ptCount val="10"/>
                <c:pt idx="0">
                  <c:v>DR</c:v>
                </c:pt>
                <c:pt idx="1">
                  <c:v>DA</c:v>
                </c:pt>
                <c:pt idx="2">
                  <c:v>DT</c:v>
                </c:pt>
                <c:pt idx="3">
                  <c:v>AMM</c:v>
                </c:pt>
                <c:pt idx="4">
                  <c:v>AC</c:v>
                </c:pt>
                <c:pt idx="5">
                  <c:v>FISMED</c:v>
                </c:pt>
                <c:pt idx="6">
                  <c:v>SPARCLAB</c:v>
                </c:pt>
                <c:pt idx="7">
                  <c:v>DIR</c:v>
                </c:pt>
                <c:pt idx="8">
                  <c:v>P&amp;P</c:v>
                </c:pt>
                <c:pt idx="9">
                  <c:v>PERS</c:v>
                </c:pt>
              </c:strCache>
            </c:strRef>
          </c:cat>
          <c:val>
            <c:numRef>
              <c:f>GRAFICI!$B$7:$B$16</c:f>
              <c:numCache>
                <c:formatCode>General</c:formatCode>
                <c:ptCount val="10"/>
                <c:pt idx="0">
                  <c:v>406</c:v>
                </c:pt>
                <c:pt idx="1">
                  <c:v>194</c:v>
                </c:pt>
                <c:pt idx="2">
                  <c:v>177</c:v>
                </c:pt>
                <c:pt idx="3">
                  <c:v>27</c:v>
                </c:pt>
                <c:pt idx="4">
                  <c:v>26</c:v>
                </c:pt>
                <c:pt idx="5">
                  <c:v>22</c:v>
                </c:pt>
                <c:pt idx="6">
                  <c:v>19</c:v>
                </c:pt>
                <c:pt idx="7">
                  <c:v>17</c:v>
                </c:pt>
                <c:pt idx="8">
                  <c:v>10</c:v>
                </c:pt>
                <c:pt idx="9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9977933989631633"/>
          <c:y val="0.21198263293603248"/>
          <c:w val="0.15851261640954264"/>
          <c:h val="0.57603453622620804"/>
        </c:manualLayout>
      </c:layout>
      <c:overlay val="0"/>
      <c:txPr>
        <a:bodyPr/>
        <a:lstStyle/>
        <a:p>
          <a:pPr>
            <a:defRPr sz="1400" baseline="0"/>
          </a:pPr>
          <a:endParaRPr lang="it-IT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SERVIZI</a:t>
            </a:r>
            <a:r>
              <a:rPr lang="en-US" baseline="0"/>
              <a:t> COINVOLTI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400" baseline="0"/>
          </a:pPr>
          <a:endParaRPr lang="it-IT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9977933989631633"/>
          <c:y val="0.21198263293603248"/>
          <c:w val="0.15851261640954264"/>
          <c:h val="0.57603453622620804"/>
        </c:manualLayout>
      </c:layout>
      <c:overlay val="0"/>
      <c:txPr>
        <a:bodyPr/>
        <a:lstStyle/>
        <a:p>
          <a:pPr>
            <a:defRPr sz="1400" baseline="0"/>
          </a:pPr>
          <a:endParaRPr lang="it-IT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SERVIZI</a:t>
            </a:r>
            <a:r>
              <a:rPr lang="en-US" baseline="0"/>
              <a:t> COINVOLTI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it-IT" dirty="0" smtClean="0"/>
              <a:t>Ugo Rotundo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96D93-D885-417A-86F5-3A4679B2E881}" type="datetimeFigureOut">
              <a:rPr lang="it-IT" smtClean="0"/>
              <a:pPr/>
              <a:t>01/07/2015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91C13-5449-48C2-A7F8-0020F043FA2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70238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it-IT" dirty="0" smtClean="0"/>
              <a:t>Ugo Rotundo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381A5-0007-4D4C-B45B-9478418346F6}" type="datetimeFigureOut">
              <a:rPr lang="it-IT" smtClean="0"/>
              <a:pPr/>
              <a:t>01/07/2015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90E6D-5C04-4433-AFA6-0253869F057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93162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90E6D-5C04-4433-AFA6-0253869F0578}" type="slidenum">
              <a:rPr lang="it-IT" smtClean="0"/>
              <a:pPr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30490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90E6D-5C04-4433-AFA6-0253869F0578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04878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90E6D-5C04-4433-AFA6-0253869F0578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0487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90E6D-5C04-4433-AFA6-0253869F0578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21172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90E6D-5C04-4433-AFA6-0253869F0578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04878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90E6D-5C04-4433-AFA6-0253869F0578}" type="slidenum">
              <a:rPr lang="it-IT" smtClean="0"/>
              <a:pPr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04878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90E6D-5C04-4433-AFA6-0253869F0578}" type="slidenum">
              <a:rPr lang="it-IT" smtClean="0"/>
              <a:pPr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04878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90E6D-5C04-4433-AFA6-0253869F0578}" type="slidenum">
              <a:rPr lang="it-IT" smtClean="0"/>
              <a:pPr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04878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90E6D-5C04-4433-AFA6-0253869F0578}" type="slidenum">
              <a:rPr lang="it-IT" smtClean="0"/>
              <a:pPr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04878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90E6D-5C04-4433-AFA6-0253869F0578}" type="slidenum">
              <a:rPr lang="it-IT" smtClean="0"/>
              <a:pPr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0487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90E6D-5C04-4433-AFA6-0253869F0578}" type="slidenum">
              <a:rPr lang="it-IT" smtClean="0"/>
              <a:pPr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10487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90E6D-5C04-4433-AFA6-0253869F0578}" type="slidenum">
              <a:rPr lang="it-IT" smtClean="0"/>
              <a:pPr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10487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90E6D-5C04-4433-AFA6-0253869F0578}" type="slidenum">
              <a:rPr lang="it-IT" smtClean="0"/>
              <a:pPr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10487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90E6D-5C04-4433-AFA6-0253869F0578}" type="slidenum">
              <a:rPr lang="it-IT" smtClean="0"/>
              <a:pPr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10487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90E6D-5C04-4433-AFA6-0253869F0578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0487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90E6D-5C04-4433-AFA6-0253869F0578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0487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90E6D-5C04-4433-AFA6-0253869F0578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0487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90E6D-5C04-4433-AFA6-0253869F0578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0487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C1FD1-B2E1-4A37-AA29-E195C9FF72AB}" type="datetime1">
              <a:rPr lang="it-IT" smtClean="0"/>
              <a:pPr/>
              <a:t>01/07/2015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1FD8-E694-4E56-85D2-FC4F0FECAFB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4800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5A9D-9F5E-4F2D-82FB-0C0FDB7062B7}" type="datetime1">
              <a:rPr lang="it-IT" smtClean="0"/>
              <a:pPr/>
              <a:t>01/07/2015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1FD8-E694-4E56-85D2-FC4F0FECAFB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6840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7FF5-BFA4-411D-9024-93E59B1B254F}" type="datetime1">
              <a:rPr lang="it-IT" smtClean="0"/>
              <a:pPr/>
              <a:t>01/07/2015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1FD8-E694-4E56-85D2-FC4F0FECAFB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5356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D5D3-FCD6-4672-B6FB-21D22371E43C}" type="datetime1">
              <a:rPr lang="it-IT" smtClean="0"/>
              <a:pPr/>
              <a:t>01/07/2015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38AD9-AF02-4A47-AE11-FA625090DB12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467544" y="1196752"/>
            <a:ext cx="8280920" cy="0"/>
          </a:xfrm>
          <a:prstGeom prst="line">
            <a:avLst/>
          </a:prstGeom>
          <a:ln w="44450" cmpd="sng">
            <a:solidFill>
              <a:srgbClr val="F2E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229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10A3-AC2B-40CD-BE34-0902F3A6ED73}" type="datetime1">
              <a:rPr lang="it-IT" smtClean="0"/>
              <a:pPr/>
              <a:t>01/07/2015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1FD8-E694-4E56-85D2-FC4F0FECAFB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8323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5CFD-1274-495B-B4D9-B1B52967407C}" type="datetime1">
              <a:rPr lang="it-IT" smtClean="0"/>
              <a:pPr/>
              <a:t>01/07/2015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1FD8-E694-4E56-85D2-FC4F0FECAFB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7878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E56F6-B17D-4F90-A876-445282442C57}" type="datetime1">
              <a:rPr lang="it-IT" smtClean="0"/>
              <a:pPr/>
              <a:t>01/07/2015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1FD8-E694-4E56-85D2-FC4F0FECAFB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4079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D0B99-47D3-4E25-B300-DD0712096C7C}" type="datetime1">
              <a:rPr lang="it-IT" smtClean="0"/>
              <a:pPr/>
              <a:t>01/07/2015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1FD8-E694-4E56-85D2-FC4F0FECAFB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3522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B14C-61C2-48AB-AF37-941074EE211D}" type="datetime1">
              <a:rPr lang="it-IT" smtClean="0"/>
              <a:pPr/>
              <a:t>01/07/2015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1FD8-E694-4E56-85D2-FC4F0FECAFB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1325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87D3-E630-452B-989D-D62EB1662749}" type="datetime1">
              <a:rPr lang="it-IT" smtClean="0"/>
              <a:pPr/>
              <a:t>01/07/2015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1FD8-E694-4E56-85D2-FC4F0FECAFB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3726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8A6A-C174-4595-AB59-EBB9E59AFDCF}" type="datetime1">
              <a:rPr lang="it-IT" smtClean="0"/>
              <a:pPr/>
              <a:t>01/07/2015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1FD8-E694-4E56-85D2-FC4F0FECAFB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725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2FBC2-5290-41A0-9E07-1C712CDBE49A}" type="datetime1">
              <a:rPr lang="it-IT" smtClean="0"/>
              <a:pPr/>
              <a:t>01/07/2015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E1FD8-E694-4E56-85D2-FC4F0FECAFB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424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9.emf"/><Relationship Id="rId5" Type="http://schemas.openxmlformats.org/officeDocument/2006/relationships/package" Target="../embeddings/Microsoft_Excel_Worksheet4.xlsx"/><Relationship Id="rId4" Type="http://schemas.openxmlformats.org/officeDocument/2006/relationships/oleObject" Target="../embeddings/oleObject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0.emf"/><Relationship Id="rId5" Type="http://schemas.openxmlformats.org/officeDocument/2006/relationships/package" Target="../embeddings/Microsoft_Excel_Worksheet5.xlsx"/><Relationship Id="rId4" Type="http://schemas.openxmlformats.org/officeDocument/2006/relationships/oleObject" Target="../embeddings/oleObject4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5.emf"/><Relationship Id="rId5" Type="http://schemas.openxmlformats.org/officeDocument/2006/relationships/package" Target="../embeddings/Microsoft_Excel_Worksheet6.xlsx"/><Relationship Id="rId4" Type="http://schemas.openxmlformats.org/officeDocument/2006/relationships/oleObject" Target="../embeddings/oleObject5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7.emf"/><Relationship Id="rId5" Type="http://schemas.openxmlformats.org/officeDocument/2006/relationships/package" Target="../embeddings/Microsoft_Excel_Worksheet7.xlsx"/><Relationship Id="rId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notesSlide" Target="../notesSlides/notesSlide7.xml"/><Relationship Id="rId7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2.xlsx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Relationship Id="rId9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43608" y="1779849"/>
            <a:ext cx="7175351" cy="1793167"/>
          </a:xfrm>
          <a:ln>
            <a:noFill/>
          </a:ln>
          <a:effectLst/>
        </p:spPr>
        <p:txBody>
          <a:bodyPr>
            <a:normAutofit/>
          </a:bodyPr>
          <a:lstStyle/>
          <a:p>
            <a:pPr marL="182880"/>
            <a:r>
              <a:rPr lang="it-IT" dirty="0">
                <a:latin typeface="Bookman Old Style" panose="02050604050505020204" pitchFamily="18" charset="0"/>
                <a:ea typeface="Batang" panose="02030600000101010101" pitchFamily="18" charset="-127"/>
              </a:rPr>
              <a:t>DIVISIONE </a:t>
            </a:r>
            <a:r>
              <a:rPr lang="it-IT" dirty="0" smtClean="0">
                <a:latin typeface="Bookman Old Style" panose="02050604050505020204" pitchFamily="18" charset="0"/>
                <a:ea typeface="Batang" panose="02030600000101010101" pitchFamily="18" charset="-127"/>
              </a:rPr>
              <a:t>TECNICA </a:t>
            </a:r>
            <a:r>
              <a:rPr lang="it-IT" sz="4400" dirty="0" smtClean="0">
                <a:latin typeface="Bookman Old Style" panose="02050604050505020204" pitchFamily="18" charset="0"/>
                <a:ea typeface="Batang" panose="02030600000101010101" pitchFamily="18" charset="-127"/>
              </a:rPr>
              <a:t>E DEI SERVIZI GENERALI</a:t>
            </a:r>
            <a:endParaRPr lang="it-IT" sz="4400" dirty="0">
              <a:latin typeface="Bookman Old Style" panose="02050604050505020204" pitchFamily="18" charset="0"/>
              <a:ea typeface="Batang" panose="02030600000101010101" pitchFamily="18" charset="-127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971600" y="3769876"/>
            <a:ext cx="7920880" cy="1171292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tx1"/>
                </a:solidFill>
              </a:rPr>
              <a:t>CL PREVENTIVI 2016 - </a:t>
            </a:r>
            <a:r>
              <a:rPr lang="it-IT" sz="3600" dirty="0" smtClean="0">
                <a:solidFill>
                  <a:schemeClr val="tx1"/>
                </a:solidFill>
              </a:rPr>
              <a:t>LNF </a:t>
            </a:r>
            <a:r>
              <a:rPr lang="it-IT" sz="3600" dirty="0">
                <a:solidFill>
                  <a:schemeClr val="tx1"/>
                </a:solidFill>
              </a:rPr>
              <a:t>1 LUGLIO 2015</a:t>
            </a:r>
          </a:p>
          <a:p>
            <a:pPr algn="l"/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115616" y="5364505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Ugo Rotundo</a:t>
            </a:r>
            <a:endParaRPr lang="it-IT" sz="3200" dirty="0"/>
          </a:p>
        </p:txBody>
      </p:sp>
      <p:pic>
        <p:nvPicPr>
          <p:cNvPr id="1026" name="Picture 2" descr="http://www.lnf.infn.it/dtecnica/images/logoDT2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46" y="260648"/>
            <a:ext cx="1548558" cy="15604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256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Rendering del Visitors’ Centre 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38AD9-AF02-4A47-AE11-FA625090DB12}" type="slidenum">
              <a:rPr lang="it-IT" smtClean="0"/>
              <a:pPr/>
              <a:t>10</a:t>
            </a:fld>
            <a:endParaRPr lang="it-IT" dirty="0"/>
          </a:p>
        </p:txBody>
      </p:sp>
      <p:pic>
        <p:nvPicPr>
          <p:cNvPr id="6" name="Segnaposto contenuto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047703"/>
            <a:ext cx="5438696" cy="233362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7382"/>
            <a:ext cx="5688632" cy="251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25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it-IT" sz="3100" dirty="0" smtClean="0"/>
              <a:t>ATTIVITA’ DELLA DTSG : INFRASTRUTTURE LNF (2)</a:t>
            </a:r>
            <a:endParaRPr lang="it-IT" sz="31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38AD9-AF02-4A47-AE11-FA625090DB12}" type="slidenum">
              <a:rPr lang="it-IT" smtClean="0"/>
              <a:pPr/>
              <a:t>11</a:t>
            </a:fld>
            <a:endParaRPr lang="it-IT" dirty="0"/>
          </a:p>
        </p:txBody>
      </p:sp>
      <p:graphicFrame>
        <p:nvGraphicFramePr>
          <p:cNvPr id="5" name="Chart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894670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1604806"/>
              </p:ext>
            </p:extLst>
          </p:nvPr>
        </p:nvGraphicFramePr>
        <p:xfrm>
          <a:off x="467544" y="1844824"/>
          <a:ext cx="6610350" cy="375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Segnaposto contenuto 2"/>
          <p:cNvSpPr txBox="1">
            <a:spLocks/>
          </p:cNvSpPr>
          <p:nvPr/>
        </p:nvSpPr>
        <p:spPr>
          <a:xfrm>
            <a:off x="457200" y="1600200"/>
            <a:ext cx="8229600" cy="4637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GB" sz="2000" dirty="0" smtClean="0"/>
          </a:p>
          <a:p>
            <a:r>
              <a:rPr lang="it-IT" sz="2800" dirty="0" smtClean="0"/>
              <a:t>Attività di ENERGY MANAGEMENT quali:</a:t>
            </a:r>
          </a:p>
          <a:p>
            <a:pPr lvl="1"/>
            <a:r>
              <a:rPr lang="it-IT" sz="2400" dirty="0"/>
              <a:t>sostituzione lampade con altre a LED in edificio 36 (AE</a:t>
            </a:r>
            <a:r>
              <a:rPr lang="it-IT" sz="2400" dirty="0" smtClean="0"/>
              <a:t>) e 1 (DIR)</a:t>
            </a:r>
          </a:p>
          <a:p>
            <a:pPr lvl="1"/>
            <a:r>
              <a:rPr lang="it-IT" sz="2400" dirty="0"/>
              <a:t>sostituzione </a:t>
            </a:r>
            <a:r>
              <a:rPr lang="it-IT" sz="2400" dirty="0" smtClean="0"/>
              <a:t>plafoniere in zone tecniche Dafne</a:t>
            </a:r>
          </a:p>
          <a:p>
            <a:pPr lvl="1"/>
            <a:r>
              <a:rPr lang="it-IT" sz="2400" dirty="0"/>
              <a:t>sostituzione </a:t>
            </a:r>
            <a:r>
              <a:rPr lang="it-IT" sz="2400" dirty="0" smtClean="0"/>
              <a:t>plafoniere in zona LINAC</a:t>
            </a:r>
            <a:endParaRPr lang="it-IT" sz="2400" dirty="0"/>
          </a:p>
          <a:p>
            <a:r>
              <a:rPr lang="it-IT" sz="2800" dirty="0" smtClean="0"/>
              <a:t>Realizzazione rete per recupero termico da CFD ed allaccio Ed. 1 e 31 per CDZ</a:t>
            </a:r>
          </a:p>
          <a:p>
            <a:r>
              <a:rPr lang="it-IT" sz="2800" dirty="0" smtClean="0"/>
              <a:t>Realizzazione componenti in ABS con la macchina per prototipazione rapida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9781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100" dirty="0" smtClean="0"/>
              <a:t>RECUPERO TERMICO DALLA CENTRALE FRIGO DAFNE</a:t>
            </a:r>
            <a:endParaRPr lang="it-IT" sz="31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38AD9-AF02-4A47-AE11-FA625090DB12}" type="slidenum">
              <a:rPr lang="it-IT" smtClean="0"/>
              <a:pPr/>
              <a:t>12</a:t>
            </a:fld>
            <a:endParaRPr lang="it-IT" dirty="0"/>
          </a:p>
        </p:txBody>
      </p:sp>
      <p:sp>
        <p:nvSpPr>
          <p:cNvPr id="11" name="Segnaposto contenuto 2"/>
          <p:cNvSpPr txBox="1">
            <a:spLocks/>
          </p:cNvSpPr>
          <p:nvPr/>
        </p:nvSpPr>
        <p:spPr>
          <a:xfrm>
            <a:off x="457200" y="1600200"/>
            <a:ext cx="8229600" cy="4637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GB" sz="2000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en-GB" sz="2400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60539"/>
            <a:ext cx="6696499" cy="5236813"/>
          </a:xfrm>
        </p:spPr>
      </p:pic>
    </p:spTree>
    <p:extLst>
      <p:ext uri="{BB962C8B-B14F-4D97-AF65-F5344CB8AC3E}">
        <p14:creationId xmlns:p14="http://schemas.microsoft.com/office/powerpoint/2010/main" val="349447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1" name="Picture 23" descr="Mollet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19839" b="9882"/>
          <a:stretch>
            <a:fillRect/>
          </a:stretch>
        </p:blipFill>
        <p:spPr bwMode="auto">
          <a:xfrm>
            <a:off x="6156325" y="1773238"/>
            <a:ext cx="2700338" cy="1152525"/>
          </a:xfrm>
          <a:prstGeom prst="rect">
            <a:avLst/>
          </a:prstGeom>
          <a:noFill/>
          <a:ln w="1905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Picture 27" descr="DSCN05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365625"/>
            <a:ext cx="2149475" cy="1611313"/>
          </a:xfrm>
          <a:prstGeom prst="rect">
            <a:avLst/>
          </a:prstGeom>
          <a:noFill/>
          <a:ln w="1905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IMAG107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149725"/>
            <a:ext cx="2266950" cy="1511300"/>
          </a:xfrm>
          <a:prstGeom prst="rect">
            <a:avLst/>
          </a:prstGeom>
          <a:noFill/>
          <a:ln w="1905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SCN04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549275"/>
            <a:ext cx="3332162" cy="6181725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3529013" y="6092825"/>
            <a:ext cx="5580062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200"/>
              <a:t>ALICE - Belle II - CLAS12 - CUORE - ETRUSCO2 - EXO MARS - GMINUS2 - INRRI - KLOE2 - LHCb - MOONLIGHT - Mu2e - NA62 - NEURAPID - PANDA - RANDEVU – SPARC LAB - TESLA</a:t>
            </a: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-19050" y="80963"/>
            <a:ext cx="3727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/>
              <a:t>RAPID PROTOTYPING MACHINE</a:t>
            </a:r>
          </a:p>
        </p:txBody>
      </p:sp>
      <p:pic>
        <p:nvPicPr>
          <p:cNvPr id="2069" name="Picture 21" descr="DSCN050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0" t="5669" r="2510"/>
          <a:stretch>
            <a:fillRect/>
          </a:stretch>
        </p:blipFill>
        <p:spPr bwMode="auto">
          <a:xfrm>
            <a:off x="3419475" y="1844675"/>
            <a:ext cx="2592388" cy="2111375"/>
          </a:xfrm>
          <a:prstGeom prst="rect">
            <a:avLst/>
          </a:prstGeom>
          <a:noFill/>
          <a:ln w="1905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DSCN044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852738"/>
            <a:ext cx="2325688" cy="1744662"/>
          </a:xfrm>
          <a:prstGeom prst="rect">
            <a:avLst/>
          </a:prstGeom>
          <a:noFill/>
          <a:ln w="1905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DSCN050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" t="27283" b="15552"/>
          <a:stretch>
            <a:fillRect/>
          </a:stretch>
        </p:blipFill>
        <p:spPr bwMode="auto">
          <a:xfrm>
            <a:off x="3995738" y="260350"/>
            <a:ext cx="3622675" cy="1584325"/>
          </a:xfrm>
          <a:prstGeom prst="rect">
            <a:avLst/>
          </a:prstGeom>
          <a:noFill/>
          <a:ln w="1905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DSCN046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0" r="18690" b="5827"/>
          <a:stretch>
            <a:fillRect/>
          </a:stretch>
        </p:blipFill>
        <p:spPr bwMode="auto">
          <a:xfrm>
            <a:off x="7705725" y="260350"/>
            <a:ext cx="1370013" cy="1368425"/>
          </a:xfrm>
          <a:prstGeom prst="rect">
            <a:avLst/>
          </a:prstGeom>
          <a:noFill/>
          <a:ln w="1905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Picture 25" descr="IMAG105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9" r="12479"/>
          <a:stretch>
            <a:fillRect/>
          </a:stretch>
        </p:blipFill>
        <p:spPr bwMode="auto">
          <a:xfrm>
            <a:off x="7596188" y="4437063"/>
            <a:ext cx="1366837" cy="1268412"/>
          </a:xfrm>
          <a:prstGeom prst="rect">
            <a:avLst/>
          </a:prstGeom>
          <a:noFill/>
          <a:ln w="1905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000" dirty="0" smtClean="0">
                <a:latin typeface="Bookman Old Style" panose="02050604050505020204" pitchFamily="18" charset="0"/>
                <a:ea typeface="Batang" panose="02030600000101010101" pitchFamily="18" charset="-127"/>
              </a:rPr>
              <a:t>ATTIVITA’ DELLA DTSG</a:t>
            </a:r>
            <a:br>
              <a:rPr lang="it-IT" sz="2000" dirty="0" smtClean="0">
                <a:latin typeface="Bookman Old Style" panose="02050604050505020204" pitchFamily="18" charset="0"/>
                <a:ea typeface="Batang" panose="02030600000101010101" pitchFamily="18" charset="-127"/>
              </a:rPr>
            </a:br>
            <a:r>
              <a:rPr lang="it-IT" sz="3100" dirty="0" smtClean="0"/>
              <a:t> </a:t>
            </a:r>
            <a:r>
              <a:rPr lang="it-IT" sz="3100" dirty="0"/>
              <a:t>PROGETTI </a:t>
            </a:r>
            <a:r>
              <a:rPr lang="en-GB" sz="3100" dirty="0" smtClean="0"/>
              <a:t>LNF-INFN NAZIONALI ED INTERNAZIONALI</a:t>
            </a:r>
            <a:endParaRPr lang="it-IT" sz="31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38AD9-AF02-4A47-AE11-FA625090DB12}" type="slidenum">
              <a:rPr lang="it-IT" smtClean="0"/>
              <a:pPr/>
              <a:t>14</a:t>
            </a:fld>
            <a:endParaRPr lang="it-IT" dirty="0"/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467544" y="2060848"/>
            <a:ext cx="8229600" cy="3845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/>
              <a:t>Supporto CCR (Commissione Calcolo e Reti) e ILO (Industrial Liaison Office)</a:t>
            </a:r>
          </a:p>
          <a:p>
            <a:pPr marL="0" indent="0" algn="just">
              <a:buNone/>
            </a:pPr>
            <a:r>
              <a:rPr lang="it-IT" sz="2400" dirty="0" smtClean="0"/>
              <a:t>La DTSG fornisce i servizi di ingegneria (</a:t>
            </a:r>
            <a:r>
              <a:rPr lang="it-IT" sz="2400" dirty="0" err="1" smtClean="0"/>
              <a:t>project</a:t>
            </a:r>
            <a:r>
              <a:rPr lang="it-IT" sz="2400" dirty="0" smtClean="0"/>
              <a:t> management, acquisti e discipline ingegneristiche) per supportare lo sviluppo e l’implementazione dei progetti LNF-INFN nazionali ed internazionali attualmente in corso. </a:t>
            </a:r>
          </a:p>
          <a:p>
            <a:r>
              <a:rPr lang="it-IT" sz="2000" dirty="0" smtClean="0"/>
              <a:t>CUORE</a:t>
            </a:r>
          </a:p>
          <a:p>
            <a:r>
              <a:rPr lang="it-IT" sz="2000" dirty="0" smtClean="0"/>
              <a:t>JEM-EUSO</a:t>
            </a:r>
          </a:p>
          <a:p>
            <a:r>
              <a:rPr lang="it-IT" sz="2000" dirty="0" smtClean="0"/>
              <a:t>ELI-NP</a:t>
            </a:r>
          </a:p>
          <a:p>
            <a:r>
              <a:rPr lang="it-IT" sz="2000" dirty="0" smtClean="0"/>
              <a:t>XPR (CNAO)</a:t>
            </a:r>
          </a:p>
          <a:p>
            <a:r>
              <a:rPr lang="it-IT" sz="2000" dirty="0" smtClean="0"/>
              <a:t>PED4PV</a:t>
            </a:r>
          </a:p>
          <a:p>
            <a:pPr marL="0" indent="0" algn="just">
              <a:buNone/>
            </a:pP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pPr algn="ctr"/>
            <a:r>
              <a:rPr lang="it-IT" sz="1800" dirty="0">
                <a:latin typeface="Bookman Old Style" panose="02050604050505020204" pitchFamily="18" charset="0"/>
                <a:ea typeface="Batang" panose="02030600000101010101" pitchFamily="18" charset="-127"/>
              </a:rPr>
              <a:t>ATTIVITA’ DELLA DTSG</a:t>
            </a:r>
            <a:r>
              <a:rPr lang="it-IT" sz="1200" dirty="0">
                <a:latin typeface="Bookman Old Style" panose="02050604050505020204" pitchFamily="18" charset="0"/>
                <a:ea typeface="Batang" panose="02030600000101010101" pitchFamily="18" charset="-127"/>
              </a:rPr>
              <a:t/>
            </a:r>
            <a:br>
              <a:rPr lang="it-IT" sz="1200" dirty="0">
                <a:latin typeface="Bookman Old Style" panose="02050604050505020204" pitchFamily="18" charset="0"/>
                <a:ea typeface="Batang" panose="02030600000101010101" pitchFamily="18" charset="-127"/>
              </a:rPr>
            </a:br>
            <a:r>
              <a:rPr lang="it-IT" sz="2800" dirty="0"/>
              <a:t> PROGETTI </a:t>
            </a:r>
            <a:r>
              <a:rPr lang="en-GB" sz="2800" dirty="0"/>
              <a:t>LNF-INFN NAZIONALI ED INTERNAZIONALI</a:t>
            </a:r>
            <a:endParaRPr lang="it-IT" sz="2800" dirty="0">
              <a:latin typeface="Bookman Old Style" panose="02050604050505020204" pitchFamily="18" charset="0"/>
              <a:ea typeface="Batang" panose="02030600000101010101" pitchFamily="18" charset="-127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dirty="0" smtClean="0"/>
              <a:t>CUORE &amp; JEM-EUSO</a:t>
            </a:r>
          </a:p>
          <a:p>
            <a:pPr marL="0" indent="0">
              <a:buNone/>
            </a:pPr>
            <a:r>
              <a:rPr lang="it-IT" dirty="0" smtClean="0"/>
              <a:t>DTSG responsabile per: </a:t>
            </a:r>
          </a:p>
          <a:p>
            <a:pPr marL="0" indent="0">
              <a:buNone/>
            </a:pPr>
            <a:endParaRPr lang="it-IT" sz="1600" dirty="0" smtClean="0"/>
          </a:p>
          <a:p>
            <a:pPr marL="0" indent="0">
              <a:buNone/>
            </a:pPr>
            <a:r>
              <a:rPr lang="it-IT" dirty="0" smtClean="0"/>
              <a:t>progettazione, costruzione ed istallazione di CUORE (</a:t>
            </a:r>
            <a:r>
              <a:rPr lang="it-IT" dirty="0" err="1" smtClean="0"/>
              <a:t>Cryogenic</a:t>
            </a:r>
            <a:r>
              <a:rPr lang="it-IT" dirty="0" smtClean="0"/>
              <a:t> Underground </a:t>
            </a:r>
            <a:r>
              <a:rPr lang="it-IT" dirty="0" err="1" smtClean="0"/>
              <a:t>Observatory</a:t>
            </a:r>
            <a:r>
              <a:rPr lang="it-IT" dirty="0" smtClean="0"/>
              <a:t> for rare </a:t>
            </a:r>
            <a:r>
              <a:rPr lang="it-IT" dirty="0" err="1" smtClean="0"/>
              <a:t>Events</a:t>
            </a:r>
            <a:r>
              <a:rPr lang="it-IT" dirty="0" smtClean="0"/>
              <a:t>) ai LNGS per lo studio del </a:t>
            </a:r>
            <a:r>
              <a:rPr lang="it-IT" dirty="0" err="1" smtClean="0"/>
              <a:t>Neutrinoless</a:t>
            </a:r>
            <a:r>
              <a:rPr lang="it-IT" dirty="0" smtClean="0"/>
              <a:t> Double Beta </a:t>
            </a:r>
            <a:r>
              <a:rPr lang="it-IT" dirty="0" err="1" smtClean="0"/>
              <a:t>Decay</a:t>
            </a:r>
            <a:r>
              <a:rPr lang="it-IT" dirty="0" smtClean="0"/>
              <a:t> (coordinamento attività di ingegneria ed integrazione dell’intero apparato sperimentale)…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38AD9-AF02-4A47-AE11-FA625090DB12}" type="slidenum">
              <a:rPr lang="it-IT" smtClean="0"/>
              <a:pPr/>
              <a:t>15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1263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20150611_180815-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14" y="1291974"/>
            <a:ext cx="2578050" cy="458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jbjiie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1" r="9926"/>
          <a:stretch>
            <a:fillRect/>
          </a:stretch>
        </p:blipFill>
        <p:spPr bwMode="auto">
          <a:xfrm>
            <a:off x="4284663" y="1341438"/>
            <a:ext cx="4321175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4211960" y="5516563"/>
            <a:ext cx="4536504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it-IT" dirty="0" smtClean="0"/>
              <a:t>CUORE Towers ready to be installed</a:t>
            </a:r>
          </a:p>
          <a:p>
            <a:pPr algn="ctr">
              <a:spcBef>
                <a:spcPct val="50000"/>
              </a:spcBef>
            </a:pPr>
            <a:r>
              <a:rPr lang="en-GB" altLang="it-IT" sz="1400" dirty="0" smtClean="0"/>
              <a:t>(in the picture, 3 out of 19 towers currently stored @LNGS) </a:t>
            </a:r>
            <a:endParaRPr lang="en-GB" altLang="it-IT" sz="1400" dirty="0"/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539750" y="188913"/>
            <a:ext cx="80645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800" dirty="0"/>
              <a:t>PROGETTI </a:t>
            </a:r>
            <a:r>
              <a:rPr lang="en-GB" sz="2800" dirty="0"/>
              <a:t>LNF-INFN NAZIONALI ED INTERNAZIONALI</a:t>
            </a:r>
            <a:r>
              <a:rPr lang="en-GB" sz="3200" dirty="0"/>
              <a:t> </a:t>
            </a:r>
            <a:r>
              <a:rPr lang="it-IT" altLang="it-IT" sz="2400" dirty="0" smtClean="0"/>
              <a:t>CUORE </a:t>
            </a:r>
            <a:r>
              <a:rPr lang="it-IT" altLang="it-IT" sz="2400" dirty="0"/>
              <a:t>EXPERIMENT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251520" y="5876925"/>
            <a:ext cx="3528392" cy="90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it-IT" dirty="0" smtClean="0"/>
              <a:t>CUORE Cryostat – June 2015</a:t>
            </a:r>
          </a:p>
          <a:p>
            <a:pPr algn="ctr">
              <a:spcBef>
                <a:spcPct val="50000"/>
              </a:spcBef>
            </a:pPr>
            <a:r>
              <a:rPr lang="en-GB" altLang="it-IT" sz="1400" dirty="0" smtClean="0"/>
              <a:t>(downward in the picture, the Detector Installation Setup)</a:t>
            </a:r>
            <a:r>
              <a:rPr lang="en-GB" altLang="it-IT" sz="1000" dirty="0" smtClean="0"/>
              <a:t> </a:t>
            </a:r>
            <a:endParaRPr lang="en-GB" altLang="it-IT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pPr algn="ctr"/>
            <a:r>
              <a:rPr lang="it-IT" sz="1800" dirty="0">
                <a:latin typeface="Bookman Old Style" panose="02050604050505020204" pitchFamily="18" charset="0"/>
                <a:ea typeface="Batang" panose="02030600000101010101" pitchFamily="18" charset="-127"/>
              </a:rPr>
              <a:t>ATTIVITA’ DELLA DTSG</a:t>
            </a:r>
            <a:r>
              <a:rPr lang="it-IT" sz="1200" dirty="0">
                <a:latin typeface="Bookman Old Style" panose="02050604050505020204" pitchFamily="18" charset="0"/>
                <a:ea typeface="Batang" panose="02030600000101010101" pitchFamily="18" charset="-127"/>
              </a:rPr>
              <a:t/>
            </a:r>
            <a:br>
              <a:rPr lang="it-IT" sz="1200" dirty="0">
                <a:latin typeface="Bookman Old Style" panose="02050604050505020204" pitchFamily="18" charset="0"/>
                <a:ea typeface="Batang" panose="02030600000101010101" pitchFamily="18" charset="-127"/>
              </a:rPr>
            </a:br>
            <a:r>
              <a:rPr lang="it-IT" sz="2800" dirty="0"/>
              <a:t> PROGETTI </a:t>
            </a:r>
            <a:r>
              <a:rPr lang="en-GB" sz="2800" dirty="0"/>
              <a:t>LNF-INFN NAZIONALI ED INTERNAZIONALI</a:t>
            </a:r>
            <a:endParaRPr lang="it-IT" sz="2800" dirty="0">
              <a:latin typeface="Bookman Old Style" panose="02050604050505020204" pitchFamily="18" charset="0"/>
              <a:ea typeface="Batang" panose="02030600000101010101" pitchFamily="18" charset="-127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dirty="0" smtClean="0"/>
              <a:t>JEM-EUSO</a:t>
            </a:r>
          </a:p>
          <a:p>
            <a:pPr marL="0" indent="0">
              <a:buNone/>
            </a:pPr>
            <a:r>
              <a:rPr lang="it-IT" dirty="0" smtClean="0"/>
              <a:t>DTSG responsabile per: </a:t>
            </a:r>
          </a:p>
          <a:p>
            <a:pPr marL="0" indent="0">
              <a:buNone/>
            </a:pPr>
            <a:endParaRPr lang="it-IT" sz="1600" dirty="0" smtClean="0"/>
          </a:p>
          <a:p>
            <a:pPr marL="0" indent="0">
              <a:buNone/>
            </a:pPr>
            <a:r>
              <a:rPr lang="it-IT" dirty="0" smtClean="0"/>
              <a:t>… JEM-EUSO (Extreme </a:t>
            </a:r>
            <a:r>
              <a:rPr lang="it-IT" dirty="0" err="1" smtClean="0"/>
              <a:t>Universe</a:t>
            </a:r>
            <a:r>
              <a:rPr lang="it-IT" dirty="0" smtClean="0"/>
              <a:t> Space </a:t>
            </a:r>
            <a:r>
              <a:rPr lang="it-IT" dirty="0" err="1" smtClean="0"/>
              <a:t>Observatory</a:t>
            </a:r>
            <a:r>
              <a:rPr lang="it-IT" dirty="0" smtClean="0"/>
              <a:t>) che sarà istallato sulla Stazione Spaziale Internazionale oppure su un satellite per lo studio degli Ultra High Energy </a:t>
            </a:r>
            <a:r>
              <a:rPr lang="it-IT" dirty="0" err="1" smtClean="0"/>
              <a:t>Cosmic</a:t>
            </a:r>
            <a:r>
              <a:rPr lang="it-IT" dirty="0" smtClean="0"/>
              <a:t> </a:t>
            </a:r>
            <a:r>
              <a:rPr lang="it-IT" dirty="0" err="1" smtClean="0"/>
              <a:t>Rays</a:t>
            </a:r>
            <a:r>
              <a:rPr lang="it-IT" dirty="0" smtClean="0"/>
              <a:t> (photo detector </a:t>
            </a:r>
            <a:r>
              <a:rPr lang="it-IT" dirty="0" err="1" smtClean="0"/>
              <a:t>module</a:t>
            </a:r>
            <a:r>
              <a:rPr lang="it-IT" dirty="0" smtClean="0"/>
              <a:t> e layout e meccanica della </a:t>
            </a:r>
            <a:r>
              <a:rPr lang="it-IT" dirty="0" err="1" smtClean="0"/>
              <a:t>focal</a:t>
            </a:r>
            <a:r>
              <a:rPr lang="it-IT" dirty="0" smtClean="0"/>
              <a:t> </a:t>
            </a:r>
            <a:r>
              <a:rPr lang="it-IT" dirty="0" err="1" smtClean="0"/>
              <a:t>surface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38AD9-AF02-4A47-AE11-FA625090DB12}" type="slidenum">
              <a:rPr lang="it-IT" smtClean="0"/>
              <a:pPr/>
              <a:t>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2816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pPr algn="ctr">
              <a:spcBef>
                <a:spcPct val="50000"/>
              </a:spcBef>
            </a:pPr>
            <a:r>
              <a:rPr lang="it-IT" sz="3100" dirty="0"/>
              <a:t>PROGETTI </a:t>
            </a:r>
            <a:r>
              <a:rPr lang="en-GB" sz="3100" dirty="0"/>
              <a:t>LNF-INFN NAZIONALI ED INTERNAZIONALI </a:t>
            </a:r>
            <a:r>
              <a:rPr lang="en-GB" sz="3100" dirty="0" smtClean="0"/>
              <a:t/>
            </a:r>
            <a:br>
              <a:rPr lang="en-GB" sz="3100" dirty="0" smtClean="0"/>
            </a:br>
            <a:r>
              <a:rPr lang="it-IT" sz="2700" dirty="0" smtClean="0"/>
              <a:t>JEM-EUSO</a:t>
            </a:r>
            <a:endParaRPr lang="it-IT" altLang="it-IT" sz="27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38AD9-AF02-4A47-AE11-FA625090DB12}" type="slidenum">
              <a:rPr lang="it-IT" smtClean="0"/>
              <a:pPr/>
              <a:t>18</a:t>
            </a:fld>
            <a:endParaRPr lang="it-IT" dirty="0"/>
          </a:p>
        </p:txBody>
      </p:sp>
      <p:pic>
        <p:nvPicPr>
          <p:cNvPr id="5" name="Picture 1" descr="ile:///Users/francesc/My%20Docs/INFN/INFN%20Photo/JEM-EUSO/20140303_121608.jpe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1" t="-2" r="30569" b="17529"/>
          <a:stretch/>
        </p:blipFill>
        <p:spPr bwMode="auto">
          <a:xfrm>
            <a:off x="1187624" y="1674558"/>
            <a:ext cx="3069336" cy="37706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3" descr="ile:///Users/francesc/My%20Docs/INFN/INFN%20Photo/JEM-EUSO/balloon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" r="45430"/>
          <a:stretch/>
        </p:blipFill>
        <p:spPr bwMode="auto">
          <a:xfrm>
            <a:off x="4788024" y="1700808"/>
            <a:ext cx="3173258" cy="37444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1619672" y="5661248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Photo Detector Module prototype, </a:t>
            </a:r>
            <a:r>
              <a:rPr lang="en-US" dirty="0" smtClean="0"/>
              <a:t>test performed on </a:t>
            </a:r>
            <a:r>
              <a:rPr lang="en-US" dirty="0"/>
              <a:t>board a stratospheric balloon @Timmins base (Ontario, Canada).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7194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dirty="0" smtClean="0">
                <a:latin typeface="Bookman Old Style" panose="02050604050505020204" pitchFamily="18" charset="0"/>
                <a:ea typeface="Batang" panose="02030600000101010101" pitchFamily="18" charset="-127"/>
              </a:rPr>
              <a:t>ATTIVITA’ DELLA DTSG</a:t>
            </a:r>
            <a:r>
              <a:rPr lang="it-IT" sz="1200" dirty="0" smtClean="0">
                <a:latin typeface="Bookman Old Style" panose="02050604050505020204" pitchFamily="18" charset="0"/>
                <a:ea typeface="Batang" panose="02030600000101010101" pitchFamily="18" charset="-127"/>
              </a:rPr>
              <a:t/>
            </a:r>
            <a:br>
              <a:rPr lang="it-IT" sz="1200" dirty="0" smtClean="0">
                <a:latin typeface="Bookman Old Style" panose="02050604050505020204" pitchFamily="18" charset="0"/>
                <a:ea typeface="Batang" panose="02030600000101010101" pitchFamily="18" charset="-127"/>
              </a:rPr>
            </a:br>
            <a:r>
              <a:rPr lang="it-IT" sz="2800" dirty="0" smtClean="0"/>
              <a:t> PROGETTI </a:t>
            </a:r>
            <a:r>
              <a:rPr lang="en-GB" sz="2800" dirty="0" smtClean="0"/>
              <a:t>LNF-INFN NAZIONALI ED INTERNAZIONALI</a:t>
            </a:r>
            <a:endParaRPr lang="it-IT" sz="2800" dirty="0">
              <a:latin typeface="Bookman Old Style" panose="02050604050505020204" pitchFamily="18" charset="0"/>
              <a:ea typeface="Batang" panose="02030600000101010101" pitchFamily="18" charset="-127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dirty="0" smtClean="0"/>
              <a:t>ELI-NP</a:t>
            </a:r>
          </a:p>
          <a:p>
            <a:pPr marL="0" indent="0" algn="ctr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sz="2800" dirty="0" smtClean="0"/>
              <a:t>La DTSG supporta la progettazione, costruzione ed il </a:t>
            </a:r>
            <a:r>
              <a:rPr lang="it-IT" sz="2800" dirty="0" err="1" smtClean="0"/>
              <a:t>commissioning</a:t>
            </a:r>
            <a:r>
              <a:rPr lang="it-IT" sz="2800" dirty="0" smtClean="0"/>
              <a:t> di Extreme Light </a:t>
            </a:r>
            <a:r>
              <a:rPr lang="it-IT" sz="2800" dirty="0" err="1" smtClean="0"/>
              <a:t>Infrastructure</a:t>
            </a:r>
            <a:r>
              <a:rPr lang="it-IT" sz="2800" dirty="0" smtClean="0"/>
              <a:t> for </a:t>
            </a:r>
            <a:r>
              <a:rPr lang="it-IT" sz="2800" dirty="0" err="1" smtClean="0"/>
              <a:t>Nuclear</a:t>
            </a:r>
            <a:r>
              <a:rPr lang="it-IT" sz="2800" dirty="0" smtClean="0"/>
              <a:t> </a:t>
            </a:r>
            <a:r>
              <a:rPr lang="it-IT" sz="2800" dirty="0" err="1" smtClean="0"/>
              <a:t>Physics</a:t>
            </a:r>
            <a:r>
              <a:rPr lang="it-IT" sz="2800" dirty="0" smtClean="0"/>
              <a:t>, che sarà istallato a </a:t>
            </a:r>
            <a:r>
              <a:rPr lang="it-IT" sz="2800" dirty="0" err="1" smtClean="0"/>
              <a:t>Magurele</a:t>
            </a:r>
            <a:r>
              <a:rPr lang="it-IT" sz="2800" dirty="0" smtClean="0"/>
              <a:t>, </a:t>
            </a:r>
            <a:r>
              <a:rPr lang="it-IT" sz="2800" dirty="0" err="1" smtClean="0"/>
              <a:t>Bucharest</a:t>
            </a:r>
            <a:r>
              <a:rPr lang="it-IT" sz="2800" dirty="0" smtClean="0"/>
              <a:t> – Romania.</a:t>
            </a:r>
          </a:p>
          <a:p>
            <a:pPr marL="0" indent="0">
              <a:buNone/>
            </a:pPr>
            <a:r>
              <a:rPr lang="it-IT" sz="2800" dirty="0" smtClean="0"/>
              <a:t>I Servizi DTSG coinvolti sono: </a:t>
            </a:r>
          </a:p>
          <a:p>
            <a:r>
              <a:rPr lang="it-IT" sz="2800" dirty="0" smtClean="0"/>
              <a:t>SE per </a:t>
            </a:r>
            <a:r>
              <a:rPr lang="it-IT" sz="2800" dirty="0" err="1" smtClean="0"/>
              <a:t>space</a:t>
            </a:r>
            <a:r>
              <a:rPr lang="it-IT" sz="2800" dirty="0" smtClean="0"/>
              <a:t> management e </a:t>
            </a:r>
            <a:r>
              <a:rPr lang="it-IT" sz="2800" dirty="0" err="1" smtClean="0"/>
              <a:t>plants</a:t>
            </a:r>
            <a:r>
              <a:rPr lang="it-IT" sz="2800" dirty="0" smtClean="0"/>
              <a:t> </a:t>
            </a:r>
            <a:r>
              <a:rPr lang="it-IT" sz="2800" dirty="0" err="1" smtClean="0"/>
              <a:t>integration</a:t>
            </a:r>
            <a:r>
              <a:rPr lang="it-IT" sz="2800" dirty="0" smtClean="0"/>
              <a:t>;</a:t>
            </a:r>
          </a:p>
          <a:p>
            <a:r>
              <a:rPr lang="it-IT" sz="2800" dirty="0" smtClean="0"/>
              <a:t>SIE &amp; SIF come WP </a:t>
            </a:r>
            <a:r>
              <a:rPr lang="it-IT" sz="2800" dirty="0" err="1" smtClean="0"/>
              <a:t>leaders</a:t>
            </a:r>
            <a:r>
              <a:rPr lang="it-IT" sz="2800" dirty="0" smtClean="0"/>
              <a:t> per gli impianti elettrici e di raffreddamento</a:t>
            </a:r>
          </a:p>
          <a:p>
            <a:pPr>
              <a:buNone/>
            </a:pPr>
            <a:endParaRPr lang="it-IT" sz="2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38AD9-AF02-4A47-AE11-FA625090DB12}" type="slidenum">
              <a:rPr lang="it-IT" smtClean="0"/>
              <a:pPr/>
              <a:t>19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6452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100" dirty="0" smtClean="0"/>
              <a:t>LA NOSTRA PAGINA WEB</a:t>
            </a:r>
            <a:br>
              <a:rPr lang="it-IT" sz="3100" dirty="0" smtClean="0"/>
            </a:br>
            <a:r>
              <a:rPr lang="it-IT" sz="3100" dirty="0" smtClean="0"/>
              <a:t>Come raggiungerci</a:t>
            </a:r>
            <a:endParaRPr lang="it-IT" sz="3100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68760"/>
            <a:ext cx="6408712" cy="5471308"/>
          </a:xfr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38AD9-AF02-4A47-AE11-FA625090DB12}" type="slidenum">
              <a:rPr lang="it-IT" smtClean="0"/>
              <a:pPr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6633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ct val="50000"/>
              </a:spcBef>
            </a:pPr>
            <a:r>
              <a:rPr lang="it-IT" sz="3100" dirty="0" smtClean="0"/>
              <a:t>PROGETTI </a:t>
            </a:r>
            <a:r>
              <a:rPr lang="en-GB" sz="3100" dirty="0" smtClean="0"/>
              <a:t>LNF-INFN NAZIONALI ED INTERNAZIONALI </a:t>
            </a:r>
            <a:br>
              <a:rPr lang="en-GB" sz="3100" dirty="0" smtClean="0"/>
            </a:br>
            <a:r>
              <a:rPr lang="it-IT" sz="2700" dirty="0" smtClean="0"/>
              <a:t>ELI-NP</a:t>
            </a:r>
            <a:endParaRPr lang="it-IT" altLang="it-IT" sz="27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38AD9-AF02-4A47-AE11-FA625090DB12}" type="slidenum">
              <a:rPr lang="it-IT" smtClean="0"/>
              <a:pPr/>
              <a:t>20</a:t>
            </a:fld>
            <a:endParaRPr lang="it-I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25408"/>
            <a:ext cx="8229600" cy="1847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26" y="3789040"/>
            <a:ext cx="8887470" cy="2006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2915816" y="609329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ELI </a:t>
            </a:r>
            <a:r>
              <a:rPr lang="en-US" dirty="0" err="1" smtClean="0"/>
              <a:t>Linac</a:t>
            </a:r>
            <a:r>
              <a:rPr lang="en-US" dirty="0" smtClean="0"/>
              <a:t> is subdivided in Bays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8424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dirty="0" smtClean="0">
                <a:latin typeface="Bookman Old Style" panose="02050604050505020204" pitchFamily="18" charset="0"/>
                <a:ea typeface="Batang" panose="02030600000101010101" pitchFamily="18" charset="-127"/>
              </a:rPr>
              <a:t>ATTIVITA’ DELLA DTSG</a:t>
            </a:r>
            <a:r>
              <a:rPr lang="it-IT" sz="1200" dirty="0" smtClean="0">
                <a:latin typeface="Bookman Old Style" panose="02050604050505020204" pitchFamily="18" charset="0"/>
                <a:ea typeface="Batang" panose="02030600000101010101" pitchFamily="18" charset="-127"/>
              </a:rPr>
              <a:t/>
            </a:r>
            <a:br>
              <a:rPr lang="it-IT" sz="1200" dirty="0" smtClean="0">
                <a:latin typeface="Bookman Old Style" panose="02050604050505020204" pitchFamily="18" charset="0"/>
                <a:ea typeface="Batang" panose="02030600000101010101" pitchFamily="18" charset="-127"/>
              </a:rPr>
            </a:br>
            <a:r>
              <a:rPr lang="it-IT" sz="2800" dirty="0" smtClean="0"/>
              <a:t> PROGETTI </a:t>
            </a:r>
            <a:r>
              <a:rPr lang="en-GB" sz="2800" dirty="0" smtClean="0"/>
              <a:t>LNF-INFN NAZIONALI ED INTERNAZIONALI</a:t>
            </a:r>
            <a:endParaRPr lang="it-IT" sz="2800" dirty="0">
              <a:latin typeface="Bookman Old Style" panose="02050604050505020204" pitchFamily="18" charset="0"/>
              <a:ea typeface="Batang" panose="02030600000101010101" pitchFamily="18" charset="-127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dirty="0" smtClean="0"/>
              <a:t>XPR @ CNAO</a:t>
            </a:r>
          </a:p>
          <a:p>
            <a:pPr marL="0" indent="0" algn="ctr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La DTSG supporta la realizzazione della nuova </a:t>
            </a:r>
            <a:r>
              <a:rPr lang="it-IT" dirty="0" err="1" smtClean="0"/>
              <a:t>Experimental</a:t>
            </a:r>
            <a:r>
              <a:rPr lang="it-IT" dirty="0" smtClean="0"/>
              <a:t> </a:t>
            </a:r>
            <a:r>
              <a:rPr lang="it-IT" dirty="0" err="1" smtClean="0"/>
              <a:t>Radiation</a:t>
            </a:r>
            <a:r>
              <a:rPr lang="it-IT" dirty="0" smtClean="0"/>
              <a:t> </a:t>
            </a:r>
            <a:r>
              <a:rPr lang="it-IT" dirty="0" err="1" smtClean="0"/>
              <a:t>Facility</a:t>
            </a:r>
            <a:r>
              <a:rPr lang="it-IT" dirty="0" smtClean="0"/>
              <a:t> al CNAO, condividendo con le persone del CNAO la responsabilità dei task relativi al Vuoto, Impianti Elettrici, Raffreddamento e Condizionamento.</a:t>
            </a:r>
          </a:p>
          <a:p>
            <a:pPr>
              <a:buNone/>
            </a:pPr>
            <a:endParaRPr lang="it-IT" sz="2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38AD9-AF02-4A47-AE11-FA625090DB12}" type="slidenum">
              <a:rPr lang="it-IT" smtClean="0"/>
              <a:pPr/>
              <a:t>21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293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ct val="50000"/>
              </a:spcBef>
            </a:pPr>
            <a:r>
              <a:rPr lang="it-IT" sz="3100" dirty="0" smtClean="0"/>
              <a:t>PROGETTI </a:t>
            </a:r>
            <a:r>
              <a:rPr lang="en-GB" sz="3100" dirty="0" smtClean="0"/>
              <a:t>LNF-INFN NAZIONALI ED INTERNAZIONALI </a:t>
            </a:r>
            <a:br>
              <a:rPr lang="en-GB" sz="3100" dirty="0" smtClean="0"/>
            </a:br>
            <a:r>
              <a:rPr lang="it-IT" sz="2700" dirty="0" smtClean="0"/>
              <a:t>XPR @ CNAO</a:t>
            </a:r>
            <a:endParaRPr lang="it-IT" altLang="it-IT" sz="27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38AD9-AF02-4A47-AE11-FA625090DB12}" type="slidenum">
              <a:rPr lang="it-IT" smtClean="0"/>
              <a:pPr/>
              <a:t>22</a:t>
            </a:fld>
            <a:endParaRPr lang="it-IT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12142"/>
            <a:ext cx="4032448" cy="26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74" y="1484784"/>
            <a:ext cx="495050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5652120" y="1916832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La nuova XPR parte dal Sincrotrone del CNAO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83568" y="4581128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La nuova linea ha diverse configurazioni per soddisfare diverse esigenze degli utenti (e.g. </a:t>
            </a:r>
            <a:r>
              <a:rPr lang="it-IT" dirty="0" err="1" smtClean="0"/>
              <a:t>radiation</a:t>
            </a:r>
            <a:r>
              <a:rPr lang="it-IT" dirty="0" smtClean="0"/>
              <a:t> </a:t>
            </a:r>
            <a:r>
              <a:rPr lang="it-IT" dirty="0" err="1" smtClean="0"/>
              <a:t>damage</a:t>
            </a:r>
            <a:r>
              <a:rPr lang="it-IT" dirty="0" smtClean="0"/>
              <a:t>, dose </a:t>
            </a:r>
            <a:r>
              <a:rPr lang="it-IT" dirty="0" err="1" smtClean="0"/>
              <a:t>calculation</a:t>
            </a:r>
            <a:r>
              <a:rPr lang="it-IT" dirty="0" smtClean="0"/>
              <a:t>, etc.)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4045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dirty="0" smtClean="0">
                <a:latin typeface="Bookman Old Style" panose="02050604050505020204" pitchFamily="18" charset="0"/>
                <a:ea typeface="Batang" panose="02030600000101010101" pitchFamily="18" charset="-127"/>
              </a:rPr>
              <a:t>ATTIVITA’ DELLA DTSG</a:t>
            </a:r>
            <a:r>
              <a:rPr lang="it-IT" sz="1200" dirty="0" smtClean="0">
                <a:latin typeface="Bookman Old Style" panose="02050604050505020204" pitchFamily="18" charset="0"/>
                <a:ea typeface="Batang" panose="02030600000101010101" pitchFamily="18" charset="-127"/>
              </a:rPr>
              <a:t/>
            </a:r>
            <a:br>
              <a:rPr lang="it-IT" sz="1200" dirty="0" smtClean="0">
                <a:latin typeface="Bookman Old Style" panose="02050604050505020204" pitchFamily="18" charset="0"/>
                <a:ea typeface="Batang" panose="02030600000101010101" pitchFamily="18" charset="-127"/>
              </a:rPr>
            </a:br>
            <a:r>
              <a:rPr lang="it-IT" sz="2800" dirty="0" smtClean="0"/>
              <a:t> PROGETTI </a:t>
            </a:r>
            <a:r>
              <a:rPr lang="en-GB" sz="2800" dirty="0" smtClean="0"/>
              <a:t>LNF-INFN NAZIONALI ED INTERNAZIONALI</a:t>
            </a:r>
            <a:endParaRPr lang="it-IT" sz="2800" dirty="0">
              <a:latin typeface="Bookman Old Style" panose="02050604050505020204" pitchFamily="18" charset="0"/>
              <a:ea typeface="Batang" panose="02030600000101010101" pitchFamily="18" charset="-127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it-IT" dirty="0" smtClean="0"/>
              <a:t>PED4PV</a:t>
            </a:r>
          </a:p>
          <a:p>
            <a:pPr marL="0" indent="0" algn="ctr">
              <a:buNone/>
            </a:pPr>
            <a:endParaRPr lang="it-IT" sz="1000" dirty="0" smtClean="0"/>
          </a:p>
          <a:p>
            <a:pPr marL="0" indent="0">
              <a:buNone/>
            </a:pPr>
            <a:r>
              <a:rPr lang="it-IT" sz="2200" dirty="0" smtClean="0"/>
              <a:t>La DTSG partecipa alle attività sperimentali di PED4PV, volte a dimostrare la validità dell’innovativa tecnica di Deposizione ad Impulso di Elettroni (PED) per la realizzazione di celle fotovoltaiche (PV) basate sul metodo del film sottile. Lo scopo è di verificare la possibilità di depositare un film sottile di Molibdeno su substrati di diversa natura quali: vetro, inox, rame, bronzo, ceramica, cemento. Nel 2013 è stato realizzato un sistema ai LNF, attualmente in funzione con </a:t>
            </a:r>
            <a:r>
              <a:rPr lang="it-IT" sz="2200" b="1" dirty="0" smtClean="0"/>
              <a:t>Buone Prestazioni, che ha dimostrato la validità della tecnica scelta</a:t>
            </a:r>
            <a:r>
              <a:rPr lang="it-IT" sz="2200" dirty="0" smtClean="0"/>
              <a:t>. </a:t>
            </a:r>
          </a:p>
          <a:p>
            <a:pPr marL="0" indent="0">
              <a:buNone/>
            </a:pPr>
            <a:r>
              <a:rPr lang="it-IT" sz="2200" dirty="0" smtClean="0"/>
              <a:t>La stessa tecnica è stata utilizzata anche per la deposizione di un Ossido Conduttivo Trasparente (TCO), l’ossido di zinco drogato con alluminio (AZO), a chiusura della cella PV. In questo modo si è ottenuta un’</a:t>
            </a:r>
            <a:r>
              <a:rPr lang="it-IT" sz="2200" b="1" dirty="0" smtClean="0"/>
              <a:t>efficienza</a:t>
            </a:r>
            <a:r>
              <a:rPr lang="it-IT" sz="2200" dirty="0" smtClean="0"/>
              <a:t> compresa tra il 6 ed il 10% (Tesi magistrale conseguita con 110 e lode).</a:t>
            </a:r>
            <a:endParaRPr lang="it-IT" sz="2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38AD9-AF02-4A47-AE11-FA625090DB12}" type="slidenum">
              <a:rPr lang="it-IT" smtClean="0"/>
              <a:pPr/>
              <a:t>23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9304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BUDGET E PREVENTIVO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4565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ic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835879"/>
              </p:ext>
            </p:extLst>
          </p:nvPr>
        </p:nvGraphicFramePr>
        <p:xfrm>
          <a:off x="107504" y="1268760"/>
          <a:ext cx="885698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it-IT" sz="3100" dirty="0" smtClean="0"/>
              <a:t>BILANCIO: ANDAMENTO STORICO</a:t>
            </a:r>
            <a:endParaRPr lang="it-IT" sz="31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38AD9-AF02-4A47-AE11-FA625090DB12}" type="slidenum">
              <a:rPr lang="it-IT" smtClean="0"/>
              <a:pPr/>
              <a:t>25</a:t>
            </a:fld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524328" y="5085184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FINO GIUGNO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369638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it-IT" sz="3100" dirty="0" smtClean="0"/>
              <a:t>ALTRI PREVENTIVI DI GESTIONE DT</a:t>
            </a:r>
            <a:endParaRPr lang="it-IT" sz="31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38AD9-AF02-4A47-AE11-FA625090DB12}" type="slidenum">
              <a:rPr lang="it-IT" smtClean="0"/>
              <a:pPr/>
              <a:t>26</a:t>
            </a:fld>
            <a:endParaRPr lang="it-IT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6027350"/>
              </p:ext>
            </p:extLst>
          </p:nvPr>
        </p:nvGraphicFramePr>
        <p:xfrm>
          <a:off x="1296963" y="1600203"/>
          <a:ext cx="6550074" cy="4525956"/>
        </p:xfrm>
        <a:graphic>
          <a:graphicData uri="http://schemas.openxmlformats.org/drawingml/2006/table">
            <a:tbl>
              <a:tblPr/>
              <a:tblGrid>
                <a:gridCol w="3997934"/>
                <a:gridCol w="666322"/>
                <a:gridCol w="771021"/>
                <a:gridCol w="1114797"/>
              </a:tblGrid>
              <a:tr h="251442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15" marR="4715" marT="471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42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Altri preventivi/Funzionamento</a:t>
                      </a:r>
                    </a:p>
                  </a:txBody>
                  <a:tcPr marL="4715" marR="4715" marT="471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Capitolo</a:t>
                      </a:r>
                    </a:p>
                  </a:txBody>
                  <a:tcPr marL="4715" marR="4715" marT="4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k€</a:t>
                      </a:r>
                    </a:p>
                  </a:txBody>
                  <a:tcPr marL="4715" marR="4715" marT="4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k€</a:t>
                      </a:r>
                    </a:p>
                  </a:txBody>
                  <a:tcPr marL="4715" marR="4715" marT="4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42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BUONI PASTO E MENSA</a:t>
                      </a:r>
                    </a:p>
                  </a:txBody>
                  <a:tcPr marL="4715" marR="4715" marT="471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121310</a:t>
                      </a:r>
                    </a:p>
                  </a:txBody>
                  <a:tcPr marL="4715" marR="4715" marT="4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600,0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600,0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42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ASILI NIDO</a:t>
                      </a:r>
                    </a:p>
                  </a:txBody>
                  <a:tcPr marL="4715" marR="4715" marT="471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121610</a:t>
                      </a:r>
                    </a:p>
                  </a:txBody>
                  <a:tcPr marL="4715" marR="4715" marT="4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3"/>
                    </a:solidFill>
                  </a:tcPr>
                </a:tc>
              </a:tr>
              <a:tr h="251442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PREMI DI ASSICURAZIONE</a:t>
                      </a:r>
                    </a:p>
                  </a:txBody>
                  <a:tcPr marL="4715" marR="4715" marT="471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140710</a:t>
                      </a:r>
                    </a:p>
                  </a:txBody>
                  <a:tcPr marL="4715" marR="4715" marT="4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42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UTENZE TELEFONICHE</a:t>
                      </a:r>
                    </a:p>
                  </a:txBody>
                  <a:tcPr marL="4715" marR="4715" marT="471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141210</a:t>
                      </a:r>
                    </a:p>
                  </a:txBody>
                  <a:tcPr marL="4715" marR="4715" marT="4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120,0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80,0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42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UTENZA IDRICA EDIFICI</a:t>
                      </a:r>
                    </a:p>
                  </a:txBody>
                  <a:tcPr marL="4715" marR="4715" marT="471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141310</a:t>
                      </a:r>
                    </a:p>
                  </a:txBody>
                  <a:tcPr marL="4715" marR="4715" marT="4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180,0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180,0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42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COMBUSTIBILE RISCALDAMENTO E IMPIANTI</a:t>
                      </a:r>
                    </a:p>
                  </a:txBody>
                  <a:tcPr marL="4715" marR="4715" marT="471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141350</a:t>
                      </a:r>
                    </a:p>
                  </a:txBody>
                  <a:tcPr marL="4715" marR="4715" marT="4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190,0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190,0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42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SERVIZI VIGILANZA</a:t>
                      </a:r>
                    </a:p>
                  </a:txBody>
                  <a:tcPr marL="4715" marR="4715" marT="471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141910</a:t>
                      </a:r>
                    </a:p>
                  </a:txBody>
                  <a:tcPr marL="4715" marR="4715" marT="4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680,0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700,0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42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SERVIZI PULIZIE</a:t>
                      </a:r>
                    </a:p>
                  </a:txBody>
                  <a:tcPr marL="4715" marR="4715" marT="471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141920</a:t>
                      </a:r>
                    </a:p>
                  </a:txBody>
                  <a:tcPr marL="4715" marR="4715" marT="4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680,0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750,0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42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538DD5"/>
                          </a:solidFill>
                          <a:effectLst/>
                          <a:latin typeface="Calibri"/>
                        </a:rPr>
                        <a:t>Totale1</a:t>
                      </a:r>
                    </a:p>
                  </a:txBody>
                  <a:tcPr marL="4715" marR="4715" marT="471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38DD5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15" marR="4715" marT="4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538DD5"/>
                          </a:solidFill>
                          <a:effectLst/>
                          <a:latin typeface="Calibri"/>
                        </a:rPr>
                        <a:t>2466,6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538DD5"/>
                          </a:solidFill>
                          <a:effectLst/>
                          <a:latin typeface="Calibri"/>
                        </a:rPr>
                        <a:t>2506,0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42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15" marR="4715" marT="471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15" marR="4715" marT="4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42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Altri preventivi/Magazzino</a:t>
                      </a:r>
                    </a:p>
                  </a:txBody>
                  <a:tcPr marL="4715" marR="4715" marT="471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15" marR="4715" marT="4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42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MATERIALE DI CONSUMO</a:t>
                      </a:r>
                    </a:p>
                  </a:txBody>
                  <a:tcPr marL="4715" marR="4715" marT="471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130110</a:t>
                      </a:r>
                    </a:p>
                  </a:txBody>
                  <a:tcPr marL="4715" marR="4715" marT="4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52,5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63,0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42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MATERIALE DI CONSUMO ATTIVITA' DI LABORATORIO</a:t>
                      </a:r>
                    </a:p>
                  </a:txBody>
                  <a:tcPr marL="4715" marR="4715" marT="471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130120</a:t>
                      </a:r>
                    </a:p>
                  </a:txBody>
                  <a:tcPr marL="4715" marR="4715" marT="4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36,5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20,8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42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538DD5"/>
                          </a:solidFill>
                          <a:effectLst/>
                          <a:latin typeface="Calibri"/>
                        </a:rPr>
                        <a:t>Totale2</a:t>
                      </a:r>
                    </a:p>
                  </a:txBody>
                  <a:tcPr marL="4715" marR="4715" marT="471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538DD5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538DD5"/>
                          </a:solidFill>
                          <a:effectLst/>
                          <a:latin typeface="Calibri"/>
                        </a:rPr>
                        <a:t>89,0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538DD5"/>
                          </a:solidFill>
                          <a:effectLst/>
                          <a:latin typeface="Calibri"/>
                        </a:rPr>
                        <a:t>83,8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42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15" marR="4715" marT="471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42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Totale altri preventivi</a:t>
                      </a:r>
                    </a:p>
                  </a:txBody>
                  <a:tcPr marL="4715" marR="4715" marT="471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2555,6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2589,8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088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7154198"/>
              </p:ext>
            </p:extLst>
          </p:nvPr>
        </p:nvGraphicFramePr>
        <p:xfrm>
          <a:off x="323528" y="1412776"/>
          <a:ext cx="8476410" cy="4752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Foglio di lavoro" r:id="rId5" imgW="11006275" imgH="6172200" progId="Excel.Sheet.12">
                  <p:embed/>
                </p:oleObj>
              </mc:Choice>
              <mc:Fallback>
                <p:oleObj name="Foglio di lavoro" r:id="rId5" imgW="11006275" imgH="6172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3528" y="1412776"/>
                        <a:ext cx="8476410" cy="47525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it-IT" sz="3100" dirty="0" smtClean="0"/>
              <a:t>RICHIESTE PER LAVORI EXTRA BUDGET</a:t>
            </a:r>
            <a:endParaRPr lang="it-IT" sz="31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38AD9-AF02-4A47-AE11-FA625090DB12}" type="slidenum">
              <a:rPr lang="it-IT" smtClean="0"/>
              <a:pPr/>
              <a:t>27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1980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it-IT" sz="3100" dirty="0" smtClean="0"/>
              <a:t>RICHIESTE PER LAVORI EXTRA BUDGET: SIE</a:t>
            </a:r>
            <a:endParaRPr lang="it-IT" sz="31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38AD9-AF02-4A47-AE11-FA625090DB12}" type="slidenum">
              <a:rPr lang="it-IT" smtClean="0"/>
              <a:pPr/>
              <a:t>28</a:t>
            </a:fld>
            <a:endParaRPr lang="it-IT" dirty="0"/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4009746"/>
              </p:ext>
            </p:extLst>
          </p:nvPr>
        </p:nvGraphicFramePr>
        <p:xfrm>
          <a:off x="179511" y="1628800"/>
          <a:ext cx="8767937" cy="4320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4" name="Foglio di lavoro" r:id="rId5" imgW="11006275" imgH="3705176" progId="Excel.Sheet.12">
                  <p:embed/>
                </p:oleObj>
              </mc:Choice>
              <mc:Fallback>
                <p:oleObj name="Foglio di lavoro" r:id="rId5" imgW="11006275" imgH="370517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9511" y="1628800"/>
                        <a:ext cx="8767937" cy="4320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663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9" descr="Pictu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523060"/>
            <a:ext cx="287655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18" descr="Pic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19745"/>
            <a:ext cx="4462463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4643438" y="620688"/>
            <a:ext cx="4356100" cy="2913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it-IT" sz="1600">
                <a:latin typeface="Arial" charset="0"/>
                <a:ea typeface="ＭＳ Ｐゴシック" charset="0"/>
              </a:rPr>
              <a:t>Brand: EOS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it-IT" sz="1600">
                <a:latin typeface="Arial" charset="0"/>
                <a:ea typeface="ＭＳ Ｐゴシック" charset="0"/>
              </a:rPr>
              <a:t>Model: M290 (Released on June 2014)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it-IT" sz="1600">
                <a:latin typeface="Arial" charset="0"/>
                <a:ea typeface="ＭＳ Ｐゴシック" charset="0"/>
              </a:rPr>
              <a:t>Building volume: 250x250x325mm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it-IT" sz="1600">
                <a:latin typeface="Arial" charset="0"/>
                <a:ea typeface="ＭＳ Ｐゴシック" charset="0"/>
              </a:rPr>
              <a:t>Available Materials:</a:t>
            </a:r>
          </a:p>
          <a:p>
            <a:pPr lvl="1">
              <a:spcBef>
                <a:spcPct val="50000"/>
              </a:spcBef>
              <a:buFontTx/>
              <a:buChar char="•"/>
              <a:defRPr/>
            </a:pPr>
            <a:r>
              <a:rPr lang="it-IT" sz="1600">
                <a:latin typeface="Arial" charset="0"/>
                <a:ea typeface="ＭＳ Ｐゴシック" charset="0"/>
              </a:rPr>
              <a:t>SuperAlloys (Inconel, Maraging, etc.)</a:t>
            </a:r>
          </a:p>
          <a:p>
            <a:pPr lvl="1">
              <a:spcBef>
                <a:spcPct val="50000"/>
              </a:spcBef>
              <a:buFontTx/>
              <a:buChar char="•"/>
              <a:defRPr/>
            </a:pPr>
            <a:r>
              <a:rPr lang="it-IT" sz="1600">
                <a:latin typeface="Arial" charset="0"/>
                <a:ea typeface="ＭＳ Ｐゴシック" charset="0"/>
              </a:rPr>
              <a:t>Stainless Steel (several, including 316L)</a:t>
            </a:r>
          </a:p>
          <a:p>
            <a:pPr lvl="1">
              <a:spcBef>
                <a:spcPct val="50000"/>
              </a:spcBef>
              <a:buFontTx/>
              <a:buChar char="•"/>
              <a:defRPr/>
            </a:pPr>
            <a:r>
              <a:rPr lang="it-IT" sz="1600">
                <a:latin typeface="Arial" charset="0"/>
                <a:ea typeface="ＭＳ Ｐゴシック" charset="0"/>
              </a:rPr>
              <a:t>Aluminium</a:t>
            </a:r>
          </a:p>
          <a:p>
            <a:pPr lvl="1">
              <a:spcBef>
                <a:spcPct val="50000"/>
              </a:spcBef>
              <a:buFontTx/>
              <a:buChar char="•"/>
              <a:defRPr/>
            </a:pPr>
            <a:r>
              <a:rPr lang="it-IT" sz="1600">
                <a:latin typeface="Arial" charset="0"/>
                <a:ea typeface="ＭＳ Ｐゴシック" charset="0"/>
              </a:rPr>
              <a:t>Titanium 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-19050" y="80963"/>
            <a:ext cx="89836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it-IT">
                <a:latin typeface="Arial" charset="0"/>
                <a:ea typeface="ＭＳ Ｐゴシック" charset="0"/>
              </a:rPr>
              <a:t>METAL ADDITIVE MANUFACTURING MACHINE (EOS M290)</a:t>
            </a:r>
          </a:p>
          <a:p>
            <a:pPr>
              <a:defRPr/>
            </a:pPr>
            <a:r>
              <a:rPr lang="it-IT" sz="1400">
                <a:latin typeface="Arial" charset="0"/>
                <a:ea typeface="ＭＳ Ｐゴシック" charset="0"/>
              </a:rPr>
              <a:t>Ideal for the Production of Serial Components, Spare Parts and Functional Prototypes Directly in Metal</a:t>
            </a:r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 flipH="1" flipV="1">
            <a:off x="2660650" y="5638800"/>
            <a:ext cx="471488" cy="527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1730375" y="6130925"/>
            <a:ext cx="33464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400">
                <a:latin typeface="Arial" charset="0"/>
                <a:ea typeface="ＭＳ Ｐゴシック" charset="0"/>
              </a:rPr>
              <a:t>Hinge Bracket for an Airbus 390</a:t>
            </a:r>
          </a:p>
          <a:p>
            <a:pPr>
              <a:defRPr/>
            </a:pPr>
            <a:r>
              <a:rPr lang="it-IT" sz="1400">
                <a:latin typeface="Arial" charset="0"/>
                <a:ea typeface="ＭＳ Ｐゴシック" charset="0"/>
              </a:rPr>
              <a:t>built in Titanium by using M290 Machine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4787900" y="3573016"/>
            <a:ext cx="4105275" cy="107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en-US" sz="1600" u="sng"/>
              <a:t>REQUIRED INVESTMENT: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t-IT" altLang="en-US" sz="1600"/>
              <a:t>Purchasing gross cost (one metal): 550 k€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t-IT" altLang="en-US" sz="1600"/>
              <a:t>For each additional metal: ~30 k€</a:t>
            </a: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5219700" y="4725144"/>
            <a:ext cx="3348038" cy="1446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en-US" sz="1600" u="sng"/>
              <a:t>OPERATING COST of Materials: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t-IT" altLang="en-US" sz="1600"/>
              <a:t>Steel Alloys: ~ 60€/kg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t-IT" altLang="en-US" sz="1600"/>
              <a:t>Aluminium Alloys: ~120€/kg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t-IT" altLang="en-US" sz="1600"/>
              <a:t>Titanium: ~400€/kg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5940152" y="6309320"/>
            <a:ext cx="1903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VAT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included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100" dirty="0" smtClean="0"/>
              <a:t>LA NOSTRA PAGINA WEB</a:t>
            </a:r>
            <a:br>
              <a:rPr lang="it-IT" sz="3100" dirty="0" smtClean="0"/>
            </a:br>
            <a:r>
              <a:rPr lang="it-IT" sz="3100" dirty="0" smtClean="0"/>
              <a:t>Prima parte</a:t>
            </a:r>
            <a:endParaRPr lang="it-IT" sz="31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38AD9-AF02-4A47-AE11-FA625090DB12}" type="slidenum">
              <a:rPr lang="it-IT" smtClean="0"/>
              <a:pPr/>
              <a:t>3</a:t>
            </a:fld>
            <a:endParaRPr lang="it-IT" dirty="0"/>
          </a:p>
        </p:txBody>
      </p:sp>
      <p:pic>
        <p:nvPicPr>
          <p:cNvPr id="9" name="Segnaposto contenuto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268760"/>
            <a:ext cx="6264696" cy="5456348"/>
          </a:xfrm>
        </p:spPr>
      </p:pic>
    </p:spTree>
    <p:extLst>
      <p:ext uri="{BB962C8B-B14F-4D97-AF65-F5344CB8AC3E}">
        <p14:creationId xmlns:p14="http://schemas.microsoft.com/office/powerpoint/2010/main" val="332614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5" descr="Pict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3770313"/>
            <a:ext cx="2876550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630738" y="954088"/>
            <a:ext cx="4392612" cy="2546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it-IT" sz="1600">
                <a:latin typeface="Arial" charset="0"/>
                <a:ea typeface="ＭＳ Ｐゴシック" charset="0"/>
              </a:rPr>
              <a:t>Brand: EOS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it-IT" sz="1600">
                <a:latin typeface="Arial" charset="0"/>
                <a:ea typeface="ＭＳ Ｐゴシック" charset="0"/>
              </a:rPr>
              <a:t>Model: M400 (Available from End of 2014)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it-IT" sz="1600">
                <a:latin typeface="Arial" charset="0"/>
                <a:ea typeface="ＭＳ Ｐゴシック" charset="0"/>
              </a:rPr>
              <a:t>Building volume: 400x400x400mm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it-IT" sz="1600">
                <a:latin typeface="Arial" charset="0"/>
                <a:ea typeface="ＭＳ Ｐゴシック" charset="0"/>
              </a:rPr>
              <a:t>Available Materials (Steelalloys not available):</a:t>
            </a:r>
          </a:p>
          <a:p>
            <a:pPr lvl="1">
              <a:spcBef>
                <a:spcPct val="50000"/>
              </a:spcBef>
              <a:buFontTx/>
              <a:buChar char="•"/>
              <a:defRPr/>
            </a:pPr>
            <a:r>
              <a:rPr lang="it-IT" sz="1600">
                <a:latin typeface="Arial" charset="0"/>
                <a:ea typeface="ＭＳ Ｐゴシック" charset="0"/>
              </a:rPr>
              <a:t>Inconel</a:t>
            </a:r>
          </a:p>
          <a:p>
            <a:pPr lvl="1">
              <a:spcBef>
                <a:spcPct val="50000"/>
              </a:spcBef>
              <a:buFontTx/>
              <a:buChar char="•"/>
              <a:defRPr/>
            </a:pPr>
            <a:r>
              <a:rPr lang="it-IT" sz="1600">
                <a:latin typeface="Arial" charset="0"/>
                <a:ea typeface="ＭＳ Ｐゴシック" charset="0"/>
              </a:rPr>
              <a:t>Aluminium </a:t>
            </a:r>
          </a:p>
          <a:p>
            <a:pPr lvl="1">
              <a:spcBef>
                <a:spcPct val="50000"/>
              </a:spcBef>
              <a:buFontTx/>
              <a:buChar char="•"/>
              <a:defRPr/>
            </a:pPr>
            <a:r>
              <a:rPr lang="it-IT" sz="1600">
                <a:latin typeface="Arial" charset="0"/>
                <a:ea typeface="ＭＳ Ｐゴシック" charset="0"/>
              </a:rPr>
              <a:t>Titanium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-19050" y="80963"/>
            <a:ext cx="89836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it-IT">
                <a:latin typeface="Arial" charset="0"/>
                <a:ea typeface="ＭＳ Ｐゴシック" charset="0"/>
              </a:rPr>
              <a:t>METAL ADDITIVE MANUFACTURING MACHINE (EOS M400)</a:t>
            </a:r>
          </a:p>
          <a:p>
            <a:pPr>
              <a:defRPr/>
            </a:pPr>
            <a:r>
              <a:rPr lang="it-IT" sz="1400">
                <a:latin typeface="Arial" charset="0"/>
                <a:ea typeface="ＭＳ Ｐゴシック" charset="0"/>
              </a:rPr>
              <a:t>Ideal for </a:t>
            </a:r>
            <a:r>
              <a:rPr lang="en-US" sz="1400">
                <a:latin typeface="Arial" charset="0"/>
                <a:ea typeface="ＭＳ Ｐゴシック" charset="0"/>
              </a:rPr>
              <a:t>Industrial Production of High-Quality Large Metal Parts</a:t>
            </a:r>
            <a:endParaRPr lang="it-IT" sz="1400">
              <a:latin typeface="Arial" charset="0"/>
              <a:ea typeface="ＭＳ Ｐゴシック" charset="0"/>
            </a:endParaRPr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 flipH="1" flipV="1">
            <a:off x="2771775" y="5589588"/>
            <a:ext cx="1008063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754438" y="5845175"/>
            <a:ext cx="33686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400">
                <a:latin typeface="Arial" charset="0"/>
                <a:ea typeface="ＭＳ Ｐゴシック" charset="0"/>
              </a:rPr>
              <a:t>Oil Separator for racing car built in </a:t>
            </a:r>
          </a:p>
          <a:p>
            <a:pPr>
              <a:defRPr/>
            </a:pPr>
            <a:r>
              <a:rPr lang="it-IT" sz="1400">
                <a:latin typeface="Arial" charset="0"/>
                <a:ea typeface="ＭＳ Ｐゴシック" charset="0"/>
              </a:rPr>
              <a:t>Aluminium Alloy by using M400 Machine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3203575" y="4076700"/>
            <a:ext cx="5761038" cy="1570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en-US" sz="1600" u="sng"/>
              <a:t>REQUIRED INVESTMENT: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altLang="en-US" sz="1600"/>
              <a:t>Purchasing gross cost: 1500 k€</a:t>
            </a:r>
          </a:p>
          <a:p>
            <a:pPr algn="ctr" eaLnBrk="1" hangingPunct="1">
              <a:spcBef>
                <a:spcPct val="50000"/>
              </a:spcBef>
            </a:pPr>
            <a:endParaRPr lang="it-IT" altLang="en-US" sz="1600"/>
          </a:p>
          <a:p>
            <a:pPr algn="ctr" eaLnBrk="1" hangingPunct="1"/>
            <a:r>
              <a:rPr lang="it-IT" altLang="en-US" sz="1600"/>
              <a:t>(Specific setup is required to use different materials on the same machine)</a:t>
            </a:r>
          </a:p>
        </p:txBody>
      </p:sp>
      <p:pic>
        <p:nvPicPr>
          <p:cNvPr id="3079" name="Picture 14" descr="Pictur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882650"/>
            <a:ext cx="4468813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7087677" y="5831800"/>
            <a:ext cx="1903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VAT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included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3470205"/>
              </p:ext>
            </p:extLst>
          </p:nvPr>
        </p:nvGraphicFramePr>
        <p:xfrm>
          <a:off x="179511" y="6021288"/>
          <a:ext cx="6689775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6" name="Foglio di lavoro" r:id="rId5" imgW="11006275" imgH="709662" progId="Excel.Sheet.12">
                  <p:embed/>
                </p:oleObj>
              </mc:Choice>
              <mc:Fallback>
                <p:oleObj name="Foglio di lavoro" r:id="rId5" imgW="11006275" imgH="70966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9511" y="6021288"/>
                        <a:ext cx="6689775" cy="648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it-IT" sz="3100" dirty="0" smtClean="0"/>
              <a:t>RICHIESTE PER LAVORI EXTRA BUDGET: SG</a:t>
            </a:r>
            <a:endParaRPr lang="it-IT" sz="31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38AD9-AF02-4A47-AE11-FA625090DB12}" type="slidenum">
              <a:rPr lang="it-IT" smtClean="0"/>
              <a:pPr/>
              <a:t>31</a:t>
            </a:fld>
            <a:endParaRPr lang="it-IT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412776"/>
            <a:ext cx="4569371" cy="456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622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2640999"/>
              </p:ext>
            </p:extLst>
          </p:nvPr>
        </p:nvGraphicFramePr>
        <p:xfrm>
          <a:off x="323528" y="2204864"/>
          <a:ext cx="8640960" cy="151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0" name="Foglio di lavoro" r:id="rId5" imgW="11006275" imgH="1414462" progId="Excel.Sheet.12">
                  <p:embed/>
                </p:oleObj>
              </mc:Choice>
              <mc:Fallback>
                <p:oleObj name="Foglio di lavoro" r:id="rId5" imgW="11006275" imgH="141446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3528" y="2204864"/>
                        <a:ext cx="8640960" cy="1512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it-IT" sz="3100" dirty="0" smtClean="0"/>
              <a:t>RICHIESTE PER LAVORI EXTRA BUDGET: SE</a:t>
            </a:r>
            <a:endParaRPr lang="it-IT" sz="31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38AD9-AF02-4A47-AE11-FA625090DB12}" type="slidenum">
              <a:rPr lang="it-IT" smtClean="0"/>
              <a:pPr/>
              <a:t>32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3911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100" dirty="0" smtClean="0"/>
              <a:t>LA NOSTRA PAGINA WEB</a:t>
            </a:r>
            <a:br>
              <a:rPr lang="it-IT" sz="3100" dirty="0" smtClean="0"/>
            </a:br>
            <a:r>
              <a:rPr lang="it-IT" sz="3100" dirty="0" smtClean="0"/>
              <a:t>Esempio «Richiesta lampo»</a:t>
            </a:r>
            <a:endParaRPr lang="it-IT" sz="31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38AD9-AF02-4A47-AE11-FA625090DB12}" type="slidenum">
              <a:rPr lang="it-IT" smtClean="0"/>
              <a:pPr/>
              <a:t>4</a:t>
            </a:fld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268760"/>
            <a:ext cx="4896544" cy="5415245"/>
          </a:xfrm>
        </p:spPr>
      </p:pic>
    </p:spTree>
    <p:extLst>
      <p:ext uri="{BB962C8B-B14F-4D97-AF65-F5344CB8AC3E}">
        <p14:creationId xmlns:p14="http://schemas.microsoft.com/office/powerpoint/2010/main" val="375469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100" dirty="0" smtClean="0"/>
              <a:t>LA NOSTRA PAGINA WEB</a:t>
            </a:r>
            <a:br>
              <a:rPr lang="it-IT" sz="3100" dirty="0" smtClean="0"/>
            </a:br>
            <a:r>
              <a:rPr lang="it-IT" sz="3100" dirty="0" smtClean="0"/>
              <a:t>Seconda parte</a:t>
            </a:r>
            <a:endParaRPr lang="it-IT" sz="31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38AD9-AF02-4A47-AE11-FA625090DB12}" type="slidenum">
              <a:rPr lang="it-IT" smtClean="0"/>
              <a:pPr/>
              <a:t>5</a:t>
            </a:fld>
            <a:endParaRPr lang="it-IT" dirty="0"/>
          </a:p>
        </p:txBody>
      </p:sp>
      <p:pic>
        <p:nvPicPr>
          <p:cNvPr id="9" name="Segnaposto contenuto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340768"/>
            <a:ext cx="6621199" cy="5040560"/>
          </a:xfrm>
        </p:spPr>
      </p:pic>
    </p:spTree>
    <p:extLst>
      <p:ext uri="{BB962C8B-B14F-4D97-AF65-F5344CB8AC3E}">
        <p14:creationId xmlns:p14="http://schemas.microsoft.com/office/powerpoint/2010/main" val="247900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it-IT" sz="3100" dirty="0" smtClean="0"/>
              <a:t>LA NOSTRA OBS</a:t>
            </a:r>
            <a:endParaRPr lang="it-IT" sz="31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38AD9-AF02-4A47-AE11-FA625090DB12}" type="slidenum">
              <a:rPr lang="it-IT" smtClean="0"/>
              <a:pPr/>
              <a:t>6</a:t>
            </a:fld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8424936" cy="4546980"/>
          </a:xfrm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07963" y="5766355"/>
            <a:ext cx="868451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it-IT" sz="2400" dirty="0" smtClean="0"/>
              <a:t>2009: </a:t>
            </a:r>
            <a:r>
              <a:rPr lang="it-IT" sz="2400" dirty="0"/>
              <a:t>49 unità di personale; 2015: 38 unità di personale. </a:t>
            </a:r>
            <a:endParaRPr lang="it-IT" sz="2400" dirty="0" smtClean="0"/>
          </a:p>
          <a:p>
            <a:pPr algn="ctr" eaLnBrk="1" hangingPunct="1"/>
            <a:r>
              <a:rPr lang="it-IT" sz="2400" dirty="0" smtClean="0"/>
              <a:t>Ovvero ≈ - 23 % !!! Con aumento TD/TI rispetto 2014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1403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100" dirty="0" smtClean="0"/>
              <a:t>RICHIESTE DI ATTIVITA’ ALLA DTSG: SERVIZI COINVOLTI</a:t>
            </a:r>
            <a:endParaRPr lang="it-IT" sz="31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38AD9-AF02-4A47-AE11-FA625090DB12}" type="slidenum">
              <a:rPr lang="it-IT" smtClean="0"/>
              <a:pPr/>
              <a:t>7</a:t>
            </a:fld>
            <a:endParaRPr lang="it-IT" dirty="0"/>
          </a:p>
        </p:txBody>
      </p:sp>
      <p:graphicFrame>
        <p:nvGraphicFramePr>
          <p:cNvPr id="5" name="Chart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412558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9192981"/>
              </p:ext>
            </p:extLst>
          </p:nvPr>
        </p:nvGraphicFramePr>
        <p:xfrm>
          <a:off x="467544" y="1844824"/>
          <a:ext cx="6610350" cy="375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8518657"/>
              </p:ext>
            </p:extLst>
          </p:nvPr>
        </p:nvGraphicFramePr>
        <p:xfrm>
          <a:off x="5652120" y="4869160"/>
          <a:ext cx="2543175" cy="160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Foglio di lavoro" r:id="rId7" imgW="2543230" imgH="1604913" progId="Excel.Sheet.12">
                  <p:embed/>
                </p:oleObj>
              </mc:Choice>
              <mc:Fallback>
                <p:oleObj name="Foglio di lavoro" r:id="rId7" imgW="2543230" imgH="160491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52120" y="4869160"/>
                        <a:ext cx="2543175" cy="1604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4355976" y="1412776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accent2"/>
                </a:solidFill>
              </a:rPr>
              <a:t>LUGLIO 2014 – GIUGNO 2015</a:t>
            </a:r>
            <a:endParaRPr lang="it-IT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45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it-IT" sz="3100" dirty="0" smtClean="0"/>
              <a:t>RICHIESTE DI ATTIVITA’ ALLA DTSG: PROVENIENZA</a:t>
            </a:r>
            <a:endParaRPr lang="it-IT" sz="31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38AD9-AF02-4A47-AE11-FA625090DB12}" type="slidenum">
              <a:rPr lang="it-IT" smtClean="0"/>
              <a:pPr/>
              <a:t>8</a:t>
            </a:fld>
            <a:endParaRPr lang="it-IT" dirty="0"/>
          </a:p>
        </p:txBody>
      </p:sp>
      <p:graphicFrame>
        <p:nvGraphicFramePr>
          <p:cNvPr id="5" name="Chart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896345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0781477"/>
              </p:ext>
            </p:extLst>
          </p:nvPr>
        </p:nvGraphicFramePr>
        <p:xfrm>
          <a:off x="467544" y="1844824"/>
          <a:ext cx="6610350" cy="375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4355976" y="1412776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accent2"/>
                </a:solidFill>
              </a:rPr>
              <a:t>LUGLIO 2014 – GIUGNO 2015</a:t>
            </a:r>
            <a:endParaRPr lang="it-IT" sz="2800" dirty="0">
              <a:solidFill>
                <a:schemeClr val="accent2"/>
              </a:solidFill>
            </a:endParaRPr>
          </a:p>
        </p:txBody>
      </p:sp>
      <p:graphicFrame>
        <p:nvGraphicFramePr>
          <p:cNvPr id="10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6315351"/>
              </p:ext>
            </p:extLst>
          </p:nvPr>
        </p:nvGraphicFramePr>
        <p:xfrm>
          <a:off x="107504" y="1628800"/>
          <a:ext cx="639445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6782152"/>
              </p:ext>
            </p:extLst>
          </p:nvPr>
        </p:nvGraphicFramePr>
        <p:xfrm>
          <a:off x="6444208" y="3717032"/>
          <a:ext cx="2543175" cy="240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0" name="Foglio di lavoro" r:id="rId8" imgW="2543230" imgH="2405161" progId="Excel.Sheet.12">
                  <p:embed/>
                </p:oleObj>
              </mc:Choice>
              <mc:Fallback>
                <p:oleObj name="Foglio di lavoro" r:id="rId8" imgW="2543230" imgH="240516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444208" y="3717032"/>
                        <a:ext cx="2543175" cy="2405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499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it-IT" sz="3100" dirty="0" smtClean="0"/>
              <a:t>ATTIVITA’ DELLA DTSG : INFRASTRUTTURE LNF (1)</a:t>
            </a:r>
            <a:endParaRPr lang="it-IT" sz="31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38AD9-AF02-4A47-AE11-FA625090DB12}" type="slidenum">
              <a:rPr lang="it-IT" smtClean="0"/>
              <a:pPr/>
              <a:t>9</a:t>
            </a:fld>
            <a:endParaRPr lang="it-IT" dirty="0"/>
          </a:p>
        </p:txBody>
      </p:sp>
      <p:graphicFrame>
        <p:nvGraphicFramePr>
          <p:cNvPr id="5" name="Chart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837032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770219"/>
              </p:ext>
            </p:extLst>
          </p:nvPr>
        </p:nvGraphicFramePr>
        <p:xfrm>
          <a:off x="467544" y="1844824"/>
          <a:ext cx="6610350" cy="375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3561621"/>
              </p:ext>
            </p:extLst>
          </p:nvPr>
        </p:nvGraphicFramePr>
        <p:xfrm>
          <a:off x="107504" y="1628800"/>
          <a:ext cx="639445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Segnaposto contenuto 2"/>
          <p:cNvSpPr txBox="1">
            <a:spLocks/>
          </p:cNvSpPr>
          <p:nvPr/>
        </p:nvSpPr>
        <p:spPr>
          <a:xfrm>
            <a:off x="457200" y="1600200"/>
            <a:ext cx="8229600" cy="4637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GB" sz="2000" dirty="0" smtClean="0"/>
          </a:p>
          <a:p>
            <a:r>
              <a:rPr lang="it-IT" sz="2400" dirty="0" smtClean="0"/>
              <a:t>SMCA</a:t>
            </a:r>
          </a:p>
          <a:p>
            <a:r>
              <a:rPr lang="it-IT" sz="2400" dirty="0" smtClean="0"/>
              <a:t>Supporto per </a:t>
            </a:r>
            <a:r>
              <a:rPr lang="it-IT" sz="2400" dirty="0" err="1" smtClean="0"/>
              <a:t>OpenLABS</a:t>
            </a:r>
            <a:r>
              <a:rPr lang="it-IT" sz="2400" dirty="0" smtClean="0"/>
              <a:t> 2015</a:t>
            </a:r>
          </a:p>
          <a:p>
            <a:r>
              <a:rPr lang="it-IT" sz="2400" dirty="0" err="1" smtClean="0"/>
              <a:t>Revamping</a:t>
            </a:r>
            <a:r>
              <a:rPr lang="it-IT" sz="2400" dirty="0" smtClean="0"/>
              <a:t> sistema di PLC impianto </a:t>
            </a:r>
            <a:r>
              <a:rPr lang="it-IT" sz="2400" dirty="0" err="1" smtClean="0"/>
              <a:t>cooling</a:t>
            </a:r>
            <a:r>
              <a:rPr lang="it-IT" sz="2400" dirty="0" smtClean="0"/>
              <a:t> del LINAC</a:t>
            </a:r>
          </a:p>
          <a:p>
            <a:r>
              <a:rPr lang="it-IT" sz="2400" dirty="0" smtClean="0"/>
              <a:t>Valutazione rischio da fulminazione</a:t>
            </a:r>
          </a:p>
          <a:p>
            <a:r>
              <a:rPr lang="it-IT" sz="2400" dirty="0" smtClean="0"/>
              <a:t>Attività elettromeccaniche di supporto per le altre Divisioni (es.: Supporto Servizio Magneti DA per sostituzione contattori alimentatori OCEM dei magneti delle TL)</a:t>
            </a:r>
          </a:p>
          <a:p>
            <a:r>
              <a:rPr lang="it-IT" sz="2400" dirty="0" smtClean="0"/>
              <a:t>Realizzazione rete fognante e allaccio a collettore comunale (Aggiudicato per € 259.100,29)</a:t>
            </a:r>
          </a:p>
          <a:p>
            <a:r>
              <a:rPr lang="it-IT" sz="2400" dirty="0" smtClean="0"/>
              <a:t>Studio di fattibilità per la realizzazione di un Visitors’ Centre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6875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2812</TotalTime>
  <Words>1233</Words>
  <Application>Microsoft Office PowerPoint</Application>
  <PresentationFormat>Presentazione su schermo (4:3)</PresentationFormat>
  <Paragraphs>264</Paragraphs>
  <Slides>32</Slides>
  <Notes>18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4" baseType="lpstr">
      <vt:lpstr>Tema di Office</vt:lpstr>
      <vt:lpstr>Foglio di lavoro</vt:lpstr>
      <vt:lpstr>DIVISIONE TECNICA E DEI SERVIZI GENERALI</vt:lpstr>
      <vt:lpstr>LA NOSTRA PAGINA WEB Come raggiungerci</vt:lpstr>
      <vt:lpstr>LA NOSTRA PAGINA WEB Prima parte</vt:lpstr>
      <vt:lpstr>LA NOSTRA PAGINA WEB Esempio «Richiesta lampo»</vt:lpstr>
      <vt:lpstr>LA NOSTRA PAGINA WEB Seconda parte</vt:lpstr>
      <vt:lpstr>LA NOSTRA OBS</vt:lpstr>
      <vt:lpstr>RICHIESTE DI ATTIVITA’ ALLA DTSG: SERVIZI COINVOLTI</vt:lpstr>
      <vt:lpstr>RICHIESTE DI ATTIVITA’ ALLA DTSG: PROVENIENZA</vt:lpstr>
      <vt:lpstr>ATTIVITA’ DELLA DTSG : INFRASTRUTTURE LNF (1)</vt:lpstr>
      <vt:lpstr>Rendering del Visitors’ Centre </vt:lpstr>
      <vt:lpstr>ATTIVITA’ DELLA DTSG : INFRASTRUTTURE LNF (2)</vt:lpstr>
      <vt:lpstr>RECUPERO TERMICO DALLA CENTRALE FRIGO DAFNE</vt:lpstr>
      <vt:lpstr>Presentazione standard di PowerPoint</vt:lpstr>
      <vt:lpstr>ATTIVITA’ DELLA DTSG  PROGETTI LNF-INFN NAZIONALI ED INTERNAZIONALI</vt:lpstr>
      <vt:lpstr>ATTIVITA’ DELLA DTSG  PROGETTI LNF-INFN NAZIONALI ED INTERNAZIONALI</vt:lpstr>
      <vt:lpstr>Presentazione standard di PowerPoint</vt:lpstr>
      <vt:lpstr>ATTIVITA’ DELLA DTSG  PROGETTI LNF-INFN NAZIONALI ED INTERNAZIONALI</vt:lpstr>
      <vt:lpstr>PROGETTI LNF-INFN NAZIONALI ED INTERNAZIONALI  JEM-EUSO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BUDGET E PREVENTIVO</vt:lpstr>
      <vt:lpstr>BILANCIO: ANDAMENTO STORICO</vt:lpstr>
      <vt:lpstr>ALTRI PREVENTIVI DI GESTIONE DT</vt:lpstr>
      <vt:lpstr>RICHIESTE PER LAVORI EXTRA BUDGET</vt:lpstr>
      <vt:lpstr>RICHIESTE PER LAVORI EXTRA BUDGET: SIE</vt:lpstr>
      <vt:lpstr>Presentazione standard di PowerPoint</vt:lpstr>
      <vt:lpstr>Presentazione standard di PowerPoint</vt:lpstr>
      <vt:lpstr>RICHIESTE PER LAVORI EXTRA BUDGET: SG</vt:lpstr>
      <vt:lpstr>RICHIESTE PER LAVORI EXTRA BUDGET: 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Ugo</dc:creator>
  <cp:lastModifiedBy>Ugo</cp:lastModifiedBy>
  <cp:revision>229</cp:revision>
  <dcterms:created xsi:type="dcterms:W3CDTF">2015-05-03T12:01:27Z</dcterms:created>
  <dcterms:modified xsi:type="dcterms:W3CDTF">2015-07-01T06:45:50Z</dcterms:modified>
</cp:coreProperties>
</file>