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1336000" cy="13335000"/>
  <p:notesSz cx="6858000" cy="9144000"/>
  <p:defaultTextStyle>
    <a:lvl1pPr algn="ctr" defTabSz="800100">
      <a:defRPr sz="5600">
        <a:latin typeface="+mn-lt"/>
        <a:ea typeface="+mn-ea"/>
        <a:cs typeface="+mn-cs"/>
        <a:sym typeface="Comic Sans MS"/>
      </a:defRPr>
    </a:lvl1pPr>
    <a:lvl2pPr indent="342900" algn="ctr" defTabSz="800100">
      <a:defRPr sz="5600">
        <a:latin typeface="+mn-lt"/>
        <a:ea typeface="+mn-ea"/>
        <a:cs typeface="+mn-cs"/>
        <a:sym typeface="Comic Sans MS"/>
      </a:defRPr>
    </a:lvl2pPr>
    <a:lvl3pPr indent="685800" algn="ctr" defTabSz="800100">
      <a:defRPr sz="5600">
        <a:latin typeface="+mn-lt"/>
        <a:ea typeface="+mn-ea"/>
        <a:cs typeface="+mn-cs"/>
        <a:sym typeface="Comic Sans MS"/>
      </a:defRPr>
    </a:lvl3pPr>
    <a:lvl4pPr indent="1028700" algn="ctr" defTabSz="800100">
      <a:defRPr sz="5600">
        <a:latin typeface="+mn-lt"/>
        <a:ea typeface="+mn-ea"/>
        <a:cs typeface="+mn-cs"/>
        <a:sym typeface="Comic Sans MS"/>
      </a:defRPr>
    </a:lvl4pPr>
    <a:lvl5pPr indent="1371600" algn="ctr" defTabSz="800100">
      <a:defRPr sz="5600">
        <a:latin typeface="+mn-lt"/>
        <a:ea typeface="+mn-ea"/>
        <a:cs typeface="+mn-cs"/>
        <a:sym typeface="Comic Sans MS"/>
      </a:defRPr>
    </a:lvl5pPr>
    <a:lvl6pPr indent="1714500" algn="ctr" defTabSz="800100">
      <a:defRPr sz="5600">
        <a:latin typeface="+mn-lt"/>
        <a:ea typeface="+mn-ea"/>
        <a:cs typeface="+mn-cs"/>
        <a:sym typeface="Comic Sans MS"/>
      </a:defRPr>
    </a:lvl6pPr>
    <a:lvl7pPr indent="2057400" algn="ctr" defTabSz="800100">
      <a:defRPr sz="5600">
        <a:latin typeface="+mn-lt"/>
        <a:ea typeface="+mn-ea"/>
        <a:cs typeface="+mn-cs"/>
        <a:sym typeface="Comic Sans MS"/>
      </a:defRPr>
    </a:lvl7pPr>
    <a:lvl8pPr indent="2400300" algn="ctr" defTabSz="800100">
      <a:defRPr sz="5600">
        <a:latin typeface="+mn-lt"/>
        <a:ea typeface="+mn-ea"/>
        <a:cs typeface="+mn-cs"/>
        <a:sym typeface="Comic Sans MS"/>
      </a:defRPr>
    </a:lvl8pPr>
    <a:lvl9pPr indent="2743200" algn="ctr" defTabSz="800100">
      <a:defRPr sz="5600">
        <a:latin typeface="+mn-lt"/>
        <a:ea typeface="+mn-ea"/>
        <a:cs typeface="+mn-cs"/>
        <a:sym typeface="Comic Sans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>
      <a:defRPr sz="3000">
        <a:latin typeface="Lucida Grande"/>
        <a:ea typeface="Lucida Grande"/>
        <a:cs typeface="Lucida Grande"/>
        <a:sym typeface="Lucida Grande"/>
      </a:defRPr>
    </a:lvl1pPr>
    <a:lvl2pPr indent="228600" defTabSz="800100">
      <a:defRPr sz="3000">
        <a:latin typeface="Lucida Grande"/>
        <a:ea typeface="Lucida Grande"/>
        <a:cs typeface="Lucida Grande"/>
        <a:sym typeface="Lucida Grande"/>
      </a:defRPr>
    </a:lvl2pPr>
    <a:lvl3pPr indent="457200" defTabSz="800100">
      <a:defRPr sz="3000">
        <a:latin typeface="Lucida Grande"/>
        <a:ea typeface="Lucida Grande"/>
        <a:cs typeface="Lucida Grande"/>
        <a:sym typeface="Lucida Grande"/>
      </a:defRPr>
    </a:lvl3pPr>
    <a:lvl4pPr indent="685800" defTabSz="800100">
      <a:defRPr sz="3000">
        <a:latin typeface="Lucida Grande"/>
        <a:ea typeface="Lucida Grande"/>
        <a:cs typeface="Lucida Grande"/>
        <a:sym typeface="Lucida Grande"/>
      </a:defRPr>
    </a:lvl4pPr>
    <a:lvl5pPr indent="914400" defTabSz="800100">
      <a:defRPr sz="3000">
        <a:latin typeface="Lucida Grande"/>
        <a:ea typeface="Lucida Grande"/>
        <a:cs typeface="Lucida Grande"/>
        <a:sym typeface="Lucida Grande"/>
      </a:defRPr>
    </a:lvl5pPr>
    <a:lvl6pPr indent="1143000" defTabSz="800100">
      <a:defRPr sz="3000">
        <a:latin typeface="Lucida Grande"/>
        <a:ea typeface="Lucida Grande"/>
        <a:cs typeface="Lucida Grande"/>
        <a:sym typeface="Lucida Grande"/>
      </a:defRPr>
    </a:lvl6pPr>
    <a:lvl7pPr indent="1371600" defTabSz="800100">
      <a:defRPr sz="3000">
        <a:latin typeface="Lucida Grande"/>
        <a:ea typeface="Lucida Grande"/>
        <a:cs typeface="Lucida Grande"/>
        <a:sym typeface="Lucida Grande"/>
      </a:defRPr>
    </a:lvl7pPr>
    <a:lvl8pPr indent="1600200" defTabSz="800100">
      <a:defRPr sz="3000">
        <a:latin typeface="Lucida Grande"/>
        <a:ea typeface="Lucida Grande"/>
        <a:cs typeface="Lucida Grande"/>
        <a:sym typeface="Lucida Grande"/>
      </a:defRPr>
    </a:lvl8pPr>
    <a:lvl9pPr indent="1828800" defTabSz="80010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.jpe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.tif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XLab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roppedImage.pdf"/>
          <p:cNvPicPr/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444500" y="1981200"/>
            <a:ext cx="20453151" cy="97917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12700" y="12700"/>
            <a:ext cx="21310600" cy="1866900"/>
          </a:xfrm>
          <a:prstGeom prst="rect">
            <a:avLst/>
          </a:prstGeom>
          <a:solidFill>
            <a:srgbClr val="941751"/>
          </a:solidFill>
          <a:ln w="25400">
            <a:solidFill>
              <a:srgbClr val="941751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4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" y="12039600"/>
            <a:ext cx="1618393" cy="1041401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5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81850" y="12039600"/>
            <a:ext cx="6972300" cy="1041507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6" name="xchannel_logo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920810" y="11960724"/>
            <a:ext cx="2781301" cy="1183777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7" name="Shape 17"/>
          <p:cNvSpPr/>
          <p:nvPr>
            <p:ph type="title"/>
          </p:nvPr>
        </p:nvSpPr>
        <p:spPr>
          <a:xfrm>
            <a:off x="1981200" y="2235200"/>
            <a:ext cx="17360900" cy="45085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400">
                <a:solidFill>
                  <a:srgbClr val="000000"/>
                </a:solidFill>
              </a:defRPr>
            </a:lvl1pPr>
          </a:lstStyle>
          <a:p>
            <a:pPr lvl="0">
              <a:defRPr b="0" sz="1800"/>
            </a:pPr>
            <a:r>
              <a:rPr b="1" sz="11400"/>
              <a:t>Titolo Testo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1854200" y="7010400"/>
            <a:ext cx="17360900" cy="43307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3000"/>
            </a:lvl2pPr>
            <a:lvl3pPr marL="0" indent="0" algn="ctr">
              <a:spcBef>
                <a:spcPts val="0"/>
              </a:spcBef>
              <a:buSzTx/>
              <a:buNone/>
              <a:defRPr sz="3000"/>
            </a:lvl3pPr>
            <a:lvl4pPr marL="0" indent="0" algn="ctr">
              <a:spcBef>
                <a:spcPts val="0"/>
              </a:spcBef>
              <a:buSzTx/>
              <a:buNone/>
              <a:defRPr sz="3000"/>
            </a:lvl4pPr>
            <a:lvl5pPr marL="0" indent="0" algn="ctr">
              <a:spcBef>
                <a:spcPts val="0"/>
              </a:spcBef>
              <a:buSzTx/>
              <a:buNone/>
              <a:defRPr sz="3000"/>
            </a:lvl5pPr>
          </a:lstStyle>
          <a:p>
            <a:pPr lvl="0">
              <a:defRPr b="0" sz="1800"/>
            </a:pPr>
            <a:r>
              <a:rPr b="1" sz="4800"/>
              <a:t>Corpo livello uno</a:t>
            </a:r>
            <a:endParaRPr b="1" sz="4800"/>
          </a:p>
          <a:p>
            <a:pPr lvl="1">
              <a:defRPr b="0" sz="1800"/>
            </a:pPr>
            <a:r>
              <a:rPr b="1" sz="3000"/>
              <a:t>Corpo livello due</a:t>
            </a:r>
            <a:endParaRPr b="1" sz="3000"/>
          </a:p>
          <a:p>
            <a:pPr lvl="2">
              <a:defRPr b="0" sz="1800"/>
            </a:pPr>
            <a:r>
              <a:rPr b="1" sz="3000"/>
              <a:t>Corpo livello tre</a:t>
            </a:r>
            <a:endParaRPr b="1" sz="3000"/>
          </a:p>
          <a:p>
            <a:pPr lvl="3">
              <a:defRPr b="0" sz="1800"/>
            </a:pPr>
            <a:r>
              <a:rPr b="1" sz="3000"/>
              <a:t>Corpo livello quattro</a:t>
            </a:r>
            <a:endParaRPr b="1" sz="3000"/>
          </a:p>
          <a:p>
            <a:pPr lvl="4">
              <a:defRPr b="0" sz="1800"/>
            </a:pPr>
            <a:r>
              <a:rPr b="1" sz="3000"/>
              <a:t>Livello 5</a:t>
            </a:r>
          </a:p>
        </p:txBody>
      </p:sp>
      <p:pic>
        <p:nvPicPr>
          <p:cNvPr id="19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16200000">
            <a:off x="-3591212" y="6396990"/>
            <a:ext cx="9486616" cy="113792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31258" stPos="0" endA="0" endPos="40000" dist="0" dir="5400000" fadeDir="5400000" sx="100000" sy="-100000" kx="0" ky="0" algn="bl" rotWithShape="0"/>
          </a:effectLst>
        </p:spPr>
      </p:pic>
      <p:pic>
        <p:nvPicPr>
          <p:cNvPr id="20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054" y="323849"/>
            <a:ext cx="2212083" cy="1244602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  <a:reflection blurRad="0" stA="85161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XLab 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549400" indent="-787400">
              <a:defRPr sz="3000"/>
            </a:lvl2pPr>
            <a:lvl3pPr marL="1993900" indent="-787400">
              <a:defRPr sz="3000"/>
            </a:lvl3pPr>
            <a:lvl4pPr marL="2438400" indent="-787400">
              <a:defRPr sz="3000"/>
            </a:lvl4pPr>
            <a:lvl5pPr marL="2882900" indent="-787400">
              <a:defRPr sz="3000"/>
            </a:lvl5pPr>
          </a:lstStyle>
          <a:p>
            <a:pPr lvl="0">
              <a:defRPr b="0" sz="1800"/>
            </a:pPr>
            <a:r>
              <a:rPr b="1" sz="4000"/>
              <a:t>Corpo livello uno</a:t>
            </a:r>
            <a:endParaRPr b="1" sz="4000"/>
          </a:p>
          <a:p>
            <a:pPr lvl="1">
              <a:defRPr b="0" sz="1800"/>
            </a:pPr>
            <a:r>
              <a:rPr b="1" sz="3000"/>
              <a:t>Corpo livello due</a:t>
            </a:r>
            <a:endParaRPr b="1" sz="3000"/>
          </a:p>
          <a:p>
            <a:pPr lvl="2">
              <a:defRPr b="0" sz="1800"/>
            </a:pPr>
            <a:r>
              <a:rPr b="1" sz="3000"/>
              <a:t>Corpo livello tre</a:t>
            </a:r>
            <a:endParaRPr b="1" sz="3000"/>
          </a:p>
          <a:p>
            <a:pPr lvl="3">
              <a:defRPr b="0" sz="1800"/>
            </a:pPr>
            <a:r>
              <a:rPr b="1" sz="3000"/>
              <a:t>Corpo livello quattro</a:t>
            </a:r>
            <a:endParaRPr b="1" sz="3000"/>
          </a:p>
          <a:p>
            <a:pPr lvl="4">
              <a:defRPr b="0" sz="1800"/>
            </a:pPr>
            <a:r>
              <a:rPr b="1" sz="3000"/>
              <a:t>Livello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XLab Corp-Fig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12700" y="12700"/>
            <a:ext cx="21310600" cy="1866900"/>
          </a:xfrm>
          <a:prstGeom prst="rect">
            <a:avLst/>
          </a:prstGeom>
          <a:solidFill>
            <a:srgbClr val="941751"/>
          </a:solidFill>
          <a:ln w="25400">
            <a:solidFill>
              <a:srgbClr val="941751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981200" y="2222500"/>
            <a:ext cx="8458200" cy="9372600"/>
          </a:xfrm>
          <a:prstGeom prst="rect">
            <a:avLst/>
          </a:prstGeom>
        </p:spPr>
        <p:txBody>
          <a:bodyPr/>
          <a:lstStyle>
            <a:lvl1pPr marL="990600" indent="-673100">
              <a:spcBef>
                <a:spcPts val="5200"/>
              </a:spcBef>
            </a:lvl1pPr>
            <a:lvl2pPr marL="1435100" indent="-673100">
              <a:spcBef>
                <a:spcPts val="5200"/>
              </a:spcBef>
              <a:defRPr sz="3000"/>
            </a:lvl2pPr>
            <a:lvl3pPr marL="1879600" indent="-673100">
              <a:spcBef>
                <a:spcPts val="5200"/>
              </a:spcBef>
              <a:defRPr sz="3000"/>
            </a:lvl3pPr>
            <a:lvl4pPr marL="2324100" indent="-673100">
              <a:spcBef>
                <a:spcPts val="5200"/>
              </a:spcBef>
              <a:defRPr sz="3000"/>
            </a:lvl4pPr>
            <a:lvl5pPr marL="2768600" indent="-673100">
              <a:spcBef>
                <a:spcPts val="5200"/>
              </a:spcBef>
              <a:defRPr sz="3000"/>
            </a:lvl5pPr>
          </a:lstStyle>
          <a:p>
            <a:pPr lvl="0">
              <a:defRPr b="0" sz="1800"/>
            </a:pPr>
            <a:r>
              <a:rPr b="1" sz="4000"/>
              <a:t>Corpo livello uno</a:t>
            </a:r>
            <a:endParaRPr b="1" sz="4000"/>
          </a:p>
          <a:p>
            <a:pPr lvl="1">
              <a:defRPr b="0" sz="1800"/>
            </a:pPr>
            <a:r>
              <a:rPr b="1" sz="3000"/>
              <a:t>Corpo livello due</a:t>
            </a:r>
            <a:endParaRPr b="1" sz="3000"/>
          </a:p>
          <a:p>
            <a:pPr lvl="2">
              <a:defRPr b="0" sz="1800"/>
            </a:pPr>
            <a:r>
              <a:rPr b="1" sz="3000"/>
              <a:t>Corpo livello tre</a:t>
            </a:r>
            <a:endParaRPr b="1" sz="3000"/>
          </a:p>
          <a:p>
            <a:pPr lvl="3">
              <a:defRPr b="0" sz="1800"/>
            </a:pPr>
            <a:r>
              <a:rPr b="1" sz="3000"/>
              <a:t>Corpo livello quattro</a:t>
            </a:r>
            <a:endParaRPr b="1" sz="3000"/>
          </a:p>
          <a:p>
            <a:pPr lvl="4">
              <a:defRPr b="0" sz="1800"/>
            </a:pPr>
            <a:r>
              <a:rPr b="1" sz="3000"/>
              <a:t>Livello 5</a:t>
            </a:r>
          </a:p>
        </p:txBody>
      </p:sp>
      <p:pic>
        <p:nvPicPr>
          <p:cNvPr id="2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12039600"/>
            <a:ext cx="1618393" cy="1041401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2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4023" y="12031859"/>
            <a:ext cx="6972301" cy="104150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30" name="xchannel_log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20810" y="11960724"/>
            <a:ext cx="2781301" cy="1183777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31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647162" y="11986211"/>
            <a:ext cx="1432851" cy="1148178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32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054" y="323849"/>
            <a:ext cx="2212083" cy="1244602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  <a:reflection blurRad="0" stA="85161" stPos="0" endA="0" endPos="40000" dist="0" dir="5400000" fadeDir="5400000" sx="100000" sy="-100000" kx="0" ky="0" algn="bl" rotWithShape="0"/>
          </a:effectLst>
        </p:spPr>
      </p:pic>
      <p:pic>
        <p:nvPicPr>
          <p:cNvPr id="33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-3591212" y="6396990"/>
            <a:ext cx="9486616" cy="113792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31258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.tif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2700" y="12700"/>
            <a:ext cx="21310600" cy="1866900"/>
          </a:xfrm>
          <a:prstGeom prst="rect">
            <a:avLst/>
          </a:prstGeom>
          <a:solidFill>
            <a:srgbClr val="941751"/>
          </a:solidFill>
          <a:ln w="25400">
            <a:solidFill>
              <a:srgbClr val="941751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981200" y="177800"/>
            <a:ext cx="18821400" cy="163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981200" y="2247900"/>
            <a:ext cx="18821400" cy="937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1549400" indent="-787400">
              <a:defRPr sz="3000"/>
            </a:lvl2pPr>
            <a:lvl3pPr marL="1993900" indent="-787400">
              <a:defRPr sz="3000"/>
            </a:lvl3pPr>
            <a:lvl4pPr marL="2438400" indent="-787400">
              <a:defRPr sz="3000"/>
            </a:lvl4pPr>
            <a:lvl5pPr marL="2882900" indent="-787400">
              <a:defRPr sz="3000"/>
            </a:lvl5pPr>
          </a:lstStyle>
          <a:p>
            <a:pPr lvl="0">
              <a:defRPr b="0" sz="1800"/>
            </a:pPr>
            <a:r>
              <a:rPr b="1" sz="4000"/>
              <a:t>Corpo livello uno</a:t>
            </a:r>
            <a:endParaRPr b="1" sz="4000"/>
          </a:p>
          <a:p>
            <a:pPr lvl="1">
              <a:defRPr b="0" sz="1800"/>
            </a:pPr>
            <a:r>
              <a:rPr b="1" sz="3000"/>
              <a:t>Corpo livello due</a:t>
            </a:r>
            <a:endParaRPr b="1" sz="3000"/>
          </a:p>
          <a:p>
            <a:pPr lvl="2">
              <a:defRPr b="0" sz="1800"/>
            </a:pPr>
            <a:r>
              <a:rPr b="1" sz="3000"/>
              <a:t>Corpo livello tre</a:t>
            </a:r>
            <a:endParaRPr b="1" sz="3000"/>
          </a:p>
          <a:p>
            <a:pPr lvl="3">
              <a:defRPr b="0" sz="1800"/>
            </a:pPr>
            <a:r>
              <a:rPr b="1" sz="3000"/>
              <a:t>Corpo livello quattro</a:t>
            </a:r>
            <a:endParaRPr b="1" sz="3000"/>
          </a:p>
          <a:p>
            <a:pPr lvl="4">
              <a:defRPr b="0" sz="1800"/>
            </a:pPr>
            <a:r>
              <a:rPr b="1" sz="3000"/>
              <a:t>Livello 5</a:t>
            </a:r>
          </a:p>
        </p:txBody>
      </p:sp>
      <p:pic>
        <p:nvPicPr>
          <p:cNvPr id="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12039600"/>
            <a:ext cx="1618393" cy="1041401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4023" y="12031859"/>
            <a:ext cx="6972301" cy="104150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7" name="xchannel_log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20810" y="11960724"/>
            <a:ext cx="2781301" cy="1183777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8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647162" y="11986211"/>
            <a:ext cx="1432851" cy="1148178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9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054" y="323849"/>
            <a:ext cx="2212083" cy="1244602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  <a:reflection blurRad="0" stA="85161" stPos="0" endA="0" endPos="40000" dist="0" dir="5400000" fadeDir="5400000" sx="100000" sy="-100000" kx="0" ky="0" algn="bl" rotWithShape="0"/>
          </a:effectLst>
        </p:spPr>
      </p:pic>
      <p:pic>
        <p:nvPicPr>
          <p:cNvPr id="10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-3591212" y="6396990"/>
            <a:ext cx="9486616" cy="113792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31258" stPos="0" endA="0" endPos="40000" dist="0" dir="5400000" fadeDir="5400000" sx="100000" sy="-100000" kx="0" ky="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</p:sldLayoutIdLst>
  <p:transition spd="med" advClick="1"/>
  <p:txStyles>
    <p:titleStyle>
      <a:lvl1pPr algn="ctr" defTabSz="800100">
        <a:defRPr b="1" sz="5000">
          <a:solidFill>
            <a:srgbClr val="FFFFFF"/>
          </a:solidFill>
          <a:latin typeface="+mn-lt"/>
          <a:ea typeface="+mn-ea"/>
          <a:cs typeface="+mn-cs"/>
          <a:sym typeface="Comic Sans MS"/>
        </a:defRPr>
      </a:lvl1pPr>
      <a:lvl2pPr indent="228600" algn="ctr" defTabSz="800100">
        <a:defRPr b="1" sz="5000">
          <a:solidFill>
            <a:srgbClr val="FFFFFF"/>
          </a:solidFill>
          <a:latin typeface="+mn-lt"/>
          <a:ea typeface="+mn-ea"/>
          <a:cs typeface="+mn-cs"/>
          <a:sym typeface="Comic Sans MS"/>
        </a:defRPr>
      </a:lvl2pPr>
      <a:lvl3pPr indent="457200" algn="ctr" defTabSz="800100">
        <a:defRPr b="1" sz="5000">
          <a:solidFill>
            <a:srgbClr val="FFFFFF"/>
          </a:solidFill>
          <a:latin typeface="+mn-lt"/>
          <a:ea typeface="+mn-ea"/>
          <a:cs typeface="+mn-cs"/>
          <a:sym typeface="Comic Sans MS"/>
        </a:defRPr>
      </a:lvl3pPr>
      <a:lvl4pPr indent="685800" algn="ctr" defTabSz="800100">
        <a:defRPr b="1" sz="5000">
          <a:solidFill>
            <a:srgbClr val="FFFFFF"/>
          </a:solidFill>
          <a:latin typeface="+mn-lt"/>
          <a:ea typeface="+mn-ea"/>
          <a:cs typeface="+mn-cs"/>
          <a:sym typeface="Comic Sans MS"/>
        </a:defRPr>
      </a:lvl4pPr>
      <a:lvl5pPr indent="914400" algn="ctr" defTabSz="800100">
        <a:defRPr b="1" sz="5000">
          <a:solidFill>
            <a:srgbClr val="FFFFFF"/>
          </a:solidFill>
          <a:latin typeface="+mn-lt"/>
          <a:ea typeface="+mn-ea"/>
          <a:cs typeface="+mn-cs"/>
          <a:sym typeface="Comic Sans MS"/>
        </a:defRPr>
      </a:lvl5pPr>
      <a:lvl6pPr indent="1143000" algn="ctr" defTabSz="800100">
        <a:defRPr b="1" sz="5000">
          <a:solidFill>
            <a:srgbClr val="FFFFFF"/>
          </a:solidFill>
          <a:latin typeface="+mn-lt"/>
          <a:ea typeface="+mn-ea"/>
          <a:cs typeface="+mn-cs"/>
          <a:sym typeface="Comic Sans MS"/>
        </a:defRPr>
      </a:lvl6pPr>
      <a:lvl7pPr indent="1371600" algn="ctr" defTabSz="800100">
        <a:defRPr b="1" sz="5000">
          <a:solidFill>
            <a:srgbClr val="FFFFFF"/>
          </a:solidFill>
          <a:latin typeface="+mn-lt"/>
          <a:ea typeface="+mn-ea"/>
          <a:cs typeface="+mn-cs"/>
          <a:sym typeface="Comic Sans MS"/>
        </a:defRPr>
      </a:lvl7pPr>
      <a:lvl8pPr indent="1600200" algn="ctr" defTabSz="800100">
        <a:defRPr b="1" sz="5000">
          <a:solidFill>
            <a:srgbClr val="FFFFFF"/>
          </a:solidFill>
          <a:latin typeface="+mn-lt"/>
          <a:ea typeface="+mn-ea"/>
          <a:cs typeface="+mn-cs"/>
          <a:sym typeface="Comic Sans MS"/>
        </a:defRPr>
      </a:lvl8pPr>
      <a:lvl9pPr indent="1828800" algn="ctr" defTabSz="800100">
        <a:defRPr b="1" sz="5000">
          <a:solidFill>
            <a:srgbClr val="FFFFFF"/>
          </a:solidFill>
          <a:latin typeface="+mn-lt"/>
          <a:ea typeface="+mn-ea"/>
          <a:cs typeface="+mn-cs"/>
          <a:sym typeface="Comic Sans MS"/>
        </a:defRPr>
      </a:lvl9pPr>
    </p:titleStyle>
    <p:bodyStyle>
      <a:lvl1pPr marL="1104900" indent="-787400" defTabSz="800100">
        <a:spcBef>
          <a:spcPts val="3300"/>
        </a:spcBef>
        <a:buSzPct val="171000"/>
        <a:buChar char="•"/>
        <a:defRPr b="1" sz="4000">
          <a:latin typeface="+mn-lt"/>
          <a:ea typeface="+mn-ea"/>
          <a:cs typeface="+mn-cs"/>
          <a:sym typeface="Comic Sans MS"/>
        </a:defRPr>
      </a:lvl1pPr>
      <a:lvl2pPr marL="1811866" indent="-1049866" defTabSz="800100">
        <a:spcBef>
          <a:spcPts val="3300"/>
        </a:spcBef>
        <a:buSzPct val="171000"/>
        <a:buChar char="•"/>
        <a:defRPr b="1" sz="4000">
          <a:latin typeface="+mn-lt"/>
          <a:ea typeface="+mn-ea"/>
          <a:cs typeface="+mn-cs"/>
          <a:sym typeface="Comic Sans MS"/>
        </a:defRPr>
      </a:lvl2pPr>
      <a:lvl3pPr marL="2256366" indent="-1049866" defTabSz="800100">
        <a:spcBef>
          <a:spcPts val="3300"/>
        </a:spcBef>
        <a:buSzPct val="171000"/>
        <a:buChar char="•"/>
        <a:defRPr b="1" sz="4000">
          <a:latin typeface="+mn-lt"/>
          <a:ea typeface="+mn-ea"/>
          <a:cs typeface="+mn-cs"/>
          <a:sym typeface="Comic Sans MS"/>
        </a:defRPr>
      </a:lvl3pPr>
      <a:lvl4pPr marL="2700866" indent="-1049866" defTabSz="800100">
        <a:spcBef>
          <a:spcPts val="3300"/>
        </a:spcBef>
        <a:buSzPct val="171000"/>
        <a:buChar char="•"/>
        <a:defRPr b="1" sz="4000">
          <a:latin typeface="+mn-lt"/>
          <a:ea typeface="+mn-ea"/>
          <a:cs typeface="+mn-cs"/>
          <a:sym typeface="Comic Sans MS"/>
        </a:defRPr>
      </a:lvl4pPr>
      <a:lvl5pPr marL="3145366" indent="-1049866" defTabSz="800100">
        <a:spcBef>
          <a:spcPts val="3300"/>
        </a:spcBef>
        <a:buSzPct val="171000"/>
        <a:buChar char="•"/>
        <a:defRPr b="1" sz="4000">
          <a:latin typeface="+mn-lt"/>
          <a:ea typeface="+mn-ea"/>
          <a:cs typeface="+mn-cs"/>
          <a:sym typeface="Comic Sans MS"/>
        </a:defRPr>
      </a:lvl5pPr>
      <a:lvl6pPr marL="3500966" indent="-1049866" defTabSz="800100">
        <a:spcBef>
          <a:spcPts val="3300"/>
        </a:spcBef>
        <a:buSzPct val="171000"/>
        <a:buChar char="•"/>
        <a:defRPr b="1" sz="4000">
          <a:latin typeface="+mn-lt"/>
          <a:ea typeface="+mn-ea"/>
          <a:cs typeface="+mn-cs"/>
          <a:sym typeface="Comic Sans MS"/>
        </a:defRPr>
      </a:lvl6pPr>
      <a:lvl7pPr marL="3856566" indent="-1049866" defTabSz="800100">
        <a:spcBef>
          <a:spcPts val="3300"/>
        </a:spcBef>
        <a:buSzPct val="171000"/>
        <a:buChar char="•"/>
        <a:defRPr b="1" sz="4000">
          <a:latin typeface="+mn-lt"/>
          <a:ea typeface="+mn-ea"/>
          <a:cs typeface="+mn-cs"/>
          <a:sym typeface="Comic Sans MS"/>
        </a:defRPr>
      </a:lvl7pPr>
      <a:lvl8pPr marL="4212166" indent="-1049866" defTabSz="800100">
        <a:spcBef>
          <a:spcPts val="3300"/>
        </a:spcBef>
        <a:buSzPct val="171000"/>
        <a:buChar char="•"/>
        <a:defRPr b="1" sz="4000">
          <a:latin typeface="+mn-lt"/>
          <a:ea typeface="+mn-ea"/>
          <a:cs typeface="+mn-cs"/>
          <a:sym typeface="Comic Sans MS"/>
        </a:defRPr>
      </a:lvl8pPr>
      <a:lvl9pPr marL="4567766" indent="-1049866" defTabSz="800100">
        <a:spcBef>
          <a:spcPts val="3300"/>
        </a:spcBef>
        <a:buSzPct val="171000"/>
        <a:buChar char="•"/>
        <a:defRPr b="1" sz="4000">
          <a:latin typeface="+mn-lt"/>
          <a:ea typeface="+mn-ea"/>
          <a:cs typeface="+mn-cs"/>
          <a:sym typeface="Comic Sans MS"/>
        </a:defRPr>
      </a:lvl9pPr>
    </p:bodyStyle>
    <p:otherStyle>
      <a:lvl1pPr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1pPr>
      <a:lvl2pPr indent="228600"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2pPr>
      <a:lvl3pPr indent="457200"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3pPr>
      <a:lvl4pPr indent="685800"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4pPr>
      <a:lvl5pPr indent="914400"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5pPr>
      <a:lvl6pPr indent="1143000"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6pPr>
      <a:lvl7pPr indent="1371600"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7pPr>
      <a:lvl8pPr indent="1600200"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8pPr>
      <a:lvl9pPr indent="1828800"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8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.tif"/><Relationship Id="rId18" Type="http://schemas.openxmlformats.org/officeDocument/2006/relationships/image" Target="../media/image3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Relationship Id="rId3" Type="http://schemas.openxmlformats.org/officeDocument/2006/relationships/image" Target="../media/image5.tif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6.tif"/><Relationship Id="rId6" Type="http://schemas.openxmlformats.org/officeDocument/2006/relationships/image" Target="../media/image7.tif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987550" y="2753667"/>
            <a:ext cx="17360900" cy="5739601"/>
          </a:xfrm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11400"/>
              <a:t>Ultra-SLIM</a:t>
            </a:r>
            <a:endParaRPr b="1" sz="11400"/>
          </a:p>
          <a:p>
            <a:pPr lvl="0">
              <a:defRPr b="0" sz="1800"/>
            </a:pPr>
            <a:endParaRPr b="1" sz="5000"/>
          </a:p>
          <a:p>
            <a:pPr lvl="0">
              <a:defRPr b="0" sz="1800"/>
            </a:pPr>
            <a:r>
              <a:rPr b="1" sz="7500"/>
              <a:t>Ultra Soft XRS Station for Studies on Novel Light Materials 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987550" y="10099029"/>
            <a:ext cx="17360900" cy="1041401"/>
          </a:xfrm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4800"/>
              <a:t>Frascati, 1 Luglio 2015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Ultra-SLIM - il Progetto</a:t>
            </a:r>
          </a:p>
        </p:txBody>
      </p:sp>
      <p:pic>
        <p:nvPicPr>
          <p:cNvPr id="130" name="pasted-image.pdf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9772697" y="2222642"/>
            <a:ext cx="11350828" cy="804254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2071316" y="2729077"/>
            <a:ext cx="8620126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2500"/>
              <a:t>Schema 3D della camera sperimentale: V) pompa da vuoto, T) tubo a raggi X, C) camera da vuoto, D) detector, P) lente policapillare, M) stage motorizzati, L) sistema di inserimento campione.</a:t>
            </a:r>
            <a:endParaRPr b="1" sz="2500"/>
          </a:p>
          <a:p>
            <a:pPr lvl="0">
              <a:defRPr sz="1800"/>
            </a:pPr>
            <a:r>
              <a:rPr b="1" sz="2500"/>
              <a:t>Sotto: Schema per sistema di Assorbimento X con singolo cristallo</a:t>
            </a:r>
          </a:p>
        </p:txBody>
      </p:sp>
      <p:pic>
        <p:nvPicPr>
          <p:cNvPr id="132" name="pasted-image.tif"/>
          <p:cNvPicPr/>
          <p:nvPr/>
        </p:nvPicPr>
        <p:blipFill>
          <a:blip r:embed="rId3">
            <a:extLst/>
          </a:blip>
          <a:srcRect l="51946" t="0" r="14842" b="19603"/>
          <a:stretch>
            <a:fillRect/>
          </a:stretch>
        </p:blipFill>
        <p:spPr>
          <a:xfrm>
            <a:off x="2313312" y="6334454"/>
            <a:ext cx="6867254" cy="5962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Coerenza con Mission INFN / CSN5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1720295" y="3789852"/>
            <a:ext cx="19343211" cy="6028346"/>
          </a:xfrm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4000" u="sng"/>
              <a:t>Parte Strumentale</a:t>
            </a:r>
            <a:r>
              <a:rPr b="1" sz="4000"/>
              <a:t>: Nuova Stazione Sperimentale</a:t>
            </a:r>
            <a:endParaRPr b="1" sz="4000"/>
          </a:p>
          <a:p>
            <a:pPr lvl="0">
              <a:defRPr b="0" sz="1800"/>
            </a:pPr>
            <a:r>
              <a:rPr b="1" sz="4000" u="sng"/>
              <a:t>Parte Software</a:t>
            </a:r>
            <a:r>
              <a:rPr b="1" sz="4000"/>
              <a:t>: Software di Gestione</a:t>
            </a:r>
            <a:endParaRPr b="1" sz="4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Integrazione con XLOS Vitruvio </a:t>
            </a:r>
            <a:endParaRPr b="1" sz="3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Integrazione con Interfaccia Universale per altri Sistemi Operativi / Laboratori di Ricerca</a:t>
            </a:r>
            <a:endParaRPr b="1" sz="3000"/>
          </a:p>
          <a:p>
            <a:pPr lvl="0">
              <a:defRPr b="0" sz="1800"/>
            </a:pPr>
            <a:r>
              <a:rPr b="1" sz="4000" u="sng"/>
              <a:t>Nuova Facility</a:t>
            </a:r>
            <a:r>
              <a:rPr b="1" sz="4000"/>
              <a:t>: caratterizzazione dei materiali (fisica atomica), in ambito multidisciplinare, e possibilità di trasferimento tecnologico.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Fase 1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1981200" y="3009900"/>
            <a:ext cx="18821400" cy="7782512"/>
          </a:xfrm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4000"/>
              <a:t>Milestones:</a:t>
            </a:r>
            <a:endParaRPr b="1" sz="4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M1. Camera: schermata, con pompa da vuoto e meccanica di movimentazione</a:t>
            </a:r>
            <a:endParaRPr b="1" sz="3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M2. Sistema di inserimento campioni </a:t>
            </a:r>
            <a:endParaRPr b="1" sz="3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M3. Sorgente con policapillare</a:t>
            </a:r>
            <a:endParaRPr b="1" sz="3000"/>
          </a:p>
          <a:p>
            <a:pPr lvl="0">
              <a:defRPr b="0" sz="1800"/>
            </a:pPr>
            <a:r>
              <a:rPr b="1" sz="4000"/>
              <a:t>Deliverables:</a:t>
            </a:r>
            <a:endParaRPr b="1" sz="4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1.1 Camera: report su le condizioni di vuoto raggiungibili, e la capacità di schermare la radiazione</a:t>
            </a:r>
            <a:endParaRPr b="1" sz="3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1.2 Sistema di inserimento campioni: design e realizzazione di un prototipo</a:t>
            </a:r>
            <a:endParaRPr b="1" sz="3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1.3 Sorgente: report su fascio primario uscente dall’accoppiamento tubo/policapillare.  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Fase 2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1428890" y="3209718"/>
            <a:ext cx="10792087" cy="8499540"/>
          </a:xfrm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4000"/>
              <a:t>Milestones:</a:t>
            </a:r>
            <a:endParaRPr b="1" sz="4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M4. Detector per basse energie / Cristallo per assorbimento</a:t>
            </a:r>
            <a:endParaRPr b="1" sz="3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M5. Assemblaggio completo della strumentazione </a:t>
            </a:r>
            <a:endParaRPr b="1" sz="3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M6. Software di gestione</a:t>
            </a:r>
            <a:endParaRPr b="1" sz="3000"/>
          </a:p>
          <a:p>
            <a:pPr lvl="0">
              <a:defRPr b="0" sz="1800"/>
            </a:pPr>
            <a:r>
              <a:rPr b="1" sz="4000"/>
              <a:t>Deliverables:</a:t>
            </a:r>
            <a:endParaRPr b="1" sz="4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2.1 Detector: report sulle efficienze alle basse energie</a:t>
            </a:r>
            <a:endParaRPr b="1" sz="3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2.2 Sistema: report su test di funzionamento dell?intero sistema   </a:t>
            </a:r>
          </a:p>
        </p:txBody>
      </p:sp>
      <p:pic>
        <p:nvPicPr>
          <p:cNvPr id="14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07913" y="2764789"/>
            <a:ext cx="8699423" cy="6412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Fase 3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1981200" y="3593722"/>
            <a:ext cx="18821400" cy="6736715"/>
          </a:xfrm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4000"/>
              <a:t>Milestones:</a:t>
            </a:r>
            <a:endParaRPr b="1" sz="4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M7. Risultati analitici</a:t>
            </a:r>
            <a:endParaRPr b="1" sz="3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M8. Possibili ricadute tecnologiche</a:t>
            </a:r>
            <a:endParaRPr b="1" sz="3000"/>
          </a:p>
          <a:p>
            <a:pPr lvl="0">
              <a:defRPr b="0" sz="1800"/>
            </a:pPr>
            <a:r>
              <a:rPr b="1" sz="4000"/>
              <a:t>Deliverables:</a:t>
            </a:r>
            <a:endParaRPr b="1" sz="4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3.1 Casi studio: pubblicazioni dei risultati su riviste dedicate</a:t>
            </a:r>
            <a:endParaRPr b="1" sz="3000"/>
          </a:p>
          <a:p>
            <a:pPr lvl="1">
              <a:spcBef>
                <a:spcPts val="1500"/>
              </a:spcBef>
              <a:defRPr b="0" sz="1800"/>
            </a:pPr>
            <a:r>
              <a:rPr b="1" sz="3000"/>
              <a:t>3.2 Prototipo: produzione di scheda tecnica, presentazione in workshop - Trasferimento Tecnologico. Brevetto / Industrializzazione Prodotto  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Cronoprogramma - Stima Fondi (facility ind.)</a:t>
            </a:r>
          </a:p>
        </p:txBody>
      </p:sp>
      <p:pic>
        <p:nvPicPr>
          <p:cNvPr id="148" name="pasted-image.pdf"/>
          <p:cNvPicPr/>
          <p:nvPr/>
        </p:nvPicPr>
        <p:blipFill>
          <a:blip r:embed="rId2">
            <a:extLst/>
          </a:blip>
          <a:srcRect l="0" t="0" r="34140" b="7320"/>
          <a:stretch>
            <a:fillRect/>
          </a:stretch>
        </p:blipFill>
        <p:spPr>
          <a:xfrm>
            <a:off x="1832627" y="2312730"/>
            <a:ext cx="11214073" cy="435877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9" name="Table 149"/>
          <p:cNvGraphicFramePr/>
          <p:nvPr/>
        </p:nvGraphicFramePr>
        <p:xfrm>
          <a:off x="4505996" y="6941897"/>
          <a:ext cx="15778401" cy="53999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391204"/>
                <a:gridCol w="5167977"/>
                <a:gridCol w="5167977"/>
              </a:tblGrid>
              <a:tr h="59204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Tipo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Costo (k€)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Giustificazione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59204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Consumabile / Strumentazione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Camera da Vuoto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</a:tr>
              <a:tr h="592044">
                <a:tc>
                  <a:txBody>
                    <a:bodyPr/>
                    <a:lstStyle/>
                    <a:p>
                      <a:pPr lvl="0" defTabSz="914400">
                        <a:defRPr b="1" sz="25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Pompa da Vuoto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</a:tr>
              <a:tr h="592044">
                <a:tc>
                  <a:txBody>
                    <a:bodyPr/>
                    <a:lstStyle/>
                    <a:p>
                      <a:pPr lvl="0" defTabSz="914400">
                        <a:defRPr b="1" sz="25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Meccanica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</a:tr>
              <a:tr h="592044">
                <a:tc>
                  <a:txBody>
                    <a:bodyPr/>
                    <a:lstStyle/>
                    <a:p>
                      <a:pPr lvl="0" defTabSz="914400">
                        <a:defRPr b="1" sz="25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Tubo RX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</a:tr>
              <a:tr h="592044">
                <a:tc>
                  <a:txBody>
                    <a:bodyPr/>
                    <a:lstStyle/>
                    <a:p>
                      <a:pPr lvl="0" defTabSz="914400">
                        <a:defRPr b="1" sz="25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Derector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</a:tr>
              <a:tr h="592044">
                <a:tc>
                  <a:txBody>
                    <a:bodyPr/>
                    <a:lstStyle/>
                    <a:p>
                      <a:pPr lvl="0" defTabSz="914400">
                        <a:defRPr b="1" sz="25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Cristallo per Ass.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608760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Missioni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1" sz="25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608760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1" sz="25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Cronoprogramma - Stima Fondi (facility dip.)</a:t>
            </a:r>
          </a:p>
        </p:txBody>
      </p:sp>
      <p:pic>
        <p:nvPicPr>
          <p:cNvPr id="152" name="pasted-image.pdf"/>
          <p:cNvPicPr/>
          <p:nvPr/>
        </p:nvPicPr>
        <p:blipFill>
          <a:blip r:embed="rId2">
            <a:extLst/>
          </a:blip>
          <a:srcRect l="0" t="0" r="34140" b="7320"/>
          <a:stretch>
            <a:fillRect/>
          </a:stretch>
        </p:blipFill>
        <p:spPr>
          <a:xfrm>
            <a:off x="1832627" y="2312730"/>
            <a:ext cx="11214073" cy="435877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3" name="Table 153"/>
          <p:cNvGraphicFramePr/>
          <p:nvPr/>
        </p:nvGraphicFramePr>
        <p:xfrm>
          <a:off x="4505996" y="6941897"/>
          <a:ext cx="15778401" cy="53999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391204"/>
                <a:gridCol w="5167977"/>
                <a:gridCol w="5167977"/>
              </a:tblGrid>
              <a:tr h="59204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Tipo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Costo (k€)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Giustificazione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59204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Consumabile / Strumentazione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Camera da Vuoto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</a:tr>
              <a:tr h="592044">
                <a:tc>
                  <a:txBody>
                    <a:bodyPr/>
                    <a:lstStyle/>
                    <a:p>
                      <a:pPr lvl="0" defTabSz="914400">
                        <a:defRPr b="1" sz="25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Pompa da Vuoto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</a:tr>
              <a:tr h="592044">
                <a:tc>
                  <a:txBody>
                    <a:bodyPr/>
                    <a:lstStyle/>
                    <a:p>
                      <a:pPr lvl="0" defTabSz="914400">
                        <a:defRPr b="1" sz="25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trike="dblStrike" sz="2500"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trike="dblStrike" sz="2500">
                          <a:latin typeface="+mn-lt"/>
                          <a:ea typeface="+mn-ea"/>
                          <a:cs typeface="+mn-cs"/>
                        </a:rPr>
                        <a:t>Meccanica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</a:tr>
              <a:tr h="592044">
                <a:tc>
                  <a:txBody>
                    <a:bodyPr/>
                    <a:lstStyle/>
                    <a:p>
                      <a:pPr lvl="0" defTabSz="914400">
                        <a:defRPr b="1" sz="25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Tubo RX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</a:tr>
              <a:tr h="592044">
                <a:tc>
                  <a:txBody>
                    <a:bodyPr/>
                    <a:lstStyle/>
                    <a:p>
                      <a:pPr lvl="0" defTabSz="914400">
                        <a:defRPr b="1" sz="25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Derector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</a:tcPr>
                </a:tc>
              </a:tr>
              <a:tr h="592044">
                <a:tc>
                  <a:txBody>
                    <a:bodyPr/>
                    <a:lstStyle/>
                    <a:p>
                      <a:pPr lvl="0" defTabSz="914400">
                        <a:defRPr b="1" sz="25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Cristallo per Ass.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608760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Missioni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1" sz="25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608760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trike="dblStrike" sz="2500"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  <a:r>
                        <a:rPr b="1" sz="2500">
                          <a:latin typeface="+mn-lt"/>
                          <a:ea typeface="+mn-ea"/>
                          <a:cs typeface="+mn-cs"/>
                        </a:rPr>
                        <a:t> -&gt; 75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1" sz="25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Ultra-SLIM: Personale</a:t>
            </a:r>
          </a:p>
        </p:txBody>
      </p:sp>
      <p:graphicFrame>
        <p:nvGraphicFramePr>
          <p:cNvPr id="156" name="Table 156"/>
          <p:cNvGraphicFramePr/>
          <p:nvPr/>
        </p:nvGraphicFramePr>
        <p:xfrm>
          <a:off x="3540800" y="2763935"/>
          <a:ext cx="15778400" cy="844213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8017076"/>
                <a:gridCol w="7685123"/>
              </a:tblGrid>
              <a:tr h="69389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S.B. Dabagov (Resp.)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1016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101600">
                      <a:solidFill>
                        <a:srgbClr val="164F86"/>
                      </a:solidFill>
                      <a:miter lim="400000"/>
                    </a:lnR>
                    <a:lnT w="1016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69389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D. Hampai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1016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69389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A. Marcelli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1016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69389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A. Esposito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1016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69389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F. Happacher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1016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69389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F. Lucibello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1016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693896">
                <a:tc>
                  <a:txBody>
                    <a:bodyPr/>
                    <a:lstStyle/>
                    <a:p>
                      <a:pPr lvl="0" defTabSz="914400">
                        <a:defRPr b="1" sz="36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1" sz="36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1016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70314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C. Polese / Ass. PhD Student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1016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70314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A. Liedl / Ass. PhD Student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1016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713488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Servizio Officina Meccanica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6 / mesi Uomo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1016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713488">
                <a:tc>
                  <a:txBody>
                    <a:bodyPr/>
                    <a:lstStyle/>
                    <a:p>
                      <a:pPr lvl="0" defTabSz="914400">
                        <a:defRPr b="1" sz="36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1016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1" sz="36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1016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1016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713488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FTE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101600">
                      <a:solidFill>
                        <a:srgbClr val="164F86"/>
                      </a:solidFill>
                      <a:miter lim="400000"/>
                    </a:lnT>
                    <a:lnB w="1016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b="1" sz="3600">
                          <a:latin typeface="+mn-lt"/>
                          <a:ea typeface="+mn-ea"/>
                          <a:cs typeface="+mn-cs"/>
                        </a:rPr>
                        <a:t>1.3 + 1.5 (PhD Students)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101600">
                      <a:solidFill>
                        <a:srgbClr val="164F86"/>
                      </a:solidFill>
                      <a:miter lim="400000"/>
                    </a:lnR>
                    <a:lnT w="101600">
                      <a:solidFill>
                        <a:srgbClr val="164F86"/>
                      </a:solidFill>
                      <a:miter lim="400000"/>
                    </a:lnT>
                    <a:lnB w="1016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Coinvolgimento Partner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3801458" y="4105819"/>
            <a:ext cx="15180884" cy="5565186"/>
          </a:xfrm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4000"/>
              <a:t>X-Channel Technologies s.r.l. (Ottiche raggi X)</a:t>
            </a:r>
            <a:endParaRPr b="1" sz="4000"/>
          </a:p>
          <a:p>
            <a:pPr lvl="0">
              <a:defRPr b="0" sz="1800"/>
            </a:pPr>
            <a:r>
              <a:rPr b="1" sz="4000"/>
              <a:t>XGLab s.r.l. (Detector)</a:t>
            </a:r>
            <a:endParaRPr b="1" sz="4000"/>
          </a:p>
          <a:p>
            <a:pPr lvl="0">
              <a:defRPr b="0" sz="1800"/>
            </a:pPr>
            <a:r>
              <a:rPr b="1" sz="4000"/>
              <a:t>GNR s.r.l. (Camera Sperimentale)</a:t>
            </a:r>
            <a:endParaRPr b="1" sz="4000"/>
          </a:p>
          <a:p>
            <a:pPr lvl="0">
              <a:defRPr b="0" sz="1800"/>
            </a:pPr>
            <a:r>
              <a:rPr b="1" sz="4000"/>
              <a:t>Consorzio Hypathia</a:t>
            </a:r>
            <a:endParaRPr b="1" sz="4000"/>
          </a:p>
          <a:p>
            <a:pPr lvl="0">
              <a:defRPr b="0" sz="1800"/>
            </a:pPr>
            <a:r>
              <a:rPr b="1" sz="4000"/>
              <a:t>Università di Ferrara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XLab Frascati Collaboration Network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1981200" y="2247900"/>
            <a:ext cx="7464060" cy="97023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612520" indent="-612520" defTabSz="728091">
              <a:lnSpc>
                <a:spcPct val="1000"/>
              </a:lnSpc>
              <a:spcBef>
                <a:spcPts val="4700"/>
              </a:spcBef>
              <a:defRPr b="0" sz="1800"/>
            </a:pPr>
            <a:r>
              <a:rPr b="1" sz="2548"/>
              <a:t>Prof. S.B. Dabagov (Resp.)</a:t>
            </a:r>
            <a:endParaRPr b="1" sz="2548"/>
          </a:p>
          <a:p>
            <a:pPr lvl="0" marL="612520" indent="-612520" defTabSz="728091">
              <a:lnSpc>
                <a:spcPct val="1000"/>
              </a:lnSpc>
              <a:spcBef>
                <a:spcPts val="4700"/>
              </a:spcBef>
              <a:defRPr b="0" sz="1800"/>
            </a:pPr>
            <a:r>
              <a:rPr b="1" sz="2548"/>
              <a:t>Dr. D. Hampai</a:t>
            </a:r>
            <a:endParaRPr b="1" sz="2548"/>
          </a:p>
          <a:p>
            <a:pPr lvl="0" marL="612520" indent="-612520" defTabSz="728091">
              <a:lnSpc>
                <a:spcPct val="1000"/>
              </a:lnSpc>
              <a:spcBef>
                <a:spcPts val="4700"/>
              </a:spcBef>
              <a:defRPr b="0" sz="1800"/>
            </a:pPr>
            <a:r>
              <a:rPr b="1" sz="2548"/>
              <a:t>Dr. G. Cappuccio</a:t>
            </a:r>
            <a:endParaRPr b="1" sz="2548"/>
          </a:p>
          <a:p>
            <a:pPr lvl="0" marL="612520" indent="-612520" defTabSz="728091">
              <a:lnSpc>
                <a:spcPct val="1000"/>
              </a:lnSpc>
              <a:spcBef>
                <a:spcPts val="4700"/>
              </a:spcBef>
              <a:defRPr b="0" sz="1800"/>
            </a:pPr>
            <a:r>
              <a:rPr b="1" sz="2548"/>
              <a:t>Dr. A. Liedl</a:t>
            </a:r>
            <a:endParaRPr b="1" sz="2548"/>
          </a:p>
          <a:p>
            <a:pPr lvl="0" marL="612520" indent="-612520" defTabSz="728091">
              <a:lnSpc>
                <a:spcPct val="1000"/>
              </a:lnSpc>
              <a:spcBef>
                <a:spcPts val="4700"/>
              </a:spcBef>
              <a:defRPr b="0" sz="1800"/>
            </a:pPr>
            <a:r>
              <a:rPr b="1" sz="2548"/>
              <a:t>Dr. C. Polese</a:t>
            </a:r>
            <a:endParaRPr b="1" sz="2548"/>
          </a:p>
          <a:p>
            <a:pPr lvl="0" marL="612520" indent="-612520" defTabSz="728091">
              <a:lnSpc>
                <a:spcPct val="1000"/>
              </a:lnSpc>
              <a:spcBef>
                <a:spcPts val="4700"/>
              </a:spcBef>
              <a:defRPr b="0" sz="1800"/>
            </a:pPr>
            <a:r>
              <a:rPr b="1" sz="2548"/>
              <a:t>E. Capitolo</a:t>
            </a:r>
            <a:endParaRPr b="1" sz="2548"/>
          </a:p>
          <a:p>
            <a:pPr lvl="0" marL="612520" indent="-612520" defTabSz="728091">
              <a:lnSpc>
                <a:spcPct val="1000"/>
              </a:lnSpc>
              <a:spcBef>
                <a:spcPts val="4700"/>
              </a:spcBef>
              <a:defRPr b="0" sz="1800"/>
            </a:pPr>
            <a:r>
              <a:rPr b="1" sz="2548"/>
              <a:t>Ing. F. Lucibello</a:t>
            </a:r>
            <a:endParaRPr b="1" sz="2548"/>
          </a:p>
          <a:p>
            <a:pPr lvl="0" marL="612520" indent="-612520" defTabSz="728091">
              <a:lnSpc>
                <a:spcPct val="1000"/>
              </a:lnSpc>
              <a:spcBef>
                <a:spcPts val="4700"/>
              </a:spcBef>
              <a:defRPr b="0" sz="1800"/>
            </a:pPr>
            <a:r>
              <a:rPr b="1" sz="2548"/>
              <a:t>Dr. A. Marcelli</a:t>
            </a:r>
            <a:endParaRPr b="1" sz="2548"/>
          </a:p>
          <a:p>
            <a:pPr lvl="0" marL="0" indent="80899" defTabSz="728091">
              <a:lnSpc>
                <a:spcPct val="1000"/>
              </a:lnSpc>
              <a:spcBef>
                <a:spcPts val="3900"/>
              </a:spcBef>
              <a:buSzTx/>
              <a:buNone/>
              <a:defRPr b="0" sz="1800"/>
            </a:pPr>
            <a:r>
              <a:rPr b="1" sz="2548">
                <a:solidFill>
                  <a:srgbClr val="0433FF"/>
                </a:solidFill>
              </a:rPr>
              <a:t>Detectors</a:t>
            </a:r>
            <a:endParaRPr b="1" sz="2548">
              <a:solidFill>
                <a:srgbClr val="0433FF"/>
              </a:solidFill>
            </a:endParaRPr>
          </a:p>
          <a:p>
            <a:pPr lvl="0" marL="0" indent="80899" defTabSz="728091">
              <a:lnSpc>
                <a:spcPct val="1000"/>
              </a:lnSpc>
              <a:spcBef>
                <a:spcPts val="3900"/>
              </a:spcBef>
              <a:buSzTx/>
              <a:buNone/>
              <a:defRPr b="0" sz="1800"/>
            </a:pPr>
            <a:r>
              <a:rPr b="1" sz="2548"/>
              <a:t>INFN - ENEA - CERN - Univ. Tomsk</a:t>
            </a:r>
            <a:endParaRPr b="1" sz="2548"/>
          </a:p>
          <a:p>
            <a:pPr lvl="0" marL="0" indent="80899" defTabSz="728091">
              <a:lnSpc>
                <a:spcPct val="1000"/>
              </a:lnSpc>
              <a:spcBef>
                <a:spcPts val="3900"/>
              </a:spcBef>
              <a:buSzTx/>
              <a:buNone/>
              <a:defRPr b="0" sz="1800"/>
            </a:pPr>
            <a:r>
              <a:rPr b="1" sz="2548">
                <a:solidFill>
                  <a:srgbClr val="0433FF"/>
                </a:solidFill>
              </a:rPr>
              <a:t>X-ray Spectroscopy – X-ray Imaging</a:t>
            </a:r>
            <a:endParaRPr b="1" sz="2548">
              <a:solidFill>
                <a:srgbClr val="0433FF"/>
              </a:solidFill>
            </a:endParaRPr>
          </a:p>
          <a:p>
            <a:pPr lvl="0" marL="0" indent="80899" defTabSz="728091">
              <a:lnSpc>
                <a:spcPct val="80000"/>
              </a:lnSpc>
              <a:spcBef>
                <a:spcPts val="2400"/>
              </a:spcBef>
              <a:buSzTx/>
              <a:buNone/>
              <a:defRPr b="0" sz="1800"/>
            </a:pPr>
            <a:r>
              <a:rPr b="1" sz="2548"/>
              <a:t>INFN – Diamond Light Source - ENEA – University of Rome “Sapienza” - CNR – University of Bicocca – University of Florence – University of Minsk - Lebedev Physical Institute</a:t>
            </a:r>
            <a:endParaRPr b="1" sz="2548"/>
          </a:p>
          <a:p>
            <a:pPr lvl="0" marL="0" indent="80899" defTabSz="728091">
              <a:lnSpc>
                <a:spcPct val="1000"/>
              </a:lnSpc>
              <a:spcBef>
                <a:spcPts val="3000"/>
              </a:spcBef>
              <a:buSzTx/>
              <a:buNone/>
              <a:defRPr b="0" sz="1800"/>
            </a:pPr>
            <a:r>
              <a:rPr b="1" sz="2548">
                <a:solidFill>
                  <a:srgbClr val="0433FF"/>
                </a:solidFill>
              </a:rPr>
              <a:t>Novel Source – Nanoray (Eur. Proj.)</a:t>
            </a:r>
            <a:endParaRPr b="1" sz="2548">
              <a:solidFill>
                <a:srgbClr val="0433FF"/>
              </a:solidFill>
            </a:endParaRPr>
          </a:p>
          <a:p>
            <a:pPr lvl="0" marL="0" indent="80899" defTabSz="728091">
              <a:lnSpc>
                <a:spcPct val="90000"/>
              </a:lnSpc>
              <a:spcBef>
                <a:spcPts val="3000"/>
              </a:spcBef>
              <a:buSzTx/>
              <a:buNone/>
              <a:defRPr b="0" sz="1800"/>
            </a:pPr>
            <a:r>
              <a:rPr b="1" sz="2548"/>
              <a:t>Labor, University of Rome “Sapienza” - University of Rome “Tor Vergata”</a:t>
            </a:r>
          </a:p>
        </p:txBody>
      </p:sp>
      <p:pic>
        <p:nvPicPr>
          <p:cNvPr id="4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8000" y="2349500"/>
            <a:ext cx="2489200" cy="1592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02700" y="10610222"/>
            <a:ext cx="3479800" cy="1245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36600" y="2425700"/>
            <a:ext cx="2438400" cy="1804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81900" y="4546600"/>
            <a:ext cx="3467100" cy="979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627600" y="2372727"/>
            <a:ext cx="1739900" cy="1488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344400" y="5155216"/>
            <a:ext cx="3695700" cy="1171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475200" y="6823999"/>
            <a:ext cx="3035300" cy="148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766800" y="8826500"/>
            <a:ext cx="3060700" cy="971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115800" y="7263508"/>
            <a:ext cx="1358900" cy="2121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4414500" y="6983730"/>
            <a:ext cx="1447800" cy="1423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dropped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6586200" y="4699000"/>
            <a:ext cx="1879600" cy="187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dropped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7551400" y="8699500"/>
            <a:ext cx="2895600" cy="1552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droppedImage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8770600" y="4774972"/>
            <a:ext cx="2209800" cy="92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droppedImage.pd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2732701" y="10648638"/>
            <a:ext cx="1593089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droppedImage.pdf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4955389" y="10807700"/>
            <a:ext cx="5847211" cy="8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Karlsruhe-Institute-of-Technology.tiff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9529001" y="6197600"/>
            <a:ext cx="2231199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asted-image.tif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0108638" y="8536304"/>
            <a:ext cx="1711598" cy="1552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Main Research Activity at XLab - Frascati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10074376" y="4469053"/>
            <a:ext cx="3675717" cy="3365105"/>
            <a:chOff x="0" y="0"/>
            <a:chExt cx="3675715" cy="3365103"/>
          </a:xfrm>
        </p:grpSpPr>
        <p:sp>
          <p:nvSpPr>
            <p:cNvPr id="61" name="Shape 61"/>
            <p:cNvSpPr/>
            <p:nvPr/>
          </p:nvSpPr>
          <p:spPr>
            <a:xfrm>
              <a:off x="0" y="0"/>
              <a:ext cx="3675716" cy="3365104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62" name="droppedImage.pdf"/>
            <p:cNvPicPr/>
            <p:nvPr/>
          </p:nvPicPr>
          <p:blipFill>
            <a:blip r:embed="rId3">
              <a:extLst/>
            </a:blip>
            <a:srcRect l="23101" t="0" r="39136" b="0"/>
            <a:stretch>
              <a:fillRect/>
            </a:stretch>
          </p:blipFill>
          <p:spPr>
            <a:xfrm>
              <a:off x="521423" y="204948"/>
              <a:ext cx="2632885" cy="1041506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63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3257" y="1502885"/>
              <a:ext cx="2489201" cy="1592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" name="Shape 65"/>
          <p:cNvSpPr/>
          <p:nvPr/>
        </p:nvSpPr>
        <p:spPr>
          <a:xfrm>
            <a:off x="2161695" y="2434036"/>
            <a:ext cx="7219751" cy="1115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2100"/>
              </a:spcBef>
              <a:defRPr b="1" sz="3000"/>
            </a:lvl1pPr>
          </a:lstStyle>
          <a:p>
            <a:pPr lvl="0">
              <a:defRPr b="0" sz="1800"/>
            </a:pPr>
            <a:r>
              <a:rPr b="1" sz="3000"/>
              <a:t>Study on X-ray Optics – Polycapillary and Compound Refractive Optics</a:t>
            </a:r>
          </a:p>
        </p:txBody>
      </p:sp>
      <p:sp>
        <p:nvSpPr>
          <p:cNvPr id="66" name="Shape 66"/>
          <p:cNvSpPr/>
          <p:nvPr/>
        </p:nvSpPr>
        <p:spPr>
          <a:xfrm>
            <a:off x="2161695" y="7320073"/>
            <a:ext cx="8402145" cy="429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lnSpc>
                <a:spcPct val="90000"/>
              </a:lnSpc>
              <a:spcBef>
                <a:spcPts val="2100"/>
              </a:spcBef>
              <a:defRPr sz="1800"/>
            </a:pPr>
            <a:r>
              <a:rPr b="1" sz="3000"/>
              <a:t>Material Analysis. The X-ray Spectroscopy:</a:t>
            </a:r>
            <a:endParaRPr b="1" sz="3000"/>
          </a:p>
          <a:p>
            <a:pPr lvl="1" marL="1079500" indent="-317500" algn="l">
              <a:lnSpc>
                <a:spcPct val="90000"/>
              </a:lnSpc>
              <a:spcBef>
                <a:spcPts val="2100"/>
              </a:spcBef>
              <a:buSzPct val="125000"/>
              <a:buChar char="•"/>
              <a:defRPr sz="1800"/>
            </a:pPr>
            <a:r>
              <a:rPr sz="2600"/>
              <a:t>X-ray Fluorescence (normal and total reflection modes)</a:t>
            </a:r>
            <a:endParaRPr sz="2600"/>
          </a:p>
          <a:p>
            <a:pPr lvl="1" marL="1079500" indent="-317500" algn="l">
              <a:lnSpc>
                <a:spcPct val="90000"/>
              </a:lnSpc>
              <a:spcBef>
                <a:spcPts val="2100"/>
              </a:spcBef>
              <a:buSzPct val="125000"/>
              <a:buChar char="•"/>
              <a:defRPr sz="1800"/>
            </a:pPr>
            <a:r>
              <a:rPr sz="2600"/>
              <a:t>X-ray Diffraction</a:t>
            </a:r>
            <a:endParaRPr sz="2600"/>
          </a:p>
          <a:p>
            <a:pPr lvl="1" marL="1079500" indent="-317500" algn="l">
              <a:lnSpc>
                <a:spcPct val="90000"/>
              </a:lnSpc>
              <a:spcBef>
                <a:spcPts val="2100"/>
              </a:spcBef>
              <a:buSzPct val="125000"/>
              <a:buChar char="•"/>
              <a:defRPr sz="1800"/>
            </a:pPr>
            <a:r>
              <a:rPr sz="2600"/>
              <a:t>X-ray Imaging</a:t>
            </a:r>
            <a:endParaRPr sz="2600"/>
          </a:p>
          <a:p>
            <a:pPr lvl="1" marL="1079500" indent="-317500" algn="l">
              <a:lnSpc>
                <a:spcPct val="90000"/>
              </a:lnSpc>
              <a:spcBef>
                <a:spcPts val="2100"/>
              </a:spcBef>
              <a:buSzPct val="125000"/>
              <a:buChar char="•"/>
              <a:defRPr sz="1800"/>
            </a:pPr>
            <a:r>
              <a:rPr sz="2600"/>
              <a:t>X-ray Tomography amd micro-Tomography</a:t>
            </a:r>
          </a:p>
        </p:txBody>
      </p:sp>
      <p:sp>
        <p:nvSpPr>
          <p:cNvPr id="67" name="Shape 67"/>
          <p:cNvSpPr/>
          <p:nvPr/>
        </p:nvSpPr>
        <p:spPr>
          <a:xfrm>
            <a:off x="13817607" y="3078483"/>
            <a:ext cx="6972301" cy="360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lnSpc>
                <a:spcPct val="90000"/>
              </a:lnSpc>
              <a:spcBef>
                <a:spcPts val="2100"/>
              </a:spcBef>
              <a:defRPr sz="1800"/>
            </a:pPr>
            <a:r>
              <a:rPr b="1" sz="3000"/>
              <a:t>Diagnostic Applications</a:t>
            </a:r>
            <a:endParaRPr b="1" sz="3000"/>
          </a:p>
          <a:p>
            <a:pPr lvl="1" marL="1079500" indent="-317500" algn="l">
              <a:lnSpc>
                <a:spcPct val="90000"/>
              </a:lnSpc>
              <a:spcBef>
                <a:spcPts val="2100"/>
              </a:spcBef>
              <a:buSzPct val="125000"/>
              <a:buChar char="•"/>
              <a:defRPr sz="1800"/>
            </a:pPr>
            <a:r>
              <a:rPr sz="2600"/>
              <a:t>X-ray Imaging for large object with high spatial resolution</a:t>
            </a:r>
            <a:endParaRPr sz="2600"/>
          </a:p>
          <a:p>
            <a:pPr lvl="1" marL="1079500" indent="-317500" algn="l">
              <a:lnSpc>
                <a:spcPct val="90000"/>
              </a:lnSpc>
              <a:spcBef>
                <a:spcPts val="2100"/>
              </a:spcBef>
              <a:buSzPct val="125000"/>
              <a:buChar char="•"/>
              <a:defRPr sz="1800"/>
            </a:pPr>
            <a:r>
              <a:rPr sz="2600"/>
              <a:t>Collaboration with CERN - ATLAS sez. INFN for MicroMega Detector</a:t>
            </a:r>
            <a:endParaRPr sz="2600"/>
          </a:p>
        </p:txBody>
      </p:sp>
      <p:sp>
        <p:nvSpPr>
          <p:cNvPr id="68" name="Shape 68"/>
          <p:cNvSpPr/>
          <p:nvPr/>
        </p:nvSpPr>
        <p:spPr>
          <a:xfrm>
            <a:off x="1914788" y="4726995"/>
            <a:ext cx="6972301" cy="159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2100"/>
              </a:spcBef>
              <a:defRPr b="1" sz="3000"/>
            </a:lvl1pPr>
          </a:lstStyle>
          <a:p>
            <a:pPr lvl="0">
              <a:defRPr b="0" sz="1800"/>
            </a:pPr>
            <a:r>
              <a:rPr b="1" sz="3000"/>
              <a:t>Crystal Characterization for hadron beam collimation through crystal channeling - CERN</a:t>
            </a:r>
          </a:p>
        </p:txBody>
      </p:sp>
      <p:sp>
        <p:nvSpPr>
          <p:cNvPr id="69" name="Shape 69"/>
          <p:cNvSpPr/>
          <p:nvPr/>
        </p:nvSpPr>
        <p:spPr>
          <a:xfrm>
            <a:off x="11988280" y="8458804"/>
            <a:ext cx="9182932" cy="2007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lnSpc>
                <a:spcPct val="90000"/>
              </a:lnSpc>
              <a:spcBef>
                <a:spcPts val="2100"/>
              </a:spcBef>
              <a:defRPr sz="1800"/>
            </a:pPr>
            <a:r>
              <a:rPr b="1" sz="3000"/>
              <a:t>Novel technologies and experimental setup</a:t>
            </a:r>
            <a:endParaRPr b="1" sz="3000"/>
          </a:p>
          <a:p>
            <a:pPr lvl="1" marL="1079500" indent="-317500" algn="l">
              <a:lnSpc>
                <a:spcPct val="90000"/>
              </a:lnSpc>
              <a:spcBef>
                <a:spcPts val="2100"/>
              </a:spcBef>
              <a:buSzPct val="125000"/>
              <a:buChar char="•"/>
              <a:defRPr sz="1800"/>
            </a:pPr>
            <a:r>
              <a:rPr sz="2600"/>
              <a:t>Prototype for XRF – TXRF and X-ray Imaging</a:t>
            </a:r>
            <a:endParaRPr sz="2600"/>
          </a:p>
          <a:p>
            <a:pPr lvl="1" marL="1079500" indent="-317500" algn="l">
              <a:lnSpc>
                <a:spcPct val="90000"/>
              </a:lnSpc>
              <a:spcBef>
                <a:spcPts val="2100"/>
              </a:spcBef>
              <a:buSzPct val="125000"/>
              <a:buChar char="•"/>
              <a:defRPr sz="1800"/>
            </a:pPr>
            <a:r>
              <a:rPr sz="2600"/>
              <a:t>X-ray tube based on Carbon Nanotube Cold Cathode</a:t>
            </a:r>
          </a:p>
        </p:txBody>
      </p:sp>
      <p:pic>
        <p:nvPicPr>
          <p:cNvPr id="70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19882685">
            <a:off x="13276271" y="3595832"/>
            <a:ext cx="1416867" cy="793918"/>
          </a:xfrm>
          <a:prstGeom prst="rect">
            <a:avLst/>
          </a:prstGeom>
        </p:spPr>
      </p:pic>
      <p:pic>
        <p:nvPicPr>
          <p:cNvPr id="72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1739826">
            <a:off x="13720952" y="7373003"/>
            <a:ext cx="1987445" cy="793919"/>
          </a:xfrm>
          <a:prstGeom prst="rect">
            <a:avLst/>
          </a:prstGeom>
        </p:spPr>
      </p:pic>
      <p:pic>
        <p:nvPicPr>
          <p:cNvPr id="74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9231426">
            <a:off x="7672887" y="7536346"/>
            <a:ext cx="2463213" cy="793919"/>
          </a:xfrm>
          <a:prstGeom prst="rect">
            <a:avLst/>
          </a:prstGeom>
        </p:spPr>
      </p:pic>
      <p:pic>
        <p:nvPicPr>
          <p:cNvPr id="76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0800000">
            <a:off x="7775600" y="5608993"/>
            <a:ext cx="2231262" cy="793918"/>
          </a:xfrm>
          <a:prstGeom prst="rect">
            <a:avLst/>
          </a:prstGeom>
        </p:spPr>
      </p:pic>
      <p:pic>
        <p:nvPicPr>
          <p:cNvPr id="78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12164755">
            <a:off x="8131344" y="3641242"/>
            <a:ext cx="2048204" cy="793918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Ultra-SLIM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algn="ctr">
              <a:buSzTx/>
              <a:buNone/>
              <a:defRPr b="0" sz="1800"/>
            </a:pPr>
            <a:r>
              <a:rPr b="1" sz="4000"/>
              <a:t>Sviluppo di una stazione sperimentale (Ultra-SLIM) per analisi di spettroscopia di raggi X ultra soft.</a:t>
            </a:r>
            <a:endParaRPr b="1" sz="4000"/>
          </a:p>
          <a:p>
            <a:pPr lvl="0" marL="0" indent="0" algn="ctr">
              <a:buSzTx/>
              <a:buNone/>
              <a:defRPr b="0" sz="1800"/>
            </a:pPr>
            <a:endParaRPr b="1" sz="100"/>
          </a:p>
          <a:p>
            <a:pPr lvl="0" marL="0" indent="0" algn="just">
              <a:buSzTx/>
              <a:buNone/>
              <a:defRPr b="0" sz="1800"/>
            </a:pPr>
            <a:r>
              <a:rPr b="1" sz="4000"/>
              <a:t>@ Caratterizzazione non distruttiva di materiali contenenti elementi ultra-leggeri (C, O, N ecc.)</a:t>
            </a:r>
            <a:endParaRPr b="1" sz="4000"/>
          </a:p>
          <a:p>
            <a:pPr lvl="0" marL="0" indent="0" algn="just">
              <a:buSzTx/>
              <a:buNone/>
              <a:defRPr b="0" sz="1800"/>
            </a:pPr>
            <a:r>
              <a:rPr b="1" sz="4000"/>
              <a:t>@ </a:t>
            </a:r>
            <a:r>
              <a:rPr b="1" sz="4000" u="sng"/>
              <a:t>Tecniche</a:t>
            </a:r>
            <a:r>
              <a:rPr b="1" sz="4000"/>
              <a:t>: XRF, TXRF, XAFS (composizione elementare e informazioni sulle strutture)</a:t>
            </a:r>
            <a:endParaRPr b="1" sz="4000"/>
          </a:p>
          <a:p>
            <a:pPr lvl="0" marL="0" indent="0" algn="just">
              <a:buSzTx/>
              <a:buNone/>
              <a:defRPr b="0" sz="1800"/>
            </a:pPr>
            <a:r>
              <a:rPr b="1" sz="4000"/>
              <a:t>@ </a:t>
            </a:r>
            <a:r>
              <a:rPr b="1" sz="4000" u="sng"/>
              <a:t>Applicazioni</a:t>
            </a:r>
            <a:r>
              <a:rPr b="1" sz="4000"/>
              <a:t>: Biologia, Medicina, Nanotecnologie e Nuovi Materiali, Scienze Ambientali</a:t>
            </a:r>
            <a:endParaRPr b="1" sz="4000"/>
          </a:p>
          <a:p>
            <a:pPr lvl="0" marL="0" indent="0" algn="just">
              <a:buSzTx/>
              <a:buNone/>
              <a:defRPr b="0" sz="1800"/>
            </a:pPr>
            <a:endParaRPr b="1" sz="4000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Emissione di Raggi X da Elementi a basso Z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2201324" y="2252955"/>
            <a:ext cx="18821401" cy="93726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6" name="xray_TP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499" y="5926162"/>
            <a:ext cx="18805050" cy="6618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3388" y="1617988"/>
            <a:ext cx="8273314" cy="6618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71803" y="7465759"/>
            <a:ext cx="10048093" cy="2858970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pic>
        <p:nvPicPr>
          <p:cNvPr id="89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0345" y="9566050"/>
            <a:ext cx="6084922" cy="2858970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pic>
        <p:nvPicPr>
          <p:cNvPr id="92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32257" y="7376500"/>
            <a:ext cx="1577098" cy="3354872"/>
          </a:xfrm>
          <a:prstGeom prst="rect">
            <a:avLst/>
          </a:prstGeom>
        </p:spPr>
      </p:pic>
      <p:pic>
        <p:nvPicPr>
          <p:cNvPr id="94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39727" y="7464634"/>
            <a:ext cx="6130784" cy="1887354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xray_TP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499" y="6376587"/>
            <a:ext cx="18805050" cy="6618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39541" y="8256428"/>
            <a:ext cx="10048093" cy="2858970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pic>
        <p:nvPicPr>
          <p:cNvPr id="99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4692" y="10016476"/>
            <a:ext cx="6084921" cy="2858969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00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71814" y="1954903"/>
            <a:ext cx="7852973" cy="6238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211287" y="1916803"/>
            <a:ext cx="7697777" cy="6238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941118" y="7272844"/>
            <a:ext cx="3779812" cy="2139407"/>
          </a:xfrm>
          <a:prstGeom prst="rect">
            <a:avLst/>
          </a:prstGeom>
        </p:spPr>
      </p:pic>
      <p:pic>
        <p:nvPicPr>
          <p:cNvPr id="108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442017" y="7366958"/>
            <a:ext cx="2583075" cy="3423384"/>
          </a:xfrm>
          <a:prstGeom prst="rect">
            <a:avLst/>
          </a:prstGeom>
        </p:spPr>
      </p:pic>
      <p:pic>
        <p:nvPicPr>
          <p:cNvPr id="110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320625" y="7292923"/>
            <a:ext cx="2646522" cy="3561809"/>
          </a:xfrm>
          <a:prstGeom prst="rect">
            <a:avLst/>
          </a:prstGeom>
        </p:spPr>
      </p:pic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Emissione di Raggi X da Elementi a basso Z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xray_TP.tif"/>
          <p:cNvPicPr/>
          <p:nvPr/>
        </p:nvPicPr>
        <p:blipFill>
          <a:blip r:embed="rId2">
            <a:extLst/>
          </a:blip>
          <a:srcRect l="35248" t="0" r="0" b="0"/>
          <a:stretch>
            <a:fillRect/>
          </a:stretch>
        </p:blipFill>
        <p:spPr>
          <a:xfrm>
            <a:off x="1952868" y="6204997"/>
            <a:ext cx="12176612" cy="6618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7401" y="8084855"/>
            <a:ext cx="10048093" cy="2858970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Emissione di Raggi X del Carbonio</a:t>
            </a:r>
          </a:p>
        </p:txBody>
      </p:sp>
      <p:pic>
        <p:nvPicPr>
          <p:cNvPr id="11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24904" y="1644379"/>
            <a:ext cx="8802643" cy="6928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92306" y="5351601"/>
            <a:ext cx="8671921" cy="3606708"/>
          </a:xfrm>
          <a:prstGeom prst="rect">
            <a:avLst/>
          </a:prstGeom>
        </p:spPr>
      </p:pic>
      <p:sp>
        <p:nvSpPr>
          <p:cNvPr id="118" name="Shape 118"/>
          <p:cNvSpPr/>
          <p:nvPr/>
        </p:nvSpPr>
        <p:spPr>
          <a:xfrm>
            <a:off x="4108668" y="3471482"/>
            <a:ext cx="6805716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800"/>
            </a:lvl1pPr>
          </a:lstStyle>
          <a:p>
            <a:pPr lvl="0">
              <a:defRPr b="0" sz="1800"/>
            </a:pPr>
            <a:r>
              <a:rPr b="1" sz="2800"/>
              <a:t>Trasmissione dell'aria alla pressione di 1.3 mbar, ed evidenziata l’energia della Kα del carbonio (274 eV).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Stato dell’Arte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1981200" y="3720658"/>
            <a:ext cx="18821400" cy="6490584"/>
          </a:xfrm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4000"/>
              <a:t>Facility di Luce di Sincrotrone (ESRF, Berkeley Lab, BESSY II, SLAC, DLS, DESY, Elettra, ecc.). Forte brillanza per ottimizzare la resa di fluorescenza (0.1%) nel range delle basse energie. Risoluzione spaziale del micron, energie 50-4200 eV (Berillio-Calcio), vuoto 10</a:t>
            </a:r>
            <a:r>
              <a:rPr b="1" baseline="31999" sz="4000"/>
              <a:t>-4</a:t>
            </a:r>
            <a:r>
              <a:rPr b="1" sz="4000"/>
              <a:t>-10</a:t>
            </a:r>
            <a:r>
              <a:rPr b="1" baseline="31999" sz="4000"/>
              <a:t>-6</a:t>
            </a:r>
            <a:r>
              <a:rPr b="1" sz="4000"/>
              <a:t> mbar.</a:t>
            </a:r>
            <a:endParaRPr b="1" sz="4000"/>
          </a:p>
          <a:p>
            <a:pPr lvl="0">
              <a:defRPr b="0" sz="1800"/>
            </a:pPr>
            <a:r>
              <a:rPr b="1" sz="4000"/>
              <a:t>Altro: Tokamak (CASTOR). Risoluzione spaziale 5 mm.</a:t>
            </a:r>
            <a:endParaRPr b="1" sz="4000"/>
          </a:p>
          <a:p>
            <a:pPr lvl="0">
              <a:defRPr b="0" sz="1800"/>
            </a:pPr>
            <a:r>
              <a:rPr b="1" sz="4000"/>
              <a:t>Non ci sono prodotti commerciali ad hoc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Ultra-SLIM - il Progetto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1749720" y="2782849"/>
            <a:ext cx="10340825" cy="8678363"/>
          </a:xfrm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4000"/>
              <a:t>Sviluppo di una stazione sperimentale (Ultra-SLIM) per analisi di spettroscopia di raggi X ultra soft.</a:t>
            </a:r>
            <a:endParaRPr b="1" sz="4000"/>
          </a:p>
          <a:p>
            <a:pPr lvl="0">
              <a:defRPr b="0" sz="1800"/>
            </a:pPr>
            <a:r>
              <a:rPr b="1" sz="4000"/>
              <a:t>Fasi:</a:t>
            </a:r>
            <a:endParaRPr b="1" sz="4000"/>
          </a:p>
          <a:p>
            <a:pPr lvl="1">
              <a:defRPr b="0" sz="1800"/>
            </a:pPr>
            <a:r>
              <a:rPr b="1" sz="3000"/>
              <a:t>Realizzazione di camera da alto vuoto</a:t>
            </a:r>
            <a:endParaRPr b="1" sz="3000"/>
          </a:p>
          <a:p>
            <a:pPr lvl="1">
              <a:defRPr b="0" sz="1800"/>
            </a:pPr>
            <a:r>
              <a:rPr b="1" sz="3000"/>
              <a:t>Detector, assemblaggio e software</a:t>
            </a:r>
            <a:endParaRPr b="1" sz="3000"/>
          </a:p>
          <a:p>
            <a:pPr lvl="1">
              <a:defRPr b="0" sz="1800"/>
            </a:pPr>
            <a:r>
              <a:rPr b="1" sz="3000"/>
              <a:t>Sistema di allineamento Cristallo per Assorbimento</a:t>
            </a:r>
            <a:endParaRPr b="1" sz="3000"/>
          </a:p>
          <a:p>
            <a:pPr lvl="1">
              <a:defRPr b="0" sz="1800"/>
            </a:pPr>
            <a:r>
              <a:rPr b="1" sz="3000"/>
              <a:t>Casi studio e industrializzazione</a:t>
            </a:r>
          </a:p>
        </p:txBody>
      </p:sp>
      <p:pic>
        <p:nvPicPr>
          <p:cNvPr id="12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19209" y="4689629"/>
            <a:ext cx="8498575" cy="6013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5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5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mic Sans MS"/>
        <a:ea typeface="Comic Sans MS"/>
        <a:cs typeface="Comic Sans MS"/>
      </a:majorFont>
      <a:minorFont>
        <a:latin typeface="Comic Sans MS"/>
        <a:ea typeface="Comic Sans MS"/>
        <a:cs typeface="Comic Sans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mic Sans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mic Sans MS"/>
        <a:ea typeface="Comic Sans MS"/>
        <a:cs typeface="Comic Sans MS"/>
      </a:majorFont>
      <a:minorFont>
        <a:latin typeface="Comic Sans MS"/>
        <a:ea typeface="Comic Sans MS"/>
        <a:cs typeface="Comic Sans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mic Sans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