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
  </p:notesMasterIdLst>
  <p:handoutMasterIdLst>
    <p:handoutMasterId r:id="rId16"/>
  </p:handoutMasterIdLst>
  <p:sldIdLst>
    <p:sldId id="314" r:id="rId2"/>
    <p:sldId id="323" r:id="rId3"/>
    <p:sldId id="316" r:id="rId4"/>
    <p:sldId id="315" r:id="rId5"/>
    <p:sldId id="328" r:id="rId6"/>
    <p:sldId id="344" r:id="rId7"/>
    <p:sldId id="331" r:id="rId8"/>
    <p:sldId id="343" r:id="rId9"/>
    <p:sldId id="309" r:id="rId10"/>
    <p:sldId id="338" r:id="rId11"/>
    <p:sldId id="339" r:id="rId12"/>
    <p:sldId id="340" r:id="rId13"/>
    <p:sldId id="321" r:id="rId14"/>
  </p:sldIdLst>
  <p:sldSz cx="9144000" cy="6858000" type="screen4x3"/>
  <p:notesSz cx="6858000" cy="9144000"/>
  <p:defaultTextStyle>
    <a:defPPr>
      <a:defRPr lang="it-IT"/>
    </a:defPPr>
    <a:lvl1pPr algn="l" rtl="0" eaLnBrk="0" fontAlgn="base" hangingPunct="0">
      <a:spcBef>
        <a:spcPct val="0"/>
      </a:spcBef>
      <a:spcAft>
        <a:spcPct val="0"/>
      </a:spcAft>
      <a:defRPr sz="900" kern="1200">
        <a:solidFill>
          <a:schemeClr val="bg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900" kern="1200">
        <a:solidFill>
          <a:schemeClr val="bg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900" kern="1200">
        <a:solidFill>
          <a:schemeClr val="bg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900" kern="1200">
        <a:solidFill>
          <a:schemeClr val="bg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9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9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9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9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900" kern="1200">
        <a:solidFill>
          <a:schemeClr val="bg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006778"/>
    <a:srgbClr val="AAC9B6"/>
    <a:srgbClr val="822433"/>
    <a:srgbClr val="830022"/>
    <a:srgbClr val="790022"/>
    <a:srgbClr val="783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1" autoAdjust="0"/>
    <p:restoredTop sz="99490" autoAdjust="0"/>
  </p:normalViewPr>
  <p:slideViewPr>
    <p:cSldViewPr>
      <p:cViewPr>
        <p:scale>
          <a:sx n="90" d="100"/>
          <a:sy n="90" d="100"/>
        </p:scale>
        <p:origin x="-1576" y="-240"/>
      </p:cViewPr>
      <p:guideLst>
        <p:guide orient="horz" pos="2160"/>
        <p:guide orient="horz" pos="1728"/>
        <p:guide orient="horz" pos="336"/>
        <p:guide orient="horz" pos="552"/>
        <p:guide orient="horz" pos="3984"/>
        <p:guide pos="2880"/>
        <p:guide pos="1484"/>
        <p:guide/>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168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solidFill>
                  <a:schemeClr val="tx1"/>
                </a:solidFill>
                <a:ea typeface="ＭＳ Ｐゴシック" pitchFamily="1" charset="-128"/>
                <a:cs typeface="+mn-cs"/>
              </a:defRPr>
            </a:lvl1pPr>
          </a:lstStyle>
          <a:p>
            <a:pPr>
              <a:defRPr/>
            </a:pPr>
            <a:endParaRPr lang="it-IT"/>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solidFill>
                  <a:schemeClr val="tx1"/>
                </a:solidFill>
                <a:ea typeface="ＭＳ Ｐゴシック" pitchFamily="1" charset="-128"/>
                <a:cs typeface="+mn-cs"/>
              </a:defRPr>
            </a:lvl1pPr>
          </a:lstStyle>
          <a:p>
            <a:pPr>
              <a:defRPr/>
            </a:pPr>
            <a:endParaRPr lang="it-IT"/>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solidFill>
                  <a:schemeClr val="tx1"/>
                </a:solidFill>
                <a:ea typeface="ＭＳ Ｐゴシック" pitchFamily="1" charset="-128"/>
                <a:cs typeface="+mn-cs"/>
              </a:defRPr>
            </a:lvl1pPr>
          </a:lstStyle>
          <a:p>
            <a:pPr>
              <a:defRPr/>
            </a:pPr>
            <a:endParaRPr lang="it-IT"/>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BBEB713E-6DF2-DF43-AAD7-DB6BA10430F2}" type="slidenum">
              <a:rPr lang="it-IT"/>
              <a:pPr/>
              <a:t>‹#›</a:t>
            </a:fld>
            <a:endParaRPr lang="it-IT"/>
          </a:p>
        </p:txBody>
      </p:sp>
    </p:spTree>
    <p:extLst>
      <p:ext uri="{BB962C8B-B14F-4D97-AF65-F5344CB8AC3E}">
        <p14:creationId xmlns:p14="http://schemas.microsoft.com/office/powerpoint/2010/main" val="4153850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solidFill>
                  <a:schemeClr val="tx1"/>
                </a:solidFill>
                <a:ea typeface="ＭＳ Ｐゴシック" pitchFamily="1" charset="-128"/>
                <a:cs typeface="+mn-cs"/>
              </a:defRPr>
            </a:lvl1pPr>
          </a:lstStyle>
          <a:p>
            <a:pPr>
              <a:defRPr/>
            </a:pPr>
            <a:endParaRPr lang="it-IT"/>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solidFill>
                  <a:schemeClr val="tx1"/>
                </a:solidFill>
                <a:ea typeface="ＭＳ Ｐゴシック" pitchFamily="1" charset="-128"/>
                <a:cs typeface="+mn-cs"/>
              </a:defRPr>
            </a:lvl1pPr>
          </a:lstStyle>
          <a:p>
            <a:pPr>
              <a:defRPr/>
            </a:pPr>
            <a:endParaRPr lang="it-IT"/>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solidFill>
                  <a:schemeClr val="tx1"/>
                </a:solidFill>
                <a:ea typeface="ＭＳ Ｐゴシック" pitchFamily="1" charset="-128"/>
                <a:cs typeface="+mn-cs"/>
              </a:defRPr>
            </a:lvl1pPr>
          </a:lstStyle>
          <a:p>
            <a:pPr>
              <a:defRPr/>
            </a:pPr>
            <a:endParaRPr lang="it-IT"/>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FE330379-EB2D-3245-821C-EE7EDDA79ADA}" type="slidenum">
              <a:rPr lang="it-IT"/>
              <a:pPr/>
              <a:t>‹#›</a:t>
            </a:fld>
            <a:endParaRPr lang="it-IT"/>
          </a:p>
        </p:txBody>
      </p:sp>
    </p:spTree>
    <p:extLst>
      <p:ext uri="{BB962C8B-B14F-4D97-AF65-F5344CB8AC3E}">
        <p14:creationId xmlns:p14="http://schemas.microsoft.com/office/powerpoint/2010/main" val="33345414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30379-EB2D-3245-821C-EE7EDDA79ADA}" type="slidenum">
              <a:rPr lang="it-IT" smtClean="0"/>
              <a:pPr/>
              <a:t>1</a:t>
            </a:fld>
            <a:endParaRPr lang="it-IT"/>
          </a:p>
        </p:txBody>
      </p:sp>
    </p:spTree>
    <p:extLst>
      <p:ext uri="{BB962C8B-B14F-4D97-AF65-F5344CB8AC3E}">
        <p14:creationId xmlns:p14="http://schemas.microsoft.com/office/powerpoint/2010/main" val="72108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30379-EB2D-3245-821C-EE7EDDA79ADA}" type="slidenum">
              <a:rPr lang="it-IT" smtClean="0"/>
              <a:pPr/>
              <a:t>3</a:t>
            </a:fld>
            <a:endParaRPr lang="it-IT"/>
          </a:p>
        </p:txBody>
      </p:sp>
    </p:spTree>
    <p:extLst>
      <p:ext uri="{BB962C8B-B14F-4D97-AF65-F5344CB8AC3E}">
        <p14:creationId xmlns:p14="http://schemas.microsoft.com/office/powerpoint/2010/main" val="72108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30379-EB2D-3245-821C-EE7EDDA79ADA}" type="slidenum">
              <a:rPr lang="it-IT" smtClean="0"/>
              <a:pPr/>
              <a:t>4</a:t>
            </a:fld>
            <a:endParaRPr lang="it-IT"/>
          </a:p>
        </p:txBody>
      </p:sp>
    </p:spTree>
    <p:extLst>
      <p:ext uri="{BB962C8B-B14F-4D97-AF65-F5344CB8AC3E}">
        <p14:creationId xmlns:p14="http://schemas.microsoft.com/office/powerpoint/2010/main" val="72108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5"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dirty="0" smtClean="0"/>
              <a:t>The PS </a:t>
            </a:r>
            <a:r>
              <a:rPr lang="it-IT" dirty="0" err="1" smtClean="0"/>
              <a:t>longitudinal</a:t>
            </a:r>
            <a:r>
              <a:rPr lang="it-IT" dirty="0" smtClean="0"/>
              <a:t> broadband </a:t>
            </a:r>
            <a:r>
              <a:rPr lang="it-IT" dirty="0" err="1" smtClean="0"/>
              <a:t>impedance</a:t>
            </a:r>
            <a:r>
              <a:rPr lang="it-IT" dirty="0" smtClean="0"/>
              <a:t>: </a:t>
            </a:r>
            <a:r>
              <a:rPr lang="it-IT" dirty="0" err="1" smtClean="0"/>
              <a:t>comparison</a:t>
            </a:r>
            <a:r>
              <a:rPr lang="it-IT" dirty="0" smtClean="0"/>
              <a:t> </a:t>
            </a:r>
            <a:r>
              <a:rPr lang="it-IT" dirty="0" err="1" smtClean="0"/>
              <a:t>between</a:t>
            </a:r>
            <a:r>
              <a:rPr lang="it-IT" dirty="0" smtClean="0"/>
              <a:t> </a:t>
            </a:r>
            <a:r>
              <a:rPr lang="it-IT" dirty="0" err="1" smtClean="0"/>
              <a:t>measurements</a:t>
            </a:r>
            <a:r>
              <a:rPr lang="it-IT" dirty="0" smtClean="0"/>
              <a:t>, </a:t>
            </a:r>
            <a:r>
              <a:rPr lang="it-IT" dirty="0" err="1" smtClean="0"/>
              <a:t>theory</a:t>
            </a:r>
            <a:r>
              <a:rPr lang="it-IT" dirty="0" smtClean="0"/>
              <a:t> and </a:t>
            </a:r>
            <a:r>
              <a:rPr lang="it-IT" dirty="0" err="1" smtClean="0"/>
              <a:t>simulations</a:t>
            </a:r>
            <a:endParaRPr lang="it-IT" dirty="0"/>
          </a:p>
        </p:txBody>
      </p:sp>
      <p:sp>
        <p:nvSpPr>
          <p:cNvPr id="6"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dirty="0" smtClean="0"/>
              <a:t>Pag. </a:t>
            </a:r>
            <a:fld id="{E7B50AD0-5114-114D-BFAF-D6F77DEE390F}" type="slidenum">
              <a:rPr lang="it-IT" smtClean="0"/>
              <a:pPr/>
              <a:t>‹#›</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5"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6"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623FAD43-BFD4-274B-A506-0F3CE5CCBBF3}" type="slidenum">
              <a:rPr lang="it-IT"/>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409575"/>
            <a:ext cx="1889125" cy="54578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1116013" y="409575"/>
            <a:ext cx="5518150" cy="54578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5"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6"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6B2E7ABC-098F-984E-BE6F-DB9FF2D33E89}" type="slidenum">
              <a:rPr lang="it-IT"/>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81025"/>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1116013" y="1752600"/>
            <a:ext cx="3703637" cy="4114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72050" y="1752600"/>
            <a:ext cx="3703638" cy="4114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Date Placeholder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6" name="Footer Placeholder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7" name="Slide Number Placeholder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D3C61D5C-66C6-C74F-975E-A9D6E855B281}" type="slidenum">
              <a:rPr lang="it-IT"/>
              <a:pPr/>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81025"/>
          </a:xfrm>
        </p:spPr>
        <p:txBody>
          <a:bodyPr/>
          <a:lstStyle/>
          <a:p>
            <a:r>
              <a:rPr lang="it-IT" smtClean="0"/>
              <a:t>Fare clic per modificare stile</a:t>
            </a:r>
            <a:endParaRPr lang="it-IT"/>
          </a:p>
        </p:txBody>
      </p:sp>
      <p:sp>
        <p:nvSpPr>
          <p:cNvPr id="3" name="Segnaposto tabella 2"/>
          <p:cNvSpPr>
            <a:spLocks noGrp="1"/>
          </p:cNvSpPr>
          <p:nvPr>
            <p:ph type="tbl" idx="1"/>
          </p:nvPr>
        </p:nvSpPr>
        <p:spPr>
          <a:xfrm>
            <a:off x="1116013" y="1752600"/>
            <a:ext cx="7559675" cy="4114800"/>
          </a:xfrm>
        </p:spPr>
        <p:txBody>
          <a:bodyPr/>
          <a:lstStyle/>
          <a:p>
            <a:pPr lvl="0"/>
            <a:r>
              <a:rPr lang="it-IT" noProof="0" smtClean="0"/>
              <a:t>Fare clic sull'icona per inserire una tabella</a:t>
            </a:r>
          </a:p>
        </p:txBody>
      </p:sp>
      <p:sp>
        <p:nvSpPr>
          <p:cNvPr id="4"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5"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6"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CBDD7553-32B6-AF41-A7B5-8C68EC4C6086}" type="slidenum">
              <a:rPr lang="it-IT"/>
              <a:pPr/>
              <a:t>‹#›</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81025"/>
          </a:xfrm>
        </p:spPr>
        <p:txBody>
          <a:bodyPr/>
          <a:lstStyle/>
          <a:p>
            <a:r>
              <a:rPr lang="it-IT" smtClean="0"/>
              <a:t>Fare clic per modificare stile</a:t>
            </a:r>
            <a:endParaRPr lang="it-IT"/>
          </a:p>
        </p:txBody>
      </p:sp>
      <p:sp>
        <p:nvSpPr>
          <p:cNvPr id="3" name="Segnaposto grafico 2"/>
          <p:cNvSpPr>
            <a:spLocks noGrp="1"/>
          </p:cNvSpPr>
          <p:nvPr>
            <p:ph type="chart" idx="1"/>
          </p:nvPr>
        </p:nvSpPr>
        <p:spPr>
          <a:xfrm>
            <a:off x="1116013" y="1752600"/>
            <a:ext cx="7559675" cy="4114800"/>
          </a:xfrm>
        </p:spPr>
        <p:txBody>
          <a:bodyPr/>
          <a:lstStyle/>
          <a:p>
            <a:pPr lvl="0"/>
            <a:r>
              <a:rPr lang="it-IT" noProof="0" smtClean="0"/>
              <a:t>Fare clic sull'icona per inserire un grafico</a:t>
            </a:r>
          </a:p>
        </p:txBody>
      </p:sp>
      <p:sp>
        <p:nvSpPr>
          <p:cNvPr id="4"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5"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6"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117EB865-EA62-E740-84BE-EFA1EDB34EC3}" type="slidenum">
              <a:rPr lang="it-IT"/>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5"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6"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dirty="0" smtClean="0"/>
              <a:t>Pag. </a:t>
            </a:r>
            <a:fld id="{A1292C01-2A3D-0A44-81FF-B77D718938CB}" type="slidenum">
              <a:rPr lang="it-IT" smtClean="0"/>
              <a:pPr/>
              <a:t>‹#›</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5"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6"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1D6FDE76-05C6-1940-B5EA-225DE777EDCD}" type="slidenum">
              <a:rPr lang="it-IT"/>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1116013" y="1752600"/>
            <a:ext cx="37036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72050" y="1752600"/>
            <a:ext cx="37036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Date Placeholder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6" name="Footer Placeholder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7" name="Slide Number Placeholder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E4AA1BCC-0549-AC44-BB05-AFF4571691F2}" type="slidenum">
              <a:rPr lang="it-IT"/>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8"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9"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4A8D3F67-D53C-DB4B-89D3-0F9D7613C8CF}" type="slidenum">
              <a:rPr lang="it-IT"/>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4"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5"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BFBF7122-E485-A34B-A033-193A3ADCCB38}" type="slidenum">
              <a:rPr lang="it-IT"/>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3" name="Rectangle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4" name="Rectangle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AB86FDA9-73B4-8348-B058-6E024D28C42E}" type="slidenum">
              <a:rPr lang="it-IT"/>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6" name="Footer Placeholder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7" name="Slide Number Placeholder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3F72E95A-28A0-DD47-A6FC-6A5A182892FF}" type="slidenum">
              <a:rPr lang="it-IT"/>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noChangeArrowheads="1"/>
          </p:cNvSpPr>
          <p:nvPr>
            <p:ph type="dt" sz="half" idx="10"/>
          </p:nvPr>
        </p:nvSpPr>
        <p:spPr>
          <a:xfrm>
            <a:off x="4343400" y="6148388"/>
            <a:ext cx="1905000" cy="457200"/>
          </a:xfrm>
          <a:prstGeom prst="rect">
            <a:avLst/>
          </a:prstGeom>
          <a:ln/>
        </p:spPr>
        <p:txBody>
          <a:bodyPr/>
          <a:lstStyle>
            <a:lvl1pPr>
              <a:defRPr/>
            </a:lvl1pPr>
          </a:lstStyle>
          <a:p>
            <a:r>
              <a:rPr lang="it-IT" smtClean="0"/>
              <a:t>25/07/12</a:t>
            </a:r>
            <a:endParaRPr lang="it-IT"/>
          </a:p>
        </p:txBody>
      </p:sp>
      <p:sp>
        <p:nvSpPr>
          <p:cNvPr id="6" name="Footer Placeholder 5"/>
          <p:cNvSpPr>
            <a:spLocks noGrp="1" noChangeArrowheads="1"/>
          </p:cNvSpPr>
          <p:nvPr>
            <p:ph type="ftr" sz="quarter" idx="11"/>
          </p:nvPr>
        </p:nvSpPr>
        <p:spPr>
          <a:xfrm>
            <a:off x="1219200" y="6148388"/>
            <a:ext cx="2895600" cy="457200"/>
          </a:xfrm>
          <a:prstGeom prst="rect">
            <a:avLst/>
          </a:prstGeom>
          <a:ln/>
        </p:spPr>
        <p:txBody>
          <a:bodyPr/>
          <a:lstStyle>
            <a:lvl1pPr>
              <a:defRPr/>
            </a:lvl1pPr>
          </a:lstStyle>
          <a:p>
            <a:pPr>
              <a:defRPr/>
            </a:pPr>
            <a:r>
              <a:rPr lang="it-IT" smtClean="0"/>
              <a:t>The PS longitudinal broadband impedance: comparison between measurements, theory and simulations</a:t>
            </a:r>
            <a:endParaRPr lang="it-IT"/>
          </a:p>
        </p:txBody>
      </p:sp>
      <p:sp>
        <p:nvSpPr>
          <p:cNvPr id="7" name="Slide Number Placeholder 6"/>
          <p:cNvSpPr>
            <a:spLocks noGrp="1" noChangeArrowheads="1"/>
          </p:cNvSpPr>
          <p:nvPr>
            <p:ph type="sldNum" sz="quarter" idx="12"/>
          </p:nvPr>
        </p:nvSpPr>
        <p:spPr>
          <a:xfrm>
            <a:off x="6553200" y="6148388"/>
            <a:ext cx="1905000" cy="457200"/>
          </a:xfrm>
          <a:prstGeom prst="rect">
            <a:avLst/>
          </a:prstGeom>
          <a:ln/>
        </p:spPr>
        <p:txBody>
          <a:bodyPr/>
          <a:lstStyle>
            <a:lvl1pPr>
              <a:defRPr/>
            </a:lvl1pPr>
          </a:lstStyle>
          <a:p>
            <a:r>
              <a:rPr lang="it-IT"/>
              <a:t>Pagina </a:t>
            </a:r>
            <a:fld id="{4CFF2E79-C39B-0F4F-8D04-4978C9783A71}" type="slidenum">
              <a:rPr lang="it-IT"/>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jpeg"/><Relationship Id="rId18" Type="http://schemas.openxmlformats.org/officeDocument/2006/relationships/image" Target="../media/image3.png"/><Relationship Id="rId1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5"/>
          <p:cNvGrpSpPr>
            <a:grpSpLocks/>
          </p:cNvGrpSpPr>
          <p:nvPr/>
        </p:nvGrpSpPr>
        <p:grpSpPr bwMode="auto">
          <a:xfrm>
            <a:off x="0" y="6096000"/>
            <a:ext cx="9144000" cy="762000"/>
            <a:chOff x="0" y="3840"/>
            <a:chExt cx="5760" cy="480"/>
          </a:xfrm>
        </p:grpSpPr>
        <p:sp>
          <p:nvSpPr>
            <p:cNvPr id="1037" name="Rectangle 13"/>
            <p:cNvSpPr>
              <a:spLocks noChangeArrowheads="1"/>
            </p:cNvSpPr>
            <p:nvPr userDrawn="1"/>
          </p:nvSpPr>
          <p:spPr bwMode="auto">
            <a:xfrm>
              <a:off x="0" y="3984"/>
              <a:ext cx="5760" cy="336"/>
            </a:xfrm>
            <a:prstGeom prst="rect">
              <a:avLst/>
            </a:prstGeom>
            <a:solidFill>
              <a:srgbClr val="822433"/>
            </a:solidFill>
            <a:ln w="9525">
              <a:noFill/>
              <a:miter lim="800000"/>
              <a:headEnd/>
              <a:tailEnd/>
            </a:ln>
          </p:spPr>
          <p:txBody>
            <a:bodyPr wrap="none" anchor="ctr"/>
            <a:lstStyle/>
            <a:p>
              <a:pPr>
                <a:defRPr/>
              </a:pPr>
              <a:endParaRPr lang="it-IT">
                <a:ea typeface="ＭＳ Ｐゴシック" pitchFamily="1" charset="-128"/>
                <a:cs typeface="+mn-cs"/>
              </a:endParaRPr>
            </a:p>
          </p:txBody>
        </p:sp>
        <p:sp>
          <p:nvSpPr>
            <p:cNvPr id="1038" name="Rectangle 14"/>
            <p:cNvSpPr>
              <a:spLocks noChangeArrowheads="1"/>
            </p:cNvSpPr>
            <p:nvPr userDrawn="1"/>
          </p:nvSpPr>
          <p:spPr bwMode="auto">
            <a:xfrm>
              <a:off x="768" y="3840"/>
              <a:ext cx="4992" cy="480"/>
            </a:xfrm>
            <a:prstGeom prst="rect">
              <a:avLst/>
            </a:prstGeom>
            <a:solidFill>
              <a:srgbClr val="822433"/>
            </a:solidFill>
            <a:ln w="9525">
              <a:noFill/>
              <a:miter lim="800000"/>
              <a:headEnd/>
              <a:tailEnd/>
            </a:ln>
          </p:spPr>
          <p:txBody>
            <a:bodyPr wrap="none" anchor="ctr"/>
            <a:lstStyle/>
            <a:p>
              <a:pPr>
                <a:defRPr/>
              </a:pPr>
              <a:endParaRPr lang="it-IT">
                <a:ea typeface="ＭＳ Ｐゴシック" pitchFamily="1" charset="-128"/>
                <a:cs typeface="+mn-cs"/>
              </a:endParaRPr>
            </a:p>
          </p:txBody>
        </p:sp>
      </p:grpSp>
      <p:sp>
        <p:nvSpPr>
          <p:cNvPr id="3075" name="Rectangle 2"/>
          <p:cNvSpPr>
            <a:spLocks noGrp="1" noChangeArrowheads="1"/>
          </p:cNvSpPr>
          <p:nvPr>
            <p:ph type="title"/>
          </p:nvPr>
        </p:nvSpPr>
        <p:spPr bwMode="auto">
          <a:xfrm>
            <a:off x="1116013" y="409575"/>
            <a:ext cx="7559675" cy="58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stile</a:t>
            </a:r>
          </a:p>
        </p:txBody>
      </p:sp>
      <p:sp>
        <p:nvSpPr>
          <p:cNvPr id="3076" name="Rectangle 3"/>
          <p:cNvSpPr>
            <a:spLocks noGrp="1" noChangeArrowheads="1"/>
          </p:cNvSpPr>
          <p:nvPr>
            <p:ph type="body" idx="1"/>
          </p:nvPr>
        </p:nvSpPr>
        <p:spPr bwMode="auto">
          <a:xfrm>
            <a:off x="1116013" y="1752600"/>
            <a:ext cx="75596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Rectangle 40"/>
          <p:cNvSpPr txBox="1">
            <a:spLocks noChangeArrowheads="1"/>
          </p:cNvSpPr>
          <p:nvPr userDrawn="1"/>
        </p:nvSpPr>
        <p:spPr bwMode="auto">
          <a:xfrm>
            <a:off x="1043608" y="6400800"/>
            <a:ext cx="3080617" cy="457200"/>
          </a:xfrm>
          <a:prstGeom prst="rect">
            <a:avLst/>
          </a:prstGeom>
          <a:noFill/>
          <a:ln w="9525">
            <a:noFill/>
            <a:miter lim="800000"/>
            <a:headEnd/>
            <a:tailEnd/>
          </a:ln>
          <a:effectLst/>
        </p:spPr>
        <p:txBody>
          <a:bodyPr/>
          <a:lstStyle>
            <a:defPPr>
              <a:defRPr lang="en-US"/>
            </a:defPPr>
            <a:lvl1pPr marL="0" algn="ctr" defTabSz="457200" rtl="0" eaLnBrk="0" latinLnBrk="0" hangingPunct="0">
              <a:defRPr sz="1600" b="1" kern="1200">
                <a:solidFill>
                  <a:schemeClr val="accent2"/>
                </a:solidFill>
                <a:latin typeface="Times" pitchFamily="-10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smtClean="0">
                <a:solidFill>
                  <a:schemeClr val="bg1"/>
                </a:solidFill>
              </a:rPr>
              <a:t>C.d.L</a:t>
            </a:r>
            <a:r>
              <a:rPr lang="en-US" baseline="0" dirty="0" smtClean="0">
                <a:solidFill>
                  <a:schemeClr val="bg1"/>
                </a:solidFill>
              </a:rPr>
              <a:t> 1/7/2015</a:t>
            </a:r>
            <a:endParaRPr lang="en-US" dirty="0">
              <a:solidFill>
                <a:schemeClr val="bg1"/>
              </a:solidFill>
              <a:latin typeface="Monotype Corsiva"/>
              <a:cs typeface="Monotype Corsiva"/>
            </a:endParaRPr>
          </a:p>
        </p:txBody>
      </p:sp>
      <p:pic>
        <p:nvPicPr>
          <p:cNvPr id="14" name="Picture 49" descr="INFN+LNFlogo.jpg                                               000235E7Macintosh HD                   B8AA6D3E:"/>
          <p:cNvPicPr>
            <a:picLocks noChangeAspect="1" noChangeArrowheads="1"/>
          </p:cNvPicPr>
          <p:nvPr userDrawn="1"/>
        </p:nvPicPr>
        <p:blipFill>
          <a:blip r:embed="rId16"/>
          <a:srcRect/>
          <a:stretch>
            <a:fillRect/>
          </a:stretch>
        </p:blipFill>
        <p:spPr bwMode="auto">
          <a:xfrm>
            <a:off x="6372200" y="6237312"/>
            <a:ext cx="685800" cy="500063"/>
          </a:xfrm>
          <a:prstGeom prst="rect">
            <a:avLst/>
          </a:prstGeom>
          <a:noFill/>
          <a:ln w="28575">
            <a:solidFill>
              <a:srgbClr val="FFE39D"/>
            </a:solidFill>
            <a:miter lim="800000"/>
            <a:headEnd/>
            <a:tailEnd/>
          </a:ln>
        </p:spPr>
      </p:pic>
      <p:sp>
        <p:nvSpPr>
          <p:cNvPr id="15" name="Rectangle 40"/>
          <p:cNvSpPr txBox="1">
            <a:spLocks noChangeArrowheads="1"/>
          </p:cNvSpPr>
          <p:nvPr userDrawn="1"/>
        </p:nvSpPr>
        <p:spPr bwMode="auto">
          <a:xfrm>
            <a:off x="3347864" y="6400800"/>
            <a:ext cx="3017838" cy="457200"/>
          </a:xfrm>
          <a:prstGeom prst="rect">
            <a:avLst/>
          </a:prstGeom>
          <a:noFill/>
          <a:ln w="9525">
            <a:noFill/>
            <a:miter lim="800000"/>
            <a:headEnd/>
            <a:tailEnd/>
          </a:ln>
          <a:effectLst/>
        </p:spPr>
        <p:txBody>
          <a:bodyPr/>
          <a:lstStyle>
            <a:defPPr>
              <a:defRPr lang="en-US"/>
            </a:defPPr>
            <a:lvl1pPr marL="0" algn="ctr" defTabSz="457200" rtl="0" eaLnBrk="0" latinLnBrk="0" hangingPunct="0">
              <a:defRPr sz="1600" b="1" kern="1200">
                <a:solidFill>
                  <a:schemeClr val="accent2"/>
                </a:solidFill>
                <a:latin typeface="Times" pitchFamily="-10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bg1"/>
                </a:solidFill>
              </a:rPr>
              <a:t>R. Cimino</a:t>
            </a:r>
            <a:endParaRPr lang="en-US" dirty="0">
              <a:solidFill>
                <a:schemeClr val="bg1"/>
              </a:solidFill>
              <a:latin typeface="Monotype Corsiva"/>
              <a:cs typeface="Monotype Corsiva"/>
            </a:endParaRPr>
          </a:p>
        </p:txBody>
      </p:sp>
      <p:pic>
        <p:nvPicPr>
          <p:cNvPr id="16" name="Picture 22" descr="logo-cern-big.jpg"/>
          <p:cNvPicPr>
            <a:picLocks noChangeAspect="1"/>
          </p:cNvPicPr>
          <p:nvPr userDrawn="1"/>
        </p:nvPicPr>
        <p:blipFill>
          <a:blip r:embed="rId17"/>
          <a:srcRect/>
          <a:stretch>
            <a:fillRect/>
          </a:stretch>
        </p:blipFill>
        <p:spPr bwMode="auto">
          <a:xfrm>
            <a:off x="8532440" y="6165304"/>
            <a:ext cx="538163" cy="536575"/>
          </a:xfrm>
          <a:prstGeom prst="rect">
            <a:avLst/>
          </a:prstGeom>
          <a:noFill/>
          <a:ln w="9525">
            <a:solidFill>
              <a:srgbClr val="0000FF"/>
            </a:solidFill>
            <a:miter lim="800000"/>
            <a:headEnd/>
            <a:tailEnd/>
          </a:ln>
        </p:spPr>
      </p:pic>
      <p:pic>
        <p:nvPicPr>
          <p:cNvPr id="17" name="Picture 21" descr="logo-FCC-HE-04.png"/>
          <p:cNvPicPr>
            <a:picLocks noChangeAspect="1"/>
          </p:cNvPicPr>
          <p:nvPr userDrawn="1"/>
        </p:nvPicPr>
        <p:blipFill>
          <a:blip r:embed="rId18"/>
          <a:srcRect/>
          <a:stretch>
            <a:fillRect/>
          </a:stretch>
        </p:blipFill>
        <p:spPr bwMode="auto">
          <a:xfrm>
            <a:off x="7164288" y="6165304"/>
            <a:ext cx="1322388" cy="552450"/>
          </a:xfrm>
          <a:prstGeom prst="rect">
            <a:avLst/>
          </a:prstGeom>
          <a:noFill/>
          <a:ln w="9525">
            <a:noFill/>
            <a:miter lim="800000"/>
            <a:headEnd/>
            <a:tailEnd/>
          </a:ln>
        </p:spPr>
      </p:pic>
      <p:pic>
        <p:nvPicPr>
          <p:cNvPr id="19" name="Picture 18"/>
          <p:cNvPicPr/>
          <p:nvPr userDrawn="1"/>
        </p:nvPicPr>
        <p:blipFill>
          <a:blip r:embed="rId19">
            <a:extLst>
              <a:ext uri="{28A0092B-C50C-407E-A947-70E740481C1C}">
                <a14:useLocalDpi xmlns:a14="http://schemas.microsoft.com/office/drawing/2010/main"/>
              </a:ext>
            </a:extLst>
          </a:blip>
          <a:srcRect/>
          <a:stretch>
            <a:fillRect/>
          </a:stretch>
        </p:blipFill>
        <p:spPr bwMode="auto">
          <a:xfrm>
            <a:off x="86916" y="6179828"/>
            <a:ext cx="1028700" cy="70555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1" fontAlgn="base" hangingPunct="1">
        <a:spcBef>
          <a:spcPct val="0"/>
        </a:spcBef>
        <a:spcAft>
          <a:spcPct val="0"/>
        </a:spcAft>
        <a:defRPr sz="2400" b="1">
          <a:solidFill>
            <a:srgbClr val="822433"/>
          </a:solidFill>
          <a:latin typeface="+mj-lt"/>
          <a:ea typeface="+mj-ea"/>
          <a:cs typeface="ＭＳ Ｐゴシック" charset="-128"/>
        </a:defRPr>
      </a:lvl1pPr>
      <a:lvl2pPr algn="l" rtl="0" eaLnBrk="1" fontAlgn="base" hangingPunct="1">
        <a:spcBef>
          <a:spcPct val="0"/>
        </a:spcBef>
        <a:spcAft>
          <a:spcPct val="0"/>
        </a:spcAft>
        <a:defRPr sz="2400" b="1">
          <a:solidFill>
            <a:srgbClr val="822433"/>
          </a:solidFill>
          <a:latin typeface="Arial" charset="0"/>
          <a:ea typeface="ＭＳ Ｐゴシック" pitchFamily="1" charset="-128"/>
          <a:cs typeface="ＭＳ Ｐゴシック" charset="-128"/>
        </a:defRPr>
      </a:lvl2pPr>
      <a:lvl3pPr algn="l" rtl="0" eaLnBrk="1" fontAlgn="base" hangingPunct="1">
        <a:spcBef>
          <a:spcPct val="0"/>
        </a:spcBef>
        <a:spcAft>
          <a:spcPct val="0"/>
        </a:spcAft>
        <a:defRPr sz="2400" b="1">
          <a:solidFill>
            <a:srgbClr val="822433"/>
          </a:solidFill>
          <a:latin typeface="Arial" charset="0"/>
          <a:ea typeface="ＭＳ Ｐゴシック" pitchFamily="1" charset="-128"/>
          <a:cs typeface="ＭＳ Ｐゴシック" charset="-128"/>
        </a:defRPr>
      </a:lvl3pPr>
      <a:lvl4pPr algn="l" rtl="0" eaLnBrk="1" fontAlgn="base" hangingPunct="1">
        <a:spcBef>
          <a:spcPct val="0"/>
        </a:spcBef>
        <a:spcAft>
          <a:spcPct val="0"/>
        </a:spcAft>
        <a:defRPr sz="2400" b="1">
          <a:solidFill>
            <a:srgbClr val="822433"/>
          </a:solidFill>
          <a:latin typeface="Arial" charset="0"/>
          <a:ea typeface="ＭＳ Ｐゴシック" pitchFamily="1" charset="-128"/>
          <a:cs typeface="ＭＳ Ｐゴシック" charset="-128"/>
        </a:defRPr>
      </a:lvl4pPr>
      <a:lvl5pPr algn="l" rtl="0" eaLnBrk="1" fontAlgn="base" hangingPunct="1">
        <a:spcBef>
          <a:spcPct val="0"/>
        </a:spcBef>
        <a:spcAft>
          <a:spcPct val="0"/>
        </a:spcAft>
        <a:defRPr sz="2400" b="1">
          <a:solidFill>
            <a:srgbClr val="822433"/>
          </a:solidFill>
          <a:latin typeface="Arial" charset="0"/>
          <a:ea typeface="ＭＳ Ｐゴシック" pitchFamily="1" charset="-128"/>
          <a:cs typeface="ＭＳ Ｐゴシック" charset="-128"/>
        </a:defRPr>
      </a:lvl5pPr>
      <a:lvl6pPr marL="457200" algn="l" rtl="0" eaLnBrk="1" fontAlgn="base" hangingPunct="1">
        <a:spcBef>
          <a:spcPct val="0"/>
        </a:spcBef>
        <a:spcAft>
          <a:spcPct val="0"/>
        </a:spcAft>
        <a:defRPr sz="2400" b="1">
          <a:solidFill>
            <a:srgbClr val="822433"/>
          </a:solidFill>
          <a:latin typeface="Arial" charset="0"/>
          <a:ea typeface="ＭＳ Ｐゴシック" pitchFamily="1" charset="-128"/>
        </a:defRPr>
      </a:lvl6pPr>
      <a:lvl7pPr marL="914400" algn="l" rtl="0" eaLnBrk="1" fontAlgn="base" hangingPunct="1">
        <a:spcBef>
          <a:spcPct val="0"/>
        </a:spcBef>
        <a:spcAft>
          <a:spcPct val="0"/>
        </a:spcAft>
        <a:defRPr sz="2400" b="1">
          <a:solidFill>
            <a:srgbClr val="822433"/>
          </a:solidFill>
          <a:latin typeface="Arial" charset="0"/>
          <a:ea typeface="ＭＳ Ｐゴシック" pitchFamily="1" charset="-128"/>
        </a:defRPr>
      </a:lvl7pPr>
      <a:lvl8pPr marL="1371600" algn="l" rtl="0" eaLnBrk="1" fontAlgn="base" hangingPunct="1">
        <a:spcBef>
          <a:spcPct val="0"/>
        </a:spcBef>
        <a:spcAft>
          <a:spcPct val="0"/>
        </a:spcAft>
        <a:defRPr sz="2400" b="1">
          <a:solidFill>
            <a:srgbClr val="822433"/>
          </a:solidFill>
          <a:latin typeface="Arial" charset="0"/>
          <a:ea typeface="ＭＳ Ｐゴシック" pitchFamily="1" charset="-128"/>
        </a:defRPr>
      </a:lvl8pPr>
      <a:lvl9pPr marL="1828800" algn="l" rtl="0" eaLnBrk="1" fontAlgn="base" hangingPunct="1">
        <a:spcBef>
          <a:spcPct val="0"/>
        </a:spcBef>
        <a:spcAft>
          <a:spcPct val="0"/>
        </a:spcAft>
        <a:defRPr sz="2400" b="1">
          <a:solidFill>
            <a:srgbClr val="822433"/>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lr>
          <a:srgbClr val="822433"/>
        </a:buClr>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defRPr>
      </a:lvl2pPr>
      <a:lvl3pPr marL="1143000" indent="-228600" algn="l" rtl="0" eaLnBrk="1" fontAlgn="base" hangingPunct="1">
        <a:spcBef>
          <a:spcPct val="20000"/>
        </a:spcBef>
        <a:spcAft>
          <a:spcPct val="0"/>
        </a:spcAft>
        <a:buChar char="•"/>
        <a:defRPr sz="1600">
          <a:solidFill>
            <a:srgbClr val="000000"/>
          </a:solidFill>
          <a:latin typeface="+mn-lt"/>
          <a:ea typeface="+mn-ea"/>
        </a:defRPr>
      </a:lvl3pPr>
      <a:lvl4pPr marL="1562100" indent="-228600" algn="l" rtl="0" eaLnBrk="1" fontAlgn="base" hangingPunct="1">
        <a:spcBef>
          <a:spcPct val="20000"/>
        </a:spcBef>
        <a:spcAft>
          <a:spcPct val="0"/>
        </a:spcAft>
        <a:buChar char="–"/>
        <a:defRPr sz="1400">
          <a:solidFill>
            <a:srgbClr val="000000"/>
          </a:solidFill>
          <a:latin typeface="+mn-lt"/>
          <a:ea typeface="+mn-ea"/>
        </a:defRPr>
      </a:lvl4pPr>
      <a:lvl5pPr marL="1981200" indent="-228600" algn="l" rtl="0" eaLnBrk="1" fontAlgn="base" hangingPunct="1">
        <a:spcBef>
          <a:spcPct val="20000"/>
        </a:spcBef>
        <a:spcAft>
          <a:spcPct val="0"/>
        </a:spcAft>
        <a:buChar char="»"/>
        <a:defRPr sz="1200">
          <a:solidFill>
            <a:srgbClr val="000000"/>
          </a:solidFill>
          <a:latin typeface="+mn-lt"/>
          <a:ea typeface="+mn-ea"/>
        </a:defRPr>
      </a:lvl5pPr>
      <a:lvl6pPr marL="2438400" indent="-228600" algn="l" rtl="0" eaLnBrk="1" fontAlgn="base" hangingPunct="1">
        <a:spcBef>
          <a:spcPct val="20000"/>
        </a:spcBef>
        <a:spcAft>
          <a:spcPct val="0"/>
        </a:spcAft>
        <a:buChar char="»"/>
        <a:defRPr sz="1200">
          <a:solidFill>
            <a:srgbClr val="000000"/>
          </a:solidFill>
          <a:latin typeface="+mn-lt"/>
          <a:ea typeface="+mn-ea"/>
        </a:defRPr>
      </a:lvl6pPr>
      <a:lvl7pPr marL="2895600" indent="-228600" algn="l" rtl="0" eaLnBrk="1" fontAlgn="base" hangingPunct="1">
        <a:spcBef>
          <a:spcPct val="20000"/>
        </a:spcBef>
        <a:spcAft>
          <a:spcPct val="0"/>
        </a:spcAft>
        <a:buChar char="»"/>
        <a:defRPr sz="1200">
          <a:solidFill>
            <a:srgbClr val="000000"/>
          </a:solidFill>
          <a:latin typeface="+mn-lt"/>
          <a:ea typeface="+mn-ea"/>
        </a:defRPr>
      </a:lvl7pPr>
      <a:lvl8pPr marL="3352800" indent="-228600" algn="l" rtl="0" eaLnBrk="1" fontAlgn="base" hangingPunct="1">
        <a:spcBef>
          <a:spcPct val="20000"/>
        </a:spcBef>
        <a:spcAft>
          <a:spcPct val="0"/>
        </a:spcAft>
        <a:buChar char="»"/>
        <a:defRPr sz="1200">
          <a:solidFill>
            <a:srgbClr val="000000"/>
          </a:solidFill>
          <a:latin typeface="+mn-lt"/>
          <a:ea typeface="+mn-ea"/>
        </a:defRPr>
      </a:lvl8pPr>
      <a:lvl9pPr marL="3810000" indent="-228600" algn="l" rtl="0" eaLnBrk="1" fontAlgn="base" hangingPunct="1">
        <a:spcBef>
          <a:spcPct val="20000"/>
        </a:spcBef>
        <a:spcAft>
          <a:spcPct val="0"/>
        </a:spcAft>
        <a:buChar char="»"/>
        <a:defRPr sz="12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emf"/><Relationship Id="rId5" Type="http://schemas.openxmlformats.org/officeDocument/2006/relationships/image" Target="../media/image26.png"/><Relationship Id="rId6"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5"/>
            <a:ext cx="8640960" cy="889856"/>
          </a:xfrm>
        </p:spPr>
        <p:txBody>
          <a:bodyPr/>
          <a:lstStyle/>
          <a:p>
            <a:pPr algn="ctr"/>
            <a:r>
              <a:rPr lang="en-GB" sz="2800" dirty="0" smtClean="0"/>
              <a:t>CERCA</a:t>
            </a:r>
            <a:r>
              <a:rPr lang="en-GB" dirty="0" smtClean="0"/>
              <a:t/>
            </a:r>
            <a:br>
              <a:rPr lang="en-GB" dirty="0" smtClean="0"/>
            </a:br>
            <a:r>
              <a:rPr lang="en-GB" dirty="0" smtClean="0"/>
              <a:t> Collective Effects Reduction in Circular Accelerators</a:t>
            </a:r>
            <a:endParaRPr lang="en-GB" dirty="0"/>
          </a:p>
        </p:txBody>
      </p:sp>
      <p:sp>
        <p:nvSpPr>
          <p:cNvPr id="3" name="Segnaposto contenuto 2"/>
          <p:cNvSpPr>
            <a:spLocks noGrp="1"/>
          </p:cNvSpPr>
          <p:nvPr>
            <p:ph idx="4294967295"/>
          </p:nvPr>
        </p:nvSpPr>
        <p:spPr>
          <a:xfrm>
            <a:off x="0" y="908720"/>
            <a:ext cx="9144000" cy="4895850"/>
          </a:xfrm>
        </p:spPr>
        <p:txBody>
          <a:bodyPr/>
          <a:lstStyle/>
          <a:p>
            <a:pPr marL="0" indent="0" algn="just">
              <a:buNone/>
            </a:pPr>
            <a:r>
              <a:rPr lang="en-GB" sz="1600" dirty="0" smtClean="0"/>
              <a:t>INFN has a longstanding tradition and a series of well developed competences on issues related to various aspects of the </a:t>
            </a:r>
            <a:r>
              <a:rPr lang="en-GB" sz="1600" dirty="0" err="1" smtClean="0"/>
              <a:t>ongoing</a:t>
            </a:r>
            <a:r>
              <a:rPr lang="en-GB" sz="1600" dirty="0" smtClean="0"/>
              <a:t> global effort in accelerator technology aiming to the reduction of collective </a:t>
            </a:r>
            <a:r>
              <a:rPr lang="en-GB" sz="1600" dirty="0"/>
              <a:t>e</a:t>
            </a:r>
            <a:r>
              <a:rPr lang="en-GB" sz="1600" dirty="0" smtClean="0"/>
              <a:t>ffects in circular Accelerators.</a:t>
            </a:r>
          </a:p>
          <a:p>
            <a:pPr algn="just"/>
            <a:r>
              <a:rPr lang="en-GB" sz="1600" dirty="0" smtClean="0"/>
              <a:t>As single units, LNF, Na, Sa and Rome1 are collaborating with CERN and in international contests on issues aiming to optimize the performance of most of the existing and future circular colliders:</a:t>
            </a:r>
          </a:p>
          <a:p>
            <a:pPr algn="just">
              <a:buFont typeface="Wingdings" charset="2"/>
              <a:buChar char="q"/>
            </a:pPr>
            <a:r>
              <a:rPr lang="en-GB" sz="1600" b="1" u="sng" dirty="0" err="1" smtClean="0"/>
              <a:t>HiLumi</a:t>
            </a:r>
            <a:r>
              <a:rPr lang="en-GB" sz="1600" b="1" u="sng" dirty="0" smtClean="0"/>
              <a:t> LHC</a:t>
            </a:r>
            <a:r>
              <a:rPr lang="en-GB" sz="1600" dirty="0" smtClean="0"/>
              <a:t>, which is the major funded </a:t>
            </a:r>
            <a:r>
              <a:rPr lang="en-GB" sz="1600" dirty="0"/>
              <a:t>upgrade </a:t>
            </a:r>
            <a:r>
              <a:rPr lang="en-GB" sz="1600" dirty="0" smtClean="0"/>
              <a:t>to </a:t>
            </a:r>
            <a:r>
              <a:rPr lang="en-GB" sz="1600" dirty="0"/>
              <a:t>increase LHC luminosity by a factor of 10 beyond its design </a:t>
            </a:r>
            <a:r>
              <a:rPr lang="en-GB" sz="1600" dirty="0" smtClean="0"/>
              <a:t>value. </a:t>
            </a:r>
            <a:r>
              <a:rPr lang="en-GB" sz="1600" dirty="0"/>
              <a:t>T</a:t>
            </a:r>
            <a:r>
              <a:rPr lang="en-GB" sz="1600" dirty="0" smtClean="0"/>
              <a:t>he </a:t>
            </a:r>
            <a:r>
              <a:rPr lang="en-GB" sz="1600" dirty="0"/>
              <a:t>project is co-funded by the </a:t>
            </a:r>
            <a:r>
              <a:rPr lang="en-GB" sz="1600" dirty="0" smtClean="0"/>
              <a:t>EU and implies significant upgrades not only for LHC but </a:t>
            </a:r>
            <a:r>
              <a:rPr lang="en-GB" sz="1600" dirty="0"/>
              <a:t>for all the </a:t>
            </a:r>
            <a:r>
              <a:rPr lang="en-GB" sz="1600" dirty="0" smtClean="0"/>
              <a:t>machines in the injection chain (LINAC, Booster, PS and SPS).</a:t>
            </a:r>
            <a:endParaRPr lang="en-GB" sz="1200" dirty="0" smtClean="0"/>
          </a:p>
          <a:p>
            <a:pPr algn="just">
              <a:buFont typeface="Wingdings" charset="2"/>
              <a:buChar char="q"/>
            </a:pPr>
            <a:r>
              <a:rPr lang="en-GB" sz="1600" b="1" u="sng" dirty="0" smtClean="0"/>
              <a:t>FCC (</a:t>
            </a:r>
            <a:r>
              <a:rPr lang="en-GB" sz="1600" b="1" u="sng" dirty="0"/>
              <a:t>Future Circular </a:t>
            </a:r>
            <a:r>
              <a:rPr lang="en-GB" sz="1600" b="1" u="sng" dirty="0" smtClean="0"/>
              <a:t>Collider)</a:t>
            </a:r>
            <a:r>
              <a:rPr lang="en-GB" sz="1600" dirty="0" smtClean="0"/>
              <a:t>: INFN and Roma1 are also participating to the </a:t>
            </a:r>
            <a:r>
              <a:rPr lang="en-GB" sz="1600" dirty="0"/>
              <a:t>global effort </a:t>
            </a:r>
            <a:r>
              <a:rPr lang="en-GB" sz="1600" dirty="0" smtClean="0"/>
              <a:t>(lead by CERN) to study a </a:t>
            </a:r>
            <a:r>
              <a:rPr lang="en-GB" sz="1600" dirty="0"/>
              <a:t>post-LHC particle accelerator in a worldwide context. The project is co-funded by the EU </a:t>
            </a:r>
            <a:r>
              <a:rPr lang="en-GB" sz="1600" dirty="0" smtClean="0"/>
              <a:t>and it is </a:t>
            </a:r>
            <a:r>
              <a:rPr lang="en-GB" sz="1600" dirty="0"/>
              <a:t>exploring the potential of hadron and lepton circular colliders, considering the technology R&amp;D programs that would be required to build </a:t>
            </a:r>
            <a:r>
              <a:rPr lang="en-GB" sz="1600" dirty="0" smtClean="0"/>
              <a:t>them.</a:t>
            </a:r>
          </a:p>
          <a:p>
            <a:pPr marL="0" indent="0" algn="ctr">
              <a:buNone/>
            </a:pPr>
            <a:r>
              <a:rPr lang="en-GB" sz="2000" b="1" dirty="0" smtClean="0">
                <a:solidFill>
                  <a:srgbClr val="FF0000"/>
                </a:solidFill>
              </a:rPr>
              <a:t>Motivations</a:t>
            </a:r>
            <a:r>
              <a:rPr lang="en-GB" sz="1800" b="1" dirty="0">
                <a:solidFill>
                  <a:srgbClr val="FF0000"/>
                </a:solidFill>
              </a:rPr>
              <a:t>:</a:t>
            </a:r>
            <a:endParaRPr lang="en-GB" sz="1800" dirty="0"/>
          </a:p>
          <a:p>
            <a:pPr marL="0" indent="0" algn="just">
              <a:buNone/>
            </a:pPr>
            <a:r>
              <a:rPr lang="en-GB" sz="1600" dirty="0" smtClean="0"/>
              <a:t>The goal of this call is:</a:t>
            </a:r>
          </a:p>
          <a:p>
            <a:pPr algn="just"/>
            <a:r>
              <a:rPr lang="en-GB" sz="1600" dirty="0" smtClean="0"/>
              <a:t>Put together most of the competences available at INFN to fully qualify materials to be compliant to operational parameters of such future accelerators.</a:t>
            </a:r>
          </a:p>
          <a:p>
            <a:pPr algn="just"/>
            <a:r>
              <a:rPr lang="en-GB" sz="1600" dirty="0" smtClean="0"/>
              <a:t>Create an INFN network able to completely perform such theoretical and experimental studies.</a:t>
            </a:r>
          </a:p>
          <a:p>
            <a:pPr algn="just"/>
            <a:r>
              <a:rPr lang="en-GB" sz="1600" dirty="0" smtClean="0"/>
              <a:t>Strengthen and increase visibility to our facility in view of further international collaborations. </a:t>
            </a:r>
            <a:endParaRPr lang="en-GB" sz="1600" dirty="0"/>
          </a:p>
        </p:txBody>
      </p:sp>
    </p:spTree>
    <p:extLst>
      <p:ext uri="{BB962C8B-B14F-4D97-AF65-F5344CB8AC3E}">
        <p14:creationId xmlns:p14="http://schemas.microsoft.com/office/powerpoint/2010/main" val="4859095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9" y="409575"/>
            <a:ext cx="7992120" cy="581025"/>
          </a:xfrm>
        </p:spPr>
        <p:txBody>
          <a:bodyPr/>
          <a:lstStyle/>
          <a:p>
            <a:pPr algn="ctr"/>
            <a:r>
              <a:rPr lang="en-GB" dirty="0" smtClean="0"/>
              <a:t>CERCA – </a:t>
            </a:r>
            <a:r>
              <a:rPr lang="en-GB" dirty="0"/>
              <a:t>Single </a:t>
            </a:r>
            <a:r>
              <a:rPr lang="en-GB" dirty="0" smtClean="0"/>
              <a:t>units:</a:t>
            </a:r>
            <a:br>
              <a:rPr lang="en-GB" dirty="0" smtClean="0"/>
            </a:br>
            <a:r>
              <a:rPr lang="en-GB" dirty="0" smtClean="0"/>
              <a:t/>
            </a:r>
            <a:br>
              <a:rPr lang="en-GB" dirty="0" smtClean="0"/>
            </a:br>
            <a:r>
              <a:rPr lang="en-GB" dirty="0" smtClean="0"/>
              <a:t>LNF, Rome , Salerno, </a:t>
            </a:r>
            <a:r>
              <a:rPr lang="en-GB" dirty="0"/>
              <a:t>N</a:t>
            </a:r>
            <a:r>
              <a:rPr lang="en-GB" dirty="0" smtClean="0"/>
              <a:t>apoli</a:t>
            </a:r>
            <a:endParaRPr lang="en-GB" dirty="0"/>
          </a:p>
        </p:txBody>
      </p:sp>
      <p:sp>
        <p:nvSpPr>
          <p:cNvPr id="3" name="Segnaposto contenuto 2"/>
          <p:cNvSpPr>
            <a:spLocks noGrp="1"/>
          </p:cNvSpPr>
          <p:nvPr>
            <p:ph idx="4294967295"/>
          </p:nvPr>
        </p:nvSpPr>
        <p:spPr>
          <a:xfrm>
            <a:off x="539552" y="2564904"/>
            <a:ext cx="8353102" cy="2447578"/>
          </a:xfrm>
        </p:spPr>
        <p:txBody>
          <a:bodyPr/>
          <a:lstStyle/>
          <a:p>
            <a:pPr algn="ctr"/>
            <a:r>
              <a:rPr lang="en-GB" sz="2800" b="1" dirty="0" smtClean="0">
                <a:solidFill>
                  <a:srgbClr val="FF0000"/>
                </a:solidFill>
              </a:rPr>
              <a:t>Status</a:t>
            </a:r>
          </a:p>
          <a:p>
            <a:pPr algn="ctr"/>
            <a:endParaRPr lang="en-GB" sz="2800" b="1" dirty="0">
              <a:solidFill>
                <a:srgbClr val="FF0000"/>
              </a:solidFill>
            </a:endParaRPr>
          </a:p>
          <a:p>
            <a:pPr algn="ctr"/>
            <a:r>
              <a:rPr lang="en-GB" sz="2800" b="1" dirty="0" smtClean="0">
                <a:solidFill>
                  <a:srgbClr val="FF0000"/>
                </a:solidFill>
              </a:rPr>
              <a:t>Goals</a:t>
            </a:r>
          </a:p>
          <a:p>
            <a:pPr algn="ctr"/>
            <a:endParaRPr lang="en-GB" sz="2800" b="1" dirty="0">
              <a:solidFill>
                <a:srgbClr val="FF0000"/>
              </a:solidFill>
            </a:endParaRPr>
          </a:p>
          <a:p>
            <a:pPr algn="ctr"/>
            <a:r>
              <a:rPr lang="en-GB" sz="2800" b="1" dirty="0" smtClean="0">
                <a:solidFill>
                  <a:srgbClr val="FF0000"/>
                </a:solidFill>
              </a:rPr>
              <a:t>Foreseen activity 2016</a:t>
            </a:r>
            <a:endParaRPr lang="en-GB" sz="2800" b="1" dirty="0">
              <a:solidFill>
                <a:srgbClr val="FF0000"/>
              </a:solidFill>
            </a:endParaRPr>
          </a:p>
        </p:txBody>
      </p:sp>
    </p:spTree>
    <p:extLst>
      <p:ext uri="{BB962C8B-B14F-4D97-AF65-F5344CB8AC3E}">
        <p14:creationId xmlns:p14="http://schemas.microsoft.com/office/powerpoint/2010/main" val="5861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92696"/>
            <a:ext cx="8964488" cy="923330"/>
          </a:xfrm>
          <a:prstGeom prst="rect">
            <a:avLst/>
          </a:prstGeom>
          <a:noFill/>
        </p:spPr>
        <p:txBody>
          <a:bodyPr wrap="square" rtlCol="0">
            <a:spAutoFit/>
          </a:bodyPr>
          <a:lstStyle/>
          <a:p>
            <a:pPr marL="285750" indent="-285750">
              <a:buFont typeface="Arial"/>
              <a:buChar char="•"/>
            </a:pPr>
            <a:r>
              <a:rPr lang="en-US" sz="1800" dirty="0" smtClean="0">
                <a:solidFill>
                  <a:srgbClr val="0000FF"/>
                </a:solidFill>
              </a:rPr>
              <a:t>With IMCA and previous SNCV activities: recognized international visibility</a:t>
            </a:r>
          </a:p>
          <a:p>
            <a:endParaRPr lang="en-US" sz="1800" dirty="0" smtClean="0">
              <a:solidFill>
                <a:srgbClr val="0000FF"/>
              </a:solidFill>
            </a:endParaRPr>
          </a:p>
          <a:p>
            <a:pPr marL="285750" indent="-285750">
              <a:buFont typeface="Arial"/>
              <a:buChar char="•"/>
            </a:pPr>
            <a:r>
              <a:rPr lang="en-US" sz="1800" dirty="0" err="1" smtClean="0">
                <a:solidFill>
                  <a:srgbClr val="0000FF"/>
                </a:solidFill>
              </a:rPr>
              <a:t>EuroCirCol</a:t>
            </a:r>
            <a:r>
              <a:rPr lang="en-US" sz="1800" dirty="0" smtClean="0">
                <a:solidFill>
                  <a:srgbClr val="0000FF"/>
                </a:solidFill>
              </a:rPr>
              <a:t>: </a:t>
            </a:r>
            <a:r>
              <a:rPr lang="en-US" sz="1800" dirty="0" smtClean="0">
                <a:solidFill>
                  <a:srgbClr val="008000"/>
                </a:solidFill>
              </a:rPr>
              <a:t>Coordinated by CERN. </a:t>
            </a:r>
            <a:r>
              <a:rPr lang="en-US" sz="1800" dirty="0">
                <a:solidFill>
                  <a:srgbClr val="008000"/>
                </a:solidFill>
              </a:rPr>
              <a:t>M</a:t>
            </a:r>
            <a:r>
              <a:rPr lang="en-US" sz="1800" dirty="0" smtClean="0">
                <a:solidFill>
                  <a:srgbClr val="008000"/>
                </a:solidFill>
              </a:rPr>
              <a:t>ore than  400k€ to INFN (</a:t>
            </a:r>
            <a:r>
              <a:rPr lang="en-US" sz="1800" dirty="0" err="1" smtClean="0">
                <a:solidFill>
                  <a:srgbClr val="008000"/>
                </a:solidFill>
              </a:rPr>
              <a:t>Ge</a:t>
            </a:r>
            <a:r>
              <a:rPr lang="en-US" sz="1800" dirty="0" smtClean="0">
                <a:solidFill>
                  <a:srgbClr val="008000"/>
                </a:solidFill>
              </a:rPr>
              <a:t>–LNF–</a:t>
            </a:r>
            <a:r>
              <a:rPr lang="en-US" sz="1800" dirty="0" err="1" smtClean="0">
                <a:solidFill>
                  <a:srgbClr val="008000"/>
                </a:solidFill>
              </a:rPr>
              <a:t>Mi</a:t>
            </a:r>
            <a:r>
              <a:rPr lang="en-US" sz="1800" dirty="0" smtClean="0">
                <a:solidFill>
                  <a:srgbClr val="008000"/>
                </a:solidFill>
              </a:rPr>
              <a:t>)</a:t>
            </a:r>
            <a:endParaRPr lang="en-US" sz="1800" dirty="0">
              <a:solidFill>
                <a:srgbClr val="008000"/>
              </a:solidFill>
            </a:endParaRPr>
          </a:p>
        </p:txBody>
      </p:sp>
      <p:pic>
        <p:nvPicPr>
          <p:cNvPr id="7" name="Picture 6"/>
          <p:cNvPicPr>
            <a:picLocks noChangeAspect="1"/>
          </p:cNvPicPr>
          <p:nvPr/>
        </p:nvPicPr>
        <p:blipFill>
          <a:blip r:embed="rId2"/>
          <a:stretch>
            <a:fillRect/>
          </a:stretch>
        </p:blipFill>
        <p:spPr>
          <a:xfrm>
            <a:off x="805068" y="2284403"/>
            <a:ext cx="2526724" cy="269564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3491880" y="2276872"/>
            <a:ext cx="2526724" cy="270317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6305999" y="2283167"/>
            <a:ext cx="2526724" cy="270416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07504" y="1484784"/>
            <a:ext cx="9421284" cy="830997"/>
          </a:xfrm>
          <a:prstGeom prst="rect">
            <a:avLst/>
          </a:prstGeom>
        </p:spPr>
        <p:txBody>
          <a:bodyPr wrap="square">
            <a:spAutoFit/>
          </a:bodyPr>
          <a:lstStyle/>
          <a:p>
            <a:pPr algn="ctr"/>
            <a:r>
              <a:rPr lang="en-US" sz="2400" dirty="0" smtClean="0">
                <a:solidFill>
                  <a:srgbClr val="000000"/>
                </a:solidFill>
              </a:rPr>
              <a:t>     Different tasks:</a:t>
            </a:r>
            <a:endParaRPr lang="en-US" sz="2400" dirty="0">
              <a:solidFill>
                <a:srgbClr val="000000"/>
              </a:solidFill>
            </a:endParaRPr>
          </a:p>
          <a:p>
            <a:r>
              <a:rPr lang="en-US" sz="2400" dirty="0">
                <a:solidFill>
                  <a:srgbClr val="000000"/>
                </a:solidFill>
              </a:rPr>
              <a:t>machine-detector </a:t>
            </a:r>
            <a:r>
              <a:rPr lang="en-US" sz="2400" dirty="0" smtClean="0">
                <a:solidFill>
                  <a:srgbClr val="000000"/>
                </a:solidFill>
              </a:rPr>
              <a:t>interface    vacuum                     </a:t>
            </a:r>
            <a:r>
              <a:rPr lang="en-US" sz="2400" dirty="0">
                <a:solidFill>
                  <a:srgbClr val="000000"/>
                </a:solidFill>
              </a:rPr>
              <a:t>magnets</a:t>
            </a:r>
            <a:endParaRPr lang="en-GB" sz="2400" dirty="0">
              <a:solidFill>
                <a:srgbClr val="000000"/>
              </a:solidFill>
            </a:endParaRPr>
          </a:p>
        </p:txBody>
      </p:sp>
      <p:sp>
        <p:nvSpPr>
          <p:cNvPr id="4" name="Rectangle 3"/>
          <p:cNvSpPr/>
          <p:nvPr/>
        </p:nvSpPr>
        <p:spPr>
          <a:xfrm>
            <a:off x="179512" y="87015"/>
            <a:ext cx="8496944" cy="461665"/>
          </a:xfrm>
          <a:prstGeom prst="rect">
            <a:avLst/>
          </a:prstGeom>
        </p:spPr>
        <p:txBody>
          <a:bodyPr wrap="square">
            <a:spAutoFit/>
          </a:bodyPr>
          <a:lstStyle/>
          <a:p>
            <a:pPr algn="ctr"/>
            <a:r>
              <a:rPr lang="en-GB" sz="2400" dirty="0">
                <a:solidFill>
                  <a:srgbClr val="822433"/>
                </a:solidFill>
              </a:rPr>
              <a:t>CERCA @ LNF: </a:t>
            </a:r>
            <a:r>
              <a:rPr lang="en-GB" sz="2400" b="1" dirty="0" smtClean="0">
                <a:solidFill>
                  <a:srgbClr val="FF0000"/>
                </a:solidFill>
              </a:rPr>
              <a:t>Status </a:t>
            </a:r>
            <a:r>
              <a:rPr lang="en-GB" sz="2400" dirty="0" smtClean="0">
                <a:solidFill>
                  <a:srgbClr val="822433"/>
                </a:solidFill>
              </a:rPr>
              <a:t>and international collaborations</a:t>
            </a:r>
            <a:endParaRPr lang="en-US" sz="2400" dirty="0">
              <a:solidFill>
                <a:srgbClr val="822433"/>
              </a:solidFill>
            </a:endParaRPr>
          </a:p>
        </p:txBody>
      </p:sp>
      <p:sp>
        <p:nvSpPr>
          <p:cNvPr id="5" name="Rectangle 4"/>
          <p:cNvSpPr/>
          <p:nvPr/>
        </p:nvSpPr>
        <p:spPr>
          <a:xfrm>
            <a:off x="179512" y="5301208"/>
            <a:ext cx="8856984" cy="830997"/>
          </a:xfrm>
          <a:prstGeom prst="rect">
            <a:avLst/>
          </a:prstGeom>
        </p:spPr>
        <p:txBody>
          <a:bodyPr wrap="square">
            <a:spAutoFit/>
          </a:bodyPr>
          <a:lstStyle/>
          <a:p>
            <a:r>
              <a:rPr lang="en-US" sz="2400" dirty="0" smtClean="0">
                <a:solidFill>
                  <a:srgbClr val="FF0000"/>
                </a:solidFill>
              </a:rPr>
              <a:t>@ LNF in WP4: 208 k€ for </a:t>
            </a:r>
            <a:r>
              <a:rPr lang="en-GB" sz="2400" i="1" dirty="0" smtClean="0">
                <a:solidFill>
                  <a:schemeClr val="accent6">
                    <a:lumMod val="50000"/>
                  </a:schemeClr>
                </a:solidFill>
              </a:rPr>
              <a:t>“Study vacuum stability at Cryogenic temperature”  in WP4. (no hardware!)</a:t>
            </a:r>
          </a:p>
        </p:txBody>
      </p:sp>
      <p:sp>
        <p:nvSpPr>
          <p:cNvPr id="6" name="TextBox 5"/>
          <p:cNvSpPr txBox="1"/>
          <p:nvPr/>
        </p:nvSpPr>
        <p:spPr>
          <a:xfrm rot="5400000">
            <a:off x="4713388" y="4364313"/>
            <a:ext cx="595836" cy="1569660"/>
          </a:xfrm>
          <a:prstGeom prst="rect">
            <a:avLst/>
          </a:prstGeom>
          <a:noFill/>
        </p:spPr>
        <p:txBody>
          <a:bodyPr wrap="none" rtlCol="0">
            <a:spAutoFit/>
          </a:bodyPr>
          <a:lstStyle/>
          <a:p>
            <a:r>
              <a:rPr lang="en-US" sz="9600" dirty="0" smtClean="0">
                <a:solidFill>
                  <a:srgbClr val="008000"/>
                </a:solidFill>
              </a:rPr>
              <a:t>}</a:t>
            </a:r>
            <a:endParaRPr lang="en-US" sz="9600" dirty="0">
              <a:solidFill>
                <a:srgbClr val="008000"/>
              </a:solidFill>
            </a:endParaRPr>
          </a:p>
        </p:txBody>
      </p:sp>
    </p:spTree>
    <p:extLst>
      <p:ext uri="{BB962C8B-B14F-4D97-AF65-F5344CB8AC3E}">
        <p14:creationId xmlns:p14="http://schemas.microsoft.com/office/powerpoint/2010/main" val="42554059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93"/>
            <a:ext cx="9426222" cy="727251"/>
          </a:xfrm>
        </p:spPr>
        <p:txBody>
          <a:bodyPr>
            <a:noAutofit/>
          </a:bodyPr>
          <a:lstStyle/>
          <a:p>
            <a:r>
              <a:rPr lang="en-GB" sz="3600" b="1" dirty="0" smtClean="0">
                <a:solidFill>
                  <a:srgbClr val="FF0000"/>
                </a:solidFill>
              </a:rPr>
              <a:t>FYI:</a:t>
            </a:r>
            <a:br>
              <a:rPr lang="en-GB" sz="3600" b="1" dirty="0" smtClean="0">
                <a:solidFill>
                  <a:srgbClr val="FF0000"/>
                </a:solidFill>
              </a:rPr>
            </a:br>
            <a:r>
              <a:rPr lang="en-GB" sz="2000" b="1" dirty="0" smtClean="0">
                <a:solidFill>
                  <a:srgbClr val="FF0000"/>
                </a:solidFill>
              </a:rPr>
              <a:t>we also bought</a:t>
            </a:r>
            <a:br>
              <a:rPr lang="en-GB" sz="2000" b="1" dirty="0" smtClean="0">
                <a:solidFill>
                  <a:srgbClr val="FF0000"/>
                </a:solidFill>
              </a:rPr>
            </a:br>
            <a:r>
              <a:rPr lang="en-GB" sz="2000" b="1" dirty="0" smtClean="0">
                <a:solidFill>
                  <a:srgbClr val="FF0000"/>
                </a:solidFill>
              </a:rPr>
              <a:t>…  a</a:t>
            </a:r>
            <a:r>
              <a:rPr lang="en-GB" sz="2000" dirty="0" smtClean="0">
                <a:solidFill>
                  <a:srgbClr val="FF0000"/>
                </a:solidFill>
              </a:rPr>
              <a:t> lottery</a:t>
            </a:r>
            <a:br>
              <a:rPr lang="en-GB" sz="2000" dirty="0" smtClean="0">
                <a:solidFill>
                  <a:srgbClr val="FF0000"/>
                </a:solidFill>
              </a:rPr>
            </a:br>
            <a:r>
              <a:rPr lang="en-GB" sz="2000" dirty="0" smtClean="0">
                <a:solidFill>
                  <a:srgbClr val="FF0000"/>
                </a:solidFill>
              </a:rPr>
              <a:t>ticket!</a:t>
            </a:r>
            <a:endParaRPr lang="en-GB" sz="2000" b="1" dirty="0">
              <a:solidFill>
                <a:srgbClr val="FF0000"/>
              </a:solidFill>
            </a:endParaRPr>
          </a:p>
        </p:txBody>
      </p:sp>
      <p:sp>
        <p:nvSpPr>
          <p:cNvPr id="5" name="Rectangle 4"/>
          <p:cNvSpPr/>
          <p:nvPr/>
        </p:nvSpPr>
        <p:spPr>
          <a:xfrm>
            <a:off x="1076477" y="-27384"/>
            <a:ext cx="8043334" cy="2077492"/>
          </a:xfrm>
          <a:prstGeom prst="rect">
            <a:avLst/>
          </a:prstGeom>
        </p:spPr>
        <p:txBody>
          <a:bodyPr wrap="square">
            <a:spAutoFit/>
          </a:bodyPr>
          <a:lstStyle/>
          <a:p>
            <a:pPr algn="ctr"/>
            <a:r>
              <a:rPr lang="en-GB" sz="2400" b="1" dirty="0">
                <a:solidFill>
                  <a:srgbClr val="000000"/>
                </a:solidFill>
                <a:latin typeface="+mj-lt"/>
              </a:rPr>
              <a:t>ERC Advanced Grant </a:t>
            </a:r>
            <a:r>
              <a:rPr lang="en-GB" sz="2400" b="1" dirty="0" smtClean="0">
                <a:solidFill>
                  <a:srgbClr val="000000"/>
                </a:solidFill>
                <a:latin typeface="+mj-lt"/>
              </a:rPr>
              <a:t>2015</a:t>
            </a:r>
            <a:r>
              <a:rPr lang="en-US" sz="2400" b="1" dirty="0">
                <a:solidFill>
                  <a:srgbClr val="000000"/>
                </a:solidFill>
                <a:latin typeface="+mj-lt"/>
              </a:rPr>
              <a:t> </a:t>
            </a:r>
            <a:r>
              <a:rPr lang="en-US" sz="2400" b="1" dirty="0" smtClean="0">
                <a:solidFill>
                  <a:srgbClr val="000000"/>
                </a:solidFill>
                <a:latin typeface="+mj-lt"/>
              </a:rPr>
              <a:t>by R. Cimino</a:t>
            </a:r>
          </a:p>
          <a:p>
            <a:pPr algn="ctr"/>
            <a:r>
              <a:rPr lang="en-US" sz="2400" b="1" dirty="0" smtClean="0">
                <a:solidFill>
                  <a:srgbClr val="000000"/>
                </a:solidFill>
                <a:latin typeface="+mj-lt"/>
              </a:rPr>
              <a:t> </a:t>
            </a:r>
            <a:r>
              <a:rPr lang="en-US" sz="2000" b="1" dirty="0" smtClean="0">
                <a:solidFill>
                  <a:srgbClr val="000000"/>
                </a:solidFill>
                <a:latin typeface="+mj-lt"/>
              </a:rPr>
              <a:t>(Submitted the 2-6-15). </a:t>
            </a:r>
          </a:p>
          <a:p>
            <a:pPr algn="ctr"/>
            <a:r>
              <a:rPr lang="en-GB" sz="4400" b="1" dirty="0" smtClean="0">
                <a:solidFill>
                  <a:srgbClr val="008000"/>
                </a:solidFill>
                <a:latin typeface="+mj-lt"/>
              </a:rPr>
              <a:t>GECO</a:t>
            </a:r>
            <a:r>
              <a:rPr lang="en-GB" sz="2800" dirty="0">
                <a:solidFill>
                  <a:srgbClr val="008000"/>
                </a:solidFill>
                <a:latin typeface="+mj-lt"/>
              </a:rPr>
              <a:t> </a:t>
            </a:r>
            <a:endParaRPr lang="en-US" sz="2800" dirty="0">
              <a:solidFill>
                <a:srgbClr val="008000"/>
              </a:solidFill>
              <a:latin typeface="+mj-lt"/>
            </a:endParaRPr>
          </a:p>
          <a:p>
            <a:pPr algn="ctr"/>
            <a:r>
              <a:rPr lang="en-GB" sz="2800" b="1" u="sng" dirty="0">
                <a:solidFill>
                  <a:srgbClr val="000000"/>
                </a:solidFill>
                <a:latin typeface="+mj-lt"/>
              </a:rPr>
              <a:t>G</a:t>
            </a:r>
            <a:r>
              <a:rPr lang="en-GB" sz="2800" dirty="0">
                <a:solidFill>
                  <a:srgbClr val="000000"/>
                </a:solidFill>
                <a:latin typeface="+mj-lt"/>
              </a:rPr>
              <a:t>r</a:t>
            </a:r>
            <a:r>
              <a:rPr lang="en-GB" sz="2800" b="1" u="sng" dirty="0">
                <a:solidFill>
                  <a:srgbClr val="000000"/>
                </a:solidFill>
                <a:latin typeface="+mj-lt"/>
              </a:rPr>
              <a:t>e</a:t>
            </a:r>
            <a:r>
              <a:rPr lang="en-GB" sz="2800" dirty="0">
                <a:solidFill>
                  <a:srgbClr val="000000"/>
                </a:solidFill>
                <a:latin typeface="+mj-lt"/>
              </a:rPr>
              <a:t>en </a:t>
            </a:r>
            <a:r>
              <a:rPr lang="en-GB" sz="2800" u="sng" dirty="0">
                <a:solidFill>
                  <a:srgbClr val="000000"/>
                </a:solidFill>
                <a:latin typeface="+mj-lt"/>
              </a:rPr>
              <a:t>C</a:t>
            </a:r>
            <a:r>
              <a:rPr lang="en-GB" sz="2800" dirty="0">
                <a:solidFill>
                  <a:srgbClr val="000000"/>
                </a:solidFill>
                <a:latin typeface="+mj-lt"/>
              </a:rPr>
              <a:t>ircular C</a:t>
            </a:r>
            <a:r>
              <a:rPr lang="en-GB" sz="2800" b="1" u="sng" dirty="0">
                <a:solidFill>
                  <a:srgbClr val="000000"/>
                </a:solidFill>
                <a:latin typeface="+mj-lt"/>
              </a:rPr>
              <a:t>o</a:t>
            </a:r>
            <a:r>
              <a:rPr lang="en-GB" sz="2800" dirty="0">
                <a:solidFill>
                  <a:srgbClr val="000000"/>
                </a:solidFill>
                <a:latin typeface="+mj-lt"/>
              </a:rPr>
              <a:t>lliders </a:t>
            </a:r>
            <a:endParaRPr lang="en-US" sz="2800" dirty="0">
              <a:solidFill>
                <a:srgbClr val="000000"/>
              </a:solidFill>
              <a:latin typeface="+mj-lt"/>
            </a:endParaRPr>
          </a:p>
          <a:p>
            <a:r>
              <a:rPr lang="en-GB" dirty="0">
                <a:solidFill>
                  <a:srgbClr val="000000"/>
                </a:solidFill>
              </a:rPr>
              <a:t> </a:t>
            </a:r>
            <a:endParaRPr lang="en-US" dirty="0">
              <a:solidFill>
                <a:srgbClr val="000000"/>
              </a:solidFill>
            </a:endParaRPr>
          </a:p>
        </p:txBody>
      </p:sp>
      <p:sp>
        <p:nvSpPr>
          <p:cNvPr id="8" name="TextBox 7"/>
          <p:cNvSpPr txBox="1"/>
          <p:nvPr/>
        </p:nvSpPr>
        <p:spPr>
          <a:xfrm>
            <a:off x="107504" y="1916832"/>
            <a:ext cx="8942926" cy="3970318"/>
          </a:xfrm>
          <a:prstGeom prst="rect">
            <a:avLst/>
          </a:prstGeom>
          <a:noFill/>
        </p:spPr>
        <p:txBody>
          <a:bodyPr wrap="square" rtlCol="0">
            <a:spAutoFit/>
          </a:bodyPr>
          <a:lstStyle/>
          <a:p>
            <a:pPr algn="just"/>
            <a:r>
              <a:rPr lang="en-GB" sz="2800" dirty="0">
                <a:solidFill>
                  <a:srgbClr val="000000"/>
                </a:solidFill>
                <a:latin typeface="+mj-lt"/>
              </a:rPr>
              <a:t>GECO aims to bring to maturity the possibility offered by a </a:t>
            </a:r>
            <a:r>
              <a:rPr lang="en-GB" sz="2800" b="1" dirty="0">
                <a:solidFill>
                  <a:srgbClr val="000000"/>
                </a:solidFill>
                <a:latin typeface="+mj-lt"/>
              </a:rPr>
              <a:t>highly X ray reflecting beam screen</a:t>
            </a:r>
            <a:r>
              <a:rPr lang="en-GB" sz="2800" dirty="0">
                <a:solidFill>
                  <a:srgbClr val="000000"/>
                </a:solidFill>
                <a:latin typeface="+mj-lt"/>
              </a:rPr>
              <a:t>, to control and dissipate the SR induced heat load in the warm part of any future hadron accelerator at the energy frontiers. This will results in a much more cost effective accelerator. The proposed solution has to  be solid, stable and validated to be compliant to all the functionalities required to a BS for optimum machine performance</a:t>
            </a:r>
            <a:r>
              <a:rPr lang="en-GB" sz="2800" dirty="0" smtClean="0">
                <a:solidFill>
                  <a:srgbClr val="000000"/>
                </a:solidFill>
                <a:latin typeface="+mj-lt"/>
              </a:rPr>
              <a:t>.</a:t>
            </a:r>
            <a:endParaRPr lang="en-US" sz="2800" dirty="0">
              <a:solidFill>
                <a:srgbClr val="000000"/>
              </a:solidFill>
              <a:latin typeface="+mj-lt"/>
            </a:endParaRPr>
          </a:p>
        </p:txBody>
      </p:sp>
    </p:spTree>
    <p:extLst>
      <p:ext uri="{BB962C8B-B14F-4D97-AF65-F5344CB8AC3E}">
        <p14:creationId xmlns:p14="http://schemas.microsoft.com/office/powerpoint/2010/main" val="17580995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260648"/>
            <a:ext cx="7559675" cy="581025"/>
          </a:xfrm>
        </p:spPr>
        <p:txBody>
          <a:bodyPr/>
          <a:lstStyle/>
          <a:p>
            <a:pPr algn="ctr"/>
            <a:r>
              <a:rPr lang="en-GB" dirty="0" smtClean="0"/>
              <a:t>CERCA @ LNF: </a:t>
            </a:r>
            <a:r>
              <a:rPr lang="en-GB" dirty="0">
                <a:solidFill>
                  <a:srgbClr val="FF0000"/>
                </a:solidFill>
              </a:rPr>
              <a:t>Goals</a:t>
            </a:r>
            <a:br>
              <a:rPr lang="en-GB" dirty="0">
                <a:solidFill>
                  <a:srgbClr val="FF0000"/>
                </a:solidFill>
              </a:rPr>
            </a:br>
            <a:endParaRPr lang="en-GB" dirty="0"/>
          </a:p>
        </p:txBody>
      </p:sp>
      <p:sp>
        <p:nvSpPr>
          <p:cNvPr id="3" name="Segnaposto contenuto 2"/>
          <p:cNvSpPr>
            <a:spLocks noGrp="1"/>
          </p:cNvSpPr>
          <p:nvPr>
            <p:ph idx="4294967295"/>
          </p:nvPr>
        </p:nvSpPr>
        <p:spPr>
          <a:xfrm>
            <a:off x="179512" y="836712"/>
            <a:ext cx="8604877" cy="5184576"/>
          </a:xfrm>
        </p:spPr>
        <p:txBody>
          <a:bodyPr/>
          <a:lstStyle/>
          <a:p>
            <a:pPr algn="just"/>
            <a:r>
              <a:rPr lang="en-GB" sz="2000" dirty="0" smtClean="0"/>
              <a:t>Upgrade of the existing set up to:</a:t>
            </a:r>
          </a:p>
          <a:p>
            <a:pPr lvl="1" algn="just"/>
            <a:r>
              <a:rPr lang="en-GB" sz="1600" dirty="0" smtClean="0"/>
              <a:t>Perform studies </a:t>
            </a:r>
            <a:r>
              <a:rPr lang="en-GB" sz="1600" dirty="0"/>
              <a:t>on beam-induced stimulated desorption phenomena by photons, electrons and ions. </a:t>
            </a:r>
          </a:p>
          <a:p>
            <a:pPr lvl="1" algn="just"/>
            <a:r>
              <a:rPr lang="en-GB" sz="1600" dirty="0" smtClean="0"/>
              <a:t>Perform chemical composition (XPS</a:t>
            </a:r>
            <a:r>
              <a:rPr lang="en-GB" sz="1600" dirty="0"/>
              <a:t>) </a:t>
            </a:r>
            <a:r>
              <a:rPr lang="en-GB" sz="1600" dirty="0" smtClean="0"/>
              <a:t>and SEY studies at low temperatures</a:t>
            </a:r>
          </a:p>
          <a:p>
            <a:pPr lvl="1" algn="just"/>
            <a:r>
              <a:rPr lang="en-GB" sz="1600" dirty="0" smtClean="0"/>
              <a:t>Optimize temperature and electron/ion induced desorption set up to measure gas stability on small sample by improving sample holders manipulators and </a:t>
            </a:r>
            <a:r>
              <a:rPr lang="en-GB" sz="1600" dirty="0" err="1" smtClean="0"/>
              <a:t>quadrupole</a:t>
            </a:r>
            <a:r>
              <a:rPr lang="en-GB" sz="1600" dirty="0" smtClean="0"/>
              <a:t> mass spectrometer.</a:t>
            </a:r>
          </a:p>
          <a:p>
            <a:pPr lvl="1" algn="just"/>
            <a:endParaRPr lang="en-GB" sz="1600" dirty="0" smtClean="0"/>
          </a:p>
          <a:p>
            <a:pPr algn="just"/>
            <a:r>
              <a:rPr lang="en-GB" sz="2000" dirty="0" smtClean="0"/>
              <a:t>In close collaboration with CERN (main </a:t>
            </a:r>
            <a:r>
              <a:rPr lang="en-GB" sz="2000" dirty="0"/>
              <a:t>s</a:t>
            </a:r>
            <a:r>
              <a:rPr lang="en-GB" sz="2000" dirty="0" smtClean="0"/>
              <a:t>ponsor with~ 300k€):</a:t>
            </a:r>
            <a:endParaRPr lang="en-GB" sz="2000" dirty="0"/>
          </a:p>
          <a:p>
            <a:pPr lvl="1" algn="just"/>
            <a:r>
              <a:rPr lang="en-GB" sz="1600" dirty="0" smtClean="0"/>
              <a:t>Design, build, commission and use an experimental set up to study at available Synchrotron radiation facilities (ANKA) photon-stimulated desorption. </a:t>
            </a:r>
          </a:p>
          <a:p>
            <a:pPr lvl="1" algn="just"/>
            <a:endParaRPr lang="en-GB" sz="1600" dirty="0"/>
          </a:p>
          <a:p>
            <a:pPr algn="just"/>
            <a:r>
              <a:rPr lang="en-GB" sz="2000" dirty="0"/>
              <a:t>In close </a:t>
            </a:r>
            <a:r>
              <a:rPr lang="en-GB" sz="2000" dirty="0" smtClean="0"/>
              <a:t>collaboration with BESSY 2:</a:t>
            </a:r>
            <a:endParaRPr lang="en-GB" sz="2000" dirty="0"/>
          </a:p>
          <a:p>
            <a:pPr lvl="1" algn="just"/>
            <a:r>
              <a:rPr lang="en-GB" sz="1600" dirty="0" smtClean="0"/>
              <a:t>Continue studying and producing the necessary input parameters for </a:t>
            </a:r>
            <a:r>
              <a:rPr lang="en-GB" sz="1600" dirty="0"/>
              <a:t>(at </a:t>
            </a:r>
            <a:r>
              <a:rPr lang="en-GB" sz="1600" dirty="0" err="1" smtClean="0"/>
              <a:t>wavelenght</a:t>
            </a:r>
            <a:r>
              <a:rPr lang="en-GB" sz="1600" dirty="0" smtClean="0"/>
              <a:t>) Reflectivity and photo yield (PY) studies of candidate materials for HL-LHC and FCC-</a:t>
            </a:r>
            <a:r>
              <a:rPr lang="en-GB" sz="1600" dirty="0" err="1" smtClean="0"/>
              <a:t>hh</a:t>
            </a:r>
            <a:r>
              <a:rPr lang="en-GB" sz="1600" dirty="0" smtClean="0"/>
              <a:t>.</a:t>
            </a:r>
            <a:endParaRPr lang="en-GB" sz="1600" dirty="0"/>
          </a:p>
        </p:txBody>
      </p:sp>
    </p:spTree>
    <p:extLst>
      <p:ext uri="{BB962C8B-B14F-4D97-AF65-F5344CB8AC3E}">
        <p14:creationId xmlns:p14="http://schemas.microsoft.com/office/powerpoint/2010/main" val="17942920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08720"/>
            <a:ext cx="8110887" cy="5357535"/>
          </a:xfrm>
        </p:spPr>
        <p:txBody>
          <a:bodyPr>
            <a:noAutofit/>
          </a:bodyPr>
          <a:lstStyle/>
          <a:p>
            <a:pPr marL="82296" indent="0" algn="just">
              <a:buNone/>
            </a:pPr>
            <a:r>
              <a:rPr lang="en-GB" sz="1600" dirty="0" smtClean="0"/>
              <a:t>Last </a:t>
            </a:r>
            <a:r>
              <a:rPr lang="en-GB" sz="1600" b="1" dirty="0" smtClean="0">
                <a:solidFill>
                  <a:srgbClr val="FF0000"/>
                </a:solidFill>
              </a:rPr>
              <a:t>Referee report </a:t>
            </a:r>
            <a:r>
              <a:rPr lang="en-GB" sz="1600" dirty="0" smtClean="0"/>
              <a:t>of </a:t>
            </a:r>
            <a:r>
              <a:rPr lang="en-GB" sz="1600" b="1" dirty="0" smtClean="0"/>
              <a:t>IMCA</a:t>
            </a:r>
            <a:r>
              <a:rPr lang="en-GB" sz="1600" dirty="0" smtClean="0"/>
              <a:t> (</a:t>
            </a:r>
            <a:r>
              <a:rPr lang="en-GB" sz="1600" b="1" dirty="0" smtClean="0"/>
              <a:t>I</a:t>
            </a:r>
            <a:r>
              <a:rPr lang="en-GB" sz="1600" dirty="0" smtClean="0"/>
              <a:t>nnovative </a:t>
            </a:r>
            <a:r>
              <a:rPr lang="en-GB" sz="1600" b="1" dirty="0" smtClean="0"/>
              <a:t>M</a:t>
            </a:r>
            <a:r>
              <a:rPr lang="en-GB" sz="1600" dirty="0" smtClean="0"/>
              <a:t>aterial and </a:t>
            </a:r>
            <a:r>
              <a:rPr lang="en-GB" sz="1600" b="1" dirty="0" smtClean="0"/>
              <a:t>C</a:t>
            </a:r>
            <a:r>
              <a:rPr lang="en-GB" sz="1600" dirty="0" smtClean="0"/>
              <a:t>oatings for </a:t>
            </a:r>
            <a:r>
              <a:rPr lang="en-GB" sz="1600" b="1" dirty="0" smtClean="0"/>
              <a:t>A</a:t>
            </a:r>
            <a:r>
              <a:rPr lang="en-GB" sz="1600" dirty="0" smtClean="0"/>
              <a:t>ccelerators) </a:t>
            </a:r>
          </a:p>
          <a:p>
            <a:pPr marL="82296" indent="0" algn="just">
              <a:buNone/>
            </a:pPr>
            <a:r>
              <a:rPr lang="en-GB" sz="1600" dirty="0" smtClean="0"/>
              <a:t>(</a:t>
            </a:r>
            <a:r>
              <a:rPr lang="en-GB" sz="1600" dirty="0"/>
              <a:t>O</a:t>
            </a:r>
            <a:r>
              <a:rPr lang="en-GB" sz="1600" dirty="0" smtClean="0"/>
              <a:t>ctober 2014) By: </a:t>
            </a:r>
            <a:r>
              <a:rPr lang="en-US" sz="1600" dirty="0"/>
              <a:t>E. </a:t>
            </a:r>
            <a:r>
              <a:rPr lang="en-US" sz="1600" dirty="0" err="1"/>
              <a:t>Fagotti</a:t>
            </a:r>
            <a:r>
              <a:rPr lang="en-US" sz="1600" dirty="0"/>
              <a:t> (LNL). R. </a:t>
            </a:r>
            <a:r>
              <a:rPr lang="en-US" sz="1600" dirty="0" err="1"/>
              <a:t>Musenich</a:t>
            </a:r>
            <a:r>
              <a:rPr lang="en-US" sz="1600" dirty="0"/>
              <a:t> (</a:t>
            </a:r>
            <a:r>
              <a:rPr lang="en-US" sz="1600" dirty="0" err="1"/>
              <a:t>Ge</a:t>
            </a:r>
            <a:r>
              <a:rPr lang="en-US" sz="1600" dirty="0"/>
              <a:t>) e W.  </a:t>
            </a:r>
            <a:r>
              <a:rPr lang="en-US" sz="1600" dirty="0" err="1"/>
              <a:t>Scandale</a:t>
            </a:r>
            <a:r>
              <a:rPr lang="en-US" sz="1600" dirty="0"/>
              <a:t> (LAL). </a:t>
            </a:r>
            <a:r>
              <a:rPr lang="en-GB" sz="1600" dirty="0"/>
              <a:t> </a:t>
            </a:r>
            <a:endParaRPr lang="en-US" sz="1600" dirty="0"/>
          </a:p>
          <a:p>
            <a:pPr marL="82296" indent="0" algn="just">
              <a:lnSpc>
                <a:spcPct val="50000"/>
              </a:lnSpc>
              <a:buNone/>
            </a:pPr>
            <a:r>
              <a:rPr lang="en-GB" sz="1600" dirty="0"/>
              <a:t> </a:t>
            </a:r>
            <a:endParaRPr lang="en-US" sz="800" dirty="0"/>
          </a:p>
          <a:p>
            <a:pPr algn="just"/>
            <a:r>
              <a:rPr lang="en-US" sz="1600" dirty="0"/>
              <a:t>The experiment IMCA </a:t>
            </a:r>
            <a:r>
              <a:rPr lang="en-US" sz="1600" dirty="0" smtClean="0"/>
              <a:t>is starting its </a:t>
            </a:r>
            <a:r>
              <a:rPr lang="en-US" sz="1600" dirty="0"/>
              <a:t>last year of activity</a:t>
            </a:r>
            <a:r>
              <a:rPr lang="en-US" sz="1600" b="1" dirty="0"/>
              <a:t>, but it is clear (and also desirable) </a:t>
            </a:r>
            <a:r>
              <a:rPr lang="en-US" sz="1600" b="1" dirty="0" smtClean="0"/>
              <a:t>that such “</a:t>
            </a:r>
            <a:r>
              <a:rPr lang="en-US" sz="1600" b="1" dirty="0"/>
              <a:t>historically” </a:t>
            </a:r>
            <a:r>
              <a:rPr lang="en-US" sz="1600" b="1" dirty="0" smtClean="0"/>
              <a:t>consolidated research will not stop at </a:t>
            </a:r>
            <a:r>
              <a:rPr lang="en-US" sz="1600" b="1" dirty="0"/>
              <a:t>the end of 2015</a:t>
            </a:r>
            <a:r>
              <a:rPr lang="en-US" sz="1600" dirty="0"/>
              <a:t>. The </a:t>
            </a:r>
            <a:r>
              <a:rPr lang="en-US" sz="1600" dirty="0" smtClean="0"/>
              <a:t>laboratories (in </a:t>
            </a:r>
            <a:r>
              <a:rPr lang="en-US" sz="1600" dirty="0"/>
              <a:t>particular that </a:t>
            </a:r>
            <a:r>
              <a:rPr lang="en-US" sz="1600" dirty="0" smtClean="0"/>
              <a:t>one at LNF) </a:t>
            </a:r>
            <a:r>
              <a:rPr lang="en-US" sz="1600" dirty="0"/>
              <a:t>has grown over the years thanks to </a:t>
            </a:r>
            <a:r>
              <a:rPr lang="en-US" sz="1600" dirty="0" smtClean="0"/>
              <a:t>the strong </a:t>
            </a:r>
            <a:r>
              <a:rPr lang="en-US" sz="1600" dirty="0"/>
              <a:t>contributions of CSN5 and </a:t>
            </a:r>
            <a:r>
              <a:rPr lang="en-US" sz="1600" b="1" dirty="0">
                <a:solidFill>
                  <a:srgbClr val="FF0000"/>
                </a:solidFill>
              </a:rPr>
              <a:t>has become an important reference for the study </a:t>
            </a:r>
            <a:r>
              <a:rPr lang="en-US" sz="1600" b="1" dirty="0" smtClean="0">
                <a:solidFill>
                  <a:srgbClr val="FF0000"/>
                </a:solidFill>
              </a:rPr>
              <a:t>of the </a:t>
            </a:r>
            <a:r>
              <a:rPr lang="en-US" sz="1600" b="1" dirty="0">
                <a:solidFill>
                  <a:srgbClr val="FF0000"/>
                </a:solidFill>
              </a:rPr>
              <a:t>interaction between </a:t>
            </a:r>
            <a:r>
              <a:rPr lang="en-US" sz="1600" b="1" dirty="0" smtClean="0">
                <a:solidFill>
                  <a:srgbClr val="FF0000"/>
                </a:solidFill>
              </a:rPr>
              <a:t>the accelerated particle </a:t>
            </a:r>
            <a:r>
              <a:rPr lang="en-US" sz="1600" b="1" dirty="0">
                <a:solidFill>
                  <a:srgbClr val="FF0000"/>
                </a:solidFill>
              </a:rPr>
              <a:t>beams </a:t>
            </a:r>
            <a:r>
              <a:rPr lang="en-US" sz="1600" b="1" dirty="0" smtClean="0">
                <a:solidFill>
                  <a:srgbClr val="FF0000"/>
                </a:solidFill>
              </a:rPr>
              <a:t>and material surfaces.</a:t>
            </a:r>
          </a:p>
          <a:p>
            <a:pPr algn="just"/>
            <a:r>
              <a:rPr lang="en-US" sz="1600" b="1" dirty="0" smtClean="0">
                <a:solidFill>
                  <a:srgbClr val="0000FF"/>
                </a:solidFill>
              </a:rPr>
              <a:t>The </a:t>
            </a:r>
            <a:r>
              <a:rPr lang="en-US" sz="1600" b="1" dirty="0">
                <a:solidFill>
                  <a:srgbClr val="0000FF"/>
                </a:solidFill>
              </a:rPr>
              <a:t>work carried out is certainly important and well-led</a:t>
            </a:r>
            <a:r>
              <a:rPr lang="en-US" sz="1600" b="1" dirty="0" smtClean="0">
                <a:solidFill>
                  <a:srgbClr val="0000FF"/>
                </a:solidFill>
              </a:rPr>
              <a:t>, of </a:t>
            </a:r>
            <a:r>
              <a:rPr lang="en-US" sz="1600" b="1" dirty="0">
                <a:solidFill>
                  <a:srgbClr val="0000FF"/>
                </a:solidFill>
              </a:rPr>
              <a:t>international level, in all </a:t>
            </a:r>
            <a:r>
              <a:rPr lang="en-US" sz="1600" b="1" dirty="0" smtClean="0">
                <a:solidFill>
                  <a:srgbClr val="0000FF"/>
                </a:solidFill>
              </a:rPr>
              <a:t>its lines </a:t>
            </a:r>
            <a:r>
              <a:rPr lang="en-US" sz="1600" b="1" dirty="0">
                <a:solidFill>
                  <a:srgbClr val="0000FF"/>
                </a:solidFill>
              </a:rPr>
              <a:t>of </a:t>
            </a:r>
            <a:r>
              <a:rPr lang="en-US" sz="1600" b="1" dirty="0" smtClean="0">
                <a:solidFill>
                  <a:srgbClr val="0000FF"/>
                </a:solidFill>
              </a:rPr>
              <a:t>activities. Publications give </a:t>
            </a:r>
            <a:r>
              <a:rPr lang="en-US" sz="1600" b="1" dirty="0">
                <a:solidFill>
                  <a:srgbClr val="0000FF"/>
                </a:solidFill>
              </a:rPr>
              <a:t>answers considered relevant by the community of </a:t>
            </a:r>
            <a:r>
              <a:rPr lang="en-US" sz="1600" b="1" dirty="0" smtClean="0">
                <a:solidFill>
                  <a:srgbClr val="0000FF"/>
                </a:solidFill>
              </a:rPr>
              <a:t>accelerators physicist but also of interest in a much wider context.</a:t>
            </a:r>
          </a:p>
          <a:p>
            <a:pPr algn="just"/>
            <a:r>
              <a:rPr lang="en-US" sz="1600" b="1" dirty="0" smtClean="0">
                <a:solidFill>
                  <a:srgbClr val="FF66FF"/>
                </a:solidFill>
              </a:rPr>
              <a:t>In </a:t>
            </a:r>
            <a:r>
              <a:rPr lang="en-US" sz="1600" b="1" dirty="0">
                <a:solidFill>
                  <a:srgbClr val="FF66FF"/>
                </a:solidFill>
              </a:rPr>
              <a:t>this </a:t>
            </a:r>
            <a:r>
              <a:rPr lang="en-US" sz="1600" b="1" dirty="0" smtClean="0">
                <a:solidFill>
                  <a:srgbClr val="FF66FF"/>
                </a:solidFill>
              </a:rPr>
              <a:t>regard, a more profound discussion should be undertaken to </a:t>
            </a:r>
            <a:r>
              <a:rPr lang="en-US" sz="1600" b="1" dirty="0">
                <a:solidFill>
                  <a:srgbClr val="FF66FF"/>
                </a:solidFill>
              </a:rPr>
              <a:t>clarify the extent </a:t>
            </a:r>
            <a:r>
              <a:rPr lang="en-US" sz="1600" b="1" dirty="0" smtClean="0">
                <a:solidFill>
                  <a:srgbClr val="FF66FF"/>
                </a:solidFill>
              </a:rPr>
              <a:t>and </a:t>
            </a:r>
            <a:r>
              <a:rPr lang="en-US" sz="1600" b="1" dirty="0">
                <a:solidFill>
                  <a:srgbClr val="FF66FF"/>
                </a:solidFill>
              </a:rPr>
              <a:t>form </a:t>
            </a:r>
            <a:r>
              <a:rPr lang="en-US" sz="1600" b="1" dirty="0" smtClean="0">
                <a:solidFill>
                  <a:srgbClr val="FF66FF"/>
                </a:solidFill>
              </a:rPr>
              <a:t>of future internal or external contributions  </a:t>
            </a:r>
            <a:r>
              <a:rPr lang="en-US" sz="1600" b="1" dirty="0">
                <a:solidFill>
                  <a:srgbClr val="FF66FF"/>
                </a:solidFill>
              </a:rPr>
              <a:t>(</a:t>
            </a:r>
            <a:r>
              <a:rPr lang="en-US" sz="1600" b="1" dirty="0" smtClean="0">
                <a:solidFill>
                  <a:srgbClr val="FF66FF"/>
                </a:solidFill>
              </a:rPr>
              <a:t>CSN5, MAC and </a:t>
            </a:r>
            <a:r>
              <a:rPr lang="en-US" sz="1600" b="1" dirty="0">
                <a:solidFill>
                  <a:srgbClr val="FF66FF"/>
                </a:solidFill>
              </a:rPr>
              <a:t>/ or other</a:t>
            </a:r>
            <a:r>
              <a:rPr lang="en-US" sz="1600" b="1" dirty="0" smtClean="0">
                <a:solidFill>
                  <a:srgbClr val="FF66FF"/>
                </a:solidFill>
              </a:rPr>
              <a:t>) to implement / maintain such high standard facilities at INFN.</a:t>
            </a:r>
            <a:endParaRPr lang="en-US" sz="1600" b="1" dirty="0">
              <a:solidFill>
                <a:srgbClr val="FF66FF"/>
              </a:solidFill>
            </a:endParaRPr>
          </a:p>
        </p:txBody>
      </p:sp>
      <p:sp>
        <p:nvSpPr>
          <p:cNvPr id="4" name="Title 3"/>
          <p:cNvSpPr>
            <a:spLocks noGrp="1"/>
          </p:cNvSpPr>
          <p:nvPr>
            <p:ph type="title"/>
          </p:nvPr>
        </p:nvSpPr>
        <p:spPr>
          <a:xfrm>
            <a:off x="1115616" y="116632"/>
            <a:ext cx="7559675" cy="581025"/>
          </a:xfrm>
        </p:spPr>
        <p:txBody>
          <a:bodyPr/>
          <a:lstStyle/>
          <a:p>
            <a:r>
              <a:rPr lang="en-US" dirty="0" smtClean="0"/>
              <a:t>… and follows NS committee V recommendations:</a:t>
            </a:r>
            <a:endParaRPr lang="en-US" dirty="0"/>
          </a:p>
        </p:txBody>
      </p:sp>
    </p:spTree>
    <p:extLst>
      <p:ext uri="{BB962C8B-B14F-4D97-AF65-F5344CB8AC3E}">
        <p14:creationId xmlns:p14="http://schemas.microsoft.com/office/powerpoint/2010/main" val="32892608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5"/>
            <a:ext cx="8712968" cy="961863"/>
          </a:xfrm>
        </p:spPr>
        <p:txBody>
          <a:bodyPr/>
          <a:lstStyle/>
          <a:p>
            <a:pPr algn="ctr"/>
            <a:r>
              <a:rPr lang="en-GB" sz="2800" dirty="0" smtClean="0"/>
              <a:t>CERCA: the Beam screen for</a:t>
            </a:r>
            <a:br>
              <a:rPr lang="en-GB" sz="2800" dirty="0" smtClean="0"/>
            </a:br>
            <a:r>
              <a:rPr lang="en-GB" sz="2800" dirty="0" smtClean="0"/>
              <a:t> HL-LHC &amp; FCC-</a:t>
            </a:r>
            <a:r>
              <a:rPr lang="en-GB" sz="2800" dirty="0" err="1" smtClean="0"/>
              <a:t>hh</a:t>
            </a:r>
            <a:endParaRPr lang="en-GB" dirty="0"/>
          </a:p>
        </p:txBody>
      </p:sp>
      <p:pic>
        <p:nvPicPr>
          <p:cNvPr id="3" name="Picture 2" descr="BeamScreenLH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49607"/>
            <a:ext cx="8993394" cy="4699673"/>
          </a:xfrm>
          <a:prstGeom prst="rect">
            <a:avLst/>
          </a:prstGeom>
        </p:spPr>
      </p:pic>
    </p:spTree>
    <p:extLst>
      <p:ext uri="{BB962C8B-B14F-4D97-AF65-F5344CB8AC3E}">
        <p14:creationId xmlns:p14="http://schemas.microsoft.com/office/powerpoint/2010/main" val="33617966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99392"/>
            <a:ext cx="8640960" cy="457807"/>
          </a:xfrm>
        </p:spPr>
        <p:txBody>
          <a:bodyPr/>
          <a:lstStyle/>
          <a:p>
            <a:pPr algn="ctr"/>
            <a:r>
              <a:rPr lang="en-GB" sz="2800" dirty="0" smtClean="0"/>
              <a:t>CERCA: the Beam screen Functional map</a:t>
            </a:r>
            <a:endParaRPr lang="en-GB" dirty="0"/>
          </a:p>
        </p:txBody>
      </p:sp>
      <p:sp>
        <p:nvSpPr>
          <p:cNvPr id="86" name="Rectangle 85"/>
          <p:cNvSpPr/>
          <p:nvPr/>
        </p:nvSpPr>
        <p:spPr>
          <a:xfrm>
            <a:off x="175545" y="5326158"/>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Limit development of electron cloud</a:t>
            </a:r>
            <a:endParaRPr lang="en-GB" sz="1400" dirty="0">
              <a:solidFill>
                <a:schemeClr val="tx1"/>
              </a:solidFill>
            </a:endParaRPr>
          </a:p>
        </p:txBody>
      </p:sp>
      <p:sp>
        <p:nvSpPr>
          <p:cNvPr id="87" name="Rectangle 86"/>
          <p:cNvSpPr/>
          <p:nvPr/>
        </p:nvSpPr>
        <p:spPr>
          <a:xfrm>
            <a:off x="175545" y="4442674"/>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Maintain good beam vacuum</a:t>
            </a:r>
            <a:endParaRPr lang="en-GB" sz="1400" dirty="0">
              <a:solidFill>
                <a:schemeClr val="tx1"/>
              </a:solidFill>
            </a:endParaRPr>
          </a:p>
        </p:txBody>
      </p:sp>
      <p:sp>
        <p:nvSpPr>
          <p:cNvPr id="88" name="Rectangle 87"/>
          <p:cNvSpPr/>
          <p:nvPr/>
        </p:nvSpPr>
        <p:spPr>
          <a:xfrm>
            <a:off x="175545" y="3536831"/>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Preserve field quality in magnet aperture</a:t>
            </a:r>
            <a:endParaRPr lang="en-GB" sz="1400" dirty="0">
              <a:solidFill>
                <a:schemeClr val="tx1"/>
              </a:solidFill>
            </a:endParaRPr>
          </a:p>
        </p:txBody>
      </p:sp>
      <p:sp>
        <p:nvSpPr>
          <p:cNvPr id="89" name="Rectangle 88"/>
          <p:cNvSpPr/>
          <p:nvPr/>
        </p:nvSpPr>
        <p:spPr>
          <a:xfrm>
            <a:off x="175545" y="2642747"/>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Resist eddy-current forces at magnet quench</a:t>
            </a:r>
            <a:endParaRPr lang="en-GB" sz="1400" dirty="0">
              <a:solidFill>
                <a:schemeClr val="tx1"/>
              </a:solidFill>
            </a:endParaRPr>
          </a:p>
        </p:txBody>
      </p:sp>
      <p:sp>
        <p:nvSpPr>
          <p:cNvPr id="90" name="Rectangle 89"/>
          <p:cNvSpPr/>
          <p:nvPr/>
        </p:nvSpPr>
        <p:spPr>
          <a:xfrm>
            <a:off x="175545" y="1501740"/>
            <a:ext cx="2186886" cy="795294"/>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Increase rise time of transverse resistive-wall instability</a:t>
            </a:r>
            <a:endParaRPr lang="en-GB" sz="1400" dirty="0">
              <a:solidFill>
                <a:schemeClr val="tx1"/>
              </a:solidFill>
            </a:endParaRPr>
          </a:p>
        </p:txBody>
      </p:sp>
      <p:sp>
        <p:nvSpPr>
          <p:cNvPr id="91" name="Rectangle 90"/>
          <p:cNvSpPr/>
          <p:nvPr/>
        </p:nvSpPr>
        <p:spPr>
          <a:xfrm>
            <a:off x="175545" y="693741"/>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Reduce Beam-induced</a:t>
            </a:r>
          </a:p>
          <a:p>
            <a:pPr algn="ctr"/>
            <a:r>
              <a:rPr lang="en-GB" sz="1400" dirty="0" smtClean="0">
                <a:solidFill>
                  <a:schemeClr val="tx1"/>
                </a:solidFill>
              </a:rPr>
              <a:t>Cryogenic loads</a:t>
            </a:r>
            <a:endParaRPr lang="en-GB" sz="1400" dirty="0">
              <a:solidFill>
                <a:schemeClr val="tx1"/>
              </a:solidFill>
            </a:endParaRPr>
          </a:p>
        </p:txBody>
      </p:sp>
      <p:sp>
        <p:nvSpPr>
          <p:cNvPr id="92" name="Rectangle 91"/>
          <p:cNvSpPr/>
          <p:nvPr/>
        </p:nvSpPr>
        <p:spPr>
          <a:xfrm>
            <a:off x="6112458" y="5534084"/>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Simulations</a:t>
            </a:r>
            <a:endParaRPr lang="en-GB" sz="1400" dirty="0">
              <a:solidFill>
                <a:schemeClr val="tx1"/>
              </a:solidFill>
            </a:endParaRPr>
          </a:p>
        </p:txBody>
      </p:sp>
      <p:sp>
        <p:nvSpPr>
          <p:cNvPr id="93" name="Rectangle 92"/>
          <p:cNvSpPr/>
          <p:nvPr/>
        </p:nvSpPr>
        <p:spPr>
          <a:xfrm>
            <a:off x="6084168" y="4769490"/>
            <a:ext cx="2203958" cy="648072"/>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PY and SEY at realistic geometries and conditions</a:t>
            </a:r>
            <a:endParaRPr lang="en-GB" sz="1400" dirty="0">
              <a:solidFill>
                <a:schemeClr val="tx1"/>
              </a:solidFill>
            </a:endParaRPr>
          </a:p>
        </p:txBody>
      </p:sp>
      <p:sp>
        <p:nvSpPr>
          <p:cNvPr id="94" name="Rectangle 93"/>
          <p:cNvSpPr/>
          <p:nvPr/>
        </p:nvSpPr>
        <p:spPr>
          <a:xfrm>
            <a:off x="6112458" y="3623661"/>
            <a:ext cx="2161936" cy="986632"/>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 (cold) Surface chemical composition during </a:t>
            </a:r>
            <a:r>
              <a:rPr lang="en-GB" sz="1400" dirty="0">
                <a:solidFill>
                  <a:schemeClr val="tx1"/>
                </a:solidFill>
              </a:rPr>
              <a:t>el. Ph. a</a:t>
            </a:r>
            <a:r>
              <a:rPr lang="en-GB" sz="1400" dirty="0" smtClean="0">
                <a:solidFill>
                  <a:schemeClr val="tx1"/>
                </a:solidFill>
              </a:rPr>
              <a:t>nd Ion </a:t>
            </a:r>
            <a:r>
              <a:rPr lang="en-GB" sz="1400" dirty="0">
                <a:solidFill>
                  <a:schemeClr val="tx1"/>
                </a:solidFill>
              </a:rPr>
              <a:t>bombardment   </a:t>
            </a:r>
          </a:p>
        </p:txBody>
      </p:sp>
      <p:sp>
        <p:nvSpPr>
          <p:cNvPr id="95" name="Rectangle 94"/>
          <p:cNvSpPr/>
          <p:nvPr/>
        </p:nvSpPr>
        <p:spPr>
          <a:xfrm>
            <a:off x="6077145" y="2960213"/>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Material study under varying </a:t>
            </a:r>
            <a:r>
              <a:rPr lang="en-GB" sz="1400" b="1" dirty="0" smtClean="0">
                <a:solidFill>
                  <a:schemeClr val="tx1"/>
                </a:solidFill>
              </a:rPr>
              <a:t>B</a:t>
            </a:r>
            <a:endParaRPr lang="en-GB" sz="1400" b="1" dirty="0">
              <a:solidFill>
                <a:schemeClr val="tx1"/>
              </a:solidFill>
            </a:endParaRPr>
          </a:p>
        </p:txBody>
      </p:sp>
      <p:sp>
        <p:nvSpPr>
          <p:cNvPr id="96" name="Rectangle 95"/>
          <p:cNvSpPr/>
          <p:nvPr/>
        </p:nvSpPr>
        <p:spPr>
          <a:xfrm>
            <a:off x="6083328" y="2272110"/>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Resistive wall and coupling impedance</a:t>
            </a:r>
            <a:endParaRPr lang="en-GB" sz="1400" dirty="0">
              <a:solidFill>
                <a:schemeClr val="tx1"/>
              </a:solidFill>
            </a:endParaRPr>
          </a:p>
        </p:txBody>
      </p:sp>
      <p:sp>
        <p:nvSpPr>
          <p:cNvPr id="97" name="Rectangle 96"/>
          <p:cNvSpPr/>
          <p:nvPr/>
        </p:nvSpPr>
        <p:spPr>
          <a:xfrm>
            <a:off x="6087508" y="1500883"/>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Reflectivity @ SR facility</a:t>
            </a:r>
            <a:endParaRPr lang="en-GB" sz="1400" dirty="0">
              <a:solidFill>
                <a:schemeClr val="tx1"/>
              </a:solidFill>
            </a:endParaRPr>
          </a:p>
        </p:txBody>
      </p:sp>
      <p:sp>
        <p:nvSpPr>
          <p:cNvPr id="98" name="Rectangle 97"/>
          <p:cNvSpPr/>
          <p:nvPr/>
        </p:nvSpPr>
        <p:spPr>
          <a:xfrm>
            <a:off x="6083328" y="690967"/>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Material properties</a:t>
            </a:r>
            <a:endParaRPr lang="en-GB" sz="1400" dirty="0">
              <a:solidFill>
                <a:schemeClr val="tx1"/>
              </a:solidFill>
            </a:endParaRPr>
          </a:p>
        </p:txBody>
      </p:sp>
      <p:sp>
        <p:nvSpPr>
          <p:cNvPr id="99" name="Rectangle 98"/>
          <p:cNvSpPr/>
          <p:nvPr/>
        </p:nvSpPr>
        <p:spPr>
          <a:xfrm>
            <a:off x="3124437" y="5534084"/>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Limit R, PY and SEY of beam exposed surface</a:t>
            </a:r>
            <a:endParaRPr lang="en-GB" sz="1400" dirty="0">
              <a:solidFill>
                <a:schemeClr val="tx1"/>
              </a:solidFill>
            </a:endParaRPr>
          </a:p>
        </p:txBody>
      </p:sp>
      <p:sp>
        <p:nvSpPr>
          <p:cNvPr id="100" name="Rectangle 99"/>
          <p:cNvSpPr/>
          <p:nvPr/>
        </p:nvSpPr>
        <p:spPr>
          <a:xfrm>
            <a:off x="3124437" y="4760140"/>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Pumping from shielded cold surface</a:t>
            </a:r>
            <a:endParaRPr lang="en-GB" sz="1400" dirty="0">
              <a:solidFill>
                <a:schemeClr val="tx1"/>
              </a:solidFill>
            </a:endParaRPr>
          </a:p>
        </p:txBody>
      </p:sp>
      <p:sp>
        <p:nvSpPr>
          <p:cNvPr id="101" name="Rectangle 100"/>
          <p:cNvSpPr/>
          <p:nvPr/>
        </p:nvSpPr>
        <p:spPr>
          <a:xfrm>
            <a:off x="3124437" y="3870322"/>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Low permeability materials</a:t>
            </a:r>
            <a:endParaRPr lang="en-GB" sz="1400" dirty="0">
              <a:solidFill>
                <a:schemeClr val="tx1"/>
              </a:solidFill>
            </a:endParaRPr>
          </a:p>
        </p:txBody>
      </p:sp>
      <p:sp>
        <p:nvSpPr>
          <p:cNvPr id="102" name="Rectangle 101"/>
          <p:cNvSpPr/>
          <p:nvPr/>
        </p:nvSpPr>
        <p:spPr>
          <a:xfrm>
            <a:off x="3124437" y="2987539"/>
            <a:ext cx="2186886" cy="685204"/>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Structural material with high resistivity and high adhesion</a:t>
            </a:r>
            <a:endParaRPr lang="en-GB" sz="1400" dirty="0">
              <a:solidFill>
                <a:schemeClr val="tx1"/>
              </a:solidFill>
            </a:endParaRPr>
          </a:p>
        </p:txBody>
      </p:sp>
      <p:sp>
        <p:nvSpPr>
          <p:cNvPr id="103" name="Rectangle 102"/>
          <p:cNvSpPr/>
          <p:nvPr/>
        </p:nvSpPr>
        <p:spPr>
          <a:xfrm>
            <a:off x="3134800" y="2266019"/>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Limit wall Impedance</a:t>
            </a:r>
            <a:endParaRPr lang="en-GB" sz="1400" dirty="0">
              <a:solidFill>
                <a:schemeClr val="tx1"/>
              </a:solidFill>
            </a:endParaRPr>
          </a:p>
        </p:txBody>
      </p:sp>
      <p:sp>
        <p:nvSpPr>
          <p:cNvPr id="104" name="Rectangle 103"/>
          <p:cNvSpPr/>
          <p:nvPr/>
        </p:nvSpPr>
        <p:spPr>
          <a:xfrm>
            <a:off x="3134800" y="1500883"/>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Intercept / fully reflect Synchrotron Radiation</a:t>
            </a:r>
            <a:endParaRPr lang="en-GB" sz="1400" dirty="0">
              <a:solidFill>
                <a:schemeClr val="tx1"/>
              </a:solidFill>
            </a:endParaRPr>
          </a:p>
        </p:txBody>
      </p:sp>
      <p:sp>
        <p:nvSpPr>
          <p:cNvPr id="105" name="Rectangle 104"/>
          <p:cNvSpPr/>
          <p:nvPr/>
        </p:nvSpPr>
        <p:spPr>
          <a:xfrm>
            <a:off x="3134800" y="698001"/>
            <a:ext cx="2186886" cy="509383"/>
          </a:xfrm>
          <a:prstGeom prst="rect">
            <a:avLst/>
          </a:prstGeom>
          <a:solidFill>
            <a:srgbClr val="FFFFFF"/>
          </a:solidFill>
          <a:ln w="76200" cmpd="tri">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Limit residual Heat load to cold mass</a:t>
            </a:r>
            <a:endParaRPr lang="en-GB" sz="1400" dirty="0">
              <a:solidFill>
                <a:schemeClr val="tx1"/>
              </a:solidFill>
            </a:endParaRPr>
          </a:p>
        </p:txBody>
      </p:sp>
      <p:sp>
        <p:nvSpPr>
          <p:cNvPr id="106" name="TextBox 105"/>
          <p:cNvSpPr txBox="1"/>
          <p:nvPr/>
        </p:nvSpPr>
        <p:spPr>
          <a:xfrm>
            <a:off x="713355" y="332656"/>
            <a:ext cx="1050788" cy="338554"/>
          </a:xfrm>
          <a:prstGeom prst="rect">
            <a:avLst/>
          </a:prstGeom>
          <a:noFill/>
        </p:spPr>
        <p:txBody>
          <a:bodyPr wrap="none" rtlCol="0">
            <a:spAutoFit/>
          </a:bodyPr>
          <a:lstStyle/>
          <a:p>
            <a:r>
              <a:rPr lang="en-US" sz="1600" b="1" dirty="0" smtClean="0">
                <a:solidFill>
                  <a:srgbClr val="000000"/>
                </a:solidFill>
                <a:latin typeface="+mj-lt"/>
                <a:cs typeface="Arial"/>
              </a:rPr>
              <a:t>Function</a:t>
            </a:r>
            <a:endParaRPr lang="en-US" sz="1600" b="1" dirty="0">
              <a:solidFill>
                <a:srgbClr val="000000"/>
              </a:solidFill>
              <a:latin typeface="+mj-lt"/>
              <a:cs typeface="Arial"/>
            </a:endParaRPr>
          </a:p>
        </p:txBody>
      </p:sp>
      <p:sp>
        <p:nvSpPr>
          <p:cNvPr id="107" name="TextBox 106"/>
          <p:cNvSpPr txBox="1"/>
          <p:nvPr/>
        </p:nvSpPr>
        <p:spPr>
          <a:xfrm>
            <a:off x="3687889" y="332656"/>
            <a:ext cx="983162" cy="338554"/>
          </a:xfrm>
          <a:prstGeom prst="rect">
            <a:avLst/>
          </a:prstGeom>
          <a:noFill/>
        </p:spPr>
        <p:txBody>
          <a:bodyPr wrap="none" rtlCol="0">
            <a:spAutoFit/>
          </a:bodyPr>
          <a:lstStyle/>
          <a:p>
            <a:r>
              <a:rPr lang="en-US" sz="1600" b="1" dirty="0" smtClean="0">
                <a:solidFill>
                  <a:srgbClr val="000000"/>
                </a:solidFill>
                <a:latin typeface="+mj-lt"/>
                <a:cs typeface="Arial"/>
              </a:rPr>
              <a:t>Process</a:t>
            </a:r>
            <a:endParaRPr lang="en-US" sz="1600" b="1" dirty="0">
              <a:solidFill>
                <a:srgbClr val="000000"/>
              </a:solidFill>
              <a:latin typeface="+mj-lt"/>
              <a:cs typeface="Arial"/>
            </a:endParaRPr>
          </a:p>
        </p:txBody>
      </p:sp>
      <p:sp>
        <p:nvSpPr>
          <p:cNvPr id="108" name="TextBox 107"/>
          <p:cNvSpPr txBox="1"/>
          <p:nvPr/>
        </p:nvSpPr>
        <p:spPr>
          <a:xfrm>
            <a:off x="6928248" y="332656"/>
            <a:ext cx="774571" cy="338554"/>
          </a:xfrm>
          <a:prstGeom prst="rect">
            <a:avLst/>
          </a:prstGeom>
          <a:noFill/>
        </p:spPr>
        <p:txBody>
          <a:bodyPr wrap="none" rtlCol="0">
            <a:spAutoFit/>
          </a:bodyPr>
          <a:lstStyle/>
          <a:p>
            <a:pPr algn="ctr"/>
            <a:r>
              <a:rPr lang="en-US" sz="1600" b="1" dirty="0" smtClean="0">
                <a:solidFill>
                  <a:srgbClr val="000000"/>
                </a:solidFill>
                <a:latin typeface="+mj-lt"/>
                <a:cs typeface="Arial"/>
              </a:rPr>
              <a:t>Study</a:t>
            </a:r>
            <a:endParaRPr lang="en-US" sz="1600" b="1" dirty="0">
              <a:solidFill>
                <a:srgbClr val="000000"/>
              </a:solidFill>
              <a:latin typeface="+mj-lt"/>
              <a:cs typeface="Arial"/>
            </a:endParaRPr>
          </a:p>
        </p:txBody>
      </p:sp>
      <p:cxnSp>
        <p:nvCxnSpPr>
          <p:cNvPr id="109" name="Straight Arrow Connector 108"/>
          <p:cNvCxnSpPr>
            <a:stCxn id="91" idx="3"/>
            <a:endCxn id="105" idx="1"/>
          </p:cNvCxnSpPr>
          <p:nvPr/>
        </p:nvCxnSpPr>
        <p:spPr>
          <a:xfrm>
            <a:off x="2362431" y="948433"/>
            <a:ext cx="772369" cy="42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91" idx="3"/>
            <a:endCxn id="104" idx="1"/>
          </p:cNvCxnSpPr>
          <p:nvPr/>
        </p:nvCxnSpPr>
        <p:spPr>
          <a:xfrm>
            <a:off x="2362431" y="948433"/>
            <a:ext cx="772369" cy="807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91" idx="3"/>
          </p:cNvCxnSpPr>
          <p:nvPr/>
        </p:nvCxnSpPr>
        <p:spPr>
          <a:xfrm>
            <a:off x="2362431" y="948433"/>
            <a:ext cx="762006" cy="15282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stCxn id="90" idx="3"/>
            <a:endCxn id="103" idx="1"/>
          </p:cNvCxnSpPr>
          <p:nvPr/>
        </p:nvCxnSpPr>
        <p:spPr>
          <a:xfrm>
            <a:off x="2362431" y="1899387"/>
            <a:ext cx="772369" cy="6213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89" idx="3"/>
            <a:endCxn id="102" idx="1"/>
          </p:cNvCxnSpPr>
          <p:nvPr/>
        </p:nvCxnSpPr>
        <p:spPr>
          <a:xfrm>
            <a:off x="2362431" y="2897439"/>
            <a:ext cx="762006" cy="432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87" idx="3"/>
          </p:cNvCxnSpPr>
          <p:nvPr/>
        </p:nvCxnSpPr>
        <p:spPr>
          <a:xfrm>
            <a:off x="2362431" y="4697366"/>
            <a:ext cx="762006" cy="3174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88" idx="3"/>
            <a:endCxn id="101" idx="1"/>
          </p:cNvCxnSpPr>
          <p:nvPr/>
        </p:nvCxnSpPr>
        <p:spPr>
          <a:xfrm>
            <a:off x="2362431" y="3791523"/>
            <a:ext cx="762006" cy="333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86" idx="3"/>
            <a:endCxn id="99" idx="1"/>
          </p:cNvCxnSpPr>
          <p:nvPr/>
        </p:nvCxnSpPr>
        <p:spPr>
          <a:xfrm>
            <a:off x="2362431" y="5580850"/>
            <a:ext cx="762006" cy="207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05" idx="3"/>
            <a:endCxn id="98" idx="1"/>
          </p:cNvCxnSpPr>
          <p:nvPr/>
        </p:nvCxnSpPr>
        <p:spPr>
          <a:xfrm flipV="1">
            <a:off x="5321686" y="945659"/>
            <a:ext cx="761642" cy="7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04" idx="3"/>
          </p:cNvCxnSpPr>
          <p:nvPr/>
        </p:nvCxnSpPr>
        <p:spPr>
          <a:xfrm>
            <a:off x="5321686" y="1755575"/>
            <a:ext cx="666374" cy="636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5327265" y="1819206"/>
            <a:ext cx="660795" cy="40063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103" idx="3"/>
            <a:endCxn id="96" idx="1"/>
          </p:cNvCxnSpPr>
          <p:nvPr/>
        </p:nvCxnSpPr>
        <p:spPr>
          <a:xfrm>
            <a:off x="5321686" y="2520711"/>
            <a:ext cx="761642" cy="60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endCxn id="95" idx="1"/>
          </p:cNvCxnSpPr>
          <p:nvPr/>
        </p:nvCxnSpPr>
        <p:spPr>
          <a:xfrm flipV="1">
            <a:off x="5311323" y="3214905"/>
            <a:ext cx="765822" cy="96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00" idx="3"/>
            <a:endCxn id="94" idx="1"/>
          </p:cNvCxnSpPr>
          <p:nvPr/>
        </p:nvCxnSpPr>
        <p:spPr>
          <a:xfrm flipV="1">
            <a:off x="5311323" y="4116977"/>
            <a:ext cx="801135" cy="897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stCxn id="99" idx="3"/>
            <a:endCxn id="93" idx="1"/>
          </p:cNvCxnSpPr>
          <p:nvPr/>
        </p:nvCxnSpPr>
        <p:spPr>
          <a:xfrm flipV="1">
            <a:off x="5311323" y="5093526"/>
            <a:ext cx="772845" cy="695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V="1">
            <a:off x="5321686" y="4305493"/>
            <a:ext cx="751279" cy="15004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5344839" y="3330141"/>
            <a:ext cx="732306" cy="742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endCxn id="97" idx="1"/>
          </p:cNvCxnSpPr>
          <p:nvPr/>
        </p:nvCxnSpPr>
        <p:spPr>
          <a:xfrm>
            <a:off x="5344839" y="939358"/>
            <a:ext cx="742669" cy="816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endCxn id="94" idx="1"/>
          </p:cNvCxnSpPr>
          <p:nvPr/>
        </p:nvCxnSpPr>
        <p:spPr>
          <a:xfrm>
            <a:off x="5298533" y="2520711"/>
            <a:ext cx="813925" cy="1596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8460432" y="665034"/>
            <a:ext cx="683568" cy="5262978"/>
          </a:xfrm>
          <a:prstGeom prst="rect">
            <a:avLst/>
          </a:prstGeom>
          <a:solidFill>
            <a:srgbClr val="FFFFFF"/>
          </a:solidFill>
          <a:ln>
            <a:noFill/>
          </a:ln>
        </p:spPr>
        <p:txBody>
          <a:bodyPr wrap="square" rtlCol="0">
            <a:spAutoFit/>
          </a:bodyPr>
          <a:lstStyle/>
          <a:p>
            <a:r>
              <a:rPr lang="en-US" sz="1400" b="1" dirty="0" smtClean="0">
                <a:solidFill>
                  <a:srgbClr val="FF0000"/>
                </a:solidFill>
              </a:rPr>
              <a:t>LNF</a:t>
            </a:r>
          </a:p>
          <a:p>
            <a:r>
              <a:rPr lang="en-US" sz="1400" b="1" dirty="0" smtClean="0">
                <a:solidFill>
                  <a:srgbClr val="008000"/>
                </a:solidFill>
              </a:rPr>
              <a:t>Sa</a:t>
            </a:r>
            <a:endParaRPr lang="en-US" sz="1400" b="1" dirty="0">
              <a:solidFill>
                <a:srgbClr val="008000"/>
              </a:solidFill>
            </a:endParaRPr>
          </a:p>
          <a:p>
            <a:endParaRPr lang="en-US" sz="1400" b="1" dirty="0" smtClean="0">
              <a:solidFill>
                <a:srgbClr val="FF0000"/>
              </a:solidFill>
            </a:endParaRPr>
          </a:p>
          <a:p>
            <a:endParaRPr lang="en-US" sz="1400" b="1" dirty="0" smtClean="0">
              <a:solidFill>
                <a:srgbClr val="FF0000"/>
              </a:solidFill>
            </a:endParaRPr>
          </a:p>
          <a:p>
            <a:r>
              <a:rPr lang="en-US" sz="1400" b="1" dirty="0">
                <a:solidFill>
                  <a:srgbClr val="FF0000"/>
                </a:solidFill>
              </a:rPr>
              <a:t>LNF</a:t>
            </a:r>
          </a:p>
          <a:p>
            <a:endParaRPr lang="en-US" sz="1400" b="1" dirty="0">
              <a:solidFill>
                <a:srgbClr val="FF0000"/>
              </a:solidFill>
            </a:endParaRPr>
          </a:p>
          <a:p>
            <a:endParaRPr lang="en-US" sz="1400" b="1" dirty="0" smtClean="0">
              <a:solidFill>
                <a:srgbClr val="FF0000"/>
              </a:solidFill>
            </a:endParaRPr>
          </a:p>
          <a:p>
            <a:r>
              <a:rPr lang="en-US" sz="1400" b="1" dirty="0" smtClean="0">
                <a:solidFill>
                  <a:srgbClr val="008000"/>
                </a:solidFill>
              </a:rPr>
              <a:t>Na</a:t>
            </a:r>
            <a:endParaRPr lang="en-US" sz="1400" b="1" dirty="0">
              <a:solidFill>
                <a:srgbClr val="008000"/>
              </a:solidFill>
            </a:endParaRPr>
          </a:p>
          <a:p>
            <a:r>
              <a:rPr lang="en-US" sz="1400" b="1" dirty="0" smtClean="0">
                <a:solidFill>
                  <a:srgbClr val="0000FF"/>
                </a:solidFill>
              </a:rPr>
              <a:t>RM1</a:t>
            </a:r>
          </a:p>
          <a:p>
            <a:endParaRPr lang="en-US" sz="1400" b="1" dirty="0">
              <a:solidFill>
                <a:srgbClr val="0000FF"/>
              </a:solidFill>
            </a:endParaRPr>
          </a:p>
          <a:p>
            <a:endParaRPr lang="en-US" sz="1400" b="1" dirty="0" smtClean="0">
              <a:solidFill>
                <a:srgbClr val="0000FF"/>
              </a:solidFill>
            </a:endParaRPr>
          </a:p>
          <a:p>
            <a:r>
              <a:rPr lang="en-US" sz="1400" b="1" dirty="0" smtClean="0">
                <a:solidFill>
                  <a:srgbClr val="008000"/>
                </a:solidFill>
              </a:rPr>
              <a:t>Sa</a:t>
            </a:r>
            <a:endParaRPr lang="en-US" sz="1400" b="1" dirty="0">
              <a:solidFill>
                <a:srgbClr val="008000"/>
              </a:solidFill>
            </a:endParaRPr>
          </a:p>
          <a:p>
            <a:endParaRPr lang="en-US" sz="1400" b="1" dirty="0" smtClean="0">
              <a:solidFill>
                <a:srgbClr val="0000FF"/>
              </a:solidFill>
            </a:endParaRPr>
          </a:p>
          <a:p>
            <a:endParaRPr lang="en-US" sz="1400" b="1" dirty="0">
              <a:solidFill>
                <a:srgbClr val="0000FF"/>
              </a:solidFill>
            </a:endParaRPr>
          </a:p>
          <a:p>
            <a:endParaRPr lang="en-US" sz="1400" b="1" dirty="0" smtClean="0">
              <a:solidFill>
                <a:srgbClr val="0000FF"/>
              </a:solidFill>
            </a:endParaRPr>
          </a:p>
          <a:p>
            <a:endParaRPr lang="en-US" sz="1400" b="1" dirty="0">
              <a:solidFill>
                <a:srgbClr val="0000FF"/>
              </a:solidFill>
            </a:endParaRPr>
          </a:p>
          <a:p>
            <a:r>
              <a:rPr lang="en-US" sz="1400" b="1" dirty="0" smtClean="0">
                <a:solidFill>
                  <a:srgbClr val="FF0000"/>
                </a:solidFill>
              </a:rPr>
              <a:t>LNF</a:t>
            </a:r>
          </a:p>
          <a:p>
            <a:endParaRPr lang="en-US" sz="1400" b="1" dirty="0">
              <a:solidFill>
                <a:srgbClr val="FF0000"/>
              </a:solidFill>
            </a:endParaRPr>
          </a:p>
          <a:p>
            <a:endParaRPr lang="en-US" sz="1400" b="1" dirty="0" smtClean="0">
              <a:solidFill>
                <a:srgbClr val="FF0000"/>
              </a:solidFill>
            </a:endParaRPr>
          </a:p>
          <a:p>
            <a:endParaRPr lang="en-US" sz="1400" b="1" dirty="0">
              <a:solidFill>
                <a:srgbClr val="FF0000"/>
              </a:solidFill>
            </a:endParaRPr>
          </a:p>
          <a:p>
            <a:r>
              <a:rPr lang="en-US" sz="1400" b="1" dirty="0" smtClean="0">
                <a:solidFill>
                  <a:srgbClr val="FF0000"/>
                </a:solidFill>
              </a:rPr>
              <a:t>LNF</a:t>
            </a:r>
          </a:p>
          <a:p>
            <a:endParaRPr lang="en-US" sz="1400" b="1" dirty="0">
              <a:solidFill>
                <a:srgbClr val="FF0000"/>
              </a:solidFill>
            </a:endParaRPr>
          </a:p>
          <a:p>
            <a:endParaRPr lang="en-US" sz="1400" b="1" dirty="0" smtClean="0">
              <a:solidFill>
                <a:srgbClr val="FF0000"/>
              </a:solidFill>
            </a:endParaRPr>
          </a:p>
          <a:p>
            <a:r>
              <a:rPr lang="en-US" sz="1400" b="1" dirty="0" smtClean="0">
                <a:solidFill>
                  <a:srgbClr val="000000"/>
                </a:solidFill>
              </a:rPr>
              <a:t>All</a:t>
            </a:r>
            <a:endParaRPr lang="en-US" sz="1400" b="1" dirty="0">
              <a:solidFill>
                <a:srgbClr val="000000"/>
              </a:solidFill>
            </a:endParaRPr>
          </a:p>
        </p:txBody>
      </p:sp>
      <p:sp>
        <p:nvSpPr>
          <p:cNvPr id="170" name="TextBox 169"/>
          <p:cNvSpPr txBox="1"/>
          <p:nvPr/>
        </p:nvSpPr>
        <p:spPr>
          <a:xfrm>
            <a:off x="8479506" y="347385"/>
            <a:ext cx="628998" cy="338554"/>
          </a:xfrm>
          <a:prstGeom prst="rect">
            <a:avLst/>
          </a:prstGeom>
          <a:noFill/>
        </p:spPr>
        <p:txBody>
          <a:bodyPr wrap="none" rtlCol="0">
            <a:spAutoFit/>
          </a:bodyPr>
          <a:lstStyle/>
          <a:p>
            <a:pPr algn="ctr"/>
            <a:r>
              <a:rPr lang="en-US" sz="1600" b="1" dirty="0" smtClean="0">
                <a:solidFill>
                  <a:srgbClr val="000000"/>
                </a:solidFill>
                <a:latin typeface="+mj-lt"/>
                <a:cs typeface="Arial"/>
              </a:rPr>
              <a:t>Who</a:t>
            </a:r>
            <a:endParaRPr lang="en-US" sz="1600" b="1" dirty="0">
              <a:solidFill>
                <a:srgbClr val="000000"/>
              </a:solidFill>
              <a:latin typeface="+mj-lt"/>
              <a:cs typeface="Arial"/>
            </a:endParaRPr>
          </a:p>
        </p:txBody>
      </p:sp>
      <p:sp>
        <p:nvSpPr>
          <p:cNvPr id="3" name="Bent Arrow 2"/>
          <p:cNvSpPr/>
          <p:nvPr/>
        </p:nvSpPr>
        <p:spPr bwMode="auto">
          <a:xfrm rot="15920395">
            <a:off x="5652120" y="5536280"/>
            <a:ext cx="360040" cy="432048"/>
          </a:xfrm>
          <a:prstGeom prst="bentArrow">
            <a:avLst/>
          </a:prstGeom>
          <a:solidFill>
            <a:srgbClr val="CC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bg1"/>
              </a:solidFill>
              <a:effectLst/>
              <a:latin typeface="Arial" charset="0"/>
              <a:ea typeface="ＭＳ Ｐゴシック" pitchFamily="1" charset="-128"/>
            </a:endParaRPr>
          </a:p>
        </p:txBody>
      </p:sp>
    </p:spTree>
    <p:extLst>
      <p:ext uri="{BB962C8B-B14F-4D97-AF65-F5344CB8AC3E}">
        <p14:creationId xmlns:p14="http://schemas.microsoft.com/office/powerpoint/2010/main" val="8240180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75030" y="2941963"/>
            <a:ext cx="2402570" cy="3027181"/>
          </a:xfrm>
          <a:prstGeom prst="rect">
            <a:avLst/>
          </a:prstGeom>
        </p:spPr>
      </p:pic>
      <p:sp>
        <p:nvSpPr>
          <p:cNvPr id="10" name="TextBox 9"/>
          <p:cNvSpPr txBox="1"/>
          <p:nvPr/>
        </p:nvSpPr>
        <p:spPr>
          <a:xfrm>
            <a:off x="1340483" y="2627620"/>
            <a:ext cx="123072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latin typeface="+mj-lt"/>
                <a:cs typeface="Monotype Corsiva"/>
              </a:rPr>
              <a:t>XPS</a:t>
            </a:r>
            <a:endParaRPr lang="en-US" dirty="0">
              <a:latin typeface="+mj-lt"/>
              <a:cs typeface="Monotype Corsiva"/>
            </a:endParaRPr>
          </a:p>
        </p:txBody>
      </p:sp>
      <p:sp>
        <p:nvSpPr>
          <p:cNvPr id="12" name="TextBox 11"/>
          <p:cNvSpPr txBox="1"/>
          <p:nvPr/>
        </p:nvSpPr>
        <p:spPr>
          <a:xfrm>
            <a:off x="3147479" y="2627620"/>
            <a:ext cx="94495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latin typeface="+mj-lt"/>
                <a:cs typeface="Monotype Corsiva"/>
              </a:rPr>
              <a:t>SEY</a:t>
            </a:r>
            <a:endParaRPr lang="en-US" dirty="0">
              <a:latin typeface="+mj-lt"/>
              <a:cs typeface="Monotype Corsiva"/>
            </a:endParaRPr>
          </a:p>
        </p:txBody>
      </p:sp>
      <p:pic>
        <p:nvPicPr>
          <p:cNvPr id="13" name="Picture 12"/>
          <p:cNvPicPr>
            <a:picLocks noChangeAspect="1"/>
          </p:cNvPicPr>
          <p:nvPr/>
        </p:nvPicPr>
        <p:blipFill>
          <a:blip r:embed="rId3"/>
          <a:stretch>
            <a:fillRect/>
          </a:stretch>
        </p:blipFill>
        <p:spPr>
          <a:xfrm>
            <a:off x="4226772" y="2852936"/>
            <a:ext cx="2657940" cy="3140930"/>
          </a:xfrm>
          <a:prstGeom prst="rect">
            <a:avLst/>
          </a:prstGeom>
          <a:solidFill>
            <a:schemeClr val="bg1"/>
          </a:solidFill>
        </p:spPr>
      </p:pic>
      <p:sp>
        <p:nvSpPr>
          <p:cNvPr id="14" name="TextBox 13"/>
          <p:cNvSpPr txBox="1"/>
          <p:nvPr/>
        </p:nvSpPr>
        <p:spPr>
          <a:xfrm>
            <a:off x="5004048" y="2627620"/>
            <a:ext cx="377901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latin typeface="+mj-lt"/>
                <a:cs typeface="Monotype Corsiva"/>
              </a:rPr>
              <a:t>SR Reflectivity and PY  (@BESSY-II)</a:t>
            </a:r>
            <a:endParaRPr lang="en-US" dirty="0">
              <a:latin typeface="+mj-lt"/>
              <a:cs typeface="Monotype Corsiva"/>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038" y="3009936"/>
            <a:ext cx="3171371" cy="2891234"/>
          </a:xfrm>
          <a:prstGeom prst="rect">
            <a:avLst/>
          </a:prstGeom>
        </p:spPr>
      </p:pic>
      <p:sp>
        <p:nvSpPr>
          <p:cNvPr id="16" name="Rectangle 15"/>
          <p:cNvSpPr/>
          <p:nvPr/>
        </p:nvSpPr>
        <p:spPr>
          <a:xfrm>
            <a:off x="107504" y="443104"/>
            <a:ext cx="8889421" cy="20497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eaLnBrk="0" hangingPunct="0">
              <a:lnSpc>
                <a:spcPct val="140000"/>
              </a:lnSpc>
              <a:buFont typeface="Wingdings" charset="2"/>
              <a:buChar char="ü"/>
            </a:pPr>
            <a:r>
              <a:rPr lang="en-US" sz="1600" b="1" dirty="0" smtClean="0">
                <a:solidFill>
                  <a:srgbClr val="0000FF"/>
                </a:solidFill>
                <a:latin typeface="+mj-lt"/>
                <a:cs typeface="Monotype Corsiva" charset="0"/>
              </a:rPr>
              <a:t>We developed a state of the art Surface and material science laboratory.</a:t>
            </a:r>
          </a:p>
          <a:p>
            <a:pPr marL="285750" indent="-285750" algn="just" eaLnBrk="0" hangingPunct="0">
              <a:lnSpc>
                <a:spcPct val="140000"/>
              </a:lnSpc>
              <a:buFont typeface="Wingdings" charset="2"/>
              <a:buChar char="ü"/>
            </a:pPr>
            <a:r>
              <a:rPr lang="en-US" sz="1600" b="1" dirty="0" smtClean="0">
                <a:solidFill>
                  <a:srgbClr val="0000FF"/>
                </a:solidFill>
                <a:latin typeface="+mj-lt"/>
                <a:cs typeface="Monotype Corsiva" charset="0"/>
              </a:rPr>
              <a:t>We measure and feed material parameters </a:t>
            </a:r>
            <a:r>
              <a:rPr lang="en-US" sz="1600" b="1" dirty="0" smtClean="0">
                <a:solidFill>
                  <a:srgbClr val="660066"/>
                </a:solidFill>
                <a:latin typeface="+mj-lt"/>
                <a:cs typeface="Monotype Corsiva" charset="0"/>
              </a:rPr>
              <a:t>(R, PY, and SEY) </a:t>
            </a:r>
            <a:r>
              <a:rPr lang="en-US" sz="1600" b="1" dirty="0" smtClean="0">
                <a:solidFill>
                  <a:srgbClr val="0000FF"/>
                </a:solidFill>
                <a:latin typeface="+mj-lt"/>
                <a:cs typeface="Monotype Corsiva" charset="0"/>
              </a:rPr>
              <a:t> into simulations. </a:t>
            </a:r>
          </a:p>
          <a:p>
            <a:pPr marL="285750" indent="-285750" algn="just" eaLnBrk="0" hangingPunct="0">
              <a:lnSpc>
                <a:spcPct val="130000"/>
              </a:lnSpc>
              <a:buFont typeface="Wingdings" charset="2"/>
              <a:buChar char="ü"/>
            </a:pPr>
            <a:r>
              <a:rPr lang="en-US" sz="1600" b="1" dirty="0" smtClean="0">
                <a:solidFill>
                  <a:srgbClr val="0000FF"/>
                </a:solidFill>
                <a:latin typeface="+mj-lt"/>
                <a:cs typeface="Monotype Corsiva" charset="0"/>
              </a:rPr>
              <a:t>Understand their profound nature to:</a:t>
            </a:r>
          </a:p>
          <a:p>
            <a:pPr marL="285750" indent="-285750" algn="just" eaLnBrk="0" hangingPunct="0">
              <a:lnSpc>
                <a:spcPct val="130000"/>
              </a:lnSpc>
              <a:buFont typeface="Wingdings" charset="2"/>
              <a:buChar char="ü"/>
            </a:pPr>
            <a:r>
              <a:rPr lang="en-US" sz="1600" b="1" dirty="0" smtClean="0">
                <a:solidFill>
                  <a:srgbClr val="0000FF"/>
                </a:solidFill>
                <a:latin typeface="+mj-lt"/>
                <a:cs typeface="Monotype Corsiva" charset="0"/>
              </a:rPr>
              <a:t>Optimize chemical (mechanical) process to reduce their detrimental influence on beam.</a:t>
            </a:r>
          </a:p>
          <a:p>
            <a:pPr marL="285750" indent="-285750" algn="just" eaLnBrk="0" hangingPunct="0">
              <a:lnSpc>
                <a:spcPct val="130000"/>
              </a:lnSpc>
              <a:buFont typeface="Wingdings" charset="2"/>
              <a:buChar char="ü"/>
            </a:pPr>
            <a:r>
              <a:rPr lang="en-US" sz="1600" b="1" dirty="0" smtClean="0">
                <a:solidFill>
                  <a:srgbClr val="0000FF"/>
                </a:solidFill>
                <a:latin typeface="+mj-lt"/>
                <a:cs typeface="Monotype Corsiva" charset="0"/>
              </a:rPr>
              <a:t>Search for new material / coatings with intrinsically “good” parameters.</a:t>
            </a:r>
            <a:endParaRPr lang="en-US" sz="1600" b="1" dirty="0">
              <a:solidFill>
                <a:srgbClr val="0000FF"/>
              </a:solidFill>
              <a:latin typeface="+mj-lt"/>
              <a:cs typeface="Monotype Corsiva" charset="0"/>
            </a:endParaRPr>
          </a:p>
        </p:txBody>
      </p:sp>
      <p:sp>
        <p:nvSpPr>
          <p:cNvPr id="2" name="Rectangle 1"/>
          <p:cNvSpPr/>
          <p:nvPr/>
        </p:nvSpPr>
        <p:spPr>
          <a:xfrm>
            <a:off x="4065143" y="3313584"/>
            <a:ext cx="1013713" cy="230832"/>
          </a:xfrm>
          <a:prstGeom prst="rect">
            <a:avLst/>
          </a:prstGeom>
        </p:spPr>
        <p:txBody>
          <a:bodyPr wrap="none">
            <a:spAutoFit/>
          </a:bodyPr>
          <a:lstStyle/>
          <a:p>
            <a:r>
              <a:rPr lang="en-GB" dirty="0"/>
              <a:t>CERCA @ LNF:</a:t>
            </a:r>
            <a:endParaRPr lang="en-US" dirty="0"/>
          </a:p>
        </p:txBody>
      </p:sp>
      <p:sp>
        <p:nvSpPr>
          <p:cNvPr id="17" name="Titolo 1"/>
          <p:cNvSpPr>
            <a:spLocks noGrp="1"/>
          </p:cNvSpPr>
          <p:nvPr>
            <p:ph type="title"/>
          </p:nvPr>
        </p:nvSpPr>
        <p:spPr>
          <a:xfrm>
            <a:off x="1115616" y="26709"/>
            <a:ext cx="7559675" cy="581025"/>
          </a:xfrm>
        </p:spPr>
        <p:txBody>
          <a:bodyPr/>
          <a:lstStyle/>
          <a:p>
            <a:pPr algn="ctr"/>
            <a:r>
              <a:rPr lang="en-GB" dirty="0" smtClean="0"/>
              <a:t> With IMCA the collaboration developed:</a:t>
            </a:r>
            <a:endParaRPr lang="en-GB" dirty="0"/>
          </a:p>
        </p:txBody>
      </p:sp>
    </p:spTree>
    <p:extLst>
      <p:ext uri="{BB962C8B-B14F-4D97-AF65-F5344CB8AC3E}">
        <p14:creationId xmlns:p14="http://schemas.microsoft.com/office/powerpoint/2010/main" val="402226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432" y="0"/>
            <a:ext cx="7559675" cy="581025"/>
          </a:xfrm>
        </p:spPr>
        <p:txBody>
          <a:bodyPr/>
          <a:lstStyle/>
          <a:p>
            <a:r>
              <a:rPr lang="en-US" dirty="0" smtClean="0"/>
              <a:t>IMCA results:</a:t>
            </a:r>
            <a:endParaRPr lang="en-US" dirty="0">
              <a:solidFill>
                <a:srgbClr val="FF0000"/>
              </a:solidFill>
            </a:endParaRPr>
          </a:p>
        </p:txBody>
      </p:sp>
      <p:sp>
        <p:nvSpPr>
          <p:cNvPr id="3" name="CasellaDiTesto 2"/>
          <p:cNvSpPr txBox="1"/>
          <p:nvPr/>
        </p:nvSpPr>
        <p:spPr>
          <a:xfrm>
            <a:off x="107505" y="476672"/>
            <a:ext cx="5688632" cy="584776"/>
          </a:xfrm>
          <a:prstGeom prst="rect">
            <a:avLst/>
          </a:prstGeom>
          <a:noFill/>
        </p:spPr>
        <p:txBody>
          <a:bodyPr wrap="square" rtlCol="0">
            <a:spAutoFit/>
          </a:bodyPr>
          <a:lstStyle/>
          <a:p>
            <a:r>
              <a:rPr lang="en-GB" sz="1600" dirty="0">
                <a:solidFill>
                  <a:srgbClr val="0000FF"/>
                </a:solidFill>
              </a:rPr>
              <a:t>Measurement and evaluation of the longitudinal </a:t>
            </a:r>
            <a:r>
              <a:rPr lang="en-GB" sz="1600" dirty="0" smtClean="0">
                <a:solidFill>
                  <a:srgbClr val="0000FF"/>
                </a:solidFill>
              </a:rPr>
              <a:t>coupling </a:t>
            </a:r>
            <a:r>
              <a:rPr lang="en-GB" sz="1600" dirty="0">
                <a:solidFill>
                  <a:srgbClr val="0000FF"/>
                </a:solidFill>
              </a:rPr>
              <a:t>impedance of the PS</a:t>
            </a:r>
          </a:p>
        </p:txBody>
      </p:sp>
      <p:pic>
        <p:nvPicPr>
          <p:cNvPr id="4" name="Immagine 3"/>
          <p:cNvPicPr>
            <a:picLocks noChangeAspect="1"/>
          </p:cNvPicPr>
          <p:nvPr/>
        </p:nvPicPr>
        <p:blipFill>
          <a:blip r:embed="rId2"/>
          <a:stretch>
            <a:fillRect/>
          </a:stretch>
        </p:blipFill>
        <p:spPr>
          <a:xfrm>
            <a:off x="251520" y="980728"/>
            <a:ext cx="2592288" cy="2233356"/>
          </a:xfrm>
          <a:prstGeom prst="rect">
            <a:avLst/>
          </a:prstGeom>
        </p:spPr>
      </p:pic>
      <p:pic>
        <p:nvPicPr>
          <p:cNvPr id="5" name="Immagine 4"/>
          <p:cNvPicPr>
            <a:picLocks noChangeAspect="1"/>
          </p:cNvPicPr>
          <p:nvPr/>
        </p:nvPicPr>
        <p:blipFill rotWithShape="1">
          <a:blip r:embed="rId3"/>
          <a:srcRect t="22838"/>
          <a:stretch/>
        </p:blipFill>
        <p:spPr>
          <a:xfrm>
            <a:off x="2915816" y="836712"/>
            <a:ext cx="2814893" cy="2104138"/>
          </a:xfrm>
          <a:prstGeom prst="rect">
            <a:avLst/>
          </a:prstGeom>
        </p:spPr>
      </p:pic>
      <p:pic>
        <p:nvPicPr>
          <p:cNvPr id="7" name="Immagine 6"/>
          <p:cNvPicPr>
            <a:picLocks noChangeAspect="1"/>
          </p:cNvPicPr>
          <p:nvPr/>
        </p:nvPicPr>
        <p:blipFill>
          <a:blip r:embed="rId4"/>
          <a:stretch>
            <a:fillRect/>
          </a:stretch>
        </p:blipFill>
        <p:spPr>
          <a:xfrm>
            <a:off x="5724128" y="260648"/>
            <a:ext cx="3251200" cy="2870200"/>
          </a:xfrm>
          <a:prstGeom prst="rect">
            <a:avLst/>
          </a:prstGeom>
        </p:spPr>
      </p:pic>
      <p:sp>
        <p:nvSpPr>
          <p:cNvPr id="14" name="CasellaDiTesto 13"/>
          <p:cNvSpPr txBox="1"/>
          <p:nvPr/>
        </p:nvSpPr>
        <p:spPr>
          <a:xfrm>
            <a:off x="2871919" y="2996952"/>
            <a:ext cx="6298319" cy="338554"/>
          </a:xfrm>
          <a:prstGeom prst="rect">
            <a:avLst/>
          </a:prstGeom>
          <a:noFill/>
        </p:spPr>
        <p:txBody>
          <a:bodyPr wrap="none" rtlCol="0">
            <a:spAutoFit/>
          </a:bodyPr>
          <a:lstStyle/>
          <a:p>
            <a:r>
              <a:rPr lang="en-GB" sz="1600" dirty="0">
                <a:solidFill>
                  <a:srgbClr val="0000FF"/>
                </a:solidFill>
              </a:rPr>
              <a:t>Measurement and evaluation of the transverse </a:t>
            </a:r>
            <a:r>
              <a:rPr lang="en-GB" sz="1600" dirty="0" smtClean="0">
                <a:solidFill>
                  <a:srgbClr val="0000FF"/>
                </a:solidFill>
              </a:rPr>
              <a:t>coupling </a:t>
            </a:r>
            <a:r>
              <a:rPr lang="en-GB" sz="1600" dirty="0">
                <a:solidFill>
                  <a:srgbClr val="0000FF"/>
                </a:solidFill>
              </a:rPr>
              <a:t>impedance</a:t>
            </a:r>
          </a:p>
        </p:txBody>
      </p:sp>
      <p:pic>
        <p:nvPicPr>
          <p:cNvPr id="17" name="Immagine 16"/>
          <p:cNvPicPr>
            <a:picLocks noChangeAspect="1"/>
          </p:cNvPicPr>
          <p:nvPr/>
        </p:nvPicPr>
        <p:blipFill>
          <a:blip r:embed="rId5"/>
          <a:stretch>
            <a:fillRect/>
          </a:stretch>
        </p:blipFill>
        <p:spPr>
          <a:xfrm>
            <a:off x="107504" y="3356992"/>
            <a:ext cx="4059684" cy="3086095"/>
          </a:xfrm>
          <a:prstGeom prst="rect">
            <a:avLst/>
          </a:prstGeom>
        </p:spPr>
      </p:pic>
      <p:pic>
        <p:nvPicPr>
          <p:cNvPr id="23" name="Immagine 22"/>
          <p:cNvPicPr>
            <a:picLocks noChangeAspect="1"/>
          </p:cNvPicPr>
          <p:nvPr/>
        </p:nvPicPr>
        <p:blipFill>
          <a:blip r:embed="rId6"/>
          <a:stretch>
            <a:fillRect/>
          </a:stretch>
        </p:blipFill>
        <p:spPr>
          <a:xfrm>
            <a:off x="4211960" y="3573016"/>
            <a:ext cx="3469165" cy="2498204"/>
          </a:xfrm>
          <a:prstGeom prst="rect">
            <a:avLst/>
          </a:prstGeom>
        </p:spPr>
      </p:pic>
      <p:pic>
        <p:nvPicPr>
          <p:cNvPr id="21" name="Immagine 20"/>
          <p:cNvPicPr>
            <a:picLocks noChangeAspect="1"/>
          </p:cNvPicPr>
          <p:nvPr/>
        </p:nvPicPr>
        <p:blipFill rotWithShape="1">
          <a:blip r:embed="rId7"/>
          <a:srcRect r="15283"/>
          <a:stretch/>
        </p:blipFill>
        <p:spPr>
          <a:xfrm>
            <a:off x="6323417" y="4149080"/>
            <a:ext cx="2713079" cy="1152128"/>
          </a:xfrm>
          <a:prstGeom prst="rect">
            <a:avLst/>
          </a:prstGeom>
        </p:spPr>
      </p:pic>
    </p:spTree>
    <p:extLst>
      <p:ext uri="{BB962C8B-B14F-4D97-AF65-F5344CB8AC3E}">
        <p14:creationId xmlns:p14="http://schemas.microsoft.com/office/powerpoint/2010/main" val="4844607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3861048"/>
            <a:ext cx="3672408" cy="980626"/>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stretch>
            <a:fillRect/>
          </a:stretch>
        </p:blipFill>
        <p:spPr>
          <a:xfrm>
            <a:off x="251520" y="5085184"/>
            <a:ext cx="3645146" cy="1536790"/>
          </a:xfrm>
          <a:prstGeom prst="rect">
            <a:avLst/>
          </a:prstGeom>
        </p:spPr>
        <p:style>
          <a:lnRef idx="2">
            <a:schemeClr val="dk1"/>
          </a:lnRef>
          <a:fillRef idx="1">
            <a:schemeClr val="lt1"/>
          </a:fillRef>
          <a:effectRef idx="0">
            <a:schemeClr val="dk1"/>
          </a:effectRef>
          <a:fontRef idx="minor">
            <a:schemeClr val="dk1"/>
          </a:fontRef>
        </p:style>
      </p:pic>
      <p:pic>
        <p:nvPicPr>
          <p:cNvPr id="9" name="Picture 8"/>
          <p:cNvPicPr>
            <a:picLocks noChangeAspect="1"/>
          </p:cNvPicPr>
          <p:nvPr/>
        </p:nvPicPr>
        <p:blipFill>
          <a:blip r:embed="rId4"/>
          <a:stretch>
            <a:fillRect/>
          </a:stretch>
        </p:blipFill>
        <p:spPr>
          <a:xfrm>
            <a:off x="5292080" y="2852936"/>
            <a:ext cx="3686178" cy="1018087"/>
          </a:xfrm>
          <a:prstGeom prst="rect">
            <a:avLst/>
          </a:prstGeom>
        </p:spPr>
        <p:style>
          <a:lnRef idx="2">
            <a:schemeClr val="dk1"/>
          </a:lnRef>
          <a:fillRef idx="1">
            <a:schemeClr val="lt1"/>
          </a:fillRef>
          <a:effectRef idx="0">
            <a:schemeClr val="dk1"/>
          </a:effectRef>
          <a:fontRef idx="minor">
            <a:schemeClr val="dk1"/>
          </a:fontRef>
        </p:style>
      </p:pic>
      <p:pic>
        <p:nvPicPr>
          <p:cNvPr id="10" name="Picture 9"/>
          <p:cNvPicPr>
            <a:picLocks noChangeAspect="1"/>
          </p:cNvPicPr>
          <p:nvPr/>
        </p:nvPicPr>
        <p:blipFill>
          <a:blip r:embed="rId5"/>
          <a:stretch>
            <a:fillRect/>
          </a:stretch>
        </p:blipFill>
        <p:spPr>
          <a:xfrm>
            <a:off x="5292080" y="4077072"/>
            <a:ext cx="3691298" cy="1011792"/>
          </a:xfrm>
          <a:prstGeom prst="rect">
            <a:avLst/>
          </a:prstGeom>
        </p:spPr>
        <p:style>
          <a:lnRef idx="2">
            <a:schemeClr val="dk1"/>
          </a:lnRef>
          <a:fillRef idx="1">
            <a:schemeClr val="lt1"/>
          </a:fillRef>
          <a:effectRef idx="0">
            <a:schemeClr val="dk1"/>
          </a:effectRef>
          <a:fontRef idx="minor">
            <a:schemeClr val="dk1"/>
          </a:fontRef>
        </p:style>
      </p:pic>
      <p:pic>
        <p:nvPicPr>
          <p:cNvPr id="12" name="Picture 11"/>
          <p:cNvPicPr>
            <a:picLocks noChangeAspect="1"/>
          </p:cNvPicPr>
          <p:nvPr/>
        </p:nvPicPr>
        <p:blipFill>
          <a:blip r:embed="rId6"/>
          <a:stretch>
            <a:fillRect/>
          </a:stretch>
        </p:blipFill>
        <p:spPr>
          <a:xfrm>
            <a:off x="5292080" y="5229200"/>
            <a:ext cx="3700775" cy="1153894"/>
          </a:xfrm>
          <a:prstGeom prst="rect">
            <a:avLst/>
          </a:prstGeom>
        </p:spPr>
        <p:style>
          <a:lnRef idx="2">
            <a:schemeClr val="dk1"/>
          </a:lnRef>
          <a:fillRef idx="1">
            <a:schemeClr val="lt1"/>
          </a:fillRef>
          <a:effectRef idx="0">
            <a:schemeClr val="dk1"/>
          </a:effectRef>
          <a:fontRef idx="minor">
            <a:schemeClr val="dk1"/>
          </a:fontRef>
        </p:style>
      </p:pic>
      <p:pic>
        <p:nvPicPr>
          <p:cNvPr id="14" name="Picture 13"/>
          <p:cNvPicPr>
            <a:picLocks noChangeAspect="1"/>
          </p:cNvPicPr>
          <p:nvPr/>
        </p:nvPicPr>
        <p:blipFill>
          <a:blip r:embed="rId7"/>
          <a:stretch>
            <a:fillRect/>
          </a:stretch>
        </p:blipFill>
        <p:spPr>
          <a:xfrm>
            <a:off x="5292080" y="116632"/>
            <a:ext cx="3728761" cy="2550915"/>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8"/>
          <a:stretch>
            <a:fillRect/>
          </a:stretch>
        </p:blipFill>
        <p:spPr>
          <a:xfrm>
            <a:off x="215008" y="1916832"/>
            <a:ext cx="3636912" cy="1847785"/>
          </a:xfrm>
          <a:prstGeom prst="rect">
            <a:avLst/>
          </a:prstGeom>
          <a:ln w="28575" cmpd="sng">
            <a:solidFill>
              <a:srgbClr val="822433"/>
            </a:solidFill>
          </a:ln>
        </p:spPr>
      </p:pic>
      <p:pic>
        <p:nvPicPr>
          <p:cNvPr id="4" name="Picture 3"/>
          <p:cNvPicPr>
            <a:picLocks noChangeAspect="1"/>
          </p:cNvPicPr>
          <p:nvPr/>
        </p:nvPicPr>
        <p:blipFill>
          <a:blip r:embed="rId9"/>
          <a:stretch>
            <a:fillRect/>
          </a:stretch>
        </p:blipFill>
        <p:spPr>
          <a:xfrm>
            <a:off x="179512" y="501442"/>
            <a:ext cx="3672408" cy="1271374"/>
          </a:xfrm>
          <a:prstGeom prst="rect">
            <a:avLst/>
          </a:prstGeom>
          <a:ln w="28575" cmpd="sng">
            <a:solidFill>
              <a:srgbClr val="822433"/>
            </a:solidFill>
          </a:ln>
        </p:spPr>
      </p:pic>
      <p:sp>
        <p:nvSpPr>
          <p:cNvPr id="6" name="Title 5"/>
          <p:cNvSpPr>
            <a:spLocks noGrp="1"/>
          </p:cNvSpPr>
          <p:nvPr>
            <p:ph type="title"/>
          </p:nvPr>
        </p:nvSpPr>
        <p:spPr>
          <a:xfrm>
            <a:off x="28432" y="0"/>
            <a:ext cx="7559675" cy="581025"/>
          </a:xfrm>
        </p:spPr>
        <p:txBody>
          <a:bodyPr/>
          <a:lstStyle/>
          <a:p>
            <a:r>
              <a:rPr lang="en-US" dirty="0" smtClean="0"/>
              <a:t>IMCA production </a:t>
            </a:r>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35003764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p:cNvPicPr>
            <a:picLocks noChangeAspect="1"/>
          </p:cNvPicPr>
          <p:nvPr/>
        </p:nvPicPr>
        <p:blipFill>
          <a:blip r:embed="rId2"/>
          <a:stretch>
            <a:fillRect/>
          </a:stretch>
        </p:blipFill>
        <p:spPr>
          <a:xfrm>
            <a:off x="25696" y="3284984"/>
            <a:ext cx="5626424" cy="936104"/>
          </a:xfrm>
          <a:prstGeom prst="rect">
            <a:avLst/>
          </a:prstGeom>
        </p:spPr>
      </p:pic>
      <p:pic>
        <p:nvPicPr>
          <p:cNvPr id="16" name="Immagine 15"/>
          <p:cNvPicPr>
            <a:picLocks noChangeAspect="1"/>
          </p:cNvPicPr>
          <p:nvPr/>
        </p:nvPicPr>
        <p:blipFill>
          <a:blip r:embed="rId3"/>
          <a:stretch>
            <a:fillRect/>
          </a:stretch>
        </p:blipFill>
        <p:spPr>
          <a:xfrm>
            <a:off x="251520" y="2276872"/>
            <a:ext cx="4176464" cy="737241"/>
          </a:xfrm>
          <a:prstGeom prst="rect">
            <a:avLst/>
          </a:prstGeom>
        </p:spPr>
      </p:pic>
      <p:sp>
        <p:nvSpPr>
          <p:cNvPr id="6" name="Title 5"/>
          <p:cNvSpPr>
            <a:spLocks noGrp="1"/>
          </p:cNvSpPr>
          <p:nvPr>
            <p:ph type="title"/>
          </p:nvPr>
        </p:nvSpPr>
        <p:spPr>
          <a:xfrm>
            <a:off x="28432" y="0"/>
            <a:ext cx="7559675" cy="581025"/>
          </a:xfrm>
        </p:spPr>
        <p:txBody>
          <a:bodyPr/>
          <a:lstStyle/>
          <a:p>
            <a:r>
              <a:rPr lang="en-US" dirty="0" smtClean="0"/>
              <a:t>IMCA production </a:t>
            </a:r>
            <a:r>
              <a:rPr lang="en-US" dirty="0" smtClean="0">
                <a:solidFill>
                  <a:srgbClr val="FF0000"/>
                </a:solidFill>
              </a:rPr>
              <a:t>(2)</a:t>
            </a:r>
            <a:endParaRPr lang="en-US" dirty="0">
              <a:solidFill>
                <a:srgbClr val="FF0000"/>
              </a:solidFill>
            </a:endParaRPr>
          </a:p>
        </p:txBody>
      </p:sp>
      <p:pic>
        <p:nvPicPr>
          <p:cNvPr id="8" name="Immagine 7"/>
          <p:cNvPicPr>
            <a:picLocks noChangeAspect="1"/>
          </p:cNvPicPr>
          <p:nvPr/>
        </p:nvPicPr>
        <p:blipFill>
          <a:blip r:embed="rId4"/>
          <a:stretch>
            <a:fillRect/>
          </a:stretch>
        </p:blipFill>
        <p:spPr>
          <a:xfrm>
            <a:off x="107504" y="548680"/>
            <a:ext cx="4865683" cy="1584176"/>
          </a:xfrm>
          <a:prstGeom prst="rect">
            <a:avLst/>
          </a:prstGeom>
        </p:spPr>
      </p:pic>
      <p:sp>
        <p:nvSpPr>
          <p:cNvPr id="19" name="CasellaDiTesto 18"/>
          <p:cNvSpPr txBox="1"/>
          <p:nvPr/>
        </p:nvSpPr>
        <p:spPr>
          <a:xfrm>
            <a:off x="539552" y="3068960"/>
            <a:ext cx="1532572" cy="230832"/>
          </a:xfrm>
          <a:prstGeom prst="rect">
            <a:avLst/>
          </a:prstGeom>
          <a:noFill/>
        </p:spPr>
        <p:txBody>
          <a:bodyPr wrap="square" rtlCol="0">
            <a:spAutoFit/>
          </a:bodyPr>
          <a:lstStyle/>
          <a:p>
            <a:r>
              <a:rPr lang="en-GB" b="1">
                <a:solidFill>
                  <a:srgbClr val="0000FF"/>
                </a:solidFill>
              </a:rPr>
              <a:t>Proc. of IPAC2015:</a:t>
            </a:r>
          </a:p>
        </p:txBody>
      </p:sp>
      <p:pic>
        <p:nvPicPr>
          <p:cNvPr id="20" name="Immagine 19"/>
          <p:cNvPicPr>
            <a:picLocks noChangeAspect="1"/>
          </p:cNvPicPr>
          <p:nvPr/>
        </p:nvPicPr>
        <p:blipFill>
          <a:blip r:embed="rId5"/>
          <a:stretch>
            <a:fillRect/>
          </a:stretch>
        </p:blipFill>
        <p:spPr>
          <a:xfrm>
            <a:off x="107504" y="4221088"/>
            <a:ext cx="5623605" cy="1279255"/>
          </a:xfrm>
          <a:prstGeom prst="rect">
            <a:avLst/>
          </a:prstGeom>
        </p:spPr>
      </p:pic>
      <p:pic>
        <p:nvPicPr>
          <p:cNvPr id="2" name="Immagine 1"/>
          <p:cNvPicPr>
            <a:picLocks noChangeAspect="1"/>
          </p:cNvPicPr>
          <p:nvPr/>
        </p:nvPicPr>
        <p:blipFill>
          <a:blip r:embed="rId6"/>
          <a:stretch>
            <a:fillRect/>
          </a:stretch>
        </p:blipFill>
        <p:spPr>
          <a:xfrm>
            <a:off x="5220072" y="980728"/>
            <a:ext cx="3642853" cy="4665124"/>
          </a:xfrm>
          <a:prstGeom prst="rect">
            <a:avLst/>
          </a:prstGeom>
        </p:spPr>
      </p:pic>
    </p:spTree>
    <p:extLst>
      <p:ext uri="{BB962C8B-B14F-4D97-AF65-F5344CB8AC3E}">
        <p14:creationId xmlns:p14="http://schemas.microsoft.com/office/powerpoint/2010/main" val="6799414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9" y="188640"/>
            <a:ext cx="7992120" cy="581025"/>
          </a:xfrm>
        </p:spPr>
        <p:txBody>
          <a:bodyPr/>
          <a:lstStyle/>
          <a:p>
            <a:pPr algn="ctr"/>
            <a:r>
              <a:rPr lang="en-GB" dirty="0" smtClean="0"/>
              <a:t>CERCA – Groups and people (under construction…)</a:t>
            </a:r>
            <a:endParaRPr lang="en-GB" dirty="0"/>
          </a:p>
        </p:txBody>
      </p:sp>
      <p:sp>
        <p:nvSpPr>
          <p:cNvPr id="3" name="Segnaposto contenuto 2"/>
          <p:cNvSpPr>
            <a:spLocks noGrp="1"/>
          </p:cNvSpPr>
          <p:nvPr>
            <p:ph idx="4294967295"/>
          </p:nvPr>
        </p:nvSpPr>
        <p:spPr>
          <a:xfrm>
            <a:off x="395536" y="836712"/>
            <a:ext cx="8353102" cy="5040560"/>
          </a:xfrm>
        </p:spPr>
        <p:txBody>
          <a:bodyPr/>
          <a:lstStyle/>
          <a:p>
            <a:pPr algn="just"/>
            <a:r>
              <a:rPr lang="en-GB" sz="1600" dirty="0"/>
              <a:t>LNF: R. Cimino (national </a:t>
            </a:r>
            <a:r>
              <a:rPr lang="en-GB" sz="1600" dirty="0" smtClean="0"/>
              <a:t>and local responsible</a:t>
            </a:r>
            <a:r>
              <a:rPr lang="en-GB" sz="1600" dirty="0" smtClean="0"/>
              <a:t>), M. </a:t>
            </a:r>
            <a:r>
              <a:rPr lang="en-GB" sz="1600" dirty="0" err="1" smtClean="0"/>
              <a:t>Biagini</a:t>
            </a:r>
            <a:r>
              <a:rPr lang="en-GB" sz="1600" dirty="0"/>
              <a:t>, A. </a:t>
            </a:r>
            <a:r>
              <a:rPr lang="en-GB" sz="1600" dirty="0" err="1" smtClean="0"/>
              <a:t>Drago</a:t>
            </a:r>
            <a:r>
              <a:rPr lang="en-GB" sz="1600" dirty="0" smtClean="0"/>
              <a:t>, S. </a:t>
            </a:r>
            <a:r>
              <a:rPr lang="en-GB" sz="1600" dirty="0" err="1" smtClean="0"/>
              <a:t>Guiducci</a:t>
            </a:r>
            <a:r>
              <a:rPr lang="en-GB" sz="1600" dirty="0" smtClean="0"/>
              <a:t>,  </a:t>
            </a:r>
            <a:r>
              <a:rPr lang="en-GB" sz="1600" dirty="0" smtClean="0"/>
              <a:t>R. </a:t>
            </a:r>
            <a:r>
              <a:rPr lang="en-GB" sz="1600" dirty="0" err="1" smtClean="0"/>
              <a:t>Larciprete</a:t>
            </a:r>
            <a:r>
              <a:rPr lang="en-GB" sz="1600" dirty="0" smtClean="0"/>
              <a:t>, A. Di </a:t>
            </a:r>
            <a:r>
              <a:rPr lang="en-GB" sz="1600" dirty="0" err="1"/>
              <a:t>T</a:t>
            </a:r>
            <a:r>
              <a:rPr lang="en-GB" sz="1600" dirty="0" err="1" smtClean="0"/>
              <a:t>rolio</a:t>
            </a:r>
            <a:r>
              <a:rPr lang="en-GB" sz="1600" dirty="0" smtClean="0"/>
              <a:t>, A. </a:t>
            </a:r>
            <a:r>
              <a:rPr lang="en-GB" sz="1600" dirty="0" err="1" smtClean="0"/>
              <a:t>Variola</a:t>
            </a:r>
            <a:r>
              <a:rPr lang="en-GB" sz="1600" dirty="0" smtClean="0"/>
              <a:t> </a:t>
            </a:r>
            <a:r>
              <a:rPr lang="en-GB" sz="1600" dirty="0" smtClean="0"/>
              <a:t>… </a:t>
            </a:r>
            <a:r>
              <a:rPr lang="en-GB" sz="1600" dirty="0"/>
              <a:t>- (total of about </a:t>
            </a:r>
            <a:r>
              <a:rPr lang="en-GB" sz="1600" dirty="0" smtClean="0"/>
              <a:t>3 </a:t>
            </a:r>
            <a:r>
              <a:rPr lang="en-GB" sz="1600" dirty="0"/>
              <a:t>FTE). Main activity: study, measurements and characterization of materials under vacuum, with particular regard to surface properties like surface chemistry, Secondary Electron Yield (SEY), Photoemission, Photoelectron Yield (PY), photon Reflectivity (R</a:t>
            </a:r>
            <a:r>
              <a:rPr lang="en-GB" sz="1600" dirty="0" smtClean="0"/>
              <a:t>) in realistic conditions and under electron, photon and ion bombardment. </a:t>
            </a:r>
            <a:endParaRPr lang="en-GB" sz="1600" dirty="0"/>
          </a:p>
          <a:p>
            <a:pPr algn="just"/>
            <a:endParaRPr lang="en-GB" sz="1600" dirty="0"/>
          </a:p>
          <a:p>
            <a:pPr algn="just"/>
            <a:r>
              <a:rPr lang="en-GB" sz="1600" dirty="0"/>
              <a:t>Roma1: M. </a:t>
            </a:r>
            <a:r>
              <a:rPr lang="en-GB" sz="1600" dirty="0" err="1"/>
              <a:t>Migliorati</a:t>
            </a:r>
            <a:r>
              <a:rPr lang="en-GB" sz="1600" dirty="0"/>
              <a:t> (local responsible), A. </a:t>
            </a:r>
            <a:r>
              <a:rPr lang="en-GB" sz="1600" dirty="0" err="1"/>
              <a:t>Mostacci</a:t>
            </a:r>
            <a:r>
              <a:rPr lang="en-GB" sz="1600" dirty="0"/>
              <a:t>, L. Palumbo, G. </a:t>
            </a:r>
            <a:r>
              <a:rPr lang="en-GB" sz="1600" dirty="0" err="1"/>
              <a:t>Favia</a:t>
            </a:r>
            <a:r>
              <a:rPr lang="en-GB" sz="1600" dirty="0"/>
              <a:t>, L. Ventura - (total of about 3 FTE). Main activity: Study, simulations and bench measurements of coupling impedances. Beam measurements at CERN. Study of collective effects and instabilities.</a:t>
            </a:r>
          </a:p>
          <a:p>
            <a:pPr algn="just"/>
            <a:endParaRPr lang="en-GB" sz="1600" dirty="0" smtClean="0"/>
          </a:p>
          <a:p>
            <a:pPr algn="just"/>
            <a:r>
              <a:rPr lang="en-GB" sz="1600" dirty="0"/>
              <a:t>Napoli: M. R. </a:t>
            </a:r>
            <a:r>
              <a:rPr lang="en-GB" sz="1600" dirty="0" err="1"/>
              <a:t>Masullo</a:t>
            </a:r>
            <a:r>
              <a:rPr lang="en-GB" sz="1600" dirty="0"/>
              <a:t> (local responsible), … - (total of about X FTE). Main activity: Coupling impedance measurements with </a:t>
            </a:r>
            <a:r>
              <a:rPr lang="en-GB" sz="1600" dirty="0" smtClean="0"/>
              <a:t>wire and antenna </a:t>
            </a:r>
            <a:r>
              <a:rPr lang="en-GB" sz="1600" dirty="0"/>
              <a:t>method </a:t>
            </a:r>
            <a:r>
              <a:rPr lang="en-GB" sz="1600" dirty="0" smtClean="0"/>
              <a:t>and (with Sa) at LT and in presence of magnetic field.</a:t>
            </a:r>
          </a:p>
          <a:p>
            <a:pPr algn="just"/>
            <a:endParaRPr lang="en-GB" sz="1600" dirty="0" smtClean="0"/>
          </a:p>
          <a:p>
            <a:pPr algn="just"/>
            <a:r>
              <a:rPr lang="en-GB" sz="1600" dirty="0"/>
              <a:t>Salerno: U. Gambardella (local responsible), </a:t>
            </a:r>
            <a:r>
              <a:rPr lang="en-GB" sz="1600" dirty="0" smtClean="0"/>
              <a:t>G. </a:t>
            </a:r>
            <a:r>
              <a:rPr lang="en-GB" sz="1600" dirty="0" err="1" smtClean="0"/>
              <a:t>Iannone</a:t>
            </a:r>
            <a:r>
              <a:rPr lang="en-GB" sz="1600" dirty="0" smtClean="0"/>
              <a:t>, S. Pagano, A</a:t>
            </a:r>
            <a:r>
              <a:rPr lang="en-GB" sz="1600" dirty="0"/>
              <a:t>. </a:t>
            </a:r>
            <a:r>
              <a:rPr lang="en-GB" sz="1600" dirty="0" err="1" smtClean="0"/>
              <a:t>Saggese</a:t>
            </a:r>
            <a:r>
              <a:rPr lang="en-GB" sz="1600" dirty="0" smtClean="0"/>
              <a:t>, </a:t>
            </a:r>
            <a:r>
              <a:rPr lang="en-GB" sz="1600" dirty="0"/>
              <a:t>….. - (total of about </a:t>
            </a:r>
            <a:r>
              <a:rPr lang="en-GB" sz="1600" dirty="0" smtClean="0"/>
              <a:t>2 </a:t>
            </a:r>
            <a:r>
              <a:rPr lang="en-GB" sz="1600" dirty="0"/>
              <a:t>FTE</a:t>
            </a:r>
            <a:r>
              <a:rPr lang="en-GB" sz="1600" dirty="0" smtClean="0"/>
              <a:t>), </a:t>
            </a:r>
            <a:r>
              <a:rPr lang="en-GB" sz="1600" dirty="0"/>
              <a:t>Main activity: setting up a system to study </a:t>
            </a:r>
            <a:r>
              <a:rPr lang="en-GB" sz="1600" dirty="0" smtClean="0"/>
              <a:t>materials </a:t>
            </a:r>
            <a:r>
              <a:rPr lang="en-GB" sz="1600" dirty="0"/>
              <a:t>and </a:t>
            </a:r>
            <a:r>
              <a:rPr lang="en-GB" sz="1600" dirty="0" smtClean="0"/>
              <a:t>superconducting coatings. The </a:t>
            </a:r>
            <a:r>
              <a:rPr lang="en-GB" sz="1600" dirty="0"/>
              <a:t>presence of magnetic </a:t>
            </a:r>
            <a:r>
              <a:rPr lang="en-GB" sz="1600" dirty="0" smtClean="0"/>
              <a:t>varying magnetic field </a:t>
            </a:r>
            <a:r>
              <a:rPr lang="en-GB" sz="1600" b="1" dirty="0"/>
              <a:t>B</a:t>
            </a:r>
            <a:r>
              <a:rPr lang="en-GB" sz="1600" dirty="0"/>
              <a:t> will </a:t>
            </a:r>
            <a:r>
              <a:rPr lang="en-GB" sz="1600" dirty="0" smtClean="0"/>
              <a:t>be also </a:t>
            </a:r>
            <a:r>
              <a:rPr lang="en-GB" sz="1600" dirty="0"/>
              <a:t>considered.</a:t>
            </a:r>
          </a:p>
          <a:p>
            <a:pPr marL="0" indent="0" algn="just">
              <a:buNone/>
            </a:pPr>
            <a:endParaRPr lang="en-GB" sz="1600" dirty="0"/>
          </a:p>
        </p:txBody>
      </p:sp>
    </p:spTree>
    <p:extLst>
      <p:ext uri="{BB962C8B-B14F-4D97-AF65-F5344CB8AC3E}">
        <p14:creationId xmlns:p14="http://schemas.microsoft.com/office/powerpoint/2010/main" val="31047823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_presentazione">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la sapienz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smtClean="0">
            <a:ln>
              <a:noFill/>
            </a:ln>
            <a:solidFill>
              <a:schemeClr val="bg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smtClean="0">
            <a:ln>
              <a:noFill/>
            </a:ln>
            <a:solidFill>
              <a:schemeClr val="bg1"/>
            </a:solidFill>
            <a:effectLst/>
            <a:latin typeface="Arial" charset="0"/>
            <a:ea typeface="ＭＳ Ｐゴシック" pitchFamily="1" charset="-128"/>
          </a:defRPr>
        </a:defPPr>
      </a:lstStyle>
    </a:ln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template_presentazione.potx</Template>
  <TotalTime>12182</TotalTime>
  <Words>1136</Words>
  <Application>Microsoft Macintosh PowerPoint</Application>
  <PresentationFormat>On-screen Show (4:3)</PresentationFormat>
  <Paragraphs>127</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template_presentazione</vt:lpstr>
      <vt:lpstr>CERCA  Collective Effects Reduction in Circular Accelerators</vt:lpstr>
      <vt:lpstr>… and follows NS committee V recommendations:</vt:lpstr>
      <vt:lpstr>CERCA: the Beam screen for  HL-LHC &amp; FCC-hh</vt:lpstr>
      <vt:lpstr>CERCA: the Beam screen Functional map</vt:lpstr>
      <vt:lpstr> With IMCA the collaboration developed:</vt:lpstr>
      <vt:lpstr>IMCA results:</vt:lpstr>
      <vt:lpstr>IMCA production (1)</vt:lpstr>
      <vt:lpstr>IMCA production (2)</vt:lpstr>
      <vt:lpstr>CERCA – Groups and people (under construction…)</vt:lpstr>
      <vt:lpstr>CERCA – Single units:  LNF, Rome , Salerno, Napoli</vt:lpstr>
      <vt:lpstr>PowerPoint Presentation</vt:lpstr>
      <vt:lpstr>FYI: we also bought …  a lottery ticket!</vt:lpstr>
      <vt:lpstr>CERCA @ LNF: Goals </vt:lpstr>
    </vt:vector>
  </TitlesOfParts>
  <Company>-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dc:creator>
  <cp:lastModifiedBy>roberto cimino</cp:lastModifiedBy>
  <cp:revision>465</cp:revision>
  <cp:lastPrinted>2012-04-16T15:00:47Z</cp:lastPrinted>
  <dcterms:created xsi:type="dcterms:W3CDTF">2010-12-13T21:23:21Z</dcterms:created>
  <dcterms:modified xsi:type="dcterms:W3CDTF">2015-07-01T12:32:45Z</dcterms:modified>
</cp:coreProperties>
</file>