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9"/>
  </p:notesMasterIdLst>
  <p:handoutMasterIdLst>
    <p:handoutMasterId r:id="rId70"/>
  </p:handoutMasterIdLst>
  <p:sldIdLst>
    <p:sldId id="256" r:id="rId2"/>
    <p:sldId id="519" r:id="rId3"/>
    <p:sldId id="474" r:id="rId4"/>
    <p:sldId id="489" r:id="rId5"/>
    <p:sldId id="475" r:id="rId6"/>
    <p:sldId id="521" r:id="rId7"/>
    <p:sldId id="520" r:id="rId8"/>
    <p:sldId id="554" r:id="rId9"/>
    <p:sldId id="555" r:id="rId10"/>
    <p:sldId id="556" r:id="rId11"/>
    <p:sldId id="526" r:id="rId12"/>
    <p:sldId id="527" r:id="rId13"/>
    <p:sldId id="528" r:id="rId14"/>
    <p:sldId id="529" r:id="rId15"/>
    <p:sldId id="530" r:id="rId16"/>
    <p:sldId id="531" r:id="rId17"/>
    <p:sldId id="532" r:id="rId18"/>
    <p:sldId id="533" r:id="rId19"/>
    <p:sldId id="534" r:id="rId20"/>
    <p:sldId id="535" r:id="rId21"/>
    <p:sldId id="536" r:id="rId22"/>
    <p:sldId id="537" r:id="rId23"/>
    <p:sldId id="581" r:id="rId24"/>
    <p:sldId id="582" r:id="rId25"/>
    <p:sldId id="583" r:id="rId26"/>
    <p:sldId id="584" r:id="rId27"/>
    <p:sldId id="585" r:id="rId28"/>
    <p:sldId id="586" r:id="rId29"/>
    <p:sldId id="561" r:id="rId30"/>
    <p:sldId id="587" r:id="rId31"/>
    <p:sldId id="563" r:id="rId32"/>
    <p:sldId id="564" r:id="rId33"/>
    <p:sldId id="565" r:id="rId34"/>
    <p:sldId id="566" r:id="rId35"/>
    <p:sldId id="567" r:id="rId36"/>
    <p:sldId id="591" r:id="rId37"/>
    <p:sldId id="589" r:id="rId38"/>
    <p:sldId id="569" r:id="rId39"/>
    <p:sldId id="570" r:id="rId40"/>
    <p:sldId id="571" r:id="rId41"/>
    <p:sldId id="572" r:id="rId42"/>
    <p:sldId id="573" r:id="rId43"/>
    <p:sldId id="576" r:id="rId44"/>
    <p:sldId id="592" r:id="rId45"/>
    <p:sldId id="578" r:id="rId46"/>
    <p:sldId id="588" r:id="rId47"/>
    <p:sldId id="593" r:id="rId48"/>
    <p:sldId id="580" r:id="rId49"/>
    <p:sldId id="594" r:id="rId50"/>
    <p:sldId id="539" r:id="rId51"/>
    <p:sldId id="540" r:id="rId52"/>
    <p:sldId id="541" r:id="rId53"/>
    <p:sldId id="542" r:id="rId54"/>
    <p:sldId id="543" r:id="rId55"/>
    <p:sldId id="544" r:id="rId56"/>
    <p:sldId id="545" r:id="rId57"/>
    <p:sldId id="546" r:id="rId58"/>
    <p:sldId id="558" r:id="rId59"/>
    <p:sldId id="547" r:id="rId60"/>
    <p:sldId id="559" r:id="rId61"/>
    <p:sldId id="548" r:id="rId62"/>
    <p:sldId id="560" r:id="rId63"/>
    <p:sldId id="549" r:id="rId64"/>
    <p:sldId id="550" r:id="rId65"/>
    <p:sldId id="551" r:id="rId66"/>
    <p:sldId id="552" r:id="rId67"/>
    <p:sldId id="553" r:id="rId68"/>
  </p:sldIdLst>
  <p:sldSz cx="9144000" cy="6858000" type="screen4x3"/>
  <p:notesSz cx="6858000" cy="9144000"/>
  <p:defaultTextStyle>
    <a:defPPr>
      <a:defRPr lang="en-US"/>
    </a:defPPr>
    <a:lvl1pPr marL="0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41" d="100"/>
          <a:sy n="41" d="100"/>
        </p:scale>
        <p:origin x="-1568" y="-104"/>
      </p:cViewPr>
      <p:guideLst>
        <p:guide orient="horz" pos="4189"/>
        <p:guide pos="7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11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159A8-9059-264A-B61E-F60FF78506B4}" type="datetimeFigureOut">
              <a:rPr lang="en-US" smtClean="0"/>
              <a:t>25/05/15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2AFEC-E10B-F146-A6FD-8D389460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91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17E51-0DEA-FB4A-B60A-0B3E72B5F8FC}" type="datetimeFigureOut">
              <a:rPr lang="en-US" smtClean="0"/>
              <a:t>25/05/15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E3349-F9B2-124B-9AAE-6154917B9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223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05C804A-5282-EC46-9C58-4CBBC39873F6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960" y="4342704"/>
            <a:ext cx="5487682" cy="411414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8968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424FAA6-FEAB-D240-BBE6-1F91EA887569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204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4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960" y="4342704"/>
            <a:ext cx="5487682" cy="411414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8968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46DB94D-2503-CD45-A893-C179382F8FB4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960" y="4342704"/>
            <a:ext cx="5487682" cy="411414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8968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E3349-F9B2-124B-9AAE-6154917B983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35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E3349-F9B2-124B-9AAE-6154917B983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0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3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1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264D-4574-5241-A30B-FA6C4D288C37}" type="datetime1">
              <a:rPr lang="en-US" smtClean="0"/>
              <a:t>25/05/15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1615-2B86-D647-835F-AE97B902776D}" type="datetime1">
              <a:rPr lang="en-US" smtClean="0"/>
              <a:t>25/05/15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A046-EE46-2040-B32E-BBA3400C3719}" type="datetime1">
              <a:rPr lang="en-US" smtClean="0"/>
              <a:t>25/05/15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1" y="908720"/>
            <a:ext cx="8686800" cy="426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8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9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28"/>
          <p:cNvSpPr>
            <a:spLocks noGrp="1"/>
          </p:cNvSpPr>
          <p:nvPr>
            <p:ph type="title"/>
          </p:nvPr>
        </p:nvSpPr>
        <p:spPr>
          <a:xfrm>
            <a:off x="838200" y="2"/>
            <a:ext cx="7620000" cy="91440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D0D0D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11016" y="5410202"/>
            <a:ext cx="8686800" cy="1447800"/>
          </a:xfrm>
        </p:spPr>
        <p:txBody>
          <a:bodyPr>
            <a:noAutofit/>
          </a:bodyPr>
          <a:lstStyle>
            <a:lvl1pPr>
              <a:defRPr sz="2600">
                <a:solidFill>
                  <a:srgbClr val="000000"/>
                </a:solidFill>
              </a:defRPr>
            </a:lvl1pPr>
            <a:lvl2pPr>
              <a:defRPr sz="2300">
                <a:solidFill>
                  <a:srgbClr val="800000"/>
                </a:solidFill>
              </a:defRPr>
            </a:lvl2pPr>
            <a:lvl3pPr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90"/>
                </a:solidFill>
              </a:defRPr>
            </a:lvl4pPr>
            <a:lvl5pPr>
              <a:defRPr sz="17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407136" eaLnBrk="0" hangingPunct="0">
              <a:lnSpc>
                <a:spcPct val="93000"/>
              </a:lnSpc>
              <a:buClr>
                <a:srgbClr val="000000"/>
              </a:buClr>
              <a:buSzPct val="100000"/>
              <a:defRPr>
                <a:latin typeface="Arial" charset="0"/>
                <a:ea typeface="ＭＳ Ｐゴシック" charset="0"/>
                <a:cs typeface="MS Gothic" charset="0"/>
              </a:defRPr>
            </a:lvl1pPr>
          </a:lstStyle>
          <a:p>
            <a:pPr>
              <a:defRPr/>
            </a:pPr>
            <a:fld id="{28A7E5CA-0ADF-F243-99B5-93702C7EA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58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80" y="103702"/>
            <a:ext cx="7873920" cy="542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2240" y="977875"/>
            <a:ext cx="4246560" cy="39762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7048" y="977863"/>
            <a:ext cx="4248000" cy="19182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7048" y="3034411"/>
            <a:ext cx="4248000" cy="19197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5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78D3-3E31-6845-A04A-084C262B31C2}" type="datetime1">
              <a:rPr lang="en-US" smtClean="0"/>
              <a:t>25/05/15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2D96-D937-D640-8057-172FCE0429D4}" type="datetime1">
              <a:rPr lang="en-US" smtClean="0"/>
              <a:t>25/05/15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43D3-BAB1-2449-B8AB-CE7275E9B7B9}" type="datetime1">
              <a:rPr lang="en-US" smtClean="0"/>
              <a:t>25/05/15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3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3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1" y="1676403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1" y="2438403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DD9F-169E-3841-B4FA-CB5314931397}" type="datetime1">
              <a:rPr lang="en-US" smtClean="0"/>
              <a:t>25/05/15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20" y="4045825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14B0-8D82-3A4E-9035-CA1359170F8A}" type="datetime1">
              <a:rPr lang="en-US" smtClean="0"/>
              <a:t>25/05/15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8B2B-765E-BC45-9E6A-E89585C28A8C}" type="datetime1">
              <a:rPr lang="en-US" smtClean="0"/>
              <a:t>25/05/15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1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8D9-F37C-6E4F-AB39-7438D0658520}" type="datetime1">
              <a:rPr lang="en-US" smtClean="0"/>
              <a:t>25/05/15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68C2-13BB-BD4C-96DD-920D59433F69}" type="datetime1">
              <a:rPr lang="en-US" smtClean="0"/>
              <a:t>25/05/15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8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2"/>
            <a:ext cx="8229600" cy="990600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85C2FD4-518D-184D-8131-FD83ECEB795A}" type="datetime1">
              <a:rPr lang="en-US" smtClean="0"/>
              <a:t>25/05/15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3" y="18288"/>
            <a:ext cx="4114800" cy="329184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2" y="18288"/>
            <a:ext cx="1066800" cy="329184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4FE6077-CF99-E341-ABB0-38143AF522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81" r:id="rId12"/>
    <p:sldLayoutId id="2147483785" r:id="rId13"/>
  </p:sldLayoutIdLst>
  <p:hf hdr="0" ftr="0" dt="0"/>
  <p:txStyles>
    <p:titleStyle>
      <a:lvl1pPr algn="l" defTabSz="914116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23" indent="-182823" algn="l" defTabSz="914116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indent="-182823" algn="l" defTabSz="914116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292" indent="-182823" algn="l" defTabSz="914116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27" indent="-182823" algn="l" defTabSz="91411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350" indent="-137117" algn="l" defTabSz="914116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174" indent="-182823" algn="l" defTabSz="91411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3997" indent="-182823" algn="l" defTabSz="91411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6820" indent="-182823" algn="l" defTabSz="91411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19643" indent="-182823" algn="l" defTabSz="91411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aust01.to.infn.it/%23/dashboard/script/pledge_sum.j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8.png"/><Relationship Id="rId3" Type="http://schemas.openxmlformats.org/officeDocument/2006/relationships/image" Target="../media/image59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CMS Computing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Tommaso Boccali</a:t>
            </a:r>
          </a:p>
          <a:p>
            <a:r>
              <a:rPr lang="en-US" dirty="0" smtClean="0"/>
              <a:t>Bologna, </a:t>
            </a:r>
            <a:r>
              <a:rPr lang="en-US" smtClean="0"/>
              <a:t>25 Maggio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5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news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2"/>
            <a:ext cx="9144000" cy="158002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99665" y="2610069"/>
            <a:ext cx="2713414" cy="227726"/>
          </a:xfrm>
          <a:prstGeom prst="roundRect">
            <a:avLst/>
          </a:prstGeom>
          <a:solidFill>
            <a:srgbClr val="FF0000">
              <a:alpha val="21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104031"/>
            <a:ext cx="89162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 </a:t>
            </a:r>
            <a:r>
              <a:rPr lang="en-US" dirty="0" err="1" smtClean="0"/>
              <a:t>ancora</a:t>
            </a:r>
            <a:r>
              <a:rPr lang="en-US" dirty="0" smtClean="0"/>
              <a:t> </a:t>
            </a:r>
            <a:r>
              <a:rPr lang="en-US" dirty="0" err="1" smtClean="0"/>
              <a:t>chiarissimo</a:t>
            </a:r>
            <a:r>
              <a:rPr lang="en-US" dirty="0" smtClean="0"/>
              <a:t> </a:t>
            </a:r>
            <a:r>
              <a:rPr lang="en-US" dirty="0" err="1" smtClean="0"/>
              <a:t>quante</a:t>
            </a:r>
            <a:r>
              <a:rPr lang="en-US" dirty="0" smtClean="0"/>
              <a:t> </a:t>
            </a:r>
            <a:r>
              <a:rPr lang="en-US" dirty="0" err="1" smtClean="0"/>
              <a:t>risorse</a:t>
            </a:r>
            <a:r>
              <a:rPr lang="en-US" dirty="0" smtClean="0"/>
              <a:t> </a:t>
            </a:r>
            <a:r>
              <a:rPr lang="en-US" dirty="0" err="1" smtClean="0"/>
              <a:t>saranno</a:t>
            </a:r>
            <a:r>
              <a:rPr lang="en-US" dirty="0" smtClean="0"/>
              <a:t> (</a:t>
            </a:r>
            <a:r>
              <a:rPr lang="en-US" dirty="0" err="1" smtClean="0"/>
              <a:t>dipende</a:t>
            </a:r>
            <a:r>
              <a:rPr lang="en-US" dirty="0" smtClean="0"/>
              <a:t> </a:t>
            </a:r>
            <a:r>
              <a:rPr lang="en-US" dirty="0" err="1" smtClean="0"/>
              <a:t>dall’andamento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spot market)</a:t>
            </a:r>
          </a:p>
          <a:p>
            <a:r>
              <a:rPr lang="en-US" dirty="0" err="1" smtClean="0"/>
              <a:t>Finestra</a:t>
            </a:r>
            <a:r>
              <a:rPr lang="en-US" dirty="0" smtClean="0"/>
              <a:t> di </a:t>
            </a:r>
            <a:r>
              <a:rPr lang="en-US" dirty="0" err="1" smtClean="0"/>
              <a:t>utilizzo</a:t>
            </a:r>
            <a:r>
              <a:rPr lang="en-US" dirty="0" smtClean="0"/>
              <a:t> del grant: da </a:t>
            </a:r>
            <a:r>
              <a:rPr lang="en-US" dirty="0" err="1" smtClean="0"/>
              <a:t>oggi</a:t>
            </a:r>
            <a:r>
              <a:rPr lang="en-US" dirty="0" smtClean="0"/>
              <a:t> a </a:t>
            </a:r>
            <a:r>
              <a:rPr lang="en-US" dirty="0" err="1" smtClean="0"/>
              <a:t>Marzo</a:t>
            </a:r>
            <a:r>
              <a:rPr lang="en-US" dirty="0" smtClean="0"/>
              <a:t> 2016</a:t>
            </a:r>
          </a:p>
          <a:p>
            <a:endParaRPr lang="en-US" dirty="0"/>
          </a:p>
          <a:p>
            <a:r>
              <a:rPr lang="en-US" dirty="0" smtClean="0"/>
              <a:t>Molto </a:t>
            </a:r>
            <a:r>
              <a:rPr lang="en-US" dirty="0" err="1" smtClean="0"/>
              <a:t>interesse</a:t>
            </a:r>
            <a:r>
              <a:rPr lang="en-US" dirty="0" smtClean="0"/>
              <a:t> </a:t>
            </a:r>
            <a:r>
              <a:rPr lang="en-US" dirty="0" err="1" smtClean="0"/>
              <a:t>italiano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Persone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’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calcolo</a:t>
            </a:r>
            <a:r>
              <a:rPr lang="en-US" dirty="0" smtClean="0"/>
              <a:t> </a:t>
            </a:r>
            <a:r>
              <a:rPr lang="en-US" dirty="0" err="1" smtClean="0"/>
              <a:t>opportunistico</a:t>
            </a:r>
            <a:r>
              <a:rPr lang="en-US" dirty="0" smtClean="0"/>
              <a:t> / HLT/ </a:t>
            </a:r>
            <a:r>
              <a:rPr lang="en-US" dirty="0" err="1" smtClean="0"/>
              <a:t>su</a:t>
            </a:r>
            <a:r>
              <a:rPr lang="en-US" dirty="0" smtClean="0"/>
              <a:t> AI di CMS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CNAF (per test di </a:t>
            </a:r>
            <a:r>
              <a:rPr lang="en-US" dirty="0" err="1" smtClean="0"/>
              <a:t>estensione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Non </a:t>
            </a:r>
            <a:r>
              <a:rPr lang="en-US" sz="1600" b="1" dirty="0" err="1" smtClean="0"/>
              <a:t>vendiamo</a:t>
            </a:r>
            <a:r>
              <a:rPr lang="en-US" sz="1600" b="1" dirty="0" smtClean="0"/>
              <a:t> la </a:t>
            </a:r>
            <a:r>
              <a:rPr lang="en-US" sz="1600" b="1" dirty="0" err="1" smtClean="0"/>
              <a:t>pelle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dell’orso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troppo</a:t>
            </a:r>
            <a:r>
              <a:rPr lang="en-US" sz="1600" b="1" dirty="0" smtClean="0"/>
              <a:t> presto: in </a:t>
            </a:r>
            <a:r>
              <a:rPr lang="en-US" sz="1600" b="1" dirty="0" err="1" smtClean="0"/>
              <a:t>pratica</a:t>
            </a:r>
            <a:r>
              <a:rPr lang="en-US" sz="1600" b="1" dirty="0" smtClean="0"/>
              <a:t> in </a:t>
            </a:r>
            <a:r>
              <a:rPr lang="en-US" sz="1600" b="1" dirty="0" err="1" smtClean="0"/>
              <a:t>queste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cifre</a:t>
            </a:r>
            <a:r>
              <a:rPr lang="en-US" sz="1600" b="1" dirty="0" smtClean="0"/>
              <a:t> non </a:t>
            </a:r>
            <a:r>
              <a:rPr lang="en-US" sz="1600" b="1" dirty="0" err="1" smtClean="0"/>
              <a:t>c’e</a:t>
            </a:r>
            <a:r>
              <a:rPr lang="en-US" sz="1600" b="1" dirty="0" smtClean="0"/>
              <a:t>’</a:t>
            </a:r>
          </a:p>
          <a:p>
            <a:pPr marL="742809" lvl="1" indent="-285750">
              <a:buFont typeface="Arial"/>
              <a:buChar char="•"/>
            </a:pPr>
            <a:r>
              <a:rPr lang="en-US" b="1" dirty="0" err="1" smtClean="0">
                <a:solidFill>
                  <a:srgbClr val="008000"/>
                </a:solidFill>
              </a:rPr>
              <a:t>Sostanziale</a:t>
            </a:r>
            <a:r>
              <a:rPr lang="en-US" b="1" dirty="0" smtClean="0">
                <a:solidFill>
                  <a:srgbClr val="008000"/>
                </a:solidFill>
              </a:rPr>
              <a:t> storage</a:t>
            </a:r>
          </a:p>
          <a:p>
            <a:pPr marL="742809" lvl="1" indent="-285750">
              <a:buFont typeface="Arial"/>
              <a:buChar char="•"/>
            </a:pPr>
            <a:r>
              <a:rPr lang="en-US" b="1" dirty="0" err="1" smtClean="0">
                <a:solidFill>
                  <a:srgbClr val="008000"/>
                </a:solidFill>
              </a:rPr>
              <a:t>Poca</a:t>
            </a:r>
            <a:r>
              <a:rPr lang="en-US" b="1" dirty="0" smtClean="0">
                <a:solidFill>
                  <a:srgbClr val="008000"/>
                </a:solidFill>
              </a:rPr>
              <a:t> rete in/out</a:t>
            </a:r>
          </a:p>
          <a:p>
            <a:pPr marL="742809" lvl="1" indent="-285750">
              <a:buFont typeface="Arial"/>
              <a:buChar char="•"/>
            </a:pPr>
            <a:r>
              <a:rPr lang="en-US" b="1" u="sng" dirty="0" err="1" smtClean="0">
                <a:solidFill>
                  <a:srgbClr val="008000"/>
                </a:solidFill>
              </a:rPr>
              <a:t>Puo</a:t>
            </a:r>
            <a:r>
              <a:rPr lang="en-US" b="1" u="sng" dirty="0" smtClean="0">
                <a:solidFill>
                  <a:srgbClr val="008000"/>
                </a:solidFill>
              </a:rPr>
              <a:t>’ non </a:t>
            </a:r>
            <a:r>
              <a:rPr lang="en-US" b="1" u="sng" dirty="0" err="1" smtClean="0">
                <a:solidFill>
                  <a:srgbClr val="008000"/>
                </a:solidFill>
              </a:rPr>
              <a:t>essere</a:t>
            </a:r>
            <a:r>
              <a:rPr lang="en-US" b="1" u="sng" dirty="0" smtClean="0">
                <a:solidFill>
                  <a:srgbClr val="008000"/>
                </a:solidFill>
              </a:rPr>
              <a:t> </a:t>
            </a:r>
            <a:r>
              <a:rPr lang="en-US" b="1" u="sng" dirty="0" err="1" smtClean="0">
                <a:solidFill>
                  <a:srgbClr val="008000"/>
                </a:solidFill>
              </a:rPr>
              <a:t>banale</a:t>
            </a:r>
            <a:r>
              <a:rPr lang="en-US" b="1" u="sng" dirty="0" smtClean="0">
                <a:solidFill>
                  <a:srgbClr val="008000"/>
                </a:solidFill>
              </a:rPr>
              <a:t> un </a:t>
            </a:r>
            <a:r>
              <a:rPr lang="en-US" b="1" u="sng" dirty="0" err="1" smtClean="0">
                <a:solidFill>
                  <a:srgbClr val="008000"/>
                </a:solidFill>
              </a:rPr>
              <a:t>utilizzo</a:t>
            </a:r>
            <a:r>
              <a:rPr lang="en-US" b="1" u="sng" dirty="0" smtClean="0">
                <a:solidFill>
                  <a:srgbClr val="008000"/>
                </a:solidFill>
              </a:rPr>
              <a:t> </a:t>
            </a:r>
            <a:r>
              <a:rPr lang="en-US" b="1" u="sng" dirty="0" err="1" smtClean="0">
                <a:solidFill>
                  <a:srgbClr val="008000"/>
                </a:solidFill>
              </a:rPr>
              <a:t>efficiente</a:t>
            </a:r>
            <a:r>
              <a:rPr lang="en-US" b="1" u="sng" dirty="0" smtClean="0">
                <a:solidFill>
                  <a:srgbClr val="008000"/>
                </a:solidFill>
              </a:rPr>
              <a:t> (ci </a:t>
            </a:r>
            <a:r>
              <a:rPr lang="en-US" b="1" u="sng" dirty="0" err="1" smtClean="0">
                <a:solidFill>
                  <a:srgbClr val="008000"/>
                </a:solidFill>
              </a:rPr>
              <a:t>fai</a:t>
            </a:r>
            <a:r>
              <a:rPr lang="en-US" b="1" u="sng" dirty="0" smtClean="0">
                <a:solidFill>
                  <a:srgbClr val="008000"/>
                </a:solidFill>
              </a:rPr>
              <a:t> GEN-SIM, ma </a:t>
            </a:r>
            <a:r>
              <a:rPr lang="en-US" b="1" u="sng" dirty="0" err="1" smtClean="0">
                <a:solidFill>
                  <a:srgbClr val="008000"/>
                </a:solidFill>
              </a:rPr>
              <a:t>quando</a:t>
            </a:r>
            <a:r>
              <a:rPr lang="en-US" b="1" u="sng" dirty="0" smtClean="0">
                <a:solidFill>
                  <a:srgbClr val="008000"/>
                </a:solidFill>
              </a:rPr>
              <a:t> </a:t>
            </a:r>
            <a:r>
              <a:rPr lang="en-US" b="1" u="sng" dirty="0" err="1" smtClean="0">
                <a:solidFill>
                  <a:srgbClr val="008000"/>
                </a:solidFill>
              </a:rPr>
              <a:t>sono</a:t>
            </a:r>
            <a:r>
              <a:rPr lang="en-US" b="1" u="sng" dirty="0" smtClean="0">
                <a:solidFill>
                  <a:srgbClr val="008000"/>
                </a:solidFill>
              </a:rPr>
              <a:t> </a:t>
            </a:r>
            <a:r>
              <a:rPr lang="en-US" b="1" u="sng" dirty="0" err="1" smtClean="0">
                <a:solidFill>
                  <a:srgbClr val="008000"/>
                </a:solidFill>
              </a:rPr>
              <a:t>finiti</a:t>
            </a:r>
            <a:r>
              <a:rPr lang="en-US" b="1" u="sng" dirty="0" smtClean="0">
                <a:solidFill>
                  <a:srgbClr val="008000"/>
                </a:solidFill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06975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Utilizzo</a:t>
            </a:r>
            <a:r>
              <a:rPr lang="en-US" dirty="0" smtClean="0"/>
              <a:t> e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risorse</a:t>
            </a:r>
            <a:r>
              <a:rPr lang="en-US" dirty="0" smtClean="0"/>
              <a:t> (CMS)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6" y="1324960"/>
            <a:ext cx="4366238" cy="299304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14276" y="2671379"/>
            <a:ext cx="142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Tier1: 120%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0" y="3429000"/>
            <a:ext cx="4452620" cy="33909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3296" y="5171090"/>
            <a:ext cx="142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Tier2: 102%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1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871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448" y="4204138"/>
            <a:ext cx="8706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generale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pledges 90-120%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Eff</a:t>
            </a:r>
            <a:r>
              <a:rPr lang="en-US" dirty="0" smtClean="0"/>
              <a:t> CPU </a:t>
            </a:r>
            <a:r>
              <a:rPr lang="en-US" dirty="0" err="1" smtClean="0"/>
              <a:t>cumulativa</a:t>
            </a:r>
            <a:r>
              <a:rPr lang="en-US" dirty="0" smtClean="0"/>
              <a:t> (</a:t>
            </a:r>
            <a:r>
              <a:rPr lang="en-US" dirty="0" err="1" smtClean="0"/>
              <a:t>analisi</a:t>
            </a:r>
            <a:r>
              <a:rPr lang="en-US" dirty="0" smtClean="0"/>
              <a:t> + </a:t>
            </a:r>
            <a:r>
              <a:rPr lang="en-US" dirty="0" err="1" smtClean="0"/>
              <a:t>produzione</a:t>
            </a:r>
            <a:r>
              <a:rPr lang="en-US" dirty="0" smtClean="0"/>
              <a:t>) &gt; 80%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0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" y="771921"/>
            <a:ext cx="5247360" cy="397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964" y="3555734"/>
            <a:ext cx="4898880" cy="261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705920" y="1107480"/>
            <a:ext cx="4438080" cy="1896679"/>
          </a:xfrm>
        </p:spPr>
        <p:txBody>
          <a:bodyPr tIns="15987"/>
          <a:lstStyle/>
          <a:p>
            <a:pPr marL="238790" indent="-238790" defTabSz="407094" eaLnBrk="1" hangingPunct="1">
              <a:buClr>
                <a:srgbClr val="F28E00"/>
              </a:buClr>
              <a:tabLst>
                <a:tab pos="825691" algn="l"/>
                <a:tab pos="1654260" algn="l"/>
                <a:tab pos="2482829" algn="l"/>
                <a:tab pos="3311400" algn="l"/>
                <a:tab pos="4139964" algn="l"/>
                <a:tab pos="4968534" algn="l"/>
                <a:tab pos="5797104" algn="l"/>
                <a:tab pos="6625672" algn="l"/>
                <a:tab pos="7454242" algn="l"/>
                <a:tab pos="8282810" algn="l"/>
                <a:tab pos="9111379" algn="l"/>
              </a:tabLst>
              <a:defRPr/>
            </a:pPr>
            <a:r>
              <a:rPr lang="en-US" sz="1800" dirty="0"/>
              <a:t>Tier-1 sites:</a:t>
            </a:r>
          </a:p>
          <a:p>
            <a:pPr marL="440178" lvl="1" indent="-178370" defTabSz="407094" eaLnBrk="1" hangingPunct="1">
              <a:buClr>
                <a:srgbClr val="808080"/>
              </a:buClr>
              <a:buFont typeface="Wingdings" charset="0"/>
              <a:buChar char=""/>
              <a:tabLst>
                <a:tab pos="825691" algn="l"/>
                <a:tab pos="1654260" algn="l"/>
                <a:tab pos="2482829" algn="l"/>
                <a:tab pos="3311400" algn="l"/>
                <a:tab pos="4139964" algn="l"/>
                <a:tab pos="4968534" algn="l"/>
                <a:tab pos="5797104" algn="l"/>
                <a:tab pos="6625672" algn="l"/>
                <a:tab pos="7454242" algn="l"/>
                <a:tab pos="8282810" algn="l"/>
                <a:tab pos="9111379" algn="l"/>
              </a:tabLst>
              <a:defRPr/>
            </a:pPr>
            <a:r>
              <a:rPr lang="en-US" sz="1600" b="1" dirty="0"/>
              <a:t>T1_RU_JINR basically commissioned</a:t>
            </a:r>
          </a:p>
          <a:p>
            <a:pPr marL="440178" lvl="1" indent="-178370" defTabSz="407094" eaLnBrk="1" hangingPunct="1">
              <a:buClr>
                <a:srgbClr val="808080"/>
              </a:buClr>
              <a:buFont typeface="Wingdings" charset="0"/>
              <a:buChar char=""/>
              <a:tabLst>
                <a:tab pos="825691" algn="l"/>
                <a:tab pos="1654260" algn="l"/>
                <a:tab pos="2482829" algn="l"/>
                <a:tab pos="3311400" algn="l"/>
                <a:tab pos="4139964" algn="l"/>
                <a:tab pos="4968534" algn="l"/>
                <a:tab pos="5797104" algn="l"/>
                <a:tab pos="6625672" algn="l"/>
                <a:tab pos="7454242" algn="l"/>
                <a:tab pos="8282810" algn="l"/>
                <a:tab pos="9111379" algn="l"/>
              </a:tabLst>
              <a:defRPr/>
            </a:pPr>
            <a:r>
              <a:rPr lang="en-US" sz="1600" b="1" dirty="0"/>
              <a:t>T1_TW_ASGC </a:t>
            </a:r>
            <a:r>
              <a:rPr lang="en-US" sz="1600" b="1" dirty="0" smtClean="0"/>
              <a:t>decommissioned</a:t>
            </a:r>
          </a:p>
          <a:p>
            <a:pPr marL="714411" lvl="2" indent="-178370" defTabSz="407094">
              <a:buClr>
                <a:srgbClr val="808080"/>
              </a:buClr>
              <a:buFont typeface="Wingdings" charset="0"/>
              <a:buChar char=""/>
              <a:tabLst>
                <a:tab pos="825691" algn="l"/>
                <a:tab pos="1654260" algn="l"/>
                <a:tab pos="2482829" algn="l"/>
                <a:tab pos="3311400" algn="l"/>
                <a:tab pos="4139964" algn="l"/>
                <a:tab pos="4968534" algn="l"/>
                <a:tab pos="5797104" algn="l"/>
                <a:tab pos="6625672" algn="l"/>
                <a:tab pos="7454242" algn="l"/>
                <a:tab pos="8282810" algn="l"/>
                <a:tab pos="9111379" algn="l"/>
              </a:tabLst>
              <a:defRPr/>
            </a:pPr>
            <a:r>
              <a:rPr lang="en-US" sz="1400" b="1" dirty="0" smtClean="0"/>
              <a:t>(not even present in the table)</a:t>
            </a:r>
            <a:endParaRPr lang="en-US" sz="1400" b="1" dirty="0"/>
          </a:p>
          <a:p>
            <a:pPr marL="615672" lvl="2" indent="-175495" defTabSz="407094" eaLnBrk="1" hangingPunct="1">
              <a:buClr>
                <a:srgbClr val="FF9900"/>
              </a:buClr>
              <a:buFont typeface="Arial Black" charset="0"/>
              <a:buChar char="&gt;"/>
              <a:tabLst>
                <a:tab pos="825691" algn="l"/>
                <a:tab pos="1654260" algn="l"/>
                <a:tab pos="2482829" algn="l"/>
                <a:tab pos="3311400" algn="l"/>
                <a:tab pos="4139964" algn="l"/>
                <a:tab pos="4968534" algn="l"/>
                <a:tab pos="5797104" algn="l"/>
                <a:tab pos="6625672" algn="l"/>
                <a:tab pos="7454242" algn="l"/>
                <a:tab pos="8282810" algn="l"/>
                <a:tab pos="9111379" algn="l"/>
              </a:tabLst>
              <a:defRPr/>
            </a:pPr>
            <a:r>
              <a:rPr lang="en-US" dirty="0" smtClean="0"/>
              <a:t>Removed from CMS systems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64320" y="4876353"/>
            <a:ext cx="3576960" cy="143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5987" rIns="0" bIns="0"/>
          <a:lstStyle>
            <a:lvl1pPr marL="263525" indent="-26352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 marL="485775" indent="-1968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defTabSz="407094" fontAlgn="base">
              <a:lnSpc>
                <a:spcPct val="93000"/>
              </a:lnSpc>
              <a:spcBef>
                <a:spcPct val="0"/>
              </a:spcBef>
              <a:spcAft>
                <a:spcPts val="1247"/>
              </a:spcAft>
              <a:buClr>
                <a:srgbClr val="F28E00"/>
              </a:buClr>
              <a:buSzPct val="100000"/>
              <a:defRPr/>
            </a:pPr>
            <a:r>
              <a:rPr lang="en-US"/>
              <a:t>Continuous effort:</a:t>
            </a:r>
          </a:p>
          <a:p>
            <a:pPr lvl="1" defTabSz="407094" fontAlgn="base">
              <a:lnSpc>
                <a:spcPct val="93000"/>
              </a:lnSpc>
              <a:spcBef>
                <a:spcPct val="0"/>
              </a:spcBef>
              <a:spcAft>
                <a:spcPts val="998"/>
              </a:spcAft>
              <a:buClr>
                <a:srgbClr val="808080"/>
              </a:buClr>
              <a:buSzPct val="100000"/>
              <a:buFont typeface="Wingdings" charset="0"/>
              <a:buChar char=""/>
              <a:defRPr/>
            </a:pPr>
            <a:r>
              <a:rPr lang="en-US" smtClean="0"/>
              <a:t>CMS Comp Ops supports</a:t>
            </a:r>
          </a:p>
          <a:p>
            <a:pPr lvl="1" defTabSz="407094" fontAlgn="base">
              <a:lnSpc>
                <a:spcPct val="93000"/>
              </a:lnSpc>
              <a:spcBef>
                <a:spcPct val="0"/>
              </a:spcBef>
              <a:spcAft>
                <a:spcPts val="998"/>
              </a:spcAft>
              <a:buClr>
                <a:srgbClr val="808080"/>
              </a:buClr>
              <a:buSzPct val="100000"/>
              <a:buFont typeface="Wingdings" charset="0"/>
              <a:buChar char=""/>
              <a:defRPr/>
            </a:pPr>
            <a:r>
              <a:rPr lang="en-US" smtClean="0"/>
              <a:t>Local site contacts</a:t>
            </a:r>
          </a:p>
        </p:txBody>
      </p:sp>
      <p:sp>
        <p:nvSpPr>
          <p:cNvPr id="78854" name="Slide Number Placeholder 5"/>
          <p:cNvSpPr txBox="1">
            <a:spLocks/>
          </p:cNvSpPr>
          <p:nvPr/>
        </p:nvSpPr>
        <p:spPr bwMode="auto">
          <a:xfrm>
            <a:off x="8534880" y="6303546"/>
            <a:ext cx="609120" cy="3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18" tIns="41460" rIns="82918" bIns="41460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0452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7C28E47-E30B-674D-9E1E-9113A557339C}" type="slidenum">
              <a:rPr lang="en-US" sz="1100">
                <a:solidFill>
                  <a:srgbClr val="3333CC"/>
                </a:solidFill>
              </a:rPr>
              <a:pPr defTabSz="40452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13</a:t>
            </a:fld>
            <a:endParaRPr lang="en-US" sz="1100">
              <a:solidFill>
                <a:srgbClr val="3333CC"/>
              </a:solidFill>
            </a:endParaRPr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284" y="375882"/>
            <a:ext cx="7875360" cy="544377"/>
          </a:xfrm>
        </p:spPr>
        <p:txBody>
          <a:bodyPr tIns="21580">
            <a:normAutofit fontScale="90000"/>
          </a:bodyPr>
          <a:lstStyle/>
          <a:p>
            <a:pPr defTabSz="407094" eaLnBrk="1" hangingPunct="1">
              <a:tabLst>
                <a:tab pos="0" algn="l"/>
                <a:tab pos="828567" algn="l"/>
                <a:tab pos="1657137" algn="l"/>
                <a:tab pos="2485705" algn="l"/>
                <a:tab pos="3314276" algn="l"/>
                <a:tab pos="4142845" algn="l"/>
                <a:tab pos="4971412" algn="l"/>
                <a:tab pos="5799978" algn="l"/>
                <a:tab pos="6628550" algn="l"/>
                <a:tab pos="7457118" algn="l"/>
                <a:tab pos="8285685" algn="l"/>
                <a:tab pos="9114257" algn="l"/>
              </a:tabLst>
              <a:defRPr/>
            </a:pPr>
            <a:r>
              <a:rPr lang="en-US" dirty="0" smtClean="0"/>
              <a:t>Tier-1 Readiness</a:t>
            </a:r>
          </a:p>
        </p:txBody>
      </p:sp>
    </p:spTree>
    <p:extLst>
      <p:ext uri="{BB962C8B-B14F-4D97-AF65-F5344CB8AC3E}">
        <p14:creationId xmlns:p14="http://schemas.microsoft.com/office/powerpoint/2010/main" val="22899143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2" y="721519"/>
            <a:ext cx="4456800" cy="455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329"/>
            <a:ext cx="4572000" cy="243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42" y="838172"/>
            <a:ext cx="4572000" cy="240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27201" y="5521540"/>
            <a:ext cx="320976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553" tIns="55162" rIns="81553" bIns="40777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defTabSz="4070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mtClean="0"/>
              <a:t>T2_TW_Taiwan decommissioned</a:t>
            </a:r>
            <a:br>
              <a:rPr lang="en-US" smtClean="0"/>
            </a:br>
            <a:r>
              <a:rPr lang="en-US" smtClean="0"/>
              <a:t> - Stopped supporting CMS</a:t>
            </a:r>
          </a:p>
        </p:txBody>
      </p:sp>
      <p:sp>
        <p:nvSpPr>
          <p:cNvPr id="80902" name="Slide Number Placeholder 5"/>
          <p:cNvSpPr txBox="1">
            <a:spLocks/>
          </p:cNvSpPr>
          <p:nvPr/>
        </p:nvSpPr>
        <p:spPr bwMode="auto">
          <a:xfrm>
            <a:off x="8534880" y="6303546"/>
            <a:ext cx="609120" cy="3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18" tIns="41460" rIns="82918" bIns="41460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0452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DE1D58EB-80FF-6D49-8485-44C16174A790}" type="slidenum">
              <a:rPr lang="en-US" sz="1100">
                <a:solidFill>
                  <a:srgbClr val="3333CC"/>
                </a:solidFill>
              </a:rPr>
              <a:pPr defTabSz="40452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14</a:t>
            </a:fld>
            <a:endParaRPr lang="en-US" sz="1100">
              <a:solidFill>
                <a:srgbClr val="3333CC"/>
              </a:solidFill>
            </a:endParaRPr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3362" y="375882"/>
            <a:ext cx="7875360" cy="544377"/>
          </a:xfrm>
        </p:spPr>
        <p:txBody>
          <a:bodyPr tIns="21580">
            <a:normAutofit fontScale="90000"/>
          </a:bodyPr>
          <a:lstStyle/>
          <a:p>
            <a:pPr defTabSz="407094" eaLnBrk="1" hangingPunct="1">
              <a:tabLst>
                <a:tab pos="0" algn="l"/>
                <a:tab pos="828567" algn="l"/>
                <a:tab pos="1657137" algn="l"/>
                <a:tab pos="2485705" algn="l"/>
                <a:tab pos="3314276" algn="l"/>
                <a:tab pos="4142845" algn="l"/>
                <a:tab pos="4971412" algn="l"/>
                <a:tab pos="5799978" algn="l"/>
                <a:tab pos="6628550" algn="l"/>
                <a:tab pos="7457118" algn="l"/>
                <a:tab pos="8285685" algn="l"/>
                <a:tab pos="9114257" algn="l"/>
              </a:tabLst>
              <a:defRPr/>
            </a:pPr>
            <a:r>
              <a:rPr lang="en-US" dirty="0" smtClean="0"/>
              <a:t>Tier-2 Readiness</a:t>
            </a:r>
          </a:p>
        </p:txBody>
      </p:sp>
    </p:spTree>
    <p:extLst>
      <p:ext uri="{BB962C8B-B14F-4D97-AF65-F5344CB8AC3E}">
        <p14:creationId xmlns:p14="http://schemas.microsoft.com/office/powerpoint/2010/main" val="6829609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Tier2 –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reale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CMS ha 54 Tier2 (include </a:t>
            </a:r>
            <a:r>
              <a:rPr lang="en-US" dirty="0" err="1" smtClean="0"/>
              <a:t>tutto</a:t>
            </a:r>
            <a:r>
              <a:rPr lang="en-US" dirty="0" smtClean="0"/>
              <a:t> </a:t>
            </a:r>
            <a:r>
              <a:rPr lang="en-US" dirty="0" err="1" smtClean="0"/>
              <a:t>quello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e </a:t>
            </a:r>
            <a:r>
              <a:rPr lang="en-US" dirty="0" err="1" smtClean="0"/>
              <a:t>stato</a:t>
            </a:r>
            <a:r>
              <a:rPr lang="en-US" dirty="0" smtClean="0"/>
              <a:t> Tier2 dal 2009 a </a:t>
            </a:r>
            <a:r>
              <a:rPr lang="en-US" dirty="0" err="1" smtClean="0"/>
              <a:t>oggi</a:t>
            </a:r>
            <a:r>
              <a:rPr lang="en-US" dirty="0" smtClean="0"/>
              <a:t>)</a:t>
            </a:r>
          </a:p>
          <a:p>
            <a:r>
              <a:rPr lang="en-US" dirty="0" smtClean="0"/>
              <a:t>I Tier2 </a:t>
            </a:r>
            <a:r>
              <a:rPr lang="en-US" dirty="0" err="1" smtClean="0"/>
              <a:t>ricevono</a:t>
            </a:r>
            <a:r>
              <a:rPr lang="en-US" dirty="0" smtClean="0"/>
              <a:t> EPR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In </a:t>
            </a:r>
            <a:r>
              <a:rPr lang="en-US" dirty="0" err="1" smtClean="0">
                <a:solidFill>
                  <a:srgbClr val="008000"/>
                </a:solidFill>
              </a:rPr>
              <a:t>proporzione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alle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risorse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che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danno</a:t>
            </a:r>
            <a:r>
              <a:rPr lang="en-US" dirty="0" smtClean="0">
                <a:solidFill>
                  <a:srgbClr val="008000"/>
                </a:solidFill>
              </a:rPr>
              <a:t> a CMS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Solo se </a:t>
            </a:r>
            <a:r>
              <a:rPr lang="en-US" dirty="0" err="1" smtClean="0">
                <a:solidFill>
                  <a:srgbClr val="008000"/>
                </a:solidFill>
              </a:rPr>
              <a:t>superano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il</a:t>
            </a:r>
            <a:r>
              <a:rPr lang="en-US" dirty="0" smtClean="0">
                <a:solidFill>
                  <a:srgbClr val="008000"/>
                </a:solidFill>
              </a:rPr>
              <a:t> 60% di readiness </a:t>
            </a:r>
            <a:r>
              <a:rPr lang="en-US" dirty="0" err="1" smtClean="0">
                <a:solidFill>
                  <a:srgbClr val="008000"/>
                </a:solidFill>
              </a:rPr>
              <a:t>durante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tutto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l’anno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endParaRPr lang="en-US" dirty="0"/>
          </a:p>
          <a:p>
            <a:r>
              <a:rPr lang="en-US" dirty="0" smtClean="0"/>
              <a:t>IN PRATICA: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9 Tier2 non </a:t>
            </a:r>
            <a:r>
              <a:rPr lang="en-US" dirty="0" err="1" smtClean="0">
                <a:solidFill>
                  <a:srgbClr val="008000"/>
                </a:solidFill>
              </a:rPr>
              <a:t>funzionano</a:t>
            </a:r>
            <a:r>
              <a:rPr lang="en-US" dirty="0" smtClean="0">
                <a:solidFill>
                  <a:srgbClr val="008000"/>
                </a:solidFill>
              </a:rPr>
              <a:t> del </a:t>
            </a:r>
            <a:r>
              <a:rPr lang="en-US" dirty="0" err="1" smtClean="0">
                <a:solidFill>
                  <a:srgbClr val="008000"/>
                </a:solidFill>
              </a:rPr>
              <a:t>tutto</a:t>
            </a:r>
            <a:r>
              <a:rPr lang="en-US" dirty="0" smtClean="0">
                <a:solidFill>
                  <a:srgbClr val="008000"/>
                </a:solidFill>
              </a:rPr>
              <a:t> o </a:t>
            </a:r>
            <a:r>
              <a:rPr lang="en-US" dirty="0" err="1" smtClean="0">
                <a:solidFill>
                  <a:srgbClr val="008000"/>
                </a:solidFill>
              </a:rPr>
              <a:t>sufficientemente</a:t>
            </a:r>
            <a:r>
              <a:rPr lang="en-US" dirty="0" smtClean="0">
                <a:solidFill>
                  <a:srgbClr val="008000"/>
                </a:solidFill>
              </a:rPr>
              <a:t> (I </a:t>
            </a:r>
            <a:r>
              <a:rPr lang="en-US" dirty="0" err="1" smtClean="0">
                <a:solidFill>
                  <a:srgbClr val="008000"/>
                </a:solidFill>
              </a:rPr>
              <a:t>Russi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principalmente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Questi</a:t>
            </a:r>
            <a:r>
              <a:rPr lang="en-US" dirty="0" smtClean="0">
                <a:solidFill>
                  <a:srgbClr val="008000"/>
                </a:solidFill>
              </a:rPr>
              <a:t> Tier2 </a:t>
            </a:r>
            <a:r>
              <a:rPr lang="en-US" dirty="0" err="1" smtClean="0">
                <a:solidFill>
                  <a:srgbClr val="008000"/>
                </a:solidFill>
              </a:rPr>
              <a:t>hanno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fra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il</a:t>
            </a:r>
            <a:r>
              <a:rPr lang="en-US" dirty="0" smtClean="0">
                <a:solidFill>
                  <a:srgbClr val="008000"/>
                </a:solidFill>
              </a:rPr>
              <a:t> 10 e </a:t>
            </a:r>
            <a:r>
              <a:rPr lang="en-US" dirty="0" err="1" smtClean="0">
                <a:solidFill>
                  <a:srgbClr val="008000"/>
                </a:solidFill>
              </a:rPr>
              <a:t>il</a:t>
            </a:r>
            <a:r>
              <a:rPr lang="en-US" dirty="0" smtClean="0">
                <a:solidFill>
                  <a:srgbClr val="008000"/>
                </a:solidFill>
              </a:rPr>
              <a:t> 15% </a:t>
            </a:r>
            <a:r>
              <a:rPr lang="en-US" dirty="0" err="1" smtClean="0">
                <a:solidFill>
                  <a:srgbClr val="008000"/>
                </a:solidFill>
              </a:rPr>
              <a:t>delle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risorse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sulla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carta</a:t>
            </a:r>
            <a:r>
              <a:rPr lang="en-US" dirty="0" smtClean="0">
                <a:solidFill>
                  <a:srgbClr val="008000"/>
                </a:solidFill>
              </a:rPr>
              <a:t>, per cui </a:t>
            </a:r>
            <a:r>
              <a:rPr lang="en-US" dirty="0" err="1" smtClean="0">
                <a:solidFill>
                  <a:srgbClr val="008000"/>
                </a:solidFill>
              </a:rPr>
              <a:t>sono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risorse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che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alla</a:t>
            </a:r>
            <a:r>
              <a:rPr lang="en-US" dirty="0" smtClean="0">
                <a:solidFill>
                  <a:srgbClr val="008000"/>
                </a:solidFill>
              </a:rPr>
              <a:t> fine </a:t>
            </a:r>
            <a:r>
              <a:rPr lang="en-US" dirty="0" err="1" smtClean="0">
                <a:solidFill>
                  <a:srgbClr val="008000"/>
                </a:solidFill>
              </a:rPr>
              <a:t>MANCANo</a:t>
            </a:r>
            <a:r>
              <a:rPr lang="en-US" dirty="0" smtClean="0">
                <a:solidFill>
                  <a:srgbClr val="008000"/>
                </a:solidFill>
              </a:rPr>
              <a:t> a CMS (</a:t>
            </a:r>
            <a:r>
              <a:rPr lang="en-US" dirty="0" err="1" smtClean="0">
                <a:solidFill>
                  <a:srgbClr val="008000"/>
                </a:solidFill>
              </a:rPr>
              <a:t>anche</a:t>
            </a:r>
            <a:r>
              <a:rPr lang="en-US" dirty="0" smtClean="0">
                <a:solidFill>
                  <a:srgbClr val="008000"/>
                </a:solidFill>
              </a:rPr>
              <a:t> se </a:t>
            </a:r>
            <a:r>
              <a:rPr lang="en-US" dirty="0" err="1" smtClean="0">
                <a:solidFill>
                  <a:srgbClr val="008000"/>
                </a:solidFill>
              </a:rPr>
              <a:t>su</a:t>
            </a:r>
            <a:r>
              <a:rPr lang="en-US" dirty="0" smtClean="0">
                <a:solidFill>
                  <a:srgbClr val="008000"/>
                </a:solidFill>
              </a:rPr>
              <a:t>  Rebus)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Tier2: </a:t>
            </a:r>
            <a:r>
              <a:rPr lang="en-US" dirty="0" err="1" smtClean="0"/>
              <a:t>stati</a:t>
            </a:r>
            <a:r>
              <a:rPr lang="en-US" dirty="0" smtClean="0"/>
              <a:t> </a:t>
            </a:r>
            <a:r>
              <a:rPr lang="en-US" dirty="0" err="1" smtClean="0"/>
              <a:t>possibili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OK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In Warning (</a:t>
            </a:r>
            <a:r>
              <a:rPr lang="en-US" dirty="0" err="1" smtClean="0">
                <a:solidFill>
                  <a:srgbClr val="008000"/>
                </a:solidFill>
              </a:rPr>
              <a:t>sta</a:t>
            </a:r>
            <a:r>
              <a:rPr lang="en-US" dirty="0" smtClean="0">
                <a:solidFill>
                  <a:srgbClr val="008000"/>
                </a:solidFill>
              </a:rPr>
              <a:t> per </a:t>
            </a:r>
            <a:r>
              <a:rPr lang="en-US" dirty="0" err="1" smtClean="0">
                <a:solidFill>
                  <a:srgbClr val="008000"/>
                </a:solidFill>
              </a:rPr>
              <a:t>entrare</a:t>
            </a:r>
            <a:r>
              <a:rPr lang="en-US" dirty="0" smtClean="0">
                <a:solidFill>
                  <a:srgbClr val="008000"/>
                </a:solidFill>
              </a:rPr>
              <a:t> in waiting room)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Waiting room – </a:t>
            </a:r>
            <a:r>
              <a:rPr lang="en-US" dirty="0" err="1" smtClean="0">
                <a:solidFill>
                  <a:srgbClr val="008000"/>
                </a:solidFill>
              </a:rPr>
              <a:t>comincia</a:t>
            </a:r>
            <a:r>
              <a:rPr lang="en-US" dirty="0" smtClean="0">
                <a:solidFill>
                  <a:srgbClr val="008000"/>
                </a:solidFill>
              </a:rPr>
              <a:t> a </a:t>
            </a:r>
            <a:r>
              <a:rPr lang="en-US" dirty="0" err="1" smtClean="0">
                <a:solidFill>
                  <a:srgbClr val="008000"/>
                </a:solidFill>
              </a:rPr>
              <a:t>perdere</a:t>
            </a:r>
            <a:r>
              <a:rPr lang="en-US" dirty="0" smtClean="0">
                <a:solidFill>
                  <a:srgbClr val="008000"/>
                </a:solidFill>
              </a:rPr>
              <a:t> EPR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Morgue – in waiting room da &gt; 8 </a:t>
            </a:r>
            <a:r>
              <a:rPr lang="en-US" dirty="0" err="1" smtClean="0">
                <a:solidFill>
                  <a:srgbClr val="008000"/>
                </a:solidFill>
              </a:rPr>
              <a:t>settimane,lo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consideriamo</a:t>
            </a:r>
            <a:r>
              <a:rPr lang="en-US" dirty="0" smtClean="0">
                <a:solidFill>
                  <a:srgbClr val="008000"/>
                </a:solidFill>
              </a:rPr>
              <a:t> ~ </a:t>
            </a:r>
            <a:r>
              <a:rPr lang="en-US" dirty="0" err="1" smtClean="0">
                <a:solidFill>
                  <a:srgbClr val="008000"/>
                </a:solidFill>
              </a:rPr>
              <a:t>perso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dirty="0" err="1" smtClean="0">
                <a:solidFill>
                  <a:srgbClr val="008000"/>
                </a:solidFill>
              </a:rPr>
              <a:t>raro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che</a:t>
            </a:r>
            <a:r>
              <a:rPr lang="en-US" dirty="0" smtClean="0">
                <a:solidFill>
                  <a:srgbClr val="008000"/>
                </a:solidFill>
              </a:rPr>
              <a:t> un Tier2 </a:t>
            </a:r>
            <a:r>
              <a:rPr lang="en-US" dirty="0" err="1" smtClean="0">
                <a:solidFill>
                  <a:srgbClr val="008000"/>
                </a:solidFill>
              </a:rPr>
              <a:t>esca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dalla</a:t>
            </a:r>
            <a:r>
              <a:rPr lang="en-US" dirty="0" smtClean="0">
                <a:solidFill>
                  <a:srgbClr val="008000"/>
                </a:solidFill>
              </a:rPr>
              <a:t> morgue ….)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risorse</a:t>
            </a:r>
            <a:r>
              <a:rPr lang="en-US" dirty="0" smtClean="0"/>
              <a:t> - ITALIA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9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Cosa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processa</a:t>
            </a:r>
            <a:r>
              <a:rPr lang="en-US" dirty="0" smtClean="0"/>
              <a:t> (T1 </a:t>
            </a:r>
            <a:r>
              <a:rPr lang="en-US" dirty="0" err="1" smtClean="0"/>
              <a:t>vs</a:t>
            </a:r>
            <a:r>
              <a:rPr lang="en-US" dirty="0" smtClean="0"/>
              <a:t> T2s) in Italia?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72" y="1726779"/>
            <a:ext cx="4977231" cy="3723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1" y="1818144"/>
            <a:ext cx="4757326" cy="3553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916" y="5752047"/>
            <a:ext cx="2737686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b="1" dirty="0" smtClean="0"/>
              <a:t>T1: 70-30 prod/</a:t>
            </a:r>
            <a:r>
              <a:rPr lang="en-US" b="1" dirty="0" err="1" smtClean="0"/>
              <a:t>analisys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26063" y="5794811"/>
            <a:ext cx="2866064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b="1" dirty="0" smtClean="0"/>
              <a:t>T2s: 40-</a:t>
            </a:r>
            <a:r>
              <a:rPr lang="en-US" b="1" dirty="0"/>
              <a:t>6</a:t>
            </a:r>
            <a:r>
              <a:rPr lang="en-US" b="1" dirty="0" smtClean="0"/>
              <a:t>0 prod/</a:t>
            </a:r>
            <a:r>
              <a:rPr lang="en-US" b="1" dirty="0" err="1" smtClean="0"/>
              <a:t>analisys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18801" y="6211669"/>
            <a:ext cx="5444557" cy="646331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In </a:t>
            </a:r>
            <a:r>
              <a:rPr lang="en-US" b="1" dirty="0" err="1" smtClean="0">
                <a:solidFill>
                  <a:srgbClr val="0000FF"/>
                </a:solidFill>
              </a:rPr>
              <a:t>entrambi</a:t>
            </a:r>
            <a:r>
              <a:rPr lang="en-US" b="1" dirty="0" smtClean="0">
                <a:solidFill>
                  <a:srgbClr val="0000FF"/>
                </a:solidFill>
              </a:rPr>
              <a:t> I </a:t>
            </a:r>
            <a:r>
              <a:rPr lang="en-US" b="1" dirty="0" err="1" smtClean="0">
                <a:solidFill>
                  <a:srgbClr val="0000FF"/>
                </a:solidFill>
              </a:rPr>
              <a:t>casi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piu</a:t>
            </a:r>
            <a:r>
              <a:rPr lang="en-US" b="1" dirty="0" smtClean="0">
                <a:solidFill>
                  <a:srgbClr val="0000FF"/>
                </a:solidFill>
              </a:rPr>
              <a:t>’ </a:t>
            </a:r>
            <a:r>
              <a:rPr lang="en-US" b="1" dirty="0" err="1" smtClean="0">
                <a:solidFill>
                  <a:srgbClr val="0000FF"/>
                </a:solidFill>
              </a:rPr>
              <a:t>analisi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rispetto</a:t>
            </a:r>
            <a:r>
              <a:rPr lang="en-US" b="1" dirty="0" smtClean="0">
                <a:solidFill>
                  <a:srgbClr val="0000FF"/>
                </a:solidFill>
              </a:rPr>
              <a:t> al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err="1" smtClean="0">
                <a:solidFill>
                  <a:srgbClr val="0000FF"/>
                </a:solidFill>
              </a:rPr>
              <a:t>modello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originale</a:t>
            </a:r>
            <a:r>
              <a:rPr lang="en-US" b="1" dirty="0" smtClean="0">
                <a:solidFill>
                  <a:srgbClr val="0000FF"/>
                </a:solidFill>
              </a:rPr>
              <a:t> (</a:t>
            </a:r>
            <a:r>
              <a:rPr lang="en-US" b="1" dirty="0" err="1" smtClean="0">
                <a:solidFill>
                  <a:srgbClr val="0000FF"/>
                </a:solidFill>
              </a:rPr>
              <a:t>che</a:t>
            </a:r>
            <a:r>
              <a:rPr lang="en-US" b="1" dirty="0" smtClean="0">
                <a:solidFill>
                  <a:srgbClr val="0000FF"/>
                </a:solidFill>
              </a:rPr>
              <a:t> era 100%-0% e 50%-50%)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85257" y="2456529"/>
            <a:ext cx="941521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Analisi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6350" y="4665500"/>
            <a:ext cx="941521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Analisi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5894" y="4296168"/>
            <a:ext cx="1441420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Produzione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26792" y="2825861"/>
            <a:ext cx="1441420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Produzione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6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Availability (good T2 se &gt; 80%, T1 &gt; 90%)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4000" cy="493283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7029029" y="1028702"/>
            <a:ext cx="0" cy="55184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26896" y="6177855"/>
            <a:ext cx="402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tutti</a:t>
            </a:r>
            <a:r>
              <a:rPr lang="en-US" dirty="0" smtClean="0"/>
              <a:t> I plot </a:t>
            </a:r>
            <a:r>
              <a:rPr lang="en-US" dirty="0" err="1" smtClean="0"/>
              <a:t>sono</a:t>
            </a:r>
            <a:r>
              <a:rPr lang="en-US" dirty="0" smtClean="0"/>
              <a:t> da 10/2014 a 4/2015)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2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2446"/>
            <a:ext cx="9144000" cy="45555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36655"/>
            <a:ext cx="888913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Waiting room di CMS per I T2: </a:t>
            </a:r>
            <a:r>
              <a:rPr lang="en-US" dirty="0" err="1" smtClean="0"/>
              <a:t>siti</a:t>
            </a:r>
            <a:r>
              <a:rPr lang="en-US" dirty="0" smtClean="0"/>
              <a:t> non </a:t>
            </a:r>
            <a:r>
              <a:rPr lang="en-US" dirty="0" err="1" smtClean="0"/>
              <a:t>funzionanti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lungo</a:t>
            </a:r>
            <a:r>
              <a:rPr lang="en-US" dirty="0" smtClean="0"/>
              <a:t> </a:t>
            </a:r>
            <a:r>
              <a:rPr lang="en-US" dirty="0" err="1" smtClean="0"/>
              <a:t>periodo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>
                <a:solidFill>
                  <a:srgbClr val="008000"/>
                </a:solidFill>
              </a:rPr>
              <a:t>Green = </a:t>
            </a:r>
            <a:r>
              <a:rPr lang="en-US" dirty="0" err="1" smtClean="0">
                <a:solidFill>
                  <a:srgbClr val="008000"/>
                </a:solidFill>
              </a:rPr>
              <a:t>tutto</a:t>
            </a:r>
            <a:r>
              <a:rPr lang="en-US" dirty="0" smtClean="0">
                <a:solidFill>
                  <a:srgbClr val="008000"/>
                </a:solidFill>
              </a:rPr>
              <a:t> ok</a:t>
            </a:r>
          </a:p>
          <a:p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Yellow = se </a:t>
            </a:r>
            <a:r>
              <a:rPr lang="en-US" dirty="0" err="1" smtClean="0">
                <a:solidFill>
                  <a:srgbClr val="008000"/>
                </a:solidFill>
              </a:rPr>
              <a:t>continuano</a:t>
            </a:r>
            <a:r>
              <a:rPr lang="en-US" dirty="0" smtClean="0">
                <a:solidFill>
                  <a:srgbClr val="008000"/>
                </a:solidFill>
              </a:rPr>
              <a:t> ad </a:t>
            </a:r>
            <a:r>
              <a:rPr lang="en-US" dirty="0" err="1" smtClean="0">
                <a:solidFill>
                  <a:srgbClr val="008000"/>
                </a:solidFill>
              </a:rPr>
              <a:t>andare</a:t>
            </a:r>
            <a:r>
              <a:rPr lang="en-US" dirty="0" smtClean="0">
                <a:solidFill>
                  <a:srgbClr val="008000"/>
                </a:solidFill>
              </a:rPr>
              <a:t> male 1 </a:t>
            </a:r>
            <a:r>
              <a:rPr lang="en-US" dirty="0" err="1" smtClean="0">
                <a:solidFill>
                  <a:srgbClr val="008000"/>
                </a:solidFill>
              </a:rPr>
              <a:t>settimana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dopo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diventano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rossi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 Red = </a:t>
            </a:r>
            <a:r>
              <a:rPr lang="en-US" dirty="0" err="1" smtClean="0">
                <a:solidFill>
                  <a:srgbClr val="008000"/>
                </a:solidFill>
              </a:rPr>
              <a:t>cominciano</a:t>
            </a:r>
            <a:r>
              <a:rPr lang="en-US" dirty="0" smtClean="0">
                <a:solidFill>
                  <a:srgbClr val="008000"/>
                </a:solidFill>
              </a:rPr>
              <a:t> a </a:t>
            </a:r>
            <a:r>
              <a:rPr lang="en-US" dirty="0" err="1" smtClean="0">
                <a:solidFill>
                  <a:srgbClr val="008000"/>
                </a:solidFill>
              </a:rPr>
              <a:t>perdere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punti</a:t>
            </a:r>
            <a:r>
              <a:rPr lang="en-US" dirty="0" smtClean="0">
                <a:solidFill>
                  <a:srgbClr val="008000"/>
                </a:solidFill>
              </a:rPr>
              <a:t> EPR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/>
              <a:t>ITALIANI: 0% </a:t>
            </a:r>
            <a:r>
              <a:rPr lang="en-US" dirty="0" err="1" smtClean="0"/>
              <a:t>rossi</a:t>
            </a:r>
            <a:endParaRPr lang="en-US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0" y="5486400"/>
            <a:ext cx="9144000" cy="2667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70000"/>
                  <a:satMod val="150000"/>
                  <a:alpha val="21000"/>
                </a:schemeClr>
              </a:gs>
              <a:gs pos="34000">
                <a:schemeClr val="accent6">
                  <a:shade val="70000"/>
                  <a:satMod val="140000"/>
                  <a:alpha val="21000"/>
                </a:schemeClr>
              </a:gs>
              <a:gs pos="70000">
                <a:schemeClr val="accent6">
                  <a:tint val="100000"/>
                  <a:shade val="90000"/>
                  <a:satMod val="140000"/>
                  <a:alpha val="21000"/>
                </a:schemeClr>
              </a:gs>
              <a:gs pos="100000">
                <a:schemeClr val="accent6">
                  <a:tint val="100000"/>
                  <a:shade val="100000"/>
                  <a:satMod val="100000"/>
                  <a:alpha val="21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550068" y="2128828"/>
            <a:ext cx="504239" cy="3357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1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Attivita</a:t>
            </a:r>
            <a:r>
              <a:rPr lang="en-US" dirty="0" smtClean="0"/>
              <a:t>’ 2014 (e prima parte 2015)</a:t>
            </a:r>
          </a:p>
          <a:p>
            <a:r>
              <a:rPr lang="en-US" dirty="0" err="1" smtClean="0"/>
              <a:t>Attivita</a:t>
            </a:r>
            <a:r>
              <a:rPr lang="en-US" dirty="0" smtClean="0"/>
              <a:t>’ </a:t>
            </a:r>
            <a:r>
              <a:rPr lang="en-US" dirty="0" err="1" smtClean="0"/>
              <a:t>previste</a:t>
            </a:r>
            <a:r>
              <a:rPr lang="en-US" dirty="0" smtClean="0"/>
              <a:t> 2015</a:t>
            </a:r>
          </a:p>
          <a:p>
            <a:r>
              <a:rPr lang="en-US" dirty="0" err="1" smtClean="0"/>
              <a:t>Novita</a:t>
            </a:r>
            <a:r>
              <a:rPr lang="en-US" dirty="0" smtClean="0"/>
              <a:t>’ </a:t>
            </a:r>
            <a:r>
              <a:rPr lang="en-US" dirty="0" err="1" smtClean="0"/>
              <a:t>modello</a:t>
            </a:r>
            <a:r>
              <a:rPr lang="en-US" dirty="0" smtClean="0"/>
              <a:t> di </a:t>
            </a:r>
            <a:r>
              <a:rPr lang="en-US" dirty="0" err="1" smtClean="0"/>
              <a:t>calcolo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Poco</a:t>
            </a:r>
            <a:r>
              <a:rPr lang="en-US" dirty="0" smtClean="0">
                <a:solidFill>
                  <a:srgbClr val="008000"/>
                </a:solidFill>
              </a:rPr>
              <a:t> – </a:t>
            </a:r>
            <a:r>
              <a:rPr lang="en-US" dirty="0" err="1" smtClean="0">
                <a:solidFill>
                  <a:srgbClr val="008000"/>
                </a:solidFill>
              </a:rPr>
              <a:t>rimando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soprattutto</a:t>
            </a:r>
            <a:r>
              <a:rPr lang="en-US" dirty="0" smtClean="0">
                <a:solidFill>
                  <a:srgbClr val="008000"/>
                </a:solidFill>
              </a:rPr>
              <a:t> a meeting di </a:t>
            </a:r>
            <a:r>
              <a:rPr lang="en-US" dirty="0" err="1" smtClean="0">
                <a:solidFill>
                  <a:srgbClr val="008000"/>
                </a:solidFill>
              </a:rPr>
              <a:t>Febbraio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/>
          </a:p>
          <a:p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risorse</a:t>
            </a:r>
            <a:r>
              <a:rPr lang="en-US" dirty="0" smtClean="0"/>
              <a:t> (CMS)</a:t>
            </a:r>
          </a:p>
          <a:p>
            <a:endParaRPr lang="en-US" dirty="0"/>
          </a:p>
          <a:p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risorse</a:t>
            </a:r>
            <a:r>
              <a:rPr lang="en-US" dirty="0" smtClean="0"/>
              <a:t> (IT)</a:t>
            </a:r>
          </a:p>
          <a:p>
            <a:endParaRPr lang="en-US" dirty="0"/>
          </a:p>
          <a:p>
            <a:r>
              <a:rPr lang="en-US" dirty="0" err="1" smtClean="0"/>
              <a:t>Richiesta</a:t>
            </a:r>
            <a:r>
              <a:rPr lang="en-US" dirty="0" smtClean="0"/>
              <a:t> </a:t>
            </a:r>
            <a:r>
              <a:rPr lang="en-US" dirty="0" err="1" smtClean="0"/>
              <a:t>risorse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2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10/2014 – 5/2015 jobs T1+T2 per </a:t>
            </a:r>
            <a:r>
              <a:rPr lang="en-US" dirty="0" err="1" smtClean="0"/>
              <a:t>nazione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4951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9801" y="3399985"/>
            <a:ext cx="3969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Italia </a:t>
            </a:r>
            <a:r>
              <a:rPr lang="en-US" dirty="0" err="1" smtClean="0"/>
              <a:t>seconda</a:t>
            </a:r>
            <a:r>
              <a:rPr lang="en-US" dirty="0" smtClean="0"/>
              <a:t> </a:t>
            </a:r>
            <a:r>
              <a:rPr lang="en-US" dirty="0" err="1" smtClean="0"/>
              <a:t>dopo</a:t>
            </a:r>
            <a:r>
              <a:rPr lang="en-US" dirty="0" smtClean="0"/>
              <a:t> US … </a:t>
            </a:r>
            <a:br>
              <a:rPr lang="en-US" dirty="0" smtClean="0"/>
            </a:br>
            <a:r>
              <a:rPr lang="en-US" dirty="0" err="1" smtClean="0"/>
              <a:t>distacco</a:t>
            </a:r>
            <a:r>
              <a:rPr lang="en-US" dirty="0" smtClean="0"/>
              <a:t> </a:t>
            </a:r>
            <a:r>
              <a:rPr lang="en-US" dirty="0" err="1" smtClean="0"/>
              <a:t>forse</a:t>
            </a:r>
            <a:r>
              <a:rPr lang="en-US" dirty="0" smtClean="0"/>
              <a:t> </a:t>
            </a:r>
            <a:r>
              <a:rPr lang="en-US" dirty="0" err="1" smtClean="0"/>
              <a:t>additittura</a:t>
            </a:r>
            <a:r>
              <a:rPr lang="en-US" dirty="0" smtClean="0"/>
              <a:t> </a:t>
            </a:r>
            <a:r>
              <a:rPr lang="en-US" dirty="0" err="1" smtClean="0"/>
              <a:t>aumentato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0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Dentro</a:t>
            </a:r>
            <a:r>
              <a:rPr lang="en-US" dirty="0" smtClean="0"/>
              <a:t> </a:t>
            </a:r>
            <a:r>
              <a:rPr lang="en-US" dirty="0" err="1" smtClean="0"/>
              <a:t>l”italia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73782" y="4436346"/>
            <a:ext cx="19525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T1 ~ 40%</a:t>
            </a:r>
          </a:p>
          <a:p>
            <a:r>
              <a:rPr lang="en-US" sz="3200" dirty="0" smtClean="0"/>
              <a:t>T2 ~ 60%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1441"/>
            <a:ext cx="4560822" cy="3402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78" y="1524002"/>
            <a:ext cx="9144000" cy="23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8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Efficienza</a:t>
            </a:r>
            <a:r>
              <a:rPr lang="en-US" dirty="0" smtClean="0"/>
              <a:t> CPU (CPU/Wall)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6856"/>
            <a:ext cx="6461743" cy="477324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920126" y="1887576"/>
            <a:ext cx="0" cy="416801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464372" y="1887576"/>
            <a:ext cx="0" cy="416801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9559" y="6146155"/>
            <a:ext cx="150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80% 90%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200729" y="2942897"/>
            <a:ext cx="29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Meglio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media di CMS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che</a:t>
            </a:r>
            <a:r>
              <a:rPr lang="en-US" dirty="0" smtClean="0"/>
              <a:t> era </a:t>
            </a:r>
            <a:r>
              <a:rPr lang="en-US" dirty="0" err="1" smtClean="0"/>
              <a:t>poco</a:t>
            </a:r>
            <a:r>
              <a:rPr lang="en-US" dirty="0" smtClean="0"/>
              <a:t> </a:t>
            </a:r>
            <a:r>
              <a:rPr lang="en-US" dirty="0" err="1" smtClean="0"/>
              <a:t>sopra</a:t>
            </a:r>
            <a:r>
              <a:rPr lang="en-US" dirty="0" smtClean="0"/>
              <a:t> l’80%)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9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– 2014-2015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Come da </a:t>
            </a:r>
            <a:r>
              <a:rPr lang="en-US" dirty="0" err="1" smtClean="0"/>
              <a:t>istruzioni</a:t>
            </a:r>
            <a:r>
              <a:rPr lang="en-US" dirty="0" smtClean="0"/>
              <a:t> </a:t>
            </a:r>
            <a:r>
              <a:rPr lang="en-US" dirty="0" err="1" smtClean="0"/>
              <a:t>usiamo</a:t>
            </a:r>
            <a:r>
              <a:rPr lang="en-US" dirty="0" smtClean="0"/>
              <a:t> Faust</a:t>
            </a:r>
          </a:p>
          <a:p>
            <a:pPr lvl="1"/>
            <a:r>
              <a:rPr lang="en-US" dirty="0">
                <a:hlinkClick r:id="rId2"/>
              </a:rPr>
              <a:t>https:/</a:t>
            </a:r>
            <a:r>
              <a:rPr lang="en-US" dirty="0" smtClean="0">
                <a:hlinkClick r:id="rId2"/>
              </a:rPr>
              <a:t>/faust01</a:t>
            </a:r>
            <a:r>
              <a:rPr lang="en-US" dirty="0">
                <a:hlinkClick r:id="rId2"/>
              </a:rPr>
              <a:t>.to.infn.it/#/dashboard/script/</a:t>
            </a:r>
            <a:r>
              <a:rPr lang="en-US" dirty="0" smtClean="0">
                <a:hlinkClick r:id="rId2"/>
              </a:rPr>
              <a:t>pledge_sum.js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Passati</a:t>
            </a:r>
            <a:r>
              <a:rPr lang="en-US" dirty="0" smtClean="0">
                <a:solidFill>
                  <a:srgbClr val="008000"/>
                </a:solidFill>
              </a:rPr>
              <a:t> a Faust a </a:t>
            </a:r>
            <a:r>
              <a:rPr lang="en-US" dirty="0" err="1" smtClean="0">
                <a:solidFill>
                  <a:srgbClr val="008000"/>
                </a:solidFill>
              </a:rPr>
              <a:t>Settembre</a:t>
            </a:r>
            <a:r>
              <a:rPr lang="en-US" dirty="0" smtClean="0">
                <a:solidFill>
                  <a:srgbClr val="008000"/>
                </a:solidFill>
              </a:rPr>
              <a:t>/</a:t>
            </a:r>
            <a:r>
              <a:rPr lang="en-US" dirty="0" err="1" smtClean="0">
                <a:solidFill>
                  <a:srgbClr val="008000"/>
                </a:solidFill>
              </a:rPr>
              <a:t>Ottobre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err="1" smtClean="0">
                <a:solidFill>
                  <a:srgbClr val="008000"/>
                </a:solidFill>
              </a:rPr>
              <a:t>Alcuni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siti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hanno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ripubblicato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tutto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il</a:t>
            </a:r>
            <a:r>
              <a:rPr lang="en-US" dirty="0" smtClean="0">
                <a:solidFill>
                  <a:srgbClr val="008000"/>
                </a:solidFill>
              </a:rPr>
              <a:t> 2014, </a:t>
            </a:r>
            <a:r>
              <a:rPr lang="en-US" dirty="0" err="1" smtClean="0">
                <a:solidFill>
                  <a:srgbClr val="008000"/>
                </a:solidFill>
              </a:rPr>
              <a:t>altri</a:t>
            </a:r>
            <a:r>
              <a:rPr lang="en-US" dirty="0" smtClean="0">
                <a:solidFill>
                  <a:srgbClr val="008000"/>
                </a:solidFill>
              </a:rPr>
              <a:t> no. </a:t>
            </a:r>
            <a:r>
              <a:rPr lang="en-US" dirty="0" err="1" smtClean="0">
                <a:solidFill>
                  <a:srgbClr val="008000"/>
                </a:solidFill>
              </a:rPr>
              <a:t>Faccio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vedere</a:t>
            </a:r>
            <a:r>
              <a:rPr lang="en-US" dirty="0" smtClean="0">
                <a:solidFill>
                  <a:srgbClr val="008000"/>
                </a:solidFill>
              </a:rPr>
              <a:t> 01-11-2014 – 21-05-2015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Il pledge e’ </a:t>
            </a:r>
            <a:r>
              <a:rPr lang="en-US" dirty="0" err="1" smtClean="0">
                <a:solidFill>
                  <a:srgbClr val="008000"/>
                </a:solidFill>
              </a:rPr>
              <a:t>stato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correttamente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aggiornato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il</a:t>
            </a:r>
            <a:r>
              <a:rPr lang="en-US" dirty="0" smtClean="0">
                <a:solidFill>
                  <a:srgbClr val="008000"/>
                </a:solidFill>
              </a:rPr>
              <a:t> 1 </a:t>
            </a:r>
            <a:r>
              <a:rPr lang="en-US" dirty="0" err="1" smtClean="0">
                <a:solidFill>
                  <a:srgbClr val="008000"/>
                </a:solidFill>
              </a:rPr>
              <a:t>Aprile</a:t>
            </a:r>
            <a:r>
              <a:rPr lang="en-US" dirty="0" smtClean="0">
                <a:solidFill>
                  <a:srgbClr val="008000"/>
                </a:solidFill>
              </a:rPr>
              <a:t> 2015, ma le </a:t>
            </a:r>
            <a:r>
              <a:rPr lang="en-US" dirty="0" err="1" smtClean="0">
                <a:solidFill>
                  <a:srgbClr val="008000"/>
                </a:solidFill>
              </a:rPr>
              <a:t>risorse</a:t>
            </a:r>
            <a:r>
              <a:rPr lang="en-US" dirty="0" smtClean="0">
                <a:solidFill>
                  <a:srgbClr val="008000"/>
                </a:solidFill>
              </a:rPr>
              <a:t> non </a:t>
            </a:r>
            <a:r>
              <a:rPr lang="en-US" dirty="0" err="1" smtClean="0">
                <a:solidFill>
                  <a:srgbClr val="008000"/>
                </a:solidFill>
              </a:rPr>
              <a:t>sono</a:t>
            </a:r>
            <a:r>
              <a:rPr lang="en-US" dirty="0" smtClean="0">
                <a:solidFill>
                  <a:srgbClr val="008000"/>
                </a:solidFill>
              </a:rPr>
              <a:t> state </a:t>
            </a:r>
            <a:r>
              <a:rPr lang="en-US" dirty="0" err="1" smtClean="0">
                <a:solidFill>
                  <a:srgbClr val="008000"/>
                </a:solidFill>
              </a:rPr>
              <a:t>ancora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acquistate</a:t>
            </a:r>
            <a:endParaRPr lang="en-US" dirty="0" smtClean="0">
              <a:solidFill>
                <a:srgbClr val="008000"/>
              </a:solidFill>
            </a:endParaRPr>
          </a:p>
          <a:p>
            <a:pPr lvl="2"/>
            <a:r>
              <a:rPr lang="en-US" dirty="0" err="1" smtClean="0">
                <a:solidFill>
                  <a:srgbClr val="0000FF"/>
                </a:solidFill>
              </a:rPr>
              <a:t>correggo</a:t>
            </a:r>
            <a:r>
              <a:rPr lang="en-US" dirty="0" smtClean="0">
                <a:solidFill>
                  <a:srgbClr val="0000FF"/>
                </a:solidFill>
              </a:rPr>
              <a:t> la </a:t>
            </a:r>
            <a:r>
              <a:rPr lang="en-US" dirty="0" err="1" smtClean="0">
                <a:solidFill>
                  <a:srgbClr val="0000FF"/>
                </a:solidFill>
              </a:rPr>
              <a:t>cosa</a:t>
            </a:r>
            <a:r>
              <a:rPr lang="en-US" dirty="0" smtClean="0">
                <a:solidFill>
                  <a:srgbClr val="0000FF"/>
                </a:solidFill>
              </a:rPr>
              <a:t> a </a:t>
            </a:r>
            <a:r>
              <a:rPr lang="en-US" dirty="0" err="1" smtClean="0">
                <a:solidFill>
                  <a:srgbClr val="0000FF"/>
                </a:solidFill>
              </a:rPr>
              <a:t>mano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Un </a:t>
            </a:r>
            <a:r>
              <a:rPr lang="en-US" dirty="0" err="1" smtClean="0">
                <a:solidFill>
                  <a:srgbClr val="008000"/>
                </a:solidFill>
              </a:rPr>
              <a:t>sacco</a:t>
            </a:r>
            <a:r>
              <a:rPr lang="en-US" dirty="0" smtClean="0">
                <a:solidFill>
                  <a:srgbClr val="008000"/>
                </a:solidFill>
              </a:rPr>
              <a:t> di </a:t>
            </a:r>
            <a:r>
              <a:rPr lang="en-US" dirty="0" err="1" smtClean="0">
                <a:solidFill>
                  <a:srgbClr val="008000"/>
                </a:solidFill>
              </a:rPr>
              <a:t>controlli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fatti</a:t>
            </a:r>
            <a:r>
              <a:rPr lang="en-US" dirty="0" smtClean="0">
                <a:solidFill>
                  <a:srgbClr val="008000"/>
                </a:solidFill>
              </a:rPr>
              <a:t> a </a:t>
            </a:r>
            <a:r>
              <a:rPr lang="en-US" dirty="0" err="1" smtClean="0">
                <a:solidFill>
                  <a:srgbClr val="008000"/>
                </a:solidFill>
              </a:rPr>
              <a:t>mano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sia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contro</a:t>
            </a:r>
            <a:r>
              <a:rPr lang="en-US" dirty="0" smtClean="0">
                <a:solidFill>
                  <a:srgbClr val="008000"/>
                </a:solidFill>
              </a:rPr>
              <a:t> GOC </a:t>
            </a:r>
            <a:r>
              <a:rPr lang="en-US" dirty="0" err="1" smtClean="0">
                <a:solidFill>
                  <a:srgbClr val="008000"/>
                </a:solidFill>
              </a:rPr>
              <a:t>sia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soprattutto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contro</a:t>
            </a:r>
            <a:r>
              <a:rPr lang="en-US" dirty="0" smtClean="0">
                <a:solidFill>
                  <a:srgbClr val="008000"/>
                </a:solidFill>
              </a:rPr>
              <a:t> Batch System locale</a:t>
            </a:r>
          </a:p>
          <a:p>
            <a:pPr lvl="2"/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Impatto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questo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cambiamento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sui </a:t>
            </a:r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siti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… </a:t>
            </a:r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francamente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enorme</a:t>
            </a: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2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0320" y="2472923"/>
            <a:ext cx="2680321" cy="2862294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r>
              <a:rPr lang="en-US" dirty="0" smtClean="0"/>
              <a:t>CMS </a:t>
            </a:r>
          </a:p>
          <a:p>
            <a:pPr marL="285660" indent="-285660">
              <a:buFont typeface="Arial"/>
              <a:buChar char="•"/>
            </a:pPr>
            <a:r>
              <a:rPr lang="en-US" dirty="0" smtClean="0"/>
              <a:t>pledge= 22.75 kHS06 = </a:t>
            </a:r>
            <a:r>
              <a:rPr lang="en-US" dirty="0"/>
              <a:t>5</a:t>
            </a:r>
            <a:r>
              <a:rPr lang="en-US" dirty="0" smtClean="0"/>
              <a:t>.687 MSi2k </a:t>
            </a:r>
          </a:p>
          <a:p>
            <a:pPr marL="285660" indent="-285660">
              <a:buFont typeface="Arial"/>
              <a:buChar char="•"/>
            </a:pPr>
            <a:r>
              <a:rPr lang="en-US" dirty="0" smtClean="0"/>
              <a:t>Used = 7.00MSi2k</a:t>
            </a:r>
          </a:p>
          <a:p>
            <a:endParaRPr lang="en-US" dirty="0"/>
          </a:p>
          <a:p>
            <a:pPr marL="285660" indent="-285660">
              <a:buFont typeface="Arial"/>
              <a:buChar char="•"/>
            </a:pPr>
            <a:r>
              <a:rPr lang="en-US" b="1" dirty="0" smtClean="0"/>
              <a:t>Used/pledge = 123%</a:t>
            </a:r>
          </a:p>
          <a:p>
            <a:pPr marL="285660" indent="-285660">
              <a:buFont typeface="Arial"/>
              <a:buChar char="•"/>
            </a:pPr>
            <a:endParaRPr lang="en-US" b="1" dirty="0"/>
          </a:p>
          <a:p>
            <a:pPr marL="285660" indent="-285660">
              <a:buFont typeface="Arial"/>
              <a:buChar char="•"/>
            </a:pPr>
            <a:endParaRPr lang="en-US" b="1" dirty="0" smtClean="0"/>
          </a:p>
          <a:p>
            <a:pPr marL="285660" indent="-285660">
              <a:buFont typeface="Arial"/>
              <a:buChar char="•"/>
            </a:pPr>
            <a:r>
              <a:rPr lang="en-US" b="1" dirty="0" smtClean="0"/>
              <a:t>(ultimo </a:t>
            </a:r>
            <a:r>
              <a:rPr lang="en-US" b="1" dirty="0" err="1" smtClean="0"/>
              <a:t>mese</a:t>
            </a:r>
            <a:r>
              <a:rPr lang="en-US" b="1" dirty="0" smtClean="0"/>
              <a:t> = 140%)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33"/>
            <a:ext cx="5655560" cy="3061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7286" y="6168571"/>
            <a:ext cx="662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considerando</a:t>
            </a:r>
            <a:r>
              <a:rPr lang="en-US" dirty="0" smtClean="0"/>
              <a:t> </a:t>
            </a:r>
            <a:r>
              <a:rPr lang="en-US" dirty="0" err="1" smtClean="0"/>
              <a:t>salto</a:t>
            </a:r>
            <a:r>
              <a:rPr lang="en-US" dirty="0" smtClean="0"/>
              <a:t> di </a:t>
            </a:r>
            <a:r>
              <a:rPr lang="en-US" dirty="0" err="1" smtClean="0"/>
              <a:t>aprile</a:t>
            </a:r>
            <a:r>
              <a:rPr lang="en-US" dirty="0" smtClean="0"/>
              <a:t>, </a:t>
            </a:r>
            <a:r>
              <a:rPr lang="en-US" dirty="0" err="1" smtClean="0"/>
              <a:t>overpledge</a:t>
            </a:r>
            <a:r>
              <a:rPr lang="en-US" dirty="0" smtClean="0"/>
              <a:t>: 7/6.74 = 104%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0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Roma1-CMS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63682" y="2401167"/>
            <a:ext cx="2680321" cy="2862294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r>
              <a:rPr lang="en-US" dirty="0" smtClean="0"/>
              <a:t>CMS </a:t>
            </a:r>
          </a:p>
          <a:p>
            <a:pPr marL="285660" indent="-285660">
              <a:buFont typeface="Arial"/>
              <a:buChar char="•"/>
            </a:pPr>
            <a:r>
              <a:rPr lang="en-US" dirty="0" smtClean="0"/>
              <a:t>pledge= 10 kHS06 = 2.5 MSi2k </a:t>
            </a:r>
          </a:p>
          <a:p>
            <a:pPr marL="285660" indent="-285660">
              <a:buFont typeface="Arial"/>
              <a:buChar char="•"/>
            </a:pPr>
            <a:r>
              <a:rPr lang="en-US" dirty="0" smtClean="0"/>
              <a:t>Used = 1.35 MSi2k</a:t>
            </a:r>
          </a:p>
          <a:p>
            <a:pPr marL="285660" indent="-285660">
              <a:buFont typeface="Arial"/>
              <a:buChar char="•"/>
            </a:pPr>
            <a:endParaRPr lang="en-US" dirty="0"/>
          </a:p>
          <a:p>
            <a:pPr marL="285660" indent="-285660">
              <a:buFont typeface="Arial"/>
              <a:buChar char="•"/>
            </a:pPr>
            <a:r>
              <a:rPr lang="en-US" b="1" dirty="0" smtClean="0"/>
              <a:t>Used/pledge = 55%</a:t>
            </a:r>
          </a:p>
          <a:p>
            <a:pPr marL="285660" indent="-285660">
              <a:buFont typeface="Arial"/>
              <a:buChar char="•"/>
            </a:pPr>
            <a:endParaRPr lang="en-US" b="1" dirty="0"/>
          </a:p>
          <a:p>
            <a:pPr marL="285660" indent="-285660">
              <a:buFont typeface="Arial"/>
              <a:buChar char="•"/>
            </a:pPr>
            <a:endParaRPr lang="en-US" b="1" dirty="0" smtClean="0"/>
          </a:p>
          <a:p>
            <a:pPr marL="285660" indent="-285660">
              <a:buFont typeface="Arial"/>
              <a:buChar char="•"/>
            </a:pPr>
            <a:endParaRPr lang="en-US" b="1" dirty="0"/>
          </a:p>
          <a:p>
            <a:pPr marL="285660" indent="-285660">
              <a:buFont typeface="Arial"/>
              <a:buChar char="•"/>
            </a:pPr>
            <a:r>
              <a:rPr lang="en-US" b="1" dirty="0" smtClean="0"/>
              <a:t>(ultimo </a:t>
            </a:r>
            <a:r>
              <a:rPr lang="en-US" b="1" dirty="0" err="1" smtClean="0"/>
              <a:t>mese</a:t>
            </a:r>
            <a:r>
              <a:rPr lang="en-US" b="1" dirty="0" smtClean="0"/>
              <a:t> = 80%)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312333"/>
            <a:ext cx="5734050" cy="482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542936" y="2698750"/>
            <a:ext cx="1920746" cy="145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85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Legnaro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07227" y="2848379"/>
            <a:ext cx="2680321" cy="2862294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r>
              <a:rPr lang="en-US" dirty="0" smtClean="0"/>
              <a:t>CMS </a:t>
            </a:r>
          </a:p>
          <a:p>
            <a:pPr marL="285660" indent="-285660">
              <a:buFont typeface="Arial"/>
              <a:buChar char="•"/>
            </a:pPr>
            <a:r>
              <a:rPr lang="en-US" dirty="0" smtClean="0"/>
              <a:t>Pledge= 11.3 kHS06 = 2.82 MSi2k </a:t>
            </a:r>
          </a:p>
          <a:p>
            <a:pPr marL="285660" indent="-285660">
              <a:buFont typeface="Arial"/>
              <a:buChar char="•"/>
            </a:pPr>
            <a:r>
              <a:rPr lang="en-US" dirty="0" smtClean="0"/>
              <a:t>Used = 2.54MSi2k</a:t>
            </a:r>
          </a:p>
          <a:p>
            <a:pPr marL="285660" indent="-285660">
              <a:buFont typeface="Arial"/>
              <a:buChar char="•"/>
            </a:pPr>
            <a:endParaRPr lang="en-US" dirty="0"/>
          </a:p>
          <a:p>
            <a:pPr marL="285660" indent="-285660">
              <a:buFont typeface="Arial"/>
              <a:buChar char="•"/>
            </a:pPr>
            <a:r>
              <a:rPr lang="en-US" dirty="0" smtClean="0"/>
              <a:t>Used/pledge = 90%</a:t>
            </a:r>
          </a:p>
          <a:p>
            <a:pPr marL="285660" indent="-285660">
              <a:buFont typeface="Arial"/>
              <a:buChar char="•"/>
            </a:pPr>
            <a:endParaRPr lang="en-US" dirty="0"/>
          </a:p>
          <a:p>
            <a:pPr marL="285660" indent="-285660">
              <a:buFont typeface="Arial"/>
              <a:buChar char="•"/>
            </a:pPr>
            <a:endParaRPr lang="en-US" dirty="0" smtClean="0"/>
          </a:p>
          <a:p>
            <a:pPr marL="285660" indent="-285660">
              <a:buFont typeface="Arial"/>
              <a:buChar char="•"/>
            </a:pPr>
            <a:r>
              <a:rPr lang="en-US" dirty="0" smtClean="0"/>
              <a:t>(ultimo </a:t>
            </a:r>
            <a:r>
              <a:rPr lang="en-US" dirty="0" err="1" smtClean="0"/>
              <a:t>mese</a:t>
            </a:r>
            <a:r>
              <a:rPr lang="en-US" dirty="0" smtClean="0"/>
              <a:t> = 155%)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676863"/>
            <a:ext cx="5670550" cy="42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53103" y="2383279"/>
            <a:ext cx="2680321" cy="3139293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r>
              <a:rPr lang="en-US" dirty="0" smtClean="0"/>
              <a:t>CMS</a:t>
            </a:r>
          </a:p>
          <a:p>
            <a:pPr marL="285660" indent="-285660">
              <a:buFont typeface="Arial"/>
              <a:buChar char="•"/>
            </a:pPr>
            <a:r>
              <a:rPr lang="en-US" dirty="0" smtClean="0"/>
              <a:t>Pledge= 12.6 kHS06 = 3.15 MSi2k </a:t>
            </a:r>
          </a:p>
          <a:p>
            <a:pPr marL="285660" indent="-285660">
              <a:buFont typeface="Arial"/>
              <a:buChar char="•"/>
            </a:pPr>
            <a:r>
              <a:rPr lang="en-US" dirty="0" smtClean="0"/>
              <a:t>Used = 3.4 MSi2k</a:t>
            </a:r>
          </a:p>
          <a:p>
            <a:pPr marL="285660" indent="-285660">
              <a:buFont typeface="Arial"/>
              <a:buChar char="•"/>
            </a:pPr>
            <a:endParaRPr lang="en-US" dirty="0"/>
          </a:p>
          <a:p>
            <a:pPr marL="285660" indent="-285660">
              <a:buFont typeface="Arial"/>
              <a:buChar char="•"/>
            </a:pPr>
            <a:r>
              <a:rPr lang="en-US" dirty="0" smtClean="0"/>
              <a:t>Used/pledge = 110%</a:t>
            </a:r>
          </a:p>
          <a:p>
            <a:pPr marL="285660" indent="-285660">
              <a:buFont typeface="Arial"/>
              <a:buChar char="•"/>
            </a:pPr>
            <a:endParaRPr lang="en-US" dirty="0"/>
          </a:p>
          <a:p>
            <a:pPr marL="285660" indent="-285660">
              <a:buFont typeface="Arial"/>
              <a:buChar char="•"/>
            </a:pPr>
            <a:endParaRPr lang="en-US" dirty="0" smtClean="0"/>
          </a:p>
          <a:p>
            <a:pPr marL="285660" indent="-285660">
              <a:buFont typeface="Arial"/>
              <a:buChar char="•"/>
            </a:pPr>
            <a:endParaRPr lang="en-US" dirty="0"/>
          </a:p>
          <a:p>
            <a:pPr marL="285660" indent="-285660">
              <a:buFont typeface="Arial"/>
              <a:buChar char="•"/>
            </a:pPr>
            <a:r>
              <a:rPr lang="en-US" dirty="0" smtClean="0"/>
              <a:t>(ultimo </a:t>
            </a:r>
            <a:r>
              <a:rPr lang="en-US" dirty="0" err="1" smtClean="0"/>
              <a:t>mese</a:t>
            </a:r>
            <a:r>
              <a:rPr lang="en-US" dirty="0" smtClean="0"/>
              <a:t> = 138%)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44" y="1524002"/>
            <a:ext cx="548795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9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66" y="1696654"/>
            <a:ext cx="5666352" cy="42442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04759" y="897333"/>
            <a:ext cx="2680321" cy="3970290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r>
              <a:rPr lang="en-US" dirty="0" smtClean="0"/>
              <a:t>Bari</a:t>
            </a:r>
          </a:p>
          <a:p>
            <a:pPr marL="285660" indent="-285660">
              <a:buFont typeface="Arial"/>
              <a:buChar char="•"/>
            </a:pPr>
            <a:r>
              <a:rPr lang="en-US" dirty="0" smtClean="0"/>
              <a:t>Pledge= 18 kHS06 = 4.5 MSi2k </a:t>
            </a:r>
          </a:p>
          <a:p>
            <a:pPr marL="285660" indent="-285660">
              <a:buFont typeface="Arial"/>
              <a:buChar char="•"/>
            </a:pPr>
            <a:r>
              <a:rPr lang="en-US" b="1" dirty="0" err="1" smtClean="0"/>
              <a:t>Senza</a:t>
            </a:r>
            <a:r>
              <a:rPr lang="en-US" b="1" dirty="0" smtClean="0"/>
              <a:t> </a:t>
            </a:r>
            <a:r>
              <a:rPr lang="en-US" b="1" dirty="0" err="1" smtClean="0"/>
              <a:t>ReCaS</a:t>
            </a:r>
            <a:r>
              <a:rPr lang="en-US" b="1" dirty="0" smtClean="0"/>
              <a:t> = 12 kHS06 = 3.0 MSi2k</a:t>
            </a:r>
          </a:p>
          <a:p>
            <a:pPr marL="285660" indent="-285660">
              <a:buFont typeface="Arial"/>
              <a:buChar char="•"/>
            </a:pPr>
            <a:r>
              <a:rPr lang="en-US" dirty="0" smtClean="0"/>
              <a:t>Used = 2.04 MSi2k</a:t>
            </a:r>
          </a:p>
          <a:p>
            <a:pPr marL="285660" indent="-285660">
              <a:buFont typeface="Arial"/>
              <a:buChar char="•"/>
            </a:pPr>
            <a:endParaRPr lang="en-US" dirty="0"/>
          </a:p>
          <a:p>
            <a:pPr marL="285660" indent="-285660">
              <a:buFont typeface="Arial"/>
              <a:buChar char="•"/>
            </a:pPr>
            <a:r>
              <a:rPr lang="en-US" dirty="0" smtClean="0"/>
              <a:t>Used/pledge = 66%</a:t>
            </a:r>
          </a:p>
          <a:p>
            <a:pPr marL="285660" indent="-285660">
              <a:buFont typeface="Arial"/>
              <a:buChar char="•"/>
            </a:pPr>
            <a:endParaRPr lang="en-US" dirty="0"/>
          </a:p>
          <a:p>
            <a:pPr marL="285660" indent="-285660">
              <a:buFont typeface="Arial"/>
              <a:buChar char="•"/>
            </a:pPr>
            <a:endParaRPr lang="en-US" dirty="0" smtClean="0"/>
          </a:p>
          <a:p>
            <a:pPr marL="285660" indent="-285660">
              <a:buFont typeface="Arial"/>
              <a:buChar char="•"/>
            </a:pPr>
            <a:endParaRPr lang="en-US" dirty="0"/>
          </a:p>
          <a:p>
            <a:pPr marL="285660" indent="-285660">
              <a:buFont typeface="Arial"/>
              <a:buChar char="•"/>
            </a:pPr>
            <a:endParaRPr lang="en-US" dirty="0" smtClean="0"/>
          </a:p>
          <a:p>
            <a:pPr marL="285660" indent="-285660">
              <a:buFont typeface="Arial"/>
              <a:buChar char="•"/>
            </a:pPr>
            <a:endParaRPr lang="en-US" dirty="0"/>
          </a:p>
          <a:p>
            <a:pPr marL="285660" indent="-285660">
              <a:buFont typeface="Arial"/>
              <a:buChar char="•"/>
            </a:pP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9333" y="3205657"/>
            <a:ext cx="59354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04759" y="3818759"/>
            <a:ext cx="164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Vero </a:t>
            </a:r>
            <a:r>
              <a:rPr lang="en-US" dirty="0" err="1" smtClean="0"/>
              <a:t>installato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5118100" y="3205657"/>
            <a:ext cx="986659" cy="7977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34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Attivita</a:t>
            </a:r>
            <a:r>
              <a:rPr lang="en-US" dirty="0" smtClean="0"/>
              <a:t>’ </a:t>
            </a:r>
            <a:r>
              <a:rPr lang="en-US" dirty="0" err="1" smtClean="0"/>
              <a:t>notevoli</a:t>
            </a:r>
            <a:r>
              <a:rPr lang="en-US" dirty="0" smtClean="0"/>
              <a:t> (non standard)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6924" y="1615090"/>
            <a:ext cx="4771697" cy="4876800"/>
          </a:xfrm>
        </p:spPr>
        <p:txBody>
          <a:bodyPr/>
          <a:lstStyle/>
          <a:p>
            <a:r>
              <a:rPr lang="en-US" dirty="0" smtClean="0"/>
              <a:t>Test di premixing al CNAF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Mixing 1 </a:t>
            </a:r>
            <a:r>
              <a:rPr lang="en-US" dirty="0" err="1" smtClean="0">
                <a:solidFill>
                  <a:srgbClr val="0000FF"/>
                </a:solidFill>
              </a:rPr>
              <a:t>segnale</a:t>
            </a:r>
            <a:r>
              <a:rPr lang="en-US" dirty="0" smtClean="0">
                <a:solidFill>
                  <a:srgbClr val="0000FF"/>
                </a:solidFill>
              </a:rPr>
              <a:t> con ~150 PU e </a:t>
            </a:r>
            <a:r>
              <a:rPr lang="en-US" dirty="0" err="1" smtClean="0">
                <a:solidFill>
                  <a:srgbClr val="0000FF"/>
                </a:solidFill>
              </a:rPr>
              <a:t>digitizzazione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 err="1" smtClean="0">
                <a:solidFill>
                  <a:srgbClr val="0000FF"/>
                </a:solidFill>
              </a:rPr>
              <a:t>pochissima</a:t>
            </a:r>
            <a:r>
              <a:rPr lang="en-US" dirty="0" smtClean="0">
                <a:solidFill>
                  <a:srgbClr val="0000FF"/>
                </a:solidFill>
              </a:rPr>
              <a:t> CPU, storage limited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Raggiunti</a:t>
            </a:r>
            <a:r>
              <a:rPr lang="en-US" dirty="0" smtClean="0">
                <a:solidFill>
                  <a:srgbClr val="0000FF"/>
                </a:solidFill>
              </a:rPr>
              <a:t> &gt; 17 GB/s da GPFS </a:t>
            </a:r>
            <a:r>
              <a:rPr lang="en-US" dirty="0" err="1" smtClean="0">
                <a:solidFill>
                  <a:srgbClr val="0000FF"/>
                </a:solidFill>
              </a:rPr>
              <a:t>ai</a:t>
            </a:r>
            <a:r>
              <a:rPr lang="en-US" dirty="0" smtClean="0">
                <a:solidFill>
                  <a:srgbClr val="0000FF"/>
                </a:solidFill>
              </a:rPr>
              <a:t> WN</a:t>
            </a:r>
          </a:p>
          <a:p>
            <a:r>
              <a:rPr lang="en-US" dirty="0" smtClean="0"/>
              <a:t>Test di recall </a:t>
            </a:r>
            <a:r>
              <a:rPr lang="en-US" dirty="0" err="1" smtClean="0"/>
              <a:t>veloce</a:t>
            </a:r>
            <a:r>
              <a:rPr lang="en-US" dirty="0" smtClean="0"/>
              <a:t> da tape</a:t>
            </a:r>
          </a:p>
          <a:p>
            <a:pPr lvl="1"/>
            <a:r>
              <a:rPr lang="en-US" dirty="0" smtClean="0"/>
              <a:t>200 TB / 3 </a:t>
            </a:r>
            <a:r>
              <a:rPr lang="en-US" dirty="0" err="1" smtClean="0"/>
              <a:t>giorni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CMS “</a:t>
            </a:r>
            <a:r>
              <a:rPr lang="en-US" dirty="0" err="1" smtClean="0">
                <a:solidFill>
                  <a:srgbClr val="0000FF"/>
                </a:solidFill>
              </a:rPr>
              <a:t>chiede</a:t>
            </a:r>
            <a:r>
              <a:rPr lang="en-US" dirty="0" smtClean="0">
                <a:solidFill>
                  <a:srgbClr val="0000FF"/>
                </a:solidFill>
              </a:rPr>
              <a:t>” un </a:t>
            </a:r>
            <a:r>
              <a:rPr lang="en-US" dirty="0" err="1" smtClean="0">
                <a:solidFill>
                  <a:srgbClr val="0000FF"/>
                </a:solidFill>
              </a:rPr>
              <a:t>fattore</a:t>
            </a:r>
            <a:r>
              <a:rPr lang="en-US" dirty="0" smtClean="0">
                <a:solidFill>
                  <a:srgbClr val="0000FF"/>
                </a:solidFill>
              </a:rPr>
              <a:t> 3 </a:t>
            </a:r>
            <a:r>
              <a:rPr lang="en-US" dirty="0" err="1" smtClean="0">
                <a:solidFill>
                  <a:srgbClr val="0000FF"/>
                </a:solidFill>
              </a:rPr>
              <a:t>meno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924" y="1600200"/>
            <a:ext cx="4206766" cy="17797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2571" y="3664857"/>
            <a:ext cx="393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di </a:t>
            </a:r>
            <a:r>
              <a:rPr lang="en-US" dirty="0" err="1" smtClean="0"/>
              <a:t>DigiReco</a:t>
            </a:r>
            <a:r>
              <a:rPr lang="en-US" dirty="0" smtClean="0"/>
              <a:t> con </a:t>
            </a:r>
            <a:r>
              <a:rPr lang="en-US" dirty="0" err="1" smtClean="0"/>
              <a:t>signale</a:t>
            </a:r>
            <a:r>
              <a:rPr lang="en-US" dirty="0" smtClean="0"/>
              <a:t> </a:t>
            </a:r>
            <a:r>
              <a:rPr lang="en-US" dirty="0" err="1" smtClean="0"/>
              <a:t>remoto</a:t>
            </a:r>
            <a:r>
              <a:rPr lang="en-US" dirty="0" smtClean="0"/>
              <a:t> e PU locale a LNL: ongoing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3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98" y="1988849"/>
            <a:ext cx="4600800" cy="273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521" y="1916845"/>
            <a:ext cx="4695840" cy="279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Content Placeholder 1"/>
          <p:cNvSpPr>
            <a:spLocks noGrp="1"/>
          </p:cNvSpPr>
          <p:nvPr>
            <p:ph idx="1"/>
          </p:nvPr>
        </p:nvSpPr>
        <p:spPr>
          <a:xfrm>
            <a:off x="185760" y="908737"/>
            <a:ext cx="8686080" cy="4267168"/>
          </a:xfrm>
        </p:spPr>
        <p:txBody>
          <a:bodyPr/>
          <a:lstStyle/>
          <a:p>
            <a:pPr eaLnBrk="1" hangingPunct="1"/>
            <a:r>
              <a:rPr lang="en-US" sz="2600">
                <a:latin typeface="Arial" charset="0"/>
              </a:rPr>
              <a:t>Considering the CSA14 production</a:t>
            </a:r>
          </a:p>
          <a:p>
            <a:pPr lvl="1" eaLnBrk="1" hangingPunct="1"/>
            <a:r>
              <a:rPr lang="en-US" sz="2300">
                <a:latin typeface="Arial" charset="0"/>
              </a:rPr>
              <a:t>Fall13GS (CMSSW6.2) and Spring14DR (CMSSW7.0)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What We Produced in 2014</a:t>
            </a:r>
            <a:endParaRPr lang="en-US" dirty="0">
              <a:ea typeface="+mj-ea"/>
            </a:endParaRPr>
          </a:p>
        </p:txBody>
      </p:sp>
      <p:sp>
        <p:nvSpPr>
          <p:cNvPr id="54277" name="Content Placeholder 3"/>
          <p:cNvSpPr>
            <a:spLocks noGrp="1"/>
          </p:cNvSpPr>
          <p:nvPr>
            <p:ph idx="13"/>
          </p:nvPr>
        </p:nvSpPr>
        <p:spPr>
          <a:xfrm>
            <a:off x="185760" y="5013167"/>
            <a:ext cx="8686080" cy="1447351"/>
          </a:xfrm>
        </p:spPr>
        <p:txBody>
          <a:bodyPr/>
          <a:lstStyle/>
          <a:p>
            <a:pPr eaLnBrk="1" hangingPunct="1"/>
            <a:r>
              <a:rPr lang="en-US" sz="2300" dirty="0">
                <a:latin typeface="Arial" charset="0"/>
              </a:rPr>
              <a:t>During CSA14 we demonstrated we could sustain: 500M/month Gen-</a:t>
            </a:r>
            <a:r>
              <a:rPr lang="en-US" sz="2300" dirty="0" err="1">
                <a:latin typeface="Arial" charset="0"/>
              </a:rPr>
              <a:t>Sim</a:t>
            </a:r>
            <a:r>
              <a:rPr lang="en-US" sz="2300" dirty="0">
                <a:latin typeface="Arial" charset="0"/>
              </a:rPr>
              <a:t> and 1B/month </a:t>
            </a:r>
            <a:r>
              <a:rPr lang="en-US" sz="2300" dirty="0" err="1">
                <a:latin typeface="Arial" charset="0"/>
              </a:rPr>
              <a:t>Digi-</a:t>
            </a:r>
            <a:r>
              <a:rPr lang="en-US" sz="2300" dirty="0" err="1" smtClean="0">
                <a:latin typeface="Arial" charset="0"/>
              </a:rPr>
              <a:t>Reco</a:t>
            </a:r>
            <a:endParaRPr lang="en-US" sz="2300" dirty="0">
              <a:latin typeface="Arial" charset="0"/>
            </a:endParaRPr>
          </a:p>
        </p:txBody>
      </p:sp>
      <p:sp>
        <p:nvSpPr>
          <p:cNvPr id="54278" name="TextBox 6"/>
          <p:cNvSpPr txBox="1">
            <a:spLocks noChangeArrowheads="1"/>
          </p:cNvSpPr>
          <p:nvPr/>
        </p:nvSpPr>
        <p:spPr bwMode="auto">
          <a:xfrm>
            <a:off x="450721" y="2946551"/>
            <a:ext cx="997920" cy="31885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73" tIns="43587" rIns="87173" bIns="43587">
            <a:spAutoFit/>
          </a:bodyPr>
          <a:lstStyle>
            <a:lvl1pPr defTabSz="9588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Times New Roman" charset="0"/>
              <a:buNone/>
            </a:pPr>
            <a:r>
              <a:rPr lang="en-US" sz="1500">
                <a:solidFill>
                  <a:srgbClr val="000000"/>
                </a:solidFill>
              </a:rPr>
              <a:t>GEN-SIM</a:t>
            </a:r>
          </a:p>
        </p:txBody>
      </p:sp>
      <p:sp>
        <p:nvSpPr>
          <p:cNvPr id="54279" name="TextBox 7"/>
          <p:cNvSpPr txBox="1">
            <a:spLocks noChangeArrowheads="1"/>
          </p:cNvSpPr>
          <p:nvPr/>
        </p:nvSpPr>
        <p:spPr bwMode="auto">
          <a:xfrm>
            <a:off x="5369760" y="2730527"/>
            <a:ext cx="996480" cy="325474"/>
          </a:xfrm>
          <a:prstGeom prst="rect">
            <a:avLst/>
          </a:prstGeom>
          <a:solidFill>
            <a:srgbClr val="879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73" tIns="43587" rIns="87173" bIns="43587">
            <a:spAutoFit/>
          </a:bodyPr>
          <a:lstStyle>
            <a:lvl1pPr defTabSz="9588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Times New Roman" charset="0"/>
              <a:buNone/>
            </a:pPr>
            <a:r>
              <a:rPr lang="en-US" sz="1500">
                <a:solidFill>
                  <a:srgbClr val="000000"/>
                </a:solidFill>
              </a:rPr>
              <a:t>AODSIM</a:t>
            </a:r>
          </a:p>
        </p:txBody>
      </p:sp>
      <p:sp>
        <p:nvSpPr>
          <p:cNvPr id="54280" name="Slide Number Placeholder 5"/>
          <p:cNvSpPr>
            <a:spLocks noGrp="1"/>
          </p:cNvSpPr>
          <p:nvPr>
            <p:ph type="sldNum" sz="quarter" idx="14"/>
          </p:nvPr>
        </p:nvSpPr>
        <p:spPr bwMode="auto">
          <a:xfrm>
            <a:off x="8534880" y="6303546"/>
            <a:ext cx="609120" cy="3657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3720" indent="-259124"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36491" indent="-207299"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451090" indent="-207299"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1865687" indent="-207299"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280285" indent="-207299" defTabSz="40452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694882" indent="-207299" defTabSz="40452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109480" indent="-207299" defTabSz="40452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524075" indent="-207299" defTabSz="40452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04520" eaLnBrk="1" hangingPunct="1">
              <a:lnSpc>
                <a:spcPct val="100000"/>
              </a:lnSpc>
              <a:buClrTx/>
              <a:buSzTx/>
            </a:pPr>
            <a:fld id="{371A46B5-F77D-4540-9E9D-950A0F8874D0}" type="slidenum">
              <a:rPr lang="en-US" sz="1100">
                <a:solidFill>
                  <a:srgbClr val="3333CC"/>
                </a:solidFill>
              </a:rPr>
              <a:pPr defTabSz="404520" eaLnBrk="1" hangingPunct="1">
                <a:lnSpc>
                  <a:spcPct val="100000"/>
                </a:lnSpc>
                <a:buClrTx/>
                <a:buSzTx/>
              </a:pPr>
              <a:t>3</a:t>
            </a:fld>
            <a:endParaRPr lang="en-US" sz="110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7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Manpower &amp; </a:t>
            </a:r>
            <a:r>
              <a:rPr lang="en-US" dirty="0" err="1" smtClean="0"/>
              <a:t>responsabilita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Tutto</a:t>
            </a:r>
            <a:r>
              <a:rPr lang="en-US" dirty="0" smtClean="0"/>
              <a:t> </a:t>
            </a:r>
            <a:r>
              <a:rPr lang="en-US" dirty="0" err="1" smtClean="0"/>
              <a:t>abbastanza</a:t>
            </a:r>
            <a:r>
              <a:rPr lang="en-US" dirty="0" smtClean="0"/>
              <a:t> </a:t>
            </a:r>
            <a:r>
              <a:rPr lang="en-US" dirty="0" err="1" smtClean="0"/>
              <a:t>invariato</a:t>
            </a:r>
            <a:r>
              <a:rPr lang="en-US" dirty="0" smtClean="0"/>
              <a:t>, con </a:t>
            </a:r>
            <a:r>
              <a:rPr lang="en-US" dirty="0" err="1" smtClean="0"/>
              <a:t>l’importante</a:t>
            </a:r>
            <a:r>
              <a:rPr lang="en-US" dirty="0" smtClean="0"/>
              <a:t> </a:t>
            </a:r>
            <a:r>
              <a:rPr lang="en-US" dirty="0" err="1" smtClean="0"/>
              <a:t>novita</a:t>
            </a:r>
            <a:r>
              <a:rPr lang="en-US" dirty="0" smtClean="0"/>
              <a:t>’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b="1" dirty="0" err="1" smtClean="0"/>
              <a:t>D.Bonacorsi</a:t>
            </a:r>
            <a:r>
              <a:rPr lang="en-US" b="1" dirty="0" smtClean="0"/>
              <a:t> (BO) </a:t>
            </a:r>
            <a:r>
              <a:rPr lang="en-US" b="1" dirty="0" err="1" smtClean="0"/>
              <a:t>sara</a:t>
            </a:r>
            <a:r>
              <a:rPr lang="en-US" b="1" dirty="0" smtClean="0"/>
              <a:t>’ computing coordinator 09/2015-09/2017</a:t>
            </a:r>
          </a:p>
          <a:p>
            <a:endParaRPr lang="en-US" dirty="0"/>
          </a:p>
          <a:p>
            <a:r>
              <a:rPr lang="en-US" dirty="0" smtClean="0"/>
              <a:t>L2 </a:t>
            </a:r>
            <a:r>
              <a:rPr lang="en-US" dirty="0" err="1" smtClean="0"/>
              <a:t>Italiani</a:t>
            </a:r>
            <a:endParaRPr lang="en-US" dirty="0" smtClean="0"/>
          </a:p>
          <a:p>
            <a:pPr lvl="1"/>
            <a:r>
              <a:rPr lang="en-US" b="1" dirty="0" err="1" smtClean="0"/>
              <a:t>S.Belforte</a:t>
            </a:r>
            <a:r>
              <a:rPr lang="en-US" b="1" dirty="0" smtClean="0"/>
              <a:t>: Physics Support</a:t>
            </a:r>
          </a:p>
          <a:p>
            <a:pPr lvl="1"/>
            <a:r>
              <a:rPr lang="en-US" b="1" dirty="0" err="1" smtClean="0"/>
              <a:t>C.Grandi</a:t>
            </a:r>
            <a:r>
              <a:rPr lang="en-US" b="1" dirty="0" smtClean="0"/>
              <a:t>: </a:t>
            </a:r>
            <a:r>
              <a:rPr lang="en-US" b="1" dirty="0"/>
              <a:t>D</a:t>
            </a:r>
            <a:r>
              <a:rPr lang="en-US" b="1" dirty="0" smtClean="0"/>
              <a:t>ynamic resource </a:t>
            </a:r>
            <a:br>
              <a:rPr lang="en-US" b="1" dirty="0" smtClean="0"/>
            </a:br>
            <a:r>
              <a:rPr lang="en-US" b="1" dirty="0" smtClean="0"/>
              <a:t>provisioning</a:t>
            </a:r>
          </a:p>
          <a:p>
            <a:pPr lvl="1"/>
            <a:r>
              <a:rPr lang="en-US" b="1" dirty="0" err="1" smtClean="0"/>
              <a:t>T.Boccali</a:t>
            </a:r>
            <a:r>
              <a:rPr lang="en-US" b="1" dirty="0" smtClean="0"/>
              <a:t>: Computing &amp; Offline</a:t>
            </a:r>
            <a:br>
              <a:rPr lang="en-US" b="1" dirty="0" smtClean="0"/>
            </a:br>
            <a:r>
              <a:rPr lang="en-US" b="1" dirty="0" smtClean="0"/>
              <a:t> Project Office, Resource </a:t>
            </a:r>
            <a:br>
              <a:rPr lang="en-US" b="1" dirty="0" smtClean="0"/>
            </a:br>
            <a:r>
              <a:rPr lang="en-US" b="1" dirty="0" smtClean="0"/>
              <a:t>Management Office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(</a:t>
            </a:r>
            <a:r>
              <a:rPr lang="en-US" b="1" dirty="0" err="1" smtClean="0"/>
              <a:t>tralascio</a:t>
            </a:r>
            <a:r>
              <a:rPr lang="en-US" b="1" dirty="0" smtClean="0"/>
              <a:t> L3 </a:t>
            </a:r>
            <a:r>
              <a:rPr lang="en-US" b="1" dirty="0" err="1" smtClean="0"/>
              <a:t>etc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857" y="3211305"/>
            <a:ext cx="4336143" cy="2685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4857" y="5896429"/>
            <a:ext cx="203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Primi</a:t>
            </a:r>
            <a:r>
              <a:rPr lang="en-US" dirty="0" smtClean="0"/>
              <a:t> 6 </a:t>
            </a:r>
            <a:r>
              <a:rPr lang="en-US" dirty="0" err="1" smtClean="0"/>
              <a:t>mesi</a:t>
            </a:r>
            <a:r>
              <a:rPr lang="en-US" dirty="0" smtClean="0"/>
              <a:t>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6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3682" y="2967335"/>
            <a:ext cx="4996643" cy="923330"/>
          </a:xfrm>
          <a:prstGeom prst="rect">
            <a:avLst/>
          </a:prstGeom>
          <a:noFill/>
        </p:spPr>
        <p:txBody>
          <a:bodyPr wrap="none" lIns="91410" tIns="45706" rIns="91410" bIns="45706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Richieste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Richieste</a:t>
            </a:r>
            <a:r>
              <a:rPr lang="en-US" dirty="0" smtClean="0"/>
              <a:t> – </a:t>
            </a:r>
            <a:r>
              <a:rPr lang="en-US" dirty="0" err="1" smtClean="0"/>
              <a:t>raccomandazioni</a:t>
            </a:r>
            <a:r>
              <a:rPr lang="en-US" dirty="0" smtClean="0"/>
              <a:t> - delta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55862" y="3289201"/>
            <a:ext cx="1688138" cy="2308324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r>
              <a:rPr lang="en-US" b="1" dirty="0" smtClean="0"/>
              <a:t>T1:</a:t>
            </a:r>
          </a:p>
          <a:p>
            <a:pPr marL="285660" indent="-285660">
              <a:buFont typeface="Arial"/>
              <a:buChar char="•"/>
            </a:pPr>
            <a:r>
              <a:rPr lang="en-US" dirty="0" smtClean="0"/>
              <a:t>CPU +30%</a:t>
            </a:r>
          </a:p>
          <a:p>
            <a:pPr marL="285660" indent="-285660">
              <a:buFont typeface="Arial"/>
              <a:buChar char="•"/>
            </a:pPr>
            <a:r>
              <a:rPr lang="en-US" dirty="0" smtClean="0"/>
              <a:t>Disk +25%</a:t>
            </a:r>
          </a:p>
          <a:p>
            <a:pPr marL="285660" indent="-285660">
              <a:buFont typeface="Arial"/>
              <a:buChar char="•"/>
            </a:pPr>
            <a:r>
              <a:rPr lang="en-US" dirty="0" smtClean="0"/>
              <a:t>Tape +35%</a:t>
            </a:r>
          </a:p>
          <a:p>
            <a:r>
              <a:rPr lang="en-US" b="1" dirty="0" smtClean="0"/>
              <a:t>T2:</a:t>
            </a:r>
          </a:p>
          <a:p>
            <a:pPr marL="285660" indent="-285660">
              <a:buFont typeface="Arial"/>
              <a:buChar char="•"/>
            </a:pPr>
            <a:r>
              <a:rPr lang="en-US" dirty="0" smtClean="0"/>
              <a:t>CPU +40%</a:t>
            </a:r>
          </a:p>
          <a:p>
            <a:pPr marL="285660" indent="-285660">
              <a:buFont typeface="Arial"/>
              <a:buChar char="•"/>
            </a:pPr>
            <a:r>
              <a:rPr lang="en-US" dirty="0" smtClean="0"/>
              <a:t>DISK +30%</a:t>
            </a:r>
          </a:p>
          <a:p>
            <a:pPr marL="285660" indent="-285660">
              <a:buFont typeface="Arial"/>
              <a:buChar char="•"/>
            </a:pP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7129290" y="3821367"/>
            <a:ext cx="326572" cy="10613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001130" y="3907070"/>
            <a:ext cx="326572" cy="10613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83" y="2547646"/>
            <a:ext cx="3095253" cy="4310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776" y="3494497"/>
            <a:ext cx="3418061" cy="20600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605898" y="2106853"/>
            <a:ext cx="2609872" cy="369332"/>
          </a:xfrm>
          <a:prstGeom prst="rect">
            <a:avLst/>
          </a:prstGeom>
        </p:spPr>
        <p:txBody>
          <a:bodyPr wrap="none" lIns="91410" tIns="45706" rIns="91410" bIns="45706">
            <a:spAutoFit/>
          </a:bodyPr>
          <a:lstStyle/>
          <a:p>
            <a:r>
              <a:rPr lang="en-US" dirty="0"/>
              <a:t>CERN–RRB–2015–015</a:t>
            </a:r>
          </a:p>
        </p:txBody>
      </p:sp>
    </p:spTree>
    <p:extLst>
      <p:ext uri="{BB962C8B-B14F-4D97-AF65-F5344CB8AC3E}">
        <p14:creationId xmlns:p14="http://schemas.microsoft.com/office/powerpoint/2010/main" val="409284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873"/>
            <a:ext cx="8229600" cy="838200"/>
          </a:xfrm>
        </p:spPr>
        <p:txBody>
          <a:bodyPr/>
          <a:lstStyle/>
          <a:p>
            <a:r>
              <a:rPr lang="en-US" dirty="0" smtClean="0"/>
              <a:t>Pledges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54" y="172285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Basate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13% CMS_IT/CMS</a:t>
            </a:r>
          </a:p>
          <a:p>
            <a:r>
              <a:rPr lang="en-US" dirty="0" err="1" smtClean="0"/>
              <a:t>Situazione</a:t>
            </a:r>
            <a:r>
              <a:rPr lang="en-US" dirty="0" smtClean="0"/>
              <a:t> 2015 </a:t>
            </a:r>
            <a:r>
              <a:rPr lang="en-US" dirty="0" err="1" smtClean="0"/>
              <a:t>vs</a:t>
            </a:r>
            <a:r>
              <a:rPr lang="en-US" dirty="0" smtClean="0"/>
              <a:t> 2016: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439" y="3104052"/>
            <a:ext cx="56642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4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Aumenti</a:t>
            </a:r>
            <a:r>
              <a:rPr lang="en-US" dirty="0" smtClean="0"/>
              <a:t> </a:t>
            </a:r>
            <a:r>
              <a:rPr lang="en-US" dirty="0" err="1" smtClean="0"/>
              <a:t>effettivi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0130" y="1524002"/>
            <a:ext cx="456144" cy="371541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6769" y="3946424"/>
            <a:ext cx="456144" cy="371541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5100"/>
          <a:stretch/>
        </p:blipFill>
        <p:spPr>
          <a:xfrm>
            <a:off x="706274" y="4548000"/>
            <a:ext cx="7763288" cy="1335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59" y="2009409"/>
            <a:ext cx="86614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3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0542"/>
            <a:ext cx="9144000" cy="1451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472"/>
            <a:ext cx="9168190" cy="9906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Dismissioni</a:t>
            </a:r>
            <a:r>
              <a:rPr lang="en-US" sz="2400" dirty="0" smtClean="0"/>
              <a:t> e </a:t>
            </a:r>
            <a:r>
              <a:rPr lang="en-US" sz="2400" dirty="0" err="1" smtClean="0"/>
              <a:t>totali</a:t>
            </a:r>
            <a:r>
              <a:rPr lang="en-US" sz="2400" dirty="0" smtClean="0"/>
              <a:t> (solo T2 – </a:t>
            </a:r>
            <a:r>
              <a:rPr lang="en-US" sz="2400" dirty="0" err="1" smtClean="0"/>
              <a:t>quadro</a:t>
            </a:r>
            <a:r>
              <a:rPr lang="en-US" sz="2400" dirty="0" smtClean="0"/>
              <a:t> </a:t>
            </a:r>
            <a:r>
              <a:rPr lang="en-US" sz="2400" dirty="0" err="1" smtClean="0"/>
              <a:t>aspettato</a:t>
            </a:r>
            <a:r>
              <a:rPr lang="en-US" sz="2400" dirty="0" smtClean="0"/>
              <a:t> </a:t>
            </a:r>
            <a:r>
              <a:rPr lang="en-US" sz="2400" dirty="0" err="1" smtClean="0"/>
              <a:t>dopo</a:t>
            </a:r>
            <a:r>
              <a:rPr lang="en-US" sz="2400" dirty="0" smtClean="0"/>
              <a:t> </a:t>
            </a:r>
            <a:r>
              <a:rPr lang="en-US" sz="2400" dirty="0" err="1" smtClean="0"/>
              <a:t>acquisti</a:t>
            </a:r>
            <a:r>
              <a:rPr lang="en-US" sz="2400" dirty="0" smtClean="0"/>
              <a:t> 2015)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76066" y="3781910"/>
            <a:ext cx="2237587" cy="923330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Starting point</a:t>
            </a:r>
          </a:p>
          <a:p>
            <a:r>
              <a:rPr lang="en-US" dirty="0" smtClean="0"/>
              <a:t>(come </a:t>
            </a:r>
            <a:r>
              <a:rPr lang="en-US" dirty="0" err="1" smtClean="0"/>
              <a:t>detto</a:t>
            </a:r>
            <a:r>
              <a:rPr lang="en-US" dirty="0" smtClean="0"/>
              <a:t>, </a:t>
            </a:r>
            <a:r>
              <a:rPr lang="en-US" dirty="0" err="1" smtClean="0"/>
              <a:t>ancora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non </a:t>
            </a:r>
            <a:r>
              <a:rPr lang="en-US" dirty="0" err="1" smtClean="0"/>
              <a:t>reale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76935" y="3554188"/>
            <a:ext cx="1481009" cy="369304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Pledge 2016</a:t>
            </a:r>
            <a:endParaRPr lang="en-US" dirty="0"/>
          </a:p>
        </p:txBody>
      </p:sp>
      <p:cxnSp>
        <p:nvCxnSpPr>
          <p:cNvPr id="9" name="Straight Arrow Connector 8"/>
          <p:cNvCxnSpPr>
            <a:stCxn id="13" idx="0"/>
          </p:cNvCxnSpPr>
          <p:nvPr/>
        </p:nvCxnSpPr>
        <p:spPr>
          <a:xfrm flipV="1">
            <a:off x="4126710" y="3032094"/>
            <a:ext cx="989577" cy="21408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320036" y="3032094"/>
            <a:ext cx="161753" cy="5220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35657" y="3032094"/>
            <a:ext cx="1988207" cy="7498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67841" y="5172966"/>
            <a:ext cx="2917738" cy="1200300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err="1" smtClean="0"/>
              <a:t>Dismissioni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comprendono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30%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dismissioni</a:t>
            </a:r>
            <a:r>
              <a:rPr lang="en-US" dirty="0" smtClean="0"/>
              <a:t> 2015, </a:t>
            </a:r>
            <a:r>
              <a:rPr lang="en-US" dirty="0" err="1" smtClean="0"/>
              <a:t>ritardate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– </a:t>
            </a:r>
            <a:r>
              <a:rPr lang="en-US" dirty="0" err="1" smtClean="0"/>
              <a:t>sono</a:t>
            </a:r>
            <a:r>
              <a:rPr lang="en-US" dirty="0" smtClean="0"/>
              <a:t> circa la meta’)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97938" y="5764012"/>
            <a:ext cx="2725115" cy="646303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Notare</a:t>
            </a:r>
            <a:r>
              <a:rPr lang="en-US" dirty="0" smtClean="0">
                <a:solidFill>
                  <a:srgbClr val="0000FF"/>
                </a:solidFill>
              </a:rPr>
              <a:t> lo </a:t>
            </a:r>
            <a:r>
              <a:rPr lang="en-US" dirty="0" err="1" smtClean="0">
                <a:solidFill>
                  <a:srgbClr val="0000FF"/>
                </a:solidFill>
              </a:rPr>
              <a:t>sbilanciamento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err="1" smtClean="0">
                <a:solidFill>
                  <a:srgbClr val="0000FF"/>
                </a:solidFill>
              </a:rPr>
              <a:t>dovuto</a:t>
            </a:r>
            <a:r>
              <a:rPr lang="en-US" dirty="0" smtClean="0">
                <a:solidFill>
                  <a:srgbClr val="0000FF"/>
                </a:solidFill>
              </a:rPr>
              <a:t> a </a:t>
            </a:r>
            <a:r>
              <a:rPr lang="en-US" dirty="0" err="1" smtClean="0">
                <a:solidFill>
                  <a:srgbClr val="0000FF"/>
                </a:solidFill>
              </a:rPr>
              <a:t>ReCaS</a:t>
            </a:r>
            <a:r>
              <a:rPr lang="en-US" dirty="0" smtClean="0">
                <a:solidFill>
                  <a:srgbClr val="0000FF"/>
                </a:solidFill>
              </a:rPr>
              <a:t>!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295735" y="2095181"/>
            <a:ext cx="381200" cy="3439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7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Situazione</a:t>
            </a:r>
            <a:r>
              <a:rPr lang="en-US" dirty="0" smtClean="0"/>
              <a:t> </a:t>
            </a:r>
            <a:r>
              <a:rPr lang="en-US" dirty="0" err="1" smtClean="0"/>
              <a:t>acquisti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Panic: $$$$</a:t>
            </a:r>
          </a:p>
          <a:p>
            <a:r>
              <a:rPr lang="en-US" dirty="0" err="1" smtClean="0"/>
              <a:t>Acquisti</a:t>
            </a:r>
            <a:r>
              <a:rPr lang="en-US" dirty="0" smtClean="0"/>
              <a:t> </a:t>
            </a:r>
            <a:r>
              <a:rPr lang="en-US" dirty="0" err="1" smtClean="0"/>
              <a:t>fatti</a:t>
            </a:r>
            <a:r>
              <a:rPr lang="en-US" dirty="0" smtClean="0"/>
              <a:t> </a:t>
            </a:r>
            <a:r>
              <a:rPr lang="en-US" dirty="0" err="1" smtClean="0"/>
              <a:t>finora</a:t>
            </a:r>
            <a:r>
              <a:rPr lang="en-US" dirty="0" smtClean="0"/>
              <a:t> non </a:t>
            </a:r>
            <a:r>
              <a:rPr lang="en-US" dirty="0" err="1" smtClean="0"/>
              <a:t>sono</a:t>
            </a:r>
            <a:r>
              <a:rPr lang="en-US" dirty="0" smtClean="0"/>
              <a:t> poi </a:t>
            </a:r>
            <a:r>
              <a:rPr lang="en-US" dirty="0" err="1" smtClean="0"/>
              <a:t>cosi</a:t>
            </a:r>
            <a:r>
              <a:rPr lang="en-US" dirty="0" smtClean="0"/>
              <a:t>’ </a:t>
            </a:r>
            <a:r>
              <a:rPr lang="en-US" dirty="0" err="1" smtClean="0"/>
              <a:t>disastrosi</a:t>
            </a:r>
            <a:endParaRPr lang="en-US" dirty="0" smtClean="0"/>
          </a:p>
          <a:p>
            <a:r>
              <a:rPr lang="en-US" dirty="0" smtClean="0"/>
              <a:t>CPU (</a:t>
            </a:r>
            <a:r>
              <a:rPr lang="en-US" dirty="0" err="1" smtClean="0"/>
              <a:t>aspettati</a:t>
            </a:r>
            <a:r>
              <a:rPr lang="en-US" dirty="0" smtClean="0"/>
              <a:t> 12 </a:t>
            </a:r>
            <a:r>
              <a:rPr lang="en-US" dirty="0" err="1" smtClean="0"/>
              <a:t>Eur</a:t>
            </a:r>
            <a:r>
              <a:rPr lang="en-US" dirty="0" smtClean="0"/>
              <a:t>/HS06)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Pisa</a:t>
            </a:r>
            <a:r>
              <a:rPr lang="en-US" dirty="0" smtClean="0">
                <a:solidFill>
                  <a:srgbClr val="008000"/>
                </a:solidFill>
              </a:rPr>
              <a:t>: 12.7 </a:t>
            </a:r>
            <a:r>
              <a:rPr lang="en-US" dirty="0" err="1" smtClean="0">
                <a:solidFill>
                  <a:srgbClr val="008000"/>
                </a:solidFill>
              </a:rPr>
              <a:t>Eur</a:t>
            </a:r>
            <a:r>
              <a:rPr lang="en-US" dirty="0" smtClean="0">
                <a:solidFill>
                  <a:srgbClr val="008000"/>
                </a:solidFill>
              </a:rPr>
              <a:t>/HS06 (in </a:t>
            </a:r>
            <a:r>
              <a:rPr lang="en-US" dirty="0" err="1" smtClean="0">
                <a:solidFill>
                  <a:srgbClr val="008000"/>
                </a:solidFill>
              </a:rPr>
              <a:t>pratica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comprato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quello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che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serviva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usando</a:t>
            </a:r>
            <a:r>
              <a:rPr lang="en-US" dirty="0" smtClean="0">
                <a:solidFill>
                  <a:srgbClr val="008000"/>
                </a:solidFill>
              </a:rPr>
              <a:t> parte </a:t>
            </a:r>
            <a:r>
              <a:rPr lang="en-US" dirty="0" err="1" smtClean="0">
                <a:solidFill>
                  <a:srgbClr val="008000"/>
                </a:solidFill>
              </a:rPr>
              <a:t>dell’overhead</a:t>
            </a:r>
            <a:r>
              <a:rPr lang="en-US" dirty="0" smtClean="0">
                <a:solidFill>
                  <a:srgbClr val="008000"/>
                </a:solidFill>
              </a:rPr>
              <a:t>) – </a:t>
            </a:r>
            <a:r>
              <a:rPr lang="en-US" dirty="0" err="1" smtClean="0">
                <a:solidFill>
                  <a:srgbClr val="008000"/>
                </a:solidFill>
              </a:rPr>
              <a:t>macchine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minimali</a:t>
            </a:r>
            <a:r>
              <a:rPr lang="en-US" dirty="0" smtClean="0">
                <a:solidFill>
                  <a:srgbClr val="008000"/>
                </a:solidFill>
              </a:rPr>
              <a:t> e non </a:t>
            </a:r>
            <a:r>
              <a:rPr lang="en-US" dirty="0" err="1" smtClean="0">
                <a:solidFill>
                  <a:srgbClr val="008000"/>
                </a:solidFill>
              </a:rPr>
              <a:t>compatte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LNL</a:t>
            </a:r>
            <a:r>
              <a:rPr lang="en-US" dirty="0" smtClean="0">
                <a:solidFill>
                  <a:srgbClr val="008000"/>
                </a:solidFill>
              </a:rPr>
              <a:t>: 12.4 </a:t>
            </a:r>
            <a:r>
              <a:rPr lang="en-US" dirty="0" err="1" smtClean="0">
                <a:solidFill>
                  <a:srgbClr val="008000"/>
                </a:solidFill>
              </a:rPr>
              <a:t>Eur</a:t>
            </a:r>
            <a:r>
              <a:rPr lang="en-US" dirty="0" smtClean="0">
                <a:solidFill>
                  <a:srgbClr val="008000"/>
                </a:solidFill>
              </a:rPr>
              <a:t>/HS06 (</a:t>
            </a:r>
            <a:r>
              <a:rPr lang="en-US" dirty="0" err="1" smtClean="0">
                <a:solidFill>
                  <a:srgbClr val="008000"/>
                </a:solidFill>
              </a:rPr>
              <a:t>usando</a:t>
            </a:r>
            <a:r>
              <a:rPr lang="en-US" dirty="0" smtClean="0">
                <a:solidFill>
                  <a:srgbClr val="008000"/>
                </a:solidFill>
              </a:rPr>
              <a:t> un </a:t>
            </a:r>
            <a:r>
              <a:rPr lang="en-US" dirty="0" err="1" smtClean="0">
                <a:solidFill>
                  <a:srgbClr val="008000"/>
                </a:solidFill>
              </a:rPr>
              <a:t>preventivo</a:t>
            </a:r>
            <a:r>
              <a:rPr lang="en-US" dirty="0" smtClean="0">
                <a:solidFill>
                  <a:srgbClr val="008000"/>
                </a:solidFill>
              </a:rPr>
              <a:t> 2014 pre $$ </a:t>
            </a:r>
            <a:r>
              <a:rPr lang="en-US" dirty="0" err="1" smtClean="0">
                <a:solidFill>
                  <a:srgbClr val="008000"/>
                </a:solidFill>
              </a:rPr>
              <a:t>ancora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valido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r>
              <a:rPr lang="en-US" dirty="0" smtClean="0"/>
              <a:t>Disco (</a:t>
            </a:r>
            <a:r>
              <a:rPr lang="en-US" dirty="0" err="1" smtClean="0"/>
              <a:t>aspettati</a:t>
            </a:r>
            <a:r>
              <a:rPr lang="en-US" dirty="0" smtClean="0"/>
              <a:t> 220 </a:t>
            </a:r>
            <a:r>
              <a:rPr lang="en-US" dirty="0" err="1" smtClean="0"/>
              <a:t>Eur</a:t>
            </a:r>
            <a:r>
              <a:rPr lang="en-US" dirty="0" smtClean="0"/>
              <a:t>/TBN </a:t>
            </a:r>
            <a:r>
              <a:rPr lang="en-US" dirty="0" err="1" smtClean="0"/>
              <a:t>compresi</a:t>
            </a:r>
            <a:r>
              <a:rPr lang="en-US" dirty="0" smtClean="0"/>
              <a:t> server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Bari</a:t>
            </a:r>
            <a:r>
              <a:rPr lang="en-US" dirty="0" smtClean="0">
                <a:solidFill>
                  <a:srgbClr val="008000"/>
                </a:solidFill>
              </a:rPr>
              <a:t>: base di </a:t>
            </a:r>
            <a:r>
              <a:rPr lang="en-US" dirty="0" err="1" smtClean="0">
                <a:solidFill>
                  <a:srgbClr val="008000"/>
                </a:solidFill>
              </a:rPr>
              <a:t>gara</a:t>
            </a:r>
            <a:r>
              <a:rPr lang="en-US" dirty="0" smtClean="0">
                <a:solidFill>
                  <a:srgbClr val="008000"/>
                </a:solidFill>
              </a:rPr>
              <a:t> 236 </a:t>
            </a:r>
            <a:r>
              <a:rPr lang="en-US" dirty="0" err="1" smtClean="0">
                <a:solidFill>
                  <a:srgbClr val="008000"/>
                </a:solidFill>
              </a:rPr>
              <a:t>Eur</a:t>
            </a:r>
            <a:r>
              <a:rPr lang="en-US" dirty="0" smtClean="0">
                <a:solidFill>
                  <a:srgbClr val="008000"/>
                </a:solidFill>
              </a:rPr>
              <a:t>/TBN (</a:t>
            </a:r>
            <a:r>
              <a:rPr lang="en-US" dirty="0" err="1" smtClean="0">
                <a:solidFill>
                  <a:srgbClr val="008000"/>
                </a:solidFill>
              </a:rPr>
              <a:t>aspettato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ribasso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minimo</a:t>
            </a:r>
            <a:r>
              <a:rPr lang="en-US" dirty="0" smtClean="0">
                <a:solidFill>
                  <a:srgbClr val="008000"/>
                </a:solidFill>
              </a:rPr>
              <a:t>, se </a:t>
            </a:r>
            <a:r>
              <a:rPr lang="en-US" dirty="0" err="1" smtClean="0">
                <a:solidFill>
                  <a:srgbClr val="008000"/>
                </a:solidFill>
              </a:rPr>
              <a:t>esistente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LNL</a:t>
            </a:r>
            <a:r>
              <a:rPr lang="en-US" dirty="0" smtClean="0">
                <a:solidFill>
                  <a:srgbClr val="008000"/>
                </a:solidFill>
              </a:rPr>
              <a:t>: </a:t>
            </a:r>
            <a:r>
              <a:rPr lang="en-US" dirty="0" err="1" smtClean="0">
                <a:solidFill>
                  <a:srgbClr val="008000"/>
                </a:solidFill>
              </a:rPr>
              <a:t>numeri</a:t>
            </a:r>
            <a:r>
              <a:rPr lang="en-US" dirty="0" smtClean="0">
                <a:solidFill>
                  <a:srgbClr val="008000"/>
                </a:solidFill>
              </a:rPr>
              <a:t> non </a:t>
            </a:r>
            <a:r>
              <a:rPr lang="en-US" dirty="0" err="1" smtClean="0">
                <a:solidFill>
                  <a:srgbClr val="008000"/>
                </a:solidFill>
              </a:rPr>
              <a:t>confrontabili</a:t>
            </a:r>
            <a:endParaRPr lang="en-US" dirty="0">
              <a:solidFill>
                <a:srgbClr val="008000"/>
              </a:solidFill>
            </a:endParaRPr>
          </a:p>
          <a:p>
            <a:pPr lvl="2"/>
            <a:r>
              <a:rPr lang="en-US" dirty="0" err="1" smtClean="0">
                <a:solidFill>
                  <a:srgbClr val="008000"/>
                </a:solidFill>
              </a:rPr>
              <a:t>Comprata</a:t>
            </a:r>
            <a:r>
              <a:rPr lang="en-US" dirty="0" smtClean="0">
                <a:solidFill>
                  <a:srgbClr val="008000"/>
                </a:solidFill>
              </a:rPr>
              <a:t> solo </a:t>
            </a:r>
            <a:r>
              <a:rPr lang="en-US" dirty="0" err="1" smtClean="0">
                <a:solidFill>
                  <a:srgbClr val="008000"/>
                </a:solidFill>
              </a:rPr>
              <a:t>espansione</a:t>
            </a:r>
            <a:r>
              <a:rPr lang="en-US" dirty="0" smtClean="0">
                <a:solidFill>
                  <a:srgbClr val="008000"/>
                </a:solidFill>
              </a:rPr>
              <a:t> di un </a:t>
            </a:r>
            <a:r>
              <a:rPr lang="en-US" dirty="0" err="1" smtClean="0">
                <a:solidFill>
                  <a:srgbClr val="008000"/>
                </a:solidFill>
              </a:rPr>
              <a:t>cassetto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preesistente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senza</a:t>
            </a:r>
            <a:r>
              <a:rPr lang="en-US" dirty="0" smtClean="0">
                <a:solidFill>
                  <a:srgbClr val="008000"/>
                </a:solidFill>
              </a:rPr>
              <a:t> server, </a:t>
            </a:r>
            <a:r>
              <a:rPr lang="en-US" dirty="0" err="1" smtClean="0">
                <a:solidFill>
                  <a:srgbClr val="008000"/>
                </a:solidFill>
              </a:rPr>
              <a:t>senza</a:t>
            </a:r>
            <a:r>
              <a:rPr lang="en-US" dirty="0" smtClean="0">
                <a:solidFill>
                  <a:srgbClr val="008000"/>
                </a:solidFill>
              </a:rPr>
              <a:t> controller</a:t>
            </a:r>
          </a:p>
          <a:p>
            <a:pPr lvl="3"/>
            <a:r>
              <a:rPr lang="en-US" dirty="0" smtClean="0">
                <a:solidFill>
                  <a:srgbClr val="008000"/>
                </a:solidFill>
              </a:rPr>
              <a:t>Sotto </a:t>
            </a:r>
            <a:r>
              <a:rPr lang="en-US" dirty="0" err="1" smtClean="0">
                <a:solidFill>
                  <a:srgbClr val="008000"/>
                </a:solidFill>
              </a:rPr>
              <a:t>i</a:t>
            </a:r>
            <a:r>
              <a:rPr lang="en-US" dirty="0" smtClean="0">
                <a:solidFill>
                  <a:srgbClr val="008000"/>
                </a:solidFill>
              </a:rPr>
              <a:t> 200 </a:t>
            </a:r>
            <a:r>
              <a:rPr lang="en-US" dirty="0" err="1" smtClean="0">
                <a:solidFill>
                  <a:srgbClr val="008000"/>
                </a:solidFill>
              </a:rPr>
              <a:t>Eur</a:t>
            </a:r>
            <a:r>
              <a:rPr lang="en-US" dirty="0" smtClean="0">
                <a:solidFill>
                  <a:srgbClr val="008000"/>
                </a:solidFill>
              </a:rPr>
              <a:t>/TBN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3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242"/>
            <a:ext cx="8229600" cy="990600"/>
          </a:xfrm>
        </p:spPr>
        <p:txBody>
          <a:bodyPr/>
          <a:lstStyle/>
          <a:p>
            <a:r>
              <a:rPr lang="en-US" dirty="0" smtClean="0"/>
              <a:t>Con </a:t>
            </a:r>
            <a:r>
              <a:rPr lang="en-US" dirty="0" err="1" smtClean="0"/>
              <a:t>queste</a:t>
            </a:r>
            <a:r>
              <a:rPr lang="en-US" dirty="0" smtClean="0"/>
              <a:t> </a:t>
            </a:r>
            <a:r>
              <a:rPr lang="en-US" dirty="0" err="1" smtClean="0"/>
              <a:t>cifre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1913" y="4257460"/>
            <a:ext cx="7737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E’ alto, ma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2016 e’ in </a:t>
            </a:r>
            <a:r>
              <a:rPr lang="en-US" dirty="0" err="1" smtClean="0"/>
              <a:t>pratica</a:t>
            </a:r>
            <a:r>
              <a:rPr lang="en-US" dirty="0" smtClean="0"/>
              <a:t> </a:t>
            </a:r>
            <a:r>
              <a:rPr lang="en-US" dirty="0" err="1" smtClean="0"/>
              <a:t>unico</a:t>
            </a:r>
            <a:r>
              <a:rPr lang="en-US" dirty="0" smtClean="0"/>
              <a:t> anno di </a:t>
            </a:r>
            <a:r>
              <a:rPr lang="en-US" dirty="0" err="1" smtClean="0"/>
              <a:t>aumento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T2 over flat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L’aumento</a:t>
            </a:r>
            <a:r>
              <a:rPr lang="en-US" dirty="0" smtClean="0"/>
              <a:t> e’ </a:t>
            </a:r>
            <a:r>
              <a:rPr lang="en-US" dirty="0" err="1" smtClean="0"/>
              <a:t>necessario</a:t>
            </a:r>
            <a:r>
              <a:rPr lang="en-US" dirty="0" smtClean="0"/>
              <a:t> </a:t>
            </a:r>
            <a:r>
              <a:rPr lang="en-US" dirty="0" err="1" smtClean="0"/>
              <a:t>visto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passa</a:t>
            </a:r>
            <a:r>
              <a:rPr lang="en-US" dirty="0" smtClean="0"/>
              <a:t> da dover </a:t>
            </a:r>
            <a:r>
              <a:rPr lang="en-US" dirty="0" err="1" smtClean="0"/>
              <a:t>analizzare</a:t>
            </a:r>
            <a:r>
              <a:rPr lang="en-US" dirty="0" smtClean="0"/>
              <a:t>  &lt;3B </a:t>
            </a:r>
            <a:r>
              <a:rPr lang="en-US" dirty="0" err="1" smtClean="0"/>
              <a:t>eventi</a:t>
            </a:r>
            <a:r>
              <a:rPr lang="en-US" dirty="0" smtClean="0"/>
              <a:t> (2015) a 8B (2016)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passa</a:t>
            </a:r>
            <a:r>
              <a:rPr lang="en-US" dirty="0" smtClean="0"/>
              <a:t>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scoglio</a:t>
            </a:r>
            <a:r>
              <a:rPr lang="en-US" dirty="0" smtClean="0"/>
              <a:t>, 2017 molto </a:t>
            </a:r>
            <a:r>
              <a:rPr lang="en-US" dirty="0" err="1" smtClean="0"/>
              <a:t>piu</a:t>
            </a:r>
            <a:r>
              <a:rPr lang="en-US" dirty="0" smtClean="0"/>
              <a:t>’ facile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2189284"/>
            <a:ext cx="9144000" cy="1322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880" y="0"/>
            <a:ext cx="4839121" cy="150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0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ReCaS</a:t>
            </a:r>
            <a:r>
              <a:rPr lang="en-US" b="1" dirty="0" smtClean="0">
                <a:solidFill>
                  <a:srgbClr val="FF0000"/>
                </a:solidFill>
              </a:rPr>
              <a:t> e’ </a:t>
            </a:r>
            <a:r>
              <a:rPr lang="en-US" b="1" dirty="0" err="1" smtClean="0">
                <a:solidFill>
                  <a:srgbClr val="FF0000"/>
                </a:solidFill>
              </a:rPr>
              <a:t>morto</a:t>
            </a:r>
            <a:r>
              <a:rPr lang="en-US" b="1" dirty="0" smtClean="0">
                <a:solidFill>
                  <a:srgbClr val="FF0000"/>
                </a:solidFill>
              </a:rPr>
              <a:t>, viva </a:t>
            </a:r>
            <a:r>
              <a:rPr lang="en-US" b="1" dirty="0" err="1" smtClean="0">
                <a:solidFill>
                  <a:srgbClr val="FF0000"/>
                </a:solidFill>
              </a:rPr>
              <a:t>ReCas</a:t>
            </a:r>
            <a:r>
              <a:rPr lang="en-US" b="1" dirty="0" smtClean="0">
                <a:solidFill>
                  <a:srgbClr val="FF0000"/>
                </a:solidFill>
              </a:rPr>
              <a:t>!!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Lati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positivi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b="1" dirty="0"/>
              <a:t>In due </a:t>
            </a:r>
            <a:r>
              <a:rPr lang="en-US" b="1" dirty="0" err="1"/>
              <a:t>anni</a:t>
            </a:r>
            <a:r>
              <a:rPr lang="en-US" b="1" dirty="0"/>
              <a:t> </a:t>
            </a:r>
            <a:r>
              <a:rPr lang="en-US" b="1" dirty="0" err="1"/>
              <a:t>risparmio</a:t>
            </a:r>
            <a:r>
              <a:rPr lang="en-US" b="1" dirty="0"/>
              <a:t> per le </a:t>
            </a:r>
            <a:r>
              <a:rPr lang="en-US" b="1" dirty="0" err="1"/>
              <a:t>casse</a:t>
            </a:r>
            <a:r>
              <a:rPr lang="en-US" b="1" dirty="0"/>
              <a:t> di CSN1 di </a:t>
            </a:r>
            <a:r>
              <a:rPr lang="en-US" b="1" dirty="0" smtClean="0"/>
              <a:t>~300 </a:t>
            </a:r>
            <a:r>
              <a:rPr lang="en-US" b="1" dirty="0" err="1" smtClean="0"/>
              <a:t>kEur</a:t>
            </a:r>
            <a:r>
              <a:rPr lang="en-US" b="1" dirty="0" smtClean="0"/>
              <a:t> solo da CMS</a:t>
            </a:r>
            <a:endParaRPr lang="en-US" b="1" dirty="0"/>
          </a:p>
          <a:p>
            <a:r>
              <a:rPr lang="en-US" b="1" dirty="0" err="1">
                <a:solidFill>
                  <a:srgbClr val="FF0000"/>
                </a:solidFill>
              </a:rPr>
              <a:t>Lati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negativi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b="1" dirty="0">
                <a:solidFill>
                  <a:srgbClr val="292934"/>
                </a:solidFill>
              </a:rPr>
              <a:t>Non </a:t>
            </a:r>
            <a:r>
              <a:rPr lang="en-US" b="1" dirty="0" err="1">
                <a:solidFill>
                  <a:srgbClr val="292934"/>
                </a:solidFill>
              </a:rPr>
              <a:t>ancora</a:t>
            </a:r>
            <a:r>
              <a:rPr lang="en-US" b="1" dirty="0">
                <a:solidFill>
                  <a:srgbClr val="292934"/>
                </a:solidFill>
              </a:rPr>
              <a:t> </a:t>
            </a:r>
            <a:r>
              <a:rPr lang="en-US" b="1" dirty="0" err="1">
                <a:solidFill>
                  <a:srgbClr val="292934"/>
                </a:solidFill>
              </a:rPr>
              <a:t>entrato</a:t>
            </a:r>
            <a:r>
              <a:rPr lang="en-US" b="1" dirty="0">
                <a:solidFill>
                  <a:srgbClr val="292934"/>
                </a:solidFill>
              </a:rPr>
              <a:t> in </a:t>
            </a:r>
            <a:r>
              <a:rPr lang="en-US" b="1" dirty="0" err="1" smtClean="0">
                <a:solidFill>
                  <a:srgbClr val="292934"/>
                </a:solidFill>
              </a:rPr>
              <a:t>produzione</a:t>
            </a:r>
            <a:r>
              <a:rPr lang="en-US" b="1" dirty="0" smtClean="0">
                <a:solidFill>
                  <a:srgbClr val="292934"/>
                </a:solidFill>
              </a:rPr>
              <a:t> (Bari)</a:t>
            </a:r>
            <a:endParaRPr lang="en-US" b="1" dirty="0">
              <a:solidFill>
                <a:srgbClr val="292934"/>
              </a:solidFill>
            </a:endParaRPr>
          </a:p>
          <a:p>
            <a:pPr lvl="1"/>
            <a:r>
              <a:rPr lang="en-US" b="1" dirty="0" smtClean="0">
                <a:solidFill>
                  <a:srgbClr val="292934"/>
                </a:solidFill>
              </a:rPr>
              <a:t>In </a:t>
            </a:r>
            <a:r>
              <a:rPr lang="en-US" b="1" dirty="0" err="1" smtClean="0">
                <a:solidFill>
                  <a:srgbClr val="292934"/>
                </a:solidFill>
              </a:rPr>
              <a:t>pratica</a:t>
            </a:r>
            <a:r>
              <a:rPr lang="en-US" b="1" dirty="0" smtClean="0">
                <a:solidFill>
                  <a:srgbClr val="292934"/>
                </a:solidFill>
              </a:rPr>
              <a:t>, </a:t>
            </a:r>
            <a:r>
              <a:rPr lang="en-US" b="1" dirty="0" err="1" smtClean="0">
                <a:solidFill>
                  <a:srgbClr val="292934"/>
                </a:solidFill>
              </a:rPr>
              <a:t>abbiamo</a:t>
            </a:r>
            <a:r>
              <a:rPr lang="en-US" b="1" dirty="0" smtClean="0">
                <a:solidFill>
                  <a:srgbClr val="292934"/>
                </a:solidFill>
              </a:rPr>
              <a:t> </a:t>
            </a:r>
            <a:r>
              <a:rPr lang="en-US" b="1" i="1" dirty="0" err="1" smtClean="0">
                <a:solidFill>
                  <a:srgbClr val="292934"/>
                </a:solidFill>
              </a:rPr>
              <a:t>dichiarato</a:t>
            </a:r>
            <a:r>
              <a:rPr lang="en-US" b="1" i="1" dirty="0" smtClean="0">
                <a:solidFill>
                  <a:srgbClr val="292934"/>
                </a:solidFill>
              </a:rPr>
              <a:t> pledges </a:t>
            </a:r>
            <a:r>
              <a:rPr lang="en-US" b="1" dirty="0" smtClean="0">
                <a:solidFill>
                  <a:srgbClr val="292934"/>
                </a:solidFill>
              </a:rPr>
              <a:t>2014</a:t>
            </a:r>
            <a:r>
              <a:rPr lang="en-US" b="1" i="1" dirty="0" smtClean="0">
                <a:solidFill>
                  <a:srgbClr val="292934"/>
                </a:solidFill>
              </a:rPr>
              <a:t> </a:t>
            </a:r>
            <a:r>
              <a:rPr lang="en-US" b="1" dirty="0" smtClean="0">
                <a:solidFill>
                  <a:srgbClr val="292934"/>
                </a:solidFill>
              </a:rPr>
              <a:t>(per </a:t>
            </a:r>
            <a:r>
              <a:rPr lang="en-US" b="1" dirty="0" err="1" smtClean="0">
                <a:solidFill>
                  <a:srgbClr val="292934"/>
                </a:solidFill>
              </a:rPr>
              <a:t>tutto</a:t>
            </a:r>
            <a:r>
              <a:rPr lang="en-US" b="1" dirty="0" smtClean="0">
                <a:solidFill>
                  <a:srgbClr val="292934"/>
                </a:solidFill>
              </a:rPr>
              <a:t> </a:t>
            </a:r>
            <a:r>
              <a:rPr lang="en-US" b="1" dirty="0" err="1" smtClean="0">
                <a:solidFill>
                  <a:srgbClr val="292934"/>
                </a:solidFill>
              </a:rPr>
              <a:t>l’anno</a:t>
            </a:r>
            <a:r>
              <a:rPr lang="en-US" b="1" dirty="0" smtClean="0">
                <a:solidFill>
                  <a:srgbClr val="292934"/>
                </a:solidFill>
              </a:rPr>
              <a:t>) e 2015 (</a:t>
            </a:r>
            <a:r>
              <a:rPr lang="en-US" b="1" dirty="0" err="1" smtClean="0">
                <a:solidFill>
                  <a:srgbClr val="292934"/>
                </a:solidFill>
              </a:rPr>
              <a:t>sperabilmente</a:t>
            </a:r>
            <a:r>
              <a:rPr lang="en-US" b="1" dirty="0" smtClean="0">
                <a:solidFill>
                  <a:srgbClr val="292934"/>
                </a:solidFill>
              </a:rPr>
              <a:t> un </a:t>
            </a:r>
            <a:r>
              <a:rPr lang="en-US" b="1" dirty="0" err="1" smtClean="0">
                <a:solidFill>
                  <a:srgbClr val="292934"/>
                </a:solidFill>
              </a:rPr>
              <a:t>paio</a:t>
            </a:r>
            <a:r>
              <a:rPr lang="en-US" b="1" dirty="0" smtClean="0">
                <a:solidFill>
                  <a:srgbClr val="292934"/>
                </a:solidFill>
              </a:rPr>
              <a:t> di </a:t>
            </a:r>
            <a:r>
              <a:rPr lang="en-US" b="1" dirty="0" err="1" smtClean="0">
                <a:solidFill>
                  <a:srgbClr val="292934"/>
                </a:solidFill>
              </a:rPr>
              <a:t>mesi</a:t>
            </a:r>
            <a:r>
              <a:rPr lang="en-US" b="1" dirty="0" smtClean="0">
                <a:solidFill>
                  <a:srgbClr val="292934"/>
                </a:solidFill>
              </a:rPr>
              <a:t>) </a:t>
            </a:r>
            <a:r>
              <a:rPr lang="en-US" b="1" dirty="0" err="1" smtClean="0">
                <a:solidFill>
                  <a:srgbClr val="292934"/>
                </a:solidFill>
              </a:rPr>
              <a:t>inesistenti</a:t>
            </a:r>
            <a:r>
              <a:rPr lang="en-US" b="1" dirty="0" smtClean="0">
                <a:solidFill>
                  <a:srgbClr val="292934"/>
                </a:solidFill>
              </a:rPr>
              <a:t> …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Come “</a:t>
            </a:r>
            <a:r>
              <a:rPr lang="en-US" b="1" dirty="0" err="1">
                <a:solidFill>
                  <a:srgbClr val="FF0000"/>
                </a:solidFill>
              </a:rPr>
              <a:t>usciamo</a:t>
            </a:r>
            <a:r>
              <a:rPr lang="en-US" b="1" dirty="0" smtClean="0">
                <a:solidFill>
                  <a:srgbClr val="FF0000"/>
                </a:solidFill>
              </a:rPr>
              <a:t>” da </a:t>
            </a:r>
            <a:r>
              <a:rPr lang="en-US" b="1" dirty="0" err="1" smtClean="0">
                <a:solidFill>
                  <a:srgbClr val="FF0000"/>
                </a:solidFill>
              </a:rPr>
              <a:t>ReCaS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b="1" dirty="0">
                <a:solidFill>
                  <a:srgbClr val="292934"/>
                </a:solidFill>
              </a:rPr>
              <a:t>Bari circa 5 kHS06 </a:t>
            </a:r>
            <a:r>
              <a:rPr lang="en-US" b="1" dirty="0" err="1">
                <a:solidFill>
                  <a:srgbClr val="292934"/>
                </a:solidFill>
              </a:rPr>
              <a:t>piu</a:t>
            </a:r>
            <a:r>
              <a:rPr lang="en-US" b="1" dirty="0">
                <a:solidFill>
                  <a:srgbClr val="292934"/>
                </a:solidFill>
              </a:rPr>
              <a:t>’ </a:t>
            </a:r>
            <a:r>
              <a:rPr lang="en-US" b="1" dirty="0" err="1">
                <a:solidFill>
                  <a:srgbClr val="292934"/>
                </a:solidFill>
              </a:rPr>
              <a:t>grande</a:t>
            </a:r>
            <a:r>
              <a:rPr lang="en-US" b="1" dirty="0">
                <a:solidFill>
                  <a:srgbClr val="292934"/>
                </a:solidFill>
              </a:rPr>
              <a:t> </a:t>
            </a:r>
            <a:r>
              <a:rPr lang="en-US" b="1" dirty="0" err="1">
                <a:solidFill>
                  <a:srgbClr val="292934"/>
                </a:solidFill>
              </a:rPr>
              <a:t>degli</a:t>
            </a:r>
            <a:r>
              <a:rPr lang="en-US" b="1" dirty="0">
                <a:solidFill>
                  <a:srgbClr val="292934"/>
                </a:solidFill>
              </a:rPr>
              <a:t> </a:t>
            </a:r>
            <a:r>
              <a:rPr lang="en-US" b="1" dirty="0" err="1">
                <a:solidFill>
                  <a:srgbClr val="292934"/>
                </a:solidFill>
              </a:rPr>
              <a:t>altri</a:t>
            </a:r>
            <a:r>
              <a:rPr lang="en-US" b="1" dirty="0">
                <a:solidFill>
                  <a:srgbClr val="292934"/>
                </a:solidFill>
              </a:rPr>
              <a:t> T2</a:t>
            </a:r>
          </a:p>
          <a:p>
            <a:pPr lvl="1"/>
            <a:r>
              <a:rPr lang="en-US" b="1" dirty="0" smtClean="0">
                <a:solidFill>
                  <a:srgbClr val="292934"/>
                </a:solidFill>
              </a:rPr>
              <a:t>Bari con disco in </a:t>
            </a:r>
            <a:r>
              <a:rPr lang="en-US" b="1" dirty="0" err="1" smtClean="0">
                <a:solidFill>
                  <a:srgbClr val="292934"/>
                </a:solidFill>
              </a:rPr>
              <a:t>linea</a:t>
            </a:r>
            <a:r>
              <a:rPr lang="en-US" b="1" dirty="0" smtClean="0">
                <a:solidFill>
                  <a:srgbClr val="292934"/>
                </a:solidFill>
              </a:rPr>
              <a:t> (se non </a:t>
            </a:r>
            <a:r>
              <a:rPr lang="en-US" b="1" dirty="0" err="1" smtClean="0">
                <a:solidFill>
                  <a:srgbClr val="292934"/>
                </a:solidFill>
              </a:rPr>
              <a:t>piu</a:t>
            </a:r>
            <a:r>
              <a:rPr lang="en-US" b="1" dirty="0" smtClean="0">
                <a:solidFill>
                  <a:srgbClr val="292934"/>
                </a:solidFill>
              </a:rPr>
              <a:t>’ piccolo) </a:t>
            </a:r>
            <a:r>
              <a:rPr lang="en-US" b="1" dirty="0" err="1" smtClean="0">
                <a:solidFill>
                  <a:srgbClr val="292934"/>
                </a:solidFill>
              </a:rPr>
              <a:t>rispetto</a:t>
            </a:r>
            <a:r>
              <a:rPr lang="en-US" b="1" dirty="0" smtClean="0">
                <a:solidFill>
                  <a:srgbClr val="292934"/>
                </a:solidFill>
              </a:rPr>
              <a:t> </a:t>
            </a:r>
            <a:r>
              <a:rPr lang="en-US" b="1" dirty="0" err="1" smtClean="0">
                <a:solidFill>
                  <a:srgbClr val="292934"/>
                </a:solidFill>
              </a:rPr>
              <a:t>agli</a:t>
            </a:r>
            <a:r>
              <a:rPr lang="en-US" b="1" dirty="0" smtClean="0">
                <a:solidFill>
                  <a:srgbClr val="292934"/>
                </a:solidFill>
              </a:rPr>
              <a:t> </a:t>
            </a:r>
            <a:r>
              <a:rPr lang="en-US" b="1" dirty="0" err="1" smtClean="0">
                <a:solidFill>
                  <a:srgbClr val="292934"/>
                </a:solidFill>
              </a:rPr>
              <a:t>altri</a:t>
            </a:r>
            <a:r>
              <a:rPr lang="en-US" b="1" dirty="0" smtClean="0">
                <a:solidFill>
                  <a:srgbClr val="292934"/>
                </a:solidFill>
              </a:rPr>
              <a:t> T2</a:t>
            </a:r>
            <a:endParaRPr lang="en-US" b="1" dirty="0">
              <a:solidFill>
                <a:srgbClr val="29293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435" y="2571637"/>
            <a:ext cx="3215074" cy="268163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267" r="267"/>
          <a:stretch>
            <a:fillRect/>
          </a:stretch>
        </p:blipFill>
        <p:spPr>
          <a:xfrm>
            <a:off x="596257" y="3161310"/>
            <a:ext cx="3530181" cy="209195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Situazione</a:t>
            </a:r>
            <a:r>
              <a:rPr lang="en-US" dirty="0" smtClean="0"/>
              <a:t> </a:t>
            </a:r>
            <a:r>
              <a:rPr lang="en-US" dirty="0" err="1" smtClean="0"/>
              <a:t>attesa</a:t>
            </a:r>
            <a:r>
              <a:rPr lang="en-US" dirty="0" smtClean="0"/>
              <a:t> fine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94494" y="5888390"/>
            <a:ext cx="4727038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err="1" smtClean="0"/>
              <a:t>Sbilanciamento</a:t>
            </a:r>
            <a:r>
              <a:rPr lang="en-US" dirty="0" smtClean="0"/>
              <a:t> </a:t>
            </a:r>
            <a:r>
              <a:rPr lang="en-US" dirty="0" err="1" smtClean="0"/>
              <a:t>dovuto</a:t>
            </a:r>
            <a:r>
              <a:rPr lang="en-US" dirty="0" smtClean="0"/>
              <a:t> a </a:t>
            </a:r>
            <a:r>
              <a:rPr lang="en-US" dirty="0" err="1" smtClean="0"/>
              <a:t>ReCaS</a:t>
            </a:r>
            <a:r>
              <a:rPr lang="en-US" dirty="0" smtClean="0"/>
              <a:t> ben </a:t>
            </a:r>
            <a:r>
              <a:rPr lang="en-US" dirty="0" err="1" smtClean="0"/>
              <a:t>visibile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3958011" y="3459190"/>
            <a:ext cx="695684" cy="242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4072" y="1602828"/>
            <a:ext cx="8600965" cy="369332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r>
              <a:rPr lang="en-US" dirty="0" smtClean="0"/>
              <a:t>(Al </a:t>
            </a:r>
            <a:r>
              <a:rPr lang="en-US" dirty="0" err="1" smtClean="0"/>
              <a:t>netto</a:t>
            </a:r>
            <a:r>
              <a:rPr lang="en-US" dirty="0" smtClean="0"/>
              <a:t> di </a:t>
            </a:r>
            <a:r>
              <a:rPr lang="en-US" u="sng" dirty="0" smtClean="0"/>
              <a:t>belle</a:t>
            </a:r>
            <a:r>
              <a:rPr lang="en-US" dirty="0" smtClean="0"/>
              <a:t> </a:t>
            </a:r>
            <a:r>
              <a:rPr lang="en-US" dirty="0" err="1" smtClean="0"/>
              <a:t>sorprese</a:t>
            </a:r>
            <a:r>
              <a:rPr lang="en-US" dirty="0" smtClean="0"/>
              <a:t> da </a:t>
            </a:r>
            <a:r>
              <a:rPr lang="en-US" dirty="0" err="1" smtClean="0"/>
              <a:t>gare</a:t>
            </a:r>
            <a:r>
              <a:rPr lang="en-US" dirty="0" smtClean="0"/>
              <a:t> non </a:t>
            </a:r>
            <a:r>
              <a:rPr lang="en-US" dirty="0" err="1" smtClean="0"/>
              <a:t>ancora</a:t>
            </a:r>
            <a:r>
              <a:rPr lang="en-US" dirty="0" smtClean="0"/>
              <a:t> </a:t>
            </a:r>
            <a:r>
              <a:rPr lang="en-US" dirty="0" err="1" smtClean="0"/>
              <a:t>concluse</a:t>
            </a:r>
            <a:r>
              <a:rPr lang="en-US" dirty="0" smtClean="0"/>
              <a:t> / </a:t>
            </a:r>
            <a:r>
              <a:rPr lang="en-US" dirty="0" err="1" smtClean="0"/>
              <a:t>effettuate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9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90880" y="103694"/>
            <a:ext cx="7875360" cy="544377"/>
          </a:xfrm>
        </p:spPr>
        <p:txBody>
          <a:bodyPr tIns="21580">
            <a:normAutofit fontScale="90000"/>
          </a:bodyPr>
          <a:lstStyle/>
          <a:p>
            <a:pPr defTabSz="407094" eaLnBrk="1" hangingPunct="1">
              <a:tabLst>
                <a:tab pos="0" algn="l"/>
                <a:tab pos="828567" algn="l"/>
                <a:tab pos="1657137" algn="l"/>
                <a:tab pos="2485705" algn="l"/>
                <a:tab pos="3314276" algn="l"/>
                <a:tab pos="4142845" algn="l"/>
                <a:tab pos="4971412" algn="l"/>
                <a:tab pos="5799978" algn="l"/>
                <a:tab pos="6628550" algn="l"/>
                <a:tab pos="7457118" algn="l"/>
                <a:tab pos="8285685" algn="l"/>
                <a:tab pos="9114257" algn="l"/>
              </a:tabLst>
              <a:defRPr/>
            </a:pPr>
            <a:r>
              <a:rPr lang="en-US" smtClean="0"/>
              <a:t>Data Tiers in MC Production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6720" y="4133234"/>
            <a:ext cx="8634240" cy="1941324"/>
          </a:xfrm>
        </p:spPr>
        <p:txBody>
          <a:bodyPr>
            <a:normAutofit fontScale="92500" lnSpcReduction="10000"/>
          </a:bodyPr>
          <a:lstStyle/>
          <a:p>
            <a:pPr marL="238790" indent="-238790" defTabSz="407094" eaLnBrk="1" hangingPunct="1">
              <a:buClr>
                <a:srgbClr val="F28E00"/>
              </a:buClr>
              <a:buFont typeface="Arial Black" charset="0"/>
              <a:buChar char="&gt;"/>
              <a:tabLst>
                <a:tab pos="825691" algn="l"/>
                <a:tab pos="1654260" algn="l"/>
                <a:tab pos="2482829" algn="l"/>
                <a:tab pos="3311400" algn="l"/>
                <a:tab pos="4139964" algn="l"/>
                <a:tab pos="4968534" algn="l"/>
                <a:tab pos="5797104" algn="l"/>
                <a:tab pos="6625672" algn="l"/>
                <a:tab pos="7454242" algn="l"/>
                <a:tab pos="8282810" algn="l"/>
                <a:tab pos="9111379" algn="l"/>
              </a:tabLst>
              <a:defRPr/>
            </a:pPr>
            <a:r>
              <a:rPr lang="en-US" dirty="0" smtClean="0"/>
              <a:t>Most MCs produced in AOD format</a:t>
            </a:r>
          </a:p>
          <a:p>
            <a:pPr marL="238790" indent="-238790" defTabSz="407094" eaLnBrk="1" hangingPunct="1">
              <a:buClr>
                <a:srgbClr val="F28E00"/>
              </a:buClr>
              <a:buFont typeface="Arial Black" charset="0"/>
              <a:buChar char="&gt;"/>
              <a:tabLst>
                <a:tab pos="825691" algn="l"/>
                <a:tab pos="1654260" algn="l"/>
                <a:tab pos="2482829" algn="l"/>
                <a:tab pos="3311400" algn="l"/>
                <a:tab pos="4139964" algn="l"/>
                <a:tab pos="4968534" algn="l"/>
                <a:tab pos="5797104" algn="l"/>
                <a:tab pos="6625672" algn="l"/>
                <a:tab pos="7454242" algn="l"/>
                <a:tab pos="8282810" algn="l"/>
                <a:tab pos="9111379" algn="l"/>
              </a:tabLst>
              <a:defRPr/>
            </a:pPr>
            <a:r>
              <a:rPr lang="en-US" dirty="0" smtClean="0"/>
              <a:t>Strategy for MINIAOD still to be defined </a:t>
            </a:r>
          </a:p>
          <a:p>
            <a:pPr marL="238790" indent="-238790" defTabSz="407094" eaLnBrk="1" hangingPunct="1">
              <a:buClr>
                <a:srgbClr val="F28E00"/>
              </a:buClr>
              <a:buFont typeface="Arial Black" charset="0"/>
              <a:buChar char="&gt;"/>
              <a:tabLst>
                <a:tab pos="825691" algn="l"/>
                <a:tab pos="1654260" algn="l"/>
                <a:tab pos="2482829" algn="l"/>
                <a:tab pos="3311400" algn="l"/>
                <a:tab pos="4139964" algn="l"/>
                <a:tab pos="4968534" algn="l"/>
                <a:tab pos="5797104" algn="l"/>
                <a:tab pos="6625672" algn="l"/>
                <a:tab pos="7454242" algn="l"/>
                <a:tab pos="8282810" algn="l"/>
                <a:tab pos="9111379" algn="l"/>
              </a:tabLst>
              <a:defRPr/>
            </a:pPr>
            <a:endParaRPr lang="en-US" dirty="0"/>
          </a:p>
          <a:p>
            <a:pPr marL="238790" indent="-238790" defTabSz="407094" eaLnBrk="1" hangingPunct="1">
              <a:buClr>
                <a:srgbClr val="F28E00"/>
              </a:buClr>
              <a:buFont typeface="Arial Black" charset="0"/>
              <a:buChar char="&gt;"/>
              <a:tabLst>
                <a:tab pos="825691" algn="l"/>
                <a:tab pos="1654260" algn="l"/>
                <a:tab pos="2482829" algn="l"/>
                <a:tab pos="3311400" algn="l"/>
                <a:tab pos="4139964" algn="l"/>
                <a:tab pos="4968534" algn="l"/>
                <a:tab pos="5797104" algn="l"/>
                <a:tab pos="6625672" algn="l"/>
                <a:tab pos="7454242" algn="l"/>
                <a:tab pos="8282810" algn="l"/>
                <a:tab pos="9111379" algn="l"/>
              </a:tabLst>
              <a:defRPr/>
            </a:pPr>
            <a:r>
              <a:rPr lang="en-US" dirty="0" smtClean="0"/>
              <a:t>We have reconstructed nearly 7B simulated events in 2014, and made 5B new GEN-SIM events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63280"/>
            <a:ext cx="4572000" cy="293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22" y="757520"/>
            <a:ext cx="4572000" cy="293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4757" name="Slide Number Placeholder 5"/>
          <p:cNvSpPr txBox="1">
            <a:spLocks/>
          </p:cNvSpPr>
          <p:nvPr/>
        </p:nvSpPr>
        <p:spPr bwMode="auto">
          <a:xfrm>
            <a:off x="8534880" y="6303546"/>
            <a:ext cx="609120" cy="3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18" tIns="41460" rIns="82918" bIns="41460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0452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771F84E-69FE-EF43-9340-C3FB82A8FA9B}" type="slidenum">
              <a:rPr lang="en-US" sz="1100">
                <a:solidFill>
                  <a:srgbClr val="3333CC"/>
                </a:solidFill>
              </a:rPr>
              <a:pPr defTabSz="40452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4</a:t>
            </a:fld>
            <a:endParaRPr lang="en-US" sz="110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000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3093"/>
            <a:ext cx="9144000" cy="2865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Inoltre</a:t>
            </a:r>
            <a:r>
              <a:rPr lang="en-US" dirty="0" smtClean="0"/>
              <a:t> (film </a:t>
            </a:r>
            <a:r>
              <a:rPr lang="en-US" dirty="0" err="1" smtClean="0"/>
              <a:t>gia</a:t>
            </a:r>
            <a:r>
              <a:rPr lang="en-US" dirty="0" smtClean="0"/>
              <a:t>’ </a:t>
            </a:r>
            <a:r>
              <a:rPr lang="en-US" dirty="0" err="1" smtClean="0"/>
              <a:t>visto</a:t>
            </a:r>
            <a:r>
              <a:rPr lang="en-US" dirty="0" smtClean="0"/>
              <a:t> per </a:t>
            </a:r>
            <a:r>
              <a:rPr lang="en-US" dirty="0" err="1" smtClean="0"/>
              <a:t>LHCb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121057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Brutta</a:t>
            </a:r>
            <a:r>
              <a:rPr lang="en-US" dirty="0" smtClean="0"/>
              <a:t> </a:t>
            </a:r>
            <a:r>
              <a:rPr lang="en-US" dirty="0" err="1" smtClean="0"/>
              <a:t>sorpresa</a:t>
            </a:r>
            <a:r>
              <a:rPr lang="en-US" dirty="0" smtClean="0"/>
              <a:t> 2014 continua </a:t>
            </a:r>
            <a:r>
              <a:rPr lang="en-US" dirty="0" err="1" smtClean="0"/>
              <a:t>anche</a:t>
            </a:r>
            <a:r>
              <a:rPr lang="en-US" dirty="0" smtClean="0"/>
              <a:t> per 2015:</a:t>
            </a:r>
          </a:p>
          <a:p>
            <a:r>
              <a:rPr lang="en-US" dirty="0" smtClean="0"/>
              <a:t>Le pledges 2015 per I Tier1 </a:t>
            </a:r>
            <a:r>
              <a:rPr lang="en-US" dirty="0" err="1" smtClean="0"/>
              <a:t>valgono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CMS parte da un deficit sui T1 </a:t>
            </a:r>
            <a:r>
              <a:rPr lang="en-US" dirty="0" err="1" smtClean="0"/>
              <a:t>pari</a:t>
            </a:r>
            <a:r>
              <a:rPr lang="en-US" dirty="0" smtClean="0"/>
              <a:t> al ~10%</a:t>
            </a:r>
          </a:p>
          <a:p>
            <a:r>
              <a:rPr lang="en-US" dirty="0" err="1" smtClean="0"/>
              <a:t>Motivazioni</a:t>
            </a:r>
            <a:r>
              <a:rPr lang="en-US" dirty="0" smtClean="0"/>
              <a:t> </a:t>
            </a:r>
            <a:r>
              <a:rPr lang="en-US" dirty="0" err="1" smtClean="0"/>
              <a:t>principali</a:t>
            </a:r>
            <a:r>
              <a:rPr lang="en-US" dirty="0" smtClean="0"/>
              <a:t>: </a:t>
            </a:r>
          </a:p>
          <a:p>
            <a:pPr lvl="1"/>
            <a:r>
              <a:rPr lang="en-US" b="1" dirty="0" err="1" smtClean="0">
                <a:solidFill>
                  <a:srgbClr val="0000FF"/>
                </a:solidFill>
              </a:rPr>
              <a:t>abbiamo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perso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il</a:t>
            </a:r>
            <a:r>
              <a:rPr lang="en-US" b="1" dirty="0" smtClean="0">
                <a:solidFill>
                  <a:srgbClr val="0000FF"/>
                </a:solidFill>
              </a:rPr>
              <a:t> T1 di Taiwan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I </a:t>
            </a:r>
            <a:r>
              <a:rPr lang="en-US" b="1" dirty="0" err="1" smtClean="0">
                <a:solidFill>
                  <a:srgbClr val="0000FF"/>
                </a:solidFill>
              </a:rPr>
              <a:t>Russi</a:t>
            </a:r>
            <a:r>
              <a:rPr lang="en-US" b="1" dirty="0" smtClean="0">
                <a:solidFill>
                  <a:srgbClr val="0000FF"/>
                </a:solidFill>
              </a:rPr>
              <a:t> non </a:t>
            </a:r>
            <a:r>
              <a:rPr lang="en-US" b="1" dirty="0" err="1" smtClean="0">
                <a:solidFill>
                  <a:srgbClr val="0000FF"/>
                </a:solidFill>
              </a:rPr>
              <a:t>ancora</a:t>
            </a:r>
            <a:r>
              <a:rPr lang="en-US" b="1" dirty="0" smtClean="0">
                <a:solidFill>
                  <a:srgbClr val="0000FF"/>
                </a:solidFill>
              </a:rPr>
              <a:t> a regime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Nota </a:t>
            </a:r>
            <a:r>
              <a:rPr lang="en-US" b="1" dirty="0" err="1" smtClean="0">
                <a:solidFill>
                  <a:srgbClr val="0000FF"/>
                </a:solidFill>
              </a:rPr>
              <a:t>Bene</a:t>
            </a:r>
            <a:r>
              <a:rPr lang="en-US" b="1" dirty="0" smtClean="0">
                <a:solidFill>
                  <a:srgbClr val="0000FF"/>
                </a:solidFill>
              </a:rPr>
              <a:t>: quasi </a:t>
            </a:r>
            <a:r>
              <a:rPr lang="en-US" b="1" dirty="0" err="1" smtClean="0">
                <a:solidFill>
                  <a:srgbClr val="0000FF"/>
                </a:solidFill>
              </a:rPr>
              <a:t>tutte</a:t>
            </a:r>
            <a:r>
              <a:rPr lang="en-US" b="1" dirty="0" smtClean="0">
                <a:solidFill>
                  <a:srgbClr val="0000FF"/>
                </a:solidFill>
              </a:rPr>
              <a:t> le FA con T1 </a:t>
            </a:r>
            <a:r>
              <a:rPr lang="en-US" b="1" dirty="0" err="1" smtClean="0">
                <a:solidFill>
                  <a:srgbClr val="0000FF"/>
                </a:solidFill>
              </a:rPr>
              <a:t>mettono</a:t>
            </a:r>
            <a:r>
              <a:rPr lang="en-US" b="1" dirty="0" smtClean="0">
                <a:solidFill>
                  <a:srgbClr val="0000FF"/>
                </a:solidFill>
              </a:rPr>
              <a:t> &gt; del </a:t>
            </a:r>
            <a:r>
              <a:rPr lang="en-US" b="1" dirty="0" err="1" smtClean="0">
                <a:solidFill>
                  <a:srgbClr val="0000FF"/>
                </a:solidFill>
              </a:rPr>
              <a:t>loro</a:t>
            </a:r>
            <a:r>
              <a:rPr lang="en-US" b="1" dirty="0" smtClean="0">
                <a:solidFill>
                  <a:srgbClr val="0000FF"/>
                </a:solidFill>
              </a:rPr>
              <a:t> share in CMS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DEFICIT REALE </a:t>
            </a:r>
            <a:r>
              <a:rPr lang="en-US" b="1" dirty="0" err="1" smtClean="0">
                <a:solidFill>
                  <a:srgbClr val="FF0000"/>
                </a:solidFill>
              </a:rPr>
              <a:t>ai</a:t>
            </a:r>
            <a:r>
              <a:rPr lang="en-US" b="1" dirty="0" smtClean="0">
                <a:solidFill>
                  <a:srgbClr val="FF0000"/>
                </a:solidFill>
              </a:rPr>
              <a:t> T1 e’ ~10%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8808" y="3745328"/>
            <a:ext cx="1628872" cy="1104274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70000"/>
                  <a:satMod val="150000"/>
                  <a:alpha val="12000"/>
                </a:schemeClr>
              </a:gs>
              <a:gs pos="34000">
                <a:schemeClr val="accent6">
                  <a:shade val="70000"/>
                  <a:satMod val="140000"/>
                  <a:alpha val="12000"/>
                </a:schemeClr>
              </a:gs>
              <a:gs pos="70000">
                <a:schemeClr val="accent6">
                  <a:tint val="100000"/>
                  <a:shade val="90000"/>
                  <a:satMod val="140000"/>
                  <a:alpha val="12000"/>
                </a:schemeClr>
              </a:gs>
              <a:gs pos="100000">
                <a:schemeClr val="accent6">
                  <a:tint val="100000"/>
                  <a:shade val="100000"/>
                  <a:satMod val="100000"/>
                  <a:alpha val="12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1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mettono</a:t>
            </a:r>
            <a:r>
              <a:rPr lang="en-US" dirty="0" smtClean="0"/>
              <a:t> le </a:t>
            </a:r>
            <a:r>
              <a:rPr lang="en-US" dirty="0" err="1" smtClean="0"/>
              <a:t>nazioni</a:t>
            </a:r>
            <a:r>
              <a:rPr lang="en-US" dirty="0" smtClean="0"/>
              <a:t> con T1: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543"/>
            <a:ext cx="9144000" cy="2549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6721" y="4861563"/>
            <a:ext cx="6086560" cy="923330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err="1" smtClean="0"/>
              <a:t>Totale</a:t>
            </a:r>
            <a:r>
              <a:rPr lang="en-US" dirty="0" smtClean="0"/>
              <a:t> </a:t>
            </a:r>
            <a:r>
              <a:rPr lang="en-US" dirty="0" err="1" smtClean="0"/>
              <a:t>firme</a:t>
            </a:r>
            <a:r>
              <a:rPr lang="en-US" dirty="0" smtClean="0"/>
              <a:t> </a:t>
            </a:r>
            <a:r>
              <a:rPr lang="en-US" dirty="0" err="1" smtClean="0"/>
              <a:t>nazioni</a:t>
            </a:r>
            <a:r>
              <a:rPr lang="en-US" dirty="0" smtClean="0"/>
              <a:t> con T1 = 67%</a:t>
            </a:r>
          </a:p>
          <a:p>
            <a:r>
              <a:rPr lang="en-US" dirty="0" err="1" smtClean="0"/>
              <a:t>Siamo</a:t>
            </a:r>
            <a:r>
              <a:rPr lang="en-US" dirty="0" smtClean="0"/>
              <a:t> al 90% grazie a </a:t>
            </a:r>
            <a:r>
              <a:rPr lang="en-US" dirty="0" err="1" smtClean="0"/>
              <a:t>contributi</a:t>
            </a:r>
            <a:r>
              <a:rPr lang="en-US" dirty="0" smtClean="0"/>
              <a:t> extra </a:t>
            </a:r>
            <a:r>
              <a:rPr lang="en-US" dirty="0" err="1" smtClean="0"/>
              <a:t>frazione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firme</a:t>
            </a:r>
            <a:endParaRPr lang="en-US" dirty="0" smtClean="0"/>
          </a:p>
          <a:p>
            <a:r>
              <a:rPr lang="en-US" dirty="0" smtClean="0"/>
              <a:t>(Italia e’ </a:t>
            </a:r>
            <a:r>
              <a:rPr lang="en-US" dirty="0" err="1" smtClean="0"/>
              <a:t>precisa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2012-2017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42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73313" y="2578811"/>
            <a:ext cx="3370687" cy="2031297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marL="285660" indent="-285660">
              <a:buFont typeface="Arial"/>
              <a:buChar char="•"/>
            </a:pPr>
            <a:r>
              <a:rPr lang="en-US" dirty="0" err="1" smtClean="0"/>
              <a:t>Unica</a:t>
            </a:r>
            <a:r>
              <a:rPr lang="en-US" dirty="0" smtClean="0"/>
              <a:t> </a:t>
            </a:r>
            <a:r>
              <a:rPr lang="en-US" dirty="0" err="1" smtClean="0"/>
              <a:t>cosa</a:t>
            </a:r>
            <a:r>
              <a:rPr lang="en-US" dirty="0" smtClean="0"/>
              <a:t> </a:t>
            </a:r>
            <a:r>
              <a:rPr lang="en-US" dirty="0" err="1" smtClean="0"/>
              <a:t>sopra</a:t>
            </a:r>
            <a:r>
              <a:rPr lang="en-US" dirty="0" smtClean="0"/>
              <a:t> la </a:t>
            </a:r>
            <a:r>
              <a:rPr lang="en-US" dirty="0" err="1" smtClean="0"/>
              <a:t>curva</a:t>
            </a:r>
            <a:r>
              <a:rPr lang="en-US" dirty="0" smtClean="0"/>
              <a:t> del +25% e’ T1_CPU</a:t>
            </a:r>
          </a:p>
          <a:p>
            <a:pPr marL="742719" lvl="1" indent="-28566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Il +70% del 2015 e’ </a:t>
            </a:r>
            <a:r>
              <a:rPr lang="en-US" dirty="0" err="1" smtClean="0">
                <a:solidFill>
                  <a:srgbClr val="008000"/>
                </a:solidFill>
              </a:rPr>
              <a:t>gia</a:t>
            </a:r>
            <a:r>
              <a:rPr lang="en-US" dirty="0" smtClean="0">
                <a:solidFill>
                  <a:srgbClr val="008000"/>
                </a:solidFill>
              </a:rPr>
              <a:t>’ </a:t>
            </a:r>
            <a:r>
              <a:rPr lang="en-US" dirty="0" err="1" smtClean="0">
                <a:solidFill>
                  <a:srgbClr val="008000"/>
                </a:solidFill>
              </a:rPr>
              <a:t>avvenuto</a:t>
            </a:r>
            <a:endParaRPr lang="en-US" dirty="0" smtClean="0">
              <a:solidFill>
                <a:srgbClr val="008000"/>
              </a:solidFill>
            </a:endParaRPr>
          </a:p>
          <a:p>
            <a:pPr marL="285660" indent="-285660">
              <a:buFont typeface="Arial"/>
              <a:buChar char="•"/>
            </a:pPr>
            <a:r>
              <a:rPr lang="en-US" dirty="0" smtClean="0"/>
              <a:t>T1_Disk e T2_Disk (le </a:t>
            </a:r>
            <a:r>
              <a:rPr lang="en-US" dirty="0" err="1" smtClean="0"/>
              <a:t>risorse</a:t>
            </a:r>
            <a:r>
              <a:rPr lang="en-US" dirty="0" smtClean="0"/>
              <a:t> + care) sotto la </a:t>
            </a:r>
            <a:r>
              <a:rPr lang="en-US" dirty="0" err="1" smtClean="0"/>
              <a:t>linea</a:t>
            </a:r>
            <a:r>
              <a:rPr lang="en-US" dirty="0" smtClean="0"/>
              <a:t> del +15%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7585"/>
            <a:ext cx="5827057" cy="518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5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nota </a:t>
            </a:r>
            <a:r>
              <a:rPr lang="en-US" dirty="0" err="1" smtClean="0"/>
              <a:t>importante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Il 2016 e’ </a:t>
            </a:r>
            <a:r>
              <a:rPr lang="en-US" dirty="0" err="1" smtClean="0"/>
              <a:t>l’anno</a:t>
            </a:r>
            <a:r>
              <a:rPr lang="en-US" dirty="0" smtClean="0"/>
              <a:t> del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aumento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risorse</a:t>
            </a:r>
            <a:r>
              <a:rPr lang="en-US" dirty="0" smtClean="0"/>
              <a:t> di CMS </a:t>
            </a:r>
            <a:r>
              <a:rPr lang="en-US" dirty="0" err="1" smtClean="0"/>
              <a:t>ai</a:t>
            </a:r>
            <a:r>
              <a:rPr lang="en-US" dirty="0" smtClean="0"/>
              <a:t> T2.</a:t>
            </a:r>
          </a:p>
          <a:p>
            <a:r>
              <a:rPr lang="en-US" dirty="0" smtClean="0"/>
              <a:t>2015 e 2017 </a:t>
            </a:r>
            <a:r>
              <a:rPr lang="en-US" dirty="0" err="1" smtClean="0"/>
              <a:t>sono</a:t>
            </a:r>
            <a:r>
              <a:rPr lang="en-US" dirty="0" smtClean="0"/>
              <a:t> molto </a:t>
            </a:r>
            <a:r>
              <a:rPr lang="en-US" dirty="0" err="1" smtClean="0"/>
              <a:t>piu</a:t>
            </a:r>
            <a:r>
              <a:rPr lang="en-US" dirty="0" smtClean="0"/>
              <a:t>’ </a:t>
            </a:r>
            <a:r>
              <a:rPr lang="en-US" dirty="0" err="1" smtClean="0"/>
              <a:t>bassi</a:t>
            </a:r>
            <a:r>
              <a:rPr lang="en-US" dirty="0" smtClean="0"/>
              <a:t> (</a:t>
            </a:r>
            <a:r>
              <a:rPr lang="en-US" b="1" dirty="0" smtClean="0"/>
              <a:t>flat o sub flat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Per </a:t>
            </a:r>
            <a:r>
              <a:rPr lang="en-US" dirty="0" err="1" smtClean="0">
                <a:solidFill>
                  <a:srgbClr val="008000"/>
                </a:solidFill>
              </a:rPr>
              <a:t>il</a:t>
            </a:r>
            <a:r>
              <a:rPr lang="en-US" dirty="0" smtClean="0">
                <a:solidFill>
                  <a:srgbClr val="008000"/>
                </a:solidFill>
              </a:rPr>
              <a:t> T1 </a:t>
            </a:r>
            <a:r>
              <a:rPr lang="en-US" dirty="0" err="1" smtClean="0">
                <a:solidFill>
                  <a:srgbClr val="008000"/>
                </a:solidFill>
              </a:rPr>
              <a:t>l‘anno</a:t>
            </a:r>
            <a:r>
              <a:rPr lang="en-US" dirty="0" smtClean="0">
                <a:solidFill>
                  <a:srgbClr val="008000"/>
                </a:solidFill>
              </a:rPr>
              <a:t> del </a:t>
            </a:r>
            <a:r>
              <a:rPr lang="en-US" dirty="0" err="1" smtClean="0">
                <a:solidFill>
                  <a:srgbClr val="008000"/>
                </a:solidFill>
              </a:rPr>
              <a:t>grande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aumento</a:t>
            </a:r>
            <a:r>
              <a:rPr lang="en-US" dirty="0" smtClean="0">
                <a:solidFill>
                  <a:srgbClr val="008000"/>
                </a:solidFill>
              </a:rPr>
              <a:t> e’ </a:t>
            </a:r>
            <a:r>
              <a:rPr lang="en-US" dirty="0" err="1" smtClean="0">
                <a:solidFill>
                  <a:srgbClr val="008000"/>
                </a:solidFill>
              </a:rPr>
              <a:t>gia</a:t>
            </a:r>
            <a:r>
              <a:rPr lang="en-US" dirty="0" smtClean="0">
                <a:solidFill>
                  <a:srgbClr val="008000"/>
                </a:solidFill>
              </a:rPr>
              <a:t>’ </a:t>
            </a:r>
            <a:r>
              <a:rPr lang="en-US" dirty="0" err="1" smtClean="0">
                <a:solidFill>
                  <a:srgbClr val="008000"/>
                </a:solidFill>
              </a:rPr>
              <a:t>passato</a:t>
            </a:r>
            <a:r>
              <a:rPr lang="en-US" dirty="0" smtClean="0">
                <a:solidFill>
                  <a:srgbClr val="008000"/>
                </a:solidFill>
              </a:rPr>
              <a:t>, era </a:t>
            </a:r>
            <a:r>
              <a:rPr lang="en-US" dirty="0" err="1" smtClean="0">
                <a:solidFill>
                  <a:srgbClr val="008000"/>
                </a:solidFill>
              </a:rPr>
              <a:t>il</a:t>
            </a:r>
            <a:r>
              <a:rPr lang="en-US" dirty="0" smtClean="0">
                <a:solidFill>
                  <a:srgbClr val="008000"/>
                </a:solidFill>
              </a:rPr>
              <a:t> 2015</a:t>
            </a:r>
          </a:p>
          <a:p>
            <a:endParaRPr lang="en-US" dirty="0" smtClean="0"/>
          </a:p>
          <a:p>
            <a:r>
              <a:rPr lang="en-US" dirty="0" err="1" smtClean="0"/>
              <a:t>L’aumento</a:t>
            </a:r>
            <a:r>
              <a:rPr lang="en-US" dirty="0" smtClean="0"/>
              <a:t> e’ </a:t>
            </a:r>
            <a:r>
              <a:rPr lang="en-US" dirty="0" err="1" smtClean="0"/>
              <a:t>necessario</a:t>
            </a:r>
            <a:r>
              <a:rPr lang="en-US" dirty="0" smtClean="0"/>
              <a:t> per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l’analisi</a:t>
            </a:r>
            <a:r>
              <a:rPr lang="en-US" dirty="0" smtClean="0"/>
              <a:t> sui (&lt;)3+5 = 8 </a:t>
            </a:r>
            <a:r>
              <a:rPr lang="en-US" dirty="0" err="1" smtClean="0"/>
              <a:t>miliardi</a:t>
            </a:r>
            <a:r>
              <a:rPr lang="en-US" dirty="0" smtClean="0"/>
              <a:t> di </a:t>
            </a:r>
            <a:r>
              <a:rPr lang="en-US" dirty="0" err="1" smtClean="0"/>
              <a:t>eventi</a:t>
            </a:r>
            <a:r>
              <a:rPr lang="en-US" dirty="0" smtClean="0"/>
              <a:t> </a:t>
            </a:r>
            <a:r>
              <a:rPr lang="en-US" dirty="0" err="1" smtClean="0"/>
              <a:t>attesi</a:t>
            </a:r>
            <a:r>
              <a:rPr lang="en-US" dirty="0" smtClean="0"/>
              <a:t> a fine 2016 (</a:t>
            </a:r>
            <a:r>
              <a:rPr lang="en-US" dirty="0" err="1" smtClean="0"/>
              <a:t>fattore</a:t>
            </a:r>
            <a:r>
              <a:rPr lang="en-US" dirty="0" smtClean="0"/>
              <a:t> &gt;2.7 </a:t>
            </a:r>
            <a:r>
              <a:rPr lang="en-US" dirty="0" err="1" smtClean="0"/>
              <a:t>rispetto</a:t>
            </a:r>
            <a:r>
              <a:rPr lang="en-US" dirty="0" smtClean="0"/>
              <a:t> a </a:t>
            </a:r>
            <a:r>
              <a:rPr lang="en-US" dirty="0" err="1" smtClean="0"/>
              <a:t>quelli</a:t>
            </a:r>
            <a:r>
              <a:rPr lang="en-US" dirty="0" smtClean="0"/>
              <a:t> a fine 2015)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 err="1" smtClean="0"/>
              <a:t>particolare</a:t>
            </a:r>
            <a:r>
              <a:rPr lang="en-US" dirty="0" smtClean="0"/>
              <a:t>, come </a:t>
            </a:r>
            <a:r>
              <a:rPr lang="en-US" dirty="0" err="1" smtClean="0"/>
              <a:t>descritto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documento</a:t>
            </a:r>
            <a:r>
              <a:rPr lang="en-US" dirty="0" smtClean="0"/>
              <a:t> RRB, </a:t>
            </a:r>
            <a:r>
              <a:rPr lang="en-US" dirty="0" err="1" smtClean="0">
                <a:solidFill>
                  <a:srgbClr val="008000"/>
                </a:solidFill>
              </a:rPr>
              <a:t>il</a:t>
            </a:r>
            <a:r>
              <a:rPr lang="en-US" dirty="0" smtClean="0">
                <a:solidFill>
                  <a:srgbClr val="008000"/>
                </a:solidFill>
              </a:rPr>
              <a:t> disco </a:t>
            </a:r>
            <a:r>
              <a:rPr lang="en-US" dirty="0" err="1" smtClean="0">
                <a:solidFill>
                  <a:srgbClr val="008000"/>
                </a:solidFill>
              </a:rPr>
              <a:t>ai</a:t>
            </a:r>
            <a:r>
              <a:rPr lang="en-US" dirty="0" smtClean="0">
                <a:solidFill>
                  <a:srgbClr val="008000"/>
                </a:solidFill>
              </a:rPr>
              <a:t> T2 </a:t>
            </a:r>
            <a:r>
              <a:rPr lang="en-US" dirty="0" err="1" smtClean="0">
                <a:solidFill>
                  <a:srgbClr val="008000"/>
                </a:solidFill>
              </a:rPr>
              <a:t>sembra</a:t>
            </a:r>
            <a:r>
              <a:rPr lang="en-US" dirty="0" smtClean="0">
                <a:solidFill>
                  <a:srgbClr val="008000"/>
                </a:solidFill>
              </a:rPr>
              <a:t> la </a:t>
            </a:r>
            <a:r>
              <a:rPr lang="en-US" dirty="0" err="1" smtClean="0">
                <a:solidFill>
                  <a:srgbClr val="008000"/>
                </a:solidFill>
              </a:rPr>
              <a:t>risorsa</a:t>
            </a:r>
            <a:r>
              <a:rPr lang="en-US" dirty="0" smtClean="0">
                <a:solidFill>
                  <a:srgbClr val="008000"/>
                </a:solidFill>
              </a:rPr>
              <a:t> + </a:t>
            </a:r>
            <a:r>
              <a:rPr lang="en-US" dirty="0" err="1" smtClean="0">
                <a:solidFill>
                  <a:srgbClr val="008000"/>
                </a:solidFill>
              </a:rPr>
              <a:t>critica</a:t>
            </a:r>
            <a:r>
              <a:rPr lang="en-US" dirty="0" smtClean="0">
                <a:solidFill>
                  <a:srgbClr val="008000"/>
                </a:solidFill>
              </a:rPr>
              <a:t> per CMS</a:t>
            </a:r>
            <a:r>
              <a:rPr lang="en-US" dirty="0" smtClean="0"/>
              <a:t>, dove </a:t>
            </a:r>
            <a:r>
              <a:rPr lang="en-US" dirty="0" err="1" smtClean="0"/>
              <a:t>c’e</a:t>
            </a:r>
            <a:r>
              <a:rPr lang="en-US" dirty="0" smtClean="0"/>
              <a:t>’ </a:t>
            </a:r>
            <a:r>
              <a:rPr lang="en-US" dirty="0" err="1" smtClean="0"/>
              <a:t>meno</a:t>
            </a:r>
            <a:r>
              <a:rPr lang="en-US" dirty="0" smtClean="0"/>
              <a:t> </a:t>
            </a:r>
            <a:r>
              <a:rPr lang="en-US" dirty="0" err="1" smtClean="0"/>
              <a:t>margine</a:t>
            </a:r>
            <a:r>
              <a:rPr lang="en-US" dirty="0" smtClean="0"/>
              <a:t> (in </a:t>
            </a:r>
            <a:r>
              <a:rPr lang="en-US" dirty="0" err="1" smtClean="0"/>
              <a:t>realta</a:t>
            </a:r>
            <a:r>
              <a:rPr lang="en-US" dirty="0" smtClean="0"/>
              <a:t>’ </a:t>
            </a:r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chiesto</a:t>
            </a:r>
            <a:r>
              <a:rPr lang="en-US" dirty="0" smtClean="0"/>
              <a:t> </a:t>
            </a:r>
            <a:r>
              <a:rPr lang="en-US" dirty="0" err="1" smtClean="0"/>
              <a:t>meno</a:t>
            </a:r>
            <a:r>
              <a:rPr lang="en-US" dirty="0" smtClean="0"/>
              <a:t> di </a:t>
            </a:r>
            <a:r>
              <a:rPr lang="en-US" dirty="0" err="1" smtClean="0"/>
              <a:t>quello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pare </a:t>
            </a:r>
            <a:r>
              <a:rPr lang="en-US" dirty="0" err="1" smtClean="0"/>
              <a:t>necessario</a:t>
            </a:r>
            <a:r>
              <a:rPr lang="en-US" dirty="0" smtClean="0"/>
              <a:t> </a:t>
            </a:r>
            <a:r>
              <a:rPr lang="en-US" dirty="0" err="1" smtClean="0"/>
              <a:t>dalle</a:t>
            </a:r>
            <a:r>
              <a:rPr lang="en-US" dirty="0" smtClean="0"/>
              <a:t> </a:t>
            </a:r>
            <a:r>
              <a:rPr lang="en-US" dirty="0" err="1" smtClean="0"/>
              <a:t>simulazioni</a:t>
            </a:r>
            <a:r>
              <a:rPr lang="en-US" dirty="0" smtClean="0"/>
              <a:t>, e </a:t>
            </a:r>
            <a:r>
              <a:rPr lang="en-US" dirty="0" err="1" smtClean="0"/>
              <a:t>ottenuto</a:t>
            </a:r>
            <a:r>
              <a:rPr lang="en-US" dirty="0" smtClean="0"/>
              <a:t> </a:t>
            </a:r>
            <a:r>
              <a:rPr lang="en-US" dirty="0" err="1" smtClean="0"/>
              <a:t>ancora</a:t>
            </a:r>
            <a:r>
              <a:rPr lang="en-US" dirty="0" smtClean="0"/>
              <a:t> </a:t>
            </a:r>
            <a:r>
              <a:rPr lang="en-US" dirty="0" err="1" smtClean="0"/>
              <a:t>meno</a:t>
            </a:r>
            <a:r>
              <a:rPr lang="en-US" dirty="0" smtClean="0"/>
              <a:t>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L’aumento</a:t>
            </a:r>
            <a:r>
              <a:rPr lang="en-US" dirty="0" smtClean="0">
                <a:solidFill>
                  <a:srgbClr val="FF0000"/>
                </a:solidFill>
              </a:rPr>
              <a:t> e’ </a:t>
            </a:r>
            <a:r>
              <a:rPr lang="en-US" dirty="0" err="1" smtClean="0">
                <a:solidFill>
                  <a:srgbClr val="FF0000"/>
                </a:solidFill>
              </a:rPr>
              <a:t>critico</a:t>
            </a:r>
            <a:r>
              <a:rPr lang="en-US" dirty="0" smtClean="0">
                <a:solidFill>
                  <a:srgbClr val="FF0000"/>
                </a:solidFill>
              </a:rPr>
              <a:t> per le </a:t>
            </a:r>
            <a:r>
              <a:rPr lang="en-US" dirty="0" err="1" smtClean="0">
                <a:solidFill>
                  <a:srgbClr val="FF0000"/>
                </a:solidFill>
              </a:rPr>
              <a:t>attivita</a:t>
            </a:r>
            <a:r>
              <a:rPr lang="en-US" dirty="0" smtClean="0">
                <a:solidFill>
                  <a:srgbClr val="FF0000"/>
                </a:solidFill>
              </a:rPr>
              <a:t>’ di CMS, e come </a:t>
            </a:r>
            <a:r>
              <a:rPr lang="en-US" dirty="0" err="1" smtClean="0">
                <a:solidFill>
                  <a:srgbClr val="FF0000"/>
                </a:solidFill>
              </a:rPr>
              <a:t>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</a:t>
            </a:r>
            <a:r>
              <a:rPr lang="en-US" dirty="0" smtClean="0">
                <a:solidFill>
                  <a:srgbClr val="FF0000"/>
                </a:solidFill>
              </a:rPr>
              <a:t> per </a:t>
            </a:r>
            <a:r>
              <a:rPr lang="en-US" dirty="0" err="1" smtClean="0">
                <a:solidFill>
                  <a:srgbClr val="FF0000"/>
                </a:solidFill>
              </a:rPr>
              <a:t>il</a:t>
            </a:r>
            <a:r>
              <a:rPr lang="en-US" dirty="0" smtClean="0">
                <a:solidFill>
                  <a:srgbClr val="FF0000"/>
                </a:solidFill>
              </a:rPr>
              <a:t> disco non </a:t>
            </a:r>
            <a:r>
              <a:rPr lang="en-US" dirty="0" err="1" smtClean="0">
                <a:solidFill>
                  <a:srgbClr val="FF0000"/>
                </a:solidFill>
              </a:rPr>
              <a:t>esiste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concetto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uso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opportunistico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risorse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esterne</a:t>
            </a:r>
            <a:r>
              <a:rPr lang="en-US" dirty="0" smtClean="0">
                <a:solidFill>
                  <a:srgbClr val="FF0000"/>
                </a:solidFill>
              </a:rPr>
              <a:t> 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0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di </a:t>
            </a:r>
            <a:r>
              <a:rPr lang="en-US" dirty="0"/>
              <a:t>D</a:t>
            </a:r>
            <a:r>
              <a:rPr lang="en-US" dirty="0" smtClean="0"/>
              <a:t>onatella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preparare</a:t>
            </a:r>
            <a:r>
              <a:rPr lang="en-US" dirty="0"/>
              <a:t> le </a:t>
            </a:r>
            <a:r>
              <a:rPr lang="en-US" dirty="0" err="1"/>
              <a:t>richieste</a:t>
            </a:r>
            <a:r>
              <a:rPr lang="en-US" dirty="0"/>
              <a:t> con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seguenti</a:t>
            </a:r>
            <a:r>
              <a:rPr lang="en-US" dirty="0"/>
              <a:t> </a:t>
            </a:r>
            <a:r>
              <a:rPr lang="en-US" dirty="0" err="1"/>
              <a:t>scenari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err="1"/>
              <a:t>richieste</a:t>
            </a:r>
            <a:r>
              <a:rPr lang="en-US" dirty="0"/>
              <a:t> </a:t>
            </a:r>
            <a:r>
              <a:rPr lang="en-US" dirty="0" err="1"/>
              <a:t>esplicitando</a:t>
            </a:r>
            <a:r>
              <a:rPr lang="en-US" dirty="0"/>
              <a:t> le </a:t>
            </a:r>
            <a:r>
              <a:rPr lang="en-US" dirty="0" err="1"/>
              <a:t>nuove</a:t>
            </a:r>
            <a:r>
              <a:rPr lang="en-US" dirty="0"/>
              <a:t> </a:t>
            </a:r>
            <a:r>
              <a:rPr lang="en-US" dirty="0" err="1"/>
              <a:t>risorse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rimpiazzi</a:t>
            </a:r>
            <a:r>
              <a:rPr lang="en-US" dirty="0"/>
              <a:t> e per </a:t>
            </a:r>
            <a:r>
              <a:rPr lang="en-US" dirty="0" err="1"/>
              <a:t>entrambi</a:t>
            </a:r>
            <a:r>
              <a:rPr lang="en-US" dirty="0"/>
              <a:t> quale e' </a:t>
            </a:r>
            <a:r>
              <a:rPr lang="en-US" dirty="0" err="1"/>
              <a:t>cio</a:t>
            </a:r>
            <a:r>
              <a:rPr lang="en-US" dirty="0"/>
              <a:t>'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andrebbe</a:t>
            </a:r>
            <a:r>
              <a:rPr lang="en-US" dirty="0"/>
              <a:t> </a:t>
            </a:r>
            <a:r>
              <a:rPr lang="en-US" dirty="0" err="1"/>
              <a:t>assolutamente</a:t>
            </a:r>
            <a:r>
              <a:rPr lang="en-US" dirty="0"/>
              <a:t> </a:t>
            </a:r>
            <a:r>
              <a:rPr lang="en-US" dirty="0" err="1"/>
              <a:t>acquistato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Come </a:t>
            </a:r>
            <a:r>
              <a:rPr lang="en-US" dirty="0" err="1" smtClean="0">
                <a:solidFill>
                  <a:srgbClr val="008000"/>
                </a:solidFill>
              </a:rPr>
              <a:t>si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puo</a:t>
            </a:r>
            <a:r>
              <a:rPr lang="en-US" dirty="0" smtClean="0">
                <a:solidFill>
                  <a:srgbClr val="008000"/>
                </a:solidFill>
              </a:rPr>
              <a:t>’ fare a </a:t>
            </a:r>
            <a:r>
              <a:rPr lang="en-US" dirty="0" err="1" smtClean="0">
                <a:solidFill>
                  <a:srgbClr val="008000"/>
                </a:solidFill>
              </a:rPr>
              <a:t>diminuire</a:t>
            </a:r>
            <a:r>
              <a:rPr lang="en-US" dirty="0" smtClean="0">
                <a:solidFill>
                  <a:srgbClr val="008000"/>
                </a:solidFill>
              </a:rPr>
              <a:t> la </a:t>
            </a:r>
            <a:r>
              <a:rPr lang="en-US" dirty="0" err="1" smtClean="0">
                <a:solidFill>
                  <a:srgbClr val="008000"/>
                </a:solidFill>
              </a:rPr>
              <a:t>cifra</a:t>
            </a:r>
            <a:r>
              <a:rPr lang="en-US" dirty="0" smtClean="0">
                <a:solidFill>
                  <a:srgbClr val="008000"/>
                </a:solidFill>
              </a:rPr>
              <a:t> di 1.10MEur?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Dividendo</a:t>
            </a:r>
            <a:r>
              <a:rPr lang="en-US" dirty="0" smtClean="0">
                <a:solidFill>
                  <a:srgbClr val="0000FF"/>
                </a:solidFill>
              </a:rPr>
              <a:t> per </a:t>
            </a:r>
            <a:r>
              <a:rPr lang="en-US" dirty="0" err="1" smtClean="0">
                <a:solidFill>
                  <a:srgbClr val="0000FF"/>
                </a:solidFill>
              </a:rPr>
              <a:t>capitoli</a:t>
            </a:r>
            <a:r>
              <a:rPr lang="en-US" dirty="0" smtClean="0">
                <a:solidFill>
                  <a:srgbClr val="0000FF"/>
                </a:solidFill>
              </a:rPr>
              <a:t> di </a:t>
            </a:r>
            <a:r>
              <a:rPr lang="en-US" dirty="0" err="1" smtClean="0">
                <a:solidFill>
                  <a:srgbClr val="0000FF"/>
                </a:solidFill>
              </a:rPr>
              <a:t>spesa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siamo</a:t>
            </a:r>
            <a:r>
              <a:rPr lang="en-US" dirty="0" smtClean="0">
                <a:solidFill>
                  <a:srgbClr val="0000FF"/>
                </a:solidFill>
              </a:rPr>
              <a:t> a</a:t>
            </a:r>
          </a:p>
          <a:p>
            <a:pPr marL="731436" lvl="1" indent="-457200">
              <a:buFont typeface="+mj-lt"/>
              <a:buAutoNum type="arabicPeriod"/>
            </a:pPr>
            <a:r>
              <a:rPr lang="en-US" dirty="0" err="1">
                <a:solidFill>
                  <a:srgbClr val="0000FF"/>
                </a:solidFill>
              </a:rPr>
              <a:t>Dismissione</a:t>
            </a:r>
            <a:r>
              <a:rPr lang="en-US" dirty="0">
                <a:solidFill>
                  <a:srgbClr val="0000FF"/>
                </a:solidFill>
              </a:rPr>
              <a:t> CPU: 9.1 kHS06 (= </a:t>
            </a:r>
            <a:r>
              <a:rPr lang="en-US" dirty="0" smtClean="0">
                <a:solidFill>
                  <a:srgbClr val="0000FF"/>
                </a:solidFill>
              </a:rPr>
              <a:t>110kEuro</a:t>
            </a:r>
            <a:r>
              <a:rPr lang="en-US" dirty="0">
                <a:solidFill>
                  <a:srgbClr val="0000FF"/>
                </a:solidFill>
              </a:rPr>
              <a:t>?)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Di cui circa 4 kHS06 </a:t>
            </a:r>
            <a:r>
              <a:rPr lang="en-US" dirty="0" err="1">
                <a:solidFill>
                  <a:srgbClr val="008000"/>
                </a:solidFill>
              </a:rPr>
              <a:t>dismissioni</a:t>
            </a:r>
            <a:r>
              <a:rPr lang="en-US" dirty="0">
                <a:solidFill>
                  <a:srgbClr val="008000"/>
                </a:solidFill>
              </a:rPr>
              <a:t> 2015 “</a:t>
            </a:r>
            <a:r>
              <a:rPr lang="en-US" dirty="0" err="1">
                <a:solidFill>
                  <a:srgbClr val="008000"/>
                </a:solidFill>
              </a:rPr>
              <a:t>ritardate</a:t>
            </a:r>
            <a:r>
              <a:rPr lang="en-US" dirty="0" smtClean="0">
                <a:solidFill>
                  <a:srgbClr val="008000"/>
                </a:solidFill>
              </a:rPr>
              <a:t>” (</a:t>
            </a:r>
            <a:r>
              <a:rPr lang="en-US" dirty="0" err="1" smtClean="0">
                <a:solidFill>
                  <a:srgbClr val="008000"/>
                </a:solidFill>
              </a:rPr>
              <a:t>il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famoso</a:t>
            </a:r>
            <a:r>
              <a:rPr lang="en-US" dirty="0" smtClean="0">
                <a:solidFill>
                  <a:srgbClr val="008000"/>
                </a:solidFill>
              </a:rPr>
              <a:t> 30%)</a:t>
            </a:r>
            <a:endParaRPr lang="en-US" dirty="0">
              <a:solidFill>
                <a:srgbClr val="008000"/>
              </a:solidFill>
            </a:endParaRPr>
          </a:p>
          <a:p>
            <a:pPr marL="731436" lvl="1" indent="-457200">
              <a:buFont typeface="+mj-lt"/>
              <a:buAutoNum type="arabicPeriod"/>
            </a:pPr>
            <a:r>
              <a:rPr lang="en-US" dirty="0" err="1">
                <a:solidFill>
                  <a:srgbClr val="0000FF"/>
                </a:solidFill>
              </a:rPr>
              <a:t>Dismissione</a:t>
            </a:r>
            <a:r>
              <a:rPr lang="en-US" dirty="0">
                <a:solidFill>
                  <a:srgbClr val="0000FF"/>
                </a:solidFill>
              </a:rPr>
              <a:t> Disco: 1350 TBN (~ </a:t>
            </a:r>
            <a:r>
              <a:rPr lang="en-US" dirty="0" smtClean="0">
                <a:solidFill>
                  <a:srgbClr val="0000FF"/>
                </a:solidFill>
              </a:rPr>
              <a:t>295kEur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marL="731436" lvl="1" indent="-457200">
              <a:buFont typeface="+mj-lt"/>
              <a:buAutoNum type="arabicPeriod"/>
            </a:pPr>
            <a:r>
              <a:rPr lang="en-US" dirty="0" err="1">
                <a:solidFill>
                  <a:srgbClr val="0000FF"/>
                </a:solidFill>
              </a:rPr>
              <a:t>Nuove</a:t>
            </a:r>
            <a:r>
              <a:rPr lang="en-US" dirty="0">
                <a:solidFill>
                  <a:srgbClr val="0000FF"/>
                </a:solidFill>
              </a:rPr>
              <a:t> CPU: 26 kHS06 (</a:t>
            </a:r>
            <a:r>
              <a:rPr lang="en-US" dirty="0" smtClean="0">
                <a:solidFill>
                  <a:srgbClr val="0000FF"/>
                </a:solidFill>
              </a:rPr>
              <a:t>~312kEur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marL="731436" lvl="1" indent="-457200">
              <a:buFont typeface="+mj-lt"/>
              <a:buAutoNum type="arabicPeriod"/>
            </a:pPr>
            <a:r>
              <a:rPr lang="en-US" dirty="0" err="1">
                <a:solidFill>
                  <a:srgbClr val="0000FF"/>
                </a:solidFill>
              </a:rPr>
              <a:t>Nuovo</a:t>
            </a:r>
            <a:r>
              <a:rPr lang="en-US" dirty="0">
                <a:solidFill>
                  <a:srgbClr val="0000FF"/>
                </a:solidFill>
              </a:rPr>
              <a:t> Disco: 1.2 PB (~</a:t>
            </a:r>
            <a:r>
              <a:rPr lang="en-US" dirty="0" smtClean="0">
                <a:solidFill>
                  <a:srgbClr val="0000FF"/>
                </a:solidFill>
              </a:rPr>
              <a:t>260kEur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marL="731436" lvl="1" indent="-4572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Overheads: ~</a:t>
            </a:r>
            <a:r>
              <a:rPr lang="en-US" dirty="0" smtClean="0">
                <a:solidFill>
                  <a:srgbClr val="0000FF"/>
                </a:solidFill>
              </a:rPr>
              <a:t>120kEur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TOT = </a:t>
            </a:r>
            <a:r>
              <a:rPr lang="en-US" b="1" dirty="0" smtClean="0">
                <a:solidFill>
                  <a:srgbClr val="0000FF"/>
                </a:solidFill>
              </a:rPr>
              <a:t>1.1 </a:t>
            </a:r>
            <a:r>
              <a:rPr lang="en-US" b="1" dirty="0" err="1" smtClean="0">
                <a:solidFill>
                  <a:srgbClr val="0000FF"/>
                </a:solidFill>
              </a:rPr>
              <a:t>MEur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31856" y="5406570"/>
            <a:ext cx="252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dismissione</a:t>
            </a:r>
            <a:r>
              <a:rPr lang="en-US" dirty="0" smtClean="0"/>
              <a:t> e’ </a:t>
            </a:r>
            <a:r>
              <a:rPr lang="en-US" dirty="0" err="1" smtClean="0"/>
              <a:t>il</a:t>
            </a:r>
            <a:r>
              <a:rPr lang="en-US" dirty="0" smtClean="0"/>
              <a:t>  30%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richiesta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8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83" y="1524002"/>
            <a:ext cx="548005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Scenario 2: </a:t>
            </a:r>
          </a:p>
          <a:p>
            <a:pPr lvl="1"/>
            <a:r>
              <a:rPr lang="en-US" b="1" dirty="0" err="1" smtClean="0"/>
              <a:t>Ritardare</a:t>
            </a:r>
            <a:r>
              <a:rPr lang="en-US" dirty="0" smtClean="0"/>
              <a:t> </a:t>
            </a:r>
            <a:r>
              <a:rPr lang="en-US" dirty="0" err="1" smtClean="0"/>
              <a:t>ulteriormente</a:t>
            </a:r>
            <a:r>
              <a:rPr lang="en-US" dirty="0" smtClean="0"/>
              <a:t> </a:t>
            </a:r>
            <a:r>
              <a:rPr lang="en-US" dirty="0" err="1" smtClean="0"/>
              <a:t>dismissione</a:t>
            </a:r>
            <a:r>
              <a:rPr lang="en-US" dirty="0" smtClean="0"/>
              <a:t> CPU,  </a:t>
            </a:r>
            <a:r>
              <a:rPr lang="en-US" dirty="0" err="1" smtClean="0"/>
              <a:t>darne</a:t>
            </a:r>
            <a:r>
              <a:rPr lang="en-US" dirty="0" smtClean="0"/>
              <a:t> ~1/3</a:t>
            </a:r>
          </a:p>
          <a:p>
            <a:pPr lvl="2"/>
            <a:r>
              <a:rPr lang="en-US" b="1" dirty="0" err="1" smtClean="0">
                <a:solidFill>
                  <a:srgbClr val="008000"/>
                </a:solidFill>
              </a:rPr>
              <a:t>Equivale</a:t>
            </a:r>
            <a:r>
              <a:rPr lang="en-US" b="1" dirty="0" smtClean="0">
                <a:solidFill>
                  <a:srgbClr val="008000"/>
                </a:solidFill>
              </a:rPr>
              <a:t> a dare </a:t>
            </a:r>
            <a:r>
              <a:rPr lang="en-US" b="1" dirty="0" err="1" smtClean="0">
                <a:solidFill>
                  <a:srgbClr val="008000"/>
                </a:solidFill>
              </a:rPr>
              <a:t>quelle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rimandate</a:t>
            </a:r>
            <a:r>
              <a:rPr lang="en-US" b="1" dirty="0" smtClean="0">
                <a:solidFill>
                  <a:srgbClr val="008000"/>
                </a:solidFill>
              </a:rPr>
              <a:t> dal 2015</a:t>
            </a:r>
          </a:p>
          <a:p>
            <a:pPr lvl="2"/>
            <a:r>
              <a:rPr lang="en-US" sz="1300" b="1" dirty="0" smtClean="0">
                <a:solidFill>
                  <a:srgbClr val="008000"/>
                </a:solidFill>
              </a:rPr>
              <a:t>Nota </a:t>
            </a:r>
            <a:r>
              <a:rPr lang="en-US" sz="1300" b="1" dirty="0" err="1" smtClean="0">
                <a:solidFill>
                  <a:srgbClr val="008000"/>
                </a:solidFill>
              </a:rPr>
              <a:t>dismissioni</a:t>
            </a:r>
            <a:r>
              <a:rPr lang="en-US" sz="1300" b="1" dirty="0" smtClean="0">
                <a:solidFill>
                  <a:srgbClr val="008000"/>
                </a:solidFill>
              </a:rPr>
              <a:t> 2016 solo </a:t>
            </a:r>
            <a:r>
              <a:rPr lang="en-US" sz="1300" b="1" dirty="0" err="1" smtClean="0">
                <a:solidFill>
                  <a:srgbClr val="008000"/>
                </a:solidFill>
              </a:rPr>
              <a:t>su</a:t>
            </a:r>
            <a:r>
              <a:rPr lang="en-US" sz="1300" b="1" dirty="0" smtClean="0">
                <a:solidFill>
                  <a:srgbClr val="008000"/>
                </a:solidFill>
              </a:rPr>
              <a:t> Bari, dove </a:t>
            </a:r>
            <a:r>
              <a:rPr lang="en-US" sz="1300" b="1" dirty="0" err="1" smtClean="0">
                <a:solidFill>
                  <a:srgbClr val="008000"/>
                </a:solidFill>
              </a:rPr>
              <a:t>c’e</a:t>
            </a:r>
            <a:r>
              <a:rPr lang="en-US" sz="1300" b="1" dirty="0" smtClean="0">
                <a:solidFill>
                  <a:srgbClr val="008000"/>
                </a:solidFill>
              </a:rPr>
              <a:t>’ </a:t>
            </a:r>
            <a:r>
              <a:rPr lang="en-US" sz="1300" b="1" dirty="0" err="1" smtClean="0">
                <a:solidFill>
                  <a:srgbClr val="008000"/>
                </a:solidFill>
              </a:rPr>
              <a:t>comunque</a:t>
            </a:r>
            <a:r>
              <a:rPr lang="en-US" sz="1300" b="1" dirty="0" smtClean="0">
                <a:solidFill>
                  <a:srgbClr val="008000"/>
                </a:solidFill>
              </a:rPr>
              <a:t> </a:t>
            </a:r>
            <a:r>
              <a:rPr lang="en-US" sz="1300" b="1" i="1" dirty="0" err="1" smtClean="0">
                <a:solidFill>
                  <a:srgbClr val="008000"/>
                </a:solidFill>
              </a:rPr>
              <a:t>possibile</a:t>
            </a:r>
            <a:r>
              <a:rPr lang="en-US" sz="1300" b="1" dirty="0" smtClean="0">
                <a:solidFill>
                  <a:srgbClr val="008000"/>
                </a:solidFill>
              </a:rPr>
              <a:t> </a:t>
            </a:r>
            <a:r>
              <a:rPr lang="en-US" sz="1300" b="1" dirty="0" err="1" smtClean="0">
                <a:solidFill>
                  <a:srgbClr val="008000"/>
                </a:solidFill>
              </a:rPr>
              <a:t>utilizzo</a:t>
            </a:r>
            <a:r>
              <a:rPr lang="en-US" sz="1300" b="1" dirty="0" smtClean="0">
                <a:solidFill>
                  <a:srgbClr val="008000"/>
                </a:solidFill>
              </a:rPr>
              <a:t> </a:t>
            </a:r>
            <a:r>
              <a:rPr lang="en-US" sz="1300" b="1" dirty="0" err="1" smtClean="0">
                <a:solidFill>
                  <a:srgbClr val="008000"/>
                </a:solidFill>
              </a:rPr>
              <a:t>opportunistico</a:t>
            </a:r>
            <a:r>
              <a:rPr lang="en-US" sz="1300" b="1" dirty="0" smtClean="0">
                <a:solidFill>
                  <a:srgbClr val="008000"/>
                </a:solidFill>
              </a:rPr>
              <a:t> (…)</a:t>
            </a:r>
          </a:p>
          <a:p>
            <a:pPr lvl="1"/>
            <a:r>
              <a:rPr lang="en-US" b="1" dirty="0" err="1"/>
              <a:t>D</a:t>
            </a:r>
            <a:r>
              <a:rPr lang="en-US" b="1" dirty="0" err="1" smtClean="0"/>
              <a:t>ismissioni</a:t>
            </a:r>
            <a:r>
              <a:rPr lang="en-US" b="1" dirty="0" smtClean="0"/>
              <a:t> disco</a:t>
            </a:r>
            <a:r>
              <a:rPr lang="en-US" dirty="0" smtClean="0"/>
              <a:t>: in </a:t>
            </a:r>
            <a:r>
              <a:rPr lang="en-US" dirty="0" err="1" smtClean="0"/>
              <a:t>alcuni</a:t>
            </a:r>
            <a:r>
              <a:rPr lang="en-US" dirty="0" smtClean="0"/>
              <a:t> e’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utilizzare</a:t>
            </a:r>
            <a:r>
              <a:rPr lang="en-US" dirty="0" smtClean="0"/>
              <a:t> </a:t>
            </a:r>
            <a:r>
              <a:rPr lang="en-US" dirty="0" err="1" smtClean="0"/>
              <a:t>pezzetti</a:t>
            </a:r>
            <a:r>
              <a:rPr lang="en-US" dirty="0" smtClean="0"/>
              <a:t> di disco </a:t>
            </a:r>
            <a:r>
              <a:rPr lang="en-US" dirty="0" err="1" smtClean="0"/>
              <a:t>lasciati</a:t>
            </a:r>
            <a:r>
              <a:rPr lang="en-US" dirty="0" smtClean="0"/>
              <a:t> </a:t>
            </a:r>
            <a:r>
              <a:rPr lang="en-US" dirty="0" err="1" smtClean="0"/>
              <a:t>fuori</a:t>
            </a:r>
            <a:r>
              <a:rPr lang="en-US" dirty="0" smtClean="0"/>
              <a:t> </a:t>
            </a:r>
            <a:r>
              <a:rPr lang="en-US" dirty="0" err="1" smtClean="0"/>
              <a:t>fino</a:t>
            </a:r>
            <a:r>
              <a:rPr lang="en-US" dirty="0" smtClean="0"/>
              <a:t> ad </a:t>
            </a:r>
            <a:r>
              <a:rPr lang="en-US" dirty="0" err="1" smtClean="0"/>
              <a:t>ora</a:t>
            </a:r>
            <a:r>
              <a:rPr lang="en-US" dirty="0" smtClean="0"/>
              <a:t> e/o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agli</a:t>
            </a:r>
            <a:r>
              <a:rPr lang="en-US" dirty="0" smtClean="0"/>
              <a:t> </a:t>
            </a:r>
            <a:r>
              <a:rPr lang="en-US" dirty="0" err="1" smtClean="0"/>
              <a:t>utenti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r>
              <a:rPr lang="en-US" dirty="0" smtClean="0"/>
              <a:t> e/o </a:t>
            </a:r>
            <a:r>
              <a:rPr lang="en-US" dirty="0" err="1" smtClean="0"/>
              <a:t>migliori</a:t>
            </a:r>
            <a:r>
              <a:rPr lang="en-US" dirty="0" smtClean="0"/>
              <a:t> </a:t>
            </a:r>
            <a:r>
              <a:rPr lang="en-US" dirty="0" err="1" smtClean="0"/>
              <a:t>acquisti</a:t>
            </a:r>
            <a:r>
              <a:rPr lang="en-US" dirty="0" smtClean="0"/>
              <a:t> 2015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Si </a:t>
            </a:r>
            <a:r>
              <a:rPr lang="en-US" dirty="0" err="1" smtClean="0">
                <a:solidFill>
                  <a:srgbClr val="008000"/>
                </a:solidFill>
              </a:rPr>
              <a:t>rimane</a:t>
            </a:r>
            <a:r>
              <a:rPr lang="en-US" dirty="0" smtClean="0">
                <a:solidFill>
                  <a:srgbClr val="008000"/>
                </a:solidFill>
              </a:rPr>
              <a:t> a </a:t>
            </a:r>
            <a:r>
              <a:rPr lang="en-US" dirty="0" err="1" smtClean="0">
                <a:solidFill>
                  <a:srgbClr val="008000"/>
                </a:solidFill>
              </a:rPr>
              <a:t>aree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locali</a:t>
            </a:r>
            <a:r>
              <a:rPr lang="en-US" dirty="0" smtClean="0">
                <a:solidFill>
                  <a:srgbClr val="008000"/>
                </a:solidFill>
              </a:rPr>
              <a:t>/scratch </a:t>
            </a:r>
            <a:r>
              <a:rPr lang="en-US" dirty="0" err="1" smtClean="0">
                <a:solidFill>
                  <a:srgbClr val="008000"/>
                </a:solidFill>
              </a:rPr>
              <a:t>etc</a:t>
            </a:r>
            <a:r>
              <a:rPr lang="en-US" dirty="0" smtClean="0">
                <a:solidFill>
                  <a:srgbClr val="008000"/>
                </a:solidFill>
              </a:rPr>
              <a:t> a zero</a:t>
            </a:r>
          </a:p>
          <a:p>
            <a:pPr lvl="1"/>
            <a:r>
              <a:rPr lang="en-US" dirty="0" smtClean="0"/>
              <a:t>Dare </a:t>
            </a:r>
            <a:r>
              <a:rPr lang="en-US" b="1" dirty="0" smtClean="0"/>
              <a:t>meta’ </a:t>
            </a:r>
            <a:r>
              <a:rPr lang="en-US" b="1" dirty="0" err="1" smtClean="0"/>
              <a:t>dell’overhead</a:t>
            </a:r>
            <a:r>
              <a:rPr lang="en-US" dirty="0" smtClean="0"/>
              <a:t>: </a:t>
            </a:r>
            <a:r>
              <a:rPr lang="en-US" dirty="0" err="1" smtClean="0"/>
              <a:t>risparmio</a:t>
            </a:r>
            <a:r>
              <a:rPr lang="en-US" dirty="0" smtClean="0"/>
              <a:t> ~75 </a:t>
            </a:r>
            <a:r>
              <a:rPr lang="en-US" dirty="0" err="1" smtClean="0"/>
              <a:t>kEur</a:t>
            </a:r>
            <a:endParaRPr lang="en-US" dirty="0" smtClean="0"/>
          </a:p>
          <a:p>
            <a:pPr lvl="1"/>
            <a:r>
              <a:rPr lang="en-US" b="1" dirty="0" err="1" smtClean="0"/>
              <a:t>Tutelare</a:t>
            </a:r>
            <a:r>
              <a:rPr lang="en-US" b="1" dirty="0" smtClean="0"/>
              <a:t> </a:t>
            </a:r>
            <a:r>
              <a:rPr lang="en-US" b="1" dirty="0" err="1" smtClean="0"/>
              <a:t>dismissioni</a:t>
            </a:r>
            <a:r>
              <a:rPr lang="en-US" b="1" dirty="0" smtClean="0"/>
              <a:t> disco</a:t>
            </a:r>
            <a:r>
              <a:rPr lang="en-US" dirty="0" smtClean="0"/>
              <a:t>: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rischiare</a:t>
            </a:r>
            <a:r>
              <a:rPr lang="en-US" dirty="0" smtClean="0"/>
              <a:t> e’ </a:t>
            </a:r>
            <a:r>
              <a:rPr lang="en-US" dirty="0" err="1" smtClean="0"/>
              <a:t>davvero</a:t>
            </a:r>
            <a:r>
              <a:rPr lang="en-US" dirty="0" smtClean="0"/>
              <a:t> un </a:t>
            </a:r>
            <a:r>
              <a:rPr lang="en-US" dirty="0" err="1" smtClean="0"/>
              <a:t>gioco</a:t>
            </a:r>
            <a:r>
              <a:rPr lang="en-US" dirty="0" smtClean="0"/>
              <a:t> </a:t>
            </a:r>
            <a:r>
              <a:rPr lang="en-US" dirty="0" err="1" smtClean="0"/>
              <a:t>d’azzardo</a:t>
            </a:r>
            <a:endParaRPr lang="en-US" dirty="0" smtClean="0"/>
          </a:p>
          <a:p>
            <a:pPr lvl="1"/>
            <a:r>
              <a:rPr lang="en-US" b="1" dirty="0" err="1" smtClean="0"/>
              <a:t>Nuove</a:t>
            </a:r>
            <a:r>
              <a:rPr lang="en-US" b="1" dirty="0" smtClean="0"/>
              <a:t> </a:t>
            </a:r>
            <a:r>
              <a:rPr lang="en-US" b="1" dirty="0" err="1" smtClean="0"/>
              <a:t>acquisizioni</a:t>
            </a:r>
            <a:r>
              <a:rPr lang="en-US" b="1" dirty="0" smtClean="0"/>
              <a:t> </a:t>
            </a:r>
            <a:r>
              <a:rPr lang="en-US" b="1" dirty="0" err="1" smtClean="0"/>
              <a:t>tutelate</a:t>
            </a:r>
            <a:r>
              <a:rPr lang="en-US" b="1" dirty="0" smtClean="0"/>
              <a:t> (</a:t>
            </a:r>
            <a:r>
              <a:rPr lang="en-US" b="1" dirty="0" err="1" smtClean="0"/>
              <a:t>tutela</a:t>
            </a:r>
            <a:r>
              <a:rPr lang="en-US" b="1" dirty="0" smtClean="0"/>
              <a:t> </a:t>
            </a:r>
            <a:r>
              <a:rPr lang="en-US" b="1" dirty="0" err="1" smtClean="0"/>
              <a:t>dello</a:t>
            </a:r>
            <a:r>
              <a:rPr lang="en-US" b="1" dirty="0" smtClean="0"/>
              <a:t> share)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Risparmio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totale</a:t>
            </a:r>
            <a:r>
              <a:rPr lang="en-US" b="1" dirty="0" smtClean="0">
                <a:solidFill>
                  <a:srgbClr val="FF0000"/>
                </a:solidFill>
              </a:rPr>
              <a:t> ~200kEur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77645" y="2452915"/>
            <a:ext cx="2884714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Ordine</a:t>
            </a:r>
            <a:r>
              <a:rPr lang="en-US" b="1" dirty="0" smtClean="0">
                <a:solidFill>
                  <a:srgbClr val="FF0000"/>
                </a:solidFill>
              </a:rPr>
              <a:t> di “</a:t>
            </a:r>
            <a:r>
              <a:rPr lang="en-US" b="1" dirty="0" err="1" smtClean="0">
                <a:solidFill>
                  <a:srgbClr val="FF0000"/>
                </a:solidFill>
              </a:rPr>
              <a:t>rischio</a:t>
            </a:r>
            <a:r>
              <a:rPr lang="en-US" b="1" dirty="0" smtClean="0">
                <a:solidFill>
                  <a:srgbClr val="FF0000"/>
                </a:solidFill>
              </a:rPr>
              <a:t>” (</a:t>
            </a:r>
            <a:r>
              <a:rPr lang="en-US" b="1" dirty="0" err="1" smtClean="0">
                <a:solidFill>
                  <a:srgbClr val="000090"/>
                </a:solidFill>
              </a:rPr>
              <a:t>crescente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Overhead (~60k)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</a:rPr>
              <a:t>Dismissione</a:t>
            </a:r>
            <a:r>
              <a:rPr lang="en-US" b="1" dirty="0" smtClean="0">
                <a:solidFill>
                  <a:srgbClr val="FF0000"/>
                </a:solidFill>
              </a:rPr>
              <a:t> CPU  (~70k)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Disco </a:t>
            </a:r>
            <a:r>
              <a:rPr lang="en-US" b="1" dirty="0" err="1" smtClean="0">
                <a:solidFill>
                  <a:srgbClr val="FF0000"/>
                </a:solidFill>
              </a:rPr>
              <a:t>fondo</a:t>
            </a:r>
            <a:r>
              <a:rPr lang="en-US" b="1" dirty="0" smtClean="0">
                <a:solidFill>
                  <a:srgbClr val="FF0000"/>
                </a:solidFill>
              </a:rPr>
              <a:t> del </a:t>
            </a:r>
            <a:r>
              <a:rPr lang="en-US" b="1" dirty="0" err="1" smtClean="0">
                <a:solidFill>
                  <a:srgbClr val="FF0000"/>
                </a:solidFill>
              </a:rPr>
              <a:t>barile</a:t>
            </a:r>
            <a:r>
              <a:rPr lang="en-US" b="1" dirty="0" smtClean="0">
                <a:solidFill>
                  <a:srgbClr val="FF0000"/>
                </a:solidFill>
              </a:rPr>
              <a:t> (~65k)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5016"/>
            <a:ext cx="9144000" cy="14294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46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499872"/>
            <a:ext cx="916819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Dismissioni</a:t>
            </a:r>
            <a:r>
              <a:rPr lang="en-US" dirty="0" smtClean="0"/>
              <a:t> e </a:t>
            </a:r>
            <a:r>
              <a:rPr lang="en-US" dirty="0" err="1" smtClean="0"/>
              <a:t>totali</a:t>
            </a:r>
            <a:r>
              <a:rPr lang="en-US" dirty="0" smtClean="0"/>
              <a:t> (solo T2 – scenario “2”)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28466" y="3934310"/>
            <a:ext cx="2237587" cy="923330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Starting point</a:t>
            </a:r>
          </a:p>
          <a:p>
            <a:r>
              <a:rPr lang="en-US" dirty="0" smtClean="0"/>
              <a:t>(come </a:t>
            </a:r>
            <a:r>
              <a:rPr lang="en-US" dirty="0" err="1" smtClean="0"/>
              <a:t>detto</a:t>
            </a:r>
            <a:r>
              <a:rPr lang="en-US" dirty="0" smtClean="0"/>
              <a:t>, </a:t>
            </a:r>
            <a:r>
              <a:rPr lang="en-US" dirty="0" err="1" smtClean="0"/>
              <a:t>ancora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non </a:t>
            </a:r>
            <a:r>
              <a:rPr lang="en-US" dirty="0" err="1" smtClean="0"/>
              <a:t>reale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29335" y="3706588"/>
            <a:ext cx="1481009" cy="369304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Pledge 2016</a:t>
            </a:r>
            <a:endParaRPr lang="en-US" dirty="0"/>
          </a:p>
        </p:txBody>
      </p:sp>
      <p:cxnSp>
        <p:nvCxnSpPr>
          <p:cNvPr id="9" name="Straight Arrow Connector 8"/>
          <p:cNvCxnSpPr>
            <a:stCxn id="12" idx="0"/>
          </p:cNvCxnSpPr>
          <p:nvPr/>
        </p:nvCxnSpPr>
        <p:spPr>
          <a:xfrm flipV="1">
            <a:off x="4291767" y="3105180"/>
            <a:ext cx="1267760" cy="2220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472436" y="3184494"/>
            <a:ext cx="161753" cy="5220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88057" y="3184494"/>
            <a:ext cx="1988207" cy="7498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20241" y="5325366"/>
            <a:ext cx="2943046" cy="923330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err="1" smtClean="0"/>
              <a:t>Dismissioni</a:t>
            </a:r>
            <a:endParaRPr lang="en-US" dirty="0" smtClean="0"/>
          </a:p>
          <a:p>
            <a:r>
              <a:rPr lang="en-US" dirty="0" smtClean="0"/>
              <a:t>(solo </a:t>
            </a:r>
            <a:r>
              <a:rPr lang="en-US" smtClean="0"/>
              <a:t>il </a:t>
            </a:r>
            <a:r>
              <a:rPr lang="en-US" dirty="0" smtClean="0"/>
              <a:t>30%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dismissioni</a:t>
            </a:r>
            <a:r>
              <a:rPr lang="en-US" dirty="0" smtClean="0"/>
              <a:t> 2015, </a:t>
            </a:r>
            <a:r>
              <a:rPr lang="en-US" dirty="0" err="1" smtClean="0"/>
              <a:t>ritardate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50338" y="5916412"/>
            <a:ext cx="2725115" cy="646303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Notare</a:t>
            </a:r>
            <a:r>
              <a:rPr lang="en-US" dirty="0" smtClean="0">
                <a:solidFill>
                  <a:srgbClr val="0000FF"/>
                </a:solidFill>
              </a:rPr>
              <a:t> lo </a:t>
            </a:r>
            <a:r>
              <a:rPr lang="en-US" dirty="0" err="1" smtClean="0">
                <a:solidFill>
                  <a:srgbClr val="0000FF"/>
                </a:solidFill>
              </a:rPr>
              <a:t>sbilanciamento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err="1" smtClean="0">
                <a:solidFill>
                  <a:srgbClr val="0000FF"/>
                </a:solidFill>
              </a:rPr>
              <a:t>dovuto</a:t>
            </a:r>
            <a:r>
              <a:rPr lang="en-US" dirty="0" smtClean="0">
                <a:solidFill>
                  <a:srgbClr val="0000FF"/>
                </a:solidFill>
              </a:rPr>
              <a:t> a </a:t>
            </a:r>
            <a:r>
              <a:rPr lang="en-US" dirty="0" err="1" smtClean="0">
                <a:solidFill>
                  <a:srgbClr val="0000FF"/>
                </a:solidFill>
              </a:rPr>
              <a:t>ReCaS</a:t>
            </a:r>
            <a:r>
              <a:rPr lang="en-US" dirty="0" smtClean="0">
                <a:solidFill>
                  <a:srgbClr val="0000FF"/>
                </a:solidFill>
              </a:rPr>
              <a:t>!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448135" y="2247581"/>
            <a:ext cx="381200" cy="3439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6"/>
          <p:cNvSpPr txBox="1">
            <a:spLocks/>
          </p:cNvSpPr>
          <p:nvPr/>
        </p:nvSpPr>
        <p:spPr>
          <a:xfrm>
            <a:off x="7772402" y="170688"/>
            <a:ext cx="1066800" cy="329184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defPPr>
              <a:defRPr lang="en-US"/>
            </a:defPPr>
            <a:lvl1pPr marL="0" algn="l" defTabSz="457059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059" algn="l" defTabSz="45705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16" algn="l" defTabSz="45705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74" algn="l" defTabSz="45705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31" algn="l" defTabSz="45705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89" algn="l" defTabSz="45705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46" algn="l" defTabSz="45705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04" algn="l" defTabSz="45705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62" algn="l" defTabSz="45705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FE6077-CF99-E341-ABB0-38143AF522C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4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47</a:t>
            </a:fld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310950" y="3266987"/>
            <a:ext cx="849668" cy="109119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20995090">
            <a:off x="6172967" y="913260"/>
            <a:ext cx="25648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Scenario 1 (“all in”)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0995090">
            <a:off x="48371" y="4004240"/>
            <a:ext cx="30069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Scenario 2 (“</a:t>
            </a:r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lucchesi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”)</a:t>
            </a:r>
          </a:p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tutte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le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voci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900"/>
            <a:ext cx="9144000" cy="1322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" y="4800600"/>
            <a:ext cx="9144000" cy="130731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8342923" y="2540000"/>
            <a:ext cx="0" cy="2530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04825" y="3839308"/>
            <a:ext cx="37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0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Conclusioni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Il computing di CMS in Italia </a:t>
            </a:r>
            <a:r>
              <a:rPr lang="en-US" b="1" dirty="0" err="1" smtClean="0">
                <a:solidFill>
                  <a:srgbClr val="0000FF"/>
                </a:solidFill>
              </a:rPr>
              <a:t>funziona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bene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Una</a:t>
            </a:r>
            <a:r>
              <a:rPr lang="en-US" dirty="0" smtClean="0">
                <a:solidFill>
                  <a:srgbClr val="008000"/>
                </a:solidFill>
              </a:rPr>
              <a:t> “non </a:t>
            </a:r>
            <a:r>
              <a:rPr lang="en-US" dirty="0" err="1" smtClean="0">
                <a:solidFill>
                  <a:srgbClr val="008000"/>
                </a:solidFill>
              </a:rPr>
              <a:t>notizia</a:t>
            </a:r>
            <a:r>
              <a:rPr lang="en-US" dirty="0" smtClean="0">
                <a:solidFill>
                  <a:srgbClr val="008000"/>
                </a:solidFill>
              </a:rPr>
              <a:t>”, e’ </a:t>
            </a:r>
            <a:r>
              <a:rPr lang="en-US" dirty="0" err="1" smtClean="0">
                <a:solidFill>
                  <a:srgbClr val="008000"/>
                </a:solidFill>
              </a:rPr>
              <a:t>cosi</a:t>
            </a:r>
            <a:r>
              <a:rPr lang="en-US" dirty="0" smtClean="0">
                <a:solidFill>
                  <a:srgbClr val="008000"/>
                </a:solidFill>
              </a:rPr>
              <a:t>’ da </a:t>
            </a:r>
            <a:r>
              <a:rPr lang="en-US" dirty="0" err="1" smtClean="0">
                <a:solidFill>
                  <a:srgbClr val="008000"/>
                </a:solidFill>
              </a:rPr>
              <a:t>anni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Non solo site management, ma </a:t>
            </a:r>
            <a:r>
              <a:rPr lang="en-US" dirty="0" err="1" smtClean="0">
                <a:solidFill>
                  <a:srgbClr val="008000"/>
                </a:solidFill>
              </a:rPr>
              <a:t>stiamo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cercando</a:t>
            </a:r>
            <a:r>
              <a:rPr lang="en-US" dirty="0" smtClean="0">
                <a:solidFill>
                  <a:srgbClr val="008000"/>
                </a:solidFill>
              </a:rPr>
              <a:t> di </a:t>
            </a:r>
            <a:r>
              <a:rPr lang="en-US" dirty="0" err="1" smtClean="0">
                <a:solidFill>
                  <a:srgbClr val="008000"/>
                </a:solidFill>
              </a:rPr>
              <a:t>mantenerci</a:t>
            </a:r>
            <a:r>
              <a:rPr lang="en-US" dirty="0" smtClean="0">
                <a:solidFill>
                  <a:srgbClr val="008000"/>
                </a:solidFill>
              </a:rPr>
              <a:t> a </a:t>
            </a:r>
            <a:r>
              <a:rPr lang="en-US" dirty="0" err="1" smtClean="0">
                <a:solidFill>
                  <a:srgbClr val="008000"/>
                </a:solidFill>
              </a:rPr>
              <a:t>galla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sulle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attivita</a:t>
            </a:r>
            <a:r>
              <a:rPr lang="en-US" dirty="0" smtClean="0">
                <a:solidFill>
                  <a:srgbClr val="008000"/>
                </a:solidFill>
              </a:rPr>
              <a:t>’ </a:t>
            </a:r>
            <a:r>
              <a:rPr lang="en-US" dirty="0" err="1" smtClean="0">
                <a:solidFill>
                  <a:srgbClr val="008000"/>
                </a:solidFill>
              </a:rPr>
              <a:t>sullo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sviluppo</a:t>
            </a:r>
            <a:r>
              <a:rPr lang="en-US" dirty="0" smtClean="0">
                <a:solidFill>
                  <a:srgbClr val="008000"/>
                </a:solidFill>
              </a:rPr>
              <a:t> (con </a:t>
            </a:r>
            <a:r>
              <a:rPr lang="en-US" dirty="0" err="1" smtClean="0">
                <a:solidFill>
                  <a:srgbClr val="008000"/>
                </a:solidFill>
              </a:rPr>
              <a:t>il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poco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mapower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che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riusciamo</a:t>
            </a:r>
            <a:r>
              <a:rPr lang="en-US" dirty="0" smtClean="0">
                <a:solidFill>
                  <a:srgbClr val="008000"/>
                </a:solidFill>
              </a:rPr>
              <a:t> ad </a:t>
            </a:r>
            <a:r>
              <a:rPr lang="en-US" dirty="0" err="1" smtClean="0">
                <a:solidFill>
                  <a:srgbClr val="008000"/>
                </a:solidFill>
              </a:rPr>
              <a:t>attirare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Il 2016 e’ un anno </a:t>
            </a:r>
            <a:r>
              <a:rPr lang="en-US" b="1" dirty="0" err="1" smtClean="0">
                <a:solidFill>
                  <a:srgbClr val="0000FF"/>
                </a:solidFill>
              </a:rPr>
              <a:t>difficile</a:t>
            </a:r>
            <a:r>
              <a:rPr lang="en-US" b="1" dirty="0" smtClean="0">
                <a:solidFill>
                  <a:srgbClr val="0000FF"/>
                </a:solidFill>
              </a:rPr>
              <a:t> per le </a:t>
            </a:r>
            <a:r>
              <a:rPr lang="en-US" b="1" dirty="0" err="1" smtClean="0">
                <a:solidFill>
                  <a:srgbClr val="0000FF"/>
                </a:solidFill>
              </a:rPr>
              <a:t>risorse</a:t>
            </a:r>
            <a:r>
              <a:rPr lang="en-US" b="1" dirty="0" smtClean="0">
                <a:solidFill>
                  <a:srgbClr val="0000FF"/>
                </a:solidFill>
              </a:rPr>
              <a:t> (</a:t>
            </a:r>
            <a:r>
              <a:rPr lang="en-US" b="1" dirty="0" err="1" smtClean="0">
                <a:solidFill>
                  <a:srgbClr val="0000FF"/>
                </a:solidFill>
              </a:rPr>
              <a:t>soprattutto</a:t>
            </a:r>
            <a:r>
              <a:rPr lang="en-US" b="1" dirty="0" smtClean="0">
                <a:solidFill>
                  <a:srgbClr val="0000FF"/>
                </a:solidFill>
              </a:rPr>
              <a:t> T2), ma in </a:t>
            </a:r>
            <a:r>
              <a:rPr lang="en-US" b="1" dirty="0" err="1" smtClean="0">
                <a:solidFill>
                  <a:srgbClr val="0000FF"/>
                </a:solidFill>
              </a:rPr>
              <a:t>pratica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l’unico</a:t>
            </a:r>
            <a:r>
              <a:rPr lang="en-US" b="1" dirty="0" smtClean="0">
                <a:solidFill>
                  <a:srgbClr val="0000FF"/>
                </a:solidFill>
              </a:rPr>
              <a:t> in cui </a:t>
            </a:r>
            <a:r>
              <a:rPr lang="en-US" b="1" dirty="0" err="1" smtClean="0">
                <a:solidFill>
                  <a:srgbClr val="0000FF"/>
                </a:solidFill>
              </a:rPr>
              <a:t>hanno</a:t>
            </a:r>
            <a:r>
              <a:rPr lang="en-US" b="1" dirty="0" smtClean="0">
                <a:solidFill>
                  <a:srgbClr val="0000FF"/>
                </a:solidFill>
              </a:rPr>
              <a:t> un </a:t>
            </a:r>
            <a:r>
              <a:rPr lang="en-US" b="1" dirty="0" err="1" smtClean="0">
                <a:solidFill>
                  <a:srgbClr val="0000FF"/>
                </a:solidFill>
              </a:rPr>
              <a:t>aumento</a:t>
            </a:r>
            <a:r>
              <a:rPr lang="en-US" b="1" dirty="0" smtClean="0">
                <a:solidFill>
                  <a:srgbClr val="0000FF"/>
                </a:solidFill>
              </a:rPr>
              <a:t> over flat</a:t>
            </a: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Anche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cosi</a:t>
            </a:r>
            <a:r>
              <a:rPr lang="en-US" dirty="0" smtClean="0">
                <a:solidFill>
                  <a:srgbClr val="008000"/>
                </a:solidFill>
              </a:rPr>
              <a:t>’, CMS </a:t>
            </a:r>
            <a:r>
              <a:rPr lang="en-US" dirty="0" err="1" smtClean="0">
                <a:solidFill>
                  <a:srgbClr val="008000"/>
                </a:solidFill>
              </a:rPr>
              <a:t>sarebbe</a:t>
            </a:r>
            <a:r>
              <a:rPr lang="en-US" dirty="0" smtClean="0">
                <a:solidFill>
                  <a:srgbClr val="008000"/>
                </a:solidFill>
              </a:rPr>
              <a:t> in </a:t>
            </a:r>
            <a:r>
              <a:rPr lang="en-US" dirty="0" err="1" smtClean="0">
                <a:solidFill>
                  <a:srgbClr val="008000"/>
                </a:solidFill>
              </a:rPr>
              <a:t>una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situazione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assolutamente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scomoda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Ipotesi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lucchesi</a:t>
            </a:r>
            <a:r>
              <a:rPr lang="en-US" dirty="0" smtClean="0">
                <a:solidFill>
                  <a:srgbClr val="008000"/>
                </a:solidFill>
              </a:rPr>
              <a:t> dolorosa, </a:t>
            </a:r>
            <a:r>
              <a:rPr lang="en-US" dirty="0" err="1" smtClean="0">
                <a:solidFill>
                  <a:srgbClr val="008000"/>
                </a:solidFill>
              </a:rPr>
              <a:t>soprattutto</a:t>
            </a:r>
            <a:r>
              <a:rPr lang="en-US" dirty="0" smtClean="0">
                <a:solidFill>
                  <a:srgbClr val="008000"/>
                </a:solidFill>
              </a:rPr>
              <a:t> se </a:t>
            </a:r>
            <a:r>
              <a:rPr lang="en-US" dirty="0" err="1" smtClean="0">
                <a:solidFill>
                  <a:srgbClr val="008000"/>
                </a:solidFill>
              </a:rPr>
              <a:t>si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applicano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tutte</a:t>
            </a:r>
            <a:r>
              <a:rPr lang="en-US" dirty="0" smtClean="0">
                <a:solidFill>
                  <a:srgbClr val="008000"/>
                </a:solidFill>
              </a:rPr>
              <a:t> le 3 </a:t>
            </a:r>
            <a:r>
              <a:rPr lang="en-US" dirty="0" err="1" smtClean="0">
                <a:solidFill>
                  <a:srgbClr val="008000"/>
                </a:solidFill>
              </a:rPr>
              <a:t>voci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b="1" dirty="0" err="1" smtClean="0">
                <a:solidFill>
                  <a:srgbClr val="0000FF"/>
                </a:solidFill>
              </a:rPr>
              <a:t>ReCaS</a:t>
            </a:r>
            <a:r>
              <a:rPr lang="en-US" b="1" dirty="0" smtClean="0">
                <a:solidFill>
                  <a:srgbClr val="0000FF"/>
                </a:solidFill>
              </a:rPr>
              <a:t> e’ </a:t>
            </a:r>
            <a:r>
              <a:rPr lang="en-US" b="1" dirty="0" err="1" smtClean="0">
                <a:solidFill>
                  <a:srgbClr val="0000FF"/>
                </a:solidFill>
              </a:rPr>
              <a:t>stata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un’ottima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opportunita</a:t>
            </a:r>
            <a:r>
              <a:rPr lang="en-US" b="1" dirty="0" smtClean="0">
                <a:solidFill>
                  <a:srgbClr val="0000FF"/>
                </a:solidFill>
              </a:rPr>
              <a:t>’ per </a:t>
            </a:r>
            <a:r>
              <a:rPr lang="en-US" b="1" dirty="0" err="1" smtClean="0">
                <a:solidFill>
                  <a:srgbClr val="0000FF"/>
                </a:solidFill>
              </a:rPr>
              <a:t>risparmiare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nel</a:t>
            </a:r>
            <a:r>
              <a:rPr lang="en-US" b="1" dirty="0" smtClean="0">
                <a:solidFill>
                  <a:srgbClr val="0000FF"/>
                </a:solidFill>
              </a:rPr>
              <a:t> 2014, </a:t>
            </a:r>
            <a:r>
              <a:rPr lang="en-US" b="1" dirty="0" err="1" smtClean="0">
                <a:solidFill>
                  <a:srgbClr val="0000FF"/>
                </a:solidFill>
              </a:rPr>
              <a:t>aiuta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meno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nel</a:t>
            </a:r>
            <a:r>
              <a:rPr lang="en-US" b="1" dirty="0" smtClean="0">
                <a:solidFill>
                  <a:srgbClr val="0000FF"/>
                </a:solidFill>
              </a:rPr>
              <a:t> 2015, non </a:t>
            </a:r>
            <a:r>
              <a:rPr lang="en-US" b="1" dirty="0" err="1" smtClean="0">
                <a:solidFill>
                  <a:srgbClr val="0000FF"/>
                </a:solidFill>
              </a:rPr>
              <a:t>aiutera</a:t>
            </a:r>
            <a:r>
              <a:rPr lang="en-US" b="1" dirty="0" smtClean="0">
                <a:solidFill>
                  <a:srgbClr val="0000FF"/>
                </a:solidFill>
              </a:rPr>
              <a:t>’ </a:t>
            </a:r>
            <a:r>
              <a:rPr lang="en-US" b="1" dirty="0" err="1" smtClean="0">
                <a:solidFill>
                  <a:srgbClr val="0000FF"/>
                </a:solidFill>
              </a:rPr>
              <a:t>nel</a:t>
            </a:r>
            <a:r>
              <a:rPr lang="en-US" b="1" dirty="0" smtClean="0">
                <a:solidFill>
                  <a:srgbClr val="0000FF"/>
                </a:solidFill>
              </a:rPr>
              <a:t> 2016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Ne </a:t>
            </a:r>
            <a:r>
              <a:rPr lang="en-US" dirty="0" err="1" smtClean="0">
                <a:solidFill>
                  <a:srgbClr val="008000"/>
                </a:solidFill>
              </a:rPr>
              <a:t>usciamo</a:t>
            </a:r>
            <a:r>
              <a:rPr lang="en-US" dirty="0" smtClean="0">
                <a:solidFill>
                  <a:srgbClr val="008000"/>
                </a:solidFill>
              </a:rPr>
              <a:t> con un </a:t>
            </a:r>
            <a:r>
              <a:rPr lang="en-US" dirty="0" err="1" smtClean="0">
                <a:solidFill>
                  <a:srgbClr val="008000"/>
                </a:solidFill>
              </a:rPr>
              <a:t>bel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risparmio</a:t>
            </a:r>
            <a:r>
              <a:rPr lang="en-US" dirty="0" smtClean="0">
                <a:solidFill>
                  <a:srgbClr val="008000"/>
                </a:solidFill>
              </a:rPr>
              <a:t> (~300kEur </a:t>
            </a:r>
            <a:r>
              <a:rPr lang="en-US" dirty="0" err="1" smtClean="0">
                <a:solidFill>
                  <a:srgbClr val="008000"/>
                </a:solidFill>
              </a:rPr>
              <a:t>su</a:t>
            </a:r>
            <a:r>
              <a:rPr lang="en-US" dirty="0" smtClean="0">
                <a:solidFill>
                  <a:srgbClr val="008000"/>
                </a:solidFill>
              </a:rPr>
              <a:t> CMS)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Ne </a:t>
            </a:r>
            <a:r>
              <a:rPr lang="en-US" dirty="0" err="1" smtClean="0">
                <a:solidFill>
                  <a:srgbClr val="008000"/>
                </a:solidFill>
              </a:rPr>
              <a:t>usciamo</a:t>
            </a:r>
            <a:r>
              <a:rPr lang="en-US" dirty="0" smtClean="0">
                <a:solidFill>
                  <a:srgbClr val="008000"/>
                </a:solidFill>
              </a:rPr>
              <a:t> un </a:t>
            </a:r>
            <a:r>
              <a:rPr lang="en-US" dirty="0" err="1" smtClean="0">
                <a:solidFill>
                  <a:srgbClr val="008000"/>
                </a:solidFill>
              </a:rPr>
              <a:t>po</a:t>
            </a:r>
            <a:r>
              <a:rPr lang="en-US" dirty="0" smtClean="0">
                <a:solidFill>
                  <a:srgbClr val="008000"/>
                </a:solidFill>
              </a:rPr>
              <a:t>’ </a:t>
            </a:r>
            <a:r>
              <a:rPr lang="en-US" dirty="0" err="1" smtClean="0">
                <a:solidFill>
                  <a:srgbClr val="008000"/>
                </a:solidFill>
              </a:rPr>
              <a:t>sbilanciati</a:t>
            </a:r>
            <a:r>
              <a:rPr lang="en-US" dirty="0" smtClean="0">
                <a:solidFill>
                  <a:srgbClr val="008000"/>
                </a:solidFill>
              </a:rPr>
              <a:t>, ma in </a:t>
            </a:r>
            <a:r>
              <a:rPr lang="en-US" dirty="0" err="1" smtClean="0">
                <a:solidFill>
                  <a:srgbClr val="008000"/>
                </a:solidFill>
              </a:rPr>
              <a:t>realta</a:t>
            </a:r>
            <a:r>
              <a:rPr lang="en-US" dirty="0" smtClean="0">
                <a:solidFill>
                  <a:srgbClr val="008000"/>
                </a:solidFill>
              </a:rPr>
              <a:t>’ </a:t>
            </a:r>
            <a:r>
              <a:rPr lang="en-US" dirty="0" err="1" smtClean="0">
                <a:solidFill>
                  <a:srgbClr val="008000"/>
                </a:solidFill>
              </a:rPr>
              <a:t>meno</a:t>
            </a:r>
            <a:r>
              <a:rPr lang="en-US" dirty="0" smtClean="0">
                <a:solidFill>
                  <a:srgbClr val="008000"/>
                </a:solidFill>
              </a:rPr>
              <a:t> di </a:t>
            </a:r>
            <a:r>
              <a:rPr lang="en-US" dirty="0" err="1" smtClean="0">
                <a:solidFill>
                  <a:srgbClr val="008000"/>
                </a:solidFill>
              </a:rPr>
              <a:t>quanto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temesse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all’inizio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0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</a:t>
            </a:r>
            <a:r>
              <a:rPr lang="en-US" dirty="0" err="1" smtClean="0"/>
              <a:t>modello</a:t>
            </a:r>
            <a:r>
              <a:rPr lang="en-US" dirty="0" smtClean="0"/>
              <a:t> di </a:t>
            </a:r>
            <a:r>
              <a:rPr lang="en-US" dirty="0" err="1" smtClean="0"/>
              <a:t>calcolo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3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1"/>
          <p:cNvSpPr>
            <a:spLocks noGrp="1"/>
          </p:cNvSpPr>
          <p:nvPr>
            <p:ph idx="1"/>
          </p:nvPr>
        </p:nvSpPr>
        <p:spPr>
          <a:xfrm>
            <a:off x="118080" y="980743"/>
            <a:ext cx="8687520" cy="5616590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Arial" charset="0"/>
              </a:rPr>
              <a:t>In Run II CMS expects to promptly reconstruct 1000Hz of data (a factor 2 more) at an average of twice the reconstruction time </a:t>
            </a:r>
            <a:endParaRPr lang="en-US" sz="2300" dirty="0">
              <a:latin typeface="Arial" charset="0"/>
            </a:endParaRPr>
          </a:p>
          <a:p>
            <a:pPr lvl="1" eaLnBrk="1" hangingPunct="1"/>
            <a:r>
              <a:rPr lang="en-US" sz="2300" dirty="0">
                <a:latin typeface="Arial" charset="0"/>
              </a:rPr>
              <a:t>Sample of events to collect, promptly reconstruct  and eventually reprocess is 3B events in 2015</a:t>
            </a:r>
          </a:p>
          <a:p>
            <a:pPr lvl="1" eaLnBrk="1" hangingPunct="1"/>
            <a:endParaRPr lang="en-US" sz="2300" dirty="0">
              <a:latin typeface="Arial" charset="0"/>
            </a:endParaRPr>
          </a:p>
          <a:p>
            <a:pPr eaLnBrk="1" hangingPunct="1"/>
            <a:r>
              <a:rPr lang="en-US" sz="2600" dirty="0">
                <a:latin typeface="Arial" charset="0"/>
              </a:rPr>
              <a:t>CMS expects to generate 1.3 simulated events for every event collected (4B GEN-SIM by end of 2015)</a:t>
            </a:r>
          </a:p>
          <a:p>
            <a:pPr lvl="1" eaLnBrk="1" hangingPunct="1"/>
            <a:r>
              <a:rPr lang="en-US" sz="2300" dirty="0">
                <a:latin typeface="Arial" charset="0"/>
              </a:rPr>
              <a:t>Budget for processing is ~1.5 times events produced</a:t>
            </a:r>
          </a:p>
          <a:p>
            <a:pPr lvl="1" eaLnBrk="1" hangingPunct="1"/>
            <a:endParaRPr lang="en-US" sz="2300" dirty="0">
              <a:latin typeface="Arial" charset="0"/>
            </a:endParaRPr>
          </a:p>
          <a:p>
            <a:pPr eaLnBrk="1" hangingPunct="1"/>
            <a:r>
              <a:rPr lang="en-US" sz="2600" dirty="0">
                <a:latin typeface="Arial" charset="0"/>
              </a:rPr>
              <a:t>Analysis facilities were specified to primarily provide resources to analyze Run II data only </a:t>
            </a:r>
          </a:p>
          <a:p>
            <a:pPr eaLnBrk="1" hangingPunct="1"/>
            <a:endParaRPr lang="en-US" sz="2600" dirty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Expected Production in 2015 </a:t>
            </a:r>
            <a:endParaRPr lang="en-US" dirty="0">
              <a:ea typeface="+mj-ea"/>
            </a:endParaRP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4"/>
          </p:nvPr>
        </p:nvSpPr>
        <p:spPr bwMode="auto">
          <a:xfrm>
            <a:off x="8534880" y="6303546"/>
            <a:ext cx="609120" cy="3657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3720" indent="-259124"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36491" indent="-207299"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451090" indent="-207299"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1865687" indent="-207299"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280285" indent="-207299" defTabSz="40452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694882" indent="-207299" defTabSz="40452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109480" indent="-207299" defTabSz="40452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524075" indent="-207299" defTabSz="40452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04520" eaLnBrk="1" hangingPunct="1">
              <a:lnSpc>
                <a:spcPct val="100000"/>
              </a:lnSpc>
              <a:buClrTx/>
              <a:buSzTx/>
            </a:pPr>
            <a:fld id="{AFE5E8EF-6860-5B45-8778-BCEB8785F423}" type="slidenum">
              <a:rPr lang="en-US" sz="1100">
                <a:solidFill>
                  <a:srgbClr val="3333CC"/>
                </a:solidFill>
              </a:rPr>
              <a:pPr defTabSz="404520" eaLnBrk="1" hangingPunct="1">
                <a:lnSpc>
                  <a:spcPct val="100000"/>
                </a:lnSpc>
                <a:buClrTx/>
                <a:buSzTx/>
              </a:pPr>
              <a:t>5</a:t>
            </a:fld>
            <a:endParaRPr lang="en-US" sz="110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63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 II – </a:t>
            </a:r>
            <a:r>
              <a:rPr lang="en-US" dirty="0" err="1" smtClean="0"/>
              <a:t>aspettative</a:t>
            </a:r>
            <a:r>
              <a:rPr lang="en-US" dirty="0" smtClean="0"/>
              <a:t> e driving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4458"/>
            <a:ext cx="4768178" cy="575354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Per </a:t>
            </a:r>
            <a:r>
              <a:rPr lang="en-US" dirty="0" err="1" smtClean="0"/>
              <a:t>mantenere</a:t>
            </a:r>
            <a:r>
              <a:rPr lang="en-US" dirty="0" smtClean="0"/>
              <a:t> </a:t>
            </a:r>
            <a:r>
              <a:rPr lang="en-US" dirty="0" err="1" smtClean="0"/>
              <a:t>alta</a:t>
            </a:r>
            <a:r>
              <a:rPr lang="en-US" dirty="0" smtClean="0"/>
              <a:t> </a:t>
            </a:r>
            <a:r>
              <a:rPr lang="en-US" dirty="0" err="1" smtClean="0"/>
              <a:t>efficienza</a:t>
            </a:r>
            <a:r>
              <a:rPr lang="en-US" dirty="0" smtClean="0"/>
              <a:t> </a:t>
            </a:r>
            <a:r>
              <a:rPr lang="en-US" dirty="0" err="1" smtClean="0"/>
              <a:t>nello</a:t>
            </a:r>
            <a:r>
              <a:rPr lang="en-US" dirty="0" smtClean="0"/>
              <a:t> studio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caratteristiche</a:t>
            </a:r>
            <a:r>
              <a:rPr lang="en-US" dirty="0" smtClean="0"/>
              <a:t> del </a:t>
            </a:r>
            <a:r>
              <a:rPr lang="en-US" dirty="0" err="1" smtClean="0"/>
              <a:t>bosone</a:t>
            </a:r>
            <a:r>
              <a:rPr lang="en-US" dirty="0" smtClean="0"/>
              <a:t> di Higgs (a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decisamente</a:t>
            </a:r>
            <a:r>
              <a:rPr lang="en-US" dirty="0" smtClean="0"/>
              <a:t> </a:t>
            </a:r>
            <a:r>
              <a:rPr lang="en-US" dirty="0" err="1" smtClean="0"/>
              <a:t>bassa</a:t>
            </a:r>
            <a:r>
              <a:rPr lang="en-US" dirty="0" smtClean="0"/>
              <a:t>), non e’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alzare</a:t>
            </a:r>
            <a:r>
              <a:rPr lang="en-US" dirty="0" smtClean="0"/>
              <a:t> le </a:t>
            </a:r>
            <a:r>
              <a:rPr lang="en-US" dirty="0" err="1" smtClean="0"/>
              <a:t>soglie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trigger (per </a:t>
            </a:r>
            <a:r>
              <a:rPr lang="en-US" dirty="0" err="1" smtClean="0"/>
              <a:t>esempio</a:t>
            </a:r>
            <a:r>
              <a:rPr lang="en-US" dirty="0" smtClean="0"/>
              <a:t> </a:t>
            </a:r>
            <a:r>
              <a:rPr lang="en-US" dirty="0" err="1" smtClean="0"/>
              <a:t>leptoni</a:t>
            </a:r>
            <a:r>
              <a:rPr lang="en-US" dirty="0" smtClean="0"/>
              <a:t> da W)</a:t>
            </a:r>
          </a:p>
          <a:p>
            <a:r>
              <a:rPr lang="en-US" dirty="0" err="1" smtClean="0"/>
              <a:t>Inst</a:t>
            </a:r>
            <a:r>
              <a:rPr lang="en-US" dirty="0" smtClean="0"/>
              <a:t> </a:t>
            </a:r>
            <a:r>
              <a:rPr lang="en-US" dirty="0" err="1" smtClean="0"/>
              <a:t>Lumi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macchina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0.7e34 (2012)  -&gt; 1.7e34 (2017) (2.5x)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PileUp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~25 (2012) -&gt; ~40 (2015+)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+ </a:t>
            </a:r>
            <a:r>
              <a:rPr lang="en-US" dirty="0" err="1" smtClean="0">
                <a:solidFill>
                  <a:srgbClr val="008000"/>
                </a:solidFill>
              </a:rPr>
              <a:t>alta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lumi</a:t>
            </a:r>
            <a:r>
              <a:rPr lang="en-US" dirty="0" smtClean="0">
                <a:solidFill>
                  <a:srgbClr val="008000"/>
                </a:solidFill>
              </a:rPr>
              <a:t>, 50 </a:t>
            </a:r>
            <a:r>
              <a:rPr lang="en-US" dirty="0" err="1" smtClean="0">
                <a:solidFill>
                  <a:srgbClr val="008000"/>
                </a:solidFill>
              </a:rPr>
              <a:t>vs</a:t>
            </a:r>
            <a:r>
              <a:rPr lang="en-US" dirty="0" smtClean="0">
                <a:solidFill>
                  <a:srgbClr val="008000"/>
                </a:solidFill>
              </a:rPr>
              <a:t> 25 ns, </a:t>
            </a:r>
            <a:r>
              <a:rPr lang="en-US" dirty="0" err="1" smtClean="0">
                <a:solidFill>
                  <a:srgbClr val="008000"/>
                </a:solidFill>
              </a:rPr>
              <a:t>sezione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d’urto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aumentata</a:t>
            </a:r>
            <a:r>
              <a:rPr lang="en-US" dirty="0" smtClean="0">
                <a:solidFill>
                  <a:srgbClr val="008000"/>
                </a:solidFill>
              </a:rPr>
              <a:t>  7 </a:t>
            </a:r>
            <a:r>
              <a:rPr lang="en-US" dirty="0" err="1" smtClean="0">
                <a:solidFill>
                  <a:srgbClr val="008000"/>
                </a:solidFill>
              </a:rPr>
              <a:t>vs</a:t>
            </a:r>
            <a:r>
              <a:rPr lang="en-US" dirty="0" smtClean="0">
                <a:solidFill>
                  <a:srgbClr val="008000"/>
                </a:solidFill>
              </a:rPr>
              <a:t> 13 TeV</a:t>
            </a:r>
          </a:p>
          <a:p>
            <a:r>
              <a:rPr lang="en-US" dirty="0" smtClean="0"/>
              <a:t>Trigger rate da HLT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Da ~400(2012, ~ 300 prima) a ~1 kHz</a:t>
            </a:r>
          </a:p>
          <a:p>
            <a:r>
              <a:rPr lang="en-US" dirty="0" err="1" smtClean="0"/>
              <a:t>Effetti</a:t>
            </a:r>
            <a:r>
              <a:rPr lang="en-US" dirty="0" smtClean="0"/>
              <a:t> di noise </a:t>
            </a:r>
            <a:r>
              <a:rPr lang="en-US" dirty="0" err="1" smtClean="0"/>
              <a:t>strumentale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25 </a:t>
            </a:r>
            <a:r>
              <a:rPr lang="en-US" dirty="0" err="1" smtClean="0">
                <a:solidFill>
                  <a:srgbClr val="008000"/>
                </a:solidFill>
              </a:rPr>
              <a:t>vs</a:t>
            </a:r>
            <a:r>
              <a:rPr lang="en-US" dirty="0" smtClean="0">
                <a:solidFill>
                  <a:srgbClr val="008000"/>
                </a:solidFill>
              </a:rPr>
              <a:t> 50 ns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375" y="712520"/>
            <a:ext cx="4497219" cy="3354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8717" y="4077835"/>
            <a:ext cx="34779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000000"/>
                </a:solidFill>
                <a:latin typeface="Arial"/>
              </a:rPr>
              <a:t>In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pratica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gia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’ verso fine 2015 (25 ns), computing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cresce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di circa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dirty="0" err="1" smtClean="0">
                <a:solidFill>
                  <a:srgbClr val="008000"/>
                </a:solidFill>
                <a:latin typeface="Arial"/>
              </a:rPr>
              <a:t>Almeno</a:t>
            </a:r>
            <a:r>
              <a:rPr lang="en-US" dirty="0" smtClean="0">
                <a:solidFill>
                  <a:srgbClr val="008000"/>
                </a:solidFill>
                <a:latin typeface="Arial"/>
              </a:rPr>
              <a:t> 2.5 (PU e non </a:t>
            </a:r>
            <a:r>
              <a:rPr lang="en-US" dirty="0" err="1" smtClean="0">
                <a:solidFill>
                  <a:srgbClr val="008000"/>
                </a:solidFill>
                <a:latin typeface="Arial"/>
              </a:rPr>
              <a:t>linearita</a:t>
            </a:r>
            <a:r>
              <a:rPr lang="en-US" dirty="0" smtClean="0">
                <a:solidFill>
                  <a:srgbClr val="008000"/>
                </a:solidFill>
                <a:latin typeface="Arial"/>
              </a:rPr>
              <a:t>’ </a:t>
            </a:r>
            <a:r>
              <a:rPr lang="en-US" dirty="0" err="1" smtClean="0">
                <a:solidFill>
                  <a:srgbClr val="008000"/>
                </a:solidFill>
                <a:latin typeface="Arial"/>
              </a:rPr>
              <a:t>della</a:t>
            </a:r>
            <a:r>
              <a:rPr lang="en-US" dirty="0" smtClean="0">
                <a:solidFill>
                  <a:srgbClr val="008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Arial"/>
              </a:rPr>
              <a:t>reco</a:t>
            </a:r>
            <a:r>
              <a:rPr lang="en-US" dirty="0" smtClean="0">
                <a:solidFill>
                  <a:srgbClr val="008000"/>
                </a:solidFill>
                <a:latin typeface="Arial"/>
              </a:rPr>
              <a:t>/CPU)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  <a:latin typeface="Arial"/>
              </a:rPr>
              <a:t>2.5 (trigger rate)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dirty="0" err="1" smtClean="0">
                <a:solidFill>
                  <a:srgbClr val="008000"/>
                </a:solidFill>
                <a:latin typeface="Arial"/>
              </a:rPr>
              <a:t>Effetti</a:t>
            </a:r>
            <a:r>
              <a:rPr lang="en-US" dirty="0" smtClean="0">
                <a:solidFill>
                  <a:srgbClr val="008000"/>
                </a:solidFill>
                <a:latin typeface="Arial"/>
              </a:rPr>
              <a:t> di noise</a:t>
            </a:r>
          </a:p>
          <a:p>
            <a:pPr defTabSz="914400"/>
            <a:r>
              <a:rPr lang="en-US" b="1" dirty="0" smtClean="0">
                <a:solidFill>
                  <a:srgbClr val="3366FF"/>
                </a:solidFill>
                <a:latin typeface="Arial"/>
              </a:rPr>
              <a:t>Un </a:t>
            </a:r>
            <a:r>
              <a:rPr lang="en-US" b="1" dirty="0" err="1" smtClean="0">
                <a:solidFill>
                  <a:srgbClr val="3366FF"/>
                </a:solidFill>
                <a:latin typeface="Arial"/>
              </a:rPr>
              <a:t>fattore</a:t>
            </a:r>
            <a:r>
              <a:rPr lang="en-US" b="1" dirty="0" smtClean="0">
                <a:solidFill>
                  <a:srgbClr val="3366FF"/>
                </a:solidFill>
                <a:latin typeface="Arial"/>
              </a:rPr>
              <a:t> ~6 e’ </a:t>
            </a:r>
            <a:r>
              <a:rPr lang="en-US" b="1" dirty="0" err="1" smtClean="0">
                <a:solidFill>
                  <a:srgbClr val="3366FF"/>
                </a:solidFill>
                <a:latin typeface="Arial"/>
              </a:rPr>
              <a:t>una</a:t>
            </a:r>
            <a:r>
              <a:rPr lang="en-US" b="1" dirty="0" smtClean="0">
                <a:solidFill>
                  <a:srgbClr val="3366FF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Arial"/>
              </a:rPr>
              <a:t>stima</a:t>
            </a:r>
            <a:r>
              <a:rPr lang="en-US" b="1" dirty="0" smtClean="0">
                <a:solidFill>
                  <a:srgbClr val="3366FF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Arial"/>
              </a:rPr>
              <a:t>cauta</a:t>
            </a:r>
            <a:endParaRPr lang="en-US" b="1" dirty="0" smtClean="0">
              <a:solidFill>
                <a:srgbClr val="3366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50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560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51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150"/>
            <a:ext cx="9144000" cy="4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07236" y="5737561"/>
            <a:ext cx="33478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fr-CH" sz="1400" dirty="0" smtClean="0">
                <a:solidFill>
                  <a:srgbClr val="000000"/>
                </a:solidFill>
                <a:latin typeface="Arial"/>
              </a:rPr>
              <a:t>M. Lamont</a:t>
            </a:r>
            <a:r>
              <a:rPr lang="fr-CH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CH" sz="1400" dirty="0" smtClean="0">
                <a:solidFill>
                  <a:srgbClr val="000000"/>
                </a:solidFill>
                <a:latin typeface="Arial"/>
              </a:rPr>
              <a:t>@ Recontre workshop, Vietnam</a:t>
            </a:r>
            <a:endParaRPr lang="en-GB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627" y="272694"/>
            <a:ext cx="170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000000"/>
                </a:solidFill>
                <a:latin typeface="Arial"/>
              </a:rPr>
              <a:t>Run I: ~30 1/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fb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9459" y="794891"/>
            <a:ext cx="189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000000"/>
                </a:solidFill>
                <a:latin typeface="Arial"/>
              </a:rPr>
              <a:t>Run II: ~150 1/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fb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2769" y="144603"/>
            <a:ext cx="196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000000"/>
                </a:solidFill>
                <a:latin typeface="Arial"/>
              </a:rPr>
              <a:t>Run III: ~300 1/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fb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4368" y="610225"/>
            <a:ext cx="364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000000"/>
                </a:solidFill>
                <a:latin typeface="Arial"/>
              </a:rPr>
              <a:t>Run IV+: ~3000 1/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fb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entro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il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2036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57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449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89" y="1237012"/>
            <a:ext cx="4203155" cy="48974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fronte</a:t>
            </a:r>
            <a:r>
              <a:rPr lang="en-US" dirty="0" smtClean="0"/>
              <a:t> di ~6x </a:t>
            </a:r>
            <a:r>
              <a:rPr lang="en-US" dirty="0" err="1" smtClean="0"/>
              <a:t>nelle</a:t>
            </a:r>
            <a:r>
              <a:rPr lang="en-US" dirty="0" smtClean="0"/>
              <a:t> </a:t>
            </a:r>
            <a:r>
              <a:rPr lang="en-US" dirty="0" err="1" smtClean="0"/>
              <a:t>richieste</a:t>
            </a:r>
            <a:r>
              <a:rPr lang="en-US" dirty="0" smtClean="0"/>
              <a:t> “</a:t>
            </a:r>
            <a:r>
              <a:rPr lang="en-US" dirty="0" err="1" smtClean="0"/>
              <a:t>scalate</a:t>
            </a:r>
            <a:r>
              <a:rPr lang="en-US" dirty="0" smtClean="0"/>
              <a:t>”, la </a:t>
            </a:r>
            <a:r>
              <a:rPr lang="en-US" dirty="0" err="1" smtClean="0"/>
              <a:t>tecnologia</a:t>
            </a:r>
            <a:r>
              <a:rPr lang="en-US" dirty="0" smtClean="0"/>
              <a:t> </a:t>
            </a:r>
            <a:r>
              <a:rPr lang="en-US" dirty="0" err="1" smtClean="0"/>
              <a:t>negli</a:t>
            </a:r>
            <a:r>
              <a:rPr lang="en-US" dirty="0" smtClean="0"/>
              <a:t> </a:t>
            </a:r>
            <a:r>
              <a:rPr lang="en-US" dirty="0" err="1" smtClean="0"/>
              <a:t>anni</a:t>
            </a:r>
            <a:r>
              <a:rPr lang="en-US" dirty="0" smtClean="0"/>
              <a:t> 2016-2012 (4 </a:t>
            </a:r>
            <a:r>
              <a:rPr lang="en-US" dirty="0" err="1" smtClean="0"/>
              <a:t>anni</a:t>
            </a:r>
            <a:r>
              <a:rPr lang="en-US" dirty="0" smtClean="0"/>
              <a:t>) ha </a:t>
            </a:r>
            <a:r>
              <a:rPr lang="en-US" dirty="0" err="1" smtClean="0"/>
              <a:t>dato</a:t>
            </a:r>
            <a:r>
              <a:rPr lang="en-US" dirty="0" smtClean="0"/>
              <a:t> / </a:t>
            </a:r>
            <a:r>
              <a:rPr lang="en-US" dirty="0" err="1" smtClean="0"/>
              <a:t>dara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stime</a:t>
            </a:r>
            <a:r>
              <a:rPr lang="en-US" dirty="0" smtClean="0"/>
              <a:t> LHCC Computing Model Update, Apr 2014)</a:t>
            </a:r>
          </a:p>
          <a:p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~20-25% CPU -&gt; 2-2.5x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~15-20% Disco -&gt; 1.75-2x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~15-20% Tape -&gt; 1.75-2x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(</a:t>
            </a:r>
            <a:r>
              <a:rPr lang="en-US" dirty="0" err="1" smtClean="0">
                <a:solidFill>
                  <a:srgbClr val="3366FF"/>
                </a:solidFill>
              </a:rPr>
              <a:t>piu</a:t>
            </a:r>
            <a:r>
              <a:rPr lang="en-US" dirty="0" smtClean="0">
                <a:solidFill>
                  <a:srgbClr val="3366FF"/>
                </a:solidFill>
              </a:rPr>
              <a:t>’ di un </a:t>
            </a:r>
            <a:r>
              <a:rPr lang="en-US" dirty="0" err="1" smtClean="0">
                <a:solidFill>
                  <a:srgbClr val="3366FF"/>
                </a:solidFill>
              </a:rPr>
              <a:t>fattore</a:t>
            </a:r>
            <a:r>
              <a:rPr lang="en-US" dirty="0" smtClean="0">
                <a:solidFill>
                  <a:srgbClr val="3366FF"/>
                </a:solidFill>
              </a:rPr>
              <a:t> 3 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err="1" smtClean="0">
                <a:solidFill>
                  <a:srgbClr val="3366FF"/>
                </a:solidFill>
              </a:rPr>
              <a:t>sulla</a:t>
            </a:r>
            <a:r>
              <a:rPr lang="en-US" dirty="0" smtClean="0">
                <a:solidFill>
                  <a:srgbClr val="3366FF"/>
                </a:solidFill>
              </a:rPr>
              <a:t> rete …)</a:t>
            </a:r>
          </a:p>
          <a:p>
            <a:endParaRPr lang="en-US" dirty="0" smtClean="0"/>
          </a:p>
          <a:p>
            <a:r>
              <a:rPr lang="en-US" dirty="0" smtClean="0"/>
              <a:t>In media, “</a:t>
            </a:r>
            <a:r>
              <a:rPr lang="en-US" dirty="0" err="1" smtClean="0"/>
              <a:t>manca</a:t>
            </a:r>
            <a:r>
              <a:rPr lang="en-US" dirty="0" smtClean="0"/>
              <a:t>” </a:t>
            </a:r>
            <a:r>
              <a:rPr lang="en-US" dirty="0" err="1" smtClean="0"/>
              <a:t>almeno</a:t>
            </a:r>
            <a:r>
              <a:rPr lang="en-US" dirty="0" smtClean="0"/>
              <a:t> un </a:t>
            </a:r>
            <a:r>
              <a:rPr lang="en-US" dirty="0" err="1" smtClean="0"/>
              <a:t>fattore</a:t>
            </a:r>
            <a:r>
              <a:rPr lang="en-US" dirty="0" smtClean="0"/>
              <a:t> +3, da </a:t>
            </a:r>
            <a:r>
              <a:rPr lang="en-US" dirty="0" err="1" smtClean="0"/>
              <a:t>ottenere</a:t>
            </a:r>
            <a:r>
              <a:rPr lang="en-US" dirty="0" smtClean="0"/>
              <a:t> in “</a:t>
            </a:r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” (se non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vuole</a:t>
            </a:r>
            <a:r>
              <a:rPr lang="en-US" dirty="0" smtClean="0"/>
              <a:t> </a:t>
            </a:r>
            <a:r>
              <a:rPr lang="en-US" dirty="0" err="1" smtClean="0"/>
              <a:t>sforare</a:t>
            </a:r>
            <a:r>
              <a:rPr lang="en-US" dirty="0" smtClean="0"/>
              <a:t> </a:t>
            </a:r>
            <a:r>
              <a:rPr lang="en-US" dirty="0" err="1" smtClean="0"/>
              <a:t>troppo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“flat budget”)</a:t>
            </a:r>
            <a:endParaRPr lang="en-US" dirty="0"/>
          </a:p>
        </p:txBody>
      </p:sp>
      <p:pic>
        <p:nvPicPr>
          <p:cNvPr id="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8178" y="0"/>
            <a:ext cx="4186164" cy="2947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60355" y="2947486"/>
            <a:ext cx="4483645" cy="3910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2864484"/>
            <a:ext cx="5270500" cy="399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63310" y="380369"/>
            <a:ext cx="4280690" cy="341157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52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640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6" y="14802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Dove </a:t>
            </a:r>
            <a:r>
              <a:rPr lang="en-US" dirty="0" err="1" smtClean="0"/>
              <a:t>trovare</a:t>
            </a:r>
            <a:r>
              <a:rPr lang="en-US" dirty="0" smtClean="0"/>
              <a:t> I </a:t>
            </a:r>
            <a:r>
              <a:rPr lang="en-US" dirty="0" err="1" smtClean="0"/>
              <a:t>fattori</a:t>
            </a:r>
            <a:r>
              <a:rPr lang="en-US" dirty="0" smtClean="0"/>
              <a:t> </a:t>
            </a:r>
            <a:r>
              <a:rPr lang="en-US" dirty="0" err="1" smtClean="0"/>
              <a:t>mancanti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4459"/>
            <a:ext cx="4650665" cy="556618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Migliore</a:t>
            </a:r>
            <a:r>
              <a:rPr lang="en-US" dirty="0" smtClean="0"/>
              <a:t> </a:t>
            </a:r>
            <a:r>
              <a:rPr lang="en-US" dirty="0" err="1" smtClean="0"/>
              <a:t>efficienza</a:t>
            </a:r>
            <a:r>
              <a:rPr lang="en-US" dirty="0" smtClean="0"/>
              <a:t> di processing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Ma e’ </a:t>
            </a:r>
            <a:r>
              <a:rPr lang="en-US" dirty="0" err="1" smtClean="0">
                <a:solidFill>
                  <a:srgbClr val="008000"/>
                </a:solidFill>
              </a:rPr>
              <a:t>gia</a:t>
            </a:r>
            <a:r>
              <a:rPr lang="en-US" dirty="0" smtClean="0">
                <a:solidFill>
                  <a:srgbClr val="008000"/>
                </a:solidFill>
              </a:rPr>
              <a:t>’ </a:t>
            </a:r>
            <a:r>
              <a:rPr lang="en-US" dirty="0" err="1" smtClean="0">
                <a:solidFill>
                  <a:srgbClr val="008000"/>
                </a:solidFill>
              </a:rPr>
              <a:t>alta</a:t>
            </a:r>
            <a:r>
              <a:rPr lang="en-US" dirty="0" smtClean="0">
                <a:solidFill>
                  <a:srgbClr val="008000"/>
                </a:solidFill>
              </a:rPr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Utilizzare</a:t>
            </a:r>
            <a:r>
              <a:rPr lang="en-US" dirty="0" smtClean="0"/>
              <a:t> in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piu</a:t>
            </a:r>
            <a:r>
              <a:rPr lang="en-US" dirty="0" smtClean="0"/>
              <a:t>’ </a:t>
            </a:r>
            <a:r>
              <a:rPr lang="en-US" dirty="0" err="1" smtClean="0"/>
              <a:t>efficiente</a:t>
            </a:r>
            <a:r>
              <a:rPr lang="en-US" dirty="0" smtClean="0"/>
              <a:t> </a:t>
            </a:r>
            <a:r>
              <a:rPr lang="en-US" dirty="0" err="1" smtClean="0"/>
              <a:t>risorse</a:t>
            </a:r>
            <a:r>
              <a:rPr lang="en-US" dirty="0" smtClean="0"/>
              <a:t> dedicate ad un </a:t>
            </a:r>
            <a:r>
              <a:rPr lang="en-US" dirty="0" err="1" smtClean="0"/>
              <a:t>singolo</a:t>
            </a:r>
            <a:r>
              <a:rPr lang="en-US" dirty="0" smtClean="0"/>
              <a:t> task </a:t>
            </a:r>
            <a:r>
              <a:rPr lang="en-US" dirty="0" err="1" smtClean="0"/>
              <a:t>nel</a:t>
            </a:r>
            <a:r>
              <a:rPr lang="en-US" dirty="0" smtClean="0"/>
              <a:t> Run I (HLT farm </a:t>
            </a:r>
            <a:r>
              <a:rPr lang="en-US" dirty="0" err="1" smtClean="0"/>
              <a:t>quando</a:t>
            </a:r>
            <a:r>
              <a:rPr lang="en-US" dirty="0" smtClean="0"/>
              <a:t> non </a:t>
            </a:r>
            <a:r>
              <a:rPr lang="en-US" dirty="0" err="1" smtClean="0"/>
              <a:t>c’e</a:t>
            </a:r>
            <a:r>
              <a:rPr lang="en-US" dirty="0" smtClean="0"/>
              <a:t>’ </a:t>
            </a:r>
            <a:r>
              <a:rPr lang="en-US" dirty="0" err="1" smtClean="0"/>
              <a:t>fascio</a:t>
            </a:r>
            <a:r>
              <a:rPr lang="en-US" dirty="0" smtClean="0"/>
              <a:t>, t1 </a:t>
            </a:r>
            <a:r>
              <a:rPr lang="en-US" dirty="0" err="1" smtClean="0"/>
              <a:t>quando</a:t>
            </a:r>
            <a:r>
              <a:rPr lang="en-US" dirty="0" smtClean="0"/>
              <a:t> non </a:t>
            </a:r>
            <a:r>
              <a:rPr lang="en-US" dirty="0" err="1" smtClean="0"/>
              <a:t>c’e</a:t>
            </a:r>
            <a:r>
              <a:rPr lang="en-US" dirty="0" smtClean="0"/>
              <a:t>’ </a:t>
            </a:r>
            <a:r>
              <a:rPr lang="en-US" dirty="0" err="1" smtClean="0"/>
              <a:t>produzione</a:t>
            </a:r>
            <a:r>
              <a:rPr lang="en-US" dirty="0" smtClean="0"/>
              <a:t>, …)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Trovare</a:t>
            </a:r>
            <a:r>
              <a:rPr lang="en-US" dirty="0" smtClean="0"/>
              <a:t> </a:t>
            </a:r>
            <a:r>
              <a:rPr lang="en-US" dirty="0" err="1" smtClean="0"/>
              <a:t>nuove</a:t>
            </a:r>
            <a:r>
              <a:rPr lang="en-US" dirty="0" smtClean="0"/>
              <a:t> </a:t>
            </a:r>
            <a:r>
              <a:rPr lang="en-US" dirty="0" err="1" smtClean="0"/>
              <a:t>risorse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Calcolo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opportunistico</a:t>
            </a:r>
            <a:r>
              <a:rPr lang="en-US" dirty="0" smtClean="0">
                <a:solidFill>
                  <a:srgbClr val="008000"/>
                </a:solidFill>
              </a:rPr>
              <a:t>, di </a:t>
            </a:r>
            <a:r>
              <a:rPr lang="en-US" dirty="0" err="1" smtClean="0">
                <a:solidFill>
                  <a:srgbClr val="008000"/>
                </a:solidFill>
              </a:rPr>
              <a:t>tipo</a:t>
            </a:r>
            <a:r>
              <a:rPr lang="en-US" dirty="0" smtClean="0">
                <a:solidFill>
                  <a:srgbClr val="008000"/>
                </a:solidFill>
              </a:rPr>
              <a:t> volunteering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Fare </a:t>
            </a:r>
            <a:r>
              <a:rPr lang="en-US" dirty="0" err="1" smtClean="0"/>
              <a:t>meno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Meno</a:t>
            </a:r>
            <a:r>
              <a:rPr lang="en-US" dirty="0" smtClean="0">
                <a:solidFill>
                  <a:srgbClr val="008000"/>
                </a:solidFill>
              </a:rPr>
              <a:t> reprocessing</a:t>
            </a: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Meno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copie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dei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dati</a:t>
            </a:r>
            <a:r>
              <a:rPr lang="en-US" dirty="0" smtClean="0">
                <a:solidFill>
                  <a:srgbClr val="008000"/>
                </a:solidFill>
              </a:rPr>
              <a:t>/MC </a:t>
            </a:r>
            <a:r>
              <a:rPr lang="en-US" dirty="0" err="1" smtClean="0">
                <a:solidFill>
                  <a:srgbClr val="008000"/>
                </a:solidFill>
              </a:rPr>
              <a:t>distribuite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siti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Salvare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su</a:t>
            </a:r>
            <a:r>
              <a:rPr lang="en-US" dirty="0" smtClean="0">
                <a:solidFill>
                  <a:srgbClr val="008000"/>
                </a:solidFill>
              </a:rPr>
              <a:t> disco / tape </a:t>
            </a:r>
            <a:r>
              <a:rPr lang="en-US" dirty="0" err="1" smtClean="0">
                <a:solidFill>
                  <a:srgbClr val="008000"/>
                </a:solidFill>
              </a:rPr>
              <a:t>una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frazione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minore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dei</a:t>
            </a:r>
            <a:r>
              <a:rPr lang="en-US" dirty="0" smtClean="0">
                <a:solidFill>
                  <a:srgbClr val="008000"/>
                </a:solidFill>
              </a:rPr>
              <a:t> dataset in </a:t>
            </a:r>
            <a:r>
              <a:rPr lang="en-US" dirty="0" err="1" smtClean="0">
                <a:solidFill>
                  <a:srgbClr val="008000"/>
                </a:solidFill>
              </a:rPr>
              <a:t>formato</a:t>
            </a:r>
            <a:r>
              <a:rPr lang="en-US" dirty="0" smtClean="0">
                <a:solidFill>
                  <a:srgbClr val="008000"/>
                </a:solidFill>
              </a:rPr>
              <a:t> RECO (</a:t>
            </a:r>
            <a:r>
              <a:rPr lang="en-US" dirty="0" err="1" smtClean="0">
                <a:solidFill>
                  <a:srgbClr val="008000"/>
                </a:solidFill>
              </a:rPr>
              <a:t>cioe</a:t>
            </a:r>
            <a:r>
              <a:rPr lang="en-US" dirty="0" smtClean="0">
                <a:solidFill>
                  <a:srgbClr val="008000"/>
                </a:solidFill>
              </a:rPr>
              <a:t>’ </a:t>
            </a:r>
            <a:r>
              <a:rPr lang="en-US" dirty="0" err="1" smtClean="0">
                <a:solidFill>
                  <a:srgbClr val="008000"/>
                </a:solidFill>
              </a:rPr>
              <a:t>ricchi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Fare </a:t>
            </a:r>
            <a:r>
              <a:rPr lang="en-US" dirty="0" err="1" smtClean="0">
                <a:solidFill>
                  <a:srgbClr val="008000"/>
                </a:solidFill>
              </a:rPr>
              <a:t>meno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eventi</a:t>
            </a:r>
            <a:r>
              <a:rPr lang="en-US" dirty="0" smtClean="0">
                <a:solidFill>
                  <a:srgbClr val="008000"/>
                </a:solidFill>
              </a:rPr>
              <a:t> di </a:t>
            </a:r>
            <a:r>
              <a:rPr lang="en-US" dirty="0" err="1" smtClean="0">
                <a:solidFill>
                  <a:srgbClr val="008000"/>
                </a:solidFill>
              </a:rPr>
              <a:t>monte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carlo</a:t>
            </a:r>
            <a:r>
              <a:rPr lang="en-US" dirty="0" smtClean="0">
                <a:solidFill>
                  <a:srgbClr val="008000"/>
                </a:solidFill>
              </a:rPr>
              <a:t> (</a:t>
            </a:r>
            <a:r>
              <a:rPr lang="en-US" dirty="0" err="1" smtClean="0">
                <a:solidFill>
                  <a:srgbClr val="008000"/>
                </a:solidFill>
              </a:rPr>
              <a:t>fino</a:t>
            </a:r>
            <a:r>
              <a:rPr lang="en-US" dirty="0" smtClean="0">
                <a:solidFill>
                  <a:srgbClr val="008000"/>
                </a:solidFill>
              </a:rPr>
              <a:t> a 1x o </a:t>
            </a:r>
            <a:r>
              <a:rPr lang="en-US" dirty="0" err="1" smtClean="0">
                <a:solidFill>
                  <a:srgbClr val="008000"/>
                </a:solidFill>
              </a:rPr>
              <a:t>meno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dei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dati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pPr lvl="2"/>
            <a:r>
              <a:rPr lang="en-US" b="1" dirty="0" smtClean="0">
                <a:solidFill>
                  <a:srgbClr val="008000"/>
                </a:solidFill>
              </a:rPr>
              <a:t>Solo CMS </a:t>
            </a:r>
            <a:r>
              <a:rPr lang="en-US" b="1" dirty="0" err="1" smtClean="0">
                <a:solidFill>
                  <a:srgbClr val="008000"/>
                </a:solidFill>
              </a:rPr>
              <a:t>fa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cosi</a:t>
            </a:r>
            <a:r>
              <a:rPr lang="en-US" b="1" dirty="0" smtClean="0">
                <a:solidFill>
                  <a:srgbClr val="008000"/>
                </a:solidFill>
              </a:rPr>
              <a:t>’… </a:t>
            </a:r>
            <a:r>
              <a:rPr lang="en-US" b="1" dirty="0" err="1" smtClean="0">
                <a:solidFill>
                  <a:srgbClr val="008000"/>
                </a:solidFill>
              </a:rPr>
              <a:t>siamo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iperottimisti</a:t>
            </a:r>
            <a:r>
              <a:rPr lang="en-US" b="1" dirty="0" smtClean="0">
                <a:solidFill>
                  <a:srgbClr val="008000"/>
                </a:solidFill>
              </a:rPr>
              <a:t>??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665" y="938237"/>
            <a:ext cx="4493335" cy="333613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05105" y="1561783"/>
            <a:ext cx="4338895" cy="137303"/>
          </a:xfrm>
          <a:prstGeom prst="roundRect">
            <a:avLst/>
          </a:prstGeom>
          <a:solidFill>
            <a:schemeClr val="accent5">
              <a:satMod val="110000"/>
              <a:alpha val="2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9534" y="3792213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000000"/>
                </a:solidFill>
                <a:latin typeface="Arial"/>
              </a:rPr>
              <a:t>0.9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557663" y="1192248"/>
            <a:ext cx="0" cy="28539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00496" y="5300642"/>
            <a:ext cx="2665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0000"/>
                </a:solidFill>
                <a:latin typeface="Arial"/>
              </a:rPr>
              <a:t>In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teoria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tutto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questo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senza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intaccare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 la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fisica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 (</a:t>
            </a: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cioe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’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salvaguardando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soglie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 HLT a 1 kHz)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445" y="2940835"/>
            <a:ext cx="4060893" cy="24414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9108" y="456081"/>
            <a:ext cx="102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000000"/>
                </a:solidFill>
                <a:latin typeface="Arial"/>
              </a:rPr>
              <a:t>CMS T2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53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21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8397"/>
            <a:ext cx="8229600" cy="990600"/>
          </a:xfrm>
        </p:spPr>
        <p:txBody>
          <a:bodyPr/>
          <a:lstStyle/>
          <a:p>
            <a:r>
              <a:rPr lang="en-US" dirty="0" err="1" smtClean="0"/>
              <a:t>Migliorare</a:t>
            </a:r>
            <a:r>
              <a:rPr lang="en-US" dirty="0" smtClean="0"/>
              <a:t> </a:t>
            </a:r>
            <a:r>
              <a:rPr lang="en-US" dirty="0" err="1" smtClean="0"/>
              <a:t>efficienza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12"/>
            <a:ext cx="3819127" cy="548219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Non </a:t>
            </a:r>
            <a:r>
              <a:rPr lang="en-US" dirty="0" err="1" smtClean="0"/>
              <a:t>banale</a:t>
            </a:r>
            <a:r>
              <a:rPr lang="en-US" dirty="0" smtClean="0"/>
              <a:t> </a:t>
            </a:r>
            <a:r>
              <a:rPr lang="en-US" dirty="0" err="1" smtClean="0"/>
              <a:t>visti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numeri</a:t>
            </a:r>
            <a:r>
              <a:rPr lang="en-US" dirty="0" smtClean="0"/>
              <a:t> di </a:t>
            </a:r>
            <a:r>
              <a:rPr lang="en-US" dirty="0" err="1" smtClean="0"/>
              <a:t>partenza</a:t>
            </a:r>
            <a:r>
              <a:rPr lang="en-US" dirty="0" smtClean="0"/>
              <a:t>, ma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puo</a:t>
            </a:r>
            <a:r>
              <a:rPr lang="en-US" dirty="0" smtClean="0"/>
              <a:t>’ </a:t>
            </a:r>
            <a:r>
              <a:rPr lang="en-US" dirty="0" err="1" smtClean="0"/>
              <a:t>ottenere</a:t>
            </a:r>
            <a:r>
              <a:rPr lang="en-US" dirty="0" smtClean="0"/>
              <a:t> un </a:t>
            </a:r>
            <a:r>
              <a:rPr lang="en-US" dirty="0" err="1" smtClean="0"/>
              <a:t>certo</a:t>
            </a:r>
            <a:r>
              <a:rPr lang="en-US" dirty="0" smtClean="0"/>
              <a:t> </a:t>
            </a:r>
            <a:r>
              <a:rPr lang="en-US" dirty="0" err="1" smtClean="0"/>
              <a:t>margine</a:t>
            </a:r>
            <a:r>
              <a:rPr lang="en-US" dirty="0" smtClean="0"/>
              <a:t> </a:t>
            </a:r>
            <a:r>
              <a:rPr lang="en-US" dirty="0" err="1" smtClean="0"/>
              <a:t>dall’utilizzo</a:t>
            </a:r>
            <a:r>
              <a:rPr lang="en-US" dirty="0" smtClean="0"/>
              <a:t> di SW multi-core</a:t>
            </a:r>
          </a:p>
          <a:p>
            <a:pPr lvl="1"/>
            <a:r>
              <a:rPr lang="en-US" dirty="0" err="1" smtClean="0">
                <a:solidFill>
                  <a:srgbClr val="3366FF"/>
                </a:solidFill>
              </a:rPr>
              <a:t>Ottimizzazione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contemporanea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dell’utilizzo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della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risorsa</a:t>
            </a:r>
            <a:r>
              <a:rPr lang="en-US" dirty="0" smtClean="0">
                <a:solidFill>
                  <a:srgbClr val="3366FF"/>
                </a:solidFill>
              </a:rPr>
              <a:t> di CPU e di disco</a:t>
            </a:r>
          </a:p>
          <a:p>
            <a:pPr lvl="2"/>
            <a:r>
              <a:rPr lang="en-US" dirty="0" err="1" smtClean="0">
                <a:solidFill>
                  <a:srgbClr val="008000"/>
                </a:solidFill>
              </a:rPr>
              <a:t>Schedulare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insieme</a:t>
            </a:r>
            <a:r>
              <a:rPr lang="en-US" dirty="0" smtClean="0">
                <a:solidFill>
                  <a:srgbClr val="008000"/>
                </a:solidFill>
              </a:rPr>
              <a:t> a </a:t>
            </a:r>
            <a:r>
              <a:rPr lang="en-US" dirty="0" err="1" smtClean="0">
                <a:solidFill>
                  <a:srgbClr val="008000"/>
                </a:solidFill>
              </a:rPr>
              <a:t>dei</a:t>
            </a:r>
            <a:r>
              <a:rPr lang="en-US" dirty="0" smtClean="0">
                <a:solidFill>
                  <a:srgbClr val="008000"/>
                </a:solidFill>
              </a:rPr>
              <a:t> jobs ad </a:t>
            </a:r>
            <a:r>
              <a:rPr lang="en-US" dirty="0" err="1" smtClean="0">
                <a:solidFill>
                  <a:srgbClr val="008000"/>
                </a:solidFill>
              </a:rPr>
              <a:t>alta</a:t>
            </a:r>
            <a:r>
              <a:rPr lang="en-US" dirty="0" smtClean="0">
                <a:solidFill>
                  <a:srgbClr val="008000"/>
                </a:solidFill>
              </a:rPr>
              <a:t> CPU/basso I/O </a:t>
            </a:r>
            <a:r>
              <a:rPr lang="en-US" dirty="0" err="1" smtClean="0">
                <a:solidFill>
                  <a:srgbClr val="008000"/>
                </a:solidFill>
              </a:rPr>
              <a:t>dei</a:t>
            </a:r>
            <a:r>
              <a:rPr lang="en-US" dirty="0" smtClean="0">
                <a:solidFill>
                  <a:srgbClr val="008000"/>
                </a:solidFill>
              </a:rPr>
              <a:t> jobs alto I/O / </a:t>
            </a:r>
            <a:r>
              <a:rPr lang="en-US" dirty="0" err="1" smtClean="0">
                <a:solidFill>
                  <a:srgbClr val="008000"/>
                </a:solidFill>
              </a:rPr>
              <a:t>bassa</a:t>
            </a:r>
            <a:r>
              <a:rPr lang="en-US" dirty="0" smtClean="0">
                <a:solidFill>
                  <a:srgbClr val="008000"/>
                </a:solidFill>
              </a:rPr>
              <a:t> CPU (overcommit </a:t>
            </a:r>
            <a:r>
              <a:rPr lang="en-US" dirty="0" err="1" smtClean="0">
                <a:solidFill>
                  <a:srgbClr val="008000"/>
                </a:solidFill>
              </a:rPr>
              <a:t>delle</a:t>
            </a:r>
            <a:r>
              <a:rPr lang="en-US" dirty="0" smtClean="0">
                <a:solidFill>
                  <a:srgbClr val="008000"/>
                </a:solidFill>
              </a:rPr>
              <a:t> slot)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Multi-core </a:t>
            </a:r>
            <a:r>
              <a:rPr lang="en-US" dirty="0" err="1" smtClean="0">
                <a:solidFill>
                  <a:srgbClr val="0000FF"/>
                </a:solidFill>
              </a:rPr>
              <a:t>abbassa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l’utilizzo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della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memoria</a:t>
            </a:r>
            <a:r>
              <a:rPr lang="en-US" dirty="0" smtClean="0">
                <a:solidFill>
                  <a:srgbClr val="0000FF"/>
                </a:solidFill>
              </a:rPr>
              <a:t> RAM-&gt; </a:t>
            </a:r>
            <a:r>
              <a:rPr lang="en-US" dirty="0" err="1" smtClean="0">
                <a:solidFill>
                  <a:srgbClr val="0000FF"/>
                </a:solidFill>
              </a:rPr>
              <a:t>possibile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permettendo</a:t>
            </a:r>
            <a:r>
              <a:rPr lang="en-US" dirty="0" smtClean="0">
                <a:solidFill>
                  <a:srgbClr val="0000FF"/>
                </a:solidFill>
              </a:rPr>
              <a:t> in </a:t>
            </a:r>
            <a:r>
              <a:rPr lang="en-US" dirty="0" err="1" smtClean="0">
                <a:solidFill>
                  <a:srgbClr val="0000FF"/>
                </a:solidFill>
              </a:rPr>
              <a:t>prospettiva</a:t>
            </a:r>
            <a:r>
              <a:rPr lang="en-US" dirty="0" smtClean="0">
                <a:solidFill>
                  <a:srgbClr val="0000FF"/>
                </a:solidFill>
              </a:rPr>
              <a:t> di </a:t>
            </a:r>
            <a:r>
              <a:rPr lang="en-US" dirty="0" err="1" smtClean="0">
                <a:solidFill>
                  <a:srgbClr val="0000FF"/>
                </a:solidFill>
              </a:rPr>
              <a:t>ottimizzare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algorithmi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senza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essere</a:t>
            </a:r>
            <a:r>
              <a:rPr lang="en-US" dirty="0" smtClean="0">
                <a:solidFill>
                  <a:srgbClr val="0000FF"/>
                </a:solidFill>
              </a:rPr>
              <a:t> memory constrained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dirty="0" err="1" smtClean="0">
                <a:solidFill>
                  <a:srgbClr val="008000"/>
                </a:solidFill>
              </a:rPr>
              <a:t>diminuzione</a:t>
            </a:r>
            <a:r>
              <a:rPr lang="en-US" dirty="0" smtClean="0">
                <a:solidFill>
                  <a:srgbClr val="008000"/>
                </a:solidFill>
              </a:rPr>
              <a:t> del # di jobs </a:t>
            </a:r>
            <a:r>
              <a:rPr lang="en-US" dirty="0" err="1" smtClean="0">
                <a:solidFill>
                  <a:srgbClr val="008000"/>
                </a:solidFill>
              </a:rPr>
              <a:t>visto</a:t>
            </a:r>
            <a:r>
              <a:rPr lang="en-US" dirty="0" smtClean="0">
                <a:solidFill>
                  <a:srgbClr val="008000"/>
                </a:solidFill>
              </a:rPr>
              <a:t> dal WMS, e del </a:t>
            </a:r>
            <a:r>
              <a:rPr lang="en-US" dirty="0" err="1" smtClean="0">
                <a:solidFill>
                  <a:srgbClr val="008000"/>
                </a:solidFill>
              </a:rPr>
              <a:t>numero</a:t>
            </a:r>
            <a:r>
              <a:rPr lang="en-US" dirty="0" smtClean="0">
                <a:solidFill>
                  <a:srgbClr val="008000"/>
                </a:solidFill>
              </a:rPr>
              <a:t> di files </a:t>
            </a:r>
            <a:r>
              <a:rPr lang="en-US" dirty="0" err="1" smtClean="0">
                <a:solidFill>
                  <a:srgbClr val="008000"/>
                </a:solidFill>
              </a:rPr>
              <a:t>temporanei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che</a:t>
            </a:r>
            <a:r>
              <a:rPr lang="en-US" dirty="0" smtClean="0">
                <a:solidFill>
                  <a:srgbClr val="008000"/>
                </a:solidFill>
              </a:rPr>
              <a:t> CMS </a:t>
            </a:r>
            <a:r>
              <a:rPr lang="en-US" dirty="0" err="1" smtClean="0">
                <a:solidFill>
                  <a:srgbClr val="008000"/>
                </a:solidFill>
              </a:rPr>
              <a:t>deve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tracciare</a:t>
            </a:r>
            <a:r>
              <a:rPr lang="en-US" dirty="0" smtClean="0">
                <a:solidFill>
                  <a:srgbClr val="008000"/>
                </a:solidFill>
              </a:rPr>
              <a:t>) – </a:t>
            </a:r>
            <a:r>
              <a:rPr lang="en-US" dirty="0" err="1" smtClean="0">
                <a:solidFill>
                  <a:srgbClr val="008000"/>
                </a:solidFill>
              </a:rPr>
              <a:t>piu</a:t>
            </a:r>
            <a:r>
              <a:rPr lang="en-US" dirty="0" smtClean="0">
                <a:solidFill>
                  <a:srgbClr val="008000"/>
                </a:solidFill>
              </a:rPr>
              <a:t>’ facile </a:t>
            </a:r>
            <a:r>
              <a:rPr lang="en-US" dirty="0" err="1" smtClean="0">
                <a:solidFill>
                  <a:srgbClr val="008000"/>
                </a:solidFill>
              </a:rPr>
              <a:t>sfruttamente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delle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risorse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opportunistiche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D’altra</a:t>
            </a:r>
            <a:r>
              <a:rPr lang="en-US" dirty="0" smtClean="0">
                <a:solidFill>
                  <a:srgbClr val="FF0000"/>
                </a:solidFill>
              </a:rPr>
              <a:t> parte, in </a:t>
            </a:r>
            <a:r>
              <a:rPr lang="en-US" dirty="0" err="1" smtClean="0">
                <a:solidFill>
                  <a:srgbClr val="FF0000"/>
                </a:solidFill>
              </a:rPr>
              <a:t>generale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piu</a:t>
            </a:r>
            <a:r>
              <a:rPr lang="en-US" dirty="0" smtClean="0">
                <a:solidFill>
                  <a:srgbClr val="FF0000"/>
                </a:solidFill>
              </a:rPr>
              <a:t>’ </a:t>
            </a:r>
            <a:r>
              <a:rPr lang="en-US" dirty="0" err="1" smtClean="0">
                <a:solidFill>
                  <a:srgbClr val="FF0000"/>
                </a:solidFill>
              </a:rPr>
              <a:t>difficolta</a:t>
            </a:r>
            <a:r>
              <a:rPr lang="en-US" dirty="0" smtClean="0">
                <a:solidFill>
                  <a:srgbClr val="FF0000"/>
                </a:solidFill>
              </a:rPr>
              <a:t> di debugging in </a:t>
            </a:r>
            <a:r>
              <a:rPr lang="en-US" dirty="0" err="1" smtClean="0">
                <a:solidFill>
                  <a:srgbClr val="FF0000"/>
                </a:solidFill>
              </a:rPr>
              <a:t>caso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problemi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1233" y="1381112"/>
            <a:ext cx="3819127" cy="48974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CMS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gia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’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adesso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ha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chiesto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ai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T1 di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essere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pronti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servire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100%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della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potenza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calcolo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via slots multicore</a:t>
            </a:r>
          </a:p>
          <a:p>
            <a:pPr lvl="2">
              <a:buClr>
                <a:srgbClr val="D1282E"/>
              </a:buClr>
            </a:pPr>
            <a:r>
              <a:rPr lang="en-US" dirty="0" smtClean="0">
                <a:solidFill>
                  <a:srgbClr val="008000"/>
                </a:solidFill>
                <a:latin typeface="Arial"/>
              </a:rPr>
              <a:t>Ramping </a:t>
            </a:r>
            <a:r>
              <a:rPr lang="en-US" dirty="0" err="1" smtClean="0">
                <a:solidFill>
                  <a:srgbClr val="008000"/>
                </a:solidFill>
                <a:latin typeface="Arial"/>
              </a:rPr>
              <a:t>gia</a:t>
            </a:r>
            <a:r>
              <a:rPr lang="en-US" dirty="0" smtClean="0">
                <a:solidFill>
                  <a:srgbClr val="008000"/>
                </a:solidFill>
                <a:latin typeface="Arial"/>
              </a:rPr>
              <a:t>’ in </a:t>
            </a:r>
            <a:r>
              <a:rPr lang="en-US" dirty="0" err="1" smtClean="0">
                <a:solidFill>
                  <a:srgbClr val="008000"/>
                </a:solidFill>
                <a:latin typeface="Arial"/>
              </a:rPr>
              <a:t>corso</a:t>
            </a:r>
            <a:endParaRPr lang="en-US" dirty="0" smtClean="0">
              <a:solidFill>
                <a:srgbClr val="008000"/>
              </a:solidFill>
              <a:latin typeface="Aria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Per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workflow di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analisi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si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pensa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rimanere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single core per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il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momento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lvl="1">
              <a:buClr>
                <a:srgbClr val="D1282E"/>
              </a:buClr>
            </a:pPr>
            <a:r>
              <a:rPr lang="en-US" dirty="0" err="1" smtClean="0">
                <a:solidFill>
                  <a:srgbClr val="008000"/>
                </a:solidFill>
                <a:latin typeface="Arial"/>
              </a:rPr>
              <a:t>Troppa</a:t>
            </a:r>
            <a:r>
              <a:rPr lang="en-US" dirty="0" smtClean="0">
                <a:solidFill>
                  <a:srgbClr val="008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Arial"/>
              </a:rPr>
              <a:t>variabilita</a:t>
            </a:r>
            <a:r>
              <a:rPr lang="en-US" dirty="0" smtClean="0">
                <a:solidFill>
                  <a:srgbClr val="008000"/>
                </a:solidFill>
                <a:latin typeface="Arial"/>
              </a:rPr>
              <a:t>’, e </a:t>
            </a:r>
            <a:r>
              <a:rPr lang="en-US" dirty="0" err="1" smtClean="0">
                <a:solidFill>
                  <a:srgbClr val="008000"/>
                </a:solidFill>
                <a:latin typeface="Arial"/>
              </a:rPr>
              <a:t>generalmente</a:t>
            </a:r>
            <a:r>
              <a:rPr lang="en-US" dirty="0" smtClean="0">
                <a:solidFill>
                  <a:srgbClr val="008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Arial"/>
              </a:rPr>
              <a:t>minore</a:t>
            </a:r>
            <a:r>
              <a:rPr lang="en-US" dirty="0" smtClean="0">
                <a:solidFill>
                  <a:srgbClr val="008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Arial"/>
              </a:rPr>
              <a:t>qualita</a:t>
            </a:r>
            <a:r>
              <a:rPr lang="en-US" dirty="0" smtClean="0">
                <a:solidFill>
                  <a:srgbClr val="008000"/>
                </a:solidFill>
                <a:latin typeface="Arial"/>
              </a:rPr>
              <a:t>’ del </a:t>
            </a:r>
            <a:r>
              <a:rPr lang="en-US" dirty="0" err="1" smtClean="0">
                <a:solidFill>
                  <a:srgbClr val="008000"/>
                </a:solidFill>
                <a:latin typeface="Arial"/>
              </a:rPr>
              <a:t>codice</a:t>
            </a:r>
            <a:endParaRPr lang="en-US" dirty="0" smtClean="0">
              <a:solidFill>
                <a:srgbClr val="008000"/>
              </a:solidFill>
              <a:latin typeface="Arial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/>
              </a:rPr>
              <a:t>T0, T1: </a:t>
            </a:r>
            <a:r>
              <a:rPr lang="en-US" dirty="0" err="1" smtClean="0">
                <a:solidFill>
                  <a:srgbClr val="FF0000"/>
                </a:solidFill>
                <a:latin typeface="Arial"/>
              </a:rPr>
              <a:t>sostanzialmente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</a:rPr>
              <a:t>opereranno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 via multi-core jobs da .. </a:t>
            </a:r>
            <a:r>
              <a:rPr lang="en-US" dirty="0" err="1" smtClean="0">
                <a:solidFill>
                  <a:srgbClr val="FF0000"/>
                </a:solidFill>
                <a:latin typeface="Arial"/>
              </a:rPr>
              <a:t>adesso</a:t>
            </a:r>
            <a:endParaRPr lang="en-US" dirty="0" smtClean="0">
              <a:solidFill>
                <a:srgbClr val="FF0000"/>
              </a:solidFill>
              <a:latin typeface="Arial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/>
              </a:rPr>
              <a:t>T2: </a:t>
            </a:r>
            <a:r>
              <a:rPr lang="en-US" dirty="0" err="1" smtClean="0">
                <a:solidFill>
                  <a:srgbClr val="FF0000"/>
                </a:solidFill>
                <a:latin typeface="Arial"/>
              </a:rPr>
              <a:t>piu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’ in la’ (ma tests </a:t>
            </a:r>
            <a:r>
              <a:rPr lang="en-US" dirty="0" err="1" smtClean="0">
                <a:solidFill>
                  <a:srgbClr val="FF0000"/>
                </a:solidFill>
                <a:latin typeface="Arial"/>
              </a:rPr>
              <a:t>partiranno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 presto)</a:t>
            </a:r>
          </a:p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54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89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2" y="244367"/>
            <a:ext cx="8229600" cy="990600"/>
          </a:xfrm>
        </p:spPr>
        <p:txBody>
          <a:bodyPr/>
          <a:lstStyle/>
          <a:p>
            <a:r>
              <a:rPr lang="en-US" dirty="0" err="1" smtClean="0"/>
              <a:t>Ruolo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tier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104459"/>
            <a:ext cx="4599172" cy="5753541"/>
          </a:xfrm>
        </p:spPr>
        <p:txBody>
          <a:bodyPr>
            <a:normAutofit fontScale="77500" lnSpcReduction="20000"/>
          </a:bodyPr>
          <a:lstStyle/>
          <a:p>
            <a:r>
              <a:rPr lang="en-US" b="0" dirty="0" smtClean="0"/>
              <a:t>Run I: </a:t>
            </a:r>
            <a:r>
              <a:rPr lang="en-US" b="0" dirty="0" err="1" smtClean="0"/>
              <a:t>ogni</a:t>
            </a:r>
            <a:r>
              <a:rPr lang="en-US" b="0" dirty="0" smtClean="0"/>
              <a:t> workflow </a:t>
            </a:r>
            <a:r>
              <a:rPr lang="en-US" b="0" dirty="0" err="1" smtClean="0"/>
              <a:t>finiva</a:t>
            </a:r>
            <a:r>
              <a:rPr lang="en-US" b="0" dirty="0" smtClean="0"/>
              <a:t> </a:t>
            </a:r>
            <a:r>
              <a:rPr lang="en-US" b="0" dirty="0" err="1" smtClean="0"/>
              <a:t>sostanzialmente</a:t>
            </a:r>
            <a:r>
              <a:rPr lang="en-US" b="0" dirty="0" smtClean="0"/>
              <a:t> in un Tier di </a:t>
            </a:r>
            <a:r>
              <a:rPr lang="en-US" b="0" dirty="0" err="1" smtClean="0"/>
              <a:t>riferimento</a:t>
            </a:r>
            <a:endParaRPr lang="en-US" b="0" dirty="0" smtClean="0"/>
          </a:p>
          <a:p>
            <a:r>
              <a:rPr lang="en-US" b="0" dirty="0" smtClean="0">
                <a:solidFill>
                  <a:srgbClr val="3366FF"/>
                </a:solidFill>
              </a:rPr>
              <a:t>Run II: </a:t>
            </a:r>
            <a:r>
              <a:rPr lang="en-US" b="0" dirty="0" err="1" smtClean="0">
                <a:solidFill>
                  <a:srgbClr val="3366FF"/>
                </a:solidFill>
              </a:rPr>
              <a:t>tutti</a:t>
            </a:r>
            <a:r>
              <a:rPr lang="en-US" b="0" dirty="0" smtClean="0">
                <a:solidFill>
                  <a:srgbClr val="3366FF"/>
                </a:solidFill>
              </a:rPr>
              <a:t> </a:t>
            </a:r>
            <a:r>
              <a:rPr lang="en-US" b="0" dirty="0" err="1" smtClean="0">
                <a:solidFill>
                  <a:srgbClr val="3366FF"/>
                </a:solidFill>
              </a:rPr>
              <a:t>fanno</a:t>
            </a:r>
            <a:r>
              <a:rPr lang="en-US" b="0" dirty="0" smtClean="0">
                <a:solidFill>
                  <a:srgbClr val="3366FF"/>
                </a:solidFill>
              </a:rPr>
              <a:t> </a:t>
            </a:r>
            <a:r>
              <a:rPr lang="en-US" b="0" dirty="0" err="1" smtClean="0">
                <a:solidFill>
                  <a:srgbClr val="3366FF"/>
                </a:solidFill>
              </a:rPr>
              <a:t>tutto</a:t>
            </a:r>
            <a:r>
              <a:rPr lang="en-US" b="0" dirty="0" smtClean="0">
                <a:solidFill>
                  <a:srgbClr val="3366FF"/>
                </a:solidFill>
              </a:rPr>
              <a:t> (o quasi), con </a:t>
            </a:r>
            <a:r>
              <a:rPr lang="en-US" b="0" dirty="0" err="1" smtClean="0">
                <a:solidFill>
                  <a:srgbClr val="3366FF"/>
                </a:solidFill>
              </a:rPr>
              <a:t>delle</a:t>
            </a:r>
            <a:r>
              <a:rPr lang="en-US" b="0" dirty="0" smtClean="0">
                <a:solidFill>
                  <a:srgbClr val="3366FF"/>
                </a:solidFill>
              </a:rPr>
              <a:t> </a:t>
            </a:r>
            <a:r>
              <a:rPr lang="en-US" b="0" dirty="0" err="1" smtClean="0">
                <a:solidFill>
                  <a:srgbClr val="3366FF"/>
                </a:solidFill>
              </a:rPr>
              <a:t>limitazioni</a:t>
            </a:r>
            <a:r>
              <a:rPr lang="en-US" b="0" dirty="0" smtClean="0">
                <a:solidFill>
                  <a:srgbClr val="3366FF"/>
                </a:solidFill>
              </a:rPr>
              <a:t> </a:t>
            </a:r>
            <a:r>
              <a:rPr lang="en-US" b="0" dirty="0" err="1" smtClean="0">
                <a:solidFill>
                  <a:srgbClr val="3366FF"/>
                </a:solidFill>
              </a:rPr>
              <a:t>dovute</a:t>
            </a:r>
            <a:r>
              <a:rPr lang="en-US" b="0" dirty="0" smtClean="0">
                <a:solidFill>
                  <a:srgbClr val="3366FF"/>
                </a:solidFill>
              </a:rPr>
              <a:t> </a:t>
            </a:r>
            <a:r>
              <a:rPr lang="en-US" b="0" dirty="0" err="1" smtClean="0">
                <a:solidFill>
                  <a:srgbClr val="3366FF"/>
                </a:solidFill>
              </a:rPr>
              <a:t>all’opportunita</a:t>
            </a:r>
            <a:r>
              <a:rPr lang="en-US" b="0" dirty="0" smtClean="0">
                <a:solidFill>
                  <a:srgbClr val="3366FF"/>
                </a:solidFill>
              </a:rPr>
              <a:t>’, non </a:t>
            </a:r>
            <a:r>
              <a:rPr lang="en-US" b="0" dirty="0" err="1" smtClean="0">
                <a:solidFill>
                  <a:srgbClr val="3366FF"/>
                </a:solidFill>
              </a:rPr>
              <a:t>alla</a:t>
            </a:r>
            <a:r>
              <a:rPr lang="en-US" b="0" dirty="0" smtClean="0">
                <a:solidFill>
                  <a:srgbClr val="3366FF"/>
                </a:solidFill>
              </a:rPr>
              <a:t> </a:t>
            </a:r>
            <a:r>
              <a:rPr lang="en-US" b="0" dirty="0" err="1" smtClean="0">
                <a:solidFill>
                  <a:srgbClr val="3366FF"/>
                </a:solidFill>
              </a:rPr>
              <a:t>tecnologia</a:t>
            </a:r>
            <a:endParaRPr lang="en-US" b="0" dirty="0" smtClean="0">
              <a:solidFill>
                <a:srgbClr val="3366FF"/>
              </a:solidFill>
            </a:endParaRPr>
          </a:p>
          <a:p>
            <a:r>
              <a:rPr lang="en-US" b="0" dirty="0" smtClean="0"/>
              <a:t>Non e’ gratis:</a:t>
            </a:r>
          </a:p>
          <a:p>
            <a:pPr lvl="1"/>
            <a:r>
              <a:rPr lang="en-US" dirty="0" err="1" smtClean="0">
                <a:solidFill>
                  <a:srgbClr val="3366FF"/>
                </a:solidFill>
              </a:rPr>
              <a:t>Analisi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ai</a:t>
            </a:r>
            <a:r>
              <a:rPr lang="en-US" dirty="0" smtClean="0">
                <a:solidFill>
                  <a:srgbClr val="3366FF"/>
                </a:solidFill>
              </a:rPr>
              <a:t> T1: per non </a:t>
            </a:r>
            <a:r>
              <a:rPr lang="en-US" dirty="0" err="1" smtClean="0">
                <a:solidFill>
                  <a:srgbClr val="3366FF"/>
                </a:solidFill>
              </a:rPr>
              <a:t>impattare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custodiality</a:t>
            </a:r>
            <a:r>
              <a:rPr lang="en-US" dirty="0" smtClean="0">
                <a:solidFill>
                  <a:srgbClr val="3366FF"/>
                </a:solidFill>
              </a:rPr>
              <a:t>, disk/tape separation </a:t>
            </a:r>
            <a:r>
              <a:rPr lang="en-US" dirty="0" err="1" smtClean="0">
                <a:solidFill>
                  <a:srgbClr val="3366FF"/>
                </a:solidFill>
              </a:rPr>
              <a:t>necessaria</a:t>
            </a:r>
            <a:endParaRPr lang="en-US" dirty="0" smtClean="0">
              <a:solidFill>
                <a:srgbClr val="3366FF"/>
              </a:solidFill>
            </a:endParaRPr>
          </a:p>
          <a:p>
            <a:pPr lvl="1"/>
            <a:r>
              <a:rPr lang="en-US" b="0" dirty="0" err="1" smtClean="0">
                <a:solidFill>
                  <a:srgbClr val="008000"/>
                </a:solidFill>
              </a:rPr>
              <a:t>Uso</a:t>
            </a:r>
            <a:r>
              <a:rPr lang="en-US" b="0" dirty="0" smtClean="0">
                <a:solidFill>
                  <a:srgbClr val="008000"/>
                </a:solidFill>
              </a:rPr>
              <a:t> di HLT: commissioning del link </a:t>
            </a:r>
            <a:r>
              <a:rPr lang="en-US" b="0" dirty="0" err="1" smtClean="0">
                <a:solidFill>
                  <a:srgbClr val="008000"/>
                </a:solidFill>
              </a:rPr>
              <a:t>Xrootd</a:t>
            </a:r>
            <a:r>
              <a:rPr lang="en-US" b="0" dirty="0" smtClean="0">
                <a:solidFill>
                  <a:srgbClr val="008000"/>
                </a:solidFill>
              </a:rPr>
              <a:t> EOS verso P5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MC/RECO </a:t>
            </a:r>
            <a:r>
              <a:rPr lang="en-US" dirty="0" err="1" smtClean="0">
                <a:solidFill>
                  <a:srgbClr val="3366FF"/>
                </a:solidFill>
              </a:rPr>
              <a:t>ai</a:t>
            </a:r>
            <a:r>
              <a:rPr lang="en-US" dirty="0" smtClean="0">
                <a:solidFill>
                  <a:srgbClr val="3366FF"/>
                </a:solidFill>
              </a:rPr>
              <a:t> T2: </a:t>
            </a:r>
            <a:r>
              <a:rPr lang="en-US" dirty="0" err="1" smtClean="0">
                <a:solidFill>
                  <a:srgbClr val="3366FF"/>
                </a:solidFill>
              </a:rPr>
              <a:t>validazione</a:t>
            </a:r>
            <a:r>
              <a:rPr lang="en-US" dirty="0" smtClean="0">
                <a:solidFill>
                  <a:srgbClr val="3366FF"/>
                </a:solidFill>
              </a:rPr>
              <a:t> storage </a:t>
            </a:r>
            <a:r>
              <a:rPr lang="en-US" dirty="0" err="1" smtClean="0">
                <a:solidFill>
                  <a:srgbClr val="3366FF"/>
                </a:solidFill>
              </a:rPr>
              <a:t>ai</a:t>
            </a:r>
            <a:r>
              <a:rPr lang="en-US" dirty="0" smtClean="0">
                <a:solidFill>
                  <a:srgbClr val="3366FF"/>
                </a:solidFill>
              </a:rPr>
              <a:t> T2 e/o premixing</a:t>
            </a:r>
          </a:p>
          <a:p>
            <a:pPr lvl="1"/>
            <a:r>
              <a:rPr lang="en-US" b="0" dirty="0" err="1" smtClean="0">
                <a:solidFill>
                  <a:srgbClr val="008000"/>
                </a:solidFill>
              </a:rPr>
              <a:t>Offline@HLT</a:t>
            </a:r>
            <a:r>
              <a:rPr lang="en-US" b="0" dirty="0" smtClean="0">
                <a:solidFill>
                  <a:srgbClr val="008000"/>
                </a:solidFill>
              </a:rPr>
              <a:t>: </a:t>
            </a:r>
            <a:r>
              <a:rPr lang="en-US" b="0" dirty="0" err="1" smtClean="0">
                <a:solidFill>
                  <a:srgbClr val="008000"/>
                </a:solidFill>
              </a:rPr>
              <a:t>necessita</a:t>
            </a:r>
            <a:r>
              <a:rPr lang="en-US" b="0" dirty="0" smtClean="0">
                <a:solidFill>
                  <a:srgbClr val="008000"/>
                </a:solidFill>
              </a:rPr>
              <a:t>’ di </a:t>
            </a:r>
            <a:r>
              <a:rPr lang="en-US" b="0" dirty="0" err="1" smtClean="0">
                <a:solidFill>
                  <a:srgbClr val="008000"/>
                </a:solidFill>
              </a:rPr>
              <a:t>separazione</a:t>
            </a:r>
            <a:r>
              <a:rPr lang="en-US" b="0" dirty="0" smtClean="0">
                <a:solidFill>
                  <a:srgbClr val="008000"/>
                </a:solidFill>
              </a:rPr>
              <a:t> </a:t>
            </a:r>
            <a:r>
              <a:rPr lang="en-US" b="0" dirty="0" err="1" smtClean="0">
                <a:solidFill>
                  <a:srgbClr val="008000"/>
                </a:solidFill>
              </a:rPr>
              <a:t>degli</a:t>
            </a:r>
            <a:r>
              <a:rPr lang="en-US" b="0" dirty="0" smtClean="0">
                <a:solidFill>
                  <a:srgbClr val="008000"/>
                </a:solidFill>
              </a:rPr>
              <a:t> </a:t>
            </a:r>
            <a:r>
              <a:rPr lang="en-US" b="0" dirty="0" err="1" smtClean="0">
                <a:solidFill>
                  <a:srgbClr val="008000"/>
                </a:solidFill>
              </a:rPr>
              <a:t>ambienti</a:t>
            </a:r>
            <a:r>
              <a:rPr lang="en-US" b="0" dirty="0" smtClean="0">
                <a:solidFill>
                  <a:srgbClr val="008000"/>
                </a:solidFill>
              </a:rPr>
              <a:t> -&gt; </a:t>
            </a:r>
            <a:r>
              <a:rPr lang="en-US" b="0" dirty="0" err="1" smtClean="0">
                <a:solidFill>
                  <a:srgbClr val="008000"/>
                </a:solidFill>
              </a:rPr>
              <a:t>virtualizzazione</a:t>
            </a:r>
            <a:r>
              <a:rPr lang="en-US" b="0" dirty="0" smtClean="0">
                <a:solidFill>
                  <a:srgbClr val="008000"/>
                </a:solidFill>
              </a:rPr>
              <a:t> + </a:t>
            </a:r>
            <a:r>
              <a:rPr lang="en-US" b="0" dirty="0" err="1" smtClean="0">
                <a:solidFill>
                  <a:srgbClr val="008000"/>
                </a:solidFill>
              </a:rPr>
              <a:t>interfaccia</a:t>
            </a:r>
            <a:r>
              <a:rPr lang="en-US" b="0" dirty="0" smtClean="0">
                <a:solidFill>
                  <a:srgbClr val="008000"/>
                </a:solidFill>
              </a:rPr>
              <a:t> Cloud</a:t>
            </a:r>
          </a:p>
          <a:p>
            <a:pPr lvl="1"/>
            <a:r>
              <a:rPr lang="en-US" dirty="0" err="1" smtClean="0">
                <a:solidFill>
                  <a:srgbClr val="3366FF"/>
                </a:solidFill>
              </a:rPr>
              <a:t>Analisi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remota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ai</a:t>
            </a:r>
            <a:r>
              <a:rPr lang="en-US" dirty="0" smtClean="0">
                <a:solidFill>
                  <a:srgbClr val="3366FF"/>
                </a:solidFill>
              </a:rPr>
              <a:t> T2: </a:t>
            </a:r>
            <a:r>
              <a:rPr lang="en-US" dirty="0" err="1" smtClean="0">
                <a:solidFill>
                  <a:srgbClr val="3366FF"/>
                </a:solidFill>
              </a:rPr>
              <a:t>necessita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di </a:t>
            </a:r>
            <a:r>
              <a:rPr lang="en-US" dirty="0" err="1" smtClean="0">
                <a:solidFill>
                  <a:srgbClr val="3366FF"/>
                </a:solidFill>
              </a:rPr>
              <a:t>federazione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Xrootd</a:t>
            </a:r>
            <a:endParaRPr lang="en-US" b="0" dirty="0">
              <a:solidFill>
                <a:srgbClr val="3366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625" y="875621"/>
            <a:ext cx="4303375" cy="24768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8582" y="3878810"/>
            <a:ext cx="2997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000000"/>
                </a:solidFill>
                <a:latin typeface="Arial"/>
              </a:rPr>
              <a:t>Highlights:</a:t>
            </a:r>
          </a:p>
          <a:p>
            <a:pPr defTabSz="914400"/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/>
              </a:rPr>
              <a:t>HLT non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piu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’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una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risorsa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dedicata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puo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’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essere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usata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da offline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quando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libera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/>
              </a:rPr>
              <a:t>Prompt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Reco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anche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ai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 T1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(e’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sempre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stata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100% al Tier0)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55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100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Analisi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T1: disk/tape separation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pratica</a:t>
            </a:r>
            <a:r>
              <a:rPr lang="en-US" dirty="0" smtClean="0"/>
              <a:t>, divide </a:t>
            </a:r>
            <a:r>
              <a:rPr lang="en-US" dirty="0" err="1" smtClean="0"/>
              <a:t>il</a:t>
            </a:r>
            <a:r>
              <a:rPr lang="en-US" dirty="0" smtClean="0"/>
              <a:t> data management </a:t>
            </a:r>
            <a:r>
              <a:rPr lang="en-US" dirty="0" err="1" smtClean="0"/>
              <a:t>dei</a:t>
            </a:r>
            <a:r>
              <a:rPr lang="en-US" dirty="0" smtClean="0"/>
              <a:t> T1 in due </a:t>
            </a:r>
            <a:r>
              <a:rPr lang="en-US" dirty="0" err="1" smtClean="0"/>
              <a:t>siti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Uno </a:t>
            </a:r>
            <a:r>
              <a:rPr lang="en-US" dirty="0" err="1" smtClean="0">
                <a:solidFill>
                  <a:srgbClr val="008000"/>
                </a:solidFill>
              </a:rPr>
              <a:t>che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occupa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della</a:t>
            </a:r>
            <a:r>
              <a:rPr lang="en-US" dirty="0" smtClean="0">
                <a:solidFill>
                  <a:srgbClr val="008000"/>
                </a:solidFill>
              </a:rPr>
              <a:t> parte tape e </a:t>
            </a:r>
            <a:r>
              <a:rPr lang="en-US" dirty="0" err="1" smtClean="0">
                <a:solidFill>
                  <a:srgbClr val="008000"/>
                </a:solidFill>
              </a:rPr>
              <a:t>della</a:t>
            </a:r>
            <a:r>
              <a:rPr lang="en-US" dirty="0" smtClean="0">
                <a:solidFill>
                  <a:srgbClr val="008000"/>
                </a:solidFill>
              </a:rPr>
              <a:t> data </a:t>
            </a:r>
            <a:r>
              <a:rPr lang="en-US" dirty="0" err="1" smtClean="0">
                <a:solidFill>
                  <a:srgbClr val="008000"/>
                </a:solidFill>
              </a:rPr>
              <a:t>custodiality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Uno </a:t>
            </a:r>
            <a:r>
              <a:rPr lang="en-US" dirty="0" err="1" smtClean="0">
                <a:solidFill>
                  <a:srgbClr val="008000"/>
                </a:solidFill>
              </a:rPr>
              <a:t>che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offre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cpu</a:t>
            </a:r>
            <a:r>
              <a:rPr lang="en-US" dirty="0" smtClean="0">
                <a:solidFill>
                  <a:srgbClr val="008000"/>
                </a:solidFill>
              </a:rPr>
              <a:t> e disco ad </a:t>
            </a:r>
            <a:r>
              <a:rPr lang="en-US" dirty="0" err="1" smtClean="0">
                <a:solidFill>
                  <a:srgbClr val="008000"/>
                </a:solidFill>
              </a:rPr>
              <a:t>alte</a:t>
            </a:r>
            <a:r>
              <a:rPr lang="en-US" dirty="0" smtClean="0">
                <a:solidFill>
                  <a:srgbClr val="008000"/>
                </a:solidFill>
              </a:rPr>
              <a:t> performance, </a:t>
            </a:r>
            <a:r>
              <a:rPr lang="en-US" dirty="0" err="1" smtClean="0">
                <a:solidFill>
                  <a:srgbClr val="008000"/>
                </a:solidFill>
              </a:rPr>
              <a:t>capace</a:t>
            </a:r>
            <a:r>
              <a:rPr lang="en-US" dirty="0" smtClean="0">
                <a:solidFill>
                  <a:srgbClr val="008000"/>
                </a:solidFill>
              </a:rPr>
              <a:t> di </a:t>
            </a:r>
            <a:r>
              <a:rPr lang="en-US" dirty="0" err="1" smtClean="0">
                <a:solidFill>
                  <a:srgbClr val="008000"/>
                </a:solidFill>
              </a:rPr>
              <a:t>sopportare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wokflow</a:t>
            </a:r>
            <a:r>
              <a:rPr lang="en-US" dirty="0" smtClean="0">
                <a:solidFill>
                  <a:srgbClr val="008000"/>
                </a:solidFill>
              </a:rPr>
              <a:t> di </a:t>
            </a:r>
            <a:r>
              <a:rPr lang="en-US" dirty="0" err="1" smtClean="0">
                <a:solidFill>
                  <a:srgbClr val="008000"/>
                </a:solidFill>
              </a:rPr>
              <a:t>ricostuzione</a:t>
            </a:r>
            <a:r>
              <a:rPr lang="en-US" dirty="0" smtClean="0">
                <a:solidFill>
                  <a:srgbClr val="008000"/>
                </a:solidFill>
              </a:rPr>
              <a:t> ad alto PU</a:t>
            </a:r>
          </a:p>
          <a:p>
            <a:pPr lvl="2"/>
            <a:r>
              <a:rPr lang="en-US" dirty="0" err="1" smtClean="0">
                <a:solidFill>
                  <a:srgbClr val="3366FF"/>
                </a:solidFill>
              </a:rPr>
              <a:t>All’occorrenza</a:t>
            </a:r>
            <a:r>
              <a:rPr lang="en-US" dirty="0" smtClean="0">
                <a:solidFill>
                  <a:srgbClr val="3366FF"/>
                </a:solidFill>
              </a:rPr>
              <a:t>, </a:t>
            </a:r>
            <a:r>
              <a:rPr lang="en-US" dirty="0" err="1" smtClean="0">
                <a:solidFill>
                  <a:srgbClr val="3366FF"/>
                </a:solidFill>
              </a:rPr>
              <a:t>utilizzabile</a:t>
            </a:r>
            <a:r>
              <a:rPr lang="en-US" dirty="0" smtClean="0">
                <a:solidFill>
                  <a:srgbClr val="3366FF"/>
                </a:solidFill>
              </a:rPr>
              <a:t> come T2 per </a:t>
            </a:r>
            <a:r>
              <a:rPr lang="en-US" dirty="0" err="1" smtClean="0">
                <a:solidFill>
                  <a:srgbClr val="3366FF"/>
                </a:solidFill>
              </a:rPr>
              <a:t>analisi</a:t>
            </a:r>
            <a:r>
              <a:rPr lang="en-US" dirty="0" smtClean="0">
                <a:solidFill>
                  <a:srgbClr val="3366FF"/>
                </a:solidFill>
              </a:rPr>
              <a:t> e/o T0 per prompt </a:t>
            </a:r>
            <a:r>
              <a:rPr lang="en-US" dirty="0" err="1" smtClean="0">
                <a:solidFill>
                  <a:srgbClr val="3366FF"/>
                </a:solidFill>
              </a:rPr>
              <a:t>reco</a:t>
            </a:r>
            <a:endParaRPr lang="en-US" dirty="0" smtClean="0">
              <a:solidFill>
                <a:srgbClr val="3366FF"/>
              </a:solidFill>
            </a:endParaRPr>
          </a:p>
          <a:p>
            <a:pPr lvl="2"/>
            <a:r>
              <a:rPr lang="en-US" dirty="0" err="1" smtClean="0">
                <a:solidFill>
                  <a:srgbClr val="3366FF"/>
                </a:solidFill>
              </a:rPr>
              <a:t>Custodiality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disacoppiata</a:t>
            </a:r>
            <a:r>
              <a:rPr lang="en-US" dirty="0" smtClean="0">
                <a:solidFill>
                  <a:srgbClr val="3366FF"/>
                </a:solidFill>
              </a:rPr>
              <a:t> da processing: CNAF </a:t>
            </a:r>
            <a:r>
              <a:rPr lang="en-US" dirty="0" err="1" smtClean="0">
                <a:solidFill>
                  <a:srgbClr val="3366FF"/>
                </a:solidFill>
              </a:rPr>
              <a:t>puo</a:t>
            </a:r>
            <a:r>
              <a:rPr lang="en-US" dirty="0" smtClean="0">
                <a:solidFill>
                  <a:srgbClr val="3366FF"/>
                </a:solidFill>
              </a:rPr>
              <a:t>’ </a:t>
            </a:r>
            <a:r>
              <a:rPr lang="en-US" dirty="0" err="1" smtClean="0">
                <a:solidFill>
                  <a:srgbClr val="3366FF"/>
                </a:solidFill>
              </a:rPr>
              <a:t>riprocessare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dati</a:t>
            </a:r>
            <a:r>
              <a:rPr lang="en-US" dirty="0" smtClean="0">
                <a:solidFill>
                  <a:srgbClr val="3366FF"/>
                </a:solidFill>
              </a:rPr>
              <a:t> da </a:t>
            </a:r>
            <a:r>
              <a:rPr lang="en-US" dirty="0" err="1" smtClean="0">
                <a:solidFill>
                  <a:srgbClr val="3366FF"/>
                </a:solidFill>
              </a:rPr>
              <a:t>mandare</a:t>
            </a:r>
            <a:r>
              <a:rPr lang="en-US" dirty="0" smtClean="0">
                <a:solidFill>
                  <a:srgbClr val="3366FF"/>
                </a:solidFill>
              </a:rPr>
              <a:t> poi </a:t>
            </a:r>
            <a:r>
              <a:rPr lang="en-US" dirty="0" err="1" smtClean="0">
                <a:solidFill>
                  <a:srgbClr val="3366FF"/>
                </a:solidFill>
              </a:rPr>
              <a:t>su</a:t>
            </a:r>
            <a:r>
              <a:rPr lang="en-US" dirty="0" smtClean="0">
                <a:solidFill>
                  <a:srgbClr val="3366FF"/>
                </a:solidFill>
              </a:rPr>
              <a:t> tape a FNAL, </a:t>
            </a:r>
            <a:r>
              <a:rPr lang="en-US" dirty="0" err="1" smtClean="0">
                <a:solidFill>
                  <a:srgbClr val="3366FF"/>
                </a:solidFill>
              </a:rPr>
              <a:t>senza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passare</a:t>
            </a:r>
            <a:r>
              <a:rPr lang="en-US" dirty="0" smtClean="0">
                <a:solidFill>
                  <a:srgbClr val="3366FF"/>
                </a:solidFill>
              </a:rPr>
              <a:t> da tape CNAF</a:t>
            </a:r>
          </a:p>
          <a:p>
            <a:pPr lvl="1"/>
            <a:endParaRPr lang="en-US" dirty="0"/>
          </a:p>
          <a:p>
            <a:r>
              <a:rPr lang="en-US" dirty="0" err="1" smtClean="0"/>
              <a:t>Fatto</a:t>
            </a:r>
            <a:r>
              <a:rPr lang="en-US" dirty="0" smtClean="0"/>
              <a:t> ~ prima meta’ 2014</a:t>
            </a:r>
          </a:p>
          <a:p>
            <a:endParaRPr lang="en-US" dirty="0"/>
          </a:p>
          <a:p>
            <a:r>
              <a:rPr lang="en-US" dirty="0" smtClean="0"/>
              <a:t>Plot di reprocessing </a:t>
            </a:r>
            <a:r>
              <a:rPr lang="en-US" dirty="0" err="1" smtClean="0"/>
              <a:t>remoto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FNAL accede a samples CNAF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a &gt; 4 </a:t>
            </a:r>
            <a:r>
              <a:rPr lang="en-US" dirty="0" err="1" smtClean="0">
                <a:solidFill>
                  <a:srgbClr val="008000"/>
                </a:solidFill>
              </a:rPr>
              <a:t>Gbit</a:t>
            </a:r>
            <a:r>
              <a:rPr lang="en-US" dirty="0" smtClean="0">
                <a:solidFill>
                  <a:srgbClr val="008000"/>
                </a:solidFill>
              </a:rPr>
              <a:t>/s per </a:t>
            </a:r>
            <a:r>
              <a:rPr lang="en-US" dirty="0" err="1" smtClean="0">
                <a:solidFill>
                  <a:srgbClr val="008000"/>
                </a:solidFill>
              </a:rPr>
              <a:t>giorni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8" name="Picture 10" descr="char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38" y="4001915"/>
            <a:ext cx="4161448" cy="285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56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028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59" y="16554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HLTcome</a:t>
            </a:r>
            <a:r>
              <a:rPr lang="en-US" dirty="0" smtClean="0"/>
              <a:t> </a:t>
            </a:r>
            <a:r>
              <a:rPr lang="en-US" dirty="0" err="1" smtClean="0"/>
              <a:t>risorsa</a:t>
            </a:r>
            <a:r>
              <a:rPr lang="en-US" dirty="0" smtClean="0"/>
              <a:t> di </a:t>
            </a:r>
            <a:r>
              <a:rPr lang="en-US" dirty="0" err="1" smtClean="0"/>
              <a:t>calcolo</a:t>
            </a:r>
            <a:r>
              <a:rPr lang="en-US" dirty="0" smtClean="0"/>
              <a:t> “general purpose”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290" y="1258612"/>
            <a:ext cx="4004254" cy="48421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L’HLT non “</a:t>
            </a:r>
            <a:r>
              <a:rPr lang="en-US" dirty="0" err="1" smtClean="0"/>
              <a:t>gira</a:t>
            </a:r>
            <a:r>
              <a:rPr lang="en-US" dirty="0" smtClean="0"/>
              <a:t>” </a:t>
            </a:r>
            <a:r>
              <a:rPr lang="en-US" dirty="0" err="1" smtClean="0"/>
              <a:t>quando</a:t>
            </a:r>
            <a:r>
              <a:rPr lang="en-US" dirty="0" smtClean="0"/>
              <a:t> non </a:t>
            </a:r>
            <a:r>
              <a:rPr lang="en-US" dirty="0" err="1" smtClean="0"/>
              <a:t>c’e</a:t>
            </a:r>
            <a:r>
              <a:rPr lang="en-US" dirty="0" smtClean="0"/>
              <a:t>’ ne’ </a:t>
            </a:r>
            <a:r>
              <a:rPr lang="en-US" dirty="0" err="1" smtClean="0"/>
              <a:t>fascio</a:t>
            </a:r>
            <a:r>
              <a:rPr lang="en-US" dirty="0" smtClean="0"/>
              <a:t>, ne’ </a:t>
            </a:r>
            <a:r>
              <a:rPr lang="en-US" dirty="0" err="1" smtClean="0"/>
              <a:t>presa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di </a:t>
            </a:r>
            <a:r>
              <a:rPr lang="en-US" dirty="0" err="1" smtClean="0"/>
              <a:t>cosmici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Shutdown </a:t>
            </a:r>
            <a:r>
              <a:rPr lang="en-US" dirty="0" err="1" smtClean="0">
                <a:solidFill>
                  <a:srgbClr val="008000"/>
                </a:solidFill>
              </a:rPr>
              <a:t>invernale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Machine Development</a:t>
            </a: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Interfill</a:t>
            </a:r>
            <a:r>
              <a:rPr lang="en-US" dirty="0" smtClean="0">
                <a:solidFill>
                  <a:srgbClr val="008000"/>
                </a:solidFill>
              </a:rPr>
              <a:t> (se ne vale la </a:t>
            </a:r>
            <a:r>
              <a:rPr lang="en-US" dirty="0" err="1" smtClean="0">
                <a:solidFill>
                  <a:srgbClr val="008000"/>
                </a:solidFill>
              </a:rPr>
              <a:t>pena</a:t>
            </a:r>
            <a:r>
              <a:rPr lang="en-US" dirty="0" smtClean="0">
                <a:solidFill>
                  <a:srgbClr val="008000"/>
                </a:solidFill>
              </a:rPr>
              <a:t>…)</a:t>
            </a:r>
          </a:p>
          <a:p>
            <a:r>
              <a:rPr lang="en-US" dirty="0" smtClean="0"/>
              <a:t>Le sue </a:t>
            </a:r>
            <a:r>
              <a:rPr lang="en-US" dirty="0" err="1" smtClean="0"/>
              <a:t>risorse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utilizzate</a:t>
            </a:r>
            <a:r>
              <a:rPr lang="en-US" dirty="0" smtClean="0"/>
              <a:t> in </a:t>
            </a:r>
            <a:r>
              <a:rPr lang="en-US" dirty="0" err="1" smtClean="0"/>
              <a:t>tali</a:t>
            </a:r>
            <a:r>
              <a:rPr lang="en-US" dirty="0" smtClean="0"/>
              <a:t> </a:t>
            </a:r>
            <a:r>
              <a:rPr lang="en-US" dirty="0" err="1" smtClean="0"/>
              <a:t>periodi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’: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La </a:t>
            </a:r>
            <a:r>
              <a:rPr lang="en-US" dirty="0" err="1" smtClean="0">
                <a:solidFill>
                  <a:srgbClr val="008000"/>
                </a:solidFill>
              </a:rPr>
              <a:t>configurazione</a:t>
            </a:r>
            <a:r>
              <a:rPr lang="en-US" dirty="0" smtClean="0">
                <a:solidFill>
                  <a:srgbClr val="008000"/>
                </a:solidFill>
              </a:rPr>
              <a:t> e’ molto </a:t>
            </a:r>
            <a:r>
              <a:rPr lang="en-US" dirty="0" err="1" smtClean="0">
                <a:solidFill>
                  <a:srgbClr val="008000"/>
                </a:solidFill>
              </a:rPr>
              <a:t>diversa</a:t>
            </a:r>
            <a:r>
              <a:rPr lang="en-US" dirty="0" smtClean="0">
                <a:solidFill>
                  <a:srgbClr val="008000"/>
                </a:solidFill>
              </a:rPr>
              <a:t> da </a:t>
            </a:r>
            <a:r>
              <a:rPr lang="en-US" dirty="0" err="1" smtClean="0">
                <a:solidFill>
                  <a:srgbClr val="008000"/>
                </a:solidFill>
              </a:rPr>
              <a:t>macchine</a:t>
            </a:r>
            <a:r>
              <a:rPr lang="en-US" dirty="0" smtClean="0">
                <a:solidFill>
                  <a:srgbClr val="008000"/>
                </a:solidFill>
              </a:rPr>
              <a:t> offline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Le </a:t>
            </a:r>
            <a:r>
              <a:rPr lang="en-US" dirty="0" err="1" smtClean="0">
                <a:solidFill>
                  <a:srgbClr val="008000"/>
                </a:solidFill>
              </a:rPr>
              <a:t>macchine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devono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poter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tornare</a:t>
            </a:r>
            <a:r>
              <a:rPr lang="en-US" dirty="0" smtClean="0">
                <a:solidFill>
                  <a:srgbClr val="008000"/>
                </a:solidFill>
              </a:rPr>
              <a:t> in HLT mode con </a:t>
            </a:r>
            <a:r>
              <a:rPr lang="en-US" b="1" dirty="0" err="1" smtClean="0"/>
              <a:t>preavviso</a:t>
            </a:r>
            <a:r>
              <a:rPr lang="en-US" b="1" dirty="0" smtClean="0"/>
              <a:t> </a:t>
            </a:r>
            <a:r>
              <a:rPr lang="en-US" b="1" dirty="0" err="1" smtClean="0"/>
              <a:t>minimo</a:t>
            </a:r>
            <a:endParaRPr lang="en-US" b="1" dirty="0" smtClean="0"/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L’HLT e’ a P5, e la </a:t>
            </a:r>
            <a:r>
              <a:rPr lang="en-US" dirty="0" err="1" smtClean="0">
                <a:solidFill>
                  <a:srgbClr val="008000"/>
                </a:solidFill>
              </a:rPr>
              <a:t>banda</a:t>
            </a:r>
            <a:r>
              <a:rPr lang="en-US" dirty="0" smtClean="0">
                <a:solidFill>
                  <a:srgbClr val="008000"/>
                </a:solidFill>
              </a:rPr>
              <a:t> P5-&gt;CERN era </a:t>
            </a:r>
            <a:r>
              <a:rPr lang="en-US" dirty="0" err="1" smtClean="0">
                <a:solidFill>
                  <a:srgbClr val="008000"/>
                </a:solidFill>
              </a:rPr>
              <a:t>limitata</a:t>
            </a:r>
            <a:r>
              <a:rPr lang="en-US" dirty="0" smtClean="0">
                <a:solidFill>
                  <a:srgbClr val="008000"/>
                </a:solidFill>
              </a:rPr>
              <a:t> a 20 </a:t>
            </a:r>
            <a:r>
              <a:rPr lang="en-US" dirty="0" err="1" smtClean="0">
                <a:solidFill>
                  <a:srgbClr val="008000"/>
                </a:solidFill>
              </a:rPr>
              <a:t>Gbit</a:t>
            </a:r>
            <a:r>
              <a:rPr lang="en-US" dirty="0" smtClean="0">
                <a:solidFill>
                  <a:srgbClr val="008000"/>
                </a:solidFill>
              </a:rPr>
              <a:t>/s</a:t>
            </a:r>
          </a:p>
          <a:p>
            <a:pPr marL="788670" lvl="1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1545" y="996621"/>
            <a:ext cx="4725018" cy="2795895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Strategia</a:t>
            </a:r>
            <a:r>
              <a:rPr lang="en-US" sz="1800" dirty="0" smtClean="0"/>
              <a:t> di </a:t>
            </a:r>
            <a:r>
              <a:rPr lang="en-US" sz="1800" dirty="0" err="1" smtClean="0"/>
              <a:t>utlilizzazione</a:t>
            </a:r>
            <a:endParaRPr lang="en-US" sz="1800" dirty="0" smtClean="0"/>
          </a:p>
          <a:p>
            <a:pPr lvl="1"/>
            <a:r>
              <a:rPr lang="en-US" sz="1800" dirty="0" smtClean="0">
                <a:solidFill>
                  <a:srgbClr val="008000"/>
                </a:solidFill>
              </a:rPr>
              <a:t>Non </a:t>
            </a:r>
            <a:r>
              <a:rPr lang="en-US" sz="1800" dirty="0" err="1" smtClean="0">
                <a:solidFill>
                  <a:srgbClr val="008000"/>
                </a:solidFill>
              </a:rPr>
              <a:t>toccare</a:t>
            </a:r>
            <a:r>
              <a:rPr lang="en-US" sz="1800" dirty="0" smtClean="0">
                <a:solidFill>
                  <a:srgbClr val="008000"/>
                </a:solidFill>
              </a:rPr>
              <a:t> la </a:t>
            </a:r>
            <a:r>
              <a:rPr lang="en-US" sz="1800" dirty="0" err="1" smtClean="0">
                <a:solidFill>
                  <a:srgbClr val="008000"/>
                </a:solidFill>
              </a:rPr>
              <a:t>configurazione</a:t>
            </a:r>
            <a:r>
              <a:rPr lang="en-US" sz="1800" dirty="0" smtClean="0">
                <a:solidFill>
                  <a:srgbClr val="008000"/>
                </a:solidFill>
              </a:rPr>
              <a:t> HLT, </a:t>
            </a:r>
            <a:r>
              <a:rPr lang="en-US" sz="1800" dirty="0" err="1" smtClean="0">
                <a:solidFill>
                  <a:srgbClr val="008000"/>
                </a:solidFill>
              </a:rPr>
              <a:t>processare</a:t>
            </a:r>
            <a:r>
              <a:rPr lang="en-US" sz="1800" dirty="0" smtClean="0">
                <a:solidFill>
                  <a:srgbClr val="008000"/>
                </a:solidFill>
              </a:rPr>
              <a:t> workflow di offline </a:t>
            </a:r>
            <a:r>
              <a:rPr lang="en-US" sz="1800" dirty="0" err="1" smtClean="0">
                <a:solidFill>
                  <a:srgbClr val="008000"/>
                </a:solidFill>
              </a:rPr>
              <a:t>mediante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b="1" dirty="0" err="1" smtClean="0"/>
              <a:t>virtualizzazione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delle</a:t>
            </a:r>
            <a:r>
              <a:rPr lang="en-US" sz="1800" b="1" dirty="0"/>
              <a:t> </a:t>
            </a:r>
            <a:r>
              <a:rPr lang="en-US" sz="1800" b="1" dirty="0" err="1" smtClean="0"/>
              <a:t>risorse</a:t>
            </a:r>
            <a:r>
              <a:rPr lang="en-US" sz="1800" b="1" dirty="0" smtClean="0"/>
              <a:t> </a:t>
            </a:r>
            <a:r>
              <a:rPr lang="en-US" sz="1800" dirty="0" smtClean="0">
                <a:solidFill>
                  <a:srgbClr val="008000"/>
                </a:solidFill>
              </a:rPr>
              <a:t>(</a:t>
            </a:r>
            <a:r>
              <a:rPr lang="en-US" sz="1800" dirty="0" err="1" smtClean="0">
                <a:solidFill>
                  <a:srgbClr val="008000"/>
                </a:solidFill>
              </a:rPr>
              <a:t>Openstack</a:t>
            </a:r>
            <a:r>
              <a:rPr lang="en-US" sz="1800" dirty="0" smtClean="0">
                <a:solidFill>
                  <a:srgbClr val="008000"/>
                </a:solidFill>
              </a:rPr>
              <a:t>, o </a:t>
            </a:r>
            <a:r>
              <a:rPr lang="en-US" sz="1800" dirty="0" err="1" smtClean="0">
                <a:solidFill>
                  <a:srgbClr val="008000"/>
                </a:solidFill>
              </a:rPr>
              <a:t>piu</a:t>
            </a:r>
            <a:r>
              <a:rPr lang="en-US" sz="1800" dirty="0" smtClean="0">
                <a:solidFill>
                  <a:srgbClr val="008000"/>
                </a:solidFill>
              </a:rPr>
              <a:t> soft via containers)</a:t>
            </a:r>
          </a:p>
          <a:p>
            <a:pPr lvl="1"/>
            <a:r>
              <a:rPr lang="en-US" sz="1800" dirty="0" err="1" smtClean="0">
                <a:solidFill>
                  <a:srgbClr val="008000"/>
                </a:solidFill>
              </a:rPr>
              <a:t>Girare</a:t>
            </a:r>
            <a:r>
              <a:rPr lang="en-US" sz="1800" dirty="0" smtClean="0">
                <a:solidFill>
                  <a:srgbClr val="008000"/>
                </a:solidFill>
              </a:rPr>
              <a:t> (</a:t>
            </a:r>
            <a:r>
              <a:rPr lang="en-US" sz="1800" dirty="0" err="1" smtClean="0">
                <a:solidFill>
                  <a:srgbClr val="008000"/>
                </a:solidFill>
              </a:rPr>
              <a:t>vedi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dopo</a:t>
            </a:r>
            <a:r>
              <a:rPr lang="en-US" sz="1800" dirty="0" smtClean="0">
                <a:solidFill>
                  <a:srgbClr val="008000"/>
                </a:solidFill>
              </a:rPr>
              <a:t>) workflow o </a:t>
            </a:r>
            <a:r>
              <a:rPr lang="en-US" sz="1800" b="1" dirty="0" err="1" smtClean="0"/>
              <a:t>brevi</a:t>
            </a:r>
            <a:r>
              <a:rPr lang="en-US" sz="1800" dirty="0" smtClean="0">
                <a:solidFill>
                  <a:srgbClr val="008000"/>
                </a:solidFill>
              </a:rPr>
              <a:t>, o </a:t>
            </a:r>
            <a:r>
              <a:rPr lang="en-US" sz="1800" dirty="0" err="1" smtClean="0">
                <a:solidFill>
                  <a:srgbClr val="008000"/>
                </a:solidFill>
              </a:rPr>
              <a:t>avere</a:t>
            </a:r>
            <a:r>
              <a:rPr lang="en-US" sz="1800" dirty="0" smtClean="0">
                <a:solidFill>
                  <a:srgbClr val="008000"/>
                </a:solidFill>
              </a:rPr>
              <a:t> un </a:t>
            </a:r>
            <a:r>
              <a:rPr lang="en-US" sz="1800" dirty="0" err="1" smtClean="0">
                <a:solidFill>
                  <a:srgbClr val="008000"/>
                </a:solidFill>
              </a:rPr>
              <a:t>sistema</a:t>
            </a:r>
            <a:r>
              <a:rPr lang="en-US" sz="1800" dirty="0" smtClean="0">
                <a:solidFill>
                  <a:srgbClr val="008000"/>
                </a:solidFill>
              </a:rPr>
              <a:t> di </a:t>
            </a:r>
            <a:r>
              <a:rPr lang="en-US" sz="1800" dirty="0" err="1" smtClean="0">
                <a:solidFill>
                  <a:srgbClr val="008000"/>
                </a:solidFill>
              </a:rPr>
              <a:t>sottomissione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che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accetti</a:t>
            </a:r>
            <a:r>
              <a:rPr lang="en-US" sz="1800" dirty="0" smtClean="0">
                <a:solidFill>
                  <a:srgbClr val="008000"/>
                </a:solidFill>
              </a:rPr>
              <a:t> un </a:t>
            </a:r>
            <a:r>
              <a:rPr lang="en-US" sz="1800" b="1" dirty="0" smtClean="0"/>
              <a:t>alto </a:t>
            </a:r>
            <a:r>
              <a:rPr lang="en-US" sz="1800" b="1" dirty="0" err="1" smtClean="0"/>
              <a:t>livello</a:t>
            </a:r>
            <a:r>
              <a:rPr lang="en-US" sz="1800" b="1" dirty="0" smtClean="0"/>
              <a:t> di failure rate </a:t>
            </a:r>
            <a:r>
              <a:rPr lang="en-US" sz="1800" dirty="0" smtClean="0">
                <a:solidFill>
                  <a:srgbClr val="008000"/>
                </a:solidFill>
              </a:rPr>
              <a:t>(</a:t>
            </a:r>
            <a:r>
              <a:rPr lang="en-US" sz="1800" dirty="0" err="1" smtClean="0">
                <a:solidFill>
                  <a:srgbClr val="008000"/>
                </a:solidFill>
              </a:rPr>
              <a:t>quando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l’HLT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fa</a:t>
            </a:r>
            <a:r>
              <a:rPr lang="en-US" sz="1800" dirty="0" smtClean="0">
                <a:solidFill>
                  <a:srgbClr val="008000"/>
                </a:solidFill>
              </a:rPr>
              <a:t> reclaim </a:t>
            </a:r>
            <a:r>
              <a:rPr lang="en-US" sz="1800" dirty="0" err="1" smtClean="0">
                <a:solidFill>
                  <a:srgbClr val="008000"/>
                </a:solidFill>
              </a:rPr>
              <a:t>delle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risorse</a:t>
            </a:r>
            <a:r>
              <a:rPr lang="en-US" sz="1800" dirty="0" smtClean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US" sz="1800" dirty="0" smtClean="0">
                <a:solidFill>
                  <a:srgbClr val="008000"/>
                </a:solidFill>
              </a:rPr>
              <a:t>Link P5-&gt; CERN </a:t>
            </a:r>
            <a:r>
              <a:rPr lang="en-US" sz="1800" dirty="0" err="1" smtClean="0">
                <a:solidFill>
                  <a:srgbClr val="008000"/>
                </a:solidFill>
              </a:rPr>
              <a:t>aumentato</a:t>
            </a:r>
            <a:r>
              <a:rPr lang="en-US" sz="1800" dirty="0" smtClean="0">
                <a:solidFill>
                  <a:srgbClr val="008000"/>
                </a:solidFill>
              </a:rPr>
              <a:t> a </a:t>
            </a:r>
            <a:r>
              <a:rPr lang="en-US" sz="1800" dirty="0" err="1" smtClean="0">
                <a:solidFill>
                  <a:srgbClr val="008000"/>
                </a:solidFill>
              </a:rPr>
              <a:t>inizio</a:t>
            </a:r>
            <a:r>
              <a:rPr lang="en-US" sz="1800" dirty="0" smtClean="0">
                <a:solidFill>
                  <a:srgbClr val="008000"/>
                </a:solidFill>
              </a:rPr>
              <a:t> 2014, </a:t>
            </a:r>
            <a:r>
              <a:rPr lang="en-US" sz="1800" dirty="0" err="1" smtClean="0">
                <a:solidFill>
                  <a:srgbClr val="008000"/>
                </a:solidFill>
              </a:rPr>
              <a:t>adesso</a:t>
            </a:r>
            <a:r>
              <a:rPr lang="en-US" sz="1800" dirty="0" smtClean="0">
                <a:solidFill>
                  <a:srgbClr val="008000"/>
                </a:solidFill>
              </a:rPr>
              <a:t> 60 </a:t>
            </a:r>
            <a:r>
              <a:rPr lang="en-US" sz="1800" dirty="0" err="1" smtClean="0">
                <a:solidFill>
                  <a:srgbClr val="008000"/>
                </a:solidFill>
              </a:rPr>
              <a:t>Gbit</a:t>
            </a:r>
            <a:r>
              <a:rPr lang="en-US" sz="1800" dirty="0" smtClean="0">
                <a:solidFill>
                  <a:srgbClr val="008000"/>
                </a:solidFill>
              </a:rPr>
              <a:t>/s</a:t>
            </a:r>
          </a:p>
        </p:txBody>
      </p:sp>
      <p:pic>
        <p:nvPicPr>
          <p:cNvPr id="6" name="Picture 5" descr="ochazeCDR-01-LC3_VE694_TRAFFIC_Cust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892" y="4550064"/>
            <a:ext cx="4285067" cy="23079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57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507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ontent Placeholder 1"/>
          <p:cNvSpPr>
            <a:spLocks noGrp="1"/>
          </p:cNvSpPr>
          <p:nvPr>
            <p:ph idx="1"/>
          </p:nvPr>
        </p:nvSpPr>
        <p:spPr>
          <a:xfrm>
            <a:off x="185760" y="908737"/>
            <a:ext cx="8686080" cy="426716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700" i="1">
                <a:latin typeface="Arial" charset="0"/>
              </a:rPr>
              <a:t>Courtesy of M. Lamont, CERN-BE-OP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Capabilities at the HLT farm</a:t>
            </a:r>
            <a:endParaRPr lang="en-US" dirty="0">
              <a:ea typeface="+mj-ea"/>
            </a:endParaRPr>
          </a:p>
        </p:txBody>
      </p:sp>
      <p:sp>
        <p:nvSpPr>
          <p:cNvPr id="71683" name="Content Placeholder 3"/>
          <p:cNvSpPr>
            <a:spLocks noGrp="1"/>
          </p:cNvSpPr>
          <p:nvPr>
            <p:ph idx="13"/>
          </p:nvPr>
        </p:nvSpPr>
        <p:spPr>
          <a:xfrm>
            <a:off x="118080" y="3861046"/>
            <a:ext cx="5584320" cy="2996954"/>
          </a:xfrm>
        </p:spPr>
        <p:txBody>
          <a:bodyPr/>
          <a:lstStyle/>
          <a:p>
            <a:pPr marL="433312" indent="-433312" eaLnBrk="1" hangingPunct="1"/>
            <a:r>
              <a:rPr lang="en-US" sz="2300" dirty="0">
                <a:latin typeface="Arial" charset="0"/>
              </a:rPr>
              <a:t>Assuming the above, 50ns data could be re-</a:t>
            </a:r>
            <a:r>
              <a:rPr lang="en-US" sz="2300" dirty="0" err="1">
                <a:latin typeface="Arial" charset="0"/>
              </a:rPr>
              <a:t>recoed</a:t>
            </a:r>
            <a:r>
              <a:rPr lang="en-US" sz="2300" dirty="0">
                <a:latin typeface="Arial" charset="0"/>
              </a:rPr>
              <a:t> during TS2 </a:t>
            </a:r>
          </a:p>
          <a:p>
            <a:pPr marL="433312" indent="-433312" eaLnBrk="1" hangingPunct="1"/>
            <a:r>
              <a:rPr lang="en-US" sz="2300" dirty="0">
                <a:latin typeface="Arial" charset="0"/>
              </a:rPr>
              <a:t>The HLT farm is critically important for the end of the year data reprocessing</a:t>
            </a:r>
          </a:p>
          <a:p>
            <a:pPr marL="660763" lvl="1" indent="-433312" eaLnBrk="1" hangingPunct="1"/>
            <a:r>
              <a:rPr lang="en-US" sz="1900" dirty="0">
                <a:latin typeface="Arial" charset="0"/>
              </a:rPr>
              <a:t>There are only sufficient resources to finish in 3 months if we include the HLT, the Tier-0 and the Tier-1s</a:t>
            </a:r>
          </a:p>
        </p:txBody>
      </p:sp>
      <p:pic>
        <p:nvPicPr>
          <p:cNvPr id="71684" name="tab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4" y="1340781"/>
            <a:ext cx="5250240" cy="2454018"/>
          </a:xfrm>
          <a:prstGeom prst="rect">
            <a:avLst/>
          </a:prstGeom>
          <a:solidFill>
            <a:srgbClr val="D4D8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6" descr="2015-LHC-schedule_v0.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84" y="332675"/>
            <a:ext cx="4415040" cy="676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829284" y="3501008"/>
            <a:ext cx="797760" cy="1224129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223" tIns="43612" rIns="87223" bIns="43612" anchor="ctr"/>
          <a:lstStyle/>
          <a:p>
            <a:pPr algn="ctr" defTabSz="8707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9360" y="3429001"/>
            <a:ext cx="66240" cy="144015"/>
          </a:xfrm>
          <a:prstGeom prst="rect">
            <a:avLst/>
          </a:prstGeom>
          <a:solidFill>
            <a:srgbClr val="E9EE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223" tIns="43612" rIns="87223" bIns="43612" anchor="ctr"/>
          <a:lstStyle/>
          <a:p>
            <a:pPr algn="ctr" defTabSz="8707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1688" name="TextBox 5"/>
          <p:cNvSpPr txBox="1">
            <a:spLocks noChangeArrowheads="1"/>
          </p:cNvSpPr>
          <p:nvPr/>
        </p:nvSpPr>
        <p:spPr bwMode="auto">
          <a:xfrm>
            <a:off x="4239360" y="3382916"/>
            <a:ext cx="66240" cy="26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23" tIns="43612" rIns="87223" bIns="43612">
            <a:spAutoFit/>
          </a:bodyPr>
          <a:lstStyle>
            <a:lvl1pPr defTabSz="9588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Times New Roman" charset="0"/>
              <a:buNone/>
            </a:pPr>
            <a:r>
              <a:rPr lang="en-US" sz="11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1689" name="Slide Number Placeholder 5"/>
          <p:cNvSpPr>
            <a:spLocks noGrp="1"/>
          </p:cNvSpPr>
          <p:nvPr>
            <p:ph type="sldNum" sz="quarter" idx="14"/>
          </p:nvPr>
        </p:nvSpPr>
        <p:spPr bwMode="auto">
          <a:xfrm>
            <a:off x="8534880" y="6303546"/>
            <a:ext cx="609120" cy="3657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3720" indent="-259124"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36491" indent="-207299"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451090" indent="-207299"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1865687" indent="-207299"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280285" indent="-207299" defTabSz="40452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694882" indent="-207299" defTabSz="40452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109480" indent="-207299" defTabSz="40452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524075" indent="-207299" defTabSz="40452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04520" eaLnBrk="1" hangingPunct="1">
              <a:lnSpc>
                <a:spcPct val="100000"/>
              </a:lnSpc>
              <a:buClrTx/>
              <a:buSzTx/>
            </a:pPr>
            <a:fld id="{C29FB100-A6A8-7044-9AB5-A06817AC7428}" type="slidenum">
              <a:rPr lang="en-US" sz="1100">
                <a:solidFill>
                  <a:srgbClr val="3333CC"/>
                </a:solidFill>
              </a:rPr>
              <a:pPr defTabSz="404520" eaLnBrk="1" hangingPunct="1">
                <a:lnSpc>
                  <a:spcPct val="100000"/>
                </a:lnSpc>
                <a:buClrTx/>
                <a:buSzTx/>
              </a:pPr>
              <a:t>58</a:t>
            </a:fld>
            <a:endParaRPr lang="en-US" sz="110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6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2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Accesso</a:t>
            </a:r>
            <a:r>
              <a:rPr lang="en-US" sz="3200" dirty="0" smtClean="0"/>
              <a:t> </a:t>
            </a:r>
            <a:r>
              <a:rPr lang="en-US" sz="3200" dirty="0" err="1" smtClean="0"/>
              <a:t>remoto</a:t>
            </a:r>
            <a:r>
              <a:rPr lang="en-US" sz="3200" dirty="0" smtClean="0"/>
              <a:t> TX-&gt;TX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104460"/>
            <a:ext cx="5150236" cy="4996304"/>
          </a:xfrm>
        </p:spPr>
        <p:txBody>
          <a:bodyPr>
            <a:normAutofit/>
          </a:bodyPr>
          <a:lstStyle/>
          <a:p>
            <a:r>
              <a:rPr lang="en-US" sz="1800" b="0" dirty="0" err="1" smtClean="0"/>
              <a:t>L’accessibilita</a:t>
            </a:r>
            <a:r>
              <a:rPr lang="en-US" sz="1800" b="0" dirty="0" smtClean="0"/>
              <a:t>’ </a:t>
            </a:r>
            <a:r>
              <a:rPr lang="en-US" sz="1800" b="0" dirty="0" err="1" smtClean="0"/>
              <a:t>remota</a:t>
            </a:r>
            <a:r>
              <a:rPr lang="en-US" sz="1800" b="0" dirty="0" smtClean="0"/>
              <a:t> (“</a:t>
            </a:r>
            <a:r>
              <a:rPr lang="en-US" sz="1800" dirty="0" smtClean="0"/>
              <a:t>streaming</a:t>
            </a:r>
            <a:r>
              <a:rPr lang="en-US" sz="1800" b="0" dirty="0" smtClean="0"/>
              <a:t>”) </a:t>
            </a:r>
            <a:r>
              <a:rPr lang="en-US" sz="1800" b="0" dirty="0" err="1" smtClean="0"/>
              <a:t>dei</a:t>
            </a:r>
            <a:r>
              <a:rPr lang="en-US" sz="1800" b="0" dirty="0" smtClean="0"/>
              <a:t> samples e’ </a:t>
            </a:r>
            <a:r>
              <a:rPr lang="en-US" sz="1800" b="0" dirty="0" err="1" smtClean="0"/>
              <a:t>necessaria</a:t>
            </a:r>
            <a:r>
              <a:rPr lang="en-US" sz="1800" b="0" dirty="0" smtClean="0"/>
              <a:t> per </a:t>
            </a:r>
            <a:r>
              <a:rPr lang="en-US" sz="1800" b="0" dirty="0" err="1" smtClean="0"/>
              <a:t>poter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diminuire</a:t>
            </a:r>
            <a:r>
              <a:rPr lang="en-US" sz="1800" b="0" dirty="0" smtClean="0"/>
              <a:t> le </a:t>
            </a:r>
            <a:r>
              <a:rPr lang="en-US" sz="1800" b="0" dirty="0" err="1" smtClean="0"/>
              <a:t>copie</a:t>
            </a:r>
            <a:r>
              <a:rPr lang="en-US" sz="1800" b="0" dirty="0" smtClean="0"/>
              <a:t> di </a:t>
            </a:r>
            <a:r>
              <a:rPr lang="en-US" sz="1800" b="0" dirty="0" err="1" smtClean="0"/>
              <a:t>dati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distribuite</a:t>
            </a:r>
            <a:r>
              <a:rPr lang="en-US" sz="1800" b="0" dirty="0" smtClean="0"/>
              <a:t> </a:t>
            </a:r>
          </a:p>
          <a:p>
            <a:r>
              <a:rPr lang="en-US" sz="1800" b="0" dirty="0" smtClean="0">
                <a:solidFill>
                  <a:srgbClr val="008000"/>
                </a:solidFill>
              </a:rPr>
              <a:t>CMS: </a:t>
            </a:r>
            <a:r>
              <a:rPr lang="en-US" sz="1800" b="0" dirty="0" err="1" smtClean="0">
                <a:solidFill>
                  <a:srgbClr val="008000"/>
                </a:solidFill>
              </a:rPr>
              <a:t>Xrootd</a:t>
            </a:r>
            <a:r>
              <a:rPr lang="en-US" sz="1800" b="0" dirty="0" smtClean="0">
                <a:solidFill>
                  <a:srgbClr val="008000"/>
                </a:solidFill>
              </a:rPr>
              <a:t> federation in </a:t>
            </a:r>
            <a:r>
              <a:rPr lang="en-US" sz="1800" b="0" dirty="0" err="1" smtClean="0">
                <a:solidFill>
                  <a:srgbClr val="008000"/>
                </a:solidFill>
              </a:rPr>
              <a:t>produzione</a:t>
            </a:r>
            <a:r>
              <a:rPr lang="en-US" sz="1800" b="0" dirty="0" smtClean="0">
                <a:solidFill>
                  <a:srgbClr val="008000"/>
                </a:solidFill>
              </a:rPr>
              <a:t>, con </a:t>
            </a:r>
            <a:r>
              <a:rPr lang="en-US" sz="1800" b="0" dirty="0" err="1" smtClean="0">
                <a:solidFill>
                  <a:srgbClr val="008000"/>
                </a:solidFill>
              </a:rPr>
              <a:t>ottimizzazione</a:t>
            </a:r>
            <a:r>
              <a:rPr lang="en-US" sz="1800" b="0" dirty="0" smtClean="0">
                <a:solidFill>
                  <a:srgbClr val="008000"/>
                </a:solidFill>
              </a:rPr>
              <a:t> </a:t>
            </a:r>
            <a:r>
              <a:rPr lang="en-US" sz="1800" b="0" dirty="0" err="1" smtClean="0">
                <a:solidFill>
                  <a:srgbClr val="008000"/>
                </a:solidFill>
              </a:rPr>
              <a:t>dell’accesso</a:t>
            </a:r>
            <a:endParaRPr lang="en-US" sz="1800" b="0" dirty="0" smtClean="0">
              <a:solidFill>
                <a:srgbClr val="008000"/>
              </a:solidFill>
            </a:endParaRPr>
          </a:p>
          <a:p>
            <a:r>
              <a:rPr lang="en-US" sz="1800" b="0" dirty="0" smtClean="0"/>
              <a:t>News: </a:t>
            </a:r>
            <a:r>
              <a:rPr lang="en-US" sz="1800" dirty="0" smtClean="0"/>
              <a:t>transition federation </a:t>
            </a:r>
            <a:r>
              <a:rPr lang="en-US" sz="1800" b="0" dirty="0" smtClean="0"/>
              <a:t>in </a:t>
            </a:r>
            <a:r>
              <a:rPr lang="en-US" sz="1800" b="0" dirty="0" err="1" smtClean="0"/>
              <a:t>costruzione</a:t>
            </a:r>
            <a:r>
              <a:rPr lang="en-US" sz="1800" b="0" dirty="0" smtClean="0"/>
              <a:t>, vi </a:t>
            </a:r>
            <a:r>
              <a:rPr lang="en-US" sz="1800" b="0" dirty="0" err="1" smtClean="0"/>
              <a:t>saranno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automaticamente</a:t>
            </a:r>
            <a:r>
              <a:rPr lang="en-US" sz="1800" b="0" dirty="0" smtClean="0"/>
              <a:t>  </a:t>
            </a:r>
            <a:r>
              <a:rPr lang="en-US" sz="1800" b="0" dirty="0" err="1" smtClean="0"/>
              <a:t>mandati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siti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meno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affidabili</a:t>
            </a:r>
            <a:r>
              <a:rPr lang="en-US" sz="1800" b="0" dirty="0" smtClean="0"/>
              <a:t>, e’ </a:t>
            </a:r>
            <a:r>
              <a:rPr lang="en-US" sz="1800" b="0" dirty="0" err="1" smtClean="0"/>
              <a:t>collegata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alla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federazione</a:t>
            </a:r>
            <a:r>
              <a:rPr lang="en-US" sz="1800" b="0" dirty="0" smtClean="0"/>
              <a:t> di </a:t>
            </a:r>
            <a:r>
              <a:rPr lang="en-US" sz="1800" b="0" dirty="0" err="1" smtClean="0"/>
              <a:t>produzione</a:t>
            </a:r>
            <a:r>
              <a:rPr lang="en-US" sz="1800" b="0" dirty="0" smtClean="0"/>
              <a:t> come </a:t>
            </a:r>
            <a:r>
              <a:rPr lang="en-US" sz="1800" dirty="0" err="1" smtClean="0"/>
              <a:t>ultima</a:t>
            </a:r>
            <a:r>
              <a:rPr lang="en-US" sz="1800" dirty="0" smtClean="0"/>
              <a:t> </a:t>
            </a:r>
            <a:r>
              <a:rPr lang="en-US" sz="1800" dirty="0" err="1" smtClean="0"/>
              <a:t>opzione</a:t>
            </a:r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5041115" y="0"/>
            <a:ext cx="3967667" cy="3956020"/>
            <a:chOff x="4784909" y="1845271"/>
            <a:chExt cx="4270482" cy="39560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4909" y="1845271"/>
              <a:ext cx="4270482" cy="395602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686800" y="3701577"/>
              <a:ext cx="368591" cy="610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6742324" y="4349440"/>
            <a:ext cx="978777" cy="5199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dirty="0" smtClean="0">
                <a:solidFill>
                  <a:srgbClr val="FFFFFF"/>
                </a:solidFill>
                <a:latin typeface="Arial"/>
              </a:rPr>
              <a:t>Transition Federation</a:t>
            </a:r>
            <a:endParaRPr lang="en-US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30928" y="4986258"/>
            <a:ext cx="501041" cy="2599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srgbClr val="FFFFFF"/>
                </a:solidFill>
                <a:latin typeface="Arial"/>
              </a:rPr>
              <a:t>T2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13808" y="4986258"/>
            <a:ext cx="501041" cy="2599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srgbClr val="FFFFFF"/>
                </a:solidFill>
                <a:latin typeface="Arial"/>
              </a:rPr>
              <a:t>T3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1" name="Straight Arrow Connector 10"/>
          <p:cNvCxnSpPr>
            <a:stCxn id="9" idx="0"/>
            <a:endCxn id="7" idx="3"/>
          </p:cNvCxnSpPr>
          <p:nvPr/>
        </p:nvCxnSpPr>
        <p:spPr>
          <a:xfrm flipH="1" flipV="1">
            <a:off x="7721101" y="4609436"/>
            <a:ext cx="543228" cy="376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  <a:endCxn id="7" idx="1"/>
          </p:cNvCxnSpPr>
          <p:nvPr/>
        </p:nvCxnSpPr>
        <p:spPr>
          <a:xfrm flipV="1">
            <a:off x="6181449" y="4609436"/>
            <a:ext cx="560875" cy="376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0"/>
          </p:cNvCxnSpPr>
          <p:nvPr/>
        </p:nvCxnSpPr>
        <p:spPr>
          <a:xfrm>
            <a:off x="6742324" y="1104459"/>
            <a:ext cx="489389" cy="324498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69478" y="3956020"/>
            <a:ext cx="1262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srgbClr val="000000"/>
                </a:solidFill>
                <a:latin typeface="Arial"/>
              </a:rPr>
              <a:t>Last resort …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5078"/>
            <a:ext cx="4707456" cy="25314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78410" y="5639027"/>
            <a:ext cx="3495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srgbClr val="000000"/>
                </a:solidFill>
                <a:latin typeface="Arial"/>
              </a:rPr>
              <a:t>Hammer Cloud test in Europa: 600+ MBs, +30k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</a:rPr>
              <a:t>connessioni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</a:rPr>
              <a:t>attive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</a:rPr>
              <a:t>contemporanee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; 5% di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</a:rPr>
              <a:t>fallimenti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</a:rPr>
              <a:t>aggiuntivi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</a:rPr>
              <a:t>dovuti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 ad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</a:rPr>
              <a:t>Xrootd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</a:rPr>
              <a:t>tipicamente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</a:rPr>
              <a:t>siti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 con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</a:rPr>
              <a:t>problemi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59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16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Analisi</a:t>
            </a:r>
            <a:r>
              <a:rPr lang="en-US" dirty="0" smtClean="0"/>
              <a:t> </a:t>
            </a:r>
            <a:r>
              <a:rPr lang="en-US" dirty="0" err="1" smtClean="0"/>
              <a:t>utente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7E5CA-0ADF-F243-99B5-93702C7EA9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" y="1462690"/>
            <a:ext cx="6521817" cy="44733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79472" y="2067034"/>
            <a:ext cx="20144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Siamo</a:t>
            </a:r>
            <a:r>
              <a:rPr lang="en-US" b="1" dirty="0" smtClean="0"/>
              <a:t> sui 300 </a:t>
            </a:r>
            <a:r>
              <a:rPr lang="en-US" b="1" dirty="0" err="1" smtClean="0"/>
              <a:t>utenti</a:t>
            </a:r>
            <a:r>
              <a:rPr lang="en-US" b="1" dirty="0" smtClean="0"/>
              <a:t> </a:t>
            </a:r>
            <a:r>
              <a:rPr lang="en-US" b="1" dirty="0" err="1" smtClean="0"/>
              <a:t>diversi</a:t>
            </a:r>
            <a:r>
              <a:rPr lang="en-US" b="1" dirty="0" smtClean="0"/>
              <a:t> a </a:t>
            </a:r>
            <a:r>
              <a:rPr lang="en-US" b="1" dirty="0" err="1" smtClean="0"/>
              <a:t>settimana</a:t>
            </a:r>
            <a:r>
              <a:rPr lang="en-US" b="1" dirty="0" smtClean="0"/>
              <a:t> </a:t>
            </a:r>
            <a:r>
              <a:rPr lang="en-US" b="1" dirty="0" err="1" smtClean="0"/>
              <a:t>che</a:t>
            </a:r>
            <a:r>
              <a:rPr lang="en-US" b="1" dirty="0" smtClean="0"/>
              <a:t> </a:t>
            </a:r>
            <a:r>
              <a:rPr lang="en-US" b="1" dirty="0" err="1" smtClean="0"/>
              <a:t>sottomettono</a:t>
            </a:r>
            <a:r>
              <a:rPr lang="en-US" b="1" dirty="0" smtClean="0"/>
              <a:t> via CRAB3</a:t>
            </a:r>
          </a:p>
          <a:p>
            <a:endParaRPr lang="en-US" dirty="0"/>
          </a:p>
          <a:p>
            <a:r>
              <a:rPr lang="en-US" dirty="0" smtClean="0"/>
              <a:t>Nota: drop </a:t>
            </a:r>
            <a:r>
              <a:rPr lang="en-US" dirty="0" err="1" smtClean="0"/>
              <a:t>dai</a:t>
            </a:r>
            <a:r>
              <a:rPr lang="en-US" dirty="0" smtClean="0"/>
              <a:t> 500 e’ </a:t>
            </a:r>
            <a:r>
              <a:rPr lang="en-US" dirty="0" err="1" smtClean="0"/>
              <a:t>dovuto</a:t>
            </a:r>
            <a:r>
              <a:rPr lang="en-US" dirty="0" smtClean="0"/>
              <a:t> a </a:t>
            </a:r>
            <a:r>
              <a:rPr lang="en-US" dirty="0" err="1" smtClean="0"/>
              <a:t>maggiore</a:t>
            </a:r>
            <a:r>
              <a:rPr lang="en-US" dirty="0" smtClean="0"/>
              <a:t> </a:t>
            </a:r>
            <a:r>
              <a:rPr lang="en-US" dirty="0" err="1" smtClean="0"/>
              <a:t>organizzazione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gruppi</a:t>
            </a:r>
            <a:r>
              <a:rPr lang="en-US" dirty="0" smtClean="0"/>
              <a:t> di </a:t>
            </a:r>
            <a:r>
              <a:rPr lang="en-US" dirty="0" err="1" smtClean="0"/>
              <a:t>analisi</a:t>
            </a:r>
            <a:r>
              <a:rPr lang="en-US" dirty="0" smtClean="0"/>
              <a:t>, non ad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effettivo</a:t>
            </a:r>
            <a:r>
              <a:rPr lang="en-US" dirty="0" smtClean="0"/>
              <a:t> </a:t>
            </a:r>
            <a:r>
              <a:rPr lang="en-US" dirty="0" err="1" smtClean="0"/>
              <a:t>calo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1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127"/>
            <a:ext cx="8229600" cy="990600"/>
          </a:xfrm>
        </p:spPr>
        <p:txBody>
          <a:bodyPr/>
          <a:lstStyle/>
          <a:p>
            <a:r>
              <a:rPr lang="en-US" dirty="0" smtClean="0"/>
              <a:t>WAN access in Italia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60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743"/>
            <a:ext cx="5999655" cy="2837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17116" y="2032000"/>
            <a:ext cx="2391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 </a:t>
            </a:r>
            <a:r>
              <a:rPr lang="en-US" dirty="0" err="1" smtClean="0"/>
              <a:t>Xrootd</a:t>
            </a:r>
            <a:r>
              <a:rPr lang="en-US" dirty="0" smtClean="0"/>
              <a:t> </a:t>
            </a:r>
            <a:r>
              <a:rPr lang="en-US" dirty="0" err="1" smtClean="0"/>
              <a:t>italiani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in media &gt; 100 MB/s </a:t>
            </a:r>
            <a:br>
              <a:rPr lang="en-US" dirty="0" smtClean="0"/>
            </a:br>
            <a:r>
              <a:rPr lang="en-US" dirty="0" err="1" smtClean="0"/>
              <a:t>serviti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3" y="4077043"/>
            <a:ext cx="5771931" cy="27346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47090" y="4955626"/>
            <a:ext cx="2699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Destinazioni</a:t>
            </a:r>
            <a:r>
              <a:rPr lang="en-US" dirty="0" smtClean="0"/>
              <a:t> </a:t>
            </a:r>
            <a:r>
              <a:rPr lang="en-US" dirty="0" err="1" smtClean="0"/>
              <a:t>soprattutto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italiane</a:t>
            </a:r>
            <a:endParaRPr lang="en-US" dirty="0" smtClean="0"/>
          </a:p>
          <a:p>
            <a:r>
              <a:rPr lang="en-US" dirty="0" smtClean="0"/>
              <a:t>(la </a:t>
            </a:r>
            <a:r>
              <a:rPr lang="en-US" dirty="0" err="1" smtClean="0"/>
              <a:t>sottonuvola</a:t>
            </a:r>
            <a:r>
              <a:rPr lang="en-US" dirty="0" smtClean="0"/>
              <a:t> </a:t>
            </a:r>
            <a:r>
              <a:rPr lang="en-US" dirty="0" err="1" smtClean="0"/>
              <a:t>funziona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5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86" y="72492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Quale </a:t>
            </a:r>
            <a:r>
              <a:rPr lang="en-US" sz="3600" dirty="0" err="1" smtClean="0"/>
              <a:t>infrastruttura</a:t>
            </a:r>
            <a:r>
              <a:rPr lang="en-US" sz="3600" dirty="0" smtClean="0"/>
              <a:t> serve?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95694"/>
            <a:ext cx="5537311" cy="5862306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err="1" smtClean="0"/>
              <a:t>Sottomissione</a:t>
            </a:r>
            <a:r>
              <a:rPr lang="en-US" u="sng" dirty="0" smtClean="0"/>
              <a:t> jobs</a:t>
            </a:r>
            <a:r>
              <a:rPr lang="en-US" dirty="0" smtClean="0"/>
              <a:t>: </a:t>
            </a:r>
            <a:r>
              <a:rPr lang="en-US" dirty="0" err="1" smtClean="0"/>
              <a:t>fino</a:t>
            </a:r>
            <a:r>
              <a:rPr lang="en-US" dirty="0" smtClean="0"/>
              <a:t> ad </a:t>
            </a:r>
            <a:r>
              <a:rPr lang="en-US" dirty="0" err="1" smtClean="0"/>
              <a:t>oggi</a:t>
            </a:r>
            <a:r>
              <a:rPr lang="en-US" dirty="0" smtClean="0"/>
              <a:t> </a:t>
            </a:r>
            <a:r>
              <a:rPr lang="en-US" dirty="0" err="1" smtClean="0"/>
              <a:t>c’erano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o </a:t>
            </a:r>
            <a:r>
              <a:rPr lang="en-US" dirty="0" err="1" smtClean="0"/>
              <a:t>piu</a:t>
            </a:r>
            <a:r>
              <a:rPr lang="en-US" dirty="0" smtClean="0"/>
              <a:t>’  </a:t>
            </a:r>
            <a:r>
              <a:rPr lang="en-US" dirty="0" err="1" smtClean="0"/>
              <a:t>servizi</a:t>
            </a:r>
            <a:r>
              <a:rPr lang="en-US" dirty="0" smtClean="0"/>
              <a:t> (</a:t>
            </a:r>
            <a:r>
              <a:rPr lang="en-US" dirty="0" err="1" smtClean="0"/>
              <a:t>HTCondor</a:t>
            </a:r>
            <a:r>
              <a:rPr lang="en-US" dirty="0" smtClean="0"/>
              <a:t> Pool) per la Prompt </a:t>
            </a:r>
            <a:r>
              <a:rPr lang="en-US" dirty="0" err="1" smtClean="0"/>
              <a:t>Reco</a:t>
            </a:r>
            <a:r>
              <a:rPr lang="en-US" dirty="0" smtClean="0"/>
              <a:t>, per </a:t>
            </a:r>
            <a:r>
              <a:rPr lang="en-US" dirty="0" err="1" smtClean="0"/>
              <a:t>il</a:t>
            </a:r>
            <a:r>
              <a:rPr lang="en-US" dirty="0" smtClean="0"/>
              <a:t> reprocessing, per</a:t>
            </a:r>
            <a:r>
              <a:rPr lang="en-US" dirty="0"/>
              <a:t> </a:t>
            </a:r>
            <a:r>
              <a:rPr lang="en-US" dirty="0" err="1" smtClean="0"/>
              <a:t>l’analisi</a:t>
            </a:r>
            <a:endParaRPr lang="en-US" dirty="0" smtClean="0"/>
          </a:p>
          <a:p>
            <a:r>
              <a:rPr lang="en-US" dirty="0" err="1" smtClean="0"/>
              <a:t>Inoltre</a:t>
            </a:r>
            <a:r>
              <a:rPr lang="en-US" dirty="0" smtClean="0"/>
              <a:t> lo share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siti</a:t>
            </a:r>
            <a:r>
              <a:rPr lang="en-US" dirty="0" smtClean="0"/>
              <a:t> era </a:t>
            </a:r>
            <a:r>
              <a:rPr lang="en-US" dirty="0" err="1" smtClean="0"/>
              <a:t>fisso</a:t>
            </a:r>
            <a:r>
              <a:rPr lang="en-US" dirty="0" smtClean="0"/>
              <a:t>: </a:t>
            </a:r>
            <a:r>
              <a:rPr lang="en-US" dirty="0" err="1" smtClean="0"/>
              <a:t>ai</a:t>
            </a:r>
            <a:r>
              <a:rPr lang="en-US" dirty="0" smtClean="0"/>
              <a:t> T2 50% </a:t>
            </a:r>
            <a:r>
              <a:rPr lang="en-US" dirty="0" err="1" smtClean="0"/>
              <a:t>analisi</a:t>
            </a:r>
            <a:r>
              <a:rPr lang="en-US" dirty="0" smtClean="0"/>
              <a:t> 50% </a:t>
            </a:r>
            <a:r>
              <a:rPr lang="en-US" dirty="0" err="1" smtClean="0"/>
              <a:t>produzione</a:t>
            </a:r>
            <a:r>
              <a:rPr lang="en-US" dirty="0" smtClean="0"/>
              <a:t> MC; </a:t>
            </a:r>
            <a:r>
              <a:rPr lang="en-US" dirty="0" err="1" smtClean="0"/>
              <a:t>ai</a:t>
            </a:r>
            <a:r>
              <a:rPr lang="en-US" dirty="0" smtClean="0"/>
              <a:t> T1 95% </a:t>
            </a:r>
            <a:r>
              <a:rPr lang="en-US" dirty="0" err="1" smtClean="0"/>
              <a:t>produzione</a:t>
            </a:r>
            <a:r>
              <a:rPr lang="en-US" dirty="0" smtClean="0"/>
              <a:t> 5% </a:t>
            </a:r>
            <a:r>
              <a:rPr lang="en-US" dirty="0" err="1" smtClean="0"/>
              <a:t>analisi</a:t>
            </a:r>
            <a:r>
              <a:rPr lang="en-US" dirty="0" smtClean="0"/>
              <a:t>.</a:t>
            </a:r>
          </a:p>
          <a:p>
            <a:r>
              <a:rPr lang="en-US" dirty="0" smtClean="0"/>
              <a:t>Global Pool: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In </a:t>
            </a:r>
            <a:r>
              <a:rPr lang="en-US" dirty="0" err="1" smtClean="0">
                <a:solidFill>
                  <a:srgbClr val="008000"/>
                </a:solidFill>
              </a:rPr>
              <a:t>azione</a:t>
            </a:r>
            <a:r>
              <a:rPr lang="en-US" dirty="0" smtClean="0">
                <a:solidFill>
                  <a:srgbClr val="008000"/>
                </a:solidFill>
              </a:rPr>
              <a:t> da </a:t>
            </a:r>
            <a:r>
              <a:rPr lang="en-US" dirty="0" err="1" smtClean="0">
                <a:solidFill>
                  <a:srgbClr val="008000"/>
                </a:solidFill>
              </a:rPr>
              <a:t>inizio</a:t>
            </a:r>
            <a:r>
              <a:rPr lang="en-US" dirty="0" smtClean="0">
                <a:solidFill>
                  <a:srgbClr val="008000"/>
                </a:solidFill>
              </a:rPr>
              <a:t> 2015, </a:t>
            </a:r>
            <a:r>
              <a:rPr lang="en-US" dirty="0" err="1" smtClean="0">
                <a:solidFill>
                  <a:srgbClr val="008000"/>
                </a:solidFill>
              </a:rPr>
              <a:t>utilizza</a:t>
            </a:r>
            <a:r>
              <a:rPr lang="en-US" dirty="0" smtClean="0">
                <a:solidFill>
                  <a:srgbClr val="008000"/>
                </a:solidFill>
              </a:rPr>
              <a:t> un </a:t>
            </a:r>
            <a:r>
              <a:rPr lang="en-US" dirty="0" err="1" smtClean="0">
                <a:solidFill>
                  <a:srgbClr val="008000"/>
                </a:solidFill>
              </a:rPr>
              <a:t>singolo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HTCondor</a:t>
            </a:r>
            <a:r>
              <a:rPr lang="en-US" dirty="0" smtClean="0">
                <a:solidFill>
                  <a:srgbClr val="008000"/>
                </a:solidFill>
              </a:rPr>
              <a:t> Pool per </a:t>
            </a:r>
            <a:r>
              <a:rPr lang="en-US" dirty="0" err="1" smtClean="0">
                <a:solidFill>
                  <a:srgbClr val="008000"/>
                </a:solidFill>
              </a:rPr>
              <a:t>tutte</a:t>
            </a:r>
            <a:r>
              <a:rPr lang="en-US" dirty="0" smtClean="0">
                <a:solidFill>
                  <a:srgbClr val="008000"/>
                </a:solidFill>
              </a:rPr>
              <a:t> le </a:t>
            </a:r>
            <a:r>
              <a:rPr lang="en-US" dirty="0" err="1" smtClean="0">
                <a:solidFill>
                  <a:srgbClr val="008000"/>
                </a:solidFill>
              </a:rPr>
              <a:t>attivita</a:t>
            </a:r>
            <a:r>
              <a:rPr lang="en-US" dirty="0" smtClean="0">
                <a:solidFill>
                  <a:srgbClr val="008000"/>
                </a:solidFill>
              </a:rPr>
              <a:t>’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Ai </a:t>
            </a:r>
            <a:r>
              <a:rPr lang="en-US" dirty="0" err="1" smtClean="0">
                <a:solidFill>
                  <a:srgbClr val="008000"/>
                </a:solidFill>
              </a:rPr>
              <a:t>siti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arriva</a:t>
            </a:r>
            <a:r>
              <a:rPr lang="en-US" dirty="0" smtClean="0">
                <a:solidFill>
                  <a:srgbClr val="008000"/>
                </a:solidFill>
              </a:rPr>
              <a:t> un solo </a:t>
            </a:r>
            <a:r>
              <a:rPr lang="en-US" dirty="0" err="1" smtClean="0">
                <a:solidFill>
                  <a:srgbClr val="008000"/>
                </a:solidFill>
              </a:rPr>
              <a:t>tipo</a:t>
            </a:r>
            <a:r>
              <a:rPr lang="en-US" dirty="0" smtClean="0">
                <a:solidFill>
                  <a:srgbClr val="008000"/>
                </a:solidFill>
              </a:rPr>
              <a:t> di pilot, e la </a:t>
            </a:r>
            <a:r>
              <a:rPr lang="en-US" dirty="0" err="1" smtClean="0">
                <a:solidFill>
                  <a:srgbClr val="008000"/>
                </a:solidFill>
              </a:rPr>
              <a:t>scelta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fra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cosa</a:t>
            </a:r>
            <a:r>
              <a:rPr lang="en-US" dirty="0" smtClean="0">
                <a:solidFill>
                  <a:srgbClr val="008000"/>
                </a:solidFill>
              </a:rPr>
              <a:t> (Prod, Prompt, </a:t>
            </a:r>
            <a:r>
              <a:rPr lang="en-US" dirty="0" err="1" smtClean="0">
                <a:solidFill>
                  <a:srgbClr val="008000"/>
                </a:solidFill>
              </a:rPr>
              <a:t>Analisi</a:t>
            </a:r>
            <a:r>
              <a:rPr lang="en-US" dirty="0" smtClean="0">
                <a:solidFill>
                  <a:srgbClr val="008000"/>
                </a:solidFill>
              </a:rPr>
              <a:t>) e’ solo via late binding</a:t>
            </a: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Dimostrato</a:t>
            </a:r>
            <a:r>
              <a:rPr lang="en-US" dirty="0" smtClean="0">
                <a:solidFill>
                  <a:srgbClr val="008000"/>
                </a:solidFill>
              </a:rPr>
              <a:t> a &gt; 100000 jobs running </a:t>
            </a:r>
            <a:r>
              <a:rPr lang="en-US" dirty="0" err="1" smtClean="0">
                <a:solidFill>
                  <a:srgbClr val="008000"/>
                </a:solidFill>
              </a:rPr>
              <a:t>contemporanei</a:t>
            </a:r>
            <a:r>
              <a:rPr lang="en-US" dirty="0" smtClean="0">
                <a:solidFill>
                  <a:srgbClr val="008000"/>
                </a:solidFill>
              </a:rPr>
              <a:t> (</a:t>
            </a:r>
            <a:r>
              <a:rPr lang="en-US" dirty="0" err="1" smtClean="0">
                <a:solidFill>
                  <a:srgbClr val="008000"/>
                </a:solidFill>
              </a:rPr>
              <a:t>risorse</a:t>
            </a:r>
            <a:r>
              <a:rPr lang="en-US" dirty="0" smtClean="0">
                <a:solidFill>
                  <a:srgbClr val="008000"/>
                </a:solidFill>
              </a:rPr>
              <a:t> CMS ~ 1MHS06, </a:t>
            </a:r>
            <a:r>
              <a:rPr lang="en-US" dirty="0" err="1" smtClean="0">
                <a:solidFill>
                  <a:srgbClr val="008000"/>
                </a:solidFill>
              </a:rPr>
              <a:t>quindi</a:t>
            </a:r>
            <a:r>
              <a:rPr lang="en-US" dirty="0" smtClean="0">
                <a:solidFill>
                  <a:srgbClr val="008000"/>
                </a:solidFill>
              </a:rPr>
              <a:t> circa </a:t>
            </a:r>
            <a:r>
              <a:rPr lang="en-US" dirty="0" err="1" smtClean="0">
                <a:solidFill>
                  <a:srgbClr val="008000"/>
                </a:solidFill>
              </a:rPr>
              <a:t>tutte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r>
              <a:rPr lang="en-US" dirty="0" err="1" smtClean="0"/>
              <a:t>Possibilita</a:t>
            </a:r>
            <a:r>
              <a:rPr lang="en-US" dirty="0" smtClean="0"/>
              <a:t>’ di </a:t>
            </a:r>
            <a:r>
              <a:rPr lang="en-US" dirty="0" err="1" smtClean="0"/>
              <a:t>sterzare</a:t>
            </a:r>
            <a:r>
              <a:rPr lang="en-US" dirty="0" smtClean="0"/>
              <a:t> </a:t>
            </a:r>
            <a:r>
              <a:rPr lang="en-US" dirty="0" err="1" smtClean="0"/>
              <a:t>tutte</a:t>
            </a:r>
            <a:r>
              <a:rPr lang="en-US" dirty="0" smtClean="0"/>
              <a:t> le </a:t>
            </a:r>
            <a:r>
              <a:rPr lang="en-US" dirty="0" err="1" smtClean="0"/>
              <a:t>risorse</a:t>
            </a:r>
            <a:r>
              <a:rPr lang="en-US" dirty="0" smtClean="0"/>
              <a:t> di </a:t>
            </a:r>
            <a:r>
              <a:rPr lang="en-US" dirty="0" err="1" smtClean="0"/>
              <a:t>calcolo</a:t>
            </a:r>
            <a:r>
              <a:rPr lang="en-US" dirty="0" smtClean="0"/>
              <a:t> di CMS per un </a:t>
            </a:r>
            <a:r>
              <a:rPr lang="en-US" dirty="0" err="1" smtClean="0"/>
              <a:t>unico</a:t>
            </a:r>
            <a:r>
              <a:rPr lang="en-US" dirty="0" smtClean="0"/>
              <a:t> task o </a:t>
            </a:r>
            <a:r>
              <a:rPr lang="en-US" dirty="0" err="1" smtClean="0"/>
              <a:t>addirittura</a:t>
            </a:r>
            <a:r>
              <a:rPr lang="en-US" dirty="0" smtClean="0"/>
              <a:t> </a:t>
            </a:r>
            <a:r>
              <a:rPr lang="en-US" dirty="0" err="1" smtClean="0"/>
              <a:t>utente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Esempio</a:t>
            </a:r>
            <a:r>
              <a:rPr lang="en-US" dirty="0" smtClean="0">
                <a:solidFill>
                  <a:srgbClr val="008000"/>
                </a:solidFill>
              </a:rPr>
              <a:t>: reprocessing </a:t>
            </a:r>
            <a:r>
              <a:rPr lang="en-US" dirty="0" err="1" smtClean="0">
                <a:solidFill>
                  <a:srgbClr val="008000"/>
                </a:solidFill>
              </a:rPr>
              <a:t>d’urgenza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dei</a:t>
            </a:r>
            <a:r>
              <a:rPr lang="en-US" dirty="0" smtClean="0">
                <a:solidFill>
                  <a:srgbClr val="008000"/>
                </a:solidFill>
              </a:rPr>
              <a:t> samples </a:t>
            </a:r>
            <a:r>
              <a:rPr lang="en-US" dirty="0" err="1" smtClean="0">
                <a:solidFill>
                  <a:srgbClr val="008000"/>
                </a:solidFill>
              </a:rPr>
              <a:t>dell’Higgs</a:t>
            </a:r>
            <a:r>
              <a:rPr lang="en-US" dirty="0" smtClean="0">
                <a:solidFill>
                  <a:srgbClr val="008000"/>
                </a:solidFill>
              </a:rPr>
              <a:t> la </a:t>
            </a:r>
            <a:r>
              <a:rPr lang="en-US" dirty="0" err="1" smtClean="0">
                <a:solidFill>
                  <a:srgbClr val="008000"/>
                </a:solidFill>
              </a:rPr>
              <a:t>settimana</a:t>
            </a:r>
            <a:r>
              <a:rPr lang="en-US" dirty="0" smtClean="0">
                <a:solidFill>
                  <a:srgbClr val="008000"/>
                </a:solidFill>
              </a:rPr>
              <a:t> prima di </a:t>
            </a:r>
            <a:r>
              <a:rPr lang="en-US" dirty="0" err="1" smtClean="0">
                <a:solidFill>
                  <a:srgbClr val="008000"/>
                </a:solidFill>
              </a:rPr>
              <a:t>una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conferenza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sz="1600" b="1" dirty="0" smtClean="0">
                <a:solidFill>
                  <a:schemeClr val="tx2"/>
                </a:solidFill>
              </a:rPr>
              <a:t>(</a:t>
            </a:r>
            <a:r>
              <a:rPr lang="en-US" sz="1600" b="1" dirty="0" err="1" smtClean="0">
                <a:solidFill>
                  <a:schemeClr val="tx2"/>
                </a:solidFill>
              </a:rPr>
              <a:t>occhio</a:t>
            </a:r>
            <a:r>
              <a:rPr lang="en-US" sz="1600" b="1" dirty="0" smtClean="0">
                <a:solidFill>
                  <a:schemeClr val="tx2"/>
                </a:solidFill>
              </a:rPr>
              <a:t> ha chi ha in </a:t>
            </a:r>
            <a:r>
              <a:rPr lang="en-US" sz="1600" b="1" dirty="0" err="1" smtClean="0">
                <a:solidFill>
                  <a:schemeClr val="tx2"/>
                </a:solidFill>
              </a:rPr>
              <a:t>mano</a:t>
            </a:r>
            <a:r>
              <a:rPr lang="en-US" sz="1600" b="1" dirty="0" smtClean="0">
                <a:solidFill>
                  <a:schemeClr val="tx2"/>
                </a:solidFill>
              </a:rPr>
              <a:t> lo </a:t>
            </a:r>
            <a:r>
              <a:rPr lang="en-US" sz="1600" b="1" dirty="0" err="1" smtClean="0">
                <a:solidFill>
                  <a:schemeClr val="tx2"/>
                </a:solidFill>
              </a:rPr>
              <a:t>sterzo</a:t>
            </a:r>
            <a:r>
              <a:rPr lang="en-US" sz="1600" b="1" dirty="0" smtClean="0">
                <a:solidFill>
                  <a:schemeClr val="tx2"/>
                </a:solidFill>
              </a:rPr>
              <a:t>….)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308" y="567792"/>
            <a:ext cx="3175000" cy="347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207" y="4205969"/>
            <a:ext cx="3574793" cy="265203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61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55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global pool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62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696982"/>
            <a:ext cx="6604000" cy="240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448"/>
          <a:stretch/>
        </p:blipFill>
        <p:spPr>
          <a:xfrm>
            <a:off x="227723" y="4177862"/>
            <a:ext cx="6527800" cy="2256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71375" y="2727995"/>
            <a:ext cx="100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pending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23775" y="5161178"/>
            <a:ext cx="95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2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527" y="174298"/>
            <a:ext cx="8229600" cy="990600"/>
          </a:xfrm>
        </p:spPr>
        <p:txBody>
          <a:bodyPr/>
          <a:lstStyle/>
          <a:p>
            <a:r>
              <a:rPr lang="en-US" dirty="0" smtClean="0"/>
              <a:t>Overflow via </a:t>
            </a:r>
            <a:r>
              <a:rPr lang="en-US" dirty="0" err="1" smtClean="0"/>
              <a:t>HTCondor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8712"/>
            <a:ext cx="4544327" cy="48974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Via </a:t>
            </a:r>
            <a:r>
              <a:rPr lang="en-US" dirty="0" err="1" smtClean="0"/>
              <a:t>HTCondor</a:t>
            </a:r>
            <a:r>
              <a:rPr lang="en-US" dirty="0" smtClean="0"/>
              <a:t> e’ </a:t>
            </a:r>
            <a:r>
              <a:rPr lang="en-US" dirty="0" err="1" smtClean="0"/>
              <a:t>permessa</a:t>
            </a:r>
            <a:r>
              <a:rPr lang="en-US" dirty="0" smtClean="0"/>
              <a:t> la </a:t>
            </a:r>
            <a:r>
              <a:rPr lang="en-US" dirty="0" err="1" smtClean="0"/>
              <a:t>sottomissione</a:t>
            </a:r>
            <a:r>
              <a:rPr lang="en-US" dirty="0" smtClean="0"/>
              <a:t> di jobs </a:t>
            </a:r>
            <a:r>
              <a:rPr lang="en-US" dirty="0" err="1" smtClean="0"/>
              <a:t>che</a:t>
            </a:r>
            <a:r>
              <a:rPr lang="en-US" dirty="0" smtClean="0"/>
              <a:t> NON </a:t>
            </a:r>
            <a:r>
              <a:rPr lang="en-US" dirty="0" err="1" smtClean="0"/>
              <a:t>accedano</a:t>
            </a:r>
            <a:r>
              <a:rPr lang="en-US" dirty="0" smtClean="0"/>
              <a:t> a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r>
              <a:rPr lang="en-US" dirty="0" smtClean="0"/>
              <a:t> al </a:t>
            </a:r>
            <a:r>
              <a:rPr lang="en-US" dirty="0" err="1" smtClean="0"/>
              <a:t>sito</a:t>
            </a: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8000"/>
                </a:solidFill>
              </a:rPr>
              <a:t>Forzata</a:t>
            </a:r>
            <a:r>
              <a:rPr lang="en-US" dirty="0" smtClean="0">
                <a:solidFill>
                  <a:srgbClr val="008000"/>
                </a:solidFill>
              </a:rPr>
              <a:t> ad un </a:t>
            </a:r>
            <a:r>
              <a:rPr lang="en-US" dirty="0" err="1" smtClean="0">
                <a:solidFill>
                  <a:srgbClr val="008000"/>
                </a:solidFill>
              </a:rPr>
              <a:t>certo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sito</a:t>
            </a:r>
            <a:r>
              <a:rPr lang="en-US" dirty="0" smtClean="0">
                <a:solidFill>
                  <a:srgbClr val="008000"/>
                </a:solidFill>
              </a:rPr>
              <a:t> (</a:t>
            </a:r>
            <a:r>
              <a:rPr lang="en-US" dirty="0" err="1" smtClean="0">
                <a:solidFill>
                  <a:srgbClr val="008000"/>
                </a:solidFill>
              </a:rPr>
              <a:t>esempio</a:t>
            </a:r>
            <a:r>
              <a:rPr lang="en-US" dirty="0" smtClean="0">
                <a:solidFill>
                  <a:srgbClr val="008000"/>
                </a:solidFill>
              </a:rPr>
              <a:t> reprocessing </a:t>
            </a:r>
            <a:r>
              <a:rPr lang="en-US" dirty="0" err="1" smtClean="0">
                <a:solidFill>
                  <a:srgbClr val="008000"/>
                </a:solidFill>
              </a:rPr>
              <a:t>dati</a:t>
            </a:r>
            <a:r>
              <a:rPr lang="en-US" dirty="0" smtClean="0">
                <a:solidFill>
                  <a:srgbClr val="008000"/>
                </a:solidFill>
              </a:rPr>
              <a:t> ad un T1 </a:t>
            </a:r>
            <a:r>
              <a:rPr lang="en-US" dirty="0" err="1" smtClean="0">
                <a:solidFill>
                  <a:srgbClr val="008000"/>
                </a:solidFill>
              </a:rPr>
              <a:t>che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abbia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risorse</a:t>
            </a:r>
            <a:r>
              <a:rPr lang="en-US" dirty="0" smtClean="0">
                <a:solidFill>
                  <a:srgbClr val="008000"/>
                </a:solidFill>
              </a:rPr>
              <a:t> di CPU </a:t>
            </a:r>
            <a:r>
              <a:rPr lang="en-US" dirty="0" err="1" smtClean="0">
                <a:solidFill>
                  <a:srgbClr val="008000"/>
                </a:solidFill>
              </a:rPr>
              <a:t>libere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Per </a:t>
            </a:r>
            <a:r>
              <a:rPr lang="en-US" dirty="0" err="1" smtClean="0">
                <a:solidFill>
                  <a:srgbClr val="008000"/>
                </a:solidFill>
              </a:rPr>
              <a:t>specifici</a:t>
            </a:r>
            <a:r>
              <a:rPr lang="en-US" dirty="0" smtClean="0">
                <a:solidFill>
                  <a:srgbClr val="008000"/>
                </a:solidFill>
              </a:rPr>
              <a:t> jobs di </a:t>
            </a:r>
            <a:r>
              <a:rPr lang="en-US" dirty="0" err="1" smtClean="0">
                <a:solidFill>
                  <a:srgbClr val="008000"/>
                </a:solidFill>
              </a:rPr>
              <a:t>analisi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che</a:t>
            </a:r>
            <a:r>
              <a:rPr lang="en-US" dirty="0" smtClean="0">
                <a:solidFill>
                  <a:srgbClr val="008000"/>
                </a:solidFill>
              </a:rPr>
              <a:t> lo </a:t>
            </a:r>
            <a:r>
              <a:rPr lang="en-US" dirty="0" err="1" smtClean="0">
                <a:solidFill>
                  <a:srgbClr val="008000"/>
                </a:solidFill>
              </a:rPr>
              <a:t>richiedano</a:t>
            </a:r>
            <a:r>
              <a:rPr lang="en-US" dirty="0" smtClean="0">
                <a:solidFill>
                  <a:srgbClr val="008000"/>
                </a:solidFill>
              </a:rPr>
              <a:t> (</a:t>
            </a:r>
            <a:r>
              <a:rPr lang="en-US" dirty="0" err="1" smtClean="0">
                <a:solidFill>
                  <a:srgbClr val="0000FF"/>
                </a:solidFill>
              </a:rPr>
              <a:t>pericoloso</a:t>
            </a:r>
            <a:r>
              <a:rPr lang="en-US" dirty="0" smtClean="0">
                <a:solidFill>
                  <a:srgbClr val="008000"/>
                </a:solidFill>
              </a:rPr>
              <a:t>…)</a:t>
            </a:r>
            <a:endParaRPr lang="en-US" dirty="0">
              <a:solidFill>
                <a:srgbClr val="008000"/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Via </a:t>
            </a:r>
            <a:r>
              <a:rPr lang="en-US" dirty="0" err="1" smtClean="0">
                <a:solidFill>
                  <a:srgbClr val="008000"/>
                </a:solidFill>
              </a:rPr>
              <a:t>logica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interna</a:t>
            </a:r>
            <a:r>
              <a:rPr lang="en-US" dirty="0" smtClean="0">
                <a:solidFill>
                  <a:srgbClr val="008000"/>
                </a:solidFill>
              </a:rPr>
              <a:t> per </a:t>
            </a:r>
            <a:r>
              <a:rPr lang="en-US" dirty="0" err="1" smtClean="0">
                <a:solidFill>
                  <a:srgbClr val="008000"/>
                </a:solidFill>
              </a:rPr>
              <a:t>i</a:t>
            </a:r>
            <a:r>
              <a:rPr lang="en-US" dirty="0" smtClean="0">
                <a:solidFill>
                  <a:srgbClr val="008000"/>
                </a:solidFill>
              </a:rPr>
              <a:t> workflow di </a:t>
            </a:r>
            <a:r>
              <a:rPr lang="en-US" dirty="0" err="1" smtClean="0">
                <a:solidFill>
                  <a:srgbClr val="008000"/>
                </a:solidFill>
              </a:rPr>
              <a:t>analisi</a:t>
            </a:r>
            <a:endParaRPr lang="en-US" dirty="0" smtClean="0">
              <a:solidFill>
                <a:srgbClr val="008000"/>
              </a:solidFill>
            </a:endParaRPr>
          </a:p>
          <a:p>
            <a:pPr marL="1314450" lvl="2" indent="-457200"/>
            <a:r>
              <a:rPr lang="en-US" b="1" dirty="0" smtClean="0">
                <a:solidFill>
                  <a:srgbClr val="3366FF"/>
                </a:solidFill>
              </a:rPr>
              <a:t>Se </a:t>
            </a:r>
            <a:r>
              <a:rPr lang="en-US" b="1" dirty="0" err="1" smtClean="0">
                <a:solidFill>
                  <a:srgbClr val="3366FF"/>
                </a:solidFill>
              </a:rPr>
              <a:t>il</a:t>
            </a:r>
            <a:r>
              <a:rPr lang="en-US" b="1" dirty="0" smtClean="0">
                <a:solidFill>
                  <a:srgbClr val="3366FF"/>
                </a:solidFill>
              </a:rPr>
              <a:t> job e’ in </a:t>
            </a:r>
            <a:r>
              <a:rPr lang="en-US" b="1" dirty="0" err="1" smtClean="0">
                <a:solidFill>
                  <a:srgbClr val="3366FF"/>
                </a:solidFill>
              </a:rPr>
              <a:t>attesa</a:t>
            </a:r>
            <a:r>
              <a:rPr lang="en-US" b="1" dirty="0" smtClean="0">
                <a:solidFill>
                  <a:srgbClr val="3366FF"/>
                </a:solidFill>
              </a:rPr>
              <a:t> da </a:t>
            </a:r>
            <a:r>
              <a:rPr lang="en-US" b="1" dirty="0" err="1" smtClean="0">
                <a:solidFill>
                  <a:srgbClr val="3366FF"/>
                </a:solidFill>
              </a:rPr>
              <a:t>maggiore</a:t>
            </a:r>
            <a:r>
              <a:rPr lang="en-US" b="1" dirty="0" smtClean="0">
                <a:solidFill>
                  <a:srgbClr val="3366FF"/>
                </a:solidFill>
              </a:rPr>
              <a:t> di X ore</a:t>
            </a:r>
          </a:p>
          <a:p>
            <a:pPr marL="1314450" lvl="2" indent="-457200"/>
            <a:r>
              <a:rPr lang="en-US" b="1" dirty="0" smtClean="0">
                <a:solidFill>
                  <a:srgbClr val="3366FF"/>
                </a:solidFill>
              </a:rPr>
              <a:t>Se </a:t>
            </a:r>
            <a:r>
              <a:rPr lang="en-US" b="1" dirty="0" err="1" smtClean="0">
                <a:solidFill>
                  <a:srgbClr val="3366FF"/>
                </a:solidFill>
              </a:rPr>
              <a:t>il</a:t>
            </a:r>
            <a:r>
              <a:rPr lang="en-US" b="1" dirty="0" smtClean="0">
                <a:solidFill>
                  <a:srgbClr val="3366FF"/>
                </a:solidFill>
              </a:rPr>
              <a:t> job e’ </a:t>
            </a:r>
            <a:r>
              <a:rPr lang="en-US" b="1" dirty="0" err="1" smtClean="0">
                <a:solidFill>
                  <a:srgbClr val="3366FF"/>
                </a:solidFill>
              </a:rPr>
              <a:t>destinato</a:t>
            </a:r>
            <a:r>
              <a:rPr lang="en-US" b="1" dirty="0" smtClean="0">
                <a:solidFill>
                  <a:srgbClr val="3366FF"/>
                </a:solidFill>
              </a:rPr>
              <a:t> ad </a:t>
            </a:r>
            <a:r>
              <a:rPr lang="en-US" b="1" dirty="0" err="1" smtClean="0">
                <a:solidFill>
                  <a:srgbClr val="3366FF"/>
                </a:solidFill>
              </a:rPr>
              <a:t>una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regione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che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permette</a:t>
            </a:r>
            <a:r>
              <a:rPr lang="en-US" b="1" dirty="0" smtClean="0">
                <a:solidFill>
                  <a:srgbClr val="3366FF"/>
                </a:solidFill>
              </a:rPr>
              <a:t> overflow (per </a:t>
            </a:r>
            <a:r>
              <a:rPr lang="en-US" b="1" dirty="0" err="1" smtClean="0">
                <a:solidFill>
                  <a:srgbClr val="3366FF"/>
                </a:solidFill>
              </a:rPr>
              <a:t>il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momento</a:t>
            </a:r>
            <a:r>
              <a:rPr lang="en-US" b="1" dirty="0" smtClean="0">
                <a:solidFill>
                  <a:srgbClr val="3366FF"/>
                </a:solidFill>
              </a:rPr>
              <a:t> US, EU in </a:t>
            </a:r>
            <a:r>
              <a:rPr lang="en-US" b="1" dirty="0" err="1" smtClean="0">
                <a:solidFill>
                  <a:srgbClr val="3366FF"/>
                </a:solidFill>
              </a:rPr>
              <a:t>attivazione</a:t>
            </a:r>
            <a:r>
              <a:rPr lang="en-US" b="1" dirty="0" smtClean="0">
                <a:solidFill>
                  <a:srgbClr val="3366FF"/>
                </a:solidFill>
              </a:rPr>
              <a:t>)</a:t>
            </a:r>
          </a:p>
          <a:p>
            <a:pPr marL="1314450" lvl="2" indent="-457200"/>
            <a:r>
              <a:rPr lang="en-US" b="1" dirty="0" smtClean="0">
                <a:solidFill>
                  <a:srgbClr val="3366FF"/>
                </a:solidFill>
              </a:rPr>
              <a:t>Se </a:t>
            </a:r>
            <a:r>
              <a:rPr lang="en-US" b="1" dirty="0" err="1" smtClean="0">
                <a:solidFill>
                  <a:srgbClr val="3366FF"/>
                </a:solidFill>
              </a:rPr>
              <a:t>il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numero</a:t>
            </a:r>
            <a:r>
              <a:rPr lang="en-US" b="1" dirty="0" smtClean="0">
                <a:solidFill>
                  <a:srgbClr val="3366FF"/>
                </a:solidFill>
              </a:rPr>
              <a:t> di jobs in overflow e’ sotto </a:t>
            </a:r>
            <a:r>
              <a:rPr lang="en-US" b="1" dirty="0" err="1" smtClean="0">
                <a:solidFill>
                  <a:srgbClr val="3366FF"/>
                </a:solidFill>
              </a:rPr>
              <a:t>una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certa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soglia</a:t>
            </a:r>
            <a:endParaRPr lang="en-US" b="1" dirty="0" smtClean="0">
              <a:solidFill>
                <a:srgbClr val="3366FF"/>
              </a:solidFill>
            </a:endParaRPr>
          </a:p>
          <a:p>
            <a:pPr marL="1314450" lvl="2" indent="-457200"/>
            <a:r>
              <a:rPr lang="en-US" b="1" dirty="0" err="1" smtClean="0">
                <a:solidFill>
                  <a:srgbClr val="008000"/>
                </a:solidFill>
              </a:rPr>
              <a:t>Manda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il</a:t>
            </a:r>
            <a:r>
              <a:rPr lang="en-US" b="1" dirty="0" smtClean="0">
                <a:solidFill>
                  <a:srgbClr val="008000"/>
                </a:solidFill>
              </a:rPr>
              <a:t> job in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un </a:t>
            </a:r>
            <a:r>
              <a:rPr lang="en-US" b="1" dirty="0" err="1" smtClean="0">
                <a:solidFill>
                  <a:srgbClr val="008000"/>
                </a:solidFill>
              </a:rPr>
              <a:t>sito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della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stessa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regione</a:t>
            </a:r>
            <a:r>
              <a:rPr lang="en-US" b="1" dirty="0" smtClean="0">
                <a:solidFill>
                  <a:srgbClr val="008000"/>
                </a:solidFill>
              </a:rPr>
              <a:t>, e </a:t>
            </a:r>
            <a:r>
              <a:rPr lang="en-US" b="1" dirty="0" err="1" smtClean="0">
                <a:solidFill>
                  <a:srgbClr val="008000"/>
                </a:solidFill>
              </a:rPr>
              <a:t>assumi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che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l’accesso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avvenga</a:t>
            </a:r>
            <a:r>
              <a:rPr lang="en-US" b="1" dirty="0" smtClean="0">
                <a:solidFill>
                  <a:srgbClr val="008000"/>
                </a:solidFill>
              </a:rPr>
              <a:t> via la </a:t>
            </a:r>
            <a:r>
              <a:rPr lang="en-US" b="1" dirty="0" err="1" smtClean="0">
                <a:solidFill>
                  <a:srgbClr val="008000"/>
                </a:solidFill>
              </a:rPr>
              <a:t>federazione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Xrootd</a:t>
            </a:r>
            <a:endParaRPr lang="en-US" b="1" dirty="0" smtClean="0">
              <a:solidFill>
                <a:srgbClr val="008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7563" y="1228712"/>
            <a:ext cx="4087126" cy="4897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00000"/>
                </a:solidFill>
                <a:latin typeface="Arial"/>
              </a:rPr>
              <a:t>Regione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definita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come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vicinanza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(bandwidth, latency) di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network</a:t>
            </a:r>
          </a:p>
          <a:p>
            <a:pPr lvl="1">
              <a:buClr>
                <a:srgbClr val="D1282E"/>
              </a:buClr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Al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momento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EU e US 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</a:endParaRP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Arial"/>
              </a:rPr>
              <a:t>US: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tutti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T2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sono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 100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Gbit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/s, EU: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quelli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grandi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 10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Gbit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/s</a:t>
            </a:r>
          </a:p>
          <a:p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Target di CMS ~20%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dei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jobs con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accesso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remoto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;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potrebbe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aumentare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se la rete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si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dimostra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adeguata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63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15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951741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Piu</a:t>
            </a:r>
            <a:r>
              <a:rPr lang="en-US" sz="2400" dirty="0" smtClean="0"/>
              <a:t>’ in </a:t>
            </a:r>
            <a:r>
              <a:rPr lang="en-US" sz="2400" dirty="0" err="1" smtClean="0"/>
              <a:t>generale</a:t>
            </a:r>
            <a:r>
              <a:rPr lang="en-US" sz="2400" dirty="0" smtClean="0"/>
              <a:t>: </a:t>
            </a:r>
            <a:r>
              <a:rPr lang="en-US" sz="2400" dirty="0" err="1" smtClean="0"/>
              <a:t>HTCondor</a:t>
            </a:r>
            <a:r>
              <a:rPr lang="en-US" sz="2400" dirty="0" smtClean="0"/>
              <a:t>/</a:t>
            </a:r>
            <a:r>
              <a:rPr lang="en-US" sz="2400" dirty="0" err="1" smtClean="0"/>
              <a:t>GlideInWms</a:t>
            </a:r>
            <a:r>
              <a:rPr lang="en-US" sz="2400" dirty="0" smtClean="0"/>
              <a:t> e </a:t>
            </a:r>
            <a:r>
              <a:rPr lang="en-US" sz="2400" dirty="0" err="1" smtClean="0"/>
              <a:t>opportunistico</a:t>
            </a:r>
            <a:r>
              <a:rPr lang="en-US" sz="2400" dirty="0" smtClean="0"/>
              <a:t>/Volunteering?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04459"/>
            <a:ext cx="4296833" cy="54614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generale</a:t>
            </a:r>
            <a:r>
              <a:rPr lang="en-US" dirty="0" smtClean="0"/>
              <a:t>, </a:t>
            </a:r>
            <a:r>
              <a:rPr lang="en-US" dirty="0" err="1" smtClean="0"/>
              <a:t>HTCondor</a:t>
            </a:r>
            <a:r>
              <a:rPr lang="en-US" dirty="0" smtClean="0"/>
              <a:t> con o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/>
              <a:t>G</a:t>
            </a:r>
            <a:r>
              <a:rPr lang="en-US" dirty="0" err="1" smtClean="0"/>
              <a:t>lideInWMS</a:t>
            </a:r>
            <a:r>
              <a:rPr lang="en-US" dirty="0" smtClean="0"/>
              <a:t> e’ </a:t>
            </a:r>
            <a:r>
              <a:rPr lang="en-US" dirty="0" err="1" smtClean="0"/>
              <a:t>l’arma</a:t>
            </a:r>
            <a:r>
              <a:rPr lang="en-US" dirty="0" smtClean="0"/>
              <a:t> di CMS per </a:t>
            </a:r>
            <a:r>
              <a:rPr lang="en-US" dirty="0" err="1" smtClean="0"/>
              <a:t>operare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piattaforme</a:t>
            </a:r>
            <a:r>
              <a:rPr lang="en-US" dirty="0" smtClean="0"/>
              <a:t> di </a:t>
            </a:r>
            <a:r>
              <a:rPr lang="en-US" dirty="0" err="1" smtClean="0"/>
              <a:t>calcolo</a:t>
            </a:r>
            <a:r>
              <a:rPr lang="en-US" dirty="0" smtClean="0"/>
              <a:t> </a:t>
            </a:r>
            <a:r>
              <a:rPr lang="en-US" dirty="0" err="1" smtClean="0"/>
              <a:t>molteplici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Dovunque</a:t>
            </a:r>
            <a:r>
              <a:rPr lang="en-US" dirty="0" smtClean="0"/>
              <a:t> </a:t>
            </a:r>
            <a:r>
              <a:rPr lang="en-US" dirty="0" err="1" smtClean="0"/>
              <a:t>possiamo</a:t>
            </a:r>
            <a:r>
              <a:rPr lang="en-US" dirty="0" smtClean="0"/>
              <a:t> far </a:t>
            </a:r>
            <a:r>
              <a:rPr lang="en-US" dirty="0" err="1" smtClean="0"/>
              <a:t>partire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startd</a:t>
            </a:r>
            <a:r>
              <a:rPr lang="en-US" dirty="0" smtClean="0"/>
              <a:t> di </a:t>
            </a:r>
            <a:r>
              <a:rPr lang="en-US" dirty="0" err="1" smtClean="0"/>
              <a:t>HTCondor</a:t>
            </a:r>
            <a:r>
              <a:rPr lang="en-US" dirty="0" smtClean="0"/>
              <a:t>, e </a:t>
            </a:r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accesso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Al software (via CVMFS se non </a:t>
            </a:r>
            <a:r>
              <a:rPr lang="en-US" dirty="0" err="1" smtClean="0">
                <a:solidFill>
                  <a:srgbClr val="008000"/>
                </a:solidFill>
              </a:rPr>
              <a:t>disponibile</a:t>
            </a:r>
            <a:r>
              <a:rPr lang="en-US" dirty="0" smtClean="0">
                <a:solidFill>
                  <a:srgbClr val="008000"/>
                </a:solidFill>
              </a:rPr>
              <a:t> in </a:t>
            </a:r>
            <a:r>
              <a:rPr lang="en-US" dirty="0" err="1" smtClean="0">
                <a:solidFill>
                  <a:srgbClr val="008000"/>
                </a:solidFill>
              </a:rPr>
              <a:t>altro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modo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Ai </a:t>
            </a:r>
            <a:r>
              <a:rPr lang="en-US" dirty="0" err="1" smtClean="0">
                <a:solidFill>
                  <a:srgbClr val="008000"/>
                </a:solidFill>
              </a:rPr>
              <a:t>dati</a:t>
            </a:r>
            <a:r>
              <a:rPr lang="en-US" dirty="0" smtClean="0">
                <a:solidFill>
                  <a:srgbClr val="008000"/>
                </a:solidFill>
              </a:rPr>
              <a:t> (via </a:t>
            </a:r>
            <a:r>
              <a:rPr lang="en-US" dirty="0" err="1" smtClean="0">
                <a:solidFill>
                  <a:srgbClr val="008000"/>
                </a:solidFill>
              </a:rPr>
              <a:t>Xrootd</a:t>
            </a:r>
            <a:r>
              <a:rPr lang="en-US" dirty="0" smtClean="0">
                <a:solidFill>
                  <a:srgbClr val="008000"/>
                </a:solidFill>
              </a:rPr>
              <a:t>, per </a:t>
            </a:r>
            <a:r>
              <a:rPr lang="en-US" dirty="0" err="1" smtClean="0">
                <a:solidFill>
                  <a:srgbClr val="008000"/>
                </a:solidFill>
              </a:rPr>
              <a:t>esempio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r>
              <a:rPr lang="en-US" dirty="0" smtClean="0"/>
              <a:t>CMS e’ in </a:t>
            </a:r>
            <a:r>
              <a:rPr lang="en-US" dirty="0" err="1" smtClean="0"/>
              <a:t>grado</a:t>
            </a:r>
            <a:r>
              <a:rPr lang="en-US" dirty="0" smtClean="0"/>
              <a:t> di </a:t>
            </a:r>
            <a:r>
              <a:rPr lang="en-US" dirty="0" err="1" smtClean="0"/>
              <a:t>processare</a:t>
            </a:r>
            <a:r>
              <a:rPr lang="en-US" dirty="0" smtClean="0"/>
              <a:t>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prerequisiti</a:t>
            </a:r>
            <a:r>
              <a:rPr lang="en-US" dirty="0" smtClean="0"/>
              <a:t> </a:t>
            </a:r>
            <a:r>
              <a:rPr lang="en-US" dirty="0" err="1" smtClean="0"/>
              <a:t>importanti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tranne</a:t>
            </a:r>
            <a:r>
              <a:rPr lang="en-US" sz="1600" dirty="0" smtClean="0"/>
              <a:t> outbound connectivity, </a:t>
            </a:r>
            <a:r>
              <a:rPr lang="en-US" sz="1600" dirty="0" err="1" smtClean="0"/>
              <a:t>che</a:t>
            </a:r>
            <a:r>
              <a:rPr lang="en-US" sz="1600" dirty="0" smtClean="0"/>
              <a:t> di </a:t>
            </a:r>
            <a:r>
              <a:rPr lang="en-US" sz="1600" dirty="0" err="1" smtClean="0"/>
              <a:t>solito</a:t>
            </a:r>
            <a:r>
              <a:rPr lang="en-US" sz="1600" dirty="0" smtClean="0"/>
              <a:t> </a:t>
            </a:r>
            <a:r>
              <a:rPr lang="en-US" sz="1600" dirty="0" err="1" smtClean="0"/>
              <a:t>c’e</a:t>
            </a:r>
            <a:r>
              <a:rPr lang="en-US" sz="1600" dirty="0" smtClean="0"/>
              <a:t>’)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960955"/>
            <a:ext cx="4038600" cy="471830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Utilizzabilita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Cloud private (Indigo?)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Cloud </a:t>
            </a:r>
            <a:r>
              <a:rPr lang="en-US" dirty="0" err="1" smtClean="0">
                <a:solidFill>
                  <a:srgbClr val="008000"/>
                </a:solidFill>
              </a:rPr>
              <a:t>Commerciali</a:t>
            </a:r>
            <a:r>
              <a:rPr lang="en-US" dirty="0" smtClean="0">
                <a:solidFill>
                  <a:srgbClr val="008000"/>
                </a:solidFill>
              </a:rPr>
              <a:t> (EC2, …)</a:t>
            </a: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Sistemi</a:t>
            </a:r>
            <a:r>
              <a:rPr lang="en-US" dirty="0" smtClean="0">
                <a:solidFill>
                  <a:srgbClr val="008000"/>
                </a:solidFill>
              </a:rPr>
              <a:t> di </a:t>
            </a:r>
            <a:r>
              <a:rPr lang="en-US" dirty="0" err="1" smtClean="0">
                <a:solidFill>
                  <a:srgbClr val="008000"/>
                </a:solidFill>
              </a:rPr>
              <a:t>ricerca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generici</a:t>
            </a:r>
            <a:r>
              <a:rPr lang="en-US" dirty="0" smtClean="0">
                <a:solidFill>
                  <a:srgbClr val="008000"/>
                </a:solidFill>
              </a:rPr>
              <a:t> Grid o </a:t>
            </a:r>
            <a:r>
              <a:rPr lang="en-US" dirty="0" err="1" smtClean="0">
                <a:solidFill>
                  <a:srgbClr val="008000"/>
                </a:solidFill>
              </a:rPr>
              <a:t>BareLinux</a:t>
            </a:r>
            <a:endParaRPr lang="en-US" dirty="0" smtClean="0">
              <a:solidFill>
                <a:srgbClr val="008000"/>
              </a:solidFill>
            </a:endParaRP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(SDSC…)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HLT </a:t>
            </a:r>
            <a:r>
              <a:rPr lang="en-US" b="1" dirty="0" err="1" smtClean="0">
                <a:solidFill>
                  <a:srgbClr val="0000FF"/>
                </a:solidFill>
              </a:rPr>
              <a:t>fa</a:t>
            </a:r>
            <a:r>
              <a:rPr lang="en-US" b="1" dirty="0" smtClean="0">
                <a:solidFill>
                  <a:srgbClr val="0000FF"/>
                </a:solidFill>
              </a:rPr>
              <a:t> parte di </a:t>
            </a:r>
            <a:r>
              <a:rPr lang="en-US" b="1" dirty="0" err="1" smtClean="0">
                <a:solidFill>
                  <a:srgbClr val="0000FF"/>
                </a:solidFill>
              </a:rPr>
              <a:t>questi</a:t>
            </a:r>
            <a:r>
              <a:rPr lang="en-US" b="1" dirty="0" smtClean="0">
                <a:solidFill>
                  <a:srgbClr val="0000FF"/>
                </a:solidFill>
              </a:rPr>
              <a:t> …</a:t>
            </a:r>
          </a:p>
          <a:p>
            <a:pPr lvl="2"/>
            <a:endParaRPr lang="en-US" dirty="0"/>
          </a:p>
          <a:p>
            <a:r>
              <a:rPr lang="en-US" dirty="0" smtClean="0"/>
              <a:t>Step </a:t>
            </a:r>
            <a:r>
              <a:rPr lang="en-US" dirty="0" err="1" smtClean="0"/>
              <a:t>successivo</a:t>
            </a:r>
            <a:r>
              <a:rPr lang="en-US" dirty="0" smtClean="0"/>
              <a:t> e’ volunteering computing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E’ “di </a:t>
            </a:r>
            <a:r>
              <a:rPr lang="en-US" dirty="0" err="1" smtClean="0">
                <a:solidFill>
                  <a:srgbClr val="008000"/>
                </a:solidFill>
              </a:rPr>
              <a:t>moda</a:t>
            </a:r>
            <a:r>
              <a:rPr lang="en-US" dirty="0" smtClean="0">
                <a:solidFill>
                  <a:srgbClr val="008000"/>
                </a:solidFill>
              </a:rPr>
              <a:t>”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Mai </a:t>
            </a:r>
            <a:r>
              <a:rPr lang="en-US" dirty="0" err="1" smtClean="0">
                <a:solidFill>
                  <a:srgbClr val="008000"/>
                </a:solidFill>
              </a:rPr>
              <a:t>sottovalutare</a:t>
            </a:r>
            <a:r>
              <a:rPr lang="en-US" dirty="0" smtClean="0">
                <a:solidFill>
                  <a:srgbClr val="008000"/>
                </a:solidFill>
              </a:rPr>
              <a:t> la </a:t>
            </a:r>
            <a:r>
              <a:rPr lang="en-US" dirty="0" err="1" smtClean="0">
                <a:solidFill>
                  <a:srgbClr val="008000"/>
                </a:solidFill>
              </a:rPr>
              <a:t>quantita</a:t>
            </a:r>
            <a:r>
              <a:rPr lang="en-US" dirty="0" smtClean="0">
                <a:solidFill>
                  <a:srgbClr val="008000"/>
                </a:solidFill>
              </a:rPr>
              <a:t>’ di </a:t>
            </a:r>
            <a:r>
              <a:rPr lang="en-US" dirty="0" err="1" smtClean="0">
                <a:solidFill>
                  <a:srgbClr val="008000"/>
                </a:solidFill>
              </a:rPr>
              <a:t>persone</a:t>
            </a:r>
            <a:r>
              <a:rPr lang="en-US" dirty="0" smtClean="0">
                <a:solidFill>
                  <a:srgbClr val="008000"/>
                </a:solidFill>
              </a:rPr>
              <a:t> al </a:t>
            </a:r>
            <a:r>
              <a:rPr lang="en-US" dirty="0" err="1" smtClean="0">
                <a:solidFill>
                  <a:srgbClr val="008000"/>
                </a:solidFill>
              </a:rPr>
              <a:t>mondo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che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parteciperebbero</a:t>
            </a:r>
            <a:r>
              <a:rPr lang="en-US" dirty="0" smtClean="0">
                <a:solidFill>
                  <a:srgbClr val="008000"/>
                </a:solidFill>
              </a:rPr>
              <a:t> (</a:t>
            </a:r>
            <a:r>
              <a:rPr lang="en-US" dirty="0" err="1" smtClean="0">
                <a:solidFill>
                  <a:srgbClr val="008000"/>
                </a:solidFill>
              </a:rPr>
              <a:t>vedere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Seti@Home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Infrastruttura</a:t>
            </a:r>
            <a:r>
              <a:rPr lang="en-US" dirty="0" smtClean="0">
                <a:solidFill>
                  <a:srgbClr val="008000"/>
                </a:solidFill>
              </a:rPr>
              <a:t> non </a:t>
            </a:r>
            <a:r>
              <a:rPr lang="en-US" dirty="0" err="1" smtClean="0">
                <a:solidFill>
                  <a:srgbClr val="008000"/>
                </a:solidFill>
              </a:rPr>
              <a:t>banale</a:t>
            </a:r>
            <a:r>
              <a:rPr lang="en-US" dirty="0" smtClean="0">
                <a:solidFill>
                  <a:srgbClr val="008000"/>
                </a:solidFill>
              </a:rPr>
              <a:t> dal </a:t>
            </a:r>
            <a:r>
              <a:rPr lang="en-US" dirty="0" err="1" smtClean="0">
                <a:solidFill>
                  <a:srgbClr val="008000"/>
                </a:solidFill>
              </a:rPr>
              <a:t>lato</a:t>
            </a:r>
            <a:r>
              <a:rPr lang="en-US" dirty="0" smtClean="0">
                <a:solidFill>
                  <a:srgbClr val="008000"/>
                </a:solidFill>
              </a:rPr>
              <a:t> CMS, </a:t>
            </a:r>
          </a:p>
          <a:p>
            <a:pPr lvl="2"/>
            <a:r>
              <a:rPr lang="en-US" b="1" dirty="0" err="1" smtClean="0">
                <a:solidFill>
                  <a:srgbClr val="0000FF"/>
                </a:solidFill>
              </a:rPr>
              <a:t>CMS@Home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</a:rPr>
              <a:t>prototipo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presentato</a:t>
            </a:r>
            <a:r>
              <a:rPr lang="en-US" b="1" smtClean="0">
                <a:solidFill>
                  <a:srgbClr val="0000FF"/>
                </a:solidFill>
              </a:rPr>
              <a:t> a CHEP</a:t>
            </a:r>
            <a:endParaRPr lang="en-US" b="1" dirty="0" smtClean="0">
              <a:solidFill>
                <a:srgbClr val="0000FF"/>
              </a:solidFill>
            </a:endParaRP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64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079" y="5947798"/>
            <a:ext cx="2028921" cy="618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625" y="6018206"/>
            <a:ext cx="2398376" cy="471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72" y="5055850"/>
            <a:ext cx="3744961" cy="89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5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</a:t>
            </a:r>
            <a:r>
              <a:rPr lang="en-US" dirty="0" err="1" smtClean="0"/>
              <a:t>meno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Meno</a:t>
            </a:r>
            <a:r>
              <a:rPr lang="en-US" dirty="0" smtClean="0"/>
              <a:t> MC: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Da &gt; 1.5x a ~ 1x del </a:t>
            </a:r>
            <a:r>
              <a:rPr lang="en-US" dirty="0" err="1" smtClean="0">
                <a:solidFill>
                  <a:srgbClr val="008000"/>
                </a:solidFill>
              </a:rPr>
              <a:t>numero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dei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dati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nel</a:t>
            </a:r>
            <a:r>
              <a:rPr lang="en-US" dirty="0" smtClean="0">
                <a:solidFill>
                  <a:srgbClr val="008000"/>
                </a:solidFill>
              </a:rPr>
              <a:t> Run II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Meno</a:t>
            </a:r>
            <a:r>
              <a:rPr lang="en-US" dirty="0" smtClean="0"/>
              <a:t> reprocessing</a:t>
            </a: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Cercare</a:t>
            </a:r>
            <a:r>
              <a:rPr lang="en-US" dirty="0" smtClean="0">
                <a:solidFill>
                  <a:srgbClr val="008000"/>
                </a:solidFill>
              </a:rPr>
              <a:t> di “</a:t>
            </a:r>
            <a:r>
              <a:rPr lang="en-US" dirty="0" err="1" smtClean="0">
                <a:solidFill>
                  <a:srgbClr val="008000"/>
                </a:solidFill>
              </a:rPr>
              <a:t>sopravvivere</a:t>
            </a:r>
            <a:r>
              <a:rPr lang="en-US" dirty="0" smtClean="0">
                <a:solidFill>
                  <a:srgbClr val="008000"/>
                </a:solidFill>
              </a:rPr>
              <a:t>” con 1 reprocessing </a:t>
            </a:r>
            <a:r>
              <a:rPr lang="en-US" dirty="0" err="1" smtClean="0">
                <a:solidFill>
                  <a:srgbClr val="008000"/>
                </a:solidFill>
              </a:rPr>
              <a:t>dei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dati</a:t>
            </a:r>
            <a:r>
              <a:rPr lang="en-US" dirty="0" smtClean="0">
                <a:solidFill>
                  <a:srgbClr val="008000"/>
                </a:solidFill>
              </a:rPr>
              <a:t> (fine anno, </a:t>
            </a:r>
            <a:r>
              <a:rPr lang="en-US" dirty="0" err="1" smtClean="0">
                <a:solidFill>
                  <a:srgbClr val="008000"/>
                </a:solidFill>
              </a:rPr>
              <a:t>utilizzando</a:t>
            </a:r>
            <a:r>
              <a:rPr lang="en-US" dirty="0" smtClean="0">
                <a:solidFill>
                  <a:srgbClr val="008000"/>
                </a:solidFill>
              </a:rPr>
              <a:t> le </a:t>
            </a:r>
            <a:r>
              <a:rPr lang="en-US" dirty="0" err="1" smtClean="0">
                <a:solidFill>
                  <a:srgbClr val="008000"/>
                </a:solidFill>
              </a:rPr>
              <a:t>risorse</a:t>
            </a:r>
            <a:r>
              <a:rPr lang="en-US" dirty="0" smtClean="0">
                <a:solidFill>
                  <a:srgbClr val="008000"/>
                </a:solidFill>
              </a:rPr>
              <a:t> HLT), e </a:t>
            </a:r>
            <a:r>
              <a:rPr lang="en-US" dirty="0" err="1" smtClean="0">
                <a:solidFill>
                  <a:srgbClr val="008000"/>
                </a:solidFill>
              </a:rPr>
              <a:t>tecnicamente</a:t>
            </a:r>
            <a:r>
              <a:rPr lang="en-US" dirty="0" smtClean="0">
                <a:solidFill>
                  <a:srgbClr val="008000"/>
                </a:solidFill>
              </a:rPr>
              <a:t> 0 reprocessing del MC (</a:t>
            </a:r>
            <a:r>
              <a:rPr lang="en-US" dirty="0" err="1" smtClean="0">
                <a:solidFill>
                  <a:srgbClr val="008000"/>
                </a:solidFill>
              </a:rPr>
              <a:t>ammessa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una</a:t>
            </a:r>
            <a:r>
              <a:rPr lang="en-US" dirty="0" smtClean="0">
                <a:solidFill>
                  <a:srgbClr val="008000"/>
                </a:solidFill>
              </a:rPr>
              <a:t> false start di </a:t>
            </a:r>
            <a:r>
              <a:rPr lang="en-US" dirty="0" err="1" smtClean="0">
                <a:solidFill>
                  <a:srgbClr val="008000"/>
                </a:solidFill>
              </a:rPr>
              <a:t>poche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settimane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endParaRPr lang="en-US" dirty="0" smtClean="0"/>
          </a:p>
          <a:p>
            <a:r>
              <a:rPr lang="en-US" u="sng" dirty="0" err="1" smtClean="0">
                <a:solidFill>
                  <a:schemeClr val="accent6">
                    <a:lumMod val="50000"/>
                  </a:schemeClr>
                </a:solidFill>
              </a:rPr>
              <a:t>Siamo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6">
                    <a:lumMod val="50000"/>
                  </a:schemeClr>
                </a:solidFill>
              </a:rPr>
              <a:t>davvero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 al </a:t>
            </a:r>
            <a:r>
              <a:rPr lang="en-US" u="sng" dirty="0" err="1" smtClean="0">
                <a:solidFill>
                  <a:schemeClr val="accent6">
                    <a:lumMod val="50000"/>
                  </a:schemeClr>
                </a:solidFill>
              </a:rPr>
              <a:t>limite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, non </a:t>
            </a:r>
            <a:r>
              <a:rPr lang="en-US" u="sng" dirty="0" err="1" smtClean="0">
                <a:solidFill>
                  <a:schemeClr val="accent6">
                    <a:lumMod val="50000"/>
                  </a:schemeClr>
                </a:solidFill>
              </a:rPr>
              <a:t>c’e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’ </a:t>
            </a:r>
            <a:r>
              <a:rPr lang="en-US" u="sng" dirty="0" err="1" smtClean="0">
                <a:solidFill>
                  <a:schemeClr val="accent6">
                    <a:lumMod val="50000"/>
                  </a:schemeClr>
                </a:solidFill>
              </a:rPr>
              <a:t>piu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’ </a:t>
            </a:r>
            <a:r>
              <a:rPr lang="en-US" u="sng" dirty="0" err="1" smtClean="0">
                <a:solidFill>
                  <a:schemeClr val="accent6">
                    <a:lumMod val="50000"/>
                  </a:schemeClr>
                </a:solidFill>
              </a:rPr>
              <a:t>margine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6">
                    <a:lumMod val="50000"/>
                  </a:schemeClr>
                </a:solidFill>
              </a:rPr>
              <a:t>operativo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u="sng" dirty="0" err="1" smtClean="0">
                <a:solidFill>
                  <a:schemeClr val="accent6">
                    <a:lumMod val="50000"/>
                  </a:schemeClr>
                </a:solidFill>
              </a:rPr>
              <a:t>nel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6">
                    <a:lumMod val="50000"/>
                  </a:schemeClr>
                </a:solidFill>
              </a:rPr>
              <a:t>tentativo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 di non </a:t>
            </a:r>
            <a:r>
              <a:rPr lang="en-US" u="sng" dirty="0" err="1" smtClean="0">
                <a:solidFill>
                  <a:schemeClr val="accent6">
                    <a:lumMod val="50000"/>
                  </a:schemeClr>
                </a:solidFill>
              </a:rPr>
              <a:t>superare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6">
                    <a:lumMod val="50000"/>
                  </a:schemeClr>
                </a:solidFill>
              </a:rPr>
              <a:t>il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 flat budget)</a:t>
            </a:r>
            <a:endParaRPr lang="en-US" u="sng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Meno</a:t>
            </a:r>
            <a:r>
              <a:rPr lang="en-US" dirty="0" smtClean="0"/>
              <a:t> </a:t>
            </a:r>
            <a:r>
              <a:rPr lang="en-US" dirty="0" err="1" smtClean="0"/>
              <a:t>copie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/MC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Run I: 3 </a:t>
            </a:r>
            <a:r>
              <a:rPr lang="en-US" dirty="0" err="1" smtClean="0">
                <a:solidFill>
                  <a:srgbClr val="008000"/>
                </a:solidFill>
              </a:rPr>
              <a:t>copie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degli</a:t>
            </a:r>
            <a:r>
              <a:rPr lang="en-US" dirty="0" smtClean="0">
                <a:solidFill>
                  <a:srgbClr val="008000"/>
                </a:solidFill>
              </a:rPr>
              <a:t> AOD sui T2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Fine Run II 2 o </a:t>
            </a:r>
            <a:r>
              <a:rPr lang="en-US" dirty="0" err="1" smtClean="0">
                <a:solidFill>
                  <a:srgbClr val="008000"/>
                </a:solidFill>
              </a:rPr>
              <a:t>meno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copie</a:t>
            </a:r>
            <a:r>
              <a:rPr lang="en-US" dirty="0" smtClean="0">
                <a:solidFill>
                  <a:srgbClr val="008000"/>
                </a:solidFill>
              </a:rPr>
              <a:t>; </a:t>
            </a:r>
            <a:r>
              <a:rPr lang="en-US" dirty="0" err="1" smtClean="0">
                <a:solidFill>
                  <a:srgbClr val="008000"/>
                </a:solidFill>
              </a:rPr>
              <a:t>il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resto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accesso</a:t>
            </a:r>
            <a:r>
              <a:rPr lang="en-US" dirty="0" smtClean="0">
                <a:solidFill>
                  <a:srgbClr val="008000"/>
                </a:solidFill>
              </a:rPr>
              <a:t> via </a:t>
            </a:r>
            <a:r>
              <a:rPr lang="en-US" dirty="0" err="1" smtClean="0">
                <a:solidFill>
                  <a:srgbClr val="008000"/>
                </a:solidFill>
              </a:rPr>
              <a:t>Xrootd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endParaRPr lang="en-US" dirty="0"/>
          </a:p>
          <a:p>
            <a:r>
              <a:rPr lang="en-US" dirty="0" err="1" smtClean="0"/>
              <a:t>Formato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piu</a:t>
            </a:r>
            <a:r>
              <a:rPr lang="en-US" dirty="0" smtClean="0"/>
              <a:t>’ </a:t>
            </a:r>
            <a:r>
              <a:rPr lang="en-US" dirty="0" err="1" smtClean="0"/>
              <a:t>ridotto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CMS </a:t>
            </a:r>
            <a:r>
              <a:rPr lang="en-US" dirty="0" err="1" smtClean="0">
                <a:solidFill>
                  <a:srgbClr val="008000"/>
                </a:solidFill>
              </a:rPr>
              <a:t>sta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testando</a:t>
            </a:r>
            <a:r>
              <a:rPr lang="en-US" dirty="0" smtClean="0">
                <a:solidFill>
                  <a:srgbClr val="008000"/>
                </a:solidFill>
              </a:rPr>
              <a:t> I </a:t>
            </a:r>
            <a:r>
              <a:rPr lang="en-US" dirty="0" err="1" smtClean="0">
                <a:solidFill>
                  <a:srgbClr val="008000"/>
                </a:solidFill>
              </a:rPr>
              <a:t>MiniAOD</a:t>
            </a:r>
            <a:r>
              <a:rPr lang="en-US" dirty="0" smtClean="0">
                <a:solidFill>
                  <a:srgbClr val="008000"/>
                </a:solidFill>
              </a:rPr>
              <a:t>, ~10x </a:t>
            </a:r>
            <a:r>
              <a:rPr lang="en-US" dirty="0" err="1" smtClean="0">
                <a:solidFill>
                  <a:srgbClr val="008000"/>
                </a:solidFill>
              </a:rPr>
              <a:t>piu</a:t>
            </a:r>
            <a:r>
              <a:rPr lang="en-US" dirty="0" smtClean="0">
                <a:solidFill>
                  <a:srgbClr val="008000"/>
                </a:solidFill>
              </a:rPr>
              <a:t>’ </a:t>
            </a:r>
            <a:r>
              <a:rPr lang="en-US" dirty="0" err="1" smtClean="0">
                <a:solidFill>
                  <a:srgbClr val="008000"/>
                </a:solidFill>
              </a:rPr>
              <a:t>piccoli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degli</a:t>
            </a:r>
            <a:r>
              <a:rPr lang="en-US" dirty="0" smtClean="0">
                <a:solidFill>
                  <a:srgbClr val="008000"/>
                </a:solidFill>
              </a:rPr>
              <a:t> AOD. </a:t>
            </a:r>
            <a:r>
              <a:rPr lang="en-US" dirty="0" err="1" smtClean="0">
                <a:solidFill>
                  <a:srgbClr val="008000"/>
                </a:solidFill>
              </a:rPr>
              <a:t>Promettente</a:t>
            </a:r>
            <a:r>
              <a:rPr lang="en-US" dirty="0" smtClean="0">
                <a:solidFill>
                  <a:srgbClr val="008000"/>
                </a:solidFill>
              </a:rPr>
              <a:t>, ma</a:t>
            </a:r>
          </a:p>
          <a:p>
            <a:pPr lvl="2"/>
            <a:r>
              <a:rPr lang="en-US" dirty="0" err="1" smtClean="0">
                <a:solidFill>
                  <a:srgbClr val="0000FF"/>
                </a:solidFill>
              </a:rPr>
              <a:t>Troppo</a:t>
            </a:r>
            <a:r>
              <a:rPr lang="en-US" dirty="0" smtClean="0">
                <a:solidFill>
                  <a:srgbClr val="0000FF"/>
                </a:solidFill>
              </a:rPr>
              <a:t> presto per </a:t>
            </a:r>
            <a:r>
              <a:rPr lang="en-US" dirty="0" err="1" smtClean="0">
                <a:solidFill>
                  <a:srgbClr val="0000FF"/>
                </a:solidFill>
              </a:rPr>
              <a:t>una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valutazione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reale</a:t>
            </a:r>
            <a:endParaRPr lang="en-US" dirty="0" smtClean="0">
              <a:solidFill>
                <a:srgbClr val="0000FF"/>
              </a:solidFill>
            </a:endParaRP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Non </a:t>
            </a:r>
            <a:r>
              <a:rPr lang="en-US" dirty="0" err="1" smtClean="0">
                <a:solidFill>
                  <a:srgbClr val="0000FF"/>
                </a:solidFill>
              </a:rPr>
              <a:t>pensato</a:t>
            </a:r>
            <a:r>
              <a:rPr lang="en-US" dirty="0" smtClean="0">
                <a:solidFill>
                  <a:srgbClr val="0000FF"/>
                </a:solidFill>
              </a:rPr>
              <a:t> per </a:t>
            </a:r>
            <a:r>
              <a:rPr lang="en-US" dirty="0" err="1" smtClean="0">
                <a:solidFill>
                  <a:srgbClr val="0000FF"/>
                </a:solidFill>
              </a:rPr>
              <a:t>eliminare</a:t>
            </a:r>
            <a:r>
              <a:rPr lang="en-US" dirty="0" smtClean="0">
                <a:solidFill>
                  <a:srgbClr val="0000FF"/>
                </a:solidFill>
              </a:rPr>
              <a:t> AOD (</a:t>
            </a:r>
            <a:r>
              <a:rPr lang="en-US" dirty="0" err="1" smtClean="0">
                <a:solidFill>
                  <a:srgbClr val="0000FF"/>
                </a:solidFill>
              </a:rPr>
              <a:t>che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servirebbero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ancora</a:t>
            </a:r>
            <a:r>
              <a:rPr lang="en-US" dirty="0" smtClean="0">
                <a:solidFill>
                  <a:srgbClr val="0000FF"/>
                </a:solidFill>
              </a:rPr>
              <a:t> per 20-25% </a:t>
            </a:r>
            <a:r>
              <a:rPr lang="en-US" dirty="0" err="1" smtClean="0">
                <a:solidFill>
                  <a:srgbClr val="0000FF"/>
                </a:solidFill>
              </a:rPr>
              <a:t>delle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analisi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65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985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Meno</a:t>
            </a:r>
            <a:r>
              <a:rPr lang="en-US" dirty="0" smtClean="0"/>
              <a:t> DISCO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b="0" dirty="0" err="1" smtClean="0"/>
              <a:t>Avere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copie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su</a:t>
            </a:r>
            <a:r>
              <a:rPr lang="en-US" sz="2000" b="0" dirty="0" smtClean="0"/>
              <a:t> disco </a:t>
            </a:r>
            <a:r>
              <a:rPr lang="en-US" sz="2000" b="0" dirty="0" err="1" smtClean="0"/>
              <a:t>implica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maggiore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attenzione</a:t>
            </a:r>
            <a:r>
              <a:rPr lang="en-US" sz="2000" b="0" dirty="0" smtClean="0"/>
              <a:t> a non </a:t>
            </a:r>
            <a:r>
              <a:rPr lang="en-US" sz="2000" b="0" dirty="0" err="1" smtClean="0"/>
              <a:t>sprecarne</a:t>
            </a:r>
            <a:r>
              <a:rPr lang="en-US" sz="2000" b="0" dirty="0" smtClean="0"/>
              <a:t> (disco </a:t>
            </a:r>
            <a:r>
              <a:rPr lang="en-US" sz="2000" b="0" dirty="0" err="1" smtClean="0"/>
              <a:t>utlizzato</a:t>
            </a:r>
            <a:r>
              <a:rPr lang="en-US" sz="2000" b="0" dirty="0" smtClean="0"/>
              <a:t> ma non </a:t>
            </a:r>
            <a:r>
              <a:rPr lang="en-US" sz="2000" b="0" dirty="0" err="1" smtClean="0"/>
              <a:t>acceduto</a:t>
            </a:r>
            <a:r>
              <a:rPr lang="en-US" sz="2000" b="0" dirty="0" smtClean="0"/>
              <a:t>)</a:t>
            </a:r>
          </a:p>
          <a:p>
            <a:r>
              <a:rPr lang="en-US" sz="2000" b="0" dirty="0" smtClean="0"/>
              <a:t>Da ~meta’ 2014 CMS ha in </a:t>
            </a:r>
            <a:r>
              <a:rPr lang="en-US" sz="2000" b="0" dirty="0" err="1" smtClean="0"/>
              <a:t>piedi</a:t>
            </a:r>
            <a:r>
              <a:rPr lang="en-US" sz="2000" b="0" dirty="0" smtClean="0"/>
              <a:t> un </a:t>
            </a:r>
            <a:r>
              <a:rPr lang="en-US" sz="2000" b="0" dirty="0" err="1" smtClean="0"/>
              <a:t>sistema</a:t>
            </a:r>
            <a:r>
              <a:rPr lang="en-US" sz="2000" b="0" dirty="0" smtClean="0"/>
              <a:t> di </a:t>
            </a:r>
            <a:r>
              <a:rPr lang="en-US" sz="2000" dirty="0" err="1" smtClean="0"/>
              <a:t>DynamicDataPlacement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che</a:t>
            </a:r>
            <a:r>
              <a:rPr lang="en-US" sz="2000" b="0" dirty="0" smtClean="0"/>
              <a:t> ha in </a:t>
            </a:r>
            <a:r>
              <a:rPr lang="en-US" sz="2000" b="0" dirty="0" err="1" smtClean="0"/>
              <a:t>pratica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sostituito</a:t>
            </a:r>
            <a:r>
              <a:rPr lang="en-US" sz="2000" b="0" dirty="0" smtClean="0"/>
              <a:t> le </a:t>
            </a:r>
            <a:r>
              <a:rPr lang="en-US" sz="2000" b="0" dirty="0" err="1" smtClean="0"/>
              <a:t>assegnazioni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manuali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sia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centrali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quelle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gruppi</a:t>
            </a:r>
            <a:r>
              <a:rPr lang="en-US" sz="2000" b="0" dirty="0" smtClean="0"/>
              <a:t> di </a:t>
            </a:r>
            <a:r>
              <a:rPr lang="en-US" sz="2000" b="0" dirty="0" err="1" smtClean="0"/>
              <a:t>fisica</a:t>
            </a:r>
            <a:endParaRPr lang="en-US" sz="2000" b="0" dirty="0" smtClean="0"/>
          </a:p>
          <a:p>
            <a:pPr lvl="1"/>
            <a:r>
              <a:rPr lang="en-US" sz="1600" dirty="0" err="1" smtClean="0">
                <a:solidFill>
                  <a:srgbClr val="0000FF"/>
                </a:solidFill>
              </a:rPr>
              <a:t>Inoltre</a:t>
            </a:r>
            <a:r>
              <a:rPr lang="en-US" sz="1600" dirty="0" smtClean="0">
                <a:solidFill>
                  <a:srgbClr val="0000FF"/>
                </a:solidFill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</a:rPr>
              <a:t>monitora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l’utilizzo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dei</a:t>
            </a:r>
            <a:r>
              <a:rPr lang="en-US" sz="1600" dirty="0" smtClean="0">
                <a:solidFill>
                  <a:srgbClr val="0000FF"/>
                </a:solidFill>
              </a:rPr>
              <a:t> samples </a:t>
            </a:r>
            <a:r>
              <a:rPr lang="en-US" sz="1600" dirty="0" err="1" smtClean="0">
                <a:solidFill>
                  <a:srgbClr val="0000FF"/>
                </a:solidFill>
              </a:rPr>
              <a:t>presenti</a:t>
            </a:r>
            <a:r>
              <a:rPr lang="en-US" sz="1600" dirty="0" smtClean="0">
                <a:solidFill>
                  <a:srgbClr val="0000FF"/>
                </a:solidFill>
              </a:rPr>
              <a:t> e ne </a:t>
            </a:r>
            <a:r>
              <a:rPr lang="en-US" sz="1600" dirty="0" err="1" smtClean="0">
                <a:solidFill>
                  <a:srgbClr val="0000FF"/>
                </a:solidFill>
              </a:rPr>
              <a:t>effettua</a:t>
            </a:r>
            <a:r>
              <a:rPr lang="en-US" sz="1600" dirty="0" smtClean="0">
                <a:solidFill>
                  <a:srgbClr val="0000FF"/>
                </a:solidFill>
              </a:rPr>
              <a:t> la </a:t>
            </a:r>
            <a:r>
              <a:rPr lang="en-US" sz="1600" dirty="0" err="1" smtClean="0">
                <a:solidFill>
                  <a:srgbClr val="0000FF"/>
                </a:solidFill>
              </a:rPr>
              <a:t>cancellazione</a:t>
            </a:r>
            <a:endParaRPr lang="en-US" sz="1600" b="0" dirty="0" smtClean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543" y="152718"/>
            <a:ext cx="4410650" cy="5518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16757" y="5708912"/>
            <a:ext cx="3610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000000"/>
                </a:solidFill>
                <a:latin typeface="Arial"/>
              </a:rPr>
              <a:t>Pattern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degli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ultimi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3-6-12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mesi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</a:t>
            </a:r>
            <a:br>
              <a:rPr lang="en-US" dirty="0" smtClean="0">
                <a:solidFill>
                  <a:srgbClr val="000000"/>
                </a:solidFill>
                <a:latin typeface="Arial"/>
              </a:rPr>
            </a:br>
            <a:r>
              <a:rPr lang="en-US" dirty="0" err="1" smtClean="0">
                <a:solidFill>
                  <a:srgbClr val="000000"/>
                </a:solidFill>
                <a:latin typeface="Arial"/>
              </a:rPr>
              <a:t>Notare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che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siamo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in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periodo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br>
              <a:rPr lang="en-US" dirty="0" smtClean="0">
                <a:solidFill>
                  <a:srgbClr val="000000"/>
                </a:solidFill>
                <a:latin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</a:rPr>
              <a:t>“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poco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interessate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” per I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dati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nuovi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66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550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909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Gestione</a:t>
            </a:r>
            <a:r>
              <a:rPr lang="en-US" dirty="0" smtClean="0"/>
              <a:t> workflow di </a:t>
            </a:r>
            <a:r>
              <a:rPr lang="en-US" dirty="0" err="1" smtClean="0"/>
              <a:t>analisi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731"/>
            <a:ext cx="4972687" cy="563599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Crab1</a:t>
            </a:r>
            <a:r>
              <a:rPr lang="en-US" dirty="0" smtClean="0"/>
              <a:t> (client con </a:t>
            </a:r>
            <a:r>
              <a:rPr lang="en-US" dirty="0" err="1" smtClean="0"/>
              <a:t>connessione</a:t>
            </a:r>
            <a:r>
              <a:rPr lang="en-US" dirty="0" smtClean="0"/>
              <a:t> </a:t>
            </a:r>
            <a:r>
              <a:rPr lang="en-US" dirty="0" err="1" smtClean="0"/>
              <a:t>diretta</a:t>
            </a:r>
            <a:r>
              <a:rPr lang="en-US" dirty="0" smtClean="0"/>
              <a:t> a </a:t>
            </a:r>
            <a:r>
              <a:rPr lang="en-US" dirty="0" err="1" smtClean="0"/>
              <a:t>gliteWMS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Crab2</a:t>
            </a:r>
            <a:r>
              <a:rPr lang="en-US" dirty="0" smtClean="0"/>
              <a:t> (client/server, con server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permette</a:t>
            </a:r>
            <a:r>
              <a:rPr lang="en-US" dirty="0" smtClean="0"/>
              <a:t> </a:t>
            </a:r>
            <a:r>
              <a:rPr lang="en-US" dirty="0" err="1" smtClean="0"/>
              <a:t>chiamate</a:t>
            </a:r>
            <a:r>
              <a:rPr lang="en-US" dirty="0" smtClean="0"/>
              <a:t> </a:t>
            </a:r>
            <a:r>
              <a:rPr lang="en-US" dirty="0" err="1" smtClean="0"/>
              <a:t>dirette</a:t>
            </a:r>
            <a:r>
              <a:rPr lang="en-US" dirty="0" smtClean="0"/>
              <a:t> a </a:t>
            </a:r>
            <a:r>
              <a:rPr lang="en-US" dirty="0" err="1" smtClean="0"/>
              <a:t>glideInWMS</a:t>
            </a:r>
            <a:r>
              <a:rPr lang="en-US" dirty="0" smtClean="0"/>
              <a:t>, </a:t>
            </a:r>
            <a:r>
              <a:rPr lang="en-US" dirty="0" err="1" smtClean="0"/>
              <a:t>glite</a:t>
            </a:r>
            <a:r>
              <a:rPr lang="en-US" dirty="0" smtClean="0"/>
              <a:t>, …)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Crab3</a:t>
            </a:r>
            <a:r>
              <a:rPr lang="en-US" dirty="0" smtClean="0"/>
              <a:t> (thin client, server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collega</a:t>
            </a:r>
            <a:r>
              <a:rPr lang="en-US" dirty="0" smtClean="0"/>
              <a:t> a </a:t>
            </a:r>
            <a:r>
              <a:rPr lang="en-US" dirty="0" err="1" smtClean="0"/>
              <a:t>glideInWSM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Ottimizzazioni</a:t>
            </a:r>
            <a:r>
              <a:rPr lang="en-US" dirty="0" smtClean="0"/>
              <a:t> </a:t>
            </a:r>
            <a:r>
              <a:rPr lang="en-US" dirty="0" err="1" smtClean="0"/>
              <a:t>varie</a:t>
            </a:r>
            <a:r>
              <a:rPr lang="en-US" dirty="0" smtClean="0"/>
              <a:t>, </a:t>
            </a:r>
            <a:r>
              <a:rPr lang="en-US" dirty="0" err="1" smtClean="0"/>
              <a:t>fra</a:t>
            </a:r>
            <a:r>
              <a:rPr lang="en-US" dirty="0" smtClean="0"/>
              <a:t> cui </a:t>
            </a:r>
            <a:r>
              <a:rPr lang="en-US" dirty="0" err="1" smtClean="0"/>
              <a:t>pulizia</a:t>
            </a:r>
            <a:r>
              <a:rPr lang="en-US" dirty="0" smtClean="0"/>
              <a:t> del </a:t>
            </a:r>
            <a:r>
              <a:rPr lang="en-US" dirty="0" err="1" smtClean="0"/>
              <a:t>codice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era </a:t>
            </a:r>
            <a:r>
              <a:rPr lang="en-US" dirty="0" err="1" smtClean="0"/>
              <a:t>diventato</a:t>
            </a:r>
            <a:r>
              <a:rPr lang="en-US" dirty="0" smtClean="0"/>
              <a:t> </a:t>
            </a:r>
            <a:r>
              <a:rPr lang="en-US" dirty="0" err="1" smtClean="0"/>
              <a:t>ingestibile</a:t>
            </a:r>
            <a:endParaRPr lang="en-US" dirty="0" smtClean="0"/>
          </a:p>
          <a:p>
            <a:r>
              <a:rPr lang="en-US" dirty="0" err="1" smtClean="0"/>
              <a:t>Infrastruttura</a:t>
            </a:r>
            <a:r>
              <a:rPr lang="en-US" dirty="0" smtClean="0"/>
              <a:t> </a:t>
            </a:r>
            <a:r>
              <a:rPr lang="en-US" dirty="0" err="1" smtClean="0"/>
              <a:t>AsyncStageOut</a:t>
            </a:r>
            <a:r>
              <a:rPr lang="en-US" dirty="0" smtClean="0"/>
              <a:t> (</a:t>
            </a:r>
            <a:r>
              <a:rPr lang="en-US" dirty="0" err="1" smtClean="0"/>
              <a:t>basata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FTS3):</a:t>
            </a:r>
          </a:p>
          <a:p>
            <a:pPr lvl="1"/>
            <a:r>
              <a:rPr lang="en-US" sz="1700" dirty="0" err="1" smtClean="0">
                <a:solidFill>
                  <a:srgbClr val="0000FF"/>
                </a:solidFill>
              </a:rPr>
              <a:t>Vuole</a:t>
            </a:r>
            <a:r>
              <a:rPr lang="en-US" sz="1700" dirty="0" smtClean="0">
                <a:solidFill>
                  <a:srgbClr val="0000FF"/>
                </a:solidFill>
              </a:rPr>
              <a:t> </a:t>
            </a:r>
            <a:r>
              <a:rPr lang="en-US" sz="1700" dirty="0" err="1" smtClean="0">
                <a:solidFill>
                  <a:srgbClr val="0000FF"/>
                </a:solidFill>
              </a:rPr>
              <a:t>limitare</a:t>
            </a:r>
            <a:r>
              <a:rPr lang="en-US" sz="1700" dirty="0" smtClean="0">
                <a:solidFill>
                  <a:srgbClr val="0000FF"/>
                </a:solidFill>
              </a:rPr>
              <a:t> lo </a:t>
            </a:r>
            <a:r>
              <a:rPr lang="en-US" sz="1700" dirty="0" err="1" smtClean="0">
                <a:solidFill>
                  <a:srgbClr val="0000FF"/>
                </a:solidFill>
              </a:rPr>
              <a:t>spreco</a:t>
            </a:r>
            <a:r>
              <a:rPr lang="en-US" sz="1700" dirty="0" smtClean="0">
                <a:solidFill>
                  <a:srgbClr val="0000FF"/>
                </a:solidFill>
              </a:rPr>
              <a:t> di CPU </a:t>
            </a:r>
            <a:r>
              <a:rPr lang="en-US" sz="1700" dirty="0" err="1" smtClean="0">
                <a:solidFill>
                  <a:srgbClr val="0000FF"/>
                </a:solidFill>
              </a:rPr>
              <a:t>dovuto</a:t>
            </a:r>
            <a:r>
              <a:rPr lang="en-US" sz="1700" dirty="0" smtClean="0">
                <a:solidFill>
                  <a:srgbClr val="0000FF"/>
                </a:solidFill>
              </a:rPr>
              <a:t> al </a:t>
            </a:r>
            <a:r>
              <a:rPr lang="en-US" sz="1700" dirty="0" err="1" smtClean="0">
                <a:solidFill>
                  <a:srgbClr val="0000FF"/>
                </a:solidFill>
              </a:rPr>
              <a:t>fallimento</a:t>
            </a:r>
            <a:r>
              <a:rPr lang="en-US" sz="1700" dirty="0" smtClean="0">
                <a:solidFill>
                  <a:srgbClr val="0000FF"/>
                </a:solidFill>
              </a:rPr>
              <a:t> </a:t>
            </a:r>
            <a:r>
              <a:rPr lang="en-US" sz="1700" dirty="0" err="1" smtClean="0">
                <a:solidFill>
                  <a:srgbClr val="0000FF"/>
                </a:solidFill>
              </a:rPr>
              <a:t>dello</a:t>
            </a:r>
            <a:r>
              <a:rPr lang="en-US" sz="1700" dirty="0" smtClean="0">
                <a:solidFill>
                  <a:srgbClr val="0000FF"/>
                </a:solidFill>
              </a:rPr>
              <a:t> </a:t>
            </a:r>
            <a:r>
              <a:rPr lang="en-US" sz="1700" dirty="0" err="1" smtClean="0">
                <a:solidFill>
                  <a:srgbClr val="0000FF"/>
                </a:solidFill>
              </a:rPr>
              <a:t>stageout</a:t>
            </a:r>
            <a:r>
              <a:rPr lang="en-US" sz="1700" dirty="0" smtClean="0">
                <a:solidFill>
                  <a:srgbClr val="0000FF"/>
                </a:solidFill>
              </a:rPr>
              <a:t> del </a:t>
            </a:r>
            <a:r>
              <a:rPr lang="en-US" sz="1700" dirty="0" err="1" smtClean="0">
                <a:solidFill>
                  <a:srgbClr val="0000FF"/>
                </a:solidFill>
              </a:rPr>
              <a:t>risultato</a:t>
            </a:r>
            <a:r>
              <a:rPr lang="en-US" sz="1700" dirty="0" smtClean="0">
                <a:solidFill>
                  <a:srgbClr val="0000FF"/>
                </a:solidFill>
              </a:rPr>
              <a:t> </a:t>
            </a:r>
            <a:r>
              <a:rPr lang="en-US" sz="1700" dirty="0" err="1" smtClean="0">
                <a:solidFill>
                  <a:srgbClr val="0000FF"/>
                </a:solidFill>
              </a:rPr>
              <a:t>alla</a:t>
            </a:r>
            <a:r>
              <a:rPr lang="en-US" sz="1700" dirty="0" smtClean="0">
                <a:solidFill>
                  <a:srgbClr val="0000FF"/>
                </a:solidFill>
              </a:rPr>
              <a:t> fine del job, </a:t>
            </a:r>
            <a:r>
              <a:rPr lang="en-US" sz="1700" dirty="0" err="1" smtClean="0">
                <a:solidFill>
                  <a:srgbClr val="0000FF"/>
                </a:solidFill>
              </a:rPr>
              <a:t>mettendo</a:t>
            </a:r>
            <a:r>
              <a:rPr lang="en-US" sz="1700" dirty="0" smtClean="0">
                <a:solidFill>
                  <a:srgbClr val="0000FF"/>
                </a:solidFill>
              </a:rPr>
              <a:t> </a:t>
            </a:r>
            <a:r>
              <a:rPr lang="en-US" sz="1700" dirty="0" err="1" smtClean="0">
                <a:solidFill>
                  <a:srgbClr val="0000FF"/>
                </a:solidFill>
              </a:rPr>
              <a:t>il</a:t>
            </a:r>
            <a:r>
              <a:rPr lang="en-US" sz="1700" dirty="0" smtClean="0">
                <a:solidFill>
                  <a:srgbClr val="0000FF"/>
                </a:solidFill>
              </a:rPr>
              <a:t> file in </a:t>
            </a:r>
            <a:r>
              <a:rPr lang="en-US" sz="1700" dirty="0" err="1" smtClean="0">
                <a:solidFill>
                  <a:srgbClr val="0000FF"/>
                </a:solidFill>
              </a:rPr>
              <a:t>aree</a:t>
            </a:r>
            <a:r>
              <a:rPr lang="en-US" sz="1700" dirty="0" smtClean="0">
                <a:solidFill>
                  <a:srgbClr val="0000FF"/>
                </a:solidFill>
              </a:rPr>
              <a:t> locale </a:t>
            </a:r>
            <a:r>
              <a:rPr lang="en-US" sz="1700" dirty="0" err="1" smtClean="0">
                <a:solidFill>
                  <a:srgbClr val="0000FF"/>
                </a:solidFill>
              </a:rPr>
              <a:t>temporanee</a:t>
            </a:r>
            <a:r>
              <a:rPr lang="en-US" sz="1700" dirty="0" smtClean="0">
                <a:solidFill>
                  <a:srgbClr val="0000FF"/>
                </a:solidFill>
              </a:rPr>
              <a:t>, e </a:t>
            </a:r>
            <a:r>
              <a:rPr lang="en-US" sz="1700" dirty="0" err="1" smtClean="0">
                <a:solidFill>
                  <a:srgbClr val="0000FF"/>
                </a:solidFill>
              </a:rPr>
              <a:t>usando</a:t>
            </a:r>
            <a:r>
              <a:rPr lang="en-US" sz="1700" dirty="0" smtClean="0">
                <a:solidFill>
                  <a:srgbClr val="0000FF"/>
                </a:solidFill>
              </a:rPr>
              <a:t> FTS3 per </a:t>
            </a:r>
            <a:r>
              <a:rPr lang="en-US" sz="1700" dirty="0" err="1" smtClean="0">
                <a:solidFill>
                  <a:srgbClr val="0000FF"/>
                </a:solidFill>
              </a:rPr>
              <a:t>trasferirlo</a:t>
            </a:r>
            <a:r>
              <a:rPr lang="en-US" sz="1700" dirty="0" smtClean="0">
                <a:solidFill>
                  <a:srgbClr val="0000FF"/>
                </a:solidFill>
              </a:rPr>
              <a:t> in </a:t>
            </a:r>
            <a:r>
              <a:rPr lang="en-US" sz="1700" dirty="0" err="1" smtClean="0">
                <a:solidFill>
                  <a:srgbClr val="0000FF"/>
                </a:solidFill>
              </a:rPr>
              <a:t>modo</a:t>
            </a:r>
            <a:r>
              <a:rPr lang="en-US" sz="1700" dirty="0" smtClean="0">
                <a:solidFill>
                  <a:srgbClr val="0000FF"/>
                </a:solidFill>
              </a:rPr>
              <a:t> </a:t>
            </a:r>
            <a:r>
              <a:rPr lang="en-US" sz="1700" dirty="0" err="1" smtClean="0">
                <a:solidFill>
                  <a:srgbClr val="0000FF"/>
                </a:solidFill>
              </a:rPr>
              <a:t>asincrono</a:t>
            </a:r>
            <a:r>
              <a:rPr lang="en-US" sz="1700" dirty="0" smtClean="0">
                <a:solidFill>
                  <a:srgbClr val="0000FF"/>
                </a:solidFill>
              </a:rPr>
              <a:t> </a:t>
            </a:r>
            <a:r>
              <a:rPr lang="en-US" sz="1700" dirty="0" err="1" smtClean="0">
                <a:solidFill>
                  <a:srgbClr val="0000FF"/>
                </a:solidFill>
              </a:rPr>
              <a:t>alla</a:t>
            </a:r>
            <a:r>
              <a:rPr lang="en-US" sz="1700" dirty="0" smtClean="0">
                <a:solidFill>
                  <a:srgbClr val="0000FF"/>
                </a:solidFill>
              </a:rPr>
              <a:t> </a:t>
            </a:r>
            <a:r>
              <a:rPr lang="en-US" sz="1700" dirty="0" err="1" smtClean="0">
                <a:solidFill>
                  <a:srgbClr val="0000FF"/>
                </a:solidFill>
              </a:rPr>
              <a:t>destinazione</a:t>
            </a:r>
            <a:r>
              <a:rPr lang="en-US" sz="1700" dirty="0" smtClean="0">
                <a:solidFill>
                  <a:srgbClr val="0000FF"/>
                </a:solidFill>
              </a:rPr>
              <a:t> finale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67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950" y="82909"/>
            <a:ext cx="1714500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0485" y="1562485"/>
            <a:ext cx="290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520" y="1343400"/>
            <a:ext cx="4017930" cy="297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273" y="4318000"/>
            <a:ext cx="3433470" cy="254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41758" y="1770303"/>
            <a:ext cx="1355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dirty="0" smtClean="0">
                <a:solidFill>
                  <a:srgbClr val="000000"/>
                </a:solidFill>
                <a:latin typeface="Arial"/>
              </a:rPr>
              <a:t>07/14: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piu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’ di 25k </a:t>
            </a:r>
            <a:br>
              <a:rPr lang="en-US" sz="1200" dirty="0" smtClean="0">
                <a:solidFill>
                  <a:srgbClr val="000000"/>
                </a:solidFill>
                <a:latin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jobs running e </a:t>
            </a:r>
            <a:br>
              <a:rPr lang="en-US" sz="1200" dirty="0" smtClean="0">
                <a:solidFill>
                  <a:srgbClr val="000000"/>
                </a:solidFill>
                <a:latin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200k al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giorno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26870" y="4794100"/>
            <a:ext cx="20546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100" dirty="0">
                <a:solidFill>
                  <a:srgbClr val="000000"/>
                </a:solidFill>
                <a:latin typeface="Arial"/>
              </a:rPr>
              <a:t>07/14: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piu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’ di 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300k </a:t>
            </a:r>
            <a:br>
              <a:rPr lang="en-US" sz="1100" dirty="0" smtClean="0">
                <a:solidFill>
                  <a:srgbClr val="000000"/>
                </a:solidFill>
                <a:latin typeface="Arial"/>
              </a:rPr>
            </a:b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trasferimenti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al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giorno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131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Modello</a:t>
            </a:r>
            <a:r>
              <a:rPr lang="en-US" dirty="0" smtClean="0"/>
              <a:t> di </a:t>
            </a:r>
            <a:r>
              <a:rPr lang="en-US" dirty="0" err="1" smtClean="0"/>
              <a:t>calcolo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cambiamenti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Gia</a:t>
            </a:r>
            <a:r>
              <a:rPr lang="en-US" dirty="0" smtClean="0"/>
              <a:t>’ </a:t>
            </a:r>
            <a:r>
              <a:rPr lang="en-US" dirty="0" err="1" smtClean="0"/>
              <a:t>abbondantemente</a:t>
            </a:r>
            <a:r>
              <a:rPr lang="en-US" dirty="0" smtClean="0"/>
              <a:t> </a:t>
            </a:r>
            <a:r>
              <a:rPr lang="en-US" dirty="0" err="1" smtClean="0"/>
              <a:t>presentato</a:t>
            </a:r>
            <a:r>
              <a:rPr lang="en-US" dirty="0" smtClean="0"/>
              <a:t> a 02/2015</a:t>
            </a:r>
          </a:p>
          <a:p>
            <a:endParaRPr lang="en-US" dirty="0"/>
          </a:p>
          <a:p>
            <a:r>
              <a:rPr lang="en-US" dirty="0" err="1" smtClean="0"/>
              <a:t>Stesse</a:t>
            </a:r>
            <a:r>
              <a:rPr lang="en-US" dirty="0" smtClean="0"/>
              <a:t> slides qui … mi </a:t>
            </a:r>
            <a:r>
              <a:rPr lang="en-US" dirty="0" err="1" smtClean="0"/>
              <a:t>aspetto</a:t>
            </a:r>
            <a:r>
              <a:rPr lang="en-US" dirty="0" smtClean="0"/>
              <a:t> mi </a:t>
            </a:r>
            <a:r>
              <a:rPr lang="en-US" dirty="0" err="1" smtClean="0"/>
              <a:t>diciate</a:t>
            </a:r>
            <a:r>
              <a:rPr lang="en-US" dirty="0" smtClean="0"/>
              <a:t> di </a:t>
            </a:r>
            <a:r>
              <a:rPr lang="en-US" dirty="0" err="1" smtClean="0"/>
              <a:t>saltare</a:t>
            </a:r>
            <a:r>
              <a:rPr lang="en-US" dirty="0" smtClean="0"/>
              <a:t> e/o </a:t>
            </a:r>
            <a:r>
              <a:rPr lang="en-US" dirty="0" err="1" smtClean="0"/>
              <a:t>andare</a:t>
            </a:r>
            <a:r>
              <a:rPr lang="en-US" dirty="0" smtClean="0"/>
              <a:t> </a:t>
            </a:r>
            <a:r>
              <a:rPr lang="en-US" dirty="0" err="1" smtClean="0"/>
              <a:t>veloci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7E5CA-0ADF-F243-99B5-93702C7EA95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Opportunistic computing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situazione</a:t>
            </a:r>
            <a:r>
              <a:rPr lang="en-US" dirty="0" smtClean="0"/>
              <a:t> di 0 contingency,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mano</a:t>
            </a:r>
            <a:r>
              <a:rPr lang="en-US" dirty="0" smtClean="0"/>
              <a:t> </a:t>
            </a:r>
            <a:r>
              <a:rPr lang="en-US" dirty="0" err="1" smtClean="0"/>
              <a:t>puo</a:t>
            </a:r>
            <a:r>
              <a:rPr lang="en-US" dirty="0" smtClean="0"/>
              <a:t>’ venire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possibilita</a:t>
            </a:r>
            <a:r>
              <a:rPr lang="en-US" dirty="0" smtClean="0"/>
              <a:t>’ di </a:t>
            </a:r>
            <a:r>
              <a:rPr lang="en-US" dirty="0" err="1" smtClean="0"/>
              <a:t>usare</a:t>
            </a:r>
            <a:r>
              <a:rPr lang="en-US" dirty="0" smtClean="0"/>
              <a:t> </a:t>
            </a:r>
            <a:r>
              <a:rPr lang="en-US" dirty="0" err="1" smtClean="0"/>
              <a:t>risorse</a:t>
            </a:r>
            <a:r>
              <a:rPr lang="en-US" dirty="0" smtClean="0"/>
              <a:t> </a:t>
            </a:r>
            <a:r>
              <a:rPr lang="en-US" dirty="0" err="1" smtClean="0"/>
              <a:t>opportunistiche</a:t>
            </a:r>
            <a:endParaRPr lang="en-US" dirty="0" smtClean="0"/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La nostra </a:t>
            </a:r>
            <a:r>
              <a:rPr lang="en-US" dirty="0" err="1" smtClean="0">
                <a:solidFill>
                  <a:srgbClr val="0000FF"/>
                </a:solidFill>
              </a:rPr>
              <a:t>scala</a:t>
            </a:r>
            <a:r>
              <a:rPr lang="en-US" dirty="0" smtClean="0">
                <a:solidFill>
                  <a:srgbClr val="0000FF"/>
                </a:solidFill>
              </a:rPr>
              <a:t> di </a:t>
            </a:r>
            <a:r>
              <a:rPr lang="en-US" dirty="0" err="1" smtClean="0">
                <a:solidFill>
                  <a:srgbClr val="0000FF"/>
                </a:solidFill>
              </a:rPr>
              <a:t>risorse</a:t>
            </a:r>
            <a:r>
              <a:rPr lang="en-US" dirty="0" smtClean="0">
                <a:solidFill>
                  <a:srgbClr val="0000FF"/>
                </a:solidFill>
              </a:rPr>
              <a:t> e’ </a:t>
            </a:r>
            <a:r>
              <a:rPr lang="en-US" dirty="0" err="1" smtClean="0">
                <a:solidFill>
                  <a:srgbClr val="0000FF"/>
                </a:solidFill>
              </a:rPr>
              <a:t>ormai</a:t>
            </a:r>
            <a:r>
              <a:rPr lang="en-US" dirty="0" smtClean="0">
                <a:solidFill>
                  <a:srgbClr val="0000FF"/>
                </a:solidFill>
              </a:rPr>
              <a:t> O(1%) </a:t>
            </a:r>
            <a:r>
              <a:rPr lang="en-US" dirty="0" err="1" smtClean="0">
                <a:solidFill>
                  <a:srgbClr val="0000FF"/>
                </a:solidFill>
              </a:rPr>
              <a:t>rispetto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alle</a:t>
            </a:r>
            <a:r>
              <a:rPr lang="en-US" dirty="0" smtClean="0">
                <a:solidFill>
                  <a:srgbClr val="0000FF"/>
                </a:solidFill>
              </a:rPr>
              <a:t> cloud </a:t>
            </a:r>
            <a:r>
              <a:rPr lang="en-US" dirty="0" err="1" smtClean="0">
                <a:solidFill>
                  <a:srgbClr val="0000FF"/>
                </a:solidFill>
              </a:rPr>
              <a:t>commerciali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alla</a:t>
            </a:r>
            <a:r>
              <a:rPr lang="en-US" dirty="0" smtClean="0">
                <a:solidFill>
                  <a:srgbClr val="0000FF"/>
                </a:solidFill>
              </a:rPr>
              <a:t> Google o EC2</a:t>
            </a:r>
          </a:p>
          <a:p>
            <a:endParaRPr lang="en-US" dirty="0"/>
          </a:p>
          <a:p>
            <a:r>
              <a:rPr lang="en-US" dirty="0" err="1"/>
              <a:t>Nostro</a:t>
            </a:r>
            <a:r>
              <a:rPr lang="en-US" dirty="0"/>
              <a:t> </a:t>
            </a:r>
            <a:r>
              <a:rPr lang="en-US" dirty="0" err="1"/>
              <a:t>installato</a:t>
            </a:r>
            <a:r>
              <a:rPr lang="en-US" dirty="0"/>
              <a:t> ~ 1-2 MHS06 (100-200k Cores)</a:t>
            </a:r>
          </a:p>
          <a:p>
            <a:r>
              <a:rPr lang="en-US" dirty="0" err="1" smtClean="0"/>
              <a:t>Stime</a:t>
            </a:r>
            <a:r>
              <a:rPr lang="en-US" dirty="0" smtClean="0"/>
              <a:t> per </a:t>
            </a:r>
            <a:r>
              <a:rPr lang="en-US" dirty="0"/>
              <a:t>G</a:t>
            </a:r>
            <a:r>
              <a:rPr lang="en-US" dirty="0" smtClean="0"/>
              <a:t>oogle/Amazon/</a:t>
            </a:r>
            <a:r>
              <a:rPr lang="en-US" dirty="0" err="1" smtClean="0"/>
              <a:t>microsoft</a:t>
            </a:r>
            <a:r>
              <a:rPr lang="en-US" dirty="0" smtClean="0"/>
              <a:t> </a:t>
            </a:r>
            <a:r>
              <a:rPr lang="en-US" dirty="0" err="1" smtClean="0"/>
              <a:t>danno</a:t>
            </a:r>
            <a:r>
              <a:rPr lang="en-US" dirty="0" smtClean="0"/>
              <a:t> O(5M) server a </a:t>
            </a:r>
            <a:r>
              <a:rPr lang="en-US" dirty="0" err="1" smtClean="0"/>
              <a:t>testa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O (50M) cores, O(500MHS06)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Avere</a:t>
            </a:r>
            <a:r>
              <a:rPr lang="en-US" dirty="0" smtClean="0"/>
              <a:t> </a:t>
            </a:r>
            <a:r>
              <a:rPr lang="en-US" dirty="0" err="1" smtClean="0"/>
              <a:t>accesso</a:t>
            </a:r>
            <a:r>
              <a:rPr lang="en-US" dirty="0" smtClean="0"/>
              <a:t> a O(100k) cores per </a:t>
            </a:r>
            <a:r>
              <a:rPr lang="en-US" dirty="0" err="1" smtClean="0"/>
              <a:t>periodi</a:t>
            </a:r>
            <a:r>
              <a:rPr lang="en-US" dirty="0" smtClean="0"/>
              <a:t> </a:t>
            </a:r>
            <a:r>
              <a:rPr lang="en-US" dirty="0" err="1" smtClean="0"/>
              <a:t>brevi</a:t>
            </a:r>
            <a:r>
              <a:rPr lang="en-US" dirty="0" smtClean="0"/>
              <a:t> (~1 </a:t>
            </a:r>
            <a:r>
              <a:rPr lang="en-US" dirty="0" err="1" smtClean="0"/>
              <a:t>mese</a:t>
            </a:r>
            <a:r>
              <a:rPr lang="en-US" dirty="0" smtClean="0"/>
              <a:t>) </a:t>
            </a:r>
            <a:r>
              <a:rPr lang="en-US" dirty="0" err="1" smtClean="0"/>
              <a:t>sembra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almeno</a:t>
            </a:r>
            <a:r>
              <a:rPr lang="en-US" dirty="0" smtClean="0"/>
              <a:t> </a:t>
            </a:r>
            <a:r>
              <a:rPr lang="en-US" dirty="0" err="1" smtClean="0"/>
              <a:t>pensabile</a:t>
            </a:r>
            <a:r>
              <a:rPr lang="en-US" dirty="0" smtClean="0"/>
              <a:t> a </a:t>
            </a:r>
            <a:r>
              <a:rPr lang="en-US" dirty="0" err="1" smtClean="0"/>
              <a:t>prezzi</a:t>
            </a:r>
            <a:r>
              <a:rPr lang="en-US" dirty="0" smtClean="0"/>
              <a:t> </a:t>
            </a:r>
            <a:r>
              <a:rPr lang="en-US" dirty="0" err="1" smtClean="0"/>
              <a:t>ragionevoli</a:t>
            </a:r>
            <a:r>
              <a:rPr lang="en-US" dirty="0" smtClean="0"/>
              <a:t>, via grant di </a:t>
            </a:r>
            <a:r>
              <a:rPr lang="en-US" dirty="0" err="1" smtClean="0"/>
              <a:t>ricerca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100 </a:t>
            </a:r>
            <a:r>
              <a:rPr lang="en-US" dirty="0" err="1" smtClean="0">
                <a:solidFill>
                  <a:srgbClr val="008000"/>
                </a:solidFill>
              </a:rPr>
              <a:t>kCores</a:t>
            </a:r>
            <a:r>
              <a:rPr lang="en-US" dirty="0" smtClean="0">
                <a:solidFill>
                  <a:srgbClr val="008000"/>
                </a:solidFill>
              </a:rPr>
              <a:t> per un </a:t>
            </a:r>
            <a:r>
              <a:rPr lang="en-US" dirty="0" err="1" smtClean="0">
                <a:solidFill>
                  <a:srgbClr val="008000"/>
                </a:solidFill>
              </a:rPr>
              <a:t>mese</a:t>
            </a:r>
            <a:r>
              <a:rPr lang="en-US" dirty="0" smtClean="0">
                <a:solidFill>
                  <a:srgbClr val="008000"/>
                </a:solidFill>
              </a:rPr>
              <a:t> = ~ 100 kHS06 per un anno</a:t>
            </a:r>
          </a:p>
          <a:p>
            <a:pPr lvl="2"/>
            <a:r>
              <a:rPr lang="en-US" sz="2300" dirty="0" err="1" smtClean="0">
                <a:solidFill>
                  <a:srgbClr val="3366FF"/>
                </a:solidFill>
              </a:rPr>
              <a:t>Equivale</a:t>
            </a:r>
            <a:r>
              <a:rPr lang="en-US" sz="2300" dirty="0" smtClean="0">
                <a:solidFill>
                  <a:srgbClr val="3366FF"/>
                </a:solidFill>
              </a:rPr>
              <a:t> a ~2 </a:t>
            </a:r>
            <a:r>
              <a:rPr lang="en-US" sz="2300" dirty="0" err="1" smtClean="0">
                <a:solidFill>
                  <a:srgbClr val="3366FF"/>
                </a:solidFill>
              </a:rPr>
              <a:t>nuovi</a:t>
            </a:r>
            <a:r>
              <a:rPr lang="en-US" sz="2300" dirty="0" smtClean="0">
                <a:solidFill>
                  <a:srgbClr val="3366FF"/>
                </a:solidFill>
              </a:rPr>
              <a:t> T1</a:t>
            </a:r>
          </a:p>
          <a:p>
            <a:pPr lvl="2"/>
            <a:r>
              <a:rPr lang="en-US" sz="2300" dirty="0" err="1" smtClean="0">
                <a:solidFill>
                  <a:srgbClr val="3366FF"/>
                </a:solidFill>
              </a:rPr>
              <a:t>Equivale</a:t>
            </a:r>
            <a:r>
              <a:rPr lang="en-US" sz="2300" dirty="0" smtClean="0">
                <a:solidFill>
                  <a:srgbClr val="3366FF"/>
                </a:solidFill>
              </a:rPr>
              <a:t> a 5-6 </a:t>
            </a:r>
            <a:r>
              <a:rPr lang="en-US" sz="2300" dirty="0" err="1" smtClean="0">
                <a:solidFill>
                  <a:srgbClr val="3366FF"/>
                </a:solidFill>
              </a:rPr>
              <a:t>nuovi</a:t>
            </a:r>
            <a:r>
              <a:rPr lang="en-US" sz="2300" dirty="0" smtClean="0">
                <a:solidFill>
                  <a:srgbClr val="3366FF"/>
                </a:solidFill>
              </a:rPr>
              <a:t> T2</a:t>
            </a:r>
          </a:p>
          <a:p>
            <a:pPr lvl="2"/>
            <a:r>
              <a:rPr lang="en-US" sz="2300" dirty="0" err="1" smtClean="0">
                <a:solidFill>
                  <a:srgbClr val="3366FF"/>
                </a:solidFill>
              </a:rPr>
              <a:t>Equivale</a:t>
            </a:r>
            <a:r>
              <a:rPr lang="en-US" sz="2300" dirty="0" smtClean="0">
                <a:solidFill>
                  <a:srgbClr val="3366FF"/>
                </a:solidFill>
              </a:rPr>
              <a:t> a ~ </a:t>
            </a:r>
            <a:r>
              <a:rPr lang="en-US" sz="2300" dirty="0" err="1" smtClean="0">
                <a:solidFill>
                  <a:srgbClr val="3366FF"/>
                </a:solidFill>
              </a:rPr>
              <a:t>quanto</a:t>
            </a:r>
            <a:r>
              <a:rPr lang="en-US" sz="2300" dirty="0" smtClean="0">
                <a:solidFill>
                  <a:srgbClr val="3366FF"/>
                </a:solidFill>
              </a:rPr>
              <a:t> serve per </a:t>
            </a:r>
            <a:r>
              <a:rPr lang="en-US" sz="2300" dirty="0" err="1" smtClean="0">
                <a:solidFill>
                  <a:srgbClr val="3366FF"/>
                </a:solidFill>
              </a:rPr>
              <a:t>generare</a:t>
            </a:r>
            <a:r>
              <a:rPr lang="en-US" sz="2300" dirty="0" smtClean="0">
                <a:solidFill>
                  <a:srgbClr val="3366FF"/>
                </a:solidFill>
              </a:rPr>
              <a:t> </a:t>
            </a:r>
            <a:r>
              <a:rPr lang="en-US" sz="2300" dirty="0" err="1" smtClean="0">
                <a:solidFill>
                  <a:srgbClr val="3366FF"/>
                </a:solidFill>
              </a:rPr>
              <a:t>tutti</a:t>
            </a:r>
            <a:r>
              <a:rPr lang="en-US" sz="2300" dirty="0" smtClean="0">
                <a:solidFill>
                  <a:srgbClr val="3366FF"/>
                </a:solidFill>
              </a:rPr>
              <a:t> </a:t>
            </a:r>
            <a:r>
              <a:rPr lang="en-US" sz="2300" dirty="0" err="1" smtClean="0">
                <a:solidFill>
                  <a:srgbClr val="3366FF"/>
                </a:solidFill>
              </a:rPr>
              <a:t>i</a:t>
            </a:r>
            <a:r>
              <a:rPr lang="en-US" sz="2300" dirty="0" smtClean="0">
                <a:solidFill>
                  <a:srgbClr val="3366FF"/>
                </a:solidFill>
              </a:rPr>
              <a:t> GEN-SIM di un anno, </a:t>
            </a:r>
            <a:r>
              <a:rPr lang="en-US" sz="2300" dirty="0" err="1" smtClean="0">
                <a:solidFill>
                  <a:srgbClr val="3366FF"/>
                </a:solidFill>
              </a:rPr>
              <a:t>liberando</a:t>
            </a:r>
            <a:r>
              <a:rPr lang="en-US" sz="2300" dirty="0" smtClean="0">
                <a:solidFill>
                  <a:srgbClr val="3366FF"/>
                </a:solidFill>
              </a:rPr>
              <a:t> </a:t>
            </a:r>
            <a:r>
              <a:rPr lang="en-US" sz="2300" dirty="0" err="1" smtClean="0">
                <a:solidFill>
                  <a:srgbClr val="3366FF"/>
                </a:solidFill>
              </a:rPr>
              <a:t>i</a:t>
            </a:r>
            <a:r>
              <a:rPr lang="en-US" sz="2300" dirty="0" smtClean="0">
                <a:solidFill>
                  <a:srgbClr val="3366FF"/>
                </a:solidFill>
              </a:rPr>
              <a:t> T2 dal task</a:t>
            </a:r>
            <a:endParaRPr lang="en-US" sz="2300" dirty="0">
              <a:solidFill>
                <a:srgbClr val="3366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8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73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4581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Amazon Proposal</a:t>
            </a:r>
            <a:br>
              <a:rPr lang="en-US" dirty="0" smtClean="0"/>
            </a:br>
            <a:r>
              <a:rPr lang="en-US" dirty="0" smtClean="0"/>
              <a:t> (</a:t>
            </a:r>
            <a:r>
              <a:rPr lang="en-US" dirty="0" err="1" smtClean="0"/>
              <a:t>apr</a:t>
            </a:r>
            <a:r>
              <a:rPr lang="en-US" dirty="0" smtClean="0"/>
              <a:t> 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6077-CF99-E341-ABB0-38143AF522CC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524002"/>
            <a:ext cx="5814151" cy="357526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821793" y="2829034"/>
            <a:ext cx="1033517" cy="1226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15000"/>
                </a:schemeClr>
              </a:gs>
              <a:gs pos="34000">
                <a:schemeClr val="accent1">
                  <a:shade val="70000"/>
                  <a:satMod val="140000"/>
                  <a:alpha val="1500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1500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15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743434" y="2829034"/>
            <a:ext cx="1196428" cy="1226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15000"/>
                </a:schemeClr>
              </a:gs>
              <a:gs pos="34000">
                <a:schemeClr val="accent1">
                  <a:shade val="70000"/>
                  <a:satMod val="140000"/>
                  <a:alpha val="1500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1500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15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457435" y="2998951"/>
            <a:ext cx="942428" cy="1226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15000"/>
                </a:schemeClr>
              </a:gs>
              <a:gs pos="34000">
                <a:schemeClr val="accent1">
                  <a:shade val="70000"/>
                  <a:satMod val="140000"/>
                  <a:alpha val="1500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1500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15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5379" y="347472"/>
            <a:ext cx="35560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Idea: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Chiedere</a:t>
            </a:r>
            <a:r>
              <a:rPr lang="en-US" dirty="0" smtClean="0"/>
              <a:t> </a:t>
            </a:r>
            <a:r>
              <a:rPr lang="en-US" b="1" dirty="0" smtClean="0"/>
              <a:t>O(60k) </a:t>
            </a:r>
            <a:r>
              <a:rPr lang="en-US" dirty="0" smtClean="0"/>
              <a:t>cores per un </a:t>
            </a:r>
            <a:r>
              <a:rPr lang="en-US" dirty="0" err="1" smtClean="0"/>
              <a:t>mese</a:t>
            </a:r>
            <a:r>
              <a:rPr lang="en-US" dirty="0" smtClean="0"/>
              <a:t> (</a:t>
            </a:r>
            <a:r>
              <a:rPr lang="en-US" b="1" dirty="0" smtClean="0"/>
              <a:t>800-900 kHS06</a:t>
            </a:r>
            <a:r>
              <a:rPr lang="en-US" dirty="0" smtClean="0"/>
              <a:t>)</a:t>
            </a:r>
          </a:p>
          <a:p>
            <a:pPr marL="742809" lvl="1" indent="-285750">
              <a:buFont typeface="Arial"/>
              <a:buChar char="•"/>
            </a:pPr>
            <a:r>
              <a:rPr lang="en-US" dirty="0" smtClean="0"/>
              <a:t>E’ circa </a:t>
            </a:r>
            <a:r>
              <a:rPr lang="en-US" dirty="0" err="1" smtClean="0"/>
              <a:t>equivalente</a:t>
            </a:r>
            <a:r>
              <a:rPr lang="en-US" dirty="0" smtClean="0"/>
              <a:t> a </a:t>
            </a:r>
            <a:r>
              <a:rPr lang="en-US" dirty="0" err="1" smtClean="0"/>
              <a:t>raddoppiare</a:t>
            </a:r>
            <a:r>
              <a:rPr lang="en-US" dirty="0" smtClean="0"/>
              <a:t> le </a:t>
            </a:r>
            <a:r>
              <a:rPr lang="en-US" dirty="0" err="1" smtClean="0"/>
              <a:t>risorse</a:t>
            </a:r>
            <a:r>
              <a:rPr lang="en-US" dirty="0" smtClean="0"/>
              <a:t> di CMS per un </a:t>
            </a:r>
            <a:r>
              <a:rPr lang="en-US" dirty="0" err="1" smtClean="0"/>
              <a:t>mese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Fare test di </a:t>
            </a:r>
            <a:r>
              <a:rPr lang="en-US" dirty="0" err="1" smtClean="0"/>
              <a:t>utilizzo</a:t>
            </a:r>
            <a:r>
              <a:rPr lang="en-US" dirty="0" smtClean="0"/>
              <a:t> in </a:t>
            </a:r>
            <a:r>
              <a:rPr lang="en-US" dirty="0" err="1" smtClean="0"/>
              <a:t>modalita</a:t>
            </a:r>
            <a:r>
              <a:rPr lang="en-US" dirty="0" smtClean="0"/>
              <a:t>’ burst per CMS</a:t>
            </a:r>
          </a:p>
          <a:p>
            <a:pPr marL="742809" lvl="1" indent="-285750">
              <a:buFont typeface="Arial"/>
              <a:buChar char="•"/>
            </a:pPr>
            <a:r>
              <a:rPr lang="en-US" dirty="0" err="1" smtClean="0"/>
              <a:t>Produzione</a:t>
            </a:r>
            <a:r>
              <a:rPr lang="en-US" dirty="0" smtClean="0"/>
              <a:t> GEN-SIM</a:t>
            </a:r>
          </a:p>
          <a:p>
            <a:pPr marL="742809" lvl="1" indent="-285750">
              <a:buFont typeface="Arial"/>
              <a:buChar char="•"/>
            </a:pPr>
            <a:r>
              <a:rPr lang="en-US" dirty="0" err="1" smtClean="0"/>
              <a:t>Produzione</a:t>
            </a:r>
            <a:r>
              <a:rPr lang="en-US" dirty="0" smtClean="0"/>
              <a:t> DIGI-RECO</a:t>
            </a:r>
          </a:p>
          <a:p>
            <a:pPr marL="742809" lvl="1" indent="-285750">
              <a:buFont typeface="Arial"/>
              <a:buChar char="•"/>
            </a:pPr>
            <a:r>
              <a:rPr lang="en-US" dirty="0" smtClean="0"/>
              <a:t>Reprocessing </a:t>
            </a:r>
            <a:r>
              <a:rPr lang="en-US" dirty="0" err="1" smtClean="0"/>
              <a:t>Dati</a:t>
            </a:r>
            <a:r>
              <a:rPr lang="en-US" dirty="0" smtClean="0"/>
              <a:t>/MC</a:t>
            </a:r>
          </a:p>
          <a:p>
            <a:pPr marL="742809" lvl="1" indent="-285750">
              <a:buFont typeface="Arial"/>
              <a:buChar char="•"/>
            </a:pPr>
            <a:r>
              <a:rPr lang="en-US" dirty="0" err="1" smtClean="0"/>
              <a:t>Produzione</a:t>
            </a:r>
            <a:r>
              <a:rPr lang="en-US" dirty="0" smtClean="0"/>
              <a:t> samples Premixed per </a:t>
            </a:r>
            <a:r>
              <a:rPr lang="en-US" dirty="0" err="1" smtClean="0"/>
              <a:t>produzione</a:t>
            </a:r>
            <a:r>
              <a:rPr lang="en-US" dirty="0" smtClean="0"/>
              <a:t> MC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Dal </a:t>
            </a:r>
            <a:r>
              <a:rPr lang="en-US" dirty="0" err="1" smtClean="0"/>
              <a:t>punto</a:t>
            </a:r>
            <a:r>
              <a:rPr lang="en-US" dirty="0" smtClean="0"/>
              <a:t> di vista </a:t>
            </a:r>
            <a:r>
              <a:rPr lang="en-US" dirty="0" err="1" smtClean="0"/>
              <a:t>infrastrutturale</a:t>
            </a:r>
            <a:r>
              <a:rPr lang="en-US" dirty="0" smtClean="0"/>
              <a:t>:</a:t>
            </a:r>
          </a:p>
          <a:p>
            <a:pPr marL="742809" lvl="1" indent="-285750">
              <a:buFont typeface="Arial"/>
              <a:buChar char="•"/>
            </a:pPr>
            <a:r>
              <a:rPr lang="en-US" dirty="0" smtClean="0"/>
              <a:t>Test di </a:t>
            </a:r>
            <a:r>
              <a:rPr lang="en-US" dirty="0" err="1" smtClean="0"/>
              <a:t>estensione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Tier1 in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elastico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46414" y="5556863"/>
            <a:ext cx="3774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Valore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delle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risorse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sullo</a:t>
            </a:r>
            <a:r>
              <a:rPr lang="en-US" b="1" dirty="0" smtClean="0">
                <a:solidFill>
                  <a:srgbClr val="008000"/>
                </a:solidFill>
              </a:rPr>
              <a:t> spot market : n/a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Matching Grant USCMS (UCSD)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10694</TotalTime>
  <Words>4646</Words>
  <Application>Microsoft Macintosh PowerPoint</Application>
  <PresentationFormat>On-screen Show (4:3)</PresentationFormat>
  <Paragraphs>624</Paragraphs>
  <Slides>67</Slides>
  <Notes>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Clarity</vt:lpstr>
      <vt:lpstr>CMS Computing report</vt:lpstr>
      <vt:lpstr>outline</vt:lpstr>
      <vt:lpstr>What We Produced in 2014</vt:lpstr>
      <vt:lpstr>Data Tiers in MC Production</vt:lpstr>
      <vt:lpstr>Expected Production in 2015 </vt:lpstr>
      <vt:lpstr>Analisi utente</vt:lpstr>
      <vt:lpstr>Modello di calcolo - cambiamenti</vt:lpstr>
      <vt:lpstr>Opportunistic computing</vt:lpstr>
      <vt:lpstr>Amazon Proposal  (apr 15)</vt:lpstr>
      <vt:lpstr>Breaking news</vt:lpstr>
      <vt:lpstr>Utilizzo e stato delle risorse (CMS)</vt:lpstr>
      <vt:lpstr>PowerPoint Presentation</vt:lpstr>
      <vt:lpstr>Tier-1 Readiness</vt:lpstr>
      <vt:lpstr>Tier-2 Readiness</vt:lpstr>
      <vt:lpstr>Tier2 – stato reale</vt:lpstr>
      <vt:lpstr>Stato risorse - ITALIA</vt:lpstr>
      <vt:lpstr>Cosa si processa (T1 vs T2s) in Italia?</vt:lpstr>
      <vt:lpstr>Availability (good T2 se &gt; 80%, T1 &gt; 90%)</vt:lpstr>
      <vt:lpstr>PowerPoint Presentation</vt:lpstr>
      <vt:lpstr>10/2014 – 5/2015 jobs T1+T2 per nazione</vt:lpstr>
      <vt:lpstr>Dentro l”italia</vt:lpstr>
      <vt:lpstr>Efficienza CPU (CPU/Wall)</vt:lpstr>
      <vt:lpstr>Accounting – 2014-2015</vt:lpstr>
      <vt:lpstr>T1</vt:lpstr>
      <vt:lpstr>Roma1-CMS</vt:lpstr>
      <vt:lpstr>Legnaro</vt:lpstr>
      <vt:lpstr>Pisa</vt:lpstr>
      <vt:lpstr>Bari</vt:lpstr>
      <vt:lpstr>Attivita’ notevoli (non standard)</vt:lpstr>
      <vt:lpstr>Manpower &amp; responsabilita’</vt:lpstr>
      <vt:lpstr>PowerPoint Presentation</vt:lpstr>
      <vt:lpstr>Richieste – raccomandazioni - delta</vt:lpstr>
      <vt:lpstr>Pledges</vt:lpstr>
      <vt:lpstr>Aumenti effettivi</vt:lpstr>
      <vt:lpstr>Dismissioni e totali (solo T2 – quadro aspettato dopo acquisti 2015)</vt:lpstr>
      <vt:lpstr>Situazione acquisti 2015</vt:lpstr>
      <vt:lpstr>Con queste cifre</vt:lpstr>
      <vt:lpstr>ReCaS</vt:lpstr>
      <vt:lpstr>Situazione attesa fine 2015</vt:lpstr>
      <vt:lpstr>Inoltre (film gia’ visto per LHCb)</vt:lpstr>
      <vt:lpstr>Quanto mettono le nazioni con T1:</vt:lpstr>
      <vt:lpstr>Trend 2012-2017</vt:lpstr>
      <vt:lpstr>Una nota importante</vt:lpstr>
      <vt:lpstr>Scenario di Donatella</vt:lpstr>
      <vt:lpstr>Scenario 2</vt:lpstr>
      <vt:lpstr>Dismissioni e totali (solo T2 – scenario “2”)</vt:lpstr>
      <vt:lpstr>Ci porta….</vt:lpstr>
      <vt:lpstr>Conclusioni</vt:lpstr>
      <vt:lpstr>Backup modello di calcolo</vt:lpstr>
      <vt:lpstr>Run II – aspettative e driving numbers</vt:lpstr>
      <vt:lpstr>PowerPoint Presentation</vt:lpstr>
      <vt:lpstr>Richieste  computing</vt:lpstr>
      <vt:lpstr>Dove trovare I fattori mancanti?</vt:lpstr>
      <vt:lpstr>Migliorare efficienza</vt:lpstr>
      <vt:lpstr>Ruolo dei tier</vt:lpstr>
      <vt:lpstr>Analisi ai T1: disk/tape separation</vt:lpstr>
      <vt:lpstr>HLTcome risorsa di calcolo “general purpose”</vt:lpstr>
      <vt:lpstr>Capabilities at the HLT farm</vt:lpstr>
      <vt:lpstr>Accesso remoto TX-&gt;TX </vt:lpstr>
      <vt:lpstr>WAN access in Italia</vt:lpstr>
      <vt:lpstr>Quale infrastruttura serve?</vt:lpstr>
      <vt:lpstr>Da quando abbiamo il global pool</vt:lpstr>
      <vt:lpstr>Overflow via HTCondor</vt:lpstr>
      <vt:lpstr>Piu’ in generale: HTCondor/GlideInWms e opportunistico/Volunteering?</vt:lpstr>
      <vt:lpstr>Fare meno …</vt:lpstr>
      <vt:lpstr>Meno DISCO</vt:lpstr>
      <vt:lpstr>Gestione workflow di analisi</vt:lpstr>
    </vt:vector>
  </TitlesOfParts>
  <Company>INFN PISA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 Computing report</dc:title>
  <dc:creator>tommaso boccali</dc:creator>
  <cp:lastModifiedBy>Tommaso Boccali</cp:lastModifiedBy>
  <cp:revision>392</cp:revision>
  <dcterms:created xsi:type="dcterms:W3CDTF">2014-04-07T10:20:01Z</dcterms:created>
  <dcterms:modified xsi:type="dcterms:W3CDTF">2015-05-25T10:12:17Z</dcterms:modified>
</cp:coreProperties>
</file>