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59"/>
  </p:notesMasterIdLst>
  <p:handoutMasterIdLst>
    <p:handoutMasterId r:id="rId60"/>
  </p:handoutMasterIdLst>
  <p:sldIdLst>
    <p:sldId id="256" r:id="rId2"/>
    <p:sldId id="257" r:id="rId3"/>
    <p:sldId id="324" r:id="rId4"/>
    <p:sldId id="282" r:id="rId5"/>
    <p:sldId id="283" r:id="rId6"/>
    <p:sldId id="279" r:id="rId7"/>
    <p:sldId id="326" r:id="rId8"/>
    <p:sldId id="327" r:id="rId9"/>
    <p:sldId id="288" r:id="rId10"/>
    <p:sldId id="329" r:id="rId11"/>
    <p:sldId id="289" r:id="rId12"/>
    <p:sldId id="332" r:id="rId13"/>
    <p:sldId id="331" r:id="rId14"/>
    <p:sldId id="328" r:id="rId15"/>
    <p:sldId id="308" r:id="rId16"/>
    <p:sldId id="352" r:id="rId17"/>
    <p:sldId id="287" r:id="rId18"/>
    <p:sldId id="309" r:id="rId19"/>
    <p:sldId id="333" r:id="rId20"/>
    <p:sldId id="334" r:id="rId21"/>
    <p:sldId id="335" r:id="rId22"/>
    <p:sldId id="306" r:id="rId23"/>
    <p:sldId id="312" r:id="rId24"/>
    <p:sldId id="291" r:id="rId25"/>
    <p:sldId id="317" r:id="rId26"/>
    <p:sldId id="343" r:id="rId27"/>
    <p:sldId id="344" r:id="rId28"/>
    <p:sldId id="336" r:id="rId29"/>
    <p:sldId id="338" r:id="rId30"/>
    <p:sldId id="341" r:id="rId31"/>
    <p:sldId id="278" r:id="rId32"/>
    <p:sldId id="354" r:id="rId33"/>
    <p:sldId id="337" r:id="rId34"/>
    <p:sldId id="293" r:id="rId35"/>
    <p:sldId id="348" r:id="rId36"/>
    <p:sldId id="296" r:id="rId37"/>
    <p:sldId id="298" r:id="rId38"/>
    <p:sldId id="275" r:id="rId39"/>
    <p:sldId id="349" r:id="rId40"/>
    <p:sldId id="346" r:id="rId41"/>
    <p:sldId id="297" r:id="rId42"/>
    <p:sldId id="350" r:id="rId43"/>
    <p:sldId id="351" r:id="rId44"/>
    <p:sldId id="356" r:id="rId45"/>
    <p:sldId id="323" r:id="rId46"/>
    <p:sldId id="355" r:id="rId47"/>
    <p:sldId id="321" r:id="rId48"/>
    <p:sldId id="280" r:id="rId49"/>
    <p:sldId id="268" r:id="rId50"/>
    <p:sldId id="264" r:id="rId51"/>
    <p:sldId id="318" r:id="rId52"/>
    <p:sldId id="315" r:id="rId53"/>
    <p:sldId id="285" r:id="rId54"/>
    <p:sldId id="340" r:id="rId55"/>
    <p:sldId id="304" r:id="rId56"/>
    <p:sldId id="342" r:id="rId57"/>
    <p:sldId id="316" r:id="rId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13"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13"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13"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13"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13"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13"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13"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13"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1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339933"/>
    <a:srgbClr val="FF041F"/>
    <a:srgbClr val="FF4646"/>
    <a:srgbClr val="F7F7F7"/>
    <a:srgbClr val="FFBB53"/>
    <a:srgbClr val="828282"/>
    <a:srgbClr val="7BE373"/>
    <a:srgbClr val="FFFFE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113" autoAdjust="0"/>
    <p:restoredTop sz="98998" autoAdjust="0"/>
  </p:normalViewPr>
  <p:slideViewPr>
    <p:cSldViewPr>
      <p:cViewPr varScale="1">
        <p:scale>
          <a:sx n="79" d="100"/>
          <a:sy n="79" d="100"/>
        </p:scale>
        <p:origin x="-408" y="-84"/>
      </p:cViewPr>
      <p:guideLst>
        <p:guide orient="horz" pos="2160"/>
        <p:guide pos="2880"/>
      </p:guideLst>
    </p:cSldViewPr>
  </p:slideViewPr>
  <p:outlineViewPr>
    <p:cViewPr>
      <p:scale>
        <a:sx n="33" d="100"/>
        <a:sy n="33" d="100"/>
      </p:scale>
      <p:origin x="0" y="360"/>
    </p:cViewPr>
  </p:outlineViewPr>
  <p:notesTextViewPr>
    <p:cViewPr>
      <p:scale>
        <a:sx n="100" d="100"/>
        <a:sy n="100" d="100"/>
      </p:scale>
      <p:origin x="0" y="0"/>
    </p:cViewPr>
  </p:notesTextViewPr>
  <p:sorterViewPr>
    <p:cViewPr>
      <p:scale>
        <a:sx n="75" d="100"/>
        <a:sy n="75" d="100"/>
      </p:scale>
      <p:origin x="0" y="3684"/>
    </p:cViewPr>
  </p:sorterViewPr>
  <p:notesViewPr>
    <p:cSldViewPr>
      <p:cViewPr varScale="1">
        <p:scale>
          <a:sx n="60" d="100"/>
          <a:sy n="60" d="100"/>
        </p:scale>
        <p:origin x="-2490"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187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187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187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22403B5-848E-4E26-BC55-09BC5CECDFEE}" type="slidenum">
              <a:rPr lang="en-US"/>
              <a:pPr>
                <a:defRPr/>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521CCD4-BFD4-4043-8238-D8E80ED0830D}"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3"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3"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3"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459CBD8-3260-4463-93F8-C76DB0AC9188}" type="slidenum">
              <a:rPr lang="en-US" smtClean="0">
                <a:latin typeface="Arial" pitchFamily="34" charset="0"/>
              </a:rPr>
              <a:pPr/>
              <a:t>1</a:t>
            </a:fld>
            <a:endParaRPr lang="en-US" smtClean="0">
              <a:latin typeface="Arial" pitchFamily="34" charset="0"/>
            </a:endParaRPr>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D9FD765-0B0C-43D1-B253-0B2BD2A39C3A}" type="slidenum">
              <a:rPr lang="en-US" smtClean="0">
                <a:latin typeface="Arial" pitchFamily="34" charset="0"/>
              </a:rPr>
              <a:pPr/>
              <a:t>10</a:t>
            </a:fld>
            <a:endParaRPr lang="en-US" smtClean="0">
              <a:latin typeface="Arial" pitchFamily="34" charset="0"/>
            </a:endParaRPr>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endParaRPr lang="it-IT"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76AA87F-C5C3-4FEA-BD43-0CE36BA12BA5}" type="slidenum">
              <a:rPr lang="en-US" smtClean="0">
                <a:latin typeface="Arial" pitchFamily="34" charset="0"/>
              </a:rPr>
              <a:pPr/>
              <a:t>11</a:t>
            </a:fld>
            <a:endParaRPr lang="en-US" smtClean="0">
              <a:latin typeface="Arial" pitchFamily="34" charset="0"/>
            </a:endParaRPr>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7E490C06-3B63-45FE-ACF4-F5A0DEA93814}" type="slidenum">
              <a:rPr lang="en-US" smtClean="0">
                <a:latin typeface="Arial" pitchFamily="34" charset="0"/>
              </a:rPr>
              <a:pPr/>
              <a:t>12</a:t>
            </a:fld>
            <a:endParaRPr lang="en-US" smtClean="0">
              <a:latin typeface="Arial" pitchFamily="34" charset="0"/>
            </a:endParaRPr>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EDD0C33-8BAD-48D7-B0F2-29A3682D395A}" type="slidenum">
              <a:rPr lang="en-US" smtClean="0">
                <a:latin typeface="Arial" pitchFamily="34" charset="0"/>
              </a:rPr>
              <a:pPr/>
              <a:t>13</a:t>
            </a:fld>
            <a:endParaRPr lang="en-US" smtClean="0">
              <a:latin typeface="Arial" pitchFamily="34" charset="0"/>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4EABCC1-4C0B-4F8A-B6D7-11382EA06FCB}" type="slidenum">
              <a:rPr lang="en-US" smtClean="0">
                <a:latin typeface="Arial" pitchFamily="34" charset="0"/>
              </a:rPr>
              <a:pPr/>
              <a:t>14</a:t>
            </a:fld>
            <a:endParaRPr lang="en-US" smtClean="0">
              <a:latin typeface="Arial" pitchFamily="34" charset="0"/>
            </a:endParaRPr>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lvl="1" eaLnBrk="1" hangingPunct="1">
              <a:lnSpc>
                <a:spcPct val="90000"/>
              </a:lnSpc>
            </a:pPr>
            <a:endParaRPr lang="it-IT"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2DE4EF6-9612-4DF9-A580-0157E8809362}" type="slidenum">
              <a:rPr lang="en-US" smtClean="0">
                <a:latin typeface="Arial" pitchFamily="34" charset="0"/>
              </a:rPr>
              <a:pPr/>
              <a:t>15</a:t>
            </a:fld>
            <a:endParaRPr lang="en-US" smtClean="0">
              <a:latin typeface="Arial" pitchFamily="34" charset="0"/>
            </a:endParaRPr>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47B393B-8495-473B-83A9-8F0731682CEE}" type="slidenum">
              <a:rPr lang="en-US" smtClean="0">
                <a:latin typeface="Arial" pitchFamily="34" charset="0"/>
              </a:rPr>
              <a:pPr/>
              <a:t>16</a:t>
            </a:fld>
            <a:endParaRPr lang="en-US" smtClean="0">
              <a:latin typeface="Arial" pitchFamily="34" charset="0"/>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47B393B-8495-473B-83A9-8F0731682CEE}" type="slidenum">
              <a:rPr lang="en-US" smtClean="0">
                <a:latin typeface="Arial" pitchFamily="34" charset="0"/>
              </a:rPr>
              <a:pPr/>
              <a:t>17</a:t>
            </a:fld>
            <a:endParaRPr lang="en-US" smtClean="0">
              <a:latin typeface="Arial" pitchFamily="34" charset="0"/>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6494C54-E873-4261-B254-F831D5BC7272}" type="slidenum">
              <a:rPr lang="en-US" smtClean="0">
                <a:latin typeface="Arial" pitchFamily="34" charset="0"/>
              </a:rPr>
              <a:pPr/>
              <a:t>18</a:t>
            </a:fld>
            <a:endParaRPr lang="en-US" smtClean="0">
              <a:latin typeface="Arial" pitchFamily="34" charset="0"/>
            </a:endParaRPr>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endParaRPr lang="it-IT"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603662A-BCF8-42EB-AC93-38308E3ABC93}" type="slidenum">
              <a:rPr lang="en-US" smtClean="0">
                <a:latin typeface="Arial" pitchFamily="34" charset="0"/>
              </a:rPr>
              <a:pPr/>
              <a:t>19</a:t>
            </a:fld>
            <a:endParaRPr lang="en-US" smtClean="0">
              <a:latin typeface="Arial" pitchFamily="34" charset="0"/>
            </a:endParaRPr>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endParaRPr lang="it-IT"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4FC6BB7-3D7F-4B08-94F7-63DD87397772}" type="slidenum">
              <a:rPr lang="en-US" smtClean="0">
                <a:latin typeface="Arial" pitchFamily="34" charset="0"/>
              </a:rPr>
              <a:pPr/>
              <a:t>2</a:t>
            </a:fld>
            <a:endParaRPr lang="en-US" smtClean="0">
              <a:latin typeface="Arial" pitchFamily="34" charset="0"/>
            </a:endParaRPr>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DF731E0-C5F6-4FA3-B882-48D5BCD46C53}" type="slidenum">
              <a:rPr lang="en-US" smtClean="0">
                <a:latin typeface="Arial" pitchFamily="34" charset="0"/>
              </a:rPr>
              <a:pPr/>
              <a:t>20</a:t>
            </a:fld>
            <a:endParaRPr lang="en-US" smtClean="0">
              <a:latin typeface="Arial" pitchFamily="34" charset="0"/>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endParaRPr lang="it-IT"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87C24798-BFC8-4B55-A211-67FB3C4A5CF4}" type="slidenum">
              <a:rPr lang="en-US" smtClean="0">
                <a:latin typeface="Arial" pitchFamily="34" charset="0"/>
              </a:rPr>
              <a:pPr/>
              <a:t>21</a:t>
            </a:fld>
            <a:endParaRPr lang="en-US" smtClean="0">
              <a:latin typeface="Arial" pitchFamily="34" charset="0"/>
            </a:endParaRPr>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endParaRPr lang="it-IT"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a:ln/>
        </p:spPr>
      </p:sp>
      <p:sp>
        <p:nvSpPr>
          <p:cNvPr id="102403" name="Segnaposto note 2"/>
          <p:cNvSpPr>
            <a:spLocks noGrp="1"/>
          </p:cNvSpPr>
          <p:nvPr>
            <p:ph type="body" idx="1"/>
          </p:nvPr>
        </p:nvSpPr>
        <p:spPr>
          <a:noFill/>
          <a:ln/>
        </p:spPr>
        <p:txBody>
          <a:bodyPr/>
          <a:lstStyle/>
          <a:p>
            <a:endParaRPr lang="it-IT" smtClean="0">
              <a:latin typeface="Arial" pitchFamily="34" charset="0"/>
            </a:endParaRPr>
          </a:p>
        </p:txBody>
      </p:sp>
      <p:sp>
        <p:nvSpPr>
          <p:cNvPr id="102404" name="Segnaposto numero diapositiva 3"/>
          <p:cNvSpPr>
            <a:spLocks noGrp="1"/>
          </p:cNvSpPr>
          <p:nvPr>
            <p:ph type="sldNum" sz="quarter" idx="5"/>
          </p:nvPr>
        </p:nvSpPr>
        <p:spPr>
          <a:noFill/>
        </p:spPr>
        <p:txBody>
          <a:bodyPr/>
          <a:lstStyle/>
          <a:p>
            <a:fld id="{C05984E7-9600-48B7-8A8B-E9076C4AEEDE}" type="slidenum">
              <a:rPr lang="en-US" smtClean="0">
                <a:latin typeface="Arial" pitchFamily="34" charset="0"/>
              </a:rPr>
              <a:pPr/>
              <a:t>22</a:t>
            </a:fld>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CC84620-1122-4CB7-9C00-55EE8588E1D6}" type="slidenum">
              <a:rPr lang="en-US" smtClean="0">
                <a:latin typeface="Arial" pitchFamily="34" charset="0"/>
              </a:rPr>
              <a:pPr/>
              <a:t>23</a:t>
            </a:fld>
            <a:endParaRPr lang="en-US" smtClean="0">
              <a:latin typeface="Arial" pitchFamily="34" charset="0"/>
            </a:endParaRPr>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1DDD936-DB06-4161-9A61-BB9684C21FB5}" type="slidenum">
              <a:rPr lang="en-US" smtClean="0">
                <a:latin typeface="Arial" pitchFamily="34" charset="0"/>
              </a:rPr>
              <a:pPr/>
              <a:t>24</a:t>
            </a:fld>
            <a:endParaRPr lang="en-US" smtClean="0">
              <a:latin typeface="Arial" pitchFamily="34" charset="0"/>
            </a:endParaRPr>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egnaposto immagine diapositiva 1"/>
          <p:cNvSpPr>
            <a:spLocks noGrp="1" noRot="1" noChangeAspect="1" noTextEdit="1"/>
          </p:cNvSpPr>
          <p:nvPr>
            <p:ph type="sldImg"/>
          </p:nvPr>
        </p:nvSpPr>
        <p:spPr>
          <a:ln/>
        </p:spPr>
      </p:sp>
      <p:sp>
        <p:nvSpPr>
          <p:cNvPr id="108547" name="Segnaposto note 2"/>
          <p:cNvSpPr>
            <a:spLocks noGrp="1"/>
          </p:cNvSpPr>
          <p:nvPr>
            <p:ph type="body" idx="1"/>
          </p:nvPr>
        </p:nvSpPr>
        <p:spPr>
          <a:noFill/>
          <a:ln/>
        </p:spPr>
        <p:txBody>
          <a:bodyPr/>
          <a:lstStyle/>
          <a:p>
            <a:endParaRPr lang="it-IT" dirty="0" smtClean="0">
              <a:latin typeface="Arial" pitchFamily="34" charset="0"/>
            </a:endParaRPr>
          </a:p>
        </p:txBody>
      </p:sp>
      <p:sp>
        <p:nvSpPr>
          <p:cNvPr id="108548" name="Segnaposto numero diapositiva 3"/>
          <p:cNvSpPr>
            <a:spLocks noGrp="1"/>
          </p:cNvSpPr>
          <p:nvPr>
            <p:ph type="sldNum" sz="quarter" idx="5"/>
          </p:nvPr>
        </p:nvSpPr>
        <p:spPr>
          <a:noFill/>
        </p:spPr>
        <p:txBody>
          <a:bodyPr/>
          <a:lstStyle/>
          <a:p>
            <a:fld id="{527C092B-07A0-432E-BD4E-11F91F9BE269}" type="slidenum">
              <a:rPr lang="it-IT" smtClean="0">
                <a:latin typeface="Arial" pitchFamily="34" charset="0"/>
              </a:rPr>
              <a:pPr/>
              <a:t>25</a:t>
            </a:fld>
            <a:endParaRPr lang="it-IT"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egnaposto immagine diapositiva 1"/>
          <p:cNvSpPr>
            <a:spLocks noGrp="1" noRot="1" noChangeAspect="1" noTextEdit="1"/>
          </p:cNvSpPr>
          <p:nvPr>
            <p:ph type="sldImg"/>
          </p:nvPr>
        </p:nvSpPr>
        <p:spPr>
          <a:ln/>
        </p:spPr>
      </p:sp>
      <p:sp>
        <p:nvSpPr>
          <p:cNvPr id="110595" name="Segnaposto note 2"/>
          <p:cNvSpPr>
            <a:spLocks noGrp="1"/>
          </p:cNvSpPr>
          <p:nvPr>
            <p:ph type="body" idx="1"/>
          </p:nvPr>
        </p:nvSpPr>
        <p:spPr>
          <a:noFill/>
          <a:ln/>
        </p:spPr>
        <p:txBody>
          <a:bodyPr/>
          <a:lstStyle/>
          <a:p>
            <a:endParaRPr lang="it-IT" smtClean="0">
              <a:latin typeface="Arial" pitchFamily="34" charset="0"/>
            </a:endParaRPr>
          </a:p>
        </p:txBody>
      </p:sp>
      <p:sp>
        <p:nvSpPr>
          <p:cNvPr id="110596" name="Segnaposto numero diapositiva 3"/>
          <p:cNvSpPr>
            <a:spLocks noGrp="1"/>
          </p:cNvSpPr>
          <p:nvPr>
            <p:ph type="sldNum" sz="quarter" idx="5"/>
          </p:nvPr>
        </p:nvSpPr>
        <p:spPr>
          <a:noFill/>
        </p:spPr>
        <p:txBody>
          <a:bodyPr/>
          <a:lstStyle/>
          <a:p>
            <a:fld id="{10F99C8A-7433-4DB7-980F-1E4DAA628467}" type="slidenum">
              <a:rPr lang="it-IT" smtClean="0">
                <a:latin typeface="Arial" pitchFamily="34" charset="0"/>
              </a:rPr>
              <a:pPr/>
              <a:t>26</a:t>
            </a:fld>
            <a:endParaRPr lang="it-IT"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E20A4F4-8B99-48EF-A725-1BEB3DE92014}" type="slidenum">
              <a:rPr lang="en-US" smtClean="0">
                <a:latin typeface="Arial" pitchFamily="34" charset="0"/>
              </a:rPr>
              <a:pPr/>
              <a:t>27</a:t>
            </a:fld>
            <a:endParaRPr lang="en-US" smtClean="0">
              <a:latin typeface="Arial" pitchFamily="34" charset="0"/>
            </a:endParaRPr>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AD49E05F-62E0-4940-B144-A8038E6C7F62}" type="slidenum">
              <a:rPr lang="en-US" smtClean="0">
                <a:latin typeface="Arial" pitchFamily="34" charset="0"/>
              </a:rPr>
              <a:pPr/>
              <a:t>28</a:t>
            </a:fld>
            <a:endParaRPr lang="en-US" smtClean="0">
              <a:latin typeface="Arial" pitchFamily="34" charset="0"/>
            </a:endParaRPr>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p:spPr>
        <p:txBody>
          <a:bodyPr/>
          <a:lstStyle/>
          <a:p>
            <a:endParaRPr lang="it-IT"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04AE30CC-B845-4F2E-90F7-CDBCBEE729C7}" type="slidenum">
              <a:rPr lang="en-US" smtClean="0">
                <a:latin typeface="Arial" pitchFamily="34" charset="0"/>
              </a:rPr>
              <a:pPr/>
              <a:t>29</a:t>
            </a:fld>
            <a:endParaRPr lang="en-US" smtClean="0">
              <a:latin typeface="Arial" pitchFamily="34" charset="0"/>
            </a:endParaRPr>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p:cNvSpPr>
            <a:spLocks noGrp="1" noRot="1" noChangeAspect="1" noTextEdit="1"/>
          </p:cNvSpPr>
          <p:nvPr>
            <p:ph type="sldImg"/>
          </p:nvPr>
        </p:nvSpPr>
        <p:spPr>
          <a:ln/>
        </p:spPr>
      </p:sp>
      <p:sp>
        <p:nvSpPr>
          <p:cNvPr id="81923" name="Segnaposto note 2"/>
          <p:cNvSpPr>
            <a:spLocks noGrp="1"/>
          </p:cNvSpPr>
          <p:nvPr>
            <p:ph type="body" idx="1"/>
          </p:nvPr>
        </p:nvSpPr>
        <p:spPr>
          <a:noFill/>
          <a:ln/>
        </p:spPr>
        <p:txBody>
          <a:bodyPr/>
          <a:lstStyle/>
          <a:p>
            <a:endParaRPr lang="it-IT" dirty="0" smtClean="0">
              <a:latin typeface="Arial" pitchFamily="34" charset="0"/>
            </a:endParaRPr>
          </a:p>
        </p:txBody>
      </p:sp>
      <p:sp>
        <p:nvSpPr>
          <p:cNvPr id="81924" name="Segnaposto numero diapositiva 3"/>
          <p:cNvSpPr>
            <a:spLocks noGrp="1"/>
          </p:cNvSpPr>
          <p:nvPr>
            <p:ph type="sldNum" sz="quarter" idx="5"/>
          </p:nvPr>
        </p:nvSpPr>
        <p:spPr>
          <a:noFill/>
        </p:spPr>
        <p:txBody>
          <a:bodyPr/>
          <a:lstStyle/>
          <a:p>
            <a:fld id="{B0A639AD-D93E-431B-8932-E9F66824EC81}" type="slidenum">
              <a:rPr lang="en-US" smtClean="0">
                <a:latin typeface="Arial" pitchFamily="34" charset="0"/>
              </a:rPr>
              <a:pPr/>
              <a:t>3</a:t>
            </a:fld>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67A062C-A94B-4786-B1A4-3A872DDCDF5A}" type="slidenum">
              <a:rPr lang="en-US" smtClean="0">
                <a:latin typeface="Arial" pitchFamily="34" charset="0"/>
              </a:rPr>
              <a:pPr/>
              <a:t>30</a:t>
            </a:fld>
            <a:endParaRPr lang="en-US" smtClean="0">
              <a:latin typeface="Arial" pitchFamily="34" charset="0"/>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38396F9E-DC75-4DDB-A5BB-347114EA0711}" type="slidenum">
              <a:rPr lang="en-US" smtClean="0">
                <a:latin typeface="Arial" pitchFamily="34" charset="0"/>
              </a:rPr>
              <a:pPr/>
              <a:t>31</a:t>
            </a:fld>
            <a:endParaRPr lang="en-US" smtClean="0">
              <a:latin typeface="Arial" pitchFamily="34" charset="0"/>
            </a:endParaRPr>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egnaposto immagine diapositiva 1"/>
          <p:cNvSpPr>
            <a:spLocks noGrp="1" noRot="1" noChangeAspect="1" noTextEdit="1"/>
          </p:cNvSpPr>
          <p:nvPr>
            <p:ph type="sldImg"/>
          </p:nvPr>
        </p:nvSpPr>
        <p:spPr>
          <a:ln/>
        </p:spPr>
      </p:sp>
      <p:sp>
        <p:nvSpPr>
          <p:cNvPr id="115715" name="Segnaposto note 2"/>
          <p:cNvSpPr>
            <a:spLocks noGrp="1"/>
          </p:cNvSpPr>
          <p:nvPr>
            <p:ph type="body" idx="1"/>
          </p:nvPr>
        </p:nvSpPr>
        <p:spPr>
          <a:noFill/>
          <a:ln/>
        </p:spPr>
        <p:txBody>
          <a:bodyPr/>
          <a:lstStyle/>
          <a:p>
            <a:endParaRPr lang="it-IT" dirty="0" smtClean="0">
              <a:latin typeface="Arial" pitchFamily="34" charset="0"/>
            </a:endParaRPr>
          </a:p>
        </p:txBody>
      </p:sp>
      <p:sp>
        <p:nvSpPr>
          <p:cNvPr id="115716" name="Segnaposto numero diapositiva 3"/>
          <p:cNvSpPr>
            <a:spLocks noGrp="1"/>
          </p:cNvSpPr>
          <p:nvPr>
            <p:ph type="sldNum" sz="quarter" idx="5"/>
          </p:nvPr>
        </p:nvSpPr>
        <p:spPr>
          <a:noFill/>
        </p:spPr>
        <p:txBody>
          <a:bodyPr/>
          <a:lstStyle/>
          <a:p>
            <a:fld id="{17158445-969E-4727-8BBF-04CF97710D4D}" type="slidenum">
              <a:rPr lang="it-IT" smtClean="0">
                <a:latin typeface="Arial" pitchFamily="34" charset="0"/>
              </a:rPr>
              <a:pPr/>
              <a:t>32</a:t>
            </a:fld>
            <a:endParaRPr lang="it-IT"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03C83D6-85EF-4411-A1DE-043E72688674}" type="slidenum">
              <a:rPr lang="en-US" smtClean="0">
                <a:latin typeface="Arial" pitchFamily="34" charset="0"/>
              </a:rPr>
              <a:pPr/>
              <a:t>33</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endParaRPr lang="it-IT"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0638212-594A-4308-9713-53099EEB5F8F}" type="slidenum">
              <a:rPr lang="en-US" smtClean="0">
                <a:latin typeface="Arial" pitchFamily="34" charset="0"/>
              </a:rPr>
              <a:pPr/>
              <a:t>34</a:t>
            </a:fld>
            <a:endParaRPr lang="en-US" smtClean="0">
              <a:latin typeface="Arial" pitchFamily="34" charset="0"/>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0638212-594A-4308-9713-53099EEB5F8F}" type="slidenum">
              <a:rPr lang="en-US" smtClean="0">
                <a:latin typeface="Arial" pitchFamily="34" charset="0"/>
              </a:rPr>
              <a:pPr/>
              <a:t>35</a:t>
            </a:fld>
            <a:endParaRPr lang="en-US" smtClean="0">
              <a:latin typeface="Arial" pitchFamily="34" charset="0"/>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E26F21A-00C4-414B-BA13-2ABC11A76B37}" type="slidenum">
              <a:rPr lang="en-US" smtClean="0">
                <a:latin typeface="Arial" pitchFamily="34" charset="0"/>
              </a:rPr>
              <a:pPr/>
              <a:t>36</a:t>
            </a:fld>
            <a:endParaRPr lang="en-US" smtClean="0">
              <a:latin typeface="Arial" pitchFamily="34" charset="0"/>
            </a:endParaRPr>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E50E9273-9224-4929-B2FA-82F17198610B}" type="slidenum">
              <a:rPr lang="en-US" smtClean="0">
                <a:latin typeface="Arial" pitchFamily="34" charset="0"/>
              </a:rPr>
              <a:pPr/>
              <a:t>37</a:t>
            </a:fld>
            <a:endParaRPr lang="en-US" smtClean="0">
              <a:latin typeface="Arial" pitchFamily="34" charset="0"/>
            </a:endParaRP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F958005-E6B8-4239-AFD1-444540225CF1}" type="slidenum">
              <a:rPr lang="en-US" smtClean="0">
                <a:latin typeface="Arial" pitchFamily="34" charset="0"/>
              </a:rPr>
              <a:pPr/>
              <a:t>38</a:t>
            </a:fld>
            <a:endParaRPr lang="en-US" smtClean="0">
              <a:latin typeface="Arial" pitchFamily="34" charset="0"/>
            </a:endParaRPr>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p:spPr>
        <p:txBody>
          <a:bodyPr/>
          <a:lstStyle/>
          <a:p>
            <a:pPr eaLnBrk="1" hangingPunct="1"/>
            <a:endParaRPr lang="it-IT" smtClean="0"/>
          </a:p>
        </p:txBody>
      </p:sp>
      <p:sp>
        <p:nvSpPr>
          <p:cNvPr id="32772" name="Segnaposto numero diapositiva 3"/>
          <p:cNvSpPr>
            <a:spLocks noGrp="1"/>
          </p:cNvSpPr>
          <p:nvPr>
            <p:ph type="sldNum" sz="quarter" idx="5"/>
          </p:nvPr>
        </p:nvSpPr>
        <p:spPr>
          <a:noFill/>
        </p:spPr>
        <p:txBody>
          <a:bodyPr/>
          <a:lstStyle/>
          <a:p>
            <a:fld id="{389D1242-73E5-4020-A6AF-8E701C8E0185}" type="slidenum">
              <a:rPr lang="it-IT"/>
              <a:pPr/>
              <a:t>39</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immagine diapositiva 1"/>
          <p:cNvSpPr>
            <a:spLocks noGrp="1" noRot="1" noChangeAspect="1" noTextEdit="1"/>
          </p:cNvSpPr>
          <p:nvPr>
            <p:ph type="sldImg"/>
          </p:nvPr>
        </p:nvSpPr>
        <p:spPr>
          <a:ln/>
        </p:spPr>
      </p:sp>
      <p:sp>
        <p:nvSpPr>
          <p:cNvPr id="82947" name="Segnaposto note 2"/>
          <p:cNvSpPr>
            <a:spLocks noGrp="1"/>
          </p:cNvSpPr>
          <p:nvPr>
            <p:ph type="body" idx="1"/>
          </p:nvPr>
        </p:nvSpPr>
        <p:spPr>
          <a:noFill/>
          <a:ln/>
        </p:spPr>
        <p:txBody>
          <a:bodyPr/>
          <a:lstStyle/>
          <a:p>
            <a:endParaRPr lang="it-IT" dirty="0" smtClean="0">
              <a:latin typeface="Arial" pitchFamily="34" charset="0"/>
            </a:endParaRPr>
          </a:p>
        </p:txBody>
      </p:sp>
      <p:sp>
        <p:nvSpPr>
          <p:cNvPr id="82948" name="Segnaposto numero diapositiva 3"/>
          <p:cNvSpPr>
            <a:spLocks noGrp="1"/>
          </p:cNvSpPr>
          <p:nvPr>
            <p:ph type="sldNum" sz="quarter" idx="5"/>
          </p:nvPr>
        </p:nvSpPr>
        <p:spPr>
          <a:noFill/>
        </p:spPr>
        <p:txBody>
          <a:bodyPr/>
          <a:lstStyle/>
          <a:p>
            <a:fld id="{4E99ED39-2D7D-4DBE-871A-ADD208382DEB}"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egnaposto immagine diapositiva 1"/>
          <p:cNvSpPr>
            <a:spLocks noGrp="1" noRot="1" noChangeAspect="1" noTextEdit="1"/>
          </p:cNvSpPr>
          <p:nvPr>
            <p:ph type="sldImg"/>
          </p:nvPr>
        </p:nvSpPr>
        <p:spPr>
          <a:ln/>
        </p:spPr>
      </p:sp>
      <p:sp>
        <p:nvSpPr>
          <p:cNvPr id="133123" name="Segnaposto note 2"/>
          <p:cNvSpPr>
            <a:spLocks noGrp="1"/>
          </p:cNvSpPr>
          <p:nvPr>
            <p:ph type="body" idx="1"/>
          </p:nvPr>
        </p:nvSpPr>
        <p:spPr>
          <a:noFill/>
          <a:ln/>
        </p:spPr>
        <p:txBody>
          <a:bodyPr/>
          <a:lstStyle/>
          <a:p>
            <a:endParaRPr lang="it-IT" smtClean="0">
              <a:latin typeface="Times" pitchFamily="13" charset="0"/>
            </a:endParaRPr>
          </a:p>
        </p:txBody>
      </p:sp>
      <p:sp>
        <p:nvSpPr>
          <p:cNvPr id="133124" name="Segnaposto numero diapositiva 3"/>
          <p:cNvSpPr>
            <a:spLocks noGrp="1"/>
          </p:cNvSpPr>
          <p:nvPr>
            <p:ph type="sldNum" sz="quarter" idx="5"/>
          </p:nvPr>
        </p:nvSpPr>
        <p:spPr>
          <a:noFill/>
        </p:spPr>
        <p:txBody>
          <a:bodyPr/>
          <a:lstStyle/>
          <a:p>
            <a:fld id="{EE0EF459-44DF-4D5D-B718-3C3E6B331856}" type="slidenum">
              <a:rPr lang="en-US" smtClean="0">
                <a:latin typeface="Times" pitchFamily="13" charset="0"/>
              </a:rPr>
              <a:pPr/>
              <a:t>40</a:t>
            </a:fld>
            <a:endParaRPr lang="en-US" smtClean="0">
              <a:latin typeface="Times" pitchFamily="13"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D35BE8A0-B2A3-4028-90D8-18060D51B4F5}" type="slidenum">
              <a:rPr lang="en-US" smtClean="0">
                <a:latin typeface="Arial" pitchFamily="34" charset="0"/>
              </a:rPr>
              <a:pPr/>
              <a:t>41</a:t>
            </a:fld>
            <a:endParaRPr lang="en-US" smtClean="0">
              <a:latin typeface="Arial" pitchFamily="34" charset="0"/>
            </a:endParaRPr>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a:ln/>
        </p:spPr>
      </p:sp>
      <p:sp>
        <p:nvSpPr>
          <p:cNvPr id="34819" name="Segnaposto note 2"/>
          <p:cNvSpPr>
            <a:spLocks noGrp="1"/>
          </p:cNvSpPr>
          <p:nvPr>
            <p:ph type="body" idx="1"/>
          </p:nvPr>
        </p:nvSpPr>
        <p:spPr>
          <a:noFill/>
          <a:ln/>
        </p:spPr>
        <p:txBody>
          <a:bodyPr/>
          <a:lstStyle/>
          <a:p>
            <a:pPr eaLnBrk="1" hangingPunct="1"/>
            <a:endParaRPr lang="it-IT" smtClean="0"/>
          </a:p>
        </p:txBody>
      </p:sp>
      <p:sp>
        <p:nvSpPr>
          <p:cNvPr id="34820" name="Segnaposto numero diapositiva 3"/>
          <p:cNvSpPr>
            <a:spLocks noGrp="1"/>
          </p:cNvSpPr>
          <p:nvPr>
            <p:ph type="sldNum" sz="quarter" idx="5"/>
          </p:nvPr>
        </p:nvSpPr>
        <p:spPr>
          <a:noFill/>
        </p:spPr>
        <p:txBody>
          <a:bodyPr/>
          <a:lstStyle/>
          <a:p>
            <a:fld id="{5EADCC28-E624-4EE3-BC07-96C6BCDF5232}" type="slidenum">
              <a:rPr lang="it-IT"/>
              <a:pPr/>
              <a:t>42</a:t>
            </a:fld>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a:ln/>
        </p:spPr>
      </p:sp>
      <p:sp>
        <p:nvSpPr>
          <p:cNvPr id="37891" name="Segnaposto note 2"/>
          <p:cNvSpPr>
            <a:spLocks noGrp="1"/>
          </p:cNvSpPr>
          <p:nvPr>
            <p:ph type="body" idx="1"/>
          </p:nvPr>
        </p:nvSpPr>
        <p:spPr>
          <a:noFill/>
          <a:ln/>
        </p:spPr>
        <p:txBody>
          <a:bodyPr/>
          <a:lstStyle/>
          <a:p>
            <a:pPr eaLnBrk="1" hangingPunct="1"/>
            <a:endParaRPr lang="it-IT" smtClean="0"/>
          </a:p>
        </p:txBody>
      </p:sp>
      <p:sp>
        <p:nvSpPr>
          <p:cNvPr id="37892" name="Segnaposto numero diapositiva 3"/>
          <p:cNvSpPr>
            <a:spLocks noGrp="1"/>
          </p:cNvSpPr>
          <p:nvPr>
            <p:ph type="sldNum" sz="quarter" idx="5"/>
          </p:nvPr>
        </p:nvSpPr>
        <p:spPr>
          <a:noFill/>
        </p:spPr>
        <p:txBody>
          <a:bodyPr/>
          <a:lstStyle/>
          <a:p>
            <a:fld id="{B27C357C-1D82-4A9E-B834-1073ECD8E2DD}" type="slidenum">
              <a:rPr lang="it-IT"/>
              <a:pPr/>
              <a:t>43</a:t>
            </a:fld>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9ECC1C16-5489-45F5-A2BE-0A885B0469C2}" type="slidenum">
              <a:rPr lang="en-US" smtClean="0">
                <a:latin typeface="Arial" pitchFamily="34" charset="0"/>
              </a:rPr>
              <a:pPr/>
              <a:t>44</a:t>
            </a:fld>
            <a:endParaRPr lang="en-US" smtClean="0">
              <a:latin typeface="Arial" pitchFamily="34" charset="0"/>
            </a:endParaRPr>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0D1D0473-F0C3-4A0B-B507-4D6BA94D5DBA}" type="slidenum">
              <a:rPr lang="en-US" smtClean="0">
                <a:latin typeface="Arial" pitchFamily="34" charset="0"/>
              </a:rPr>
              <a:pPr/>
              <a:t>45</a:t>
            </a:fld>
            <a:endParaRPr lang="en-US" smtClean="0">
              <a:latin typeface="Arial" pitchFamily="34" charset="0"/>
            </a:endParaRPr>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F26E9CB1-B13F-49FF-B0F4-E082E47071D4}" type="slidenum">
              <a:rPr lang="en-US" smtClean="0">
                <a:latin typeface="Arial" pitchFamily="34" charset="0"/>
              </a:rPr>
              <a:pPr/>
              <a:t>46</a:t>
            </a:fld>
            <a:endParaRPr lang="en-US" smtClean="0">
              <a:latin typeface="Arial" pitchFamily="34" charset="0"/>
            </a:endParaRPr>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F26E9CB1-B13F-49FF-B0F4-E082E47071D4}" type="slidenum">
              <a:rPr lang="en-US" smtClean="0">
                <a:latin typeface="Arial" pitchFamily="34" charset="0"/>
              </a:rPr>
              <a:pPr/>
              <a:t>47</a:t>
            </a:fld>
            <a:endParaRPr lang="en-US" smtClean="0">
              <a:latin typeface="Arial" pitchFamily="34" charset="0"/>
            </a:endParaRPr>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9217C6DC-C488-48EC-8A51-226E142D57FF}" type="slidenum">
              <a:rPr lang="en-US" smtClean="0">
                <a:latin typeface="Arial" pitchFamily="34" charset="0"/>
              </a:rPr>
              <a:pPr/>
              <a:t>48</a:t>
            </a:fld>
            <a:endParaRPr lang="en-US" smtClean="0">
              <a:latin typeface="Arial"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6EA85889-0FC8-4666-AC65-2F70245B6660}" type="slidenum">
              <a:rPr lang="en-US" smtClean="0">
                <a:latin typeface="Arial" pitchFamily="34" charset="0"/>
              </a:rPr>
              <a:pPr/>
              <a:t>49</a:t>
            </a:fld>
            <a:endParaRPr lang="en-US" smtClean="0">
              <a:latin typeface="Arial"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immagine diapositiva 1"/>
          <p:cNvSpPr>
            <a:spLocks noGrp="1" noRot="1" noChangeAspect="1" noTextEdit="1"/>
          </p:cNvSpPr>
          <p:nvPr>
            <p:ph type="sldImg"/>
          </p:nvPr>
        </p:nvSpPr>
        <p:spPr>
          <a:ln/>
        </p:spPr>
      </p:sp>
      <p:sp>
        <p:nvSpPr>
          <p:cNvPr id="84995" name="Segnaposto note 2"/>
          <p:cNvSpPr>
            <a:spLocks noGrp="1"/>
          </p:cNvSpPr>
          <p:nvPr>
            <p:ph type="body" idx="1"/>
          </p:nvPr>
        </p:nvSpPr>
        <p:spPr>
          <a:noFill/>
          <a:ln/>
        </p:spPr>
        <p:txBody>
          <a:bodyPr/>
          <a:lstStyle/>
          <a:p>
            <a:endParaRPr lang="it-IT" smtClean="0">
              <a:latin typeface="Arial" pitchFamily="34" charset="0"/>
            </a:endParaRPr>
          </a:p>
        </p:txBody>
      </p:sp>
      <p:sp>
        <p:nvSpPr>
          <p:cNvPr id="84996" name="Segnaposto numero diapositiva 3"/>
          <p:cNvSpPr>
            <a:spLocks noGrp="1"/>
          </p:cNvSpPr>
          <p:nvPr>
            <p:ph type="sldNum" sz="quarter" idx="5"/>
          </p:nvPr>
        </p:nvSpPr>
        <p:spPr>
          <a:noFill/>
        </p:spPr>
        <p:txBody>
          <a:bodyPr/>
          <a:lstStyle/>
          <a:p>
            <a:fld id="{A9DA0794-83AA-492A-99F2-0730AB742132}"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EC191DBF-E15F-4C40-9B2E-450BB693E614}" type="slidenum">
              <a:rPr lang="en-US" smtClean="0">
                <a:latin typeface="Arial" pitchFamily="34" charset="0"/>
              </a:rPr>
              <a:pPr/>
              <a:t>50</a:t>
            </a:fld>
            <a:endParaRPr lang="en-US" smtClean="0">
              <a:latin typeface="Arial"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egnaposto immagine diapositiva 1"/>
          <p:cNvSpPr>
            <a:spLocks noGrp="1" noRot="1" noChangeAspect="1" noTextEdit="1"/>
          </p:cNvSpPr>
          <p:nvPr>
            <p:ph type="sldImg"/>
          </p:nvPr>
        </p:nvSpPr>
        <p:spPr>
          <a:ln/>
        </p:spPr>
      </p:sp>
      <p:sp>
        <p:nvSpPr>
          <p:cNvPr id="151555" name="Segnaposto note 2"/>
          <p:cNvSpPr>
            <a:spLocks noGrp="1"/>
          </p:cNvSpPr>
          <p:nvPr>
            <p:ph type="body" idx="1"/>
          </p:nvPr>
        </p:nvSpPr>
        <p:spPr>
          <a:noFill/>
          <a:ln/>
        </p:spPr>
        <p:txBody>
          <a:bodyPr/>
          <a:lstStyle/>
          <a:p>
            <a:endParaRPr lang="it-IT" smtClean="0">
              <a:latin typeface="Arial" pitchFamily="34" charset="0"/>
            </a:endParaRPr>
          </a:p>
        </p:txBody>
      </p:sp>
      <p:sp>
        <p:nvSpPr>
          <p:cNvPr id="151556" name="Segnaposto numero diapositiva 3"/>
          <p:cNvSpPr>
            <a:spLocks noGrp="1"/>
          </p:cNvSpPr>
          <p:nvPr>
            <p:ph type="sldNum" sz="quarter" idx="5"/>
          </p:nvPr>
        </p:nvSpPr>
        <p:spPr>
          <a:noFill/>
        </p:spPr>
        <p:txBody>
          <a:bodyPr/>
          <a:lstStyle/>
          <a:p>
            <a:fld id="{5BF432F3-4D97-4D8F-AA14-E8D2246B3538}" type="slidenum">
              <a:rPr lang="it-IT" smtClean="0">
                <a:latin typeface="Arial" pitchFamily="34" charset="0"/>
              </a:rPr>
              <a:pPr/>
              <a:t>51</a:t>
            </a:fld>
            <a:endParaRPr lang="it-IT"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egnaposto immagine diapositiva 1"/>
          <p:cNvSpPr>
            <a:spLocks noGrp="1" noRot="1" noChangeAspect="1" noTextEdit="1"/>
          </p:cNvSpPr>
          <p:nvPr>
            <p:ph type="sldImg"/>
          </p:nvPr>
        </p:nvSpPr>
        <p:spPr>
          <a:ln/>
        </p:spPr>
      </p:sp>
      <p:sp>
        <p:nvSpPr>
          <p:cNvPr id="152579" name="Segnaposto note 2"/>
          <p:cNvSpPr>
            <a:spLocks noGrp="1"/>
          </p:cNvSpPr>
          <p:nvPr>
            <p:ph type="body" idx="1"/>
          </p:nvPr>
        </p:nvSpPr>
        <p:spPr>
          <a:noFill/>
          <a:ln/>
        </p:spPr>
        <p:txBody>
          <a:bodyPr/>
          <a:lstStyle/>
          <a:p>
            <a:endParaRPr lang="it-IT" smtClean="0">
              <a:latin typeface="Arial" pitchFamily="34" charset="0"/>
            </a:endParaRPr>
          </a:p>
        </p:txBody>
      </p:sp>
      <p:sp>
        <p:nvSpPr>
          <p:cNvPr id="152580" name="Segnaposto numero diapositiva 3"/>
          <p:cNvSpPr>
            <a:spLocks noGrp="1"/>
          </p:cNvSpPr>
          <p:nvPr>
            <p:ph type="sldNum" sz="quarter" idx="5"/>
          </p:nvPr>
        </p:nvSpPr>
        <p:spPr>
          <a:noFill/>
        </p:spPr>
        <p:txBody>
          <a:bodyPr/>
          <a:lstStyle/>
          <a:p>
            <a:fld id="{B22FEC1F-D337-4ECC-B6EC-BE9FFE480EF3}" type="slidenum">
              <a:rPr lang="it-IT" smtClean="0">
                <a:latin typeface="Arial" pitchFamily="34" charset="0"/>
              </a:rPr>
              <a:pPr/>
              <a:t>52</a:t>
            </a:fld>
            <a:endParaRPr lang="it-IT"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egnaposto immagine diapositiva 1"/>
          <p:cNvSpPr>
            <a:spLocks noGrp="1" noRot="1" noChangeAspect="1" noTextEdit="1"/>
          </p:cNvSpPr>
          <p:nvPr>
            <p:ph type="sldImg"/>
          </p:nvPr>
        </p:nvSpPr>
        <p:spPr>
          <a:ln/>
        </p:spPr>
      </p:sp>
      <p:sp>
        <p:nvSpPr>
          <p:cNvPr id="153603" name="Segnaposto note 2"/>
          <p:cNvSpPr>
            <a:spLocks noGrp="1"/>
          </p:cNvSpPr>
          <p:nvPr>
            <p:ph type="body" idx="1"/>
          </p:nvPr>
        </p:nvSpPr>
        <p:spPr>
          <a:noFill/>
          <a:ln/>
        </p:spPr>
        <p:txBody>
          <a:bodyPr/>
          <a:lstStyle/>
          <a:p>
            <a:endParaRPr lang="it-IT" dirty="0" smtClean="0">
              <a:latin typeface="Arial" pitchFamily="34" charset="0"/>
            </a:endParaRPr>
          </a:p>
        </p:txBody>
      </p:sp>
      <p:sp>
        <p:nvSpPr>
          <p:cNvPr id="153604" name="Segnaposto numero diapositiva 3"/>
          <p:cNvSpPr>
            <a:spLocks noGrp="1"/>
          </p:cNvSpPr>
          <p:nvPr>
            <p:ph type="sldNum" sz="quarter" idx="5"/>
          </p:nvPr>
        </p:nvSpPr>
        <p:spPr>
          <a:noFill/>
        </p:spPr>
        <p:txBody>
          <a:bodyPr/>
          <a:lstStyle/>
          <a:p>
            <a:fld id="{49C8AA0D-D1B6-44A4-A78E-087A661004FD}" type="slidenum">
              <a:rPr lang="en-US" smtClean="0">
                <a:latin typeface="Arial" pitchFamily="34" charset="0"/>
              </a:rPr>
              <a:pPr/>
              <a:t>53</a:t>
            </a:fld>
            <a:endParaRPr 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8386F3F-FB45-4E1C-A5B9-C9E16CF1D752}" type="slidenum">
              <a:rPr lang="en-US" smtClean="0">
                <a:latin typeface="Arial" pitchFamily="34" charset="0"/>
              </a:rPr>
              <a:pPr/>
              <a:t>54</a:t>
            </a:fld>
            <a:endParaRPr lang="en-US" smtClean="0">
              <a:latin typeface="Arial" pitchFamily="34" charset="0"/>
            </a:endParaRPr>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egnaposto immagine diapositiva 1"/>
          <p:cNvSpPr>
            <a:spLocks noGrp="1" noRot="1" noChangeAspect="1" noTextEdit="1"/>
          </p:cNvSpPr>
          <p:nvPr>
            <p:ph type="sldImg"/>
          </p:nvPr>
        </p:nvSpPr>
        <p:spPr>
          <a:ln/>
        </p:spPr>
      </p:sp>
      <p:sp>
        <p:nvSpPr>
          <p:cNvPr id="147459" name="Segnaposto note 2"/>
          <p:cNvSpPr>
            <a:spLocks noGrp="1"/>
          </p:cNvSpPr>
          <p:nvPr>
            <p:ph type="body" idx="1"/>
          </p:nvPr>
        </p:nvSpPr>
        <p:spPr>
          <a:noFill/>
          <a:ln/>
        </p:spPr>
        <p:txBody>
          <a:bodyPr/>
          <a:lstStyle/>
          <a:p>
            <a:endParaRPr lang="it-IT"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a:ln/>
        </p:spPr>
      </p:sp>
      <p:sp>
        <p:nvSpPr>
          <p:cNvPr id="104451" name="Segnaposto note 2"/>
          <p:cNvSpPr>
            <a:spLocks noGrp="1"/>
          </p:cNvSpPr>
          <p:nvPr>
            <p:ph type="body" idx="1"/>
          </p:nvPr>
        </p:nvSpPr>
        <p:spPr>
          <a:noFill/>
          <a:ln/>
        </p:spPr>
        <p:txBody>
          <a:bodyPr/>
          <a:lstStyle/>
          <a:p>
            <a:endParaRPr lang="it-IT" smtClean="0">
              <a:latin typeface="Arial" pitchFamily="34" charset="0"/>
            </a:endParaRPr>
          </a:p>
        </p:txBody>
      </p:sp>
      <p:sp>
        <p:nvSpPr>
          <p:cNvPr id="104452" name="Segnaposto numero diapositiva 3"/>
          <p:cNvSpPr>
            <a:spLocks noGrp="1"/>
          </p:cNvSpPr>
          <p:nvPr>
            <p:ph type="sldNum" sz="quarter" idx="5"/>
          </p:nvPr>
        </p:nvSpPr>
        <p:spPr>
          <a:noFill/>
        </p:spPr>
        <p:txBody>
          <a:bodyPr/>
          <a:lstStyle/>
          <a:p>
            <a:fld id="{72FD30CA-7890-467C-B9D0-0DAEDE930C74}" type="slidenum">
              <a:rPr lang="it-IT" smtClean="0">
                <a:latin typeface="Arial" pitchFamily="34" charset="0"/>
              </a:rPr>
              <a:pPr/>
              <a:t>56</a:t>
            </a:fld>
            <a:endParaRPr lang="it-IT"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egnaposto immagine diapositiva 1"/>
          <p:cNvSpPr>
            <a:spLocks noGrp="1" noRot="1" noChangeAspect="1" noTextEdit="1"/>
          </p:cNvSpPr>
          <p:nvPr>
            <p:ph type="sldImg"/>
          </p:nvPr>
        </p:nvSpPr>
        <p:spPr>
          <a:ln/>
        </p:spPr>
      </p:sp>
      <p:sp>
        <p:nvSpPr>
          <p:cNvPr id="107523" name="Segnaposto note 2"/>
          <p:cNvSpPr>
            <a:spLocks noGrp="1"/>
          </p:cNvSpPr>
          <p:nvPr>
            <p:ph type="body" idx="1"/>
          </p:nvPr>
        </p:nvSpPr>
        <p:spPr>
          <a:noFill/>
          <a:ln/>
        </p:spPr>
        <p:txBody>
          <a:bodyPr/>
          <a:lstStyle/>
          <a:p>
            <a:endParaRPr lang="it-IT" smtClean="0">
              <a:latin typeface="Arial" pitchFamily="34" charset="0"/>
            </a:endParaRPr>
          </a:p>
        </p:txBody>
      </p:sp>
      <p:sp>
        <p:nvSpPr>
          <p:cNvPr id="107524" name="Segnaposto numero diapositiva 3"/>
          <p:cNvSpPr>
            <a:spLocks noGrp="1"/>
          </p:cNvSpPr>
          <p:nvPr>
            <p:ph type="sldNum" sz="quarter" idx="5"/>
          </p:nvPr>
        </p:nvSpPr>
        <p:spPr>
          <a:noFill/>
        </p:spPr>
        <p:txBody>
          <a:bodyPr/>
          <a:lstStyle/>
          <a:p>
            <a:fld id="{FD95B640-52C7-40D4-954C-C2959C62B585}" type="slidenum">
              <a:rPr lang="it-IT" smtClean="0">
                <a:latin typeface="Arial" pitchFamily="34" charset="0"/>
              </a:rPr>
              <a:pPr/>
              <a:t>57</a:t>
            </a:fld>
            <a:endParaRPr lang="it-IT"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EBB1D6E-B5B2-4980-A2DC-2E46C5B759D0}" type="slidenum">
              <a:rPr lang="en-US" smtClean="0">
                <a:latin typeface="Arial" pitchFamily="34" charset="0"/>
              </a:rPr>
              <a:pPr/>
              <a:t>6</a:t>
            </a:fld>
            <a:endParaRPr lang="en-US" smtClean="0">
              <a:latin typeface="Arial" pitchFamily="34" charset="0"/>
            </a:endParaRPr>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immagine diapositiva 1"/>
          <p:cNvSpPr>
            <a:spLocks noGrp="1" noRot="1" noChangeAspect="1" noTextEdit="1"/>
          </p:cNvSpPr>
          <p:nvPr>
            <p:ph type="sldImg"/>
          </p:nvPr>
        </p:nvSpPr>
        <p:spPr>
          <a:ln/>
        </p:spPr>
      </p:sp>
      <p:sp>
        <p:nvSpPr>
          <p:cNvPr id="86019" name="Segnaposto note 2"/>
          <p:cNvSpPr>
            <a:spLocks noGrp="1"/>
          </p:cNvSpPr>
          <p:nvPr>
            <p:ph type="body" idx="1"/>
          </p:nvPr>
        </p:nvSpPr>
        <p:spPr>
          <a:noFill/>
          <a:ln/>
        </p:spPr>
        <p:txBody>
          <a:bodyPr/>
          <a:lstStyle/>
          <a:p>
            <a:endParaRPr lang="it-IT" dirty="0" smtClean="0">
              <a:latin typeface="Arial" pitchFamily="34" charset="0"/>
            </a:endParaRPr>
          </a:p>
        </p:txBody>
      </p:sp>
      <p:sp>
        <p:nvSpPr>
          <p:cNvPr id="86020" name="Segnaposto numero diapositiva 3"/>
          <p:cNvSpPr>
            <a:spLocks noGrp="1"/>
          </p:cNvSpPr>
          <p:nvPr>
            <p:ph type="sldNum" sz="quarter" idx="5"/>
          </p:nvPr>
        </p:nvSpPr>
        <p:spPr>
          <a:noFill/>
        </p:spPr>
        <p:txBody>
          <a:bodyPr/>
          <a:lstStyle/>
          <a:p>
            <a:fld id="{AA31ACD8-78C1-4A68-9455-1793971867F6}"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immagine diapositiva 1"/>
          <p:cNvSpPr>
            <a:spLocks noGrp="1" noRot="1" noChangeAspect="1" noTextEdit="1"/>
          </p:cNvSpPr>
          <p:nvPr>
            <p:ph type="sldImg"/>
          </p:nvPr>
        </p:nvSpPr>
        <p:spPr>
          <a:ln/>
        </p:spPr>
      </p:sp>
      <p:sp>
        <p:nvSpPr>
          <p:cNvPr id="87043" name="Segnaposto note 2"/>
          <p:cNvSpPr>
            <a:spLocks noGrp="1"/>
          </p:cNvSpPr>
          <p:nvPr>
            <p:ph type="body" idx="1"/>
          </p:nvPr>
        </p:nvSpPr>
        <p:spPr>
          <a:noFill/>
          <a:ln/>
        </p:spPr>
        <p:txBody>
          <a:bodyPr/>
          <a:lstStyle/>
          <a:p>
            <a:endParaRPr lang="it-IT" smtClean="0">
              <a:latin typeface="Arial" pitchFamily="34" charset="0"/>
            </a:endParaRPr>
          </a:p>
        </p:txBody>
      </p:sp>
      <p:sp>
        <p:nvSpPr>
          <p:cNvPr id="87044" name="Segnaposto numero diapositiva 3"/>
          <p:cNvSpPr>
            <a:spLocks noGrp="1"/>
          </p:cNvSpPr>
          <p:nvPr>
            <p:ph type="sldNum" sz="quarter" idx="5"/>
          </p:nvPr>
        </p:nvSpPr>
        <p:spPr>
          <a:noFill/>
        </p:spPr>
        <p:txBody>
          <a:bodyPr/>
          <a:lstStyle/>
          <a:p>
            <a:fld id="{EB68D264-97B0-498C-AF96-679F42888CB1}"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E5127D4-B518-40EF-81F1-EE0241F76D56}" type="slidenum">
              <a:rPr lang="en-US" smtClean="0">
                <a:latin typeface="Arial" pitchFamily="34" charset="0"/>
              </a:rPr>
              <a:pPr/>
              <a:t>9</a:t>
            </a:fld>
            <a:endParaRPr lang="en-US" smtClean="0">
              <a:latin typeface="Arial" pitchFamily="34" charset="0"/>
            </a:endParaRPr>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9"/>
          <p:cNvSpPr>
            <a:spLocks noGrp="1" noChangeArrowheads="1"/>
          </p:cNvSpPr>
          <p:nvPr>
            <p:ph type="dt" sz="half" idx="10"/>
          </p:nvPr>
        </p:nvSpPr>
        <p:spPr>
          <a:ln/>
        </p:spPr>
        <p:txBody>
          <a:bodyPr/>
          <a:lstStyle>
            <a:lvl1pPr>
              <a:defRPr/>
            </a:lvl1pPr>
          </a:lstStyle>
          <a:p>
            <a:pPr>
              <a:defRPr/>
            </a:pPr>
            <a:r>
              <a:rPr lang="it-IT" dirty="0" smtClean="0"/>
              <a:t>Incontro CCR 10.12.2008</a:t>
            </a: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M.Gulmini</a:t>
            </a:r>
          </a:p>
        </p:txBody>
      </p:sp>
      <p:sp>
        <p:nvSpPr>
          <p:cNvPr id="6" name="Rectangle 11"/>
          <p:cNvSpPr>
            <a:spLocks noGrp="1" noChangeArrowheads="1"/>
          </p:cNvSpPr>
          <p:nvPr>
            <p:ph type="sldNum" sz="quarter" idx="12"/>
          </p:nvPr>
        </p:nvSpPr>
        <p:spPr>
          <a:ln/>
        </p:spPr>
        <p:txBody>
          <a:bodyPr/>
          <a:lstStyle>
            <a:lvl1pPr>
              <a:defRPr/>
            </a:lvl1pPr>
          </a:lstStyle>
          <a:p>
            <a:pPr>
              <a:defRPr/>
            </a:pPr>
            <a:fld id="{B8A50E90-B2EB-48B7-938F-093BCA173465}"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9"/>
          <p:cNvSpPr>
            <a:spLocks noGrp="1" noChangeArrowheads="1"/>
          </p:cNvSpPr>
          <p:nvPr>
            <p:ph type="dt" sz="half" idx="10"/>
          </p:nvPr>
        </p:nvSpPr>
        <p:spPr>
          <a:ln/>
        </p:spPr>
        <p:txBody>
          <a:bodyPr/>
          <a:lstStyle>
            <a:lvl1pPr>
              <a:defRPr/>
            </a:lvl1pPr>
          </a:lstStyle>
          <a:p>
            <a:pPr>
              <a:defRPr/>
            </a:pPr>
            <a:r>
              <a:rPr lang="it-IT" dirty="0" smtClean="0"/>
              <a:t>Incontro CCR - 10.12.2008</a:t>
            </a: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M.Gulmini</a:t>
            </a:r>
          </a:p>
        </p:txBody>
      </p:sp>
      <p:sp>
        <p:nvSpPr>
          <p:cNvPr id="6" name="Rectangle 11"/>
          <p:cNvSpPr>
            <a:spLocks noGrp="1" noChangeArrowheads="1"/>
          </p:cNvSpPr>
          <p:nvPr>
            <p:ph type="sldNum" sz="quarter" idx="12"/>
          </p:nvPr>
        </p:nvSpPr>
        <p:spPr>
          <a:ln/>
        </p:spPr>
        <p:txBody>
          <a:bodyPr/>
          <a:lstStyle>
            <a:lvl1pPr>
              <a:defRPr/>
            </a:lvl1pPr>
          </a:lstStyle>
          <a:p>
            <a:pPr>
              <a:defRPr/>
            </a:pPr>
            <a:fld id="{E1EB92A1-295C-4732-8064-26C75236D672}"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43700" y="0"/>
            <a:ext cx="2171700" cy="65532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28600" y="0"/>
            <a:ext cx="6362700" cy="6553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9"/>
          <p:cNvSpPr>
            <a:spLocks noGrp="1" noChangeArrowheads="1"/>
          </p:cNvSpPr>
          <p:nvPr>
            <p:ph type="dt" sz="half" idx="10"/>
          </p:nvPr>
        </p:nvSpPr>
        <p:spPr>
          <a:ln/>
        </p:spPr>
        <p:txBody>
          <a:bodyPr/>
          <a:lstStyle>
            <a:lvl1pPr>
              <a:defRPr/>
            </a:lvl1pPr>
          </a:lstStyle>
          <a:p>
            <a:pPr>
              <a:defRPr/>
            </a:pPr>
            <a:r>
              <a:rPr lang="it-IT" dirty="0" smtClean="0"/>
              <a:t>Incontro CCR - 10.12.2008</a:t>
            </a: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M.Gulmini</a:t>
            </a:r>
          </a:p>
        </p:txBody>
      </p:sp>
      <p:sp>
        <p:nvSpPr>
          <p:cNvPr id="6" name="Rectangle 11"/>
          <p:cNvSpPr>
            <a:spLocks noGrp="1" noChangeArrowheads="1"/>
          </p:cNvSpPr>
          <p:nvPr>
            <p:ph type="sldNum" sz="quarter" idx="12"/>
          </p:nvPr>
        </p:nvSpPr>
        <p:spPr>
          <a:ln/>
        </p:spPr>
        <p:txBody>
          <a:bodyPr/>
          <a:lstStyle>
            <a:lvl1pPr>
              <a:defRPr/>
            </a:lvl1pPr>
          </a:lstStyle>
          <a:p>
            <a:pPr>
              <a:defRPr/>
            </a:pPr>
            <a:fld id="{57AA3606-471E-419A-BB60-0662D5FC3330}" type="slidenum">
              <a:rPr lang="en-US"/>
              <a:pPr>
                <a:defRPr/>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914400" y="0"/>
            <a:ext cx="6400800" cy="9144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228600" y="914400"/>
            <a:ext cx="4267200" cy="5638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914400"/>
            <a:ext cx="4267200" cy="5638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9"/>
          <p:cNvSpPr>
            <a:spLocks noGrp="1" noChangeArrowheads="1"/>
          </p:cNvSpPr>
          <p:nvPr>
            <p:ph type="dt" sz="half" idx="10"/>
          </p:nvPr>
        </p:nvSpPr>
        <p:spPr>
          <a:ln/>
        </p:spPr>
        <p:txBody>
          <a:bodyPr/>
          <a:lstStyle>
            <a:lvl1pPr>
              <a:defRPr/>
            </a:lvl1pPr>
          </a:lstStyle>
          <a:p>
            <a:pPr>
              <a:defRPr/>
            </a:pPr>
            <a:r>
              <a:rPr lang="it-IT"/>
              <a:t>10.12.2008</a:t>
            </a: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r>
              <a:rPr lang="en-US"/>
              <a:t>M.Gulmini</a:t>
            </a:r>
          </a:p>
        </p:txBody>
      </p:sp>
      <p:sp>
        <p:nvSpPr>
          <p:cNvPr id="7" name="Rectangle 11"/>
          <p:cNvSpPr>
            <a:spLocks noGrp="1" noChangeArrowheads="1"/>
          </p:cNvSpPr>
          <p:nvPr>
            <p:ph type="sldNum" sz="quarter" idx="12"/>
          </p:nvPr>
        </p:nvSpPr>
        <p:spPr>
          <a:ln/>
        </p:spPr>
        <p:txBody>
          <a:bodyPr/>
          <a:lstStyle>
            <a:lvl1pPr>
              <a:defRPr/>
            </a:lvl1pPr>
          </a:lstStyle>
          <a:p>
            <a:pPr>
              <a:defRPr/>
            </a:pPr>
            <a:fld id="{A987C015-FC41-485C-BA43-CCE9C3EA1F69}" type="slidenum">
              <a:rPr lang="en-US"/>
              <a:pPr>
                <a:defRPr/>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476251"/>
            <a:ext cx="8229600" cy="576263"/>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196975"/>
            <a:ext cx="4044462" cy="3886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2338" y="1196975"/>
            <a:ext cx="4044462" cy="18669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2338" y="3216275"/>
            <a:ext cx="4044462" cy="18669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17"/>
          <p:cNvSpPr>
            <a:spLocks noGrp="1" noChangeArrowheads="1"/>
          </p:cNvSpPr>
          <p:nvPr>
            <p:ph type="dt" sz="half" idx="10"/>
          </p:nvPr>
        </p:nvSpPr>
        <p:spPr/>
        <p:txBody>
          <a:bodyPr/>
          <a:lstStyle>
            <a:lvl1pPr>
              <a:defRPr/>
            </a:lvl1pPr>
          </a:lstStyle>
          <a:p>
            <a:pPr>
              <a:defRPr/>
            </a:pPr>
            <a:r>
              <a:rPr lang="it-IT" dirty="0" smtClean="0"/>
              <a:t>Incontro CCR - 10.12.2008</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pic>
        <p:nvPicPr>
          <p:cNvPr id="4" name="Picture 21" descr="LogoLNLt"/>
          <p:cNvPicPr>
            <a:picLocks noChangeAspect="1" noChangeArrowheads="1"/>
          </p:cNvPicPr>
          <p:nvPr userDrawn="1"/>
        </p:nvPicPr>
        <p:blipFill>
          <a:blip r:embed="rId2"/>
          <a:srcRect/>
          <a:stretch>
            <a:fillRect/>
          </a:stretch>
        </p:blipFill>
        <p:spPr bwMode="auto">
          <a:xfrm>
            <a:off x="7929563" y="142875"/>
            <a:ext cx="990600" cy="885825"/>
          </a:xfrm>
          <a:prstGeom prst="rect">
            <a:avLst/>
          </a:prstGeom>
          <a:noFill/>
          <a:ln w="9525">
            <a:noFill/>
            <a:miter lim="800000"/>
            <a:headEnd/>
            <a:tailEnd/>
          </a:ln>
        </p:spPr>
      </p:pic>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9"/>
          <p:cNvSpPr>
            <a:spLocks noGrp="1" noChangeArrowheads="1"/>
          </p:cNvSpPr>
          <p:nvPr>
            <p:ph type="dt" sz="half" idx="10"/>
          </p:nvPr>
        </p:nvSpPr>
        <p:spPr>
          <a:xfrm>
            <a:off x="166688" y="6572272"/>
            <a:ext cx="2155825" cy="195241"/>
          </a:xfrm>
        </p:spPr>
        <p:txBody>
          <a:bodyPr/>
          <a:lstStyle>
            <a:lvl1pPr>
              <a:defRPr/>
            </a:lvl1pPr>
          </a:lstStyle>
          <a:p>
            <a:pPr>
              <a:defRPr/>
            </a:pPr>
            <a:r>
              <a:rPr lang="it-IT" dirty="0" smtClean="0"/>
              <a:t>Incontro CCR 10.12.2008</a:t>
            </a:r>
            <a:endParaRPr lang="en-US" dirty="0"/>
          </a:p>
        </p:txBody>
      </p:sp>
      <p:sp>
        <p:nvSpPr>
          <p:cNvPr id="6" name="Rectangle 10"/>
          <p:cNvSpPr>
            <a:spLocks noGrp="1" noChangeArrowheads="1"/>
          </p:cNvSpPr>
          <p:nvPr>
            <p:ph type="ftr" sz="quarter" idx="11"/>
          </p:nvPr>
        </p:nvSpPr>
        <p:spPr>
          <a:xfrm>
            <a:off x="3017838" y="6572272"/>
            <a:ext cx="3136900" cy="214291"/>
          </a:xfrm>
        </p:spPr>
        <p:txBody>
          <a:bodyPr/>
          <a:lstStyle>
            <a:lvl1pPr>
              <a:defRPr/>
            </a:lvl1pPr>
          </a:lstStyle>
          <a:p>
            <a:pPr>
              <a:defRPr/>
            </a:pPr>
            <a:r>
              <a:rPr lang="en-US"/>
              <a:t>M.Gulmini</a:t>
            </a:r>
          </a:p>
        </p:txBody>
      </p:sp>
      <p:sp>
        <p:nvSpPr>
          <p:cNvPr id="7" name="Rectangle 11"/>
          <p:cNvSpPr>
            <a:spLocks noGrp="1" noChangeArrowheads="1"/>
          </p:cNvSpPr>
          <p:nvPr>
            <p:ph type="sldNum" sz="quarter" idx="12"/>
          </p:nvPr>
        </p:nvSpPr>
        <p:spPr/>
        <p:txBody>
          <a:bodyPr/>
          <a:lstStyle>
            <a:lvl1pPr>
              <a:defRPr/>
            </a:lvl1pPr>
          </a:lstStyle>
          <a:p>
            <a:pPr>
              <a:defRPr/>
            </a:pPr>
            <a:fld id="{D912B34E-60E5-43DE-86D9-7666F942EEA3}"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9"/>
          <p:cNvSpPr>
            <a:spLocks noGrp="1" noChangeArrowheads="1"/>
          </p:cNvSpPr>
          <p:nvPr>
            <p:ph type="dt" sz="half" idx="10"/>
          </p:nvPr>
        </p:nvSpPr>
        <p:spPr>
          <a:ln/>
        </p:spPr>
        <p:txBody>
          <a:bodyPr/>
          <a:lstStyle>
            <a:lvl1pPr>
              <a:defRPr/>
            </a:lvl1pPr>
          </a:lstStyle>
          <a:p>
            <a:pPr>
              <a:defRPr/>
            </a:pPr>
            <a:r>
              <a:rPr lang="it-IT" dirty="0" smtClean="0"/>
              <a:t>Incontro CCR - 10.12.2008</a:t>
            </a: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r>
              <a:rPr lang="en-US"/>
              <a:t>M.Gulmini</a:t>
            </a:r>
          </a:p>
        </p:txBody>
      </p:sp>
      <p:sp>
        <p:nvSpPr>
          <p:cNvPr id="6" name="Rectangle 11"/>
          <p:cNvSpPr>
            <a:spLocks noGrp="1" noChangeArrowheads="1"/>
          </p:cNvSpPr>
          <p:nvPr>
            <p:ph type="sldNum" sz="quarter" idx="12"/>
          </p:nvPr>
        </p:nvSpPr>
        <p:spPr>
          <a:ln/>
        </p:spPr>
        <p:txBody>
          <a:bodyPr/>
          <a:lstStyle>
            <a:lvl1pPr>
              <a:defRPr/>
            </a:lvl1pPr>
          </a:lstStyle>
          <a:p>
            <a:pPr>
              <a:defRPr/>
            </a:pPr>
            <a:fld id="{C9438090-A569-44A5-AA6B-68E1E189A9CF}"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28600" y="914400"/>
            <a:ext cx="42672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648200" y="914400"/>
            <a:ext cx="42672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9"/>
          <p:cNvSpPr>
            <a:spLocks noGrp="1" noChangeArrowheads="1"/>
          </p:cNvSpPr>
          <p:nvPr>
            <p:ph type="dt" sz="half" idx="10"/>
          </p:nvPr>
        </p:nvSpPr>
        <p:spPr>
          <a:ln/>
        </p:spPr>
        <p:txBody>
          <a:bodyPr/>
          <a:lstStyle>
            <a:lvl1pPr>
              <a:defRPr/>
            </a:lvl1pPr>
          </a:lstStyle>
          <a:p>
            <a:pPr>
              <a:defRPr/>
            </a:pPr>
            <a:r>
              <a:rPr lang="it-IT" dirty="0" smtClean="0"/>
              <a:t>Incontro CCR  - 10.12.2008</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M.Gulmini</a:t>
            </a:r>
          </a:p>
        </p:txBody>
      </p:sp>
      <p:sp>
        <p:nvSpPr>
          <p:cNvPr id="7" name="Rectangle 11"/>
          <p:cNvSpPr>
            <a:spLocks noGrp="1" noChangeArrowheads="1"/>
          </p:cNvSpPr>
          <p:nvPr>
            <p:ph type="sldNum" sz="quarter" idx="12"/>
          </p:nvPr>
        </p:nvSpPr>
        <p:spPr>
          <a:ln/>
        </p:spPr>
        <p:txBody>
          <a:bodyPr/>
          <a:lstStyle>
            <a:lvl1pPr>
              <a:defRPr/>
            </a:lvl1pPr>
          </a:lstStyle>
          <a:p>
            <a:pPr>
              <a:defRPr/>
            </a:pPr>
            <a:fld id="{FADD4FFC-02E0-4DD6-BE30-D5C60175A7A9}"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9"/>
          <p:cNvSpPr>
            <a:spLocks noGrp="1" noChangeArrowheads="1"/>
          </p:cNvSpPr>
          <p:nvPr>
            <p:ph type="dt" sz="half" idx="10"/>
          </p:nvPr>
        </p:nvSpPr>
        <p:spPr>
          <a:ln/>
        </p:spPr>
        <p:txBody>
          <a:bodyPr/>
          <a:lstStyle>
            <a:lvl1pPr>
              <a:defRPr/>
            </a:lvl1pPr>
          </a:lstStyle>
          <a:p>
            <a:pPr>
              <a:defRPr/>
            </a:pPr>
            <a:r>
              <a:rPr lang="it-IT" dirty="0" smtClean="0"/>
              <a:t>Incontro CCR - 10.12.2008</a:t>
            </a:r>
            <a:endParaRPr lang="en-US" dirty="0"/>
          </a:p>
        </p:txBody>
      </p:sp>
      <p:sp>
        <p:nvSpPr>
          <p:cNvPr id="8" name="Rectangle 10"/>
          <p:cNvSpPr>
            <a:spLocks noGrp="1" noChangeArrowheads="1"/>
          </p:cNvSpPr>
          <p:nvPr>
            <p:ph type="ftr" sz="quarter" idx="11"/>
          </p:nvPr>
        </p:nvSpPr>
        <p:spPr>
          <a:ln/>
        </p:spPr>
        <p:txBody>
          <a:bodyPr/>
          <a:lstStyle>
            <a:lvl1pPr>
              <a:defRPr/>
            </a:lvl1pPr>
          </a:lstStyle>
          <a:p>
            <a:pPr>
              <a:defRPr/>
            </a:pPr>
            <a:r>
              <a:rPr lang="en-US"/>
              <a:t>M.Gulmini</a:t>
            </a:r>
          </a:p>
        </p:txBody>
      </p:sp>
      <p:sp>
        <p:nvSpPr>
          <p:cNvPr id="9" name="Rectangle 11"/>
          <p:cNvSpPr>
            <a:spLocks noGrp="1" noChangeArrowheads="1"/>
          </p:cNvSpPr>
          <p:nvPr>
            <p:ph type="sldNum" sz="quarter" idx="12"/>
          </p:nvPr>
        </p:nvSpPr>
        <p:spPr>
          <a:ln/>
        </p:spPr>
        <p:txBody>
          <a:bodyPr/>
          <a:lstStyle>
            <a:lvl1pPr>
              <a:defRPr/>
            </a:lvl1pPr>
          </a:lstStyle>
          <a:p>
            <a:pPr>
              <a:defRPr/>
            </a:pPr>
            <a:fld id="{2162CFF2-B185-4812-BEEB-55EFBFB868C8}"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9"/>
          <p:cNvSpPr>
            <a:spLocks noGrp="1" noChangeArrowheads="1"/>
          </p:cNvSpPr>
          <p:nvPr>
            <p:ph type="dt" sz="half" idx="10"/>
          </p:nvPr>
        </p:nvSpPr>
        <p:spPr>
          <a:ln/>
        </p:spPr>
        <p:txBody>
          <a:bodyPr/>
          <a:lstStyle>
            <a:lvl1pPr>
              <a:defRPr/>
            </a:lvl1pPr>
          </a:lstStyle>
          <a:p>
            <a:pPr>
              <a:defRPr/>
            </a:pPr>
            <a:r>
              <a:rPr lang="it-IT" dirty="0" smtClean="0"/>
              <a:t>Incontro CCR - 10.12.2008</a:t>
            </a: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r>
              <a:rPr lang="en-US"/>
              <a:t>M.Gulmini</a:t>
            </a:r>
          </a:p>
        </p:txBody>
      </p:sp>
      <p:sp>
        <p:nvSpPr>
          <p:cNvPr id="5" name="Rectangle 11"/>
          <p:cNvSpPr>
            <a:spLocks noGrp="1" noChangeArrowheads="1"/>
          </p:cNvSpPr>
          <p:nvPr>
            <p:ph type="sldNum" sz="quarter" idx="12"/>
          </p:nvPr>
        </p:nvSpPr>
        <p:spPr>
          <a:ln/>
        </p:spPr>
        <p:txBody>
          <a:bodyPr/>
          <a:lstStyle>
            <a:lvl1pPr>
              <a:defRPr/>
            </a:lvl1pPr>
          </a:lstStyle>
          <a:p>
            <a:pPr>
              <a:defRPr/>
            </a:pPr>
            <a:fld id="{8F727D63-1261-4EEF-89D8-D1BAC4F1B82E}"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it-IT" dirty="0" smtClean="0"/>
              <a:t>Incontro CCR - 10.12.2008</a:t>
            </a:r>
            <a:endParaRPr lang="en-US" dirty="0"/>
          </a:p>
        </p:txBody>
      </p:sp>
      <p:sp>
        <p:nvSpPr>
          <p:cNvPr id="3" name="Rectangle 10"/>
          <p:cNvSpPr>
            <a:spLocks noGrp="1" noChangeArrowheads="1"/>
          </p:cNvSpPr>
          <p:nvPr>
            <p:ph type="ftr" sz="quarter" idx="11"/>
          </p:nvPr>
        </p:nvSpPr>
        <p:spPr>
          <a:ln/>
        </p:spPr>
        <p:txBody>
          <a:bodyPr/>
          <a:lstStyle>
            <a:lvl1pPr>
              <a:defRPr/>
            </a:lvl1pPr>
          </a:lstStyle>
          <a:p>
            <a:pPr>
              <a:defRPr/>
            </a:pPr>
            <a:r>
              <a:rPr lang="en-US"/>
              <a:t>M.Gulmini</a:t>
            </a:r>
          </a:p>
        </p:txBody>
      </p:sp>
      <p:sp>
        <p:nvSpPr>
          <p:cNvPr id="4" name="Rectangle 11"/>
          <p:cNvSpPr>
            <a:spLocks noGrp="1" noChangeArrowheads="1"/>
          </p:cNvSpPr>
          <p:nvPr>
            <p:ph type="sldNum" sz="quarter" idx="12"/>
          </p:nvPr>
        </p:nvSpPr>
        <p:spPr>
          <a:ln/>
        </p:spPr>
        <p:txBody>
          <a:bodyPr/>
          <a:lstStyle>
            <a:lvl1pPr>
              <a:defRPr/>
            </a:lvl1pPr>
          </a:lstStyle>
          <a:p>
            <a:pPr>
              <a:defRPr/>
            </a:pPr>
            <a:fld id="{C76FFE92-3A8E-456B-975A-A5D604CA735C}"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9"/>
          <p:cNvSpPr>
            <a:spLocks noGrp="1" noChangeArrowheads="1"/>
          </p:cNvSpPr>
          <p:nvPr>
            <p:ph type="dt" sz="half" idx="10"/>
          </p:nvPr>
        </p:nvSpPr>
        <p:spPr>
          <a:ln/>
        </p:spPr>
        <p:txBody>
          <a:bodyPr/>
          <a:lstStyle>
            <a:lvl1pPr>
              <a:defRPr/>
            </a:lvl1pPr>
          </a:lstStyle>
          <a:p>
            <a:pPr>
              <a:defRPr/>
            </a:pPr>
            <a:r>
              <a:rPr lang="it-IT" dirty="0" smtClean="0"/>
              <a:t>Incontro CCR - 10.12.2008</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M.Gulmini</a:t>
            </a:r>
          </a:p>
        </p:txBody>
      </p:sp>
      <p:sp>
        <p:nvSpPr>
          <p:cNvPr id="7" name="Rectangle 11"/>
          <p:cNvSpPr>
            <a:spLocks noGrp="1" noChangeArrowheads="1"/>
          </p:cNvSpPr>
          <p:nvPr>
            <p:ph type="sldNum" sz="quarter" idx="12"/>
          </p:nvPr>
        </p:nvSpPr>
        <p:spPr>
          <a:ln/>
        </p:spPr>
        <p:txBody>
          <a:bodyPr/>
          <a:lstStyle>
            <a:lvl1pPr>
              <a:defRPr/>
            </a:lvl1pPr>
          </a:lstStyle>
          <a:p>
            <a:pPr>
              <a:defRPr/>
            </a:pPr>
            <a:fld id="{41D8529E-EDCB-4F7D-BB6F-CA3E0006A84F}"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9"/>
          <p:cNvSpPr>
            <a:spLocks noGrp="1" noChangeArrowheads="1"/>
          </p:cNvSpPr>
          <p:nvPr>
            <p:ph type="dt" sz="half" idx="10"/>
          </p:nvPr>
        </p:nvSpPr>
        <p:spPr>
          <a:ln/>
        </p:spPr>
        <p:txBody>
          <a:bodyPr/>
          <a:lstStyle>
            <a:lvl1pPr>
              <a:defRPr/>
            </a:lvl1pPr>
          </a:lstStyle>
          <a:p>
            <a:pPr>
              <a:defRPr/>
            </a:pPr>
            <a:r>
              <a:rPr lang="it-IT" dirty="0" smtClean="0"/>
              <a:t>Incontro CCR - 10.12.2008</a:t>
            </a: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r>
              <a:rPr lang="en-US"/>
              <a:t>M.Gulmini</a:t>
            </a:r>
          </a:p>
        </p:txBody>
      </p:sp>
      <p:sp>
        <p:nvSpPr>
          <p:cNvPr id="7" name="Rectangle 11"/>
          <p:cNvSpPr>
            <a:spLocks noGrp="1" noChangeArrowheads="1"/>
          </p:cNvSpPr>
          <p:nvPr>
            <p:ph type="sldNum" sz="quarter" idx="12"/>
          </p:nvPr>
        </p:nvSpPr>
        <p:spPr>
          <a:ln/>
        </p:spPr>
        <p:txBody>
          <a:bodyPr/>
          <a:lstStyle>
            <a:lvl1pPr>
              <a:defRPr/>
            </a:lvl1pPr>
          </a:lstStyle>
          <a:p>
            <a:pPr>
              <a:defRPr/>
            </a:pPr>
            <a:fld id="{061827DC-FAE9-40F9-BC7A-FAB8E3D6036E}"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914400" y="0"/>
            <a:ext cx="694372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228600" y="914400"/>
            <a:ext cx="86868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81" name="Rectangle 9"/>
          <p:cNvSpPr>
            <a:spLocks noGrp="1" noChangeArrowheads="1"/>
          </p:cNvSpPr>
          <p:nvPr>
            <p:ph type="dt" sz="half" idx="2"/>
          </p:nvPr>
        </p:nvSpPr>
        <p:spPr bwMode="auto">
          <a:xfrm>
            <a:off x="166688" y="6634163"/>
            <a:ext cx="2155825" cy="133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mn-lt"/>
              </a:defRPr>
            </a:lvl1pPr>
          </a:lstStyle>
          <a:p>
            <a:pPr>
              <a:defRPr/>
            </a:pPr>
            <a:r>
              <a:rPr lang="it-IT" dirty="0" smtClean="0"/>
              <a:t>Incontro CCR - 10.12.2008</a:t>
            </a:r>
            <a:endParaRPr lang="en-US" dirty="0"/>
          </a:p>
        </p:txBody>
      </p:sp>
      <p:sp>
        <p:nvSpPr>
          <p:cNvPr id="3082" name="Rectangle 10"/>
          <p:cNvSpPr>
            <a:spLocks noGrp="1" noChangeArrowheads="1"/>
          </p:cNvSpPr>
          <p:nvPr>
            <p:ph type="ftr" sz="quarter" idx="3"/>
          </p:nvPr>
        </p:nvSpPr>
        <p:spPr bwMode="auto">
          <a:xfrm>
            <a:off x="3017838" y="6653213"/>
            <a:ext cx="3136900" cy="133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latin typeface="+mn-lt"/>
              </a:defRPr>
            </a:lvl1pPr>
          </a:lstStyle>
          <a:p>
            <a:pPr>
              <a:defRPr/>
            </a:pPr>
            <a:r>
              <a:rPr lang="en-US"/>
              <a:t>M.Gulmini</a:t>
            </a:r>
          </a:p>
        </p:txBody>
      </p:sp>
      <p:sp>
        <p:nvSpPr>
          <p:cNvPr id="3083" name="Rectangle 11"/>
          <p:cNvSpPr>
            <a:spLocks noGrp="1" noChangeArrowheads="1"/>
          </p:cNvSpPr>
          <p:nvPr>
            <p:ph type="sldNum" sz="quarter" idx="4"/>
          </p:nvPr>
        </p:nvSpPr>
        <p:spPr bwMode="auto">
          <a:xfrm>
            <a:off x="6872288" y="6634163"/>
            <a:ext cx="2063750" cy="133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mn-lt"/>
              </a:defRPr>
            </a:lvl1pPr>
          </a:lstStyle>
          <a:p>
            <a:pPr>
              <a:defRPr/>
            </a:pPr>
            <a:fld id="{DD08FC5B-CA48-4D22-B957-5B00462A08B8}" type="slidenum">
              <a:rPr lang="en-US"/>
              <a:pPr>
                <a:defRPr/>
              </a:pPr>
              <a:t>‹N›</a:t>
            </a:fld>
            <a:endParaRPr lang="en-US"/>
          </a:p>
        </p:txBody>
      </p:sp>
      <p:pic>
        <p:nvPicPr>
          <p:cNvPr id="1031" name="Picture 21" descr="LogoLNLt"/>
          <p:cNvPicPr>
            <a:picLocks noChangeAspect="1" noChangeArrowheads="1"/>
          </p:cNvPicPr>
          <p:nvPr userDrawn="1"/>
        </p:nvPicPr>
        <p:blipFill>
          <a:blip r:embed="rId15"/>
          <a:srcRect/>
          <a:stretch>
            <a:fillRect/>
          </a:stretch>
        </p:blipFill>
        <p:spPr bwMode="auto">
          <a:xfrm>
            <a:off x="7929563" y="142875"/>
            <a:ext cx="990600" cy="885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4" r:id="rId1"/>
    <p:sldLayoutId id="2147483735"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6" r:id="rId13"/>
  </p:sldLayoutIdLst>
  <p:hf hdr="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Helvetica" pitchFamily="13" charset="0"/>
        </a:defRPr>
      </a:lvl2pPr>
      <a:lvl3pPr algn="ctr" rtl="0" eaLnBrk="0" fontAlgn="base" hangingPunct="0">
        <a:spcBef>
          <a:spcPct val="0"/>
        </a:spcBef>
        <a:spcAft>
          <a:spcPct val="0"/>
        </a:spcAft>
        <a:defRPr sz="2400" b="1">
          <a:solidFill>
            <a:schemeClr val="accent2"/>
          </a:solidFill>
          <a:latin typeface="Helvetica" pitchFamily="13" charset="0"/>
        </a:defRPr>
      </a:lvl3pPr>
      <a:lvl4pPr algn="ctr" rtl="0" eaLnBrk="0" fontAlgn="base" hangingPunct="0">
        <a:spcBef>
          <a:spcPct val="0"/>
        </a:spcBef>
        <a:spcAft>
          <a:spcPct val="0"/>
        </a:spcAft>
        <a:defRPr sz="2400" b="1">
          <a:solidFill>
            <a:schemeClr val="accent2"/>
          </a:solidFill>
          <a:latin typeface="Helvetica" pitchFamily="13" charset="0"/>
        </a:defRPr>
      </a:lvl4pPr>
      <a:lvl5pPr algn="ctr" rtl="0" eaLnBrk="0" fontAlgn="base" hangingPunct="0">
        <a:spcBef>
          <a:spcPct val="0"/>
        </a:spcBef>
        <a:spcAft>
          <a:spcPct val="0"/>
        </a:spcAft>
        <a:defRPr sz="2400" b="1">
          <a:solidFill>
            <a:schemeClr val="accent2"/>
          </a:solidFill>
          <a:latin typeface="Helvetica" pitchFamily="13" charset="0"/>
        </a:defRPr>
      </a:lvl5pPr>
      <a:lvl6pPr marL="457200" algn="ctr" rtl="0" fontAlgn="base">
        <a:spcBef>
          <a:spcPct val="0"/>
        </a:spcBef>
        <a:spcAft>
          <a:spcPct val="0"/>
        </a:spcAft>
        <a:defRPr sz="2400" b="1">
          <a:solidFill>
            <a:schemeClr val="accent2"/>
          </a:solidFill>
          <a:latin typeface="Helvetica" pitchFamily="13" charset="0"/>
        </a:defRPr>
      </a:lvl6pPr>
      <a:lvl7pPr marL="914400" algn="ctr" rtl="0" fontAlgn="base">
        <a:spcBef>
          <a:spcPct val="0"/>
        </a:spcBef>
        <a:spcAft>
          <a:spcPct val="0"/>
        </a:spcAft>
        <a:defRPr sz="2400" b="1">
          <a:solidFill>
            <a:schemeClr val="accent2"/>
          </a:solidFill>
          <a:latin typeface="Helvetica" pitchFamily="13" charset="0"/>
        </a:defRPr>
      </a:lvl7pPr>
      <a:lvl8pPr marL="1371600" algn="ctr" rtl="0" fontAlgn="base">
        <a:spcBef>
          <a:spcPct val="0"/>
        </a:spcBef>
        <a:spcAft>
          <a:spcPct val="0"/>
        </a:spcAft>
        <a:defRPr sz="2400" b="1">
          <a:solidFill>
            <a:schemeClr val="accent2"/>
          </a:solidFill>
          <a:latin typeface="Helvetica" pitchFamily="13" charset="0"/>
        </a:defRPr>
      </a:lvl8pPr>
      <a:lvl9pPr marL="1828800" algn="ctr" rtl="0" fontAlgn="base">
        <a:spcBef>
          <a:spcPct val="0"/>
        </a:spcBef>
        <a:spcAft>
          <a:spcPct val="0"/>
        </a:spcAft>
        <a:defRPr sz="2400" b="1">
          <a:solidFill>
            <a:schemeClr val="accent2"/>
          </a:solidFill>
          <a:latin typeface="Helvetica" pitchFamily="13"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s.apache.org/axi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tomcat.apache.or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clipse.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xdoclet.sourceforge.net/" TargetMode="External"/><Relationship Id="rId4" Type="http://schemas.openxmlformats.org/officeDocument/2006/relationships/hyperlink" Target="http://www.eclipseplugincentral.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xml.apache.org/axis/wsd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xml.apache.org/axis/wsdd/providers/jav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gridcc.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win.gsi.de/agata/"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narval.in2p3.fr/"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tcl.tk/software/tclhttpd/"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enx.in2p3.fr/"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java.sun.com/j2ee/1.4/" TargetMode="External"/><Relationship Id="rId3" Type="http://schemas.openxmlformats.org/officeDocument/2006/relationships/hyperlink" Target="http://www.w3.org/TR/ws-arch/" TargetMode="External"/><Relationship Id="rId7" Type="http://schemas.openxmlformats.org/officeDocument/2006/relationships/hyperlink" Target="http://ws.apache.org/axis/java/user-guide.htm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tomcat.apache.org/tomcat-5.0-doc/index.html" TargetMode="External"/><Relationship Id="rId5" Type="http://schemas.openxmlformats.org/officeDocument/2006/relationships/hyperlink" Target="http://www.ws-i.org/Profiles/BasicProfile-1.0-2004-04-16.html" TargetMode="External"/><Relationship Id="rId4" Type="http://schemas.openxmlformats.org/officeDocument/2006/relationships/hyperlink" Target="http://www.w3.org/TR/wsdl" TargetMode="External"/><Relationship Id="rId9" Type="http://schemas.openxmlformats.org/officeDocument/2006/relationships/hyperlink" Target="http://java.sun.com/webservices/jaxrpc/index.jsp"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5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19.wmf"/><Relationship Id="rId4" Type="http://schemas.openxmlformats.org/officeDocument/2006/relationships/image" Target="../media/image33.wmf"/></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2.wmf"/><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17.wmf"/></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18.w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xdaq.web.cern.ch/xdaq/Software/file.asp?sCategory=Core%20Framework&amp;sFamily=&amp;sPackage=XDAQ%20core&amp;sFile=XDAQ%20core2.0.tgz" TargetMode="External"/><Relationship Id="rId5" Type="http://schemas.openxmlformats.org/officeDocument/2006/relationships/image" Target="../media/image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42910" y="1785926"/>
            <a:ext cx="7772400" cy="1470025"/>
          </a:xfrm>
        </p:spPr>
        <p:txBody>
          <a:bodyPr/>
          <a:lstStyle/>
          <a:p>
            <a:r>
              <a:rPr lang="it-IT" dirty="0" smtClean="0"/>
              <a:t/>
            </a:r>
            <a:br>
              <a:rPr lang="it-IT" dirty="0" smtClean="0"/>
            </a:br>
            <a:r>
              <a:rPr lang="it-IT" dirty="0" smtClean="0"/>
              <a:t>Web </a:t>
            </a:r>
            <a:r>
              <a:rPr lang="it-IT" dirty="0" err="1" smtClean="0"/>
              <a:t>Services</a:t>
            </a:r>
            <a:r>
              <a:rPr lang="it-IT" dirty="0" smtClean="0"/>
              <a:t/>
            </a:r>
            <a:br>
              <a:rPr lang="it-IT" dirty="0" smtClean="0"/>
            </a:br>
            <a:r>
              <a:rPr lang="it-IT" dirty="0" smtClean="0"/>
              <a:t/>
            </a:r>
            <a:br>
              <a:rPr lang="it-IT" dirty="0" smtClean="0"/>
            </a:br>
            <a:r>
              <a:rPr lang="it-IT" dirty="0" smtClean="0"/>
              <a:t>CMS and Agata </a:t>
            </a:r>
            <a:r>
              <a:rPr lang="it-IT" dirty="0" err="1" smtClean="0"/>
              <a:t>Run</a:t>
            </a:r>
            <a:r>
              <a:rPr lang="it-IT" dirty="0" smtClean="0"/>
              <a:t> </a:t>
            </a:r>
            <a:r>
              <a:rPr lang="it-IT" dirty="0" err="1" smtClean="0"/>
              <a:t>Control</a:t>
            </a:r>
            <a:r>
              <a:rPr lang="it-IT" dirty="0" smtClean="0"/>
              <a:t/>
            </a:r>
            <a:br>
              <a:rPr lang="it-IT" dirty="0" smtClean="0"/>
            </a:br>
            <a:r>
              <a:rPr lang="it-IT" dirty="0" smtClean="0"/>
              <a:t>The GRIDCC Project</a:t>
            </a:r>
            <a:br>
              <a:rPr lang="it-IT" dirty="0" smtClean="0"/>
            </a:br>
            <a:endParaRPr lang="en-US" dirty="0" smtClean="0"/>
          </a:p>
        </p:txBody>
      </p:sp>
      <p:sp>
        <p:nvSpPr>
          <p:cNvPr id="4099" name="Rectangle 3"/>
          <p:cNvSpPr>
            <a:spLocks noGrp="1" noChangeArrowheads="1"/>
          </p:cNvSpPr>
          <p:nvPr>
            <p:ph type="subTitle" idx="1"/>
          </p:nvPr>
        </p:nvSpPr>
        <p:spPr/>
        <p:txBody>
          <a:bodyPr/>
          <a:lstStyle/>
          <a:p>
            <a:r>
              <a:rPr lang="en-US" dirty="0" smtClean="0"/>
              <a:t>Michele </a:t>
            </a:r>
            <a:r>
              <a:rPr lang="en-US" dirty="0" err="1" smtClean="0"/>
              <a:t>Gulmini</a:t>
            </a:r>
            <a:endParaRPr lang="en-US" dirty="0" smtClean="0"/>
          </a:p>
          <a:p>
            <a:r>
              <a:rPr lang="en-US" dirty="0" smtClean="0"/>
              <a:t>INFN </a:t>
            </a:r>
            <a:r>
              <a:rPr lang="en-US" dirty="0" err="1" smtClean="0"/>
              <a:t>Laboratori</a:t>
            </a:r>
            <a:r>
              <a:rPr lang="en-US" dirty="0" smtClean="0"/>
              <a:t> </a:t>
            </a:r>
            <a:r>
              <a:rPr lang="en-US" dirty="0" err="1" smtClean="0"/>
              <a:t>Nazionali</a:t>
            </a:r>
            <a:r>
              <a:rPr lang="en-US" dirty="0" smtClean="0"/>
              <a:t> </a:t>
            </a:r>
            <a:r>
              <a:rPr lang="en-US" dirty="0" err="1" smtClean="0"/>
              <a:t>di</a:t>
            </a:r>
            <a:r>
              <a:rPr lang="en-US" dirty="0" smtClean="0"/>
              <a:t> </a:t>
            </a:r>
            <a:r>
              <a:rPr lang="en-US" dirty="0" err="1" smtClean="0"/>
              <a:t>Legnaro</a:t>
            </a:r>
            <a:endParaRPr lang="en-US" dirty="0" smtClean="0"/>
          </a:p>
          <a:p>
            <a:endParaRPr lang="en-US" dirty="0" smtClean="0"/>
          </a:p>
          <a:p>
            <a:r>
              <a:rPr lang="en-US" dirty="0" err="1" smtClean="0"/>
              <a:t>Incontro</a:t>
            </a:r>
            <a:r>
              <a:rPr lang="en-US" dirty="0" smtClean="0"/>
              <a:t> CCR - December 10, 2008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it-IT" smtClean="0"/>
          </a:p>
        </p:txBody>
      </p:sp>
      <p:sp>
        <p:nvSpPr>
          <p:cNvPr id="7" name="Rectangle 2"/>
          <p:cNvSpPr txBox="1">
            <a:spLocks noChangeArrowheads="1"/>
          </p:cNvSpPr>
          <p:nvPr/>
        </p:nvSpPr>
        <p:spPr bwMode="auto">
          <a:xfrm>
            <a:off x="642938" y="2286000"/>
            <a:ext cx="7772400" cy="2100263"/>
          </a:xfrm>
          <a:prstGeom prst="rect">
            <a:avLst/>
          </a:prstGeom>
          <a:noFill/>
          <a:ln w="9525">
            <a:noFill/>
            <a:miter lim="800000"/>
            <a:headEnd/>
            <a:tailEnd/>
          </a:ln>
        </p:spPr>
        <p:txBody>
          <a:bodyPr anchor="ctr"/>
          <a:lstStyle/>
          <a:p>
            <a:pPr algn="ctr">
              <a:defRPr/>
            </a:pPr>
            <a:r>
              <a:rPr lang="it-IT" b="1" kern="0" dirty="0">
                <a:solidFill>
                  <a:schemeClr val="accent2"/>
                </a:solidFill>
                <a:latin typeface="+mj-lt"/>
                <a:ea typeface="+mj-ea"/>
                <a:cs typeface="+mj-cs"/>
              </a:rPr>
              <a:t/>
            </a:r>
            <a:br>
              <a:rPr lang="it-IT" b="1" kern="0" dirty="0">
                <a:solidFill>
                  <a:schemeClr val="accent2"/>
                </a:solidFill>
                <a:latin typeface="+mj-lt"/>
                <a:ea typeface="+mj-ea"/>
                <a:cs typeface="+mj-cs"/>
              </a:rPr>
            </a:br>
            <a:r>
              <a:rPr lang="it-IT" b="1" kern="0" dirty="0">
                <a:solidFill>
                  <a:schemeClr val="accent2"/>
                </a:solidFill>
                <a:latin typeface="+mj-lt"/>
                <a:ea typeface="+mj-ea"/>
                <a:cs typeface="+mj-cs"/>
              </a:rPr>
              <a:t>Web </a:t>
            </a:r>
            <a:r>
              <a:rPr lang="it-IT" b="1" kern="0" dirty="0" err="1">
                <a:solidFill>
                  <a:schemeClr val="accent2"/>
                </a:solidFill>
                <a:latin typeface="+mj-lt"/>
                <a:ea typeface="+mj-ea"/>
                <a:cs typeface="+mj-cs"/>
              </a:rPr>
              <a:t>Services</a:t>
            </a:r>
            <a:r>
              <a:rPr lang="it-IT" b="1" kern="0" dirty="0" smtClean="0">
                <a:solidFill>
                  <a:schemeClr val="accent2"/>
                </a:solidFill>
                <a:latin typeface="+mj-lt"/>
                <a:ea typeface="+mj-ea"/>
                <a:cs typeface="+mj-cs"/>
              </a:rPr>
              <a:t>:</a:t>
            </a:r>
          </a:p>
          <a:p>
            <a:pPr algn="ctr">
              <a:defRPr/>
            </a:pPr>
            <a:endParaRPr lang="it-IT" b="1" kern="0" dirty="0">
              <a:solidFill>
                <a:schemeClr val="accent2"/>
              </a:solidFill>
              <a:latin typeface="+mj-lt"/>
              <a:ea typeface="+mj-ea"/>
              <a:cs typeface="+mj-cs"/>
            </a:endParaRPr>
          </a:p>
          <a:p>
            <a:pPr algn="ctr">
              <a:defRPr/>
            </a:pPr>
            <a:r>
              <a:rPr lang="it-IT" b="1" kern="0" dirty="0" smtClean="0">
                <a:solidFill>
                  <a:schemeClr val="accent2"/>
                </a:solidFill>
                <a:latin typeface="+mj-lt"/>
                <a:ea typeface="+mj-ea"/>
                <a:cs typeface="+mj-cs"/>
              </a:rPr>
              <a:t>Server Side</a:t>
            </a:r>
          </a:p>
          <a:p>
            <a:pPr algn="ctr">
              <a:defRPr/>
            </a:pPr>
            <a:r>
              <a:rPr lang="it-IT" b="1" kern="0" dirty="0" err="1" smtClean="0">
                <a:solidFill>
                  <a:schemeClr val="accent2"/>
                </a:solidFill>
                <a:latin typeface="+mj-lt"/>
                <a:ea typeface="+mj-ea"/>
                <a:cs typeface="+mj-cs"/>
              </a:rPr>
              <a:t>Development</a:t>
            </a:r>
            <a:endParaRPr lang="en-US" b="1" kern="0" dirty="0">
              <a:solidFill>
                <a:schemeClr val="accent2"/>
              </a:solidFill>
              <a:latin typeface="+mj-lt"/>
              <a:ea typeface="+mj-ea"/>
              <a:cs typeface="+mj-cs"/>
            </a:endParaRPr>
          </a:p>
        </p:txBody>
      </p:sp>
      <p:sp>
        <p:nvSpPr>
          <p:cNvPr id="8"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9"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10"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Web Services: the beginning</a:t>
            </a:r>
          </a:p>
        </p:txBody>
      </p:sp>
      <p:sp>
        <p:nvSpPr>
          <p:cNvPr id="14339" name="Rectangle 3"/>
          <p:cNvSpPr>
            <a:spLocks noGrp="1" noChangeArrowheads="1"/>
          </p:cNvSpPr>
          <p:nvPr>
            <p:ph idx="1"/>
          </p:nvPr>
        </p:nvSpPr>
        <p:spPr>
          <a:xfrm>
            <a:off x="714375" y="928688"/>
            <a:ext cx="7772400" cy="5715000"/>
          </a:xfrm>
        </p:spPr>
        <p:txBody>
          <a:bodyPr/>
          <a:lstStyle/>
          <a:p>
            <a:pPr eaLnBrk="1" hangingPunct="1">
              <a:lnSpc>
                <a:spcPct val="90000"/>
              </a:lnSpc>
            </a:pPr>
            <a:r>
              <a:rPr lang="en-US" b="1" dirty="0" smtClean="0">
                <a:solidFill>
                  <a:srgbClr val="002060"/>
                </a:solidFill>
              </a:rPr>
              <a:t>WSDL</a:t>
            </a:r>
            <a:r>
              <a:rPr lang="en-US" dirty="0" smtClean="0"/>
              <a:t> Experience in CMS started in 2004</a:t>
            </a:r>
          </a:p>
          <a:p>
            <a:pPr lvl="1" eaLnBrk="1" hangingPunct="1">
              <a:lnSpc>
                <a:spcPct val="90000"/>
              </a:lnSpc>
            </a:pPr>
            <a:r>
              <a:rPr lang="en-US" dirty="0" smtClean="0"/>
              <a:t>Major revisit of all CMS DAQ software (XDAQ 3, RCMS2 …)</a:t>
            </a:r>
          </a:p>
          <a:p>
            <a:pPr lvl="1" eaLnBrk="1" hangingPunct="1">
              <a:lnSpc>
                <a:spcPct val="90000"/>
              </a:lnSpc>
            </a:pPr>
            <a:endParaRPr lang="en-US" dirty="0" smtClean="0"/>
          </a:p>
          <a:p>
            <a:pPr eaLnBrk="1" hangingPunct="1">
              <a:lnSpc>
                <a:spcPct val="90000"/>
              </a:lnSpc>
            </a:pPr>
            <a:r>
              <a:rPr lang="en-US" dirty="0" smtClean="0"/>
              <a:t>Sun </a:t>
            </a:r>
            <a:r>
              <a:rPr lang="en-US" b="1" dirty="0" smtClean="0">
                <a:solidFill>
                  <a:srgbClr val="002060"/>
                </a:solidFill>
              </a:rPr>
              <a:t>J2EE</a:t>
            </a:r>
            <a:r>
              <a:rPr lang="en-US" dirty="0" smtClean="0"/>
              <a:t> (Java 2 Enterprise Edition) tutorial is probably the best way to start learning and working with Java Web Services</a:t>
            </a:r>
          </a:p>
          <a:p>
            <a:pPr lvl="1" eaLnBrk="1" hangingPunct="1">
              <a:lnSpc>
                <a:spcPct val="90000"/>
              </a:lnSpc>
            </a:pPr>
            <a:r>
              <a:rPr lang="en-US" dirty="0" smtClean="0"/>
              <a:t>Web Services are a sub-set of the J2EE specifications</a:t>
            </a:r>
          </a:p>
          <a:p>
            <a:pPr eaLnBrk="1" hangingPunct="1">
              <a:lnSpc>
                <a:spcPct val="90000"/>
              </a:lnSpc>
            </a:pPr>
            <a:r>
              <a:rPr lang="en-US" dirty="0" smtClean="0"/>
              <a:t>Apache Axis documentation is also quite good</a:t>
            </a:r>
          </a:p>
          <a:p>
            <a:pPr eaLnBrk="1" hangingPunct="1">
              <a:lnSpc>
                <a:spcPct val="90000"/>
              </a:lnSpc>
            </a:pPr>
            <a:endParaRPr lang="en-US" dirty="0" smtClean="0"/>
          </a:p>
          <a:p>
            <a:pPr eaLnBrk="1" hangingPunct="1">
              <a:lnSpc>
                <a:spcPct val="90000"/>
              </a:lnSpc>
            </a:pPr>
            <a:r>
              <a:rPr lang="en-US" dirty="0" smtClean="0"/>
              <a:t>A (quick) investigation was done:</a:t>
            </a:r>
          </a:p>
          <a:p>
            <a:pPr lvl="1" eaLnBrk="1" hangingPunct="1">
              <a:lnSpc>
                <a:spcPct val="90000"/>
              </a:lnSpc>
            </a:pPr>
            <a:r>
              <a:rPr lang="en-US" dirty="0" smtClean="0"/>
              <a:t>Apache Tomcat / Axis 1.2</a:t>
            </a:r>
          </a:p>
          <a:p>
            <a:pPr lvl="1" eaLnBrk="1" hangingPunct="1">
              <a:lnSpc>
                <a:spcPct val="90000"/>
              </a:lnSpc>
            </a:pPr>
            <a:r>
              <a:rPr lang="en-US" dirty="0" smtClean="0"/>
              <a:t>Sun JWSDP 1.4 (Java Web Service Development Package)</a:t>
            </a:r>
          </a:p>
          <a:p>
            <a:pPr lvl="2" eaLnBrk="1" hangingPunct="1">
              <a:lnSpc>
                <a:spcPct val="90000"/>
              </a:lnSpc>
            </a:pPr>
            <a:r>
              <a:rPr lang="en-US" dirty="0" smtClean="0"/>
              <a:t>Uses Tomcat</a:t>
            </a:r>
          </a:p>
          <a:p>
            <a:pPr lvl="1" eaLnBrk="1" hangingPunct="1">
              <a:lnSpc>
                <a:spcPct val="90000"/>
              </a:lnSpc>
            </a:pPr>
            <a:r>
              <a:rPr lang="en-US" dirty="0" smtClean="0"/>
              <a:t>Sun Java System Application Server 8</a:t>
            </a:r>
          </a:p>
          <a:p>
            <a:pPr lvl="1" eaLnBrk="1" hangingPunct="1">
              <a:lnSpc>
                <a:spcPct val="90000"/>
              </a:lnSpc>
            </a:pPr>
            <a:endParaRPr lang="en-US" dirty="0" smtClean="0"/>
          </a:p>
          <a:p>
            <a:pPr eaLnBrk="1" hangingPunct="1">
              <a:lnSpc>
                <a:spcPct val="90000"/>
              </a:lnSpc>
            </a:pPr>
            <a:r>
              <a:rPr lang="en-US" b="1" dirty="0" smtClean="0">
                <a:solidFill>
                  <a:srgbClr val="002060"/>
                </a:solidFill>
              </a:rPr>
              <a:t>Interoperability tests</a:t>
            </a:r>
            <a:r>
              <a:rPr lang="en-US" dirty="0" smtClean="0"/>
              <a:t>:</a:t>
            </a:r>
          </a:p>
          <a:p>
            <a:pPr lvl="1" eaLnBrk="1" hangingPunct="1">
              <a:lnSpc>
                <a:spcPct val="90000"/>
              </a:lnSpc>
            </a:pPr>
            <a:r>
              <a:rPr lang="en-US" dirty="0" smtClean="0"/>
              <a:t>Web Service interface defined in Java</a:t>
            </a:r>
          </a:p>
          <a:p>
            <a:pPr lvl="1" eaLnBrk="1" hangingPunct="1">
              <a:lnSpc>
                <a:spcPct val="90000"/>
              </a:lnSpc>
            </a:pPr>
            <a:r>
              <a:rPr lang="en-US" dirty="0" smtClean="0"/>
              <a:t>WSDL generated from Java by using “Java2WSDL” tools (available both for Sun and Axis)</a:t>
            </a:r>
          </a:p>
        </p:txBody>
      </p:sp>
      <p:sp>
        <p:nvSpPr>
          <p:cNvPr id="7"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8"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9"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Apache Axis &amp; Sun JWSDP</a:t>
            </a:r>
          </a:p>
        </p:txBody>
      </p:sp>
      <p:sp>
        <p:nvSpPr>
          <p:cNvPr id="15363" name="Rectangle 3"/>
          <p:cNvSpPr>
            <a:spLocks noGrp="1" noChangeArrowheads="1"/>
          </p:cNvSpPr>
          <p:nvPr>
            <p:ph idx="1"/>
          </p:nvPr>
        </p:nvSpPr>
        <p:spPr>
          <a:xfrm>
            <a:off x="714348" y="857232"/>
            <a:ext cx="7772400" cy="5643562"/>
          </a:xfrm>
        </p:spPr>
        <p:txBody>
          <a:bodyPr/>
          <a:lstStyle/>
          <a:p>
            <a:r>
              <a:rPr lang="it-IT" dirty="0" smtClean="0">
                <a:latin typeface="Arial" pitchFamily="34" charset="0"/>
              </a:rPr>
              <a:t>Web </a:t>
            </a:r>
            <a:r>
              <a:rPr lang="it-IT" dirty="0" err="1" smtClean="0">
                <a:latin typeface="Arial" pitchFamily="34" charset="0"/>
              </a:rPr>
              <a:t>Application</a:t>
            </a:r>
            <a:r>
              <a:rPr lang="it-IT" dirty="0" smtClean="0">
                <a:latin typeface="Arial" pitchFamily="34" charset="0"/>
              </a:rPr>
              <a:t> Life </a:t>
            </a:r>
            <a:r>
              <a:rPr lang="it-IT" dirty="0" err="1" smtClean="0">
                <a:latin typeface="Arial" pitchFamily="34" charset="0"/>
              </a:rPr>
              <a:t>Cycle</a:t>
            </a:r>
            <a:r>
              <a:rPr lang="it-IT" b="1" dirty="0" smtClean="0">
                <a:latin typeface="Arial" pitchFamily="34" charset="0"/>
              </a:rPr>
              <a:t>:</a:t>
            </a:r>
          </a:p>
          <a:p>
            <a:pPr lvl="1"/>
            <a:r>
              <a:rPr lang="en-US" dirty="0" smtClean="0">
                <a:latin typeface="Arial" pitchFamily="34" charset="0"/>
              </a:rPr>
              <a:t>1. </a:t>
            </a:r>
            <a:r>
              <a:rPr lang="en-US" b="1" dirty="0" smtClean="0">
                <a:latin typeface="Arial" pitchFamily="34" charset="0"/>
              </a:rPr>
              <a:t>Develop the </a:t>
            </a:r>
            <a:r>
              <a:rPr lang="en-US" dirty="0" smtClean="0">
                <a:latin typeface="Arial" pitchFamily="34" charset="0"/>
              </a:rPr>
              <a:t>web component </a:t>
            </a:r>
            <a:r>
              <a:rPr lang="en-US" b="1" dirty="0" smtClean="0">
                <a:latin typeface="Arial" pitchFamily="34" charset="0"/>
              </a:rPr>
              <a:t>code</a:t>
            </a:r>
            <a:r>
              <a:rPr lang="en-US" dirty="0" smtClean="0">
                <a:latin typeface="Arial" pitchFamily="34" charset="0"/>
              </a:rPr>
              <a:t>.</a:t>
            </a:r>
          </a:p>
          <a:p>
            <a:pPr lvl="1"/>
            <a:r>
              <a:rPr lang="en-US" dirty="0" smtClean="0">
                <a:latin typeface="Arial" pitchFamily="34" charset="0"/>
              </a:rPr>
              <a:t>2. </a:t>
            </a:r>
            <a:r>
              <a:rPr lang="en-US" b="1" dirty="0" smtClean="0">
                <a:latin typeface="Arial" pitchFamily="34" charset="0"/>
              </a:rPr>
              <a:t>Develop the </a:t>
            </a:r>
            <a:r>
              <a:rPr lang="en-US" dirty="0" smtClean="0">
                <a:latin typeface="Arial" pitchFamily="34" charset="0"/>
              </a:rPr>
              <a:t>web application </a:t>
            </a:r>
            <a:r>
              <a:rPr lang="en-US" b="1" dirty="0" smtClean="0">
                <a:latin typeface="Arial" pitchFamily="34" charset="0"/>
              </a:rPr>
              <a:t>deployment descriptor.</a:t>
            </a:r>
          </a:p>
          <a:p>
            <a:pPr lvl="1"/>
            <a:r>
              <a:rPr lang="en-US" dirty="0" smtClean="0">
                <a:latin typeface="Arial" pitchFamily="34" charset="0"/>
              </a:rPr>
              <a:t>5. </a:t>
            </a:r>
            <a:r>
              <a:rPr lang="en-US" b="1" dirty="0" smtClean="0">
                <a:latin typeface="Arial" pitchFamily="34" charset="0"/>
              </a:rPr>
              <a:t>Deploy</a:t>
            </a:r>
            <a:r>
              <a:rPr lang="en-US" dirty="0" smtClean="0">
                <a:latin typeface="Arial" pitchFamily="34" charset="0"/>
              </a:rPr>
              <a:t> the application into a </a:t>
            </a:r>
            <a:r>
              <a:rPr lang="en-US" b="1" dirty="0" smtClean="0">
                <a:latin typeface="Arial" pitchFamily="34" charset="0"/>
              </a:rPr>
              <a:t>web container</a:t>
            </a:r>
            <a:r>
              <a:rPr lang="en-US" dirty="0" smtClean="0">
                <a:latin typeface="Arial" pitchFamily="34" charset="0"/>
              </a:rPr>
              <a:t>.</a:t>
            </a:r>
          </a:p>
          <a:p>
            <a:pPr eaLnBrk="1" hangingPunct="1">
              <a:lnSpc>
                <a:spcPct val="90000"/>
              </a:lnSpc>
            </a:pPr>
            <a:endParaRPr lang="en-US" b="1" dirty="0" smtClean="0"/>
          </a:p>
          <a:p>
            <a:pPr eaLnBrk="1" hangingPunct="1">
              <a:lnSpc>
                <a:spcPct val="90000"/>
              </a:lnSpc>
            </a:pPr>
            <a:r>
              <a:rPr lang="en-US" dirty="0" smtClean="0"/>
              <a:t>1) </a:t>
            </a:r>
            <a:r>
              <a:rPr lang="en-US" b="1" dirty="0" smtClean="0">
                <a:solidFill>
                  <a:srgbClr val="002060"/>
                </a:solidFill>
              </a:rPr>
              <a:t>Java Code</a:t>
            </a:r>
            <a:r>
              <a:rPr lang="en-US" dirty="0" smtClean="0"/>
              <a:t>:</a:t>
            </a:r>
          </a:p>
          <a:p>
            <a:pPr lvl="1" eaLnBrk="1" hangingPunct="1">
              <a:lnSpc>
                <a:spcPct val="90000"/>
              </a:lnSpc>
            </a:pPr>
            <a:r>
              <a:rPr lang="en-US" dirty="0" smtClean="0"/>
              <a:t>(almost) 100% reusable</a:t>
            </a:r>
          </a:p>
          <a:p>
            <a:pPr lvl="2" eaLnBrk="1" hangingPunct="1">
              <a:lnSpc>
                <a:spcPct val="90000"/>
              </a:lnSpc>
            </a:pPr>
            <a:r>
              <a:rPr lang="en-US" dirty="0" smtClean="0"/>
              <a:t>If careful to use only “standard” (JAX-RPC) APIs</a:t>
            </a:r>
          </a:p>
          <a:p>
            <a:pPr lvl="2" eaLnBrk="1" hangingPunct="1">
              <a:lnSpc>
                <a:spcPct val="90000"/>
              </a:lnSpc>
            </a:pPr>
            <a:r>
              <a:rPr lang="en-US" dirty="0" smtClean="0"/>
              <a:t>Examples provided by Axis and Sun often use “custom” classes (API implementations)</a:t>
            </a:r>
          </a:p>
          <a:p>
            <a:pPr lvl="3" eaLnBrk="1" hangingPunct="1">
              <a:lnSpc>
                <a:spcPct val="90000"/>
              </a:lnSpc>
            </a:pPr>
            <a:r>
              <a:rPr lang="en-US" dirty="0" err="1" smtClean="0"/>
              <a:t>javax.xml.rpc</a:t>
            </a:r>
            <a:r>
              <a:rPr lang="en-US" dirty="0" smtClean="0"/>
              <a:t>.*   classes – OK</a:t>
            </a:r>
          </a:p>
          <a:p>
            <a:pPr lvl="3" eaLnBrk="1" hangingPunct="1">
              <a:lnSpc>
                <a:spcPct val="90000"/>
              </a:lnSpc>
            </a:pPr>
            <a:r>
              <a:rPr lang="en-US" dirty="0" err="1" smtClean="0"/>
              <a:t>org.apache.axis</a:t>
            </a:r>
            <a:r>
              <a:rPr lang="en-US" dirty="0" smtClean="0"/>
              <a:t>.* classes – NO (for code reuse)</a:t>
            </a:r>
          </a:p>
          <a:p>
            <a:pPr eaLnBrk="1" hangingPunct="1">
              <a:lnSpc>
                <a:spcPct val="90000"/>
              </a:lnSpc>
            </a:pPr>
            <a:r>
              <a:rPr lang="en-US" dirty="0" smtClean="0"/>
              <a:t>2) </a:t>
            </a:r>
            <a:r>
              <a:rPr lang="en-US" b="1" dirty="0" smtClean="0">
                <a:solidFill>
                  <a:srgbClr val="002060"/>
                </a:solidFill>
              </a:rPr>
              <a:t>Deployment descriptors:</a:t>
            </a:r>
          </a:p>
          <a:p>
            <a:pPr lvl="1" eaLnBrk="1" hangingPunct="1">
              <a:lnSpc>
                <a:spcPct val="90000"/>
              </a:lnSpc>
            </a:pPr>
            <a:r>
              <a:rPr lang="en-US" dirty="0" smtClean="0"/>
              <a:t>Custom (</a:t>
            </a:r>
            <a:r>
              <a:rPr lang="en-US" dirty="0" err="1" smtClean="0"/>
              <a:t>deploy.wsdd</a:t>
            </a:r>
            <a:r>
              <a:rPr lang="en-US" dirty="0" smtClean="0"/>
              <a:t>, sun-&lt;module-type&gt;.xml, …)</a:t>
            </a:r>
          </a:p>
          <a:p>
            <a:pPr eaLnBrk="1" hangingPunct="1">
              <a:lnSpc>
                <a:spcPct val="90000"/>
              </a:lnSpc>
            </a:pPr>
            <a:r>
              <a:rPr lang="en-US" dirty="0" smtClean="0"/>
              <a:t>5) </a:t>
            </a:r>
            <a:r>
              <a:rPr lang="en-US" b="1" dirty="0" smtClean="0">
                <a:solidFill>
                  <a:srgbClr val="002060"/>
                </a:solidFill>
              </a:rPr>
              <a:t>Web container installation, configuration, maintenance</a:t>
            </a:r>
          </a:p>
          <a:p>
            <a:pPr lvl="1" eaLnBrk="1" hangingPunct="1">
              <a:lnSpc>
                <a:spcPct val="90000"/>
              </a:lnSpc>
            </a:pPr>
            <a:r>
              <a:rPr lang="en-US" dirty="0" smtClean="0"/>
              <a:t>Custom</a:t>
            </a:r>
          </a:p>
          <a:p>
            <a:pPr lvl="2" eaLnBrk="1" hangingPunct="1">
              <a:lnSpc>
                <a:spcPct val="90000"/>
              </a:lnSpc>
            </a:pPr>
            <a:endParaRPr lang="en-US" dirty="0" smtClean="0"/>
          </a:p>
          <a:p>
            <a:pPr eaLnBrk="1" hangingPunct="1">
              <a:lnSpc>
                <a:spcPct val="90000"/>
              </a:lnSpc>
              <a:buNone/>
            </a:pPr>
            <a:r>
              <a:rPr lang="en-US" sz="2400" b="1" dirty="0" smtClean="0">
                <a:solidFill>
                  <a:srgbClr val="FF0000"/>
                </a:solidFill>
              </a:rPr>
              <a:t>		Full interoperability was demonstrated</a:t>
            </a:r>
            <a:endParaRPr lang="en-US" dirty="0" smtClean="0"/>
          </a:p>
        </p:txBody>
      </p:sp>
      <p:sp>
        <p:nvSpPr>
          <p:cNvPr id="12"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13"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14"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Tomcat/Axis Java – The choice</a:t>
            </a:r>
          </a:p>
        </p:txBody>
      </p:sp>
      <p:sp>
        <p:nvSpPr>
          <p:cNvPr id="16387" name="Rectangle 3"/>
          <p:cNvSpPr>
            <a:spLocks noGrp="1" noChangeArrowheads="1"/>
          </p:cNvSpPr>
          <p:nvPr>
            <p:ph idx="1"/>
          </p:nvPr>
        </p:nvSpPr>
        <p:spPr>
          <a:xfrm>
            <a:off x="714348" y="857232"/>
            <a:ext cx="7772400" cy="5572164"/>
          </a:xfrm>
        </p:spPr>
        <p:txBody>
          <a:bodyPr/>
          <a:lstStyle/>
          <a:p>
            <a:pPr eaLnBrk="1" hangingPunct="1">
              <a:lnSpc>
                <a:spcPct val="90000"/>
              </a:lnSpc>
            </a:pPr>
            <a:endParaRPr lang="en-US" dirty="0" smtClean="0"/>
          </a:p>
          <a:p>
            <a:pPr eaLnBrk="1" hangingPunct="1">
              <a:lnSpc>
                <a:spcPct val="90000"/>
              </a:lnSpc>
            </a:pPr>
            <a:r>
              <a:rPr lang="en-US" dirty="0" smtClean="0"/>
              <a:t>Had already experience with Apache Tomcat</a:t>
            </a:r>
          </a:p>
          <a:p>
            <a:pPr lvl="1" eaLnBrk="1" hangingPunct="1">
              <a:lnSpc>
                <a:spcPct val="90000"/>
              </a:lnSpc>
            </a:pPr>
            <a:r>
              <a:rPr lang="en-US" dirty="0" smtClean="0"/>
              <a:t>Open source and free to use</a:t>
            </a:r>
          </a:p>
          <a:p>
            <a:pPr lvl="1" eaLnBrk="1" hangingPunct="1">
              <a:lnSpc>
                <a:spcPct val="90000"/>
              </a:lnSpc>
            </a:pPr>
            <a:r>
              <a:rPr lang="en-US" dirty="0" smtClean="0"/>
              <a:t>already powering numerous large-scale, mission-critical web applications</a:t>
            </a:r>
          </a:p>
          <a:p>
            <a:pPr lvl="1" eaLnBrk="1" hangingPunct="1">
              <a:lnSpc>
                <a:spcPct val="90000"/>
              </a:lnSpc>
              <a:buNone/>
            </a:pPr>
            <a:endParaRPr lang="en-US" dirty="0" smtClean="0"/>
          </a:p>
          <a:p>
            <a:pPr eaLnBrk="1" hangingPunct="1">
              <a:lnSpc>
                <a:spcPct val="90000"/>
              </a:lnSpc>
            </a:pPr>
            <a:r>
              <a:rPr lang="en-US" dirty="0" smtClean="0"/>
              <a:t>The learning curve of a new Application Server in not deep</a:t>
            </a:r>
          </a:p>
          <a:p>
            <a:pPr lvl="1" eaLnBrk="1" hangingPunct="1">
              <a:lnSpc>
                <a:spcPct val="90000"/>
              </a:lnSpc>
            </a:pPr>
            <a:r>
              <a:rPr lang="en-US" dirty="0" smtClean="0"/>
              <a:t>Sun Application Server is quite complex</a:t>
            </a:r>
          </a:p>
          <a:p>
            <a:pPr lvl="1" eaLnBrk="1" hangingPunct="1">
              <a:lnSpc>
                <a:spcPct val="90000"/>
              </a:lnSpc>
            </a:pPr>
            <a:r>
              <a:rPr lang="en-US" dirty="0" smtClean="0"/>
              <a:t>JWSDP Reference Implementation was using Tomcat</a:t>
            </a:r>
          </a:p>
          <a:p>
            <a:pPr eaLnBrk="1" hangingPunct="1">
              <a:lnSpc>
                <a:spcPct val="90000"/>
              </a:lnSpc>
            </a:pPr>
            <a:endParaRPr lang="en-US" dirty="0" smtClean="0"/>
          </a:p>
          <a:p>
            <a:pPr eaLnBrk="1" hangingPunct="1">
              <a:lnSpc>
                <a:spcPct val="90000"/>
              </a:lnSpc>
            </a:pPr>
            <a:r>
              <a:rPr lang="en-US" dirty="0" smtClean="0"/>
              <a:t>Axis has a very active user community and was already adopted by many companies</a:t>
            </a:r>
          </a:p>
          <a:p>
            <a:pPr lvl="1" eaLnBrk="1" hangingPunct="1">
              <a:lnSpc>
                <a:spcPct val="90000"/>
              </a:lnSpc>
            </a:pPr>
            <a:r>
              <a:rPr lang="en-US" dirty="0" smtClean="0"/>
              <a:t>implements a sub-set of the J2EE functionalities</a:t>
            </a:r>
          </a:p>
          <a:p>
            <a:pPr lvl="1" eaLnBrk="1" hangingPunct="1">
              <a:lnSpc>
                <a:spcPct val="90000"/>
              </a:lnSpc>
            </a:pPr>
            <a:endParaRPr lang="en-US" dirty="0" smtClean="0"/>
          </a:p>
          <a:p>
            <a:pPr eaLnBrk="1" hangingPunct="1">
              <a:lnSpc>
                <a:spcPct val="90000"/>
              </a:lnSpc>
            </a:pPr>
            <a:r>
              <a:rPr lang="en-US" dirty="0" smtClean="0">
                <a:latin typeface="Arial" pitchFamily="34" charset="0"/>
              </a:rPr>
              <a:t>Migration to another J2EE Application Server does not imply java code changes</a:t>
            </a:r>
          </a:p>
          <a:p>
            <a:pPr eaLnBrk="1" hangingPunct="1">
              <a:lnSpc>
                <a:spcPct val="90000"/>
              </a:lnSpc>
            </a:pPr>
            <a:endParaRPr lang="en-US" dirty="0" smtClean="0">
              <a:latin typeface="Arial" pitchFamily="34" charset="0"/>
            </a:endParaRPr>
          </a:p>
          <a:p>
            <a:pPr eaLnBrk="1" hangingPunct="1">
              <a:lnSpc>
                <a:spcPct val="90000"/>
              </a:lnSpc>
            </a:pPr>
            <a:r>
              <a:rPr lang="en-US" dirty="0" smtClean="0">
                <a:latin typeface="Arial" pitchFamily="34" charset="0"/>
              </a:rPr>
              <a:t>Links: </a:t>
            </a:r>
            <a:r>
              <a:rPr lang="en-US" dirty="0" smtClean="0">
                <a:hlinkClick r:id="rId3"/>
              </a:rPr>
              <a:t>http://ws.apache.org/axis/</a:t>
            </a:r>
            <a:r>
              <a:rPr lang="en-US" dirty="0" smtClean="0"/>
              <a:t> , </a:t>
            </a:r>
            <a:r>
              <a:rPr lang="en-US" dirty="0" smtClean="0">
                <a:hlinkClick r:id="rId4"/>
              </a:rPr>
              <a:t>http://tomcat.apache.org/</a:t>
            </a:r>
            <a:r>
              <a:rPr lang="en-US" dirty="0" smtClean="0"/>
              <a:t> </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buFontTx/>
              <a:buNone/>
            </a:pPr>
            <a:endParaRPr lang="en-US" dirty="0" smtClean="0"/>
          </a:p>
        </p:txBody>
      </p:sp>
      <p:sp>
        <p:nvSpPr>
          <p:cNvPr id="7"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8"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9"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WSDL and Java Interface</a:t>
            </a:r>
          </a:p>
        </p:txBody>
      </p:sp>
      <p:sp>
        <p:nvSpPr>
          <p:cNvPr id="17411" name="Rectangle 3"/>
          <p:cNvSpPr>
            <a:spLocks noGrp="1" noChangeArrowheads="1"/>
          </p:cNvSpPr>
          <p:nvPr>
            <p:ph idx="1"/>
          </p:nvPr>
        </p:nvSpPr>
        <p:spPr>
          <a:xfrm>
            <a:off x="714348" y="714356"/>
            <a:ext cx="7772400" cy="5786478"/>
          </a:xfrm>
        </p:spPr>
        <p:txBody>
          <a:bodyPr/>
          <a:lstStyle/>
          <a:p>
            <a:pPr eaLnBrk="1" hangingPunct="1">
              <a:lnSpc>
                <a:spcPct val="90000"/>
              </a:lnSpc>
            </a:pPr>
            <a:endParaRPr lang="en-US" dirty="0" smtClean="0"/>
          </a:p>
          <a:p>
            <a:pPr eaLnBrk="1" hangingPunct="1">
              <a:lnSpc>
                <a:spcPct val="90000"/>
              </a:lnSpc>
            </a:pPr>
            <a:r>
              <a:rPr lang="en-US" b="1" dirty="0" smtClean="0">
                <a:solidFill>
                  <a:srgbClr val="002060"/>
                </a:solidFill>
              </a:rPr>
              <a:t>WSDL is complex</a:t>
            </a:r>
            <a:endParaRPr lang="en-US" dirty="0" smtClean="0"/>
          </a:p>
          <a:p>
            <a:pPr lvl="1" eaLnBrk="1" hangingPunct="1">
              <a:lnSpc>
                <a:spcPct val="90000"/>
              </a:lnSpc>
            </a:pPr>
            <a:r>
              <a:rPr lang="en-US" dirty="0" smtClean="0"/>
              <a:t>It is not easy to write it by hand.</a:t>
            </a:r>
          </a:p>
          <a:p>
            <a:pPr lvl="1" eaLnBrk="1" hangingPunct="1">
              <a:lnSpc>
                <a:spcPct val="90000"/>
              </a:lnSpc>
            </a:pPr>
            <a:r>
              <a:rPr lang="en-US" dirty="0" smtClean="0"/>
              <a:t>It is more comfortable (easier and faster) to define the services API in Java and then generate the WSDL (</a:t>
            </a:r>
            <a:r>
              <a:rPr lang="en-US" i="1" dirty="0" smtClean="0">
                <a:solidFill>
                  <a:srgbClr val="002060"/>
                </a:solidFill>
              </a:rPr>
              <a:t>Java2WSDL</a:t>
            </a:r>
            <a:r>
              <a:rPr lang="en-US" dirty="0" smtClean="0"/>
              <a:t> tools)</a:t>
            </a:r>
          </a:p>
          <a:p>
            <a:pPr lvl="1" eaLnBrk="1" hangingPunct="1">
              <a:lnSpc>
                <a:spcPct val="90000"/>
              </a:lnSpc>
            </a:pPr>
            <a:endParaRPr lang="en-US" dirty="0" smtClean="0"/>
          </a:p>
          <a:p>
            <a:pPr eaLnBrk="1" hangingPunct="1">
              <a:lnSpc>
                <a:spcPct val="90000"/>
              </a:lnSpc>
            </a:pPr>
            <a:r>
              <a:rPr lang="en-US" b="1" dirty="0" smtClean="0">
                <a:solidFill>
                  <a:srgbClr val="002060"/>
                </a:solidFill>
              </a:rPr>
              <a:t>Java to WSDL mapping - Limitations</a:t>
            </a:r>
          </a:p>
          <a:p>
            <a:pPr lvl="1"/>
            <a:r>
              <a:rPr lang="en-US" i="1" dirty="0" smtClean="0"/>
              <a:t>“Behind the scenes, JAX-RPC maps types of the Java programming language to XML/WSDL definitions. For example, JAX-RPC maps the </a:t>
            </a:r>
            <a:r>
              <a:rPr lang="en-US" b="1" i="1" dirty="0" err="1" smtClean="0"/>
              <a:t>java.lang.String</a:t>
            </a:r>
            <a:r>
              <a:rPr lang="en-US" sz="2200" i="1" dirty="0" smtClean="0"/>
              <a:t> </a:t>
            </a:r>
            <a:r>
              <a:rPr lang="en-US" i="1" dirty="0" smtClean="0"/>
              <a:t>class to the </a:t>
            </a:r>
            <a:r>
              <a:rPr lang="en-US" b="1" i="1" dirty="0" err="1" smtClean="0"/>
              <a:t>xsd:string</a:t>
            </a:r>
            <a:r>
              <a:rPr lang="en-US" sz="2200" i="1" dirty="0" smtClean="0"/>
              <a:t> </a:t>
            </a:r>
            <a:r>
              <a:rPr lang="en-US" i="1" dirty="0" smtClean="0"/>
              <a:t>XML data type. Application developers don’t need to know the details of these mappings, but they should be aware that </a:t>
            </a:r>
            <a:r>
              <a:rPr lang="en-US" b="1" i="1" dirty="0" smtClean="0"/>
              <a:t>not every class in the Java 2 Platform, Standard Edition (J2SE) can be used as a method parameter or return type in JAX-RPC</a:t>
            </a:r>
            <a:r>
              <a:rPr lang="en-US" i="1" dirty="0" smtClean="0"/>
              <a:t>”.</a:t>
            </a:r>
          </a:p>
          <a:p>
            <a:pPr lvl="1"/>
            <a:r>
              <a:rPr lang="en-US" dirty="0" smtClean="0"/>
              <a:t>Supported types:</a:t>
            </a:r>
          </a:p>
          <a:p>
            <a:pPr lvl="2"/>
            <a:r>
              <a:rPr lang="en-US" i="1" dirty="0" err="1" smtClean="0"/>
              <a:t>boolean</a:t>
            </a:r>
            <a:r>
              <a:rPr lang="en-US" i="1" dirty="0" smtClean="0"/>
              <a:t>, </a:t>
            </a:r>
            <a:r>
              <a:rPr lang="en-US" i="1" dirty="0" err="1" smtClean="0"/>
              <a:t>int</a:t>
            </a:r>
            <a:r>
              <a:rPr lang="en-US" i="1" dirty="0" smtClean="0"/>
              <a:t>, …</a:t>
            </a:r>
          </a:p>
          <a:p>
            <a:pPr lvl="2"/>
            <a:r>
              <a:rPr lang="it-IT" i="1" dirty="0" err="1" smtClean="0"/>
              <a:t>java.lang.Boolean</a:t>
            </a:r>
            <a:r>
              <a:rPr lang="it-IT" i="1" dirty="0" smtClean="0"/>
              <a:t>, </a:t>
            </a:r>
            <a:r>
              <a:rPr lang="it-IT" i="1" dirty="0" err="1" smtClean="0"/>
              <a:t>java.lang.Integer</a:t>
            </a:r>
            <a:r>
              <a:rPr lang="it-IT" i="1" dirty="0" smtClean="0"/>
              <a:t>,…</a:t>
            </a:r>
          </a:p>
          <a:p>
            <a:pPr lvl="2"/>
            <a:r>
              <a:rPr lang="en-US" i="1" dirty="0" smtClean="0"/>
              <a:t>Arrays: </a:t>
            </a:r>
            <a:r>
              <a:rPr lang="en-US" i="1" dirty="0" err="1" smtClean="0"/>
              <a:t>boolean</a:t>
            </a:r>
            <a:r>
              <a:rPr lang="en-US" i="1" dirty="0" smtClean="0"/>
              <a:t>[], </a:t>
            </a:r>
            <a:r>
              <a:rPr lang="en-US" i="1" dirty="0" err="1" smtClean="0"/>
              <a:t>int</a:t>
            </a:r>
            <a:r>
              <a:rPr lang="en-US" i="1" dirty="0" smtClean="0"/>
              <a:t>[], …</a:t>
            </a:r>
          </a:p>
          <a:p>
            <a:pPr lvl="2"/>
            <a:r>
              <a:rPr lang="en-US" i="1" dirty="0" smtClean="0"/>
              <a:t>Java Beans</a:t>
            </a:r>
          </a:p>
          <a:p>
            <a:pPr lvl="2"/>
            <a:endParaRPr lang="en-US" dirty="0" smtClean="0"/>
          </a:p>
          <a:p>
            <a:pPr lvl="1"/>
            <a:endParaRPr lang="en-US" dirty="0" smtClean="0"/>
          </a:p>
          <a:p>
            <a:endParaRPr lang="en-US" dirty="0" smtClean="0"/>
          </a:p>
          <a:p>
            <a:pPr eaLnBrk="1" hangingPunct="1">
              <a:lnSpc>
                <a:spcPct val="90000"/>
              </a:lnSpc>
              <a:buFontTx/>
              <a:buNone/>
            </a:pPr>
            <a:endParaRPr lang="en-US" dirty="0" smtClean="0"/>
          </a:p>
        </p:txBody>
      </p:sp>
      <p:sp>
        <p:nvSpPr>
          <p:cNvPr id="7"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8"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9"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t>WSDL and Java Exceptions</a:t>
            </a:r>
          </a:p>
        </p:txBody>
      </p:sp>
      <p:sp>
        <p:nvSpPr>
          <p:cNvPr id="23555" name="Rectangle 3"/>
          <p:cNvSpPr>
            <a:spLocks noGrp="1" noChangeArrowheads="1"/>
          </p:cNvSpPr>
          <p:nvPr>
            <p:ph idx="1"/>
          </p:nvPr>
        </p:nvSpPr>
        <p:spPr>
          <a:xfrm>
            <a:off x="714348" y="1000108"/>
            <a:ext cx="7772400" cy="5500726"/>
          </a:xfrm>
        </p:spPr>
        <p:txBody>
          <a:bodyPr/>
          <a:lstStyle/>
          <a:p>
            <a:r>
              <a:rPr lang="en-US" b="1" dirty="0" smtClean="0"/>
              <a:t>Exceptions </a:t>
            </a:r>
            <a:r>
              <a:rPr lang="en-US" i="1" dirty="0" smtClean="0"/>
              <a:t>(Axis documentation)</a:t>
            </a:r>
            <a:endParaRPr lang="en-US" b="1" dirty="0" smtClean="0"/>
          </a:p>
          <a:p>
            <a:pPr lvl="1"/>
            <a:r>
              <a:rPr lang="en-US" i="1" dirty="0" smtClean="0"/>
              <a:t>This is an area which causes </a:t>
            </a:r>
            <a:r>
              <a:rPr lang="en-US" b="1" i="1" dirty="0" smtClean="0"/>
              <a:t>plenty of confusion</a:t>
            </a:r>
            <a:r>
              <a:rPr lang="en-US" i="1" dirty="0" smtClean="0"/>
              <a:t>, and indeed, the author of this section is not entirely sure how everything works, especially from an </a:t>
            </a:r>
            <a:r>
              <a:rPr lang="en-US" i="1" dirty="0" err="1" smtClean="0"/>
              <a:t>interop</a:t>
            </a:r>
            <a:r>
              <a:rPr lang="en-US" i="1" dirty="0" smtClean="0"/>
              <a:t> perspective. </a:t>
            </a:r>
          </a:p>
          <a:p>
            <a:pPr lvl="1"/>
            <a:r>
              <a:rPr lang="en-US" b="1" dirty="0" err="1" smtClean="0"/>
              <a:t>RemoteExceptions</a:t>
            </a:r>
            <a:r>
              <a:rPr lang="en-US" b="1" dirty="0" smtClean="0"/>
              <a:t> map to SOAP Faults</a:t>
            </a:r>
          </a:p>
          <a:p>
            <a:pPr lvl="2"/>
            <a:r>
              <a:rPr lang="en-US" sz="1200" i="1" dirty="0" smtClean="0"/>
              <a:t>If the server method throws a </a:t>
            </a:r>
            <a:r>
              <a:rPr lang="en-US" sz="1200" i="1" dirty="0" err="1" smtClean="0"/>
              <a:t>java.rmi.RemoteException</a:t>
            </a:r>
            <a:r>
              <a:rPr lang="en-US" sz="1200" i="1" dirty="0" smtClean="0"/>
              <a:t> then this will be mapped into a SOAP Fault. The </a:t>
            </a:r>
            <a:r>
              <a:rPr lang="en-US" sz="1200" i="1" dirty="0" err="1" smtClean="0"/>
              <a:t>faultcode</a:t>
            </a:r>
            <a:r>
              <a:rPr lang="en-US" sz="1200" i="1" dirty="0" smtClean="0"/>
              <a:t> of this will contain the </a:t>
            </a:r>
            <a:r>
              <a:rPr lang="en-US" sz="1200" i="1" dirty="0" err="1" smtClean="0"/>
              <a:t>classname</a:t>
            </a:r>
            <a:r>
              <a:rPr lang="en-US" sz="1200" i="1" dirty="0" smtClean="0"/>
              <a:t> of the fault. …If the recipient does not know how to create an instance of the received fault, this mechanism does not work. …you can only reliably throw </a:t>
            </a:r>
            <a:r>
              <a:rPr lang="en-US" sz="1200" i="1" dirty="0" err="1" smtClean="0"/>
              <a:t>java.rmi.RemoteException</a:t>
            </a:r>
            <a:r>
              <a:rPr lang="en-US" sz="1200" i="1" dirty="0" smtClean="0"/>
              <a:t> instances, rather than subclasses.</a:t>
            </a:r>
          </a:p>
          <a:p>
            <a:pPr lvl="2"/>
            <a:r>
              <a:rPr lang="en-US" sz="1200" i="1" dirty="0" smtClean="0"/>
              <a:t>When an implementation in another language receives such an exception, it should see the name of the class as the </a:t>
            </a:r>
            <a:r>
              <a:rPr lang="en-US" sz="1200" i="1" dirty="0" err="1" smtClean="0"/>
              <a:t>faultCode</a:t>
            </a:r>
            <a:r>
              <a:rPr lang="en-US" sz="1200" i="1" dirty="0" smtClean="0"/>
              <a:t>, but still be left to parse the body of the exception. </a:t>
            </a:r>
            <a:r>
              <a:rPr lang="en-US" sz="1200" b="1" i="1" dirty="0" smtClean="0"/>
              <a:t>You need to experiment to find out what happens there</a:t>
            </a:r>
            <a:r>
              <a:rPr lang="en-US" sz="1200" i="1" dirty="0" smtClean="0"/>
              <a:t>.</a:t>
            </a:r>
          </a:p>
          <a:p>
            <a:pPr lvl="1"/>
            <a:r>
              <a:rPr lang="en-US" b="1" dirty="0" smtClean="0"/>
              <a:t>Exceptions are represented as </a:t>
            </a:r>
            <a:r>
              <a:rPr lang="en-US" b="1" dirty="0" err="1" smtClean="0"/>
              <a:t>wsdl:fault</a:t>
            </a:r>
            <a:r>
              <a:rPr lang="en-US" b="1" dirty="0" smtClean="0"/>
              <a:t> elements</a:t>
            </a:r>
          </a:p>
          <a:p>
            <a:pPr lvl="2"/>
            <a:r>
              <a:rPr lang="en-US" sz="1200" i="1" dirty="0" smtClean="0"/>
              <a:t>If a method is marked as throwing an Exception that is not an instance or a subclass of </a:t>
            </a:r>
            <a:r>
              <a:rPr lang="en-US" sz="1200" i="1" dirty="0" err="1" smtClean="0"/>
              <a:t>java.rmi.RemoteException</a:t>
            </a:r>
            <a:r>
              <a:rPr lang="en-US" sz="1200" i="1" dirty="0" smtClean="0"/>
              <a:t>…The exception is no longer a SOAP Fault, but described as a </a:t>
            </a:r>
            <a:r>
              <a:rPr lang="en-US" sz="1200" i="1" dirty="0" err="1" smtClean="0"/>
              <a:t>wsdl:fault</a:t>
            </a:r>
            <a:r>
              <a:rPr lang="en-US" sz="1200" i="1" dirty="0" smtClean="0"/>
              <a:t> in the WSDL of the method. According to the JAX-RPC specification, your subclass of Exception must have </a:t>
            </a:r>
            <a:r>
              <a:rPr lang="en-US" sz="1200" i="1" dirty="0" err="1" smtClean="0"/>
              <a:t>accessor</a:t>
            </a:r>
            <a:r>
              <a:rPr lang="en-US" sz="1200" i="1" dirty="0" smtClean="0"/>
              <a:t> methods …</a:t>
            </a:r>
          </a:p>
          <a:p>
            <a:pPr lvl="2"/>
            <a:r>
              <a:rPr lang="en-US" sz="1200" i="1" dirty="0" smtClean="0"/>
              <a:t>If your exception meets this specification, then the WSDL describing the method will describe the exception too, enabling callers to create stub implementations of the exception, regardless of platform.</a:t>
            </a:r>
          </a:p>
          <a:p>
            <a:pPr lvl="2"/>
            <a:r>
              <a:rPr lang="en-US" sz="1200" b="1" i="1" dirty="0" smtClean="0"/>
              <a:t>Again, to be sure of interoperability, you need to be experiment a bit</a:t>
            </a:r>
            <a:r>
              <a:rPr lang="en-US" sz="1200" i="1" dirty="0" smtClean="0"/>
              <a:t>. Remember, </a:t>
            </a:r>
            <a:r>
              <a:rPr lang="en-US" sz="1200" b="1" i="1" dirty="0" smtClean="0"/>
              <a:t>the calling language may not have the notion of Exceptions</a:t>
            </a:r>
            <a:r>
              <a:rPr lang="en-US" sz="1200" i="1" dirty="0" smtClean="0"/>
              <a:t>, or at least not be as rigorous as Java in the rules as to how exceptions must be handled.</a:t>
            </a:r>
          </a:p>
          <a:p>
            <a:pPr eaLnBrk="1" hangingPunct="1">
              <a:lnSpc>
                <a:spcPct val="90000"/>
              </a:lnSpc>
              <a:buFontTx/>
              <a:buNone/>
            </a:pPr>
            <a:endParaRPr lang="en-US" dirty="0" smtClean="0"/>
          </a:p>
          <a:p>
            <a:pPr lvl="1" eaLnBrk="1" hangingPunct="1">
              <a:lnSpc>
                <a:spcPct val="90000"/>
              </a:lnSpc>
            </a:pPr>
            <a:endParaRPr lang="en-US" dirty="0" smtClean="0"/>
          </a:p>
        </p:txBody>
      </p:sp>
      <p:sp>
        <p:nvSpPr>
          <p:cNvPr id="7"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8"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9"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Example: An RCMS Exception</a:t>
            </a:r>
          </a:p>
        </p:txBody>
      </p:sp>
      <p:sp>
        <p:nvSpPr>
          <p:cNvPr id="7" name="Text Box 3"/>
          <p:cNvSpPr txBox="1">
            <a:spLocks noChangeArrowheads="1"/>
          </p:cNvSpPr>
          <p:nvPr/>
        </p:nvSpPr>
        <p:spPr bwMode="auto">
          <a:xfrm>
            <a:off x="285720" y="2143116"/>
            <a:ext cx="8572500" cy="4357718"/>
          </a:xfrm>
          <a:prstGeom prst="rect">
            <a:avLst/>
          </a:prstGeom>
          <a:solidFill>
            <a:srgbClr val="FFFF99">
              <a:alpha val="87842"/>
            </a:srgbClr>
          </a:solidFill>
          <a:ln w="9525">
            <a:noFill/>
            <a:miter lim="800000"/>
            <a:headEnd/>
            <a:tailEnd/>
          </a:ln>
        </p:spPr>
        <p:txBody>
          <a:bodyPr/>
          <a:lstStyle/>
          <a:p>
            <a:pPr eaLnBrk="1" hangingPunct="1"/>
            <a:r>
              <a:rPr lang="it-IT" sz="1200" dirty="0" smtClean="0"/>
              <a:t>package </a:t>
            </a:r>
            <a:r>
              <a:rPr lang="it-IT" sz="1200" dirty="0" err="1" smtClean="0"/>
              <a:t>rcms.fm.fw.service.command</a:t>
            </a:r>
            <a:r>
              <a:rPr lang="it-IT" sz="1200" dirty="0" smtClean="0"/>
              <a:t>;</a:t>
            </a:r>
          </a:p>
          <a:p>
            <a:pPr eaLnBrk="1" hangingPunct="1"/>
            <a:endParaRPr lang="it-IT" sz="1200" dirty="0" smtClean="0"/>
          </a:p>
          <a:p>
            <a:pPr eaLnBrk="1" hangingPunct="1"/>
            <a:r>
              <a:rPr lang="it-IT" sz="1200" dirty="0" smtClean="0"/>
              <a:t>import </a:t>
            </a:r>
            <a:r>
              <a:rPr lang="it-IT" sz="1200" dirty="0" err="1" smtClean="0"/>
              <a:t>java.io.Serializable</a:t>
            </a:r>
            <a:r>
              <a:rPr lang="it-IT" sz="1200" dirty="0" smtClean="0"/>
              <a:t>;</a:t>
            </a:r>
          </a:p>
          <a:p>
            <a:pPr eaLnBrk="1" hangingPunct="1"/>
            <a:r>
              <a:rPr lang="it-IT" sz="1200" dirty="0" smtClean="0"/>
              <a:t>import </a:t>
            </a:r>
            <a:r>
              <a:rPr lang="it-IT" sz="1200" dirty="0" err="1" smtClean="0"/>
              <a:t>java.rmi.RemoteException</a:t>
            </a:r>
            <a:r>
              <a:rPr lang="it-IT" sz="1200" dirty="0" smtClean="0"/>
              <a:t>;</a:t>
            </a:r>
          </a:p>
          <a:p>
            <a:pPr eaLnBrk="1" hangingPunct="1"/>
            <a:endParaRPr lang="it-IT" sz="1200" dirty="0" smtClean="0"/>
          </a:p>
          <a:p>
            <a:pPr eaLnBrk="1" hangingPunct="1"/>
            <a:r>
              <a:rPr lang="it-IT" sz="1200" dirty="0" smtClean="0"/>
              <a:t>/**</a:t>
            </a:r>
          </a:p>
          <a:p>
            <a:pPr eaLnBrk="1" hangingPunct="1"/>
            <a:r>
              <a:rPr lang="it-IT" sz="1200" dirty="0" smtClean="0"/>
              <a:t> * </a:t>
            </a:r>
            <a:r>
              <a:rPr lang="it-IT" sz="1200" dirty="0" err="1" smtClean="0"/>
              <a:t>Command</a:t>
            </a:r>
            <a:r>
              <a:rPr lang="it-IT" sz="1200" dirty="0" smtClean="0"/>
              <a:t> Service </a:t>
            </a:r>
            <a:r>
              <a:rPr lang="it-IT" sz="1200" dirty="0" err="1" smtClean="0"/>
              <a:t>Exception</a:t>
            </a:r>
            <a:r>
              <a:rPr lang="it-IT" sz="1200" dirty="0" smtClean="0"/>
              <a:t> </a:t>
            </a:r>
            <a:r>
              <a:rPr lang="it-IT" sz="1200" dirty="0" err="1" smtClean="0"/>
              <a:t>class</a:t>
            </a:r>
            <a:r>
              <a:rPr lang="it-IT" sz="1200" dirty="0" smtClean="0"/>
              <a:t>.</a:t>
            </a:r>
          </a:p>
          <a:p>
            <a:pPr eaLnBrk="1" hangingPunct="1"/>
            <a:r>
              <a:rPr lang="it-IT" sz="1200" dirty="0" smtClean="0"/>
              <a:t> * </a:t>
            </a:r>
          </a:p>
          <a:p>
            <a:pPr eaLnBrk="1" hangingPunct="1"/>
            <a:r>
              <a:rPr lang="it-IT" sz="1200" dirty="0" smtClean="0"/>
              <a:t> */</a:t>
            </a:r>
          </a:p>
          <a:p>
            <a:pPr eaLnBrk="1" hangingPunct="1"/>
            <a:r>
              <a:rPr lang="it-IT" sz="1400" dirty="0" smtClean="0"/>
              <a:t>public </a:t>
            </a:r>
            <a:r>
              <a:rPr lang="it-IT" sz="1400" b="1" dirty="0" err="1" smtClean="0">
                <a:solidFill>
                  <a:srgbClr val="FF0000"/>
                </a:solidFill>
              </a:rPr>
              <a:t>class</a:t>
            </a:r>
            <a:r>
              <a:rPr lang="it-IT" sz="1400" b="1" dirty="0" smtClean="0">
                <a:solidFill>
                  <a:srgbClr val="FF0000"/>
                </a:solidFill>
              </a:rPr>
              <a:t> </a:t>
            </a:r>
            <a:r>
              <a:rPr lang="it-IT" sz="1400" b="1" dirty="0" err="1" smtClean="0">
                <a:solidFill>
                  <a:srgbClr val="FF0000"/>
                </a:solidFill>
              </a:rPr>
              <a:t>CommandServiceException</a:t>
            </a:r>
            <a:r>
              <a:rPr lang="it-IT" sz="1400" b="1" dirty="0" smtClean="0">
                <a:solidFill>
                  <a:srgbClr val="FF0000"/>
                </a:solidFill>
              </a:rPr>
              <a:t> </a:t>
            </a:r>
            <a:r>
              <a:rPr lang="it-IT" sz="1400" b="1" dirty="0" err="1" smtClean="0">
                <a:solidFill>
                  <a:srgbClr val="FF0000"/>
                </a:solidFill>
              </a:rPr>
              <a:t>extends</a:t>
            </a:r>
            <a:r>
              <a:rPr lang="it-IT" sz="1400" b="1" dirty="0" smtClean="0">
                <a:solidFill>
                  <a:srgbClr val="FF0000"/>
                </a:solidFill>
              </a:rPr>
              <a:t> </a:t>
            </a:r>
            <a:r>
              <a:rPr lang="it-IT" sz="1400" b="1" dirty="0" err="1" smtClean="0">
                <a:solidFill>
                  <a:srgbClr val="FF0000"/>
                </a:solidFill>
              </a:rPr>
              <a:t>RemoteException</a:t>
            </a:r>
            <a:r>
              <a:rPr lang="it-IT" sz="1400" b="1" dirty="0" smtClean="0">
                <a:solidFill>
                  <a:srgbClr val="FF0000"/>
                </a:solidFill>
              </a:rPr>
              <a:t> </a:t>
            </a:r>
            <a:r>
              <a:rPr lang="it-IT" sz="1400" dirty="0" err="1" smtClean="0"/>
              <a:t>implements</a:t>
            </a:r>
            <a:r>
              <a:rPr lang="it-IT" sz="1400" dirty="0" smtClean="0"/>
              <a:t> </a:t>
            </a:r>
            <a:r>
              <a:rPr lang="it-IT" sz="1400" dirty="0" err="1" smtClean="0"/>
              <a:t>Serializable</a:t>
            </a:r>
            <a:r>
              <a:rPr lang="it-IT" sz="1400" dirty="0" smtClean="0"/>
              <a:t> {</a:t>
            </a:r>
          </a:p>
          <a:p>
            <a:pPr eaLnBrk="1" hangingPunct="1"/>
            <a:r>
              <a:rPr lang="it-IT" sz="1200" dirty="0" smtClean="0"/>
              <a:t>…</a:t>
            </a:r>
          </a:p>
          <a:p>
            <a:pPr eaLnBrk="1" hangingPunct="1"/>
            <a:r>
              <a:rPr lang="it-IT" sz="1200" dirty="0" smtClean="0"/>
              <a:t>	public </a:t>
            </a:r>
            <a:r>
              <a:rPr lang="it-IT" sz="1200" dirty="0" err="1" smtClean="0"/>
              <a:t>CommandServiceException</a:t>
            </a:r>
            <a:r>
              <a:rPr lang="it-IT" sz="1200" dirty="0" smtClean="0"/>
              <a:t>() {}</a:t>
            </a:r>
          </a:p>
          <a:p>
            <a:pPr eaLnBrk="1" hangingPunct="1"/>
            <a:r>
              <a:rPr lang="it-IT" sz="1200" dirty="0" smtClean="0"/>
              <a:t>	public </a:t>
            </a:r>
            <a:r>
              <a:rPr lang="it-IT" sz="1200" dirty="0" err="1" smtClean="0"/>
              <a:t>CommandServiceException</a:t>
            </a:r>
            <a:r>
              <a:rPr lang="it-IT" sz="1200" dirty="0" smtClean="0"/>
              <a:t>(</a:t>
            </a:r>
            <a:r>
              <a:rPr lang="it-IT" sz="1200" dirty="0" err="1" smtClean="0"/>
              <a:t>String</a:t>
            </a:r>
            <a:r>
              <a:rPr lang="it-IT" sz="1200" dirty="0" smtClean="0"/>
              <a:t> s) {…}</a:t>
            </a:r>
          </a:p>
          <a:p>
            <a:pPr eaLnBrk="1" hangingPunct="1"/>
            <a:r>
              <a:rPr lang="it-IT" sz="1200" dirty="0" smtClean="0"/>
              <a:t>	public </a:t>
            </a:r>
            <a:r>
              <a:rPr lang="it-IT" sz="1200" dirty="0" err="1" smtClean="0"/>
              <a:t>CommandServiceException</a:t>
            </a:r>
            <a:r>
              <a:rPr lang="it-IT" sz="1200" dirty="0" smtClean="0"/>
              <a:t>(</a:t>
            </a:r>
            <a:r>
              <a:rPr lang="it-IT" sz="1200" dirty="0" err="1" smtClean="0"/>
              <a:t>String</a:t>
            </a:r>
            <a:r>
              <a:rPr lang="it-IT" sz="1200" dirty="0" smtClean="0"/>
              <a:t> s, </a:t>
            </a:r>
            <a:r>
              <a:rPr lang="it-IT" sz="1200" dirty="0" err="1" smtClean="0"/>
              <a:t>Throwable</a:t>
            </a:r>
            <a:r>
              <a:rPr lang="it-IT" sz="1200" dirty="0" smtClean="0"/>
              <a:t> ex) {…}</a:t>
            </a:r>
          </a:p>
          <a:p>
            <a:pPr eaLnBrk="1" hangingPunct="1"/>
            <a:endParaRPr lang="it-IT" sz="1200" dirty="0" smtClean="0"/>
          </a:p>
          <a:p>
            <a:pPr eaLnBrk="1" hangingPunct="1"/>
            <a:r>
              <a:rPr lang="it-IT" sz="1200" dirty="0" smtClean="0"/>
              <a:t>	public </a:t>
            </a:r>
            <a:r>
              <a:rPr lang="it-IT" sz="1200" dirty="0" err="1" smtClean="0"/>
              <a:t>Throwable</a:t>
            </a:r>
            <a:r>
              <a:rPr lang="it-IT" sz="1200" dirty="0" smtClean="0"/>
              <a:t> </a:t>
            </a:r>
            <a:r>
              <a:rPr lang="it-IT" sz="1200" dirty="0" err="1" smtClean="0"/>
              <a:t>getException</a:t>
            </a:r>
            <a:r>
              <a:rPr lang="it-IT" sz="1200" dirty="0" smtClean="0"/>
              <a:t>() {</a:t>
            </a:r>
            <a:r>
              <a:rPr lang="it-IT" sz="1200" dirty="0" err="1" smtClean="0"/>
              <a:t>return</a:t>
            </a:r>
            <a:r>
              <a:rPr lang="it-IT" sz="1200" dirty="0" smtClean="0"/>
              <a:t> </a:t>
            </a:r>
            <a:r>
              <a:rPr lang="it-IT" sz="1200" dirty="0" err="1" smtClean="0"/>
              <a:t>exception</a:t>
            </a:r>
            <a:r>
              <a:rPr lang="it-IT" sz="1200" dirty="0" smtClean="0"/>
              <a:t>;}</a:t>
            </a:r>
          </a:p>
          <a:p>
            <a:pPr eaLnBrk="1" hangingPunct="1"/>
            <a:r>
              <a:rPr lang="it-IT" sz="1200" dirty="0" smtClean="0"/>
              <a:t>	public </a:t>
            </a:r>
            <a:r>
              <a:rPr lang="it-IT" sz="1200" dirty="0" err="1" smtClean="0"/>
              <a:t>void</a:t>
            </a:r>
            <a:r>
              <a:rPr lang="it-IT" sz="1200" dirty="0" smtClean="0"/>
              <a:t> </a:t>
            </a:r>
            <a:r>
              <a:rPr lang="it-IT" sz="1200" dirty="0" err="1" smtClean="0"/>
              <a:t>setException</a:t>
            </a:r>
            <a:r>
              <a:rPr lang="it-IT" sz="1200" dirty="0" smtClean="0"/>
              <a:t>(</a:t>
            </a:r>
            <a:r>
              <a:rPr lang="it-IT" sz="1200" dirty="0" err="1" smtClean="0"/>
              <a:t>Throwable</a:t>
            </a:r>
            <a:r>
              <a:rPr lang="it-IT" sz="1200" dirty="0" smtClean="0"/>
              <a:t> </a:t>
            </a:r>
            <a:r>
              <a:rPr lang="it-IT" sz="1200" dirty="0" err="1" smtClean="0"/>
              <a:t>exception</a:t>
            </a:r>
            <a:r>
              <a:rPr lang="it-IT" sz="1200" dirty="0" smtClean="0"/>
              <a:t>) {…}</a:t>
            </a:r>
          </a:p>
          <a:p>
            <a:pPr eaLnBrk="1" hangingPunct="1"/>
            <a:r>
              <a:rPr lang="it-IT" sz="1200" dirty="0" smtClean="0"/>
              <a:t>	public </a:t>
            </a:r>
            <a:r>
              <a:rPr lang="it-IT" sz="1200" dirty="0" err="1" smtClean="0"/>
              <a:t>String</a:t>
            </a:r>
            <a:r>
              <a:rPr lang="it-IT" sz="1200" dirty="0" smtClean="0"/>
              <a:t> </a:t>
            </a:r>
            <a:r>
              <a:rPr lang="it-IT" sz="1200" dirty="0" err="1" smtClean="0"/>
              <a:t>getMsg</a:t>
            </a:r>
            <a:r>
              <a:rPr lang="it-IT" sz="1200" dirty="0" smtClean="0"/>
              <a:t>() {</a:t>
            </a:r>
            <a:r>
              <a:rPr lang="it-IT" sz="1200" dirty="0" err="1" smtClean="0"/>
              <a:t>return</a:t>
            </a:r>
            <a:r>
              <a:rPr lang="it-IT" sz="1200" dirty="0" smtClean="0"/>
              <a:t> </a:t>
            </a:r>
            <a:r>
              <a:rPr lang="it-IT" sz="1200" dirty="0" err="1" smtClean="0"/>
              <a:t>msg</a:t>
            </a:r>
            <a:r>
              <a:rPr lang="it-IT" sz="1200" dirty="0" smtClean="0"/>
              <a:t>;}</a:t>
            </a:r>
          </a:p>
          <a:p>
            <a:pPr eaLnBrk="1" hangingPunct="1"/>
            <a:endParaRPr lang="it-IT" sz="1200" dirty="0" smtClean="0"/>
          </a:p>
          <a:p>
            <a:pPr eaLnBrk="1" hangingPunct="1"/>
            <a:r>
              <a:rPr lang="it-IT" sz="1200" dirty="0" smtClean="0"/>
              <a:t>	public </a:t>
            </a:r>
            <a:r>
              <a:rPr lang="it-IT" sz="1200" dirty="0" err="1" smtClean="0"/>
              <a:t>void</a:t>
            </a:r>
            <a:r>
              <a:rPr lang="it-IT" sz="1200" dirty="0" smtClean="0"/>
              <a:t> </a:t>
            </a:r>
            <a:r>
              <a:rPr lang="it-IT" sz="1200" dirty="0" err="1" smtClean="0"/>
              <a:t>setMsg</a:t>
            </a:r>
            <a:r>
              <a:rPr lang="it-IT" sz="1200" dirty="0" smtClean="0"/>
              <a:t>(</a:t>
            </a:r>
            <a:r>
              <a:rPr lang="it-IT" sz="1200" dirty="0" err="1" smtClean="0"/>
              <a:t>String</a:t>
            </a:r>
            <a:r>
              <a:rPr lang="it-IT" sz="1200" dirty="0" smtClean="0"/>
              <a:t> </a:t>
            </a:r>
            <a:r>
              <a:rPr lang="it-IT" sz="1200" dirty="0" err="1" smtClean="0"/>
              <a:t>msg</a:t>
            </a:r>
            <a:r>
              <a:rPr lang="it-IT" sz="1200" dirty="0" smtClean="0"/>
              <a:t>) {</a:t>
            </a:r>
          </a:p>
          <a:p>
            <a:pPr eaLnBrk="1" hangingPunct="1"/>
            <a:r>
              <a:rPr lang="it-IT" sz="1200" dirty="0" smtClean="0"/>
              <a:t>		</a:t>
            </a:r>
            <a:r>
              <a:rPr lang="it-IT" sz="1200" dirty="0" err="1" smtClean="0"/>
              <a:t>this.msg</a:t>
            </a:r>
            <a:r>
              <a:rPr lang="it-IT" sz="1200" dirty="0" smtClean="0"/>
              <a:t> = </a:t>
            </a:r>
            <a:r>
              <a:rPr lang="it-IT" sz="1200" dirty="0" err="1" smtClean="0"/>
              <a:t>msg</a:t>
            </a:r>
            <a:r>
              <a:rPr lang="it-IT" sz="1200" dirty="0" smtClean="0"/>
              <a:t>;</a:t>
            </a:r>
          </a:p>
          <a:p>
            <a:pPr eaLnBrk="1" hangingPunct="1"/>
            <a:r>
              <a:rPr lang="it-IT" sz="1200" dirty="0" smtClean="0"/>
              <a:t>	}</a:t>
            </a:r>
          </a:p>
          <a:p>
            <a:pPr eaLnBrk="1" hangingPunct="1"/>
            <a:r>
              <a:rPr lang="it-IT" sz="1200" dirty="0" smtClean="0"/>
              <a:t>}</a:t>
            </a:r>
          </a:p>
          <a:p>
            <a:pPr eaLnBrk="1" hangingPunct="1"/>
            <a:endParaRPr lang="it-IT" sz="1200" dirty="0" smtClean="0"/>
          </a:p>
          <a:p>
            <a:pPr eaLnBrk="1" hangingPunct="1"/>
            <a:endParaRPr lang="it-IT" sz="1400" dirty="0" smtClean="0"/>
          </a:p>
        </p:txBody>
      </p:sp>
      <p:sp>
        <p:nvSpPr>
          <p:cNvPr id="8"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9"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10"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16</a:t>
            </a:fld>
            <a:endParaRPr lang="en-US" dirty="0"/>
          </a:p>
        </p:txBody>
      </p:sp>
      <p:sp>
        <p:nvSpPr>
          <p:cNvPr id="12" name="Rectangle 3"/>
          <p:cNvSpPr>
            <a:spLocks noGrp="1" noChangeArrowheads="1"/>
          </p:cNvSpPr>
          <p:nvPr>
            <p:ph idx="1"/>
          </p:nvPr>
        </p:nvSpPr>
        <p:spPr>
          <a:xfrm>
            <a:off x="714348" y="928670"/>
            <a:ext cx="7772400" cy="928718"/>
          </a:xfrm>
        </p:spPr>
        <p:txBody>
          <a:bodyPr/>
          <a:lstStyle/>
          <a:p>
            <a:pPr eaLnBrk="1" hangingPunct="1">
              <a:lnSpc>
                <a:spcPct val="90000"/>
              </a:lnSpc>
            </a:pPr>
            <a:r>
              <a:rPr lang="it-IT" dirty="0" err="1" smtClean="0"/>
              <a:t>All</a:t>
            </a:r>
            <a:r>
              <a:rPr lang="it-IT" dirty="0" smtClean="0"/>
              <a:t> RCMS service </a:t>
            </a:r>
            <a:r>
              <a:rPr lang="it-IT" dirty="0" err="1" smtClean="0"/>
              <a:t>exceptions</a:t>
            </a:r>
            <a:r>
              <a:rPr lang="it-IT" dirty="0" smtClean="0"/>
              <a:t> </a:t>
            </a:r>
            <a:r>
              <a:rPr lang="it-IT" dirty="0" err="1" smtClean="0"/>
              <a:t>extend</a:t>
            </a:r>
            <a:r>
              <a:rPr lang="it-IT" dirty="0" smtClean="0"/>
              <a:t> </a:t>
            </a:r>
            <a:r>
              <a:rPr lang="it-IT" i="1" dirty="0" err="1" smtClean="0"/>
              <a:t>java.rmi.RemoteException</a:t>
            </a:r>
            <a:r>
              <a:rPr lang="it-IT" i="1" dirty="0" smtClean="0"/>
              <a:t> </a:t>
            </a:r>
            <a:endParaRPr lang="it-IT" dirty="0" smtClean="0"/>
          </a:p>
          <a:p>
            <a:pPr lvl="1" eaLnBrk="1" hangingPunct="1">
              <a:lnSpc>
                <a:spcPct val="90000"/>
              </a:lnSpc>
            </a:pPr>
            <a:r>
              <a:rPr lang="en-US" dirty="0" smtClean="0"/>
              <a:t>Reduce interoperability problems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Development Environment</a:t>
            </a:r>
          </a:p>
        </p:txBody>
      </p:sp>
      <p:sp>
        <p:nvSpPr>
          <p:cNvPr id="18435" name="Rectangle 3"/>
          <p:cNvSpPr>
            <a:spLocks noGrp="1" noChangeArrowheads="1"/>
          </p:cNvSpPr>
          <p:nvPr>
            <p:ph idx="1"/>
          </p:nvPr>
        </p:nvSpPr>
        <p:spPr/>
        <p:txBody>
          <a:bodyPr/>
          <a:lstStyle/>
          <a:p>
            <a:endParaRPr lang="en-US" dirty="0" smtClean="0"/>
          </a:p>
          <a:p>
            <a:r>
              <a:rPr lang="en-US" dirty="0" smtClean="0"/>
              <a:t>Eclipse Integrated Development Environment (</a:t>
            </a:r>
            <a:r>
              <a:rPr lang="en-US" dirty="0" smtClean="0">
                <a:hlinkClick r:id="rId3"/>
              </a:rPr>
              <a:t>www.eclipse.org</a:t>
            </a:r>
            <a:r>
              <a:rPr lang="en-US" dirty="0" smtClean="0"/>
              <a:t>)</a:t>
            </a:r>
          </a:p>
          <a:p>
            <a:endParaRPr lang="en-US" dirty="0" smtClean="0"/>
          </a:p>
          <a:p>
            <a:r>
              <a:rPr lang="en-US" dirty="0" smtClean="0"/>
              <a:t>Eclipse </a:t>
            </a:r>
            <a:r>
              <a:rPr lang="en-US" dirty="0" err="1" smtClean="0"/>
              <a:t>Plugins</a:t>
            </a:r>
            <a:r>
              <a:rPr lang="en-US" dirty="0" smtClean="0"/>
              <a:t> (</a:t>
            </a:r>
            <a:r>
              <a:rPr lang="en-US" dirty="0" smtClean="0">
                <a:hlinkClick r:id="rId4"/>
              </a:rPr>
              <a:t>http://www.eclipseplugincentral.com/</a:t>
            </a:r>
            <a:r>
              <a:rPr lang="en-US" dirty="0" smtClean="0"/>
              <a:t> )</a:t>
            </a:r>
          </a:p>
          <a:p>
            <a:pPr lvl="1"/>
            <a:r>
              <a:rPr lang="en-US" dirty="0" err="1" smtClean="0"/>
              <a:t>Sysdeo</a:t>
            </a:r>
            <a:r>
              <a:rPr lang="en-US" dirty="0" smtClean="0"/>
              <a:t> Tomcat Launcher </a:t>
            </a:r>
            <a:r>
              <a:rPr lang="en-US" dirty="0" err="1" smtClean="0"/>
              <a:t>plugin</a:t>
            </a:r>
            <a:endParaRPr lang="en-US" dirty="0" smtClean="0"/>
          </a:p>
          <a:p>
            <a:pPr lvl="1"/>
            <a:r>
              <a:rPr lang="en-US" dirty="0" err="1" smtClean="0"/>
              <a:t>Lomboz</a:t>
            </a:r>
            <a:r>
              <a:rPr lang="en-US" dirty="0" smtClean="0"/>
              <a:t> </a:t>
            </a:r>
            <a:r>
              <a:rPr lang="en-US" dirty="0" err="1" smtClean="0"/>
              <a:t>plugin</a:t>
            </a:r>
            <a:r>
              <a:rPr lang="en-US" dirty="0" smtClean="0"/>
              <a:t> (J2EE applications)</a:t>
            </a:r>
          </a:p>
          <a:p>
            <a:pPr lvl="2"/>
            <a:endParaRPr lang="en-US" dirty="0" smtClean="0"/>
          </a:p>
          <a:p>
            <a:r>
              <a:rPr lang="en-US" dirty="0" err="1" smtClean="0"/>
              <a:t>Xdoclet</a:t>
            </a:r>
            <a:r>
              <a:rPr lang="en-US" dirty="0" smtClean="0"/>
              <a:t> to ease the deployment of the services</a:t>
            </a:r>
          </a:p>
          <a:p>
            <a:pPr lvl="1"/>
            <a:r>
              <a:rPr lang="en-US" dirty="0" smtClean="0">
                <a:hlinkClick r:id="rId5"/>
              </a:rPr>
              <a:t>http://xdoclet.sourceforge.net</a:t>
            </a:r>
            <a:r>
              <a:rPr lang="en-US" dirty="0" smtClean="0"/>
              <a:t> </a:t>
            </a:r>
          </a:p>
          <a:p>
            <a:pPr lvl="1"/>
            <a:r>
              <a:rPr lang="en-US" dirty="0" smtClean="0"/>
              <a:t>Mainly in the first phase we needed to change often the service API.</a:t>
            </a:r>
          </a:p>
          <a:p>
            <a:pPr lvl="1"/>
            <a:r>
              <a:rPr lang="en-US" dirty="0" smtClean="0"/>
              <a:t>Axis deployment descriptors automatically generated</a:t>
            </a:r>
          </a:p>
          <a:p>
            <a:pPr lvl="2"/>
            <a:r>
              <a:rPr lang="en-US" i="1" dirty="0" err="1" smtClean="0"/>
              <a:t>XDoclet</a:t>
            </a:r>
            <a:r>
              <a:rPr lang="en-US" i="1" dirty="0" smtClean="0"/>
              <a:t> is an open source code generation engine. It enables Attribute-Oriented Programming for java. In short, this means that you can add more significance to your code by adding meta data (attributes) to your java sources. This is done in special </a:t>
            </a:r>
            <a:r>
              <a:rPr lang="en-US" i="1" dirty="0" err="1" smtClean="0"/>
              <a:t>JavaDoc</a:t>
            </a:r>
            <a:r>
              <a:rPr lang="en-US" i="1" dirty="0" smtClean="0"/>
              <a:t> tags.</a:t>
            </a:r>
            <a:endParaRPr lang="en-US" dirty="0" smtClean="0"/>
          </a:p>
          <a:p>
            <a:pPr lvl="1"/>
            <a:endParaRPr lang="en-US" dirty="0" smtClean="0"/>
          </a:p>
          <a:p>
            <a:pPr lvl="1"/>
            <a:endParaRPr lang="en-US" dirty="0" smtClean="0"/>
          </a:p>
        </p:txBody>
      </p:sp>
      <p:sp>
        <p:nvSpPr>
          <p:cNvPr id="12"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13"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14"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Example: an Axis service</a:t>
            </a:r>
          </a:p>
        </p:txBody>
      </p:sp>
      <p:sp>
        <p:nvSpPr>
          <p:cNvPr id="21510" name="Text Box 3"/>
          <p:cNvSpPr txBox="1">
            <a:spLocks noChangeArrowheads="1"/>
          </p:cNvSpPr>
          <p:nvPr/>
        </p:nvSpPr>
        <p:spPr bwMode="auto">
          <a:xfrm>
            <a:off x="214282" y="785794"/>
            <a:ext cx="8572500" cy="5643584"/>
          </a:xfrm>
          <a:prstGeom prst="rect">
            <a:avLst/>
          </a:prstGeom>
          <a:solidFill>
            <a:srgbClr val="FFFF99">
              <a:alpha val="87842"/>
            </a:srgbClr>
          </a:solidFill>
          <a:ln w="9525">
            <a:noFill/>
            <a:miter lim="800000"/>
            <a:headEnd/>
            <a:tailEnd/>
          </a:ln>
        </p:spPr>
        <p:txBody>
          <a:bodyPr/>
          <a:lstStyle/>
          <a:p>
            <a:r>
              <a:rPr lang="it-IT" sz="1200" b="1" dirty="0"/>
              <a:t>package </a:t>
            </a:r>
            <a:r>
              <a:rPr lang="it-IT" sz="1200" b="1" dirty="0" err="1"/>
              <a:t>rcms.fm.ws.command</a:t>
            </a:r>
            <a:r>
              <a:rPr lang="it-IT" sz="1200" b="1" dirty="0" smtClean="0"/>
              <a:t>;</a:t>
            </a:r>
            <a:endParaRPr lang="it-IT" sz="1200" dirty="0"/>
          </a:p>
          <a:p>
            <a:r>
              <a:rPr lang="it-IT" sz="1200" b="1" dirty="0"/>
              <a:t>import </a:t>
            </a:r>
            <a:r>
              <a:rPr lang="it-IT" sz="1200" b="1" dirty="0" err="1"/>
              <a:t>javax.xml.rpc.ServiceException</a:t>
            </a:r>
            <a:r>
              <a:rPr lang="it-IT" sz="1200" b="1" dirty="0"/>
              <a:t>;</a:t>
            </a:r>
          </a:p>
          <a:p>
            <a:r>
              <a:rPr lang="it-IT" sz="1200" dirty="0" smtClean="0"/>
              <a:t>…</a:t>
            </a:r>
            <a:endParaRPr lang="it-IT" sz="1200" dirty="0"/>
          </a:p>
          <a:p>
            <a:r>
              <a:rPr lang="it-IT" sz="1200" dirty="0"/>
              <a:t>/**</a:t>
            </a:r>
          </a:p>
          <a:p>
            <a:r>
              <a:rPr lang="it-IT" sz="1200" dirty="0"/>
              <a:t> * </a:t>
            </a:r>
            <a:r>
              <a:rPr lang="it-IT" sz="1200" dirty="0" err="1"/>
              <a:t>CommandService</a:t>
            </a:r>
            <a:r>
              <a:rPr lang="it-IT" sz="1200" dirty="0"/>
              <a:t> Web Service.</a:t>
            </a:r>
          </a:p>
          <a:p>
            <a:r>
              <a:rPr lang="it-IT" sz="1200" dirty="0"/>
              <a:t> * </a:t>
            </a:r>
          </a:p>
          <a:p>
            <a:r>
              <a:rPr lang="it-IT" sz="1200" dirty="0"/>
              <a:t> * </a:t>
            </a:r>
            <a:r>
              <a:rPr lang="it-IT" sz="1200" b="1" dirty="0">
                <a:solidFill>
                  <a:srgbClr val="00B050"/>
                </a:solidFill>
              </a:rPr>
              <a:t>@axis.service </a:t>
            </a:r>
            <a:r>
              <a:rPr lang="it-IT" sz="1200" b="1" dirty="0" err="1">
                <a:solidFill>
                  <a:srgbClr val="00B050"/>
                </a:solidFill>
              </a:rPr>
              <a:t>name=</a:t>
            </a:r>
            <a:r>
              <a:rPr lang="it-IT" sz="1200" b="1" dirty="0">
                <a:solidFill>
                  <a:srgbClr val="00B050"/>
                </a:solidFill>
              </a:rPr>
              <a:t>"</a:t>
            </a:r>
            <a:r>
              <a:rPr lang="it-IT" sz="1200" b="1" dirty="0" err="1">
                <a:solidFill>
                  <a:srgbClr val="00B050"/>
                </a:solidFill>
              </a:rPr>
              <a:t>CommandService</a:t>
            </a:r>
            <a:r>
              <a:rPr lang="it-IT" sz="1200" b="1" dirty="0">
                <a:solidFill>
                  <a:srgbClr val="00B050"/>
                </a:solidFill>
              </a:rPr>
              <a:t>" </a:t>
            </a:r>
            <a:r>
              <a:rPr lang="it-IT" sz="1200" b="1" dirty="0" err="1">
                <a:solidFill>
                  <a:srgbClr val="00B050"/>
                </a:solidFill>
              </a:rPr>
              <a:t>scope=</a:t>
            </a:r>
            <a:r>
              <a:rPr lang="it-IT" sz="1200" b="1" dirty="0">
                <a:solidFill>
                  <a:srgbClr val="00B050"/>
                </a:solidFill>
              </a:rPr>
              <a:t>"</a:t>
            </a:r>
            <a:r>
              <a:rPr lang="it-IT" sz="1200" b="1" dirty="0" err="1">
                <a:solidFill>
                  <a:srgbClr val="00B050"/>
                </a:solidFill>
              </a:rPr>
              <a:t>Application</a:t>
            </a:r>
            <a:r>
              <a:rPr lang="it-IT" sz="1200" b="1" dirty="0">
                <a:solidFill>
                  <a:srgbClr val="00B050"/>
                </a:solidFill>
              </a:rPr>
              <a:t>“ enable-remote-admin="</a:t>
            </a:r>
            <a:r>
              <a:rPr lang="it-IT" sz="1200" b="1" dirty="0" err="1">
                <a:solidFill>
                  <a:srgbClr val="00B050"/>
                </a:solidFill>
              </a:rPr>
              <a:t>true</a:t>
            </a:r>
            <a:r>
              <a:rPr lang="it-IT" sz="1200" b="1" dirty="0">
                <a:solidFill>
                  <a:srgbClr val="00B050"/>
                </a:solidFill>
              </a:rPr>
              <a:t>"</a:t>
            </a:r>
          </a:p>
          <a:p>
            <a:r>
              <a:rPr lang="it-IT" sz="1200" b="1" dirty="0">
                <a:solidFill>
                  <a:srgbClr val="00B050"/>
                </a:solidFill>
              </a:rPr>
              <a:t> * </a:t>
            </a:r>
          </a:p>
          <a:p>
            <a:r>
              <a:rPr lang="it-IT" sz="1200" b="1" dirty="0">
                <a:solidFill>
                  <a:srgbClr val="00B050"/>
                </a:solidFill>
              </a:rPr>
              <a:t> * @axis.bean </a:t>
            </a:r>
            <a:r>
              <a:rPr lang="it-IT" sz="1200" b="1" dirty="0" err="1">
                <a:solidFill>
                  <a:srgbClr val="00B050"/>
                </a:solidFill>
              </a:rPr>
              <a:t>name=</a:t>
            </a:r>
            <a:r>
              <a:rPr lang="it-IT" sz="1200" b="1" dirty="0">
                <a:solidFill>
                  <a:srgbClr val="00B050"/>
                </a:solidFill>
              </a:rPr>
              <a:t>"</a:t>
            </a:r>
            <a:r>
              <a:rPr lang="it-IT" sz="1200" b="1" dirty="0" err="1">
                <a:solidFill>
                  <a:srgbClr val="00B050"/>
                </a:solidFill>
              </a:rPr>
              <a:t>CommandServiceException</a:t>
            </a:r>
            <a:r>
              <a:rPr lang="it-IT" sz="1200" b="1" dirty="0">
                <a:solidFill>
                  <a:srgbClr val="00B050"/>
                </a:solidFill>
              </a:rPr>
              <a:t>" </a:t>
            </a:r>
            <a:r>
              <a:rPr lang="it-IT" sz="1200" b="1" dirty="0" err="1">
                <a:solidFill>
                  <a:srgbClr val="00B050"/>
                </a:solidFill>
              </a:rPr>
              <a:t>package=</a:t>
            </a:r>
            <a:r>
              <a:rPr lang="it-IT" sz="1200" b="1" dirty="0">
                <a:solidFill>
                  <a:srgbClr val="00B050"/>
                </a:solidFill>
              </a:rPr>
              <a:t>"</a:t>
            </a:r>
            <a:r>
              <a:rPr lang="it-IT" sz="1200" b="1" dirty="0" err="1">
                <a:solidFill>
                  <a:srgbClr val="00B050"/>
                </a:solidFill>
              </a:rPr>
              <a:t>rcms.fm.fw.service.command</a:t>
            </a:r>
            <a:r>
              <a:rPr lang="it-IT" sz="1200" b="1" dirty="0">
                <a:solidFill>
                  <a:srgbClr val="00B050"/>
                </a:solidFill>
              </a:rPr>
              <a:t>"</a:t>
            </a:r>
            <a:endParaRPr lang="en-US" sz="1200" b="1" dirty="0">
              <a:solidFill>
                <a:srgbClr val="00B050"/>
              </a:solidFill>
            </a:endParaRPr>
          </a:p>
          <a:p>
            <a:r>
              <a:rPr lang="it-IT" sz="1200" b="1" dirty="0">
                <a:solidFill>
                  <a:srgbClr val="00B050"/>
                </a:solidFill>
              </a:rPr>
              <a:t> * @axis.bean </a:t>
            </a:r>
            <a:r>
              <a:rPr lang="it-IT" sz="1200" b="1" dirty="0" err="1">
                <a:solidFill>
                  <a:srgbClr val="00B050"/>
                </a:solidFill>
              </a:rPr>
              <a:t>name=</a:t>
            </a:r>
            <a:r>
              <a:rPr lang="it-IT" sz="1200" b="1" dirty="0">
                <a:solidFill>
                  <a:srgbClr val="00B050"/>
                </a:solidFill>
              </a:rPr>
              <a:t>"</a:t>
            </a:r>
            <a:r>
              <a:rPr lang="it-IT" sz="1200" b="1" dirty="0" err="1">
                <a:solidFill>
                  <a:srgbClr val="00B050"/>
                </a:solidFill>
              </a:rPr>
              <a:t>StateMachineBean</a:t>
            </a:r>
            <a:r>
              <a:rPr lang="it-IT" sz="1200" b="1" dirty="0">
                <a:solidFill>
                  <a:srgbClr val="00B050"/>
                </a:solidFill>
              </a:rPr>
              <a:t>“  </a:t>
            </a:r>
            <a:r>
              <a:rPr lang="it-IT" sz="1200" b="1" dirty="0" err="1">
                <a:solidFill>
                  <a:srgbClr val="00B050"/>
                </a:solidFill>
              </a:rPr>
              <a:t>package=</a:t>
            </a:r>
            <a:r>
              <a:rPr lang="it-IT" sz="1200" b="1" dirty="0">
                <a:solidFill>
                  <a:srgbClr val="00B050"/>
                </a:solidFill>
              </a:rPr>
              <a:t>"</a:t>
            </a:r>
            <a:r>
              <a:rPr lang="it-IT" sz="1200" b="1" dirty="0" err="1">
                <a:solidFill>
                  <a:srgbClr val="00B050"/>
                </a:solidFill>
              </a:rPr>
              <a:t>rcms.statemachine.definition.bean</a:t>
            </a:r>
            <a:r>
              <a:rPr lang="it-IT" sz="1200" b="1" dirty="0">
                <a:solidFill>
                  <a:srgbClr val="00B050"/>
                </a:solidFill>
              </a:rPr>
              <a:t>"</a:t>
            </a:r>
          </a:p>
          <a:p>
            <a:r>
              <a:rPr lang="it-IT" sz="1200" b="1" dirty="0"/>
              <a:t>…</a:t>
            </a:r>
          </a:p>
          <a:p>
            <a:r>
              <a:rPr lang="it-IT" sz="1200" dirty="0"/>
              <a:t> </a:t>
            </a:r>
            <a:r>
              <a:rPr lang="it-IT" sz="1200" dirty="0" smtClean="0"/>
              <a:t>*/</a:t>
            </a:r>
            <a:endParaRPr lang="it-IT" sz="1200" dirty="0"/>
          </a:p>
          <a:p>
            <a:r>
              <a:rPr lang="it-IT" sz="1200" b="1" dirty="0"/>
              <a:t>public </a:t>
            </a:r>
            <a:r>
              <a:rPr lang="it-IT" sz="1200" b="1" dirty="0" err="1"/>
              <a:t>class</a:t>
            </a:r>
            <a:r>
              <a:rPr lang="it-IT" sz="1200" b="1" dirty="0"/>
              <a:t> </a:t>
            </a:r>
            <a:r>
              <a:rPr lang="it-IT" sz="1200" b="1" dirty="0" err="1"/>
              <a:t>FMCommand</a:t>
            </a:r>
            <a:r>
              <a:rPr lang="it-IT" sz="1200" b="1" dirty="0"/>
              <a:t> </a:t>
            </a:r>
            <a:r>
              <a:rPr lang="it-IT" sz="1200" b="1" dirty="0" err="1"/>
              <a:t>implements</a:t>
            </a:r>
            <a:r>
              <a:rPr lang="it-IT" sz="1200" b="1" dirty="0"/>
              <a:t> </a:t>
            </a:r>
            <a:r>
              <a:rPr lang="it-IT" sz="1200" b="1" dirty="0" err="1"/>
              <a:t>ServiceLifecycle</a:t>
            </a:r>
            <a:r>
              <a:rPr lang="it-IT" sz="1200" b="1" dirty="0"/>
              <a:t>,</a:t>
            </a:r>
            <a:r>
              <a:rPr lang="it-IT" sz="1200" b="1" dirty="0" err="1"/>
              <a:t>CommandServiceIF</a:t>
            </a:r>
            <a:r>
              <a:rPr lang="it-IT" sz="1200" b="1" dirty="0"/>
              <a:t> {</a:t>
            </a:r>
          </a:p>
          <a:p>
            <a:endParaRPr lang="it-IT" sz="1200" dirty="0"/>
          </a:p>
          <a:p>
            <a:r>
              <a:rPr lang="it-IT" sz="1200" b="1" dirty="0"/>
              <a:t>	private </a:t>
            </a:r>
            <a:r>
              <a:rPr lang="it-IT" sz="1200" b="1" dirty="0" err="1"/>
              <a:t>CommandService</a:t>
            </a:r>
            <a:r>
              <a:rPr lang="it-IT" sz="1200" b="1" dirty="0"/>
              <a:t> </a:t>
            </a:r>
            <a:r>
              <a:rPr lang="it-IT" sz="1200" b="1" dirty="0" err="1"/>
              <a:t>commandService</a:t>
            </a:r>
            <a:r>
              <a:rPr lang="it-IT" sz="1200" b="1" dirty="0"/>
              <a:t> = </a:t>
            </a:r>
            <a:r>
              <a:rPr lang="it-IT" sz="1200" b="1" dirty="0" err="1"/>
              <a:t>null</a:t>
            </a:r>
            <a:r>
              <a:rPr lang="it-IT" sz="1200" b="1" dirty="0"/>
              <a:t>;</a:t>
            </a:r>
          </a:p>
          <a:p>
            <a:endParaRPr lang="it-IT" sz="1200" dirty="0"/>
          </a:p>
          <a:p>
            <a:r>
              <a:rPr lang="it-IT" sz="1200" dirty="0"/>
              <a:t>	/**</a:t>
            </a:r>
          </a:p>
          <a:p>
            <a:r>
              <a:rPr lang="en-US" sz="1200" dirty="0"/>
              <a:t>	 * Synchronous </a:t>
            </a:r>
            <a:r>
              <a:rPr lang="en-US" sz="1200" dirty="0" err="1"/>
              <a:t>commad</a:t>
            </a:r>
            <a:r>
              <a:rPr lang="en-US" sz="1200" dirty="0"/>
              <a:t> execution….</a:t>
            </a:r>
          </a:p>
          <a:p>
            <a:r>
              <a:rPr lang="it-IT" sz="1200" dirty="0"/>
              <a:t>	 * …</a:t>
            </a:r>
          </a:p>
          <a:p>
            <a:r>
              <a:rPr lang="it-IT" sz="1200" dirty="0"/>
              <a:t>	 * </a:t>
            </a:r>
            <a:r>
              <a:rPr lang="it-IT" sz="1200" b="1" dirty="0">
                <a:solidFill>
                  <a:srgbClr val="00B050"/>
                </a:solidFill>
              </a:rPr>
              <a:t>@axis.method</a:t>
            </a:r>
          </a:p>
          <a:p>
            <a:r>
              <a:rPr lang="it-IT" sz="1200" dirty="0"/>
              <a:t>	 * </a:t>
            </a:r>
            <a:r>
              <a:rPr lang="it-IT" sz="1200" b="1" dirty="0" err="1"/>
              <a:t>@param</a:t>
            </a:r>
            <a:r>
              <a:rPr lang="it-IT" sz="1200" b="1" dirty="0"/>
              <a:t> </a:t>
            </a:r>
            <a:r>
              <a:rPr lang="it-IT" sz="1200" b="1" dirty="0" err="1" smtClean="0"/>
              <a:t>command</a:t>
            </a:r>
            <a:r>
              <a:rPr lang="it-IT" sz="1200" b="1" dirty="0" smtClean="0"/>
              <a:t> </a:t>
            </a:r>
            <a:r>
              <a:rPr lang="it-IT" sz="1200" dirty="0" smtClean="0"/>
              <a:t>the </a:t>
            </a:r>
            <a:r>
              <a:rPr lang="it-IT" sz="1200" dirty="0" err="1"/>
              <a:t>command</a:t>
            </a:r>
            <a:r>
              <a:rPr lang="it-IT" sz="1200" dirty="0"/>
              <a:t> </a:t>
            </a:r>
            <a:r>
              <a:rPr lang="it-IT" sz="1200" dirty="0" err="1"/>
              <a:t>to</a:t>
            </a:r>
            <a:r>
              <a:rPr lang="it-IT" sz="1200" dirty="0"/>
              <a:t> </a:t>
            </a:r>
            <a:r>
              <a:rPr lang="it-IT" sz="1200" dirty="0" err="1"/>
              <a:t>execute</a:t>
            </a:r>
            <a:endParaRPr lang="it-IT" sz="1200" dirty="0"/>
          </a:p>
          <a:p>
            <a:r>
              <a:rPr lang="it-IT" sz="1200" dirty="0"/>
              <a:t>	 * </a:t>
            </a:r>
            <a:r>
              <a:rPr lang="it-IT" sz="1200" b="1" dirty="0" err="1"/>
              <a:t>@param</a:t>
            </a:r>
            <a:r>
              <a:rPr lang="it-IT" sz="1200" b="1" dirty="0"/>
              <a:t> </a:t>
            </a:r>
            <a:r>
              <a:rPr lang="it-IT" sz="1200" b="1" dirty="0" err="1" smtClean="0"/>
              <a:t>uriPath</a:t>
            </a:r>
            <a:r>
              <a:rPr lang="it-IT" sz="1200" b="1" dirty="0" smtClean="0"/>
              <a:t> </a:t>
            </a:r>
            <a:r>
              <a:rPr lang="en-US" sz="1200" dirty="0" smtClean="0"/>
              <a:t>the </a:t>
            </a:r>
            <a:r>
              <a:rPr lang="en-US" sz="1200" dirty="0"/>
              <a:t>URI </a:t>
            </a:r>
            <a:r>
              <a:rPr lang="en-US" sz="1200" dirty="0" smtClean="0"/>
              <a:t>identifying </a:t>
            </a:r>
            <a:r>
              <a:rPr lang="en-US" sz="1200" dirty="0"/>
              <a:t>a resource</a:t>
            </a:r>
          </a:p>
          <a:p>
            <a:r>
              <a:rPr lang="en-US" sz="1200" dirty="0"/>
              <a:t> 	* </a:t>
            </a:r>
            <a:r>
              <a:rPr lang="en-US" sz="1200" dirty="0" smtClean="0"/>
              <a:t> </a:t>
            </a:r>
            <a:r>
              <a:rPr lang="en-US" sz="1200" b="1" dirty="0" smtClean="0"/>
              <a:t>@</a:t>
            </a:r>
            <a:r>
              <a:rPr lang="en-US" sz="1200" b="1" dirty="0"/>
              <a:t>return </a:t>
            </a:r>
            <a:r>
              <a:rPr lang="en-US" sz="1200" dirty="0"/>
              <a:t>the state after </a:t>
            </a:r>
            <a:r>
              <a:rPr lang="en-US" sz="1200" dirty="0" smtClean="0"/>
              <a:t>command execution</a:t>
            </a:r>
            <a:endParaRPr lang="en-US" sz="1200" dirty="0"/>
          </a:p>
          <a:p>
            <a:r>
              <a:rPr lang="it-IT" sz="1200" dirty="0"/>
              <a:t> 	* </a:t>
            </a:r>
            <a:r>
              <a:rPr lang="it-IT" sz="1200" dirty="0" smtClean="0"/>
              <a:t> </a:t>
            </a:r>
            <a:r>
              <a:rPr lang="it-IT" sz="1200" b="1" dirty="0" err="1" smtClean="0"/>
              <a:t>@</a:t>
            </a:r>
            <a:r>
              <a:rPr lang="it-IT" sz="1200" b="1" dirty="0" err="1"/>
              <a:t>throws</a:t>
            </a:r>
            <a:r>
              <a:rPr lang="it-IT" sz="1200" b="1" dirty="0"/>
              <a:t> </a:t>
            </a:r>
            <a:r>
              <a:rPr lang="it-IT" sz="1200" b="1" dirty="0" err="1"/>
              <a:t>CommandServiceException</a:t>
            </a:r>
            <a:endParaRPr lang="it-IT" sz="1200" b="1" dirty="0"/>
          </a:p>
          <a:p>
            <a:r>
              <a:rPr lang="it-IT" sz="1200" dirty="0"/>
              <a:t> 	*/</a:t>
            </a:r>
          </a:p>
          <a:p>
            <a:r>
              <a:rPr lang="en-US" sz="1200" b="1" dirty="0"/>
              <a:t>	</a:t>
            </a:r>
            <a:r>
              <a:rPr lang="en-US" sz="1200" b="1" dirty="0">
                <a:solidFill>
                  <a:srgbClr val="FF0000"/>
                </a:solidFill>
              </a:rPr>
              <a:t>public </a:t>
            </a:r>
            <a:r>
              <a:rPr lang="en-US" sz="1200" b="1" dirty="0" err="1">
                <a:solidFill>
                  <a:srgbClr val="FF0000"/>
                </a:solidFill>
              </a:rPr>
              <a:t>StateBean</a:t>
            </a:r>
            <a:r>
              <a:rPr lang="en-US" sz="1200" b="1" dirty="0">
                <a:solidFill>
                  <a:srgbClr val="FF0000"/>
                </a:solidFill>
              </a:rPr>
              <a:t> execute(String[] </a:t>
            </a:r>
            <a:r>
              <a:rPr lang="en-US" sz="1200" b="1" dirty="0" err="1">
                <a:solidFill>
                  <a:srgbClr val="FF0000"/>
                </a:solidFill>
              </a:rPr>
              <a:t>uriPath</a:t>
            </a:r>
            <a:r>
              <a:rPr lang="en-US" sz="1200" b="1" dirty="0">
                <a:solidFill>
                  <a:srgbClr val="FF0000"/>
                </a:solidFill>
              </a:rPr>
              <a:t>, </a:t>
            </a:r>
            <a:r>
              <a:rPr lang="en-US" sz="1200" b="1" dirty="0" err="1">
                <a:solidFill>
                  <a:srgbClr val="FF0000"/>
                </a:solidFill>
              </a:rPr>
              <a:t>CommandBean</a:t>
            </a:r>
            <a:r>
              <a:rPr lang="en-US" sz="1200" b="1" dirty="0">
                <a:solidFill>
                  <a:srgbClr val="FF0000"/>
                </a:solidFill>
              </a:rPr>
              <a:t> command) </a:t>
            </a:r>
            <a:r>
              <a:rPr lang="it-IT" sz="1200" b="1" dirty="0" err="1">
                <a:solidFill>
                  <a:srgbClr val="FF0000"/>
                </a:solidFill>
              </a:rPr>
              <a:t>throws</a:t>
            </a:r>
            <a:r>
              <a:rPr lang="it-IT" sz="1200" b="1" dirty="0">
                <a:solidFill>
                  <a:srgbClr val="FF0000"/>
                </a:solidFill>
              </a:rPr>
              <a:t> </a:t>
            </a:r>
            <a:r>
              <a:rPr lang="it-IT" sz="1200" b="1" dirty="0" smtClean="0">
                <a:solidFill>
                  <a:srgbClr val="FF0000"/>
                </a:solidFill>
              </a:rPr>
              <a:t>				</a:t>
            </a:r>
            <a:r>
              <a:rPr lang="it-IT" sz="1200" b="1" dirty="0" err="1" smtClean="0">
                <a:solidFill>
                  <a:srgbClr val="FF0000"/>
                </a:solidFill>
              </a:rPr>
              <a:t>CommandServiceException</a:t>
            </a:r>
            <a:r>
              <a:rPr lang="it-IT" sz="1200" b="1" dirty="0" smtClean="0">
                <a:solidFill>
                  <a:srgbClr val="FF0000"/>
                </a:solidFill>
              </a:rPr>
              <a:t> </a:t>
            </a:r>
            <a:r>
              <a:rPr lang="it-IT" sz="1200" b="1" dirty="0">
                <a:solidFill>
                  <a:srgbClr val="FF0000"/>
                </a:solidFill>
              </a:rPr>
              <a:t>{</a:t>
            </a:r>
          </a:p>
          <a:p>
            <a:r>
              <a:rPr lang="it-IT" sz="1200" dirty="0">
                <a:solidFill>
                  <a:srgbClr val="FF0000"/>
                </a:solidFill>
              </a:rPr>
              <a:t>	…</a:t>
            </a:r>
          </a:p>
          <a:p>
            <a:r>
              <a:rPr lang="it-IT" sz="1200" dirty="0">
                <a:solidFill>
                  <a:srgbClr val="FF0000"/>
                </a:solidFill>
              </a:rPr>
              <a:t>	</a:t>
            </a:r>
            <a:r>
              <a:rPr lang="it-IT" sz="1200" dirty="0" smtClean="0">
                <a:solidFill>
                  <a:srgbClr val="FF0000"/>
                </a:solidFill>
              </a:rPr>
              <a:t>}</a:t>
            </a:r>
            <a:endParaRPr lang="it-IT" sz="1200" dirty="0">
              <a:solidFill>
                <a:srgbClr val="FF0000"/>
              </a:solidFill>
            </a:endParaRPr>
          </a:p>
          <a:p>
            <a:r>
              <a:rPr lang="it-IT" sz="1200" dirty="0" smtClean="0">
                <a:solidFill>
                  <a:srgbClr val="FF0000"/>
                </a:solidFill>
              </a:rPr>
              <a:t>…</a:t>
            </a:r>
            <a:endParaRPr lang="it-IT" sz="1200" dirty="0">
              <a:solidFill>
                <a:srgbClr val="FF0000"/>
              </a:solidFill>
            </a:endParaRPr>
          </a:p>
          <a:p>
            <a:r>
              <a:rPr lang="it-IT" sz="1200" dirty="0"/>
              <a:t>}</a:t>
            </a:r>
          </a:p>
        </p:txBody>
      </p:sp>
      <p:sp>
        <p:nvSpPr>
          <p:cNvPr id="7"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8"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9"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Ant and </a:t>
            </a:r>
            <a:r>
              <a:rPr lang="en-US" dirty="0" err="1" smtClean="0"/>
              <a:t>XDoclet</a:t>
            </a:r>
            <a:r>
              <a:rPr lang="en-US" dirty="0" smtClean="0"/>
              <a:t> </a:t>
            </a:r>
          </a:p>
        </p:txBody>
      </p:sp>
      <p:sp>
        <p:nvSpPr>
          <p:cNvPr id="19462" name="Text Box 3"/>
          <p:cNvSpPr txBox="1">
            <a:spLocks noChangeArrowheads="1"/>
          </p:cNvSpPr>
          <p:nvPr/>
        </p:nvSpPr>
        <p:spPr bwMode="auto">
          <a:xfrm>
            <a:off x="214313" y="928688"/>
            <a:ext cx="8572500" cy="5410200"/>
          </a:xfrm>
          <a:prstGeom prst="rect">
            <a:avLst/>
          </a:prstGeom>
          <a:solidFill>
            <a:srgbClr val="FFFF99">
              <a:alpha val="87842"/>
            </a:srgbClr>
          </a:solidFill>
          <a:ln w="9525">
            <a:noFill/>
            <a:miter lim="800000"/>
            <a:headEnd/>
            <a:tailEnd/>
          </a:ln>
        </p:spPr>
        <p:txBody>
          <a:bodyPr/>
          <a:lstStyle/>
          <a:p>
            <a:r>
              <a:rPr lang="it-IT" sz="1200" dirty="0" smtClean="0"/>
              <a:t>&lt;!</a:t>
            </a:r>
            <a:r>
              <a:rPr lang="it-IT" sz="1200" dirty="0" err="1" smtClean="0"/>
              <a:t>--</a:t>
            </a:r>
            <a:r>
              <a:rPr lang="en-US" sz="1200" dirty="0" smtClean="0"/>
              <a:t>Build </a:t>
            </a:r>
            <a:r>
              <a:rPr lang="en-US" sz="1200" dirty="0"/>
              <a:t>file for deploying and </a:t>
            </a:r>
            <a:r>
              <a:rPr lang="en-US" sz="1200" dirty="0" err="1"/>
              <a:t>undeploying</a:t>
            </a:r>
            <a:r>
              <a:rPr lang="en-US" sz="1200" dirty="0"/>
              <a:t> RCMS web services into axis and make stubs.</a:t>
            </a:r>
          </a:p>
          <a:p>
            <a:r>
              <a:rPr lang="en-US" sz="1200" dirty="0"/>
              <a:t>This file is only used by RCMS developers</a:t>
            </a:r>
            <a:r>
              <a:rPr lang="en-US" sz="1200" dirty="0" smtClean="0"/>
              <a:t>.</a:t>
            </a:r>
            <a:r>
              <a:rPr lang="it-IT" sz="1200" dirty="0" err="1" smtClean="0"/>
              <a:t>--</a:t>
            </a:r>
            <a:r>
              <a:rPr lang="it-IT" sz="1200" dirty="0" smtClean="0"/>
              <a:t>&gt;</a:t>
            </a:r>
          </a:p>
          <a:p>
            <a:endParaRPr lang="it-IT" sz="1200" dirty="0"/>
          </a:p>
          <a:p>
            <a:r>
              <a:rPr lang="it-IT" sz="1200" dirty="0"/>
              <a:t>&lt;project </a:t>
            </a:r>
            <a:r>
              <a:rPr lang="it-IT" sz="1200" dirty="0" err="1"/>
              <a:t>name=</a:t>
            </a:r>
            <a:r>
              <a:rPr lang="it-IT" sz="1200" dirty="0"/>
              <a:t>"</a:t>
            </a:r>
            <a:r>
              <a:rPr lang="it-IT" sz="1200" dirty="0" err="1"/>
              <a:t>rcms-parameter-deploy</a:t>
            </a:r>
            <a:r>
              <a:rPr lang="it-IT" sz="1200" dirty="0"/>
              <a:t>" </a:t>
            </a:r>
            <a:r>
              <a:rPr lang="it-IT" sz="1200" dirty="0" err="1"/>
              <a:t>default=</a:t>
            </a:r>
            <a:r>
              <a:rPr lang="it-IT" sz="1200" dirty="0"/>
              <a:t>"</a:t>
            </a:r>
            <a:r>
              <a:rPr lang="it-IT" sz="1200" dirty="0" err="1"/>
              <a:t>axis-deploy</a:t>
            </a:r>
            <a:r>
              <a:rPr lang="it-IT" sz="1200" dirty="0"/>
              <a:t>" </a:t>
            </a:r>
            <a:r>
              <a:rPr lang="it-IT" sz="1200" dirty="0" err="1"/>
              <a:t>basedir</a:t>
            </a:r>
            <a:r>
              <a:rPr lang="it-IT" sz="1200" dirty="0" err="1" smtClean="0"/>
              <a:t>=</a:t>
            </a:r>
            <a:r>
              <a:rPr lang="it-IT" sz="1200" dirty="0" smtClean="0"/>
              <a:t>"."&gt;</a:t>
            </a:r>
            <a:endParaRPr lang="en-US" sz="1200" dirty="0"/>
          </a:p>
          <a:p>
            <a:r>
              <a:rPr lang="it-IT" sz="1200" dirty="0" smtClean="0"/>
              <a:t>	&lt;</a:t>
            </a:r>
            <a:r>
              <a:rPr lang="it-IT" sz="1200" dirty="0" err="1"/>
              <a:t>property</a:t>
            </a:r>
            <a:r>
              <a:rPr lang="it-IT" sz="1200" dirty="0"/>
              <a:t> </a:t>
            </a:r>
            <a:r>
              <a:rPr lang="it-IT" sz="1200" dirty="0" err="1"/>
              <a:t>file=</a:t>
            </a:r>
            <a:r>
              <a:rPr lang="it-IT" sz="1200" dirty="0"/>
              <a:t>"</a:t>
            </a:r>
            <a:r>
              <a:rPr lang="it-IT" sz="1200" dirty="0" err="1"/>
              <a:t>build.properties</a:t>
            </a:r>
            <a:r>
              <a:rPr lang="it-IT" sz="1200" dirty="0"/>
              <a:t>" /&gt;</a:t>
            </a:r>
          </a:p>
          <a:p>
            <a:r>
              <a:rPr lang="it-IT" sz="1200" dirty="0"/>
              <a:t>…</a:t>
            </a:r>
          </a:p>
          <a:p>
            <a:r>
              <a:rPr lang="en-US" sz="1200" dirty="0"/>
              <a:t>  </a:t>
            </a:r>
            <a:r>
              <a:rPr lang="en-US" sz="1200" dirty="0" smtClean="0"/>
              <a:t>	&lt;!-- </a:t>
            </a:r>
            <a:r>
              <a:rPr lang="en-US" sz="1200" dirty="0"/>
              <a:t>Generate the axis deployment descriptor --&gt;</a:t>
            </a:r>
          </a:p>
          <a:p>
            <a:r>
              <a:rPr lang="it-IT" sz="1200" dirty="0"/>
              <a:t>  </a:t>
            </a:r>
            <a:r>
              <a:rPr lang="it-IT" sz="1200" dirty="0" smtClean="0"/>
              <a:t>	&lt;</a:t>
            </a:r>
            <a:r>
              <a:rPr lang="it-IT" sz="1200" dirty="0"/>
              <a:t>target </a:t>
            </a:r>
            <a:r>
              <a:rPr lang="it-IT" sz="1200" dirty="0" err="1"/>
              <a:t>name=</a:t>
            </a:r>
            <a:r>
              <a:rPr lang="it-IT" sz="1200" dirty="0"/>
              <a:t>"</a:t>
            </a:r>
            <a:r>
              <a:rPr lang="it-IT" sz="1200" b="1" dirty="0" err="1"/>
              <a:t>axisdoclet</a:t>
            </a:r>
            <a:r>
              <a:rPr lang="it-IT" sz="1200" dirty="0"/>
              <a:t>"&gt;</a:t>
            </a:r>
          </a:p>
          <a:p>
            <a:r>
              <a:rPr lang="it-IT" sz="1200" dirty="0"/>
              <a:t>    </a:t>
            </a:r>
            <a:r>
              <a:rPr lang="it-IT" sz="1200" dirty="0" smtClean="0"/>
              <a:t>		&lt;</a:t>
            </a:r>
            <a:r>
              <a:rPr lang="it-IT" sz="1200" dirty="0" err="1"/>
              <a:t>taskdef</a:t>
            </a:r>
            <a:r>
              <a:rPr lang="it-IT" sz="1200" dirty="0"/>
              <a:t> </a:t>
            </a:r>
            <a:r>
              <a:rPr lang="it-IT" sz="1200" dirty="0" err="1"/>
              <a:t>name=</a:t>
            </a:r>
            <a:r>
              <a:rPr lang="it-IT" sz="1200" dirty="0"/>
              <a:t>"</a:t>
            </a:r>
            <a:r>
              <a:rPr lang="it-IT" sz="1200" dirty="0" err="1"/>
              <a:t>templatedoclet</a:t>
            </a:r>
            <a:r>
              <a:rPr lang="it-IT" sz="1200" dirty="0"/>
              <a:t>" </a:t>
            </a:r>
            <a:r>
              <a:rPr lang="it-IT" sz="1200" dirty="0" err="1"/>
              <a:t>classname=</a:t>
            </a:r>
            <a:r>
              <a:rPr lang="it-IT" sz="1200" dirty="0"/>
              <a:t>"</a:t>
            </a:r>
            <a:r>
              <a:rPr lang="it-IT" sz="1200" dirty="0" err="1"/>
              <a:t>xdoclet.DocletTask</a:t>
            </a:r>
            <a:r>
              <a:rPr lang="it-IT" sz="1200" dirty="0"/>
              <a:t>" </a:t>
            </a:r>
            <a:r>
              <a:rPr lang="it-IT" sz="1200" dirty="0" err="1"/>
              <a:t>classpathref=</a:t>
            </a:r>
            <a:r>
              <a:rPr lang="it-IT" sz="1200" dirty="0"/>
              <a:t>"</a:t>
            </a:r>
            <a:r>
              <a:rPr lang="it-IT" sz="1200" dirty="0" err="1"/>
              <a:t>xdoclet.class.path</a:t>
            </a:r>
            <a:r>
              <a:rPr lang="it-IT" sz="1200" dirty="0"/>
              <a:t>" /&gt;</a:t>
            </a:r>
          </a:p>
          <a:p>
            <a:r>
              <a:rPr lang="it-IT" sz="1200" dirty="0"/>
              <a:t>     </a:t>
            </a:r>
            <a:r>
              <a:rPr lang="it-IT" sz="1200" dirty="0" smtClean="0"/>
              <a:t>		&lt;</a:t>
            </a:r>
            <a:r>
              <a:rPr lang="it-IT" sz="1200" dirty="0" err="1"/>
              <a:t>templatedoclet</a:t>
            </a:r>
            <a:r>
              <a:rPr lang="it-IT" sz="1200" dirty="0"/>
              <a:t> </a:t>
            </a:r>
            <a:r>
              <a:rPr lang="it-IT" sz="1200" dirty="0" err="1"/>
              <a:t>destdir=</a:t>
            </a:r>
            <a:r>
              <a:rPr lang="it-IT" sz="1200" dirty="0"/>
              <a:t>"${output}" </a:t>
            </a:r>
            <a:r>
              <a:rPr lang="it-IT" sz="1200" dirty="0" err="1"/>
              <a:t>verbose=</a:t>
            </a:r>
            <a:r>
              <a:rPr lang="it-IT" sz="1200" dirty="0"/>
              <a:t>"1"&gt;</a:t>
            </a:r>
          </a:p>
          <a:p>
            <a:r>
              <a:rPr lang="it-IT" sz="1200" dirty="0"/>
              <a:t>       </a:t>
            </a:r>
            <a:r>
              <a:rPr lang="it-IT" sz="1200" dirty="0" smtClean="0"/>
              <a:t>		    &lt;</a:t>
            </a:r>
            <a:r>
              <a:rPr lang="it-IT" sz="1200" dirty="0" err="1"/>
              <a:t>template</a:t>
            </a:r>
            <a:r>
              <a:rPr lang="it-IT" sz="1200" dirty="0"/>
              <a:t> </a:t>
            </a:r>
            <a:r>
              <a:rPr lang="it-IT" sz="1200" dirty="0" err="1"/>
              <a:t>templateFile=</a:t>
            </a:r>
            <a:r>
              <a:rPr lang="it-IT" sz="1200" dirty="0"/>
              <a:t>"${</a:t>
            </a:r>
            <a:r>
              <a:rPr lang="it-IT" sz="1200" dirty="0" err="1"/>
              <a:t>deploy.xdoclet.template</a:t>
            </a:r>
            <a:r>
              <a:rPr lang="it-IT" sz="1200" dirty="0"/>
              <a:t>}" </a:t>
            </a:r>
            <a:r>
              <a:rPr lang="it-IT" sz="1200" dirty="0" err="1"/>
              <a:t>destinationFile=</a:t>
            </a:r>
            <a:r>
              <a:rPr lang="it-IT" sz="1200" dirty="0"/>
              <a:t>"${</a:t>
            </a:r>
            <a:r>
              <a:rPr lang="it-IT" sz="1200" dirty="0" err="1"/>
              <a:t>deploy.wsdd</a:t>
            </a:r>
            <a:r>
              <a:rPr lang="it-IT" sz="1200" dirty="0"/>
              <a:t>}"&gt;</a:t>
            </a:r>
          </a:p>
          <a:p>
            <a:r>
              <a:rPr lang="en-US" sz="1200" dirty="0" smtClean="0"/>
              <a:t>			&lt;</a:t>
            </a:r>
            <a:r>
              <a:rPr lang="en-US" sz="1200" dirty="0" err="1"/>
              <a:t>configParam</a:t>
            </a:r>
            <a:r>
              <a:rPr lang="en-US" sz="1200" dirty="0"/>
              <a:t> name="</a:t>
            </a:r>
            <a:r>
              <a:rPr lang="en-US" sz="1200" dirty="0" err="1"/>
              <a:t>Xmlencoding</a:t>
            </a:r>
            <a:r>
              <a:rPr lang="en-US" sz="1200" dirty="0"/>
              <a:t>" value="utf-8" /&gt;</a:t>
            </a:r>
          </a:p>
          <a:p>
            <a:r>
              <a:rPr lang="it-IT" sz="1200" dirty="0" smtClean="0"/>
              <a:t>		    &lt;/</a:t>
            </a:r>
            <a:r>
              <a:rPr lang="it-IT" sz="1200" dirty="0" err="1"/>
              <a:t>template</a:t>
            </a:r>
            <a:r>
              <a:rPr lang="it-IT" sz="1200" dirty="0"/>
              <a:t>&gt;</a:t>
            </a:r>
          </a:p>
          <a:p>
            <a:r>
              <a:rPr lang="it-IT" sz="1200" dirty="0" smtClean="0"/>
              <a:t>		&lt;/</a:t>
            </a:r>
            <a:r>
              <a:rPr lang="it-IT" sz="1200" dirty="0" err="1"/>
              <a:t>templatedoclet</a:t>
            </a:r>
            <a:r>
              <a:rPr lang="it-IT" sz="1200" dirty="0"/>
              <a:t>&gt;</a:t>
            </a:r>
          </a:p>
          <a:p>
            <a:r>
              <a:rPr lang="it-IT" sz="1200" dirty="0" smtClean="0"/>
              <a:t>	&lt;/</a:t>
            </a:r>
            <a:r>
              <a:rPr lang="it-IT" sz="1200" dirty="0"/>
              <a:t>target</a:t>
            </a:r>
            <a:r>
              <a:rPr lang="it-IT" sz="1200" dirty="0" smtClean="0"/>
              <a:t>&gt;</a:t>
            </a:r>
            <a:endParaRPr lang="it-IT" sz="1200" dirty="0"/>
          </a:p>
          <a:p>
            <a:r>
              <a:rPr lang="en-US" sz="1200" dirty="0" smtClean="0"/>
              <a:t>	&lt;!-- </a:t>
            </a:r>
            <a:r>
              <a:rPr lang="en-US" sz="1200" dirty="0"/>
              <a:t>Generate the axis </a:t>
            </a:r>
            <a:r>
              <a:rPr lang="en-US" sz="1200" dirty="0" err="1"/>
              <a:t>undeployment</a:t>
            </a:r>
            <a:r>
              <a:rPr lang="en-US" sz="1200" dirty="0"/>
              <a:t> descriptor --&gt;</a:t>
            </a:r>
          </a:p>
          <a:p>
            <a:r>
              <a:rPr lang="it-IT" sz="1200" dirty="0"/>
              <a:t>…</a:t>
            </a:r>
          </a:p>
          <a:p>
            <a:r>
              <a:rPr lang="en-US" sz="1200" dirty="0" smtClean="0"/>
              <a:t>	&lt;!-- </a:t>
            </a:r>
            <a:r>
              <a:rPr lang="en-US" sz="1200" dirty="0"/>
              <a:t>Deploy the services into axis engine --&gt;</a:t>
            </a:r>
          </a:p>
          <a:p>
            <a:r>
              <a:rPr lang="it-IT" sz="1200" dirty="0" smtClean="0"/>
              <a:t>	&lt;</a:t>
            </a:r>
            <a:r>
              <a:rPr lang="it-IT" sz="1200" dirty="0"/>
              <a:t>target </a:t>
            </a:r>
            <a:r>
              <a:rPr lang="it-IT" sz="1200" dirty="0" err="1"/>
              <a:t>name=</a:t>
            </a:r>
            <a:r>
              <a:rPr lang="it-IT" sz="1200" dirty="0"/>
              <a:t>"</a:t>
            </a:r>
            <a:r>
              <a:rPr lang="it-IT" sz="1200" b="1" dirty="0" err="1"/>
              <a:t>axis-deploy</a:t>
            </a:r>
            <a:r>
              <a:rPr lang="it-IT" sz="1200" dirty="0"/>
              <a:t>" </a:t>
            </a:r>
            <a:r>
              <a:rPr lang="it-IT" sz="1200" dirty="0" err="1"/>
              <a:t>depends=</a:t>
            </a:r>
            <a:r>
              <a:rPr lang="it-IT" sz="1200" dirty="0"/>
              <a:t>"</a:t>
            </a:r>
            <a:r>
              <a:rPr lang="it-IT" sz="1200" dirty="0" err="1"/>
              <a:t>axisdoclet</a:t>
            </a:r>
            <a:r>
              <a:rPr lang="it-IT" sz="1200" dirty="0"/>
              <a:t>,</a:t>
            </a:r>
            <a:r>
              <a:rPr lang="it-IT" sz="1200" dirty="0" err="1"/>
              <a:t>axisdoclet-undeploy</a:t>
            </a:r>
            <a:r>
              <a:rPr lang="it-IT" sz="1200" dirty="0"/>
              <a:t>"&gt;</a:t>
            </a:r>
          </a:p>
          <a:p>
            <a:r>
              <a:rPr lang="en-US" sz="1200" dirty="0"/>
              <a:t>  </a:t>
            </a:r>
            <a:r>
              <a:rPr lang="en-US" sz="1200" dirty="0" smtClean="0"/>
              <a:t>		&lt;</a:t>
            </a:r>
            <a:r>
              <a:rPr lang="en-US" sz="1200" dirty="0" err="1" smtClean="0"/>
              <a:t>taskdef</a:t>
            </a:r>
            <a:r>
              <a:rPr lang="en-US" sz="1200" dirty="0" smtClean="0"/>
              <a:t> </a:t>
            </a:r>
            <a:r>
              <a:rPr lang="en-US" sz="1200" dirty="0"/>
              <a:t>resource="axis-</a:t>
            </a:r>
            <a:r>
              <a:rPr lang="en-US" sz="1200" dirty="0" err="1"/>
              <a:t>tasks.properties</a:t>
            </a:r>
            <a:r>
              <a:rPr lang="en-US" sz="1200" dirty="0"/>
              <a:t>" </a:t>
            </a:r>
            <a:r>
              <a:rPr lang="en-US" sz="1200" dirty="0" err="1"/>
              <a:t>classpathref</a:t>
            </a:r>
            <a:r>
              <a:rPr lang="en-US" sz="1200" dirty="0"/>
              <a:t>="</a:t>
            </a:r>
            <a:r>
              <a:rPr lang="en-US" sz="1200" dirty="0" err="1"/>
              <a:t>axis.classpath</a:t>
            </a:r>
            <a:r>
              <a:rPr lang="en-US" sz="1200" dirty="0"/>
              <a:t>" /&gt;</a:t>
            </a:r>
          </a:p>
          <a:p>
            <a:r>
              <a:rPr lang="it-IT" sz="1200" dirty="0"/>
              <a:t>  </a:t>
            </a:r>
            <a:r>
              <a:rPr lang="it-IT" sz="1200" dirty="0" smtClean="0"/>
              <a:t>		&lt;</a:t>
            </a:r>
            <a:r>
              <a:rPr lang="it-IT" sz="1200" dirty="0" err="1"/>
              <a:t>axis-admin</a:t>
            </a:r>
            <a:r>
              <a:rPr lang="it-IT" sz="1200" dirty="0"/>
              <a:t> </a:t>
            </a:r>
            <a:r>
              <a:rPr lang="it-IT" sz="1200" dirty="0" err="1"/>
              <a:t>port=</a:t>
            </a:r>
            <a:r>
              <a:rPr lang="it-IT" sz="1200" dirty="0"/>
              <a:t>"${</a:t>
            </a:r>
            <a:r>
              <a:rPr lang="it-IT" sz="1200" dirty="0" err="1"/>
              <a:t>target.port</a:t>
            </a:r>
            <a:r>
              <a:rPr lang="it-IT" sz="1200" dirty="0"/>
              <a:t>}" </a:t>
            </a:r>
            <a:r>
              <a:rPr lang="it-IT" sz="1200" dirty="0" err="1"/>
              <a:t>hostname=</a:t>
            </a:r>
            <a:r>
              <a:rPr lang="it-IT" sz="1200" dirty="0"/>
              <a:t>"${</a:t>
            </a:r>
            <a:r>
              <a:rPr lang="it-IT" sz="1200" dirty="0" err="1"/>
              <a:t>target.server</a:t>
            </a:r>
            <a:r>
              <a:rPr lang="it-IT" sz="1200" dirty="0"/>
              <a:t>}" </a:t>
            </a:r>
            <a:r>
              <a:rPr lang="it-IT" sz="1200" dirty="0" err="1"/>
              <a:t>failonerror=</a:t>
            </a:r>
            <a:r>
              <a:rPr lang="it-IT" sz="1200" dirty="0"/>
              <a:t>"</a:t>
            </a:r>
            <a:r>
              <a:rPr lang="it-IT" sz="1200" dirty="0" err="1"/>
              <a:t>true</a:t>
            </a:r>
            <a:r>
              <a:rPr lang="it-IT" sz="1200" dirty="0"/>
              <a:t>" </a:t>
            </a:r>
            <a:r>
              <a:rPr lang="it-IT" sz="1200" dirty="0" smtClean="0"/>
              <a:t>			</a:t>
            </a:r>
            <a:r>
              <a:rPr lang="it-IT" sz="1200" dirty="0" err="1" smtClean="0"/>
              <a:t>servletpath</a:t>
            </a:r>
            <a:r>
              <a:rPr lang="it-IT" sz="1200" dirty="0" err="1"/>
              <a:t>=</a:t>
            </a:r>
            <a:r>
              <a:rPr lang="it-IT" sz="1200" dirty="0"/>
              <a:t>"${</a:t>
            </a:r>
            <a:r>
              <a:rPr lang="it-IT" sz="1200" dirty="0" err="1"/>
              <a:t>target.appname</a:t>
            </a:r>
            <a:r>
              <a:rPr lang="it-IT" sz="1200" dirty="0"/>
              <a:t>}/</a:t>
            </a:r>
            <a:r>
              <a:rPr lang="it-IT" sz="1200" dirty="0" err="1"/>
              <a:t>services</a:t>
            </a:r>
            <a:r>
              <a:rPr lang="it-IT" sz="1200" dirty="0"/>
              <a:t>/</a:t>
            </a:r>
            <a:r>
              <a:rPr lang="it-IT" sz="1200" dirty="0" err="1"/>
              <a:t>AdminService</a:t>
            </a:r>
            <a:r>
              <a:rPr lang="it-IT" sz="1200" dirty="0"/>
              <a:t>" </a:t>
            </a:r>
            <a:r>
              <a:rPr lang="it-IT" sz="1200" dirty="0" err="1"/>
              <a:t>debug=</a:t>
            </a:r>
            <a:r>
              <a:rPr lang="it-IT" sz="1200" dirty="0"/>
              <a:t>"</a:t>
            </a:r>
            <a:r>
              <a:rPr lang="it-IT" sz="1200" dirty="0" err="1"/>
              <a:t>true</a:t>
            </a:r>
            <a:r>
              <a:rPr lang="it-IT" sz="1200" dirty="0"/>
              <a:t>" </a:t>
            </a:r>
            <a:r>
              <a:rPr lang="it-IT" sz="1200" dirty="0" err="1"/>
              <a:t>xmlfile=</a:t>
            </a:r>
            <a:r>
              <a:rPr lang="it-IT" sz="1200" dirty="0"/>
              <a:t>"${output}${</a:t>
            </a:r>
            <a:r>
              <a:rPr lang="it-IT" sz="1200" dirty="0" err="1"/>
              <a:t>deploy.wsdd</a:t>
            </a:r>
            <a:r>
              <a:rPr lang="it-IT" sz="1200" dirty="0"/>
              <a:t>}" /&gt;</a:t>
            </a:r>
          </a:p>
          <a:p>
            <a:r>
              <a:rPr lang="it-IT" sz="1200" dirty="0" smtClean="0"/>
              <a:t>	&lt;/</a:t>
            </a:r>
            <a:r>
              <a:rPr lang="it-IT" sz="1200" dirty="0"/>
              <a:t>target</a:t>
            </a:r>
            <a:r>
              <a:rPr lang="it-IT" sz="1200" dirty="0" smtClean="0"/>
              <a:t>&gt;</a:t>
            </a:r>
            <a:endParaRPr lang="it-IT" sz="1200" dirty="0"/>
          </a:p>
          <a:p>
            <a:r>
              <a:rPr lang="en-US" sz="1200" dirty="0" smtClean="0"/>
              <a:t>	&lt;!-- </a:t>
            </a:r>
            <a:r>
              <a:rPr lang="en-US" sz="1200" dirty="0" err="1"/>
              <a:t>Undeploy</a:t>
            </a:r>
            <a:r>
              <a:rPr lang="en-US" sz="1200" dirty="0"/>
              <a:t> the services into axis --&gt;</a:t>
            </a:r>
          </a:p>
          <a:p>
            <a:r>
              <a:rPr lang="it-IT" sz="1200" dirty="0"/>
              <a:t>…</a:t>
            </a:r>
          </a:p>
          <a:p>
            <a:r>
              <a:rPr lang="it-IT" sz="1200" dirty="0" smtClean="0"/>
              <a:t>	&lt;!</a:t>
            </a:r>
            <a:r>
              <a:rPr lang="it-IT" sz="1200" dirty="0" err="1" smtClean="0"/>
              <a:t>--</a:t>
            </a:r>
            <a:r>
              <a:rPr lang="it-IT" sz="1200" dirty="0" smtClean="0"/>
              <a:t> </a:t>
            </a:r>
            <a:r>
              <a:rPr lang="it-IT" sz="1200" dirty="0"/>
              <a:t>Generate the </a:t>
            </a:r>
            <a:r>
              <a:rPr lang="it-IT" sz="1200" dirty="0" err="1"/>
              <a:t>stubs</a:t>
            </a:r>
            <a:r>
              <a:rPr lang="it-IT" sz="1200" dirty="0"/>
              <a:t>  </a:t>
            </a:r>
            <a:r>
              <a:rPr lang="it-IT" sz="1200" dirty="0" err="1"/>
              <a:t>--</a:t>
            </a:r>
            <a:r>
              <a:rPr lang="it-IT" sz="1200" dirty="0"/>
              <a:t>&gt;</a:t>
            </a:r>
          </a:p>
          <a:p>
            <a:r>
              <a:rPr lang="it-IT" sz="1200" dirty="0" smtClean="0"/>
              <a:t>…</a:t>
            </a:r>
            <a:endParaRPr lang="it-IT" sz="1200" dirty="0"/>
          </a:p>
          <a:p>
            <a:r>
              <a:rPr lang="it-IT" sz="1200" dirty="0"/>
              <a:t>&lt;/project&gt;</a:t>
            </a:r>
          </a:p>
        </p:txBody>
      </p:sp>
      <p:sp>
        <p:nvSpPr>
          <p:cNvPr id="7"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8"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9"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Contents</a:t>
            </a:r>
            <a:endParaRPr lang="en-US" dirty="0" smtClean="0"/>
          </a:p>
        </p:txBody>
      </p:sp>
      <p:sp>
        <p:nvSpPr>
          <p:cNvPr id="5123" name="Rectangle 3"/>
          <p:cNvSpPr>
            <a:spLocks noGrp="1" noChangeArrowheads="1"/>
          </p:cNvSpPr>
          <p:nvPr>
            <p:ph idx="1"/>
          </p:nvPr>
        </p:nvSpPr>
        <p:spPr>
          <a:xfrm>
            <a:off x="457200" y="928670"/>
            <a:ext cx="8329642" cy="5372120"/>
          </a:xfrm>
        </p:spPr>
        <p:txBody>
          <a:bodyPr/>
          <a:lstStyle/>
          <a:p>
            <a:endParaRPr lang="en-US" sz="2400" dirty="0" smtClean="0"/>
          </a:p>
          <a:p>
            <a:r>
              <a:rPr lang="en-US" sz="2200" dirty="0" smtClean="0"/>
              <a:t>The CMS Run Control and Monitor System</a:t>
            </a:r>
          </a:p>
          <a:p>
            <a:pPr lvl="2"/>
            <a:r>
              <a:rPr lang="en-US" sz="1800" dirty="0" smtClean="0"/>
              <a:t>Service Oriented Architecture</a:t>
            </a:r>
          </a:p>
          <a:p>
            <a:pPr lvl="1"/>
            <a:endParaRPr lang="en-US" sz="2000" dirty="0" smtClean="0"/>
          </a:p>
          <a:p>
            <a:r>
              <a:rPr lang="en-US" sz="2200" dirty="0" smtClean="0"/>
              <a:t>Developing Web Services</a:t>
            </a:r>
          </a:p>
          <a:p>
            <a:pPr lvl="2"/>
            <a:r>
              <a:rPr lang="en-US" sz="1800" dirty="0" smtClean="0"/>
              <a:t>Server side experience</a:t>
            </a:r>
          </a:p>
          <a:p>
            <a:pPr lvl="1"/>
            <a:endParaRPr lang="en-US" sz="2000" dirty="0" smtClean="0"/>
          </a:p>
          <a:p>
            <a:r>
              <a:rPr lang="en-US" sz="2200" dirty="0" smtClean="0"/>
              <a:t>The GRIDCC project</a:t>
            </a:r>
          </a:p>
          <a:p>
            <a:pPr lvl="1"/>
            <a:endParaRPr lang="en-US" sz="2000" dirty="0" smtClean="0"/>
          </a:p>
          <a:p>
            <a:r>
              <a:rPr lang="en-US" sz="2200" dirty="0" smtClean="0"/>
              <a:t>The </a:t>
            </a:r>
            <a:r>
              <a:rPr lang="en-US" sz="2200" dirty="0" err="1" smtClean="0"/>
              <a:t>Agata</a:t>
            </a:r>
            <a:r>
              <a:rPr lang="en-US" sz="2200" dirty="0" smtClean="0"/>
              <a:t> Run Control</a:t>
            </a:r>
          </a:p>
          <a:p>
            <a:pPr lvl="1"/>
            <a:endParaRPr lang="en-US" sz="2000" dirty="0" smtClean="0"/>
          </a:p>
          <a:p>
            <a:r>
              <a:rPr lang="en-US" sz="2200" dirty="0" smtClean="0"/>
              <a:t>Developing Web Services</a:t>
            </a:r>
          </a:p>
          <a:p>
            <a:pPr lvl="2"/>
            <a:r>
              <a:rPr lang="en-US" sz="1800" dirty="0" smtClean="0"/>
              <a:t>Client side experience</a:t>
            </a:r>
          </a:p>
          <a:p>
            <a:pPr lvl="2"/>
            <a:endParaRPr lang="en-US" sz="1800" dirty="0" smtClean="0"/>
          </a:p>
          <a:p>
            <a:pPr lvl="1">
              <a:buFontTx/>
              <a:buNone/>
            </a:pPr>
            <a:endParaRPr lang="en-US" sz="2000" dirty="0" smtClean="0"/>
          </a:p>
          <a:p>
            <a:pPr lvl="1"/>
            <a:endParaRPr lang="en-US" sz="2000" dirty="0" smtClean="0"/>
          </a:p>
          <a:p>
            <a:pPr lvl="1"/>
            <a:endParaRPr lang="en-US" sz="2000" dirty="0" smtClean="0"/>
          </a:p>
          <a:p>
            <a:pPr lvl="1"/>
            <a:endParaRPr lang="en-US" sz="2000" dirty="0" smtClean="0"/>
          </a:p>
        </p:txBody>
      </p:sp>
      <p:sp>
        <p:nvSpPr>
          <p:cNvPr id="4" name="Segnaposto data 3"/>
          <p:cNvSpPr>
            <a:spLocks noGrp="1"/>
          </p:cNvSpPr>
          <p:nvPr>
            <p:ph type="dt" sz="quarter" idx="10"/>
          </p:nvPr>
        </p:nvSpPr>
        <p:spPr/>
        <p:txBody>
          <a:bodyPr/>
          <a:lstStyle/>
          <a:p>
            <a:pPr>
              <a:defRPr/>
            </a:pPr>
            <a:r>
              <a:rPr lang="it-IT" dirty="0" smtClean="0"/>
              <a:t>Incontro CCR - 10.12.2008</a:t>
            </a:r>
            <a:endParaRPr lang="en-US" dirty="0"/>
          </a:p>
        </p:txBody>
      </p:sp>
      <p:sp>
        <p:nvSpPr>
          <p:cNvPr id="5" name="Segnaposto piè di pagina 4"/>
          <p:cNvSpPr>
            <a:spLocks noGrp="1"/>
          </p:cNvSpPr>
          <p:nvPr>
            <p:ph type="ftr" sz="quarter" idx="11"/>
          </p:nvPr>
        </p:nvSpPr>
        <p:spPr/>
        <p:txBody>
          <a:bodyPr/>
          <a:lstStyle/>
          <a:p>
            <a:pPr>
              <a:defRPr/>
            </a:pPr>
            <a:r>
              <a:rPr lang="en-US" dirty="0" err="1" smtClean="0"/>
              <a:t>M.Gulmini</a:t>
            </a:r>
            <a:endParaRPr lang="en-US" dirty="0"/>
          </a:p>
        </p:txBody>
      </p:sp>
      <p:sp>
        <p:nvSpPr>
          <p:cNvPr id="6"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t>Example: Axis deployment descriptors</a:t>
            </a:r>
          </a:p>
        </p:txBody>
      </p:sp>
      <p:sp>
        <p:nvSpPr>
          <p:cNvPr id="20486" name="Text Box 3"/>
          <p:cNvSpPr txBox="1">
            <a:spLocks noChangeArrowheads="1"/>
          </p:cNvSpPr>
          <p:nvPr/>
        </p:nvSpPr>
        <p:spPr bwMode="auto">
          <a:xfrm>
            <a:off x="214282" y="785794"/>
            <a:ext cx="8572500" cy="4071966"/>
          </a:xfrm>
          <a:prstGeom prst="rect">
            <a:avLst/>
          </a:prstGeom>
          <a:solidFill>
            <a:srgbClr val="FFFF99">
              <a:alpha val="87842"/>
            </a:srgbClr>
          </a:solidFill>
          <a:ln w="9525">
            <a:noFill/>
            <a:miter lim="800000"/>
            <a:headEnd/>
            <a:tailEnd/>
          </a:ln>
        </p:spPr>
        <p:txBody>
          <a:bodyPr/>
          <a:lstStyle/>
          <a:p>
            <a:r>
              <a:rPr lang="it-IT" sz="1100" dirty="0" smtClean="0"/>
              <a:t>&lt;?</a:t>
            </a:r>
            <a:r>
              <a:rPr lang="it-IT" sz="1100" dirty="0"/>
              <a:t>xml </a:t>
            </a:r>
            <a:r>
              <a:rPr lang="it-IT" sz="1100" dirty="0" err="1"/>
              <a:t>version=</a:t>
            </a:r>
            <a:r>
              <a:rPr lang="it-IT" sz="1100" dirty="0"/>
              <a:t>"1.0" </a:t>
            </a:r>
            <a:r>
              <a:rPr lang="it-IT" sz="1100" dirty="0" err="1"/>
              <a:t>encoding=</a:t>
            </a:r>
            <a:r>
              <a:rPr lang="it-IT" sz="1100" dirty="0"/>
              <a:t>"utf-8</a:t>
            </a:r>
            <a:r>
              <a:rPr lang="it-IT" sz="1100" dirty="0" smtClean="0"/>
              <a:t>"?&gt;</a:t>
            </a:r>
            <a:endParaRPr lang="it-IT" sz="1100" dirty="0"/>
          </a:p>
          <a:p>
            <a:r>
              <a:rPr lang="it-IT" sz="1100" dirty="0"/>
              <a:t>&lt;</a:t>
            </a:r>
            <a:r>
              <a:rPr lang="it-IT" sz="1100" b="1" dirty="0" err="1" smtClean="0"/>
              <a:t>deployment</a:t>
            </a:r>
            <a:r>
              <a:rPr lang="it-IT" sz="1100" dirty="0" smtClean="0"/>
              <a:t> </a:t>
            </a:r>
            <a:r>
              <a:rPr lang="it-IT" sz="1100" dirty="0" err="1" smtClean="0"/>
              <a:t>xmlns=</a:t>
            </a:r>
            <a:r>
              <a:rPr lang="it-IT" sz="1100" dirty="0" err="1" smtClean="0">
                <a:hlinkClick r:id="rId3"/>
              </a:rPr>
              <a:t>http</a:t>
            </a:r>
            <a:r>
              <a:rPr lang="it-IT" sz="1100" dirty="0">
                <a:hlinkClick r:id="rId3"/>
              </a:rPr>
              <a:t>://</a:t>
            </a:r>
            <a:r>
              <a:rPr lang="it-IT" sz="1100" dirty="0" err="1">
                <a:hlinkClick r:id="rId3"/>
              </a:rPr>
              <a:t>xml.apache.org</a:t>
            </a:r>
            <a:r>
              <a:rPr lang="it-IT" sz="1100" dirty="0">
                <a:hlinkClick r:id="rId3"/>
              </a:rPr>
              <a:t>/</a:t>
            </a:r>
            <a:r>
              <a:rPr lang="it-IT" sz="1100" dirty="0" err="1">
                <a:hlinkClick r:id="rId3"/>
              </a:rPr>
              <a:t>axis</a:t>
            </a:r>
            <a:r>
              <a:rPr lang="it-IT" sz="1100" dirty="0">
                <a:hlinkClick r:id="rId3"/>
              </a:rPr>
              <a:t>/</a:t>
            </a:r>
            <a:r>
              <a:rPr lang="it-IT" sz="1100" dirty="0" err="1">
                <a:hlinkClick r:id="rId3"/>
              </a:rPr>
              <a:t>wsdd</a:t>
            </a:r>
            <a:r>
              <a:rPr lang="it-IT" sz="1100" dirty="0" smtClean="0">
                <a:hlinkClick r:id="rId3"/>
              </a:rPr>
              <a:t>/</a:t>
            </a:r>
            <a:r>
              <a:rPr lang="it-IT" sz="1100" dirty="0" smtClean="0"/>
              <a:t>  </a:t>
            </a:r>
            <a:r>
              <a:rPr lang="it-IT" sz="1100" dirty="0" err="1" smtClean="0"/>
              <a:t>xmlns</a:t>
            </a:r>
            <a:r>
              <a:rPr lang="it-IT" sz="1100" dirty="0" smtClean="0"/>
              <a:t>:</a:t>
            </a:r>
            <a:r>
              <a:rPr lang="it-IT" sz="1100" dirty="0" err="1" smtClean="0"/>
              <a:t>java=</a:t>
            </a:r>
            <a:r>
              <a:rPr lang="it-IT" sz="1100" dirty="0" err="1" smtClean="0">
                <a:hlinkClick r:id="rId4"/>
              </a:rPr>
              <a:t>http</a:t>
            </a:r>
            <a:r>
              <a:rPr lang="it-IT" sz="1100" dirty="0">
                <a:hlinkClick r:id="rId4"/>
              </a:rPr>
              <a:t>://</a:t>
            </a:r>
            <a:r>
              <a:rPr lang="it-IT" sz="1100" dirty="0" err="1" smtClean="0">
                <a:hlinkClick r:id="rId4"/>
              </a:rPr>
              <a:t>xml.apache.org</a:t>
            </a:r>
            <a:r>
              <a:rPr lang="it-IT" sz="1100" dirty="0" smtClean="0">
                <a:hlinkClick r:id="rId4"/>
              </a:rPr>
              <a:t>/</a:t>
            </a:r>
            <a:r>
              <a:rPr lang="it-IT" sz="1100" dirty="0" err="1" smtClean="0">
                <a:hlinkClick r:id="rId4"/>
              </a:rPr>
              <a:t>axis</a:t>
            </a:r>
            <a:r>
              <a:rPr lang="it-IT" sz="1100" dirty="0" smtClean="0">
                <a:hlinkClick r:id="rId4"/>
              </a:rPr>
              <a:t>/</a:t>
            </a:r>
            <a:r>
              <a:rPr lang="it-IT" sz="1100" dirty="0" err="1" smtClean="0">
                <a:hlinkClick r:id="rId4"/>
              </a:rPr>
              <a:t>wsdd</a:t>
            </a:r>
            <a:r>
              <a:rPr lang="it-IT" sz="1100" dirty="0" smtClean="0">
                <a:hlinkClick r:id="rId4"/>
              </a:rPr>
              <a:t>/</a:t>
            </a:r>
            <a:r>
              <a:rPr lang="it-IT" sz="1100" dirty="0" err="1" smtClean="0">
                <a:hlinkClick r:id="rId4"/>
              </a:rPr>
              <a:t>providers</a:t>
            </a:r>
            <a:r>
              <a:rPr lang="it-IT" sz="1100" dirty="0" smtClean="0">
                <a:hlinkClick r:id="rId4"/>
              </a:rPr>
              <a:t>/java</a:t>
            </a:r>
            <a:r>
              <a:rPr lang="it-IT" sz="1100" dirty="0" smtClean="0"/>
              <a:t> 	</a:t>
            </a:r>
            <a:r>
              <a:rPr lang="it-IT" sz="1100" dirty="0" err="1" smtClean="0"/>
              <a:t>xmlns</a:t>
            </a:r>
            <a:r>
              <a:rPr lang="it-IT" sz="1100" dirty="0" smtClean="0"/>
              <a:t>:</a:t>
            </a:r>
            <a:r>
              <a:rPr lang="it-IT" sz="1100" dirty="0" err="1" smtClean="0"/>
              <a:t>xsi=</a:t>
            </a:r>
            <a:r>
              <a:rPr lang="it-IT" sz="1100" dirty="0" smtClean="0"/>
              <a:t>"http://www.w3.org/2000/10/</a:t>
            </a:r>
            <a:r>
              <a:rPr lang="it-IT" sz="1100" dirty="0" err="1" smtClean="0"/>
              <a:t>XMLSchema-instance</a:t>
            </a:r>
            <a:r>
              <a:rPr lang="it-IT" sz="1100" dirty="0" smtClean="0"/>
              <a:t>"&gt;</a:t>
            </a:r>
          </a:p>
          <a:p>
            <a:r>
              <a:rPr lang="it-IT" sz="1100" dirty="0"/>
              <a:t>	</a:t>
            </a:r>
            <a:r>
              <a:rPr lang="it-IT" sz="1100" dirty="0" smtClean="0"/>
              <a:t>&lt;</a:t>
            </a:r>
            <a:r>
              <a:rPr lang="it-IT" sz="1100" dirty="0"/>
              <a:t>service </a:t>
            </a:r>
            <a:r>
              <a:rPr lang="it-IT" sz="1100" dirty="0" err="1"/>
              <a:t>name=</a:t>
            </a:r>
            <a:r>
              <a:rPr lang="it-IT" sz="1100" dirty="0"/>
              <a:t>"</a:t>
            </a:r>
            <a:r>
              <a:rPr lang="it-IT" sz="1100" b="1" dirty="0" err="1" smtClean="0"/>
              <a:t>CommandService</a:t>
            </a:r>
            <a:r>
              <a:rPr lang="it-IT" sz="1100" dirty="0" smtClean="0"/>
              <a:t>“ </a:t>
            </a:r>
            <a:r>
              <a:rPr lang="it-IT" sz="1100" dirty="0" err="1" smtClean="0"/>
              <a:t>provider</a:t>
            </a:r>
            <a:r>
              <a:rPr lang="it-IT" sz="1100" dirty="0" err="1"/>
              <a:t>=</a:t>
            </a:r>
            <a:r>
              <a:rPr lang="it-IT" sz="1100" dirty="0"/>
              <a:t>"java:RPC</a:t>
            </a:r>
            <a:r>
              <a:rPr lang="it-IT" sz="1100" dirty="0" smtClean="0"/>
              <a:t>"&gt;</a:t>
            </a:r>
            <a:endParaRPr lang="it-IT" sz="1100" dirty="0"/>
          </a:p>
          <a:p>
            <a:r>
              <a:rPr lang="it-IT" sz="1100" dirty="0" smtClean="0"/>
              <a:t>		&lt;</a:t>
            </a:r>
            <a:r>
              <a:rPr lang="it-IT" sz="1100" dirty="0" err="1"/>
              <a:t>parameter</a:t>
            </a:r>
            <a:r>
              <a:rPr lang="it-IT" sz="1100" dirty="0"/>
              <a:t> </a:t>
            </a:r>
            <a:r>
              <a:rPr lang="it-IT" sz="1100" dirty="0" err="1"/>
              <a:t>name=</a:t>
            </a:r>
            <a:r>
              <a:rPr lang="it-IT" sz="1100" dirty="0"/>
              <a:t>"</a:t>
            </a:r>
            <a:r>
              <a:rPr lang="it-IT" sz="1100" dirty="0" err="1"/>
              <a:t>className</a:t>
            </a:r>
            <a:r>
              <a:rPr lang="it-IT" sz="1100" dirty="0"/>
              <a:t>" </a:t>
            </a:r>
            <a:r>
              <a:rPr lang="it-IT" sz="1100" dirty="0" err="1"/>
              <a:t>value=</a:t>
            </a:r>
            <a:r>
              <a:rPr lang="it-IT" sz="1100" dirty="0"/>
              <a:t>"</a:t>
            </a:r>
            <a:r>
              <a:rPr lang="it-IT" sz="1100" dirty="0" err="1"/>
              <a:t>rcms.fm.ws.command.FMCommand</a:t>
            </a:r>
            <a:r>
              <a:rPr lang="it-IT" sz="1100" dirty="0"/>
              <a:t>" </a:t>
            </a:r>
            <a:r>
              <a:rPr lang="it-IT" sz="1100" dirty="0" smtClean="0"/>
              <a:t>/&gt;</a:t>
            </a:r>
            <a:endParaRPr lang="it-IT" sz="1100" dirty="0"/>
          </a:p>
          <a:p>
            <a:r>
              <a:rPr lang="en-US" sz="1100" dirty="0" smtClean="0"/>
              <a:t>		&lt;!-- </a:t>
            </a:r>
            <a:r>
              <a:rPr lang="en-US" sz="1100" dirty="0"/>
              <a:t>check if </a:t>
            </a:r>
            <a:r>
              <a:rPr lang="en-US" sz="1100" dirty="0" err="1"/>
              <a:t>remoteAdmin</a:t>
            </a:r>
            <a:r>
              <a:rPr lang="en-US" sz="1100" dirty="0"/>
              <a:t> </a:t>
            </a:r>
            <a:r>
              <a:rPr lang="en-US" sz="1100" dirty="0" err="1"/>
              <a:t>param</a:t>
            </a:r>
            <a:r>
              <a:rPr lang="en-US" sz="1100" dirty="0"/>
              <a:t> is present --&gt;</a:t>
            </a:r>
          </a:p>
          <a:p>
            <a:r>
              <a:rPr lang="en-US" sz="1100" dirty="0"/>
              <a:t>      </a:t>
            </a:r>
            <a:r>
              <a:rPr lang="en-US" sz="1100" dirty="0" smtClean="0"/>
              <a:t>		&lt;</a:t>
            </a:r>
            <a:r>
              <a:rPr lang="en-US" sz="1100" dirty="0"/>
              <a:t>parameter name="</a:t>
            </a:r>
            <a:r>
              <a:rPr lang="en-US" sz="1100" dirty="0" err="1"/>
              <a:t>enableRemoteAdmin</a:t>
            </a:r>
            <a:r>
              <a:rPr lang="en-US" sz="1100" dirty="0"/>
              <a:t>" value="true" </a:t>
            </a:r>
            <a:r>
              <a:rPr lang="en-US" sz="1100" dirty="0" smtClean="0"/>
              <a:t>/&gt;</a:t>
            </a:r>
            <a:endParaRPr lang="it-IT" sz="1100" dirty="0"/>
          </a:p>
          <a:p>
            <a:r>
              <a:rPr lang="it-IT" sz="1100" dirty="0"/>
              <a:t>    </a:t>
            </a:r>
            <a:r>
              <a:rPr lang="it-IT" sz="1100" dirty="0" smtClean="0"/>
              <a:t>		&lt;</a:t>
            </a:r>
            <a:r>
              <a:rPr lang="it-IT" sz="1100" dirty="0" err="1"/>
              <a:t>parameter</a:t>
            </a:r>
            <a:r>
              <a:rPr lang="it-IT" sz="1100" dirty="0"/>
              <a:t> </a:t>
            </a:r>
            <a:r>
              <a:rPr lang="it-IT" sz="1100" dirty="0" err="1"/>
              <a:t>name=</a:t>
            </a:r>
            <a:r>
              <a:rPr lang="it-IT" sz="1100" dirty="0"/>
              <a:t>"</a:t>
            </a:r>
            <a:r>
              <a:rPr lang="it-IT" sz="1100" dirty="0" err="1"/>
              <a:t>allowedMethods</a:t>
            </a:r>
            <a:r>
              <a:rPr lang="it-IT" sz="1100" dirty="0" smtClean="0"/>
              <a:t>"</a:t>
            </a:r>
            <a:endParaRPr lang="it-IT" sz="1100" dirty="0"/>
          </a:p>
          <a:p>
            <a:r>
              <a:rPr lang="en-US" sz="1100" dirty="0"/>
              <a:t>               </a:t>
            </a:r>
            <a:r>
              <a:rPr lang="en-US" sz="1100" dirty="0" smtClean="0"/>
              <a:t>			value</a:t>
            </a:r>
            <a:r>
              <a:rPr lang="en-US" sz="1100" dirty="0"/>
              <a:t>="execute </a:t>
            </a:r>
            <a:r>
              <a:rPr lang="en-US" sz="1100" dirty="0" err="1"/>
              <a:t>getState</a:t>
            </a:r>
            <a:r>
              <a:rPr lang="en-US" sz="1100" dirty="0"/>
              <a:t> </a:t>
            </a:r>
            <a:r>
              <a:rPr lang="en-US" sz="1100" dirty="0" err="1"/>
              <a:t>getUpdatedState</a:t>
            </a:r>
            <a:r>
              <a:rPr lang="en-US" sz="1100" dirty="0"/>
              <a:t> </a:t>
            </a:r>
            <a:r>
              <a:rPr lang="en-US" sz="1100" dirty="0" err="1"/>
              <a:t>getStateTree</a:t>
            </a:r>
            <a:r>
              <a:rPr lang="en-US" sz="1100" dirty="0"/>
              <a:t> </a:t>
            </a:r>
            <a:r>
              <a:rPr lang="en-US" sz="1100" dirty="0" err="1"/>
              <a:t>getUpdatedStateTree</a:t>
            </a:r>
            <a:r>
              <a:rPr lang="en-US" sz="1100" dirty="0"/>
              <a:t> </a:t>
            </a:r>
            <a:r>
              <a:rPr lang="en-US" sz="1100" dirty="0" smtClean="0"/>
              <a:t>					</a:t>
            </a:r>
            <a:r>
              <a:rPr lang="en-US" sz="1100" dirty="0" err="1" smtClean="0"/>
              <a:t>getStateMachine</a:t>
            </a:r>
            <a:r>
              <a:rPr lang="en-US" sz="1100" dirty="0" smtClean="0"/>
              <a:t> </a:t>
            </a:r>
            <a:r>
              <a:rPr lang="en-US" sz="1100" dirty="0" err="1"/>
              <a:t>getStateList</a:t>
            </a:r>
            <a:r>
              <a:rPr lang="en-US" sz="1100" dirty="0"/>
              <a:t> </a:t>
            </a:r>
            <a:r>
              <a:rPr lang="en-US" sz="1100" dirty="0" smtClean="0"/>
              <a:t>"</a:t>
            </a:r>
            <a:r>
              <a:rPr lang="it-IT" sz="1100" dirty="0" smtClean="0"/>
              <a:t>/&gt;</a:t>
            </a:r>
            <a:endParaRPr lang="it-IT" sz="1100" dirty="0"/>
          </a:p>
          <a:p>
            <a:r>
              <a:rPr lang="en-US" sz="1100" dirty="0"/>
              <a:t>    </a:t>
            </a:r>
            <a:r>
              <a:rPr lang="en-US" sz="1100" dirty="0" smtClean="0"/>
              <a:t>		&lt;</a:t>
            </a:r>
            <a:r>
              <a:rPr lang="en-US" sz="1100" dirty="0"/>
              <a:t>parameter name="scope" value="Application"/&gt;</a:t>
            </a:r>
          </a:p>
          <a:p>
            <a:endParaRPr lang="it-IT" sz="1100" dirty="0"/>
          </a:p>
          <a:p>
            <a:r>
              <a:rPr lang="it-IT" sz="1100" dirty="0" smtClean="0"/>
              <a:t>		&lt;</a:t>
            </a:r>
            <a:r>
              <a:rPr lang="it-IT" sz="1100" dirty="0" err="1"/>
              <a:t>beanMapping</a:t>
            </a:r>
            <a:r>
              <a:rPr lang="it-IT" sz="1100" dirty="0"/>
              <a:t> </a:t>
            </a:r>
            <a:r>
              <a:rPr lang="it-IT" sz="1100" dirty="0" err="1"/>
              <a:t>qname=</a:t>
            </a:r>
            <a:r>
              <a:rPr lang="it-IT" sz="1100" dirty="0"/>
              <a:t>"</a:t>
            </a:r>
            <a:r>
              <a:rPr lang="it-IT" sz="1100" dirty="0" err="1"/>
              <a:t>ns</a:t>
            </a:r>
            <a:r>
              <a:rPr lang="it-IT" sz="1100" dirty="0"/>
              <a:t>:</a:t>
            </a:r>
            <a:r>
              <a:rPr lang="it-IT" sz="1100" dirty="0" err="1"/>
              <a:t>CommandServiceException</a:t>
            </a:r>
            <a:r>
              <a:rPr lang="it-IT" sz="1100" dirty="0" smtClean="0"/>
              <a:t>"</a:t>
            </a:r>
            <a:r>
              <a:rPr lang="en-US" sz="1100" i="1" dirty="0" smtClean="0"/>
              <a:t> (Axis documentation)</a:t>
            </a:r>
            <a:endParaRPr lang="it-IT" sz="1100" dirty="0"/>
          </a:p>
          <a:p>
            <a:r>
              <a:rPr lang="it-IT" sz="1100" dirty="0"/>
              <a:t> </a:t>
            </a:r>
            <a:r>
              <a:rPr lang="it-IT" sz="1100" dirty="0" smtClean="0"/>
              <a:t>			</a:t>
            </a:r>
            <a:r>
              <a:rPr lang="it-IT" sz="1100" dirty="0" err="1" smtClean="0"/>
              <a:t>xmlns</a:t>
            </a:r>
            <a:r>
              <a:rPr lang="it-IT" sz="1100" dirty="0" smtClean="0"/>
              <a:t>:</a:t>
            </a:r>
            <a:r>
              <a:rPr lang="it-IT" sz="1100" dirty="0" err="1" smtClean="0"/>
              <a:t>ns</a:t>
            </a:r>
            <a:r>
              <a:rPr lang="it-IT" sz="1100" dirty="0" err="1"/>
              <a:t>=</a:t>
            </a:r>
            <a:r>
              <a:rPr lang="it-IT" sz="1100" dirty="0"/>
              <a:t>"</a:t>
            </a:r>
            <a:r>
              <a:rPr lang="it-IT" sz="1100" dirty="0" err="1"/>
              <a:t>urn</a:t>
            </a:r>
            <a:r>
              <a:rPr lang="it-IT" sz="1100" dirty="0"/>
              <a:t>:</a:t>
            </a:r>
            <a:r>
              <a:rPr lang="it-IT" sz="1100" dirty="0" err="1"/>
              <a:t>FMCommand</a:t>
            </a:r>
            <a:r>
              <a:rPr lang="it-IT" sz="1100" dirty="0"/>
              <a:t>"</a:t>
            </a:r>
          </a:p>
          <a:p>
            <a:r>
              <a:rPr lang="it-IT" sz="1100" dirty="0" smtClean="0"/>
              <a:t>			</a:t>
            </a:r>
            <a:r>
              <a:rPr lang="it-IT" sz="1100" dirty="0" err="1" smtClean="0"/>
              <a:t>languageSpecificType</a:t>
            </a:r>
            <a:r>
              <a:rPr lang="it-IT" sz="1100" dirty="0" err="1"/>
              <a:t>=</a:t>
            </a:r>
            <a:r>
              <a:rPr lang="it-IT" sz="1100" dirty="0"/>
              <a:t>"java:</a:t>
            </a:r>
            <a:r>
              <a:rPr lang="it-IT" sz="1100" dirty="0" err="1"/>
              <a:t>rcms.fm.fw.service.command.CommandServiceException</a:t>
            </a:r>
            <a:r>
              <a:rPr lang="it-IT" sz="1100" dirty="0"/>
              <a:t>"</a:t>
            </a:r>
          </a:p>
          <a:p>
            <a:r>
              <a:rPr lang="it-IT" sz="1100" dirty="0" smtClean="0"/>
              <a:t>		/&gt;</a:t>
            </a:r>
            <a:endParaRPr lang="it-IT" sz="1100" dirty="0"/>
          </a:p>
          <a:p>
            <a:r>
              <a:rPr lang="it-IT" sz="1100" dirty="0" smtClean="0"/>
              <a:t>		&lt;</a:t>
            </a:r>
            <a:r>
              <a:rPr lang="it-IT" sz="1100" dirty="0" err="1"/>
              <a:t>beanMapping</a:t>
            </a:r>
            <a:r>
              <a:rPr lang="it-IT" sz="1100" dirty="0"/>
              <a:t> </a:t>
            </a:r>
            <a:r>
              <a:rPr lang="it-IT" sz="1100" dirty="0" err="1"/>
              <a:t>qname=</a:t>
            </a:r>
            <a:r>
              <a:rPr lang="it-IT" sz="1100" dirty="0"/>
              <a:t>"</a:t>
            </a:r>
            <a:r>
              <a:rPr lang="it-IT" sz="1100" dirty="0" err="1"/>
              <a:t>ns</a:t>
            </a:r>
            <a:r>
              <a:rPr lang="it-IT" sz="1100" dirty="0"/>
              <a:t>:</a:t>
            </a:r>
            <a:r>
              <a:rPr lang="it-IT" sz="1100" dirty="0" err="1"/>
              <a:t>StateMachineBean</a:t>
            </a:r>
            <a:r>
              <a:rPr lang="it-IT" sz="1100" dirty="0"/>
              <a:t>"</a:t>
            </a:r>
          </a:p>
          <a:p>
            <a:r>
              <a:rPr lang="it-IT" sz="1100" dirty="0" smtClean="0"/>
              <a:t>			 </a:t>
            </a:r>
            <a:r>
              <a:rPr lang="it-IT" sz="1100" dirty="0" err="1"/>
              <a:t>xmlns</a:t>
            </a:r>
            <a:r>
              <a:rPr lang="it-IT" sz="1100" dirty="0"/>
              <a:t>:</a:t>
            </a:r>
            <a:r>
              <a:rPr lang="it-IT" sz="1100" dirty="0" err="1"/>
              <a:t>ns=</a:t>
            </a:r>
            <a:r>
              <a:rPr lang="it-IT" sz="1100" dirty="0"/>
              <a:t>"</a:t>
            </a:r>
            <a:r>
              <a:rPr lang="it-IT" sz="1100" dirty="0" err="1"/>
              <a:t>urn</a:t>
            </a:r>
            <a:r>
              <a:rPr lang="it-IT" sz="1100" dirty="0"/>
              <a:t>:</a:t>
            </a:r>
            <a:r>
              <a:rPr lang="it-IT" sz="1100" dirty="0" err="1"/>
              <a:t>FMCommand</a:t>
            </a:r>
            <a:r>
              <a:rPr lang="it-IT" sz="1100" dirty="0"/>
              <a:t>"</a:t>
            </a:r>
          </a:p>
          <a:p>
            <a:r>
              <a:rPr lang="it-IT" sz="1100" dirty="0" smtClean="0"/>
              <a:t>			</a:t>
            </a:r>
            <a:r>
              <a:rPr lang="it-IT" sz="1100" dirty="0" err="1" smtClean="0"/>
              <a:t>languageSpecificType</a:t>
            </a:r>
            <a:r>
              <a:rPr lang="it-IT" sz="1100" dirty="0" err="1"/>
              <a:t>=</a:t>
            </a:r>
            <a:r>
              <a:rPr lang="it-IT" sz="1100" dirty="0"/>
              <a:t>"java:</a:t>
            </a:r>
            <a:r>
              <a:rPr lang="it-IT" sz="1100" dirty="0" err="1"/>
              <a:t>rcms.statemachine.definition.bean.StateMachineBean</a:t>
            </a:r>
            <a:r>
              <a:rPr lang="it-IT" sz="1100" dirty="0"/>
              <a:t>"</a:t>
            </a:r>
          </a:p>
          <a:p>
            <a:r>
              <a:rPr lang="it-IT" sz="1100" dirty="0" smtClean="0"/>
              <a:t>		/&gt;</a:t>
            </a:r>
          </a:p>
          <a:p>
            <a:r>
              <a:rPr lang="it-IT" sz="1100" dirty="0"/>
              <a:t>	</a:t>
            </a:r>
            <a:r>
              <a:rPr lang="it-IT" sz="1100" dirty="0" smtClean="0"/>
              <a:t>	…</a:t>
            </a:r>
            <a:endParaRPr lang="it-IT" sz="1100" dirty="0"/>
          </a:p>
          <a:p>
            <a:r>
              <a:rPr lang="it-IT" sz="1100" dirty="0" smtClean="0"/>
              <a:t>	&lt;/</a:t>
            </a:r>
            <a:r>
              <a:rPr lang="it-IT" sz="1100" dirty="0"/>
              <a:t>service</a:t>
            </a:r>
            <a:r>
              <a:rPr lang="it-IT" sz="1100" dirty="0" smtClean="0"/>
              <a:t>&gt;</a:t>
            </a:r>
            <a:endParaRPr lang="it-IT" sz="1100" dirty="0"/>
          </a:p>
          <a:p>
            <a:r>
              <a:rPr lang="it-IT" sz="1100" dirty="0"/>
              <a:t>&lt;/</a:t>
            </a:r>
            <a:r>
              <a:rPr lang="it-IT" sz="1100" dirty="0" err="1"/>
              <a:t>deployment</a:t>
            </a:r>
            <a:r>
              <a:rPr lang="it-IT" sz="1100" dirty="0"/>
              <a:t>&gt;</a:t>
            </a:r>
          </a:p>
          <a:p>
            <a:endParaRPr lang="it-IT" sz="1100" dirty="0"/>
          </a:p>
        </p:txBody>
      </p:sp>
      <p:sp>
        <p:nvSpPr>
          <p:cNvPr id="7" name="Text Box 3"/>
          <p:cNvSpPr txBox="1">
            <a:spLocks noChangeArrowheads="1"/>
          </p:cNvSpPr>
          <p:nvPr/>
        </p:nvSpPr>
        <p:spPr bwMode="auto">
          <a:xfrm>
            <a:off x="214282" y="4929198"/>
            <a:ext cx="8572500" cy="1428784"/>
          </a:xfrm>
          <a:prstGeom prst="rect">
            <a:avLst/>
          </a:prstGeom>
          <a:solidFill>
            <a:srgbClr val="FFFF99">
              <a:alpha val="87842"/>
            </a:srgbClr>
          </a:solidFill>
          <a:ln w="9525">
            <a:noFill/>
            <a:miter lim="800000"/>
            <a:headEnd/>
            <a:tailEnd/>
          </a:ln>
        </p:spPr>
        <p:txBody>
          <a:bodyPr/>
          <a:lstStyle/>
          <a:p>
            <a:r>
              <a:rPr lang="it-IT" sz="1100" dirty="0"/>
              <a:t>&lt;?xml </a:t>
            </a:r>
            <a:r>
              <a:rPr lang="it-IT" sz="1100" dirty="0" err="1"/>
              <a:t>version=</a:t>
            </a:r>
            <a:r>
              <a:rPr lang="it-IT" sz="1100" dirty="0"/>
              <a:t>"1.0" </a:t>
            </a:r>
            <a:r>
              <a:rPr lang="it-IT" sz="1100" dirty="0" err="1"/>
              <a:t>encoding=</a:t>
            </a:r>
            <a:r>
              <a:rPr lang="it-IT" sz="1100" dirty="0"/>
              <a:t>"utf-8</a:t>
            </a:r>
            <a:r>
              <a:rPr lang="it-IT" sz="1100" dirty="0" smtClean="0"/>
              <a:t>"?&gt;</a:t>
            </a:r>
            <a:endParaRPr lang="it-IT" sz="1100" dirty="0"/>
          </a:p>
          <a:p>
            <a:r>
              <a:rPr lang="it-IT" sz="1100" dirty="0"/>
              <a:t>&lt;</a:t>
            </a:r>
            <a:r>
              <a:rPr lang="it-IT" sz="1100" b="1" dirty="0" err="1" smtClean="0"/>
              <a:t>undeployment</a:t>
            </a:r>
            <a:r>
              <a:rPr lang="it-IT" sz="1100" dirty="0" smtClean="0"/>
              <a:t> </a:t>
            </a:r>
            <a:r>
              <a:rPr lang="it-IT" sz="1100" dirty="0" err="1" smtClean="0"/>
              <a:t>xmlns=</a:t>
            </a:r>
            <a:r>
              <a:rPr lang="it-IT" sz="1100" dirty="0" err="1" smtClean="0">
                <a:hlinkClick r:id="rId3"/>
              </a:rPr>
              <a:t>http</a:t>
            </a:r>
            <a:r>
              <a:rPr lang="it-IT" sz="1100" dirty="0">
                <a:hlinkClick r:id="rId3"/>
              </a:rPr>
              <a:t>://</a:t>
            </a:r>
            <a:r>
              <a:rPr lang="it-IT" sz="1100" dirty="0" err="1">
                <a:hlinkClick r:id="rId3"/>
              </a:rPr>
              <a:t>xml.apache.org</a:t>
            </a:r>
            <a:r>
              <a:rPr lang="it-IT" sz="1100" dirty="0">
                <a:hlinkClick r:id="rId3"/>
              </a:rPr>
              <a:t>/</a:t>
            </a:r>
            <a:r>
              <a:rPr lang="it-IT" sz="1100" dirty="0" err="1">
                <a:hlinkClick r:id="rId3"/>
              </a:rPr>
              <a:t>axis</a:t>
            </a:r>
            <a:r>
              <a:rPr lang="it-IT" sz="1100" dirty="0">
                <a:hlinkClick r:id="rId3"/>
              </a:rPr>
              <a:t>/</a:t>
            </a:r>
            <a:r>
              <a:rPr lang="it-IT" sz="1100" dirty="0" err="1">
                <a:hlinkClick r:id="rId3"/>
              </a:rPr>
              <a:t>wsdd</a:t>
            </a:r>
            <a:r>
              <a:rPr lang="it-IT" sz="1100" dirty="0" smtClean="0">
                <a:hlinkClick r:id="rId3"/>
              </a:rPr>
              <a:t>/</a:t>
            </a:r>
            <a:r>
              <a:rPr lang="it-IT" sz="1100" dirty="0" smtClean="0"/>
              <a:t> </a:t>
            </a:r>
            <a:r>
              <a:rPr lang="it-IT" sz="1100" dirty="0" err="1" smtClean="0"/>
              <a:t>xmlns</a:t>
            </a:r>
            <a:r>
              <a:rPr lang="it-IT" sz="1100" dirty="0" smtClean="0"/>
              <a:t>:</a:t>
            </a:r>
            <a:r>
              <a:rPr lang="it-IT" sz="1100" dirty="0" err="1" smtClean="0"/>
              <a:t>java=</a:t>
            </a:r>
            <a:r>
              <a:rPr lang="it-IT" sz="1100" dirty="0" err="1" smtClean="0">
                <a:hlinkClick r:id="rId4"/>
              </a:rPr>
              <a:t>http</a:t>
            </a:r>
            <a:r>
              <a:rPr lang="it-IT" sz="1100" dirty="0">
                <a:hlinkClick r:id="rId4"/>
              </a:rPr>
              <a:t>://</a:t>
            </a:r>
            <a:r>
              <a:rPr lang="it-IT" sz="1100" dirty="0" err="1" smtClean="0">
                <a:hlinkClick r:id="rId4"/>
              </a:rPr>
              <a:t>xml.apache.org</a:t>
            </a:r>
            <a:r>
              <a:rPr lang="it-IT" sz="1100" dirty="0" smtClean="0">
                <a:hlinkClick r:id="rId4"/>
              </a:rPr>
              <a:t>/</a:t>
            </a:r>
            <a:r>
              <a:rPr lang="it-IT" sz="1100" dirty="0" err="1" smtClean="0">
                <a:hlinkClick r:id="rId4"/>
              </a:rPr>
              <a:t>axis</a:t>
            </a:r>
            <a:r>
              <a:rPr lang="it-IT" sz="1100" dirty="0" smtClean="0">
                <a:hlinkClick r:id="rId4"/>
              </a:rPr>
              <a:t>/</a:t>
            </a:r>
            <a:r>
              <a:rPr lang="it-IT" sz="1100" dirty="0" err="1" smtClean="0">
                <a:hlinkClick r:id="rId4"/>
              </a:rPr>
              <a:t>wsdd</a:t>
            </a:r>
            <a:r>
              <a:rPr lang="it-IT" sz="1100" dirty="0" smtClean="0">
                <a:hlinkClick r:id="rId4"/>
              </a:rPr>
              <a:t>/</a:t>
            </a:r>
            <a:r>
              <a:rPr lang="it-IT" sz="1100" dirty="0" err="1" smtClean="0">
                <a:hlinkClick r:id="rId4"/>
              </a:rPr>
              <a:t>providers</a:t>
            </a:r>
            <a:r>
              <a:rPr lang="it-IT" sz="1100" dirty="0" smtClean="0">
                <a:hlinkClick r:id="rId4"/>
              </a:rPr>
              <a:t>/java</a:t>
            </a:r>
            <a:r>
              <a:rPr lang="it-IT" sz="1100" dirty="0"/>
              <a:t> </a:t>
            </a:r>
            <a:r>
              <a:rPr lang="it-IT" sz="1100" dirty="0" err="1" smtClean="0"/>
              <a:t>xmlns</a:t>
            </a:r>
            <a:r>
              <a:rPr lang="it-IT" sz="1100" dirty="0" smtClean="0"/>
              <a:t>:</a:t>
            </a:r>
            <a:r>
              <a:rPr lang="it-IT" sz="1100" dirty="0" err="1" smtClean="0"/>
              <a:t>xsi</a:t>
            </a:r>
            <a:r>
              <a:rPr lang="it-IT" sz="1100" dirty="0" err="1"/>
              <a:t>=</a:t>
            </a:r>
            <a:r>
              <a:rPr lang="it-IT" sz="1100" dirty="0"/>
              <a:t>"http://www.w3.org/2000/10/</a:t>
            </a:r>
            <a:r>
              <a:rPr lang="it-IT" sz="1100" dirty="0" err="1"/>
              <a:t>XMLSchema-instance</a:t>
            </a:r>
            <a:r>
              <a:rPr lang="it-IT" sz="1100" dirty="0" smtClean="0"/>
              <a:t>"&gt;</a:t>
            </a:r>
          </a:p>
          <a:p>
            <a:endParaRPr lang="it-IT" sz="1100" dirty="0"/>
          </a:p>
          <a:p>
            <a:r>
              <a:rPr lang="it-IT" sz="1100" dirty="0"/>
              <a:t>  &lt;service </a:t>
            </a:r>
            <a:r>
              <a:rPr lang="it-IT" sz="1100" dirty="0" err="1"/>
              <a:t>name=</a:t>
            </a:r>
            <a:r>
              <a:rPr lang="it-IT" sz="1100" dirty="0"/>
              <a:t>"</a:t>
            </a:r>
            <a:r>
              <a:rPr lang="it-IT" sz="1100" b="1" dirty="0" err="1"/>
              <a:t>CommandService</a:t>
            </a:r>
            <a:r>
              <a:rPr lang="it-IT" sz="1100" dirty="0" smtClean="0"/>
              <a:t>"&gt;</a:t>
            </a:r>
            <a:endParaRPr lang="it-IT" sz="1100" dirty="0"/>
          </a:p>
          <a:p>
            <a:r>
              <a:rPr lang="it-IT" sz="1100" dirty="0"/>
              <a:t>  &lt;/service</a:t>
            </a:r>
            <a:r>
              <a:rPr lang="it-IT" sz="1100" dirty="0" smtClean="0"/>
              <a:t>&gt;</a:t>
            </a:r>
            <a:endParaRPr lang="it-IT" sz="1100" dirty="0"/>
          </a:p>
          <a:p>
            <a:r>
              <a:rPr lang="it-IT" sz="1100" dirty="0"/>
              <a:t>&lt;/</a:t>
            </a:r>
            <a:r>
              <a:rPr lang="it-IT" sz="1100" dirty="0" err="1"/>
              <a:t>undeployment</a:t>
            </a:r>
            <a:r>
              <a:rPr lang="it-IT" sz="1100" dirty="0"/>
              <a:t>&gt;</a:t>
            </a:r>
          </a:p>
          <a:p>
            <a:endParaRPr lang="it-IT" sz="1200" dirty="0"/>
          </a:p>
          <a:p>
            <a:pPr eaLnBrk="1" hangingPunct="1"/>
            <a:endParaRPr lang="it-IT" sz="900" dirty="0"/>
          </a:p>
        </p:txBody>
      </p:sp>
      <p:sp>
        <p:nvSpPr>
          <p:cNvPr id="8"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9"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10"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it-IT" smtClean="0"/>
          </a:p>
        </p:txBody>
      </p:sp>
      <p:sp>
        <p:nvSpPr>
          <p:cNvPr id="7" name="Rectangle 2"/>
          <p:cNvSpPr txBox="1">
            <a:spLocks noChangeArrowheads="1"/>
          </p:cNvSpPr>
          <p:nvPr/>
        </p:nvSpPr>
        <p:spPr bwMode="auto">
          <a:xfrm>
            <a:off x="642938" y="2286000"/>
            <a:ext cx="7772400" cy="2100263"/>
          </a:xfrm>
          <a:prstGeom prst="rect">
            <a:avLst/>
          </a:prstGeom>
          <a:noFill/>
          <a:ln w="9525">
            <a:noFill/>
            <a:miter lim="800000"/>
            <a:headEnd/>
            <a:tailEnd/>
          </a:ln>
        </p:spPr>
        <p:txBody>
          <a:bodyPr anchor="ctr"/>
          <a:lstStyle/>
          <a:p>
            <a:pPr algn="ctr">
              <a:defRPr/>
            </a:pPr>
            <a:r>
              <a:rPr lang="it-IT" b="1" kern="0" dirty="0">
                <a:solidFill>
                  <a:schemeClr val="accent2"/>
                </a:solidFill>
                <a:latin typeface="+mj-lt"/>
                <a:ea typeface="+mj-ea"/>
                <a:cs typeface="+mj-cs"/>
              </a:rPr>
              <a:t/>
            </a:r>
            <a:br>
              <a:rPr lang="it-IT" b="1" kern="0" dirty="0">
                <a:solidFill>
                  <a:schemeClr val="accent2"/>
                </a:solidFill>
                <a:latin typeface="+mj-lt"/>
                <a:ea typeface="+mj-ea"/>
                <a:cs typeface="+mj-cs"/>
              </a:rPr>
            </a:br>
            <a:r>
              <a:rPr lang="it-IT" b="1" kern="0" dirty="0">
                <a:solidFill>
                  <a:schemeClr val="accent2"/>
                </a:solidFill>
                <a:latin typeface="+mj-lt"/>
                <a:ea typeface="+mj-ea"/>
                <a:cs typeface="+mj-cs"/>
              </a:rPr>
              <a:t>The GRIDCC </a:t>
            </a:r>
            <a:r>
              <a:rPr lang="it-IT" b="1" kern="0" dirty="0" smtClean="0">
                <a:solidFill>
                  <a:schemeClr val="accent2"/>
                </a:solidFill>
                <a:latin typeface="+mj-lt"/>
                <a:ea typeface="+mj-ea"/>
                <a:cs typeface="+mj-cs"/>
              </a:rPr>
              <a:t>Project</a:t>
            </a:r>
          </a:p>
          <a:p>
            <a:pPr algn="ctr">
              <a:defRPr/>
            </a:pPr>
            <a:endParaRPr lang="it-IT" b="1" kern="0" dirty="0" smtClean="0">
              <a:solidFill>
                <a:schemeClr val="accent2"/>
              </a:solidFill>
              <a:latin typeface="+mj-lt"/>
              <a:ea typeface="+mj-ea"/>
              <a:cs typeface="+mj-cs"/>
            </a:endParaRPr>
          </a:p>
          <a:p>
            <a:pPr algn="ctr">
              <a:defRPr/>
            </a:pPr>
            <a:r>
              <a:rPr lang="it-IT" sz="2000" b="1" kern="0" dirty="0" smtClean="0">
                <a:solidFill>
                  <a:schemeClr val="accent2"/>
                </a:solidFill>
                <a:latin typeface="+mj-lt"/>
                <a:ea typeface="+mj-ea"/>
                <a:cs typeface="+mj-cs"/>
                <a:hlinkClick r:id="rId3"/>
              </a:rPr>
              <a:t>http://www.gridcc.org</a:t>
            </a:r>
            <a:r>
              <a:rPr lang="it-IT" sz="2000" b="1" kern="0" dirty="0" smtClean="0">
                <a:solidFill>
                  <a:schemeClr val="accent2"/>
                </a:solidFill>
                <a:latin typeface="+mj-lt"/>
                <a:ea typeface="+mj-ea"/>
                <a:cs typeface="+mj-cs"/>
              </a:rPr>
              <a:t> </a:t>
            </a:r>
            <a:endParaRPr lang="en-US" sz="2000" b="1" kern="0" dirty="0">
              <a:solidFill>
                <a:schemeClr val="accent2"/>
              </a:solidFill>
              <a:latin typeface="+mj-lt"/>
              <a:ea typeface="+mj-ea"/>
              <a:cs typeface="+mj-cs"/>
            </a:endParaRPr>
          </a:p>
        </p:txBody>
      </p:sp>
      <p:sp>
        <p:nvSpPr>
          <p:cNvPr id="8"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9"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10"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r>
              <a:rPr lang="en-US" smtClean="0"/>
              <a:t>RCMS and GRIDCC</a:t>
            </a:r>
            <a:endParaRPr lang="it-IT" smtClean="0"/>
          </a:p>
        </p:txBody>
      </p:sp>
      <p:sp>
        <p:nvSpPr>
          <p:cNvPr id="11" name="Rectangle 89"/>
          <p:cNvSpPr>
            <a:spLocks noChangeArrowheads="1"/>
          </p:cNvSpPr>
          <p:nvPr/>
        </p:nvSpPr>
        <p:spPr bwMode="auto">
          <a:xfrm>
            <a:off x="428596" y="2928934"/>
            <a:ext cx="8143932" cy="785818"/>
          </a:xfrm>
          <a:prstGeom prst="rect">
            <a:avLst/>
          </a:prstGeom>
          <a:noFill/>
          <a:ln w="9525">
            <a:noFill/>
            <a:miter lim="800000"/>
            <a:headEnd/>
            <a:tailEnd/>
          </a:ln>
        </p:spPr>
        <p:txBody>
          <a:bodyPr/>
          <a:lstStyle/>
          <a:p>
            <a:pPr marL="342900" indent="-342900">
              <a:spcBef>
                <a:spcPct val="20000"/>
              </a:spcBef>
              <a:buClr>
                <a:schemeClr val="bg2"/>
              </a:buClr>
              <a:buSzPct val="75000"/>
              <a:buFont typeface="Arial" pitchFamily="34" charset="0"/>
              <a:buChar char="•"/>
              <a:defRPr/>
            </a:pPr>
            <a:r>
              <a:rPr lang="en-US" sz="2000" dirty="0">
                <a:latin typeface="+mn-lt"/>
              </a:rPr>
              <a:t>It is </a:t>
            </a:r>
            <a:r>
              <a:rPr lang="en-US" sz="2000" dirty="0" smtClean="0">
                <a:latin typeface="+mn-lt"/>
              </a:rPr>
              <a:t>a 3-years project started in September </a:t>
            </a:r>
            <a:r>
              <a:rPr lang="en-US" sz="2000" dirty="0">
                <a:latin typeface="+mn-lt"/>
              </a:rPr>
              <a:t>2004 </a:t>
            </a:r>
          </a:p>
        </p:txBody>
      </p:sp>
      <p:pic>
        <p:nvPicPr>
          <p:cNvPr id="12" name="Picture 7" descr="grid_tb"/>
          <p:cNvPicPr>
            <a:picLocks noChangeAspect="1" noChangeArrowheads="1"/>
          </p:cNvPicPr>
          <p:nvPr/>
        </p:nvPicPr>
        <p:blipFill>
          <a:blip r:embed="rId3"/>
          <a:srcRect/>
          <a:stretch>
            <a:fillRect/>
          </a:stretch>
        </p:blipFill>
        <p:spPr bwMode="auto">
          <a:xfrm>
            <a:off x="285720" y="0"/>
            <a:ext cx="2133600" cy="1354137"/>
          </a:xfrm>
          <a:prstGeom prst="rect">
            <a:avLst/>
          </a:prstGeom>
          <a:noFill/>
          <a:ln w="9525">
            <a:noFill/>
            <a:miter lim="800000"/>
            <a:headEnd/>
            <a:tailEnd/>
          </a:ln>
        </p:spPr>
      </p:pic>
      <p:sp>
        <p:nvSpPr>
          <p:cNvPr id="13" name="Rettangolo 12"/>
          <p:cNvSpPr/>
          <p:nvPr/>
        </p:nvSpPr>
        <p:spPr>
          <a:xfrm>
            <a:off x="357158" y="1142984"/>
            <a:ext cx="8610600" cy="1692771"/>
          </a:xfrm>
          <a:prstGeom prst="rect">
            <a:avLst/>
          </a:prstGeom>
        </p:spPr>
        <p:txBody>
          <a:bodyPr>
            <a:spAutoFit/>
          </a:bodyPr>
          <a:lstStyle/>
          <a:p>
            <a:pPr marL="342900" indent="-342900">
              <a:spcBef>
                <a:spcPct val="20000"/>
              </a:spcBef>
              <a:buClr>
                <a:schemeClr val="bg2"/>
              </a:buClr>
              <a:buSzPct val="75000"/>
              <a:defRPr/>
            </a:pPr>
            <a:endParaRPr lang="en-US" sz="2000" dirty="0">
              <a:latin typeface="+mn-lt"/>
            </a:endParaRPr>
          </a:p>
          <a:p>
            <a:pPr marL="342900" indent="-342900">
              <a:spcBef>
                <a:spcPct val="20000"/>
              </a:spcBef>
              <a:buClr>
                <a:schemeClr val="bg2"/>
              </a:buClr>
              <a:buSzPct val="75000"/>
              <a:defRPr/>
            </a:pPr>
            <a:r>
              <a:rPr lang="en-US" sz="2000" dirty="0">
                <a:latin typeface="+mn-lt"/>
              </a:rPr>
              <a:t>The </a:t>
            </a:r>
            <a:r>
              <a:rPr lang="en-US" sz="2000" b="1" i="1" dirty="0">
                <a:solidFill>
                  <a:schemeClr val="accent6"/>
                </a:solidFill>
                <a:latin typeface="+mn-lt"/>
              </a:rPr>
              <a:t>G</a:t>
            </a:r>
            <a:r>
              <a:rPr lang="en-US" sz="2000" i="1" dirty="0">
                <a:solidFill>
                  <a:schemeClr val="accent6"/>
                </a:solidFill>
                <a:latin typeface="+mn-lt"/>
              </a:rPr>
              <a:t>rid enabled </a:t>
            </a:r>
            <a:r>
              <a:rPr lang="en-US" sz="2000" b="1" i="1" dirty="0">
                <a:solidFill>
                  <a:schemeClr val="accent6"/>
                </a:solidFill>
                <a:latin typeface="+mn-lt"/>
              </a:rPr>
              <a:t>R</a:t>
            </a:r>
            <a:r>
              <a:rPr lang="en-US" sz="2000" i="1" dirty="0">
                <a:solidFill>
                  <a:schemeClr val="accent6"/>
                </a:solidFill>
                <a:latin typeface="+mn-lt"/>
              </a:rPr>
              <a:t>emote </a:t>
            </a:r>
            <a:r>
              <a:rPr lang="en-US" sz="2000" b="1" i="1" dirty="0">
                <a:solidFill>
                  <a:schemeClr val="accent6"/>
                </a:solidFill>
                <a:latin typeface="+mn-lt"/>
              </a:rPr>
              <a:t>I</a:t>
            </a:r>
            <a:r>
              <a:rPr lang="en-US" sz="2000" i="1" dirty="0">
                <a:solidFill>
                  <a:schemeClr val="accent6"/>
                </a:solidFill>
                <a:latin typeface="+mn-lt"/>
              </a:rPr>
              <a:t>nstrumentation </a:t>
            </a:r>
            <a:r>
              <a:rPr lang="en-US" sz="2000" i="1" dirty="0">
                <a:latin typeface="+mn-lt"/>
              </a:rPr>
              <a:t>with</a:t>
            </a:r>
            <a:r>
              <a:rPr lang="en-US" sz="2000" i="1" dirty="0">
                <a:solidFill>
                  <a:schemeClr val="accent6"/>
                </a:solidFill>
                <a:latin typeface="+mn-lt"/>
              </a:rPr>
              <a:t> </a:t>
            </a:r>
            <a:r>
              <a:rPr lang="en-US" sz="2000" b="1" i="1" dirty="0">
                <a:solidFill>
                  <a:schemeClr val="accent6"/>
                </a:solidFill>
                <a:latin typeface="+mn-lt"/>
              </a:rPr>
              <a:t>D</a:t>
            </a:r>
            <a:r>
              <a:rPr lang="en-US" sz="2000" i="1" dirty="0">
                <a:solidFill>
                  <a:schemeClr val="accent6"/>
                </a:solidFill>
                <a:latin typeface="+mn-lt"/>
              </a:rPr>
              <a:t>istributed </a:t>
            </a:r>
            <a:r>
              <a:rPr lang="en-US" sz="2000" b="1" i="1" dirty="0">
                <a:solidFill>
                  <a:schemeClr val="accent6"/>
                </a:solidFill>
                <a:latin typeface="+mn-lt"/>
              </a:rPr>
              <a:t>C</a:t>
            </a:r>
            <a:r>
              <a:rPr lang="en-US" sz="2000" i="1" dirty="0">
                <a:solidFill>
                  <a:schemeClr val="accent6"/>
                </a:solidFill>
                <a:latin typeface="+mn-lt"/>
              </a:rPr>
              <a:t>ontrol </a:t>
            </a:r>
            <a:r>
              <a:rPr lang="en-US" sz="2000" i="1" dirty="0">
                <a:latin typeface="+mn-lt"/>
              </a:rPr>
              <a:t>and </a:t>
            </a:r>
            <a:r>
              <a:rPr lang="en-US" sz="2000" b="1" i="1" dirty="0">
                <a:solidFill>
                  <a:schemeClr val="accent6"/>
                </a:solidFill>
                <a:latin typeface="+mn-lt"/>
              </a:rPr>
              <a:t>C</a:t>
            </a:r>
            <a:r>
              <a:rPr lang="en-US" sz="2000" i="1" dirty="0">
                <a:solidFill>
                  <a:schemeClr val="accent6"/>
                </a:solidFill>
                <a:latin typeface="+mn-lt"/>
              </a:rPr>
              <a:t>omputation</a:t>
            </a:r>
            <a:r>
              <a:rPr lang="en-US" sz="2000" dirty="0">
                <a:latin typeface="+mn-lt"/>
              </a:rPr>
              <a:t> (</a:t>
            </a:r>
            <a:r>
              <a:rPr lang="en-US" sz="2000" b="1" dirty="0">
                <a:latin typeface="+mn-lt"/>
              </a:rPr>
              <a:t>GRIDCC</a:t>
            </a:r>
            <a:r>
              <a:rPr lang="en-US" sz="2000" dirty="0">
                <a:latin typeface="+mn-lt"/>
              </a:rPr>
              <a:t>) is a </a:t>
            </a:r>
            <a:r>
              <a:rPr lang="it-IT" sz="2000" dirty="0">
                <a:latin typeface="+mn-lt"/>
              </a:rPr>
              <a:t>project</a:t>
            </a:r>
            <a:r>
              <a:rPr lang="it-IT" sz="2000" dirty="0">
                <a:latin typeface="Times" pitchFamily="18" charset="0"/>
              </a:rPr>
              <a:t> </a:t>
            </a:r>
            <a:r>
              <a:rPr lang="en-US" sz="2000" dirty="0">
                <a:latin typeface="+mn-lt"/>
              </a:rPr>
              <a:t>funded by the European  community, aimed to provide access to and control of distributed complex instrumentation.</a:t>
            </a:r>
          </a:p>
        </p:txBody>
      </p:sp>
      <p:sp>
        <p:nvSpPr>
          <p:cNvPr id="15" name="Rettangolo 14"/>
          <p:cNvSpPr/>
          <p:nvPr/>
        </p:nvSpPr>
        <p:spPr>
          <a:xfrm>
            <a:off x="214282" y="6072206"/>
            <a:ext cx="8534400" cy="400050"/>
          </a:xfrm>
          <a:prstGeom prst="rect">
            <a:avLst/>
          </a:prstGeom>
        </p:spPr>
        <p:txBody>
          <a:bodyPr>
            <a:spAutoFit/>
          </a:bodyPr>
          <a:lstStyle/>
          <a:p>
            <a:pPr>
              <a:defRPr/>
            </a:pPr>
            <a:r>
              <a:rPr lang="en-US" sz="2000" dirty="0" smtClean="0">
                <a:latin typeface="+mn-lt"/>
              </a:rPr>
              <a:t>	</a:t>
            </a:r>
            <a:r>
              <a:rPr lang="en-US" sz="2000" dirty="0" smtClean="0">
                <a:solidFill>
                  <a:schemeClr val="accent6"/>
                </a:solidFill>
                <a:latin typeface="+mn-lt"/>
              </a:rPr>
              <a:t>CMS </a:t>
            </a:r>
            <a:r>
              <a:rPr lang="en-US" sz="2000" dirty="0" smtClean="0">
                <a:latin typeface="+mn-lt"/>
              </a:rPr>
              <a:t>is </a:t>
            </a:r>
            <a:r>
              <a:rPr lang="en-US" sz="2000" dirty="0">
                <a:latin typeface="+mn-lt"/>
              </a:rPr>
              <a:t>one of the main applications for the GRIDCC project .</a:t>
            </a:r>
            <a:endParaRPr lang="it-IT" sz="2000" dirty="0">
              <a:latin typeface="+mn-lt"/>
            </a:endParaRPr>
          </a:p>
        </p:txBody>
      </p:sp>
      <p:sp>
        <p:nvSpPr>
          <p:cNvPr id="16" name="Rettangolo 15"/>
          <p:cNvSpPr/>
          <p:nvPr/>
        </p:nvSpPr>
        <p:spPr>
          <a:xfrm>
            <a:off x="357158" y="3857628"/>
            <a:ext cx="4953000" cy="708025"/>
          </a:xfrm>
          <a:prstGeom prst="rect">
            <a:avLst/>
          </a:prstGeom>
        </p:spPr>
        <p:txBody>
          <a:bodyPr>
            <a:spAutoFit/>
          </a:bodyPr>
          <a:lstStyle/>
          <a:p>
            <a:pPr marL="342900" indent="-342900">
              <a:spcBef>
                <a:spcPct val="20000"/>
              </a:spcBef>
              <a:buClr>
                <a:schemeClr val="bg2"/>
              </a:buClr>
              <a:buSzPct val="75000"/>
              <a:defRPr/>
            </a:pPr>
            <a:r>
              <a:rPr lang="en-US" sz="2000" dirty="0">
                <a:latin typeface="+mn-lt"/>
              </a:rPr>
              <a:t>The </a:t>
            </a:r>
            <a:r>
              <a:rPr lang="en-US" sz="2000" dirty="0">
                <a:solidFill>
                  <a:schemeClr val="accent6"/>
                </a:solidFill>
                <a:latin typeface="+mn-lt"/>
              </a:rPr>
              <a:t>RCMS software </a:t>
            </a:r>
            <a:r>
              <a:rPr lang="en-US" sz="2000" dirty="0">
                <a:latin typeface="+mn-lt"/>
              </a:rPr>
              <a:t>is the core of the Instrument Element of the GRIDCC.</a:t>
            </a:r>
          </a:p>
        </p:txBody>
      </p:sp>
      <p:pic>
        <p:nvPicPr>
          <p:cNvPr id="26635" name="Immagine 13" descr="GRIDCC_Services.jpg"/>
          <p:cNvPicPr>
            <a:picLocks noChangeAspect="1"/>
          </p:cNvPicPr>
          <p:nvPr/>
        </p:nvPicPr>
        <p:blipFill>
          <a:blip r:embed="rId4"/>
          <a:srcRect/>
          <a:stretch>
            <a:fillRect/>
          </a:stretch>
        </p:blipFill>
        <p:spPr bwMode="auto">
          <a:xfrm>
            <a:off x="5214942" y="3500438"/>
            <a:ext cx="3733800" cy="2333625"/>
          </a:xfrm>
          <a:prstGeom prst="rect">
            <a:avLst/>
          </a:prstGeom>
          <a:noFill/>
          <a:ln w="9525">
            <a:noFill/>
            <a:miter lim="800000"/>
            <a:headEnd/>
            <a:tailEnd/>
          </a:ln>
        </p:spPr>
      </p:pic>
      <p:sp>
        <p:nvSpPr>
          <p:cNvPr id="14"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17"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18"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22</a:t>
            </a:fld>
            <a:endParaRPr lang="en-US" dirty="0"/>
          </a:p>
        </p:txBody>
      </p:sp>
      <p:sp>
        <p:nvSpPr>
          <p:cNvPr id="19" name="Rettangolo 18"/>
          <p:cNvSpPr/>
          <p:nvPr/>
        </p:nvSpPr>
        <p:spPr>
          <a:xfrm>
            <a:off x="357158" y="4714884"/>
            <a:ext cx="4953000" cy="707886"/>
          </a:xfrm>
          <a:prstGeom prst="rect">
            <a:avLst/>
          </a:prstGeom>
        </p:spPr>
        <p:txBody>
          <a:bodyPr>
            <a:spAutoFit/>
          </a:bodyPr>
          <a:lstStyle/>
          <a:p>
            <a:pPr marL="342900" indent="-342900">
              <a:spcBef>
                <a:spcPct val="20000"/>
              </a:spcBef>
              <a:buClr>
                <a:schemeClr val="bg2"/>
              </a:buClr>
              <a:buSzPct val="75000"/>
              <a:defRPr/>
            </a:pPr>
            <a:r>
              <a:rPr lang="en-US" sz="2000" dirty="0">
                <a:latin typeface="+mn-lt"/>
              </a:rPr>
              <a:t>The </a:t>
            </a:r>
            <a:r>
              <a:rPr lang="en-US" sz="2000" dirty="0">
                <a:solidFill>
                  <a:schemeClr val="accent6"/>
                </a:solidFill>
                <a:latin typeface="+mn-lt"/>
              </a:rPr>
              <a:t>RCMS software </a:t>
            </a:r>
            <a:r>
              <a:rPr lang="en-US" sz="2000" dirty="0" smtClean="0">
                <a:latin typeface="+mn-lt"/>
              </a:rPr>
              <a:t>was developed in closed collaboration with the GRIDCC.</a:t>
            </a:r>
            <a:endParaRPr lang="en-US" sz="2000" dirty="0">
              <a:latin typeface="+mn-lt"/>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Instrument Element (IE): the basic idea</a:t>
            </a:r>
          </a:p>
        </p:txBody>
      </p:sp>
      <p:grpSp>
        <p:nvGrpSpPr>
          <p:cNvPr id="27654" name="Gruppo 58"/>
          <p:cNvGrpSpPr>
            <a:grpSpLocks/>
          </p:cNvGrpSpPr>
          <p:nvPr/>
        </p:nvGrpSpPr>
        <p:grpSpPr bwMode="auto">
          <a:xfrm>
            <a:off x="285750" y="1000125"/>
            <a:ext cx="8631238" cy="5002213"/>
            <a:chOff x="777875" y="1119188"/>
            <a:chExt cx="8631238" cy="5002212"/>
          </a:xfrm>
        </p:grpSpPr>
        <p:pic>
          <p:nvPicPr>
            <p:cNvPr id="27655" name="Picture 2"/>
            <p:cNvPicPr>
              <a:picLocks noChangeAspect="1" noChangeArrowheads="1"/>
            </p:cNvPicPr>
            <p:nvPr/>
          </p:nvPicPr>
          <p:blipFill>
            <a:blip r:embed="rId3">
              <a:lum contrast="6000"/>
            </a:blip>
            <a:srcRect/>
            <a:stretch>
              <a:fillRect/>
            </a:stretch>
          </p:blipFill>
          <p:spPr bwMode="auto">
            <a:xfrm>
              <a:off x="2768600" y="1558925"/>
              <a:ext cx="4259263" cy="4464050"/>
            </a:xfrm>
            <a:prstGeom prst="rect">
              <a:avLst/>
            </a:prstGeom>
            <a:noFill/>
            <a:ln w="9525">
              <a:noFill/>
              <a:miter lim="800000"/>
              <a:headEnd/>
              <a:tailEnd/>
            </a:ln>
          </p:spPr>
        </p:pic>
        <p:sp>
          <p:nvSpPr>
            <p:cNvPr id="27656" name="Rectangle 3"/>
            <p:cNvSpPr>
              <a:spLocks noChangeArrowheads="1"/>
            </p:cNvSpPr>
            <p:nvPr/>
          </p:nvSpPr>
          <p:spPr bwMode="auto">
            <a:xfrm>
              <a:off x="6753225" y="2514600"/>
              <a:ext cx="2641600" cy="3606800"/>
            </a:xfrm>
            <a:prstGeom prst="rect">
              <a:avLst/>
            </a:prstGeom>
            <a:solidFill>
              <a:srgbClr val="DFDF8F"/>
            </a:solidFill>
            <a:ln w="9525">
              <a:solidFill>
                <a:schemeClr val="tx1"/>
              </a:solidFill>
              <a:miter lim="800000"/>
              <a:headEnd/>
              <a:tailEnd/>
            </a:ln>
          </p:spPr>
          <p:txBody>
            <a:bodyPr wrap="none" anchor="ctr"/>
            <a:lstStyle/>
            <a:p>
              <a:endParaRPr lang="it-IT" sz="2000" b="1">
                <a:latin typeface="Helvetica" pitchFamily="13" charset="0"/>
              </a:endParaRPr>
            </a:p>
          </p:txBody>
        </p:sp>
        <p:sp>
          <p:nvSpPr>
            <p:cNvPr id="27657" name="Rectangle 4"/>
            <p:cNvSpPr>
              <a:spLocks noChangeArrowheads="1"/>
            </p:cNvSpPr>
            <p:nvPr/>
          </p:nvSpPr>
          <p:spPr bwMode="auto">
            <a:xfrm>
              <a:off x="7181850" y="4078288"/>
              <a:ext cx="1857375" cy="1008062"/>
            </a:xfrm>
            <a:prstGeom prst="rect">
              <a:avLst/>
            </a:prstGeom>
            <a:solidFill>
              <a:srgbClr val="D6FDBB"/>
            </a:solidFill>
            <a:ln w="9525">
              <a:solidFill>
                <a:schemeClr val="tx1"/>
              </a:solidFill>
              <a:miter lim="800000"/>
              <a:headEnd/>
              <a:tailEnd/>
            </a:ln>
          </p:spPr>
          <p:txBody>
            <a:bodyPr wrap="none" anchor="ctr"/>
            <a:lstStyle/>
            <a:p>
              <a:r>
                <a:rPr lang="it-IT">
                  <a:latin typeface="Helvetica" pitchFamily="13" charset="0"/>
                </a:rPr>
                <a:t>Storage</a:t>
              </a:r>
            </a:p>
            <a:p>
              <a:r>
                <a:rPr lang="it-IT">
                  <a:latin typeface="Helvetica" pitchFamily="13" charset="0"/>
                </a:rPr>
                <a:t>Elements</a:t>
              </a:r>
            </a:p>
          </p:txBody>
        </p:sp>
        <p:sp>
          <p:nvSpPr>
            <p:cNvPr id="27658" name="Rectangle 5"/>
            <p:cNvSpPr>
              <a:spLocks noChangeArrowheads="1"/>
            </p:cNvSpPr>
            <p:nvPr/>
          </p:nvSpPr>
          <p:spPr bwMode="auto">
            <a:xfrm>
              <a:off x="7067550" y="4179888"/>
              <a:ext cx="1855788" cy="1008062"/>
            </a:xfrm>
            <a:prstGeom prst="rect">
              <a:avLst/>
            </a:prstGeom>
            <a:solidFill>
              <a:srgbClr val="D6FDBB"/>
            </a:solidFill>
            <a:ln w="9525">
              <a:solidFill>
                <a:schemeClr val="tx1"/>
              </a:solidFill>
              <a:miter lim="800000"/>
              <a:headEnd/>
              <a:tailEnd/>
            </a:ln>
          </p:spPr>
          <p:txBody>
            <a:bodyPr wrap="none" anchor="ctr"/>
            <a:lstStyle/>
            <a:p>
              <a:r>
                <a:rPr lang="it-IT">
                  <a:latin typeface="Helvetica" pitchFamily="13" charset="0"/>
                </a:rPr>
                <a:t>Storage</a:t>
              </a:r>
            </a:p>
            <a:p>
              <a:r>
                <a:rPr lang="it-IT">
                  <a:latin typeface="Helvetica" pitchFamily="13" charset="0"/>
                </a:rPr>
                <a:t>Elements</a:t>
              </a:r>
            </a:p>
          </p:txBody>
        </p:sp>
        <p:sp>
          <p:nvSpPr>
            <p:cNvPr id="27659" name="Rectangle 6"/>
            <p:cNvSpPr>
              <a:spLocks noChangeArrowheads="1"/>
            </p:cNvSpPr>
            <p:nvPr/>
          </p:nvSpPr>
          <p:spPr bwMode="auto">
            <a:xfrm>
              <a:off x="7143750" y="2630488"/>
              <a:ext cx="1855788" cy="1008062"/>
            </a:xfrm>
            <a:prstGeom prst="rect">
              <a:avLst/>
            </a:prstGeom>
            <a:solidFill>
              <a:srgbClr val="D6FDBB"/>
            </a:solidFill>
            <a:ln w="9525">
              <a:solidFill>
                <a:schemeClr val="tx1"/>
              </a:solidFill>
              <a:miter lim="800000"/>
              <a:headEnd/>
              <a:tailEnd/>
            </a:ln>
          </p:spPr>
          <p:txBody>
            <a:bodyPr wrap="none" anchor="ctr"/>
            <a:lstStyle/>
            <a:p>
              <a:r>
                <a:rPr lang="it-IT">
                  <a:latin typeface="Helvetica" pitchFamily="13" charset="0"/>
                </a:rPr>
                <a:t>Computing</a:t>
              </a:r>
            </a:p>
            <a:p>
              <a:r>
                <a:rPr lang="it-IT">
                  <a:latin typeface="Helvetica" pitchFamily="13" charset="0"/>
                </a:rPr>
                <a:t>Element</a:t>
              </a:r>
            </a:p>
          </p:txBody>
        </p:sp>
        <p:sp>
          <p:nvSpPr>
            <p:cNvPr id="27660" name="Rectangle 7"/>
            <p:cNvSpPr>
              <a:spLocks noChangeArrowheads="1"/>
            </p:cNvSpPr>
            <p:nvPr/>
          </p:nvSpPr>
          <p:spPr bwMode="auto">
            <a:xfrm>
              <a:off x="7016750" y="2719388"/>
              <a:ext cx="1857375" cy="1008062"/>
            </a:xfrm>
            <a:prstGeom prst="rect">
              <a:avLst/>
            </a:prstGeom>
            <a:solidFill>
              <a:srgbClr val="D6FDBB"/>
            </a:solidFill>
            <a:ln w="9525">
              <a:solidFill>
                <a:schemeClr val="tx1"/>
              </a:solidFill>
              <a:miter lim="800000"/>
              <a:headEnd/>
              <a:tailEnd/>
            </a:ln>
          </p:spPr>
          <p:txBody>
            <a:bodyPr wrap="none" anchor="ctr"/>
            <a:lstStyle/>
            <a:p>
              <a:r>
                <a:rPr lang="it-IT">
                  <a:latin typeface="Helvetica" pitchFamily="13" charset="0"/>
                </a:rPr>
                <a:t>Computing</a:t>
              </a:r>
            </a:p>
            <a:p>
              <a:r>
                <a:rPr lang="it-IT">
                  <a:latin typeface="Helvetica" pitchFamily="13" charset="0"/>
                </a:rPr>
                <a:t>Element</a:t>
              </a:r>
            </a:p>
          </p:txBody>
        </p:sp>
        <p:sp>
          <p:nvSpPr>
            <p:cNvPr id="27661" name="Rectangle 8"/>
            <p:cNvSpPr>
              <a:spLocks noChangeArrowheads="1"/>
            </p:cNvSpPr>
            <p:nvPr/>
          </p:nvSpPr>
          <p:spPr bwMode="auto">
            <a:xfrm>
              <a:off x="6707188" y="1119188"/>
              <a:ext cx="1857375" cy="1008062"/>
            </a:xfrm>
            <a:prstGeom prst="rect">
              <a:avLst/>
            </a:prstGeom>
            <a:solidFill>
              <a:srgbClr val="FFFFCC"/>
            </a:solidFill>
            <a:ln w="9525">
              <a:solidFill>
                <a:schemeClr val="tx1"/>
              </a:solidFill>
              <a:miter lim="800000"/>
              <a:headEnd/>
              <a:tailEnd/>
            </a:ln>
          </p:spPr>
          <p:txBody>
            <a:bodyPr wrap="none" anchor="ctr"/>
            <a:lstStyle/>
            <a:p>
              <a:r>
                <a:rPr lang="it-IT">
                  <a:latin typeface="Helvetica" pitchFamily="13" charset="0"/>
                </a:rPr>
                <a:t>Instrument</a:t>
              </a:r>
            </a:p>
            <a:p>
              <a:r>
                <a:rPr lang="it-IT">
                  <a:latin typeface="Helvetica" pitchFamily="13" charset="0"/>
                </a:rPr>
                <a:t>Element</a:t>
              </a:r>
            </a:p>
          </p:txBody>
        </p:sp>
        <p:sp>
          <p:nvSpPr>
            <p:cNvPr id="27662" name="Line 11"/>
            <p:cNvSpPr>
              <a:spLocks noChangeShapeType="1"/>
            </p:cNvSpPr>
            <p:nvPr/>
          </p:nvSpPr>
          <p:spPr bwMode="auto">
            <a:xfrm flipV="1">
              <a:off x="2733675" y="1828800"/>
              <a:ext cx="3616325" cy="838200"/>
            </a:xfrm>
            <a:prstGeom prst="line">
              <a:avLst/>
            </a:prstGeom>
            <a:noFill/>
            <a:ln w="9525">
              <a:solidFill>
                <a:schemeClr val="tx1"/>
              </a:solidFill>
              <a:round/>
              <a:headEnd/>
              <a:tailEnd/>
            </a:ln>
          </p:spPr>
          <p:txBody>
            <a:bodyPr/>
            <a:lstStyle/>
            <a:p>
              <a:endParaRPr lang="it-IT"/>
            </a:p>
          </p:txBody>
        </p:sp>
        <p:sp>
          <p:nvSpPr>
            <p:cNvPr id="27663" name="Line 12"/>
            <p:cNvSpPr>
              <a:spLocks noChangeShapeType="1"/>
            </p:cNvSpPr>
            <p:nvPr/>
          </p:nvSpPr>
          <p:spPr bwMode="auto">
            <a:xfrm>
              <a:off x="2733675" y="3048000"/>
              <a:ext cx="3957638" cy="1449388"/>
            </a:xfrm>
            <a:prstGeom prst="line">
              <a:avLst/>
            </a:prstGeom>
            <a:noFill/>
            <a:ln w="9525">
              <a:solidFill>
                <a:schemeClr val="tx1"/>
              </a:solidFill>
              <a:round/>
              <a:headEnd/>
              <a:tailEnd/>
            </a:ln>
          </p:spPr>
          <p:txBody>
            <a:bodyPr/>
            <a:lstStyle/>
            <a:p>
              <a:endParaRPr lang="it-IT"/>
            </a:p>
          </p:txBody>
        </p:sp>
        <p:sp>
          <p:nvSpPr>
            <p:cNvPr id="27664" name="Line 13"/>
            <p:cNvSpPr>
              <a:spLocks noChangeShapeType="1"/>
            </p:cNvSpPr>
            <p:nvPr/>
          </p:nvSpPr>
          <p:spPr bwMode="auto">
            <a:xfrm>
              <a:off x="2816225" y="2895600"/>
              <a:ext cx="3824288" cy="280988"/>
            </a:xfrm>
            <a:prstGeom prst="line">
              <a:avLst/>
            </a:prstGeom>
            <a:noFill/>
            <a:ln w="9525">
              <a:solidFill>
                <a:schemeClr val="tx1"/>
              </a:solidFill>
              <a:round/>
              <a:headEnd/>
              <a:tailEnd/>
            </a:ln>
          </p:spPr>
          <p:txBody>
            <a:bodyPr/>
            <a:lstStyle/>
            <a:p>
              <a:endParaRPr lang="it-IT"/>
            </a:p>
          </p:txBody>
        </p:sp>
        <p:sp>
          <p:nvSpPr>
            <p:cNvPr id="27665" name="Rectangle 14"/>
            <p:cNvSpPr>
              <a:spLocks noChangeArrowheads="1"/>
            </p:cNvSpPr>
            <p:nvPr/>
          </p:nvSpPr>
          <p:spPr bwMode="auto">
            <a:xfrm>
              <a:off x="6889750" y="2808288"/>
              <a:ext cx="1855788" cy="1008062"/>
            </a:xfrm>
            <a:prstGeom prst="rect">
              <a:avLst/>
            </a:prstGeom>
            <a:solidFill>
              <a:srgbClr val="D6FDBB"/>
            </a:solidFill>
            <a:ln w="9525">
              <a:solidFill>
                <a:schemeClr val="tx1"/>
              </a:solidFill>
              <a:miter lim="800000"/>
              <a:headEnd/>
              <a:tailEnd/>
            </a:ln>
          </p:spPr>
          <p:txBody>
            <a:bodyPr wrap="none" anchor="ctr"/>
            <a:lstStyle/>
            <a:p>
              <a:r>
                <a:rPr lang="it-IT" sz="2000" dirty="0" err="1">
                  <a:solidFill>
                    <a:schemeClr val="accent2"/>
                  </a:solidFill>
                  <a:latin typeface="Helvetica" pitchFamily="13" charset="0"/>
                </a:rPr>
                <a:t>Computing</a:t>
              </a:r>
              <a:endParaRPr lang="it-IT" sz="2000" dirty="0">
                <a:solidFill>
                  <a:schemeClr val="accent2"/>
                </a:solidFill>
                <a:latin typeface="Helvetica" pitchFamily="13" charset="0"/>
              </a:endParaRPr>
            </a:p>
            <a:p>
              <a:r>
                <a:rPr lang="it-IT" sz="2000" dirty="0" err="1">
                  <a:solidFill>
                    <a:schemeClr val="accent2"/>
                  </a:solidFill>
                  <a:latin typeface="Helvetica" pitchFamily="13" charset="0"/>
                </a:rPr>
                <a:t>Element</a:t>
              </a:r>
              <a:endParaRPr lang="it-IT" sz="2000" dirty="0">
                <a:solidFill>
                  <a:schemeClr val="accent2"/>
                </a:solidFill>
                <a:latin typeface="Helvetica" pitchFamily="13" charset="0"/>
              </a:endParaRPr>
            </a:p>
          </p:txBody>
        </p:sp>
        <p:sp>
          <p:nvSpPr>
            <p:cNvPr id="27666" name="Rectangle 15"/>
            <p:cNvSpPr>
              <a:spLocks noChangeArrowheads="1"/>
            </p:cNvSpPr>
            <p:nvPr/>
          </p:nvSpPr>
          <p:spPr bwMode="auto">
            <a:xfrm>
              <a:off x="6954838" y="4281488"/>
              <a:ext cx="1854200" cy="1008062"/>
            </a:xfrm>
            <a:prstGeom prst="rect">
              <a:avLst/>
            </a:prstGeom>
            <a:solidFill>
              <a:srgbClr val="D6FDBB"/>
            </a:solidFill>
            <a:ln w="9525">
              <a:solidFill>
                <a:schemeClr val="tx1"/>
              </a:solidFill>
              <a:miter lim="800000"/>
              <a:headEnd/>
              <a:tailEnd/>
            </a:ln>
          </p:spPr>
          <p:txBody>
            <a:bodyPr wrap="none" anchor="ctr"/>
            <a:lstStyle/>
            <a:p>
              <a:r>
                <a:rPr lang="it-IT" sz="2000" dirty="0" err="1">
                  <a:solidFill>
                    <a:schemeClr val="accent2"/>
                  </a:solidFill>
                  <a:latin typeface="Helvetica" pitchFamily="13" charset="0"/>
                </a:rPr>
                <a:t>Storage</a:t>
              </a:r>
              <a:endParaRPr lang="it-IT" sz="2000" dirty="0">
                <a:solidFill>
                  <a:schemeClr val="accent2"/>
                </a:solidFill>
                <a:latin typeface="Helvetica" pitchFamily="13" charset="0"/>
              </a:endParaRPr>
            </a:p>
            <a:p>
              <a:r>
                <a:rPr lang="it-IT" sz="2000" dirty="0" err="1">
                  <a:solidFill>
                    <a:schemeClr val="accent2"/>
                  </a:solidFill>
                  <a:latin typeface="Helvetica" pitchFamily="13" charset="0"/>
                </a:rPr>
                <a:t>Element</a:t>
              </a:r>
              <a:endParaRPr lang="it-IT" sz="2000" dirty="0">
                <a:solidFill>
                  <a:schemeClr val="accent2"/>
                </a:solidFill>
                <a:latin typeface="Helvetica" pitchFamily="13" charset="0"/>
              </a:endParaRPr>
            </a:p>
          </p:txBody>
        </p:sp>
        <p:sp>
          <p:nvSpPr>
            <p:cNvPr id="27667" name="Line 16"/>
            <p:cNvSpPr>
              <a:spLocks noChangeShapeType="1"/>
            </p:cNvSpPr>
            <p:nvPr/>
          </p:nvSpPr>
          <p:spPr bwMode="auto">
            <a:xfrm>
              <a:off x="2651125" y="3200400"/>
              <a:ext cx="642938" cy="1804988"/>
            </a:xfrm>
            <a:prstGeom prst="line">
              <a:avLst/>
            </a:prstGeom>
            <a:noFill/>
            <a:ln w="9525">
              <a:solidFill>
                <a:srgbClr val="0033CC"/>
              </a:solidFill>
              <a:round/>
              <a:headEnd/>
              <a:tailEnd/>
            </a:ln>
          </p:spPr>
          <p:txBody>
            <a:bodyPr/>
            <a:lstStyle/>
            <a:p>
              <a:endParaRPr lang="it-IT"/>
            </a:p>
          </p:txBody>
        </p:sp>
        <p:sp>
          <p:nvSpPr>
            <p:cNvPr id="27668" name="Line 17"/>
            <p:cNvSpPr>
              <a:spLocks noChangeShapeType="1"/>
            </p:cNvSpPr>
            <p:nvPr/>
          </p:nvSpPr>
          <p:spPr bwMode="auto">
            <a:xfrm flipV="1">
              <a:off x="4881563" y="2068513"/>
              <a:ext cx="1454150" cy="2693987"/>
            </a:xfrm>
            <a:prstGeom prst="line">
              <a:avLst/>
            </a:prstGeom>
            <a:noFill/>
            <a:ln w="9525">
              <a:solidFill>
                <a:srgbClr val="0033CC"/>
              </a:solidFill>
              <a:round/>
              <a:headEnd/>
              <a:tailEnd/>
            </a:ln>
          </p:spPr>
          <p:txBody>
            <a:bodyPr/>
            <a:lstStyle/>
            <a:p>
              <a:endParaRPr lang="it-IT"/>
            </a:p>
          </p:txBody>
        </p:sp>
        <p:sp>
          <p:nvSpPr>
            <p:cNvPr id="27669" name="Line 18"/>
            <p:cNvSpPr>
              <a:spLocks noChangeShapeType="1"/>
            </p:cNvSpPr>
            <p:nvPr/>
          </p:nvSpPr>
          <p:spPr bwMode="auto">
            <a:xfrm flipV="1">
              <a:off x="4927600" y="3255963"/>
              <a:ext cx="1709738" cy="1662112"/>
            </a:xfrm>
            <a:prstGeom prst="line">
              <a:avLst/>
            </a:prstGeom>
            <a:noFill/>
            <a:ln w="9525">
              <a:solidFill>
                <a:srgbClr val="0033CC"/>
              </a:solidFill>
              <a:round/>
              <a:headEnd/>
              <a:tailEnd/>
            </a:ln>
          </p:spPr>
          <p:txBody>
            <a:bodyPr/>
            <a:lstStyle/>
            <a:p>
              <a:endParaRPr lang="it-IT"/>
            </a:p>
          </p:txBody>
        </p:sp>
        <p:sp>
          <p:nvSpPr>
            <p:cNvPr id="27670" name="Line 19"/>
            <p:cNvSpPr>
              <a:spLocks noChangeShapeType="1"/>
            </p:cNvSpPr>
            <p:nvPr/>
          </p:nvSpPr>
          <p:spPr bwMode="auto">
            <a:xfrm flipV="1">
              <a:off x="4916488" y="4627563"/>
              <a:ext cx="1693862" cy="442912"/>
            </a:xfrm>
            <a:prstGeom prst="line">
              <a:avLst/>
            </a:prstGeom>
            <a:noFill/>
            <a:ln w="9525">
              <a:solidFill>
                <a:srgbClr val="0033CC"/>
              </a:solidFill>
              <a:round/>
              <a:headEnd/>
              <a:tailEnd/>
            </a:ln>
          </p:spPr>
          <p:txBody>
            <a:bodyPr/>
            <a:lstStyle/>
            <a:p>
              <a:endParaRPr lang="it-IT"/>
            </a:p>
          </p:txBody>
        </p:sp>
        <p:sp>
          <p:nvSpPr>
            <p:cNvPr id="27671" name="Rectangle 20"/>
            <p:cNvSpPr>
              <a:spLocks noChangeArrowheads="1"/>
            </p:cNvSpPr>
            <p:nvPr/>
          </p:nvSpPr>
          <p:spPr bwMode="auto">
            <a:xfrm>
              <a:off x="6554788" y="1233488"/>
              <a:ext cx="1855787" cy="1008062"/>
            </a:xfrm>
            <a:prstGeom prst="rect">
              <a:avLst/>
            </a:prstGeom>
            <a:solidFill>
              <a:srgbClr val="FFFFCC"/>
            </a:solidFill>
            <a:ln w="9525">
              <a:solidFill>
                <a:schemeClr val="tx1"/>
              </a:solidFill>
              <a:miter lim="800000"/>
              <a:headEnd/>
              <a:tailEnd/>
            </a:ln>
          </p:spPr>
          <p:txBody>
            <a:bodyPr wrap="none" anchor="ctr"/>
            <a:lstStyle/>
            <a:p>
              <a:r>
                <a:rPr lang="it-IT">
                  <a:latin typeface="Helvetica" pitchFamily="13" charset="0"/>
                </a:rPr>
                <a:t>Instrument</a:t>
              </a:r>
            </a:p>
            <a:p>
              <a:r>
                <a:rPr lang="it-IT">
                  <a:latin typeface="Helvetica" pitchFamily="13" charset="0"/>
                </a:rPr>
                <a:t>Element</a:t>
              </a:r>
            </a:p>
          </p:txBody>
        </p:sp>
        <p:sp>
          <p:nvSpPr>
            <p:cNvPr id="27672" name="Rectangle 21"/>
            <p:cNvSpPr>
              <a:spLocks noChangeArrowheads="1"/>
            </p:cNvSpPr>
            <p:nvPr/>
          </p:nvSpPr>
          <p:spPr bwMode="auto">
            <a:xfrm>
              <a:off x="6453188" y="1360488"/>
              <a:ext cx="1855787" cy="1008062"/>
            </a:xfrm>
            <a:prstGeom prst="rect">
              <a:avLst/>
            </a:prstGeom>
            <a:solidFill>
              <a:srgbClr val="FFFFCC"/>
            </a:solidFill>
            <a:ln w="9525">
              <a:solidFill>
                <a:schemeClr val="tx1"/>
              </a:solidFill>
              <a:miter lim="800000"/>
              <a:headEnd/>
              <a:tailEnd/>
            </a:ln>
          </p:spPr>
          <p:txBody>
            <a:bodyPr wrap="none" anchor="ctr"/>
            <a:lstStyle/>
            <a:p>
              <a:pPr algn="ctr"/>
              <a:r>
                <a:rPr lang="it-IT" sz="2000" dirty="0" err="1">
                  <a:solidFill>
                    <a:srgbClr val="990000"/>
                  </a:solidFill>
                  <a:latin typeface="Helvetica" pitchFamily="13" charset="0"/>
                </a:rPr>
                <a:t>Instrument</a:t>
              </a:r>
              <a:endParaRPr lang="it-IT" sz="2000" dirty="0">
                <a:solidFill>
                  <a:srgbClr val="990000"/>
                </a:solidFill>
                <a:latin typeface="Helvetica" pitchFamily="13" charset="0"/>
              </a:endParaRPr>
            </a:p>
            <a:p>
              <a:pPr algn="ctr"/>
              <a:r>
                <a:rPr lang="it-IT" sz="2000" dirty="0" err="1">
                  <a:solidFill>
                    <a:srgbClr val="990000"/>
                  </a:solidFill>
                  <a:latin typeface="Helvetica" pitchFamily="13" charset="0"/>
                </a:rPr>
                <a:t>Element</a:t>
              </a:r>
              <a:endParaRPr lang="it-IT" sz="2000" dirty="0">
                <a:solidFill>
                  <a:srgbClr val="990000"/>
                </a:solidFill>
                <a:latin typeface="Helvetica" pitchFamily="13" charset="0"/>
              </a:endParaRPr>
            </a:p>
          </p:txBody>
        </p:sp>
        <p:sp>
          <p:nvSpPr>
            <p:cNvPr id="27673" name="Text Box 22"/>
            <p:cNvSpPr txBox="1">
              <a:spLocks noChangeArrowheads="1"/>
            </p:cNvSpPr>
            <p:nvPr/>
          </p:nvSpPr>
          <p:spPr bwMode="auto">
            <a:xfrm>
              <a:off x="6804025" y="5383213"/>
              <a:ext cx="2589170" cy="707886"/>
            </a:xfrm>
            <a:prstGeom prst="rect">
              <a:avLst/>
            </a:prstGeom>
            <a:noFill/>
            <a:ln w="9525">
              <a:noFill/>
              <a:miter lim="800000"/>
              <a:headEnd/>
              <a:tailEnd/>
            </a:ln>
          </p:spPr>
          <p:txBody>
            <a:bodyPr wrap="none">
              <a:spAutoFit/>
            </a:bodyPr>
            <a:lstStyle/>
            <a:p>
              <a:r>
                <a:rPr lang="en-US" sz="2000" b="1" dirty="0">
                  <a:solidFill>
                    <a:srgbClr val="990000"/>
                  </a:solidFill>
                  <a:latin typeface="Helvetica" pitchFamily="13" charset="0"/>
                </a:rPr>
                <a:t>Existing </a:t>
              </a:r>
            </a:p>
            <a:p>
              <a:r>
                <a:rPr lang="en-US" sz="2000" b="1" dirty="0">
                  <a:solidFill>
                    <a:srgbClr val="990000"/>
                  </a:solidFill>
                  <a:latin typeface="Helvetica" pitchFamily="13" charset="0"/>
                </a:rPr>
                <a:t>Grid Infrastructures</a:t>
              </a:r>
            </a:p>
          </p:txBody>
        </p:sp>
        <p:sp>
          <p:nvSpPr>
            <p:cNvPr id="27674" name="Rectangle 23"/>
            <p:cNvSpPr>
              <a:spLocks noChangeArrowheads="1"/>
            </p:cNvSpPr>
            <p:nvPr/>
          </p:nvSpPr>
          <p:spPr bwMode="auto">
            <a:xfrm>
              <a:off x="6392863" y="1498600"/>
              <a:ext cx="114300" cy="6985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27675" name="Rectangle 24"/>
            <p:cNvSpPr>
              <a:spLocks noChangeArrowheads="1"/>
            </p:cNvSpPr>
            <p:nvPr/>
          </p:nvSpPr>
          <p:spPr bwMode="auto">
            <a:xfrm>
              <a:off x="6831013" y="2946400"/>
              <a:ext cx="112712" cy="6985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27676" name="Rectangle 25"/>
            <p:cNvSpPr>
              <a:spLocks noChangeArrowheads="1"/>
            </p:cNvSpPr>
            <p:nvPr/>
          </p:nvSpPr>
          <p:spPr bwMode="auto">
            <a:xfrm>
              <a:off x="6880225" y="4445000"/>
              <a:ext cx="115888" cy="6985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27677" name="Rectangle 26"/>
            <p:cNvSpPr>
              <a:spLocks noChangeArrowheads="1"/>
            </p:cNvSpPr>
            <p:nvPr/>
          </p:nvSpPr>
          <p:spPr bwMode="auto">
            <a:xfrm>
              <a:off x="2655888" y="2422525"/>
              <a:ext cx="114300" cy="6985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27678" name="Rectangle 27"/>
            <p:cNvSpPr>
              <a:spLocks noChangeArrowheads="1"/>
            </p:cNvSpPr>
            <p:nvPr/>
          </p:nvSpPr>
          <p:spPr bwMode="auto">
            <a:xfrm>
              <a:off x="1077913" y="4267200"/>
              <a:ext cx="115887" cy="6985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27679" name="Text Box 28"/>
            <p:cNvSpPr txBox="1">
              <a:spLocks noChangeArrowheads="1"/>
            </p:cNvSpPr>
            <p:nvPr/>
          </p:nvSpPr>
          <p:spPr bwMode="auto">
            <a:xfrm>
              <a:off x="1163638" y="4341813"/>
              <a:ext cx="1389062" cy="581025"/>
            </a:xfrm>
            <a:prstGeom prst="rect">
              <a:avLst/>
            </a:prstGeom>
            <a:noFill/>
            <a:ln w="9525">
              <a:noFill/>
              <a:miter lim="800000"/>
              <a:headEnd/>
              <a:tailEnd/>
            </a:ln>
          </p:spPr>
          <p:txBody>
            <a:bodyPr wrap="none">
              <a:spAutoFit/>
            </a:bodyPr>
            <a:lstStyle/>
            <a:p>
              <a:r>
                <a:rPr lang="en-US" sz="1600" b="1" dirty="0">
                  <a:latin typeface="Helvetica" pitchFamily="13" charset="0"/>
                </a:rPr>
                <a:t>Web Service</a:t>
              </a:r>
            </a:p>
            <a:p>
              <a:r>
                <a:rPr lang="en-US" sz="1600" b="1" dirty="0">
                  <a:latin typeface="Helvetica" pitchFamily="13" charset="0"/>
                </a:rPr>
                <a:t>Interface</a:t>
              </a:r>
            </a:p>
          </p:txBody>
        </p:sp>
        <p:sp>
          <p:nvSpPr>
            <p:cNvPr id="27680" name="Rectangle 29"/>
            <p:cNvSpPr>
              <a:spLocks noChangeArrowheads="1"/>
            </p:cNvSpPr>
            <p:nvPr/>
          </p:nvSpPr>
          <p:spPr bwMode="auto">
            <a:xfrm>
              <a:off x="1322388" y="2300288"/>
              <a:ext cx="1382712" cy="890587"/>
            </a:xfrm>
            <a:prstGeom prst="rect">
              <a:avLst/>
            </a:prstGeom>
            <a:gradFill rotWithShape="1">
              <a:gsLst>
                <a:gs pos="0">
                  <a:srgbClr val="EAEAFA"/>
                </a:gs>
                <a:gs pos="50000">
                  <a:srgbClr val="DDDDF7"/>
                </a:gs>
                <a:gs pos="100000">
                  <a:srgbClr val="EAEAFA"/>
                </a:gs>
              </a:gsLst>
              <a:lin ang="5400000" scaled="1"/>
            </a:gradFill>
            <a:ln w="9525">
              <a:solidFill>
                <a:schemeClr val="tx1"/>
              </a:solidFill>
              <a:miter lim="800000"/>
              <a:headEnd/>
              <a:tailEnd/>
            </a:ln>
          </p:spPr>
          <p:txBody>
            <a:bodyPr wrap="none" anchor="ctr"/>
            <a:lstStyle/>
            <a:p>
              <a:r>
                <a:rPr lang="en-US" sz="1600">
                  <a:latin typeface="Helvetica" pitchFamily="13" charset="0"/>
                </a:rPr>
                <a:t>Virtual </a:t>
              </a:r>
            </a:p>
            <a:p>
              <a:r>
                <a:rPr lang="en-US" sz="1600">
                  <a:latin typeface="Helvetica" pitchFamily="13" charset="0"/>
                </a:rPr>
                <a:t>Control </a:t>
              </a:r>
            </a:p>
            <a:p>
              <a:r>
                <a:rPr lang="en-US" sz="1600">
                  <a:latin typeface="Helvetica" pitchFamily="13" charset="0"/>
                </a:rPr>
                <a:t>Room</a:t>
              </a:r>
            </a:p>
          </p:txBody>
        </p:sp>
        <p:sp>
          <p:nvSpPr>
            <p:cNvPr id="27681" name="Rectangle 30"/>
            <p:cNvSpPr>
              <a:spLocks noChangeArrowheads="1"/>
            </p:cNvSpPr>
            <p:nvPr/>
          </p:nvSpPr>
          <p:spPr bwMode="auto">
            <a:xfrm>
              <a:off x="1190625" y="2386013"/>
              <a:ext cx="1382713" cy="890587"/>
            </a:xfrm>
            <a:prstGeom prst="rect">
              <a:avLst/>
            </a:prstGeom>
            <a:gradFill rotWithShape="1">
              <a:gsLst>
                <a:gs pos="0">
                  <a:srgbClr val="EAEAFA"/>
                </a:gs>
                <a:gs pos="50000">
                  <a:srgbClr val="DDDDF7"/>
                </a:gs>
                <a:gs pos="100000">
                  <a:srgbClr val="EAEAFA"/>
                </a:gs>
              </a:gsLst>
              <a:lin ang="5400000" scaled="1"/>
            </a:gradFill>
            <a:ln w="9525">
              <a:solidFill>
                <a:schemeClr val="tx1"/>
              </a:solidFill>
              <a:miter lim="800000"/>
              <a:headEnd/>
              <a:tailEnd/>
            </a:ln>
          </p:spPr>
          <p:txBody>
            <a:bodyPr wrap="none" anchor="ctr"/>
            <a:lstStyle/>
            <a:p>
              <a:pPr algn="r"/>
              <a:r>
                <a:rPr lang="en-US" sz="1600" dirty="0">
                  <a:latin typeface="Helvetica" pitchFamily="13" charset="0"/>
                </a:rPr>
                <a:t>Virtual </a:t>
              </a:r>
            </a:p>
            <a:p>
              <a:pPr algn="r"/>
              <a:r>
                <a:rPr lang="en-US" sz="1600" dirty="0">
                  <a:latin typeface="Helvetica" pitchFamily="13" charset="0"/>
                </a:rPr>
                <a:t>Control </a:t>
              </a:r>
            </a:p>
            <a:p>
              <a:pPr algn="r"/>
              <a:r>
                <a:rPr lang="en-US" sz="1600" dirty="0">
                  <a:latin typeface="Helvetica" pitchFamily="13" charset="0"/>
                </a:rPr>
                <a:t>Room</a:t>
              </a:r>
            </a:p>
          </p:txBody>
        </p:sp>
        <p:sp>
          <p:nvSpPr>
            <p:cNvPr id="27682" name="Rectangle 35"/>
            <p:cNvSpPr>
              <a:spLocks noChangeArrowheads="1"/>
            </p:cNvSpPr>
            <p:nvPr/>
          </p:nvSpPr>
          <p:spPr bwMode="auto">
            <a:xfrm>
              <a:off x="3370263" y="4689475"/>
              <a:ext cx="114300" cy="698500"/>
            </a:xfrm>
            <a:prstGeom prst="rect">
              <a:avLst/>
            </a:prstGeom>
            <a:solidFill>
              <a:schemeClr val="accent1"/>
            </a:solidFill>
            <a:ln w="9525">
              <a:solidFill>
                <a:schemeClr val="tx1"/>
              </a:solidFill>
              <a:miter lim="800000"/>
              <a:headEnd/>
              <a:tailEnd/>
            </a:ln>
          </p:spPr>
          <p:txBody>
            <a:bodyPr wrap="none" anchor="ctr"/>
            <a:lstStyle/>
            <a:p>
              <a:endParaRPr lang="it-IT"/>
            </a:p>
          </p:txBody>
        </p:sp>
        <p:pic>
          <p:nvPicPr>
            <p:cNvPr id="27683" name="Picture 40" descr="MCj02397450000[1]"/>
            <p:cNvPicPr>
              <a:picLocks noChangeAspect="1" noChangeArrowheads="1"/>
            </p:cNvPicPr>
            <p:nvPr/>
          </p:nvPicPr>
          <p:blipFill>
            <a:blip r:embed="rId4"/>
            <a:srcRect/>
            <a:stretch>
              <a:fillRect/>
            </a:stretch>
          </p:blipFill>
          <p:spPr bwMode="auto">
            <a:xfrm>
              <a:off x="3482975" y="4456113"/>
              <a:ext cx="1512888" cy="1112837"/>
            </a:xfrm>
            <a:prstGeom prst="rect">
              <a:avLst/>
            </a:prstGeom>
            <a:noFill/>
            <a:ln w="9525">
              <a:noFill/>
              <a:miter lim="800000"/>
              <a:headEnd/>
              <a:tailEnd/>
            </a:ln>
          </p:spPr>
        </p:pic>
        <p:sp>
          <p:nvSpPr>
            <p:cNvPr id="27684" name="Text Box 41"/>
            <p:cNvSpPr txBox="1">
              <a:spLocks noChangeArrowheads="1"/>
            </p:cNvSpPr>
            <p:nvPr/>
          </p:nvSpPr>
          <p:spPr bwMode="auto">
            <a:xfrm>
              <a:off x="3613150" y="5386388"/>
              <a:ext cx="1452563" cy="707886"/>
            </a:xfrm>
            <a:prstGeom prst="rect">
              <a:avLst/>
            </a:prstGeom>
            <a:solidFill>
              <a:srgbClr val="FFFF99"/>
            </a:solidFill>
            <a:ln w="28575">
              <a:solidFill>
                <a:srgbClr val="990000"/>
              </a:solidFill>
              <a:miter lim="800000"/>
              <a:headEnd/>
              <a:tailEnd/>
            </a:ln>
          </p:spPr>
          <p:txBody>
            <a:bodyPr>
              <a:spAutoFit/>
            </a:bodyPr>
            <a:lstStyle/>
            <a:p>
              <a:r>
                <a:rPr lang="en-US" sz="2000" dirty="0"/>
                <a:t>Execution</a:t>
              </a:r>
            </a:p>
            <a:p>
              <a:r>
                <a:rPr lang="en-US" sz="2000" dirty="0"/>
                <a:t>Service</a:t>
              </a:r>
            </a:p>
          </p:txBody>
        </p:sp>
        <p:pic>
          <p:nvPicPr>
            <p:cNvPr id="27685" name="Picture 42" descr="BS00369_"/>
            <p:cNvPicPr>
              <a:picLocks noChangeAspect="1" noChangeArrowheads="1"/>
            </p:cNvPicPr>
            <p:nvPr/>
          </p:nvPicPr>
          <p:blipFill>
            <a:blip r:embed="rId5"/>
            <a:srcRect/>
            <a:stretch>
              <a:fillRect/>
            </a:stretch>
          </p:blipFill>
          <p:spPr bwMode="auto">
            <a:xfrm>
              <a:off x="8261350" y="2900363"/>
              <a:ext cx="1073150" cy="746125"/>
            </a:xfrm>
            <a:prstGeom prst="rect">
              <a:avLst/>
            </a:prstGeom>
            <a:noFill/>
            <a:ln w="9525">
              <a:noFill/>
              <a:miter lim="800000"/>
              <a:headEnd/>
              <a:tailEnd/>
            </a:ln>
          </p:spPr>
        </p:pic>
        <p:grpSp>
          <p:nvGrpSpPr>
            <p:cNvPr id="27686" name="Group 43"/>
            <p:cNvGrpSpPr>
              <a:grpSpLocks/>
            </p:cNvGrpSpPr>
            <p:nvPr/>
          </p:nvGrpSpPr>
          <p:grpSpPr bwMode="auto">
            <a:xfrm>
              <a:off x="8340725" y="4149725"/>
              <a:ext cx="1068388" cy="1095375"/>
              <a:chOff x="4370" y="1400"/>
              <a:chExt cx="399" cy="480"/>
            </a:xfrm>
          </p:grpSpPr>
          <p:grpSp>
            <p:nvGrpSpPr>
              <p:cNvPr id="27688" name="Group 44"/>
              <p:cNvGrpSpPr>
                <a:grpSpLocks/>
              </p:cNvGrpSpPr>
              <p:nvPr/>
            </p:nvGrpSpPr>
            <p:grpSpPr bwMode="auto">
              <a:xfrm>
                <a:off x="4370" y="1400"/>
                <a:ext cx="222" cy="288"/>
                <a:chOff x="5472" y="2832"/>
                <a:chExt cx="240" cy="288"/>
              </a:xfrm>
            </p:grpSpPr>
            <p:sp>
              <p:nvSpPr>
                <p:cNvPr id="27701" name="Oval 45"/>
                <p:cNvSpPr>
                  <a:spLocks noChangeArrowheads="1"/>
                </p:cNvSpPr>
                <p:nvPr/>
              </p:nvSpPr>
              <p:spPr bwMode="auto">
                <a:xfrm>
                  <a:off x="5472" y="3024"/>
                  <a:ext cx="240" cy="96"/>
                </a:xfrm>
                <a:prstGeom prst="ellipse">
                  <a:avLst/>
                </a:prstGeom>
                <a:solidFill>
                  <a:schemeClr val="accent2"/>
                </a:solidFill>
                <a:ln w="25400">
                  <a:solidFill>
                    <a:srgbClr val="00279F"/>
                  </a:solidFill>
                  <a:round/>
                  <a:headEnd type="none" w="sm" len="sm"/>
                  <a:tailEnd type="none" w="sm" len="sm"/>
                </a:ln>
              </p:spPr>
              <p:txBody>
                <a:bodyPr wrap="none" anchor="ctr"/>
                <a:lstStyle/>
                <a:p>
                  <a:endParaRPr lang="it-IT"/>
                </a:p>
              </p:txBody>
            </p:sp>
            <p:sp>
              <p:nvSpPr>
                <p:cNvPr id="27702" name="Rectangle 46"/>
                <p:cNvSpPr>
                  <a:spLocks noChangeArrowheads="1"/>
                </p:cNvSpPr>
                <p:nvPr/>
              </p:nvSpPr>
              <p:spPr bwMode="auto">
                <a:xfrm>
                  <a:off x="5472" y="2880"/>
                  <a:ext cx="240" cy="192"/>
                </a:xfrm>
                <a:prstGeom prst="rect">
                  <a:avLst/>
                </a:prstGeom>
                <a:solidFill>
                  <a:schemeClr val="accent2"/>
                </a:solidFill>
                <a:ln w="25400">
                  <a:solidFill>
                    <a:schemeClr val="accent2"/>
                  </a:solidFill>
                  <a:miter lim="800000"/>
                  <a:headEnd type="none" w="sm" len="sm"/>
                  <a:tailEnd type="none" w="sm" len="sm"/>
                </a:ln>
              </p:spPr>
              <p:txBody>
                <a:bodyPr wrap="none" anchor="ctr"/>
                <a:lstStyle/>
                <a:p>
                  <a:endParaRPr lang="it-IT"/>
                </a:p>
              </p:txBody>
            </p:sp>
            <p:sp>
              <p:nvSpPr>
                <p:cNvPr id="27703" name="Oval 47"/>
                <p:cNvSpPr>
                  <a:spLocks noChangeArrowheads="1"/>
                </p:cNvSpPr>
                <p:nvPr/>
              </p:nvSpPr>
              <p:spPr bwMode="auto">
                <a:xfrm>
                  <a:off x="5472" y="2832"/>
                  <a:ext cx="240" cy="96"/>
                </a:xfrm>
                <a:prstGeom prst="ellipse">
                  <a:avLst/>
                </a:prstGeom>
                <a:solidFill>
                  <a:schemeClr val="accent2"/>
                </a:solidFill>
                <a:ln w="25400">
                  <a:solidFill>
                    <a:srgbClr val="00279F"/>
                  </a:solidFill>
                  <a:round/>
                  <a:headEnd type="none" w="sm" len="sm"/>
                  <a:tailEnd type="none" w="sm" len="sm"/>
                </a:ln>
              </p:spPr>
              <p:txBody>
                <a:bodyPr wrap="none" anchor="ctr"/>
                <a:lstStyle/>
                <a:p>
                  <a:endParaRPr lang="it-IT"/>
                </a:p>
              </p:txBody>
            </p:sp>
            <p:sp>
              <p:nvSpPr>
                <p:cNvPr id="27704" name="Line 48"/>
                <p:cNvSpPr>
                  <a:spLocks noChangeShapeType="1"/>
                </p:cNvSpPr>
                <p:nvPr/>
              </p:nvSpPr>
              <p:spPr bwMode="auto">
                <a:xfrm>
                  <a:off x="5472" y="2880"/>
                  <a:ext cx="0" cy="192"/>
                </a:xfrm>
                <a:prstGeom prst="line">
                  <a:avLst/>
                </a:prstGeom>
                <a:noFill/>
                <a:ln w="25400">
                  <a:solidFill>
                    <a:srgbClr val="00279F"/>
                  </a:solidFill>
                  <a:round/>
                  <a:headEnd type="none" w="sm" len="sm"/>
                  <a:tailEnd type="none" w="sm" len="sm"/>
                </a:ln>
              </p:spPr>
              <p:txBody>
                <a:bodyPr wrap="none" anchor="ctr"/>
                <a:lstStyle/>
                <a:p>
                  <a:endParaRPr lang="it-IT"/>
                </a:p>
              </p:txBody>
            </p:sp>
            <p:sp>
              <p:nvSpPr>
                <p:cNvPr id="27705" name="Line 49"/>
                <p:cNvSpPr>
                  <a:spLocks noChangeShapeType="1"/>
                </p:cNvSpPr>
                <p:nvPr/>
              </p:nvSpPr>
              <p:spPr bwMode="auto">
                <a:xfrm>
                  <a:off x="5712" y="2880"/>
                  <a:ext cx="0" cy="192"/>
                </a:xfrm>
                <a:prstGeom prst="line">
                  <a:avLst/>
                </a:prstGeom>
                <a:noFill/>
                <a:ln w="25400">
                  <a:solidFill>
                    <a:srgbClr val="00279F"/>
                  </a:solidFill>
                  <a:round/>
                  <a:headEnd type="none" w="sm" len="sm"/>
                  <a:tailEnd type="none" w="sm" len="sm"/>
                </a:ln>
              </p:spPr>
              <p:txBody>
                <a:bodyPr wrap="none" anchor="ctr"/>
                <a:lstStyle/>
                <a:p>
                  <a:endParaRPr lang="it-IT"/>
                </a:p>
              </p:txBody>
            </p:sp>
          </p:grpSp>
          <p:grpSp>
            <p:nvGrpSpPr>
              <p:cNvPr id="27689" name="Group 50"/>
              <p:cNvGrpSpPr>
                <a:grpSpLocks/>
              </p:cNvGrpSpPr>
              <p:nvPr/>
            </p:nvGrpSpPr>
            <p:grpSpPr bwMode="auto">
              <a:xfrm>
                <a:off x="4459" y="1496"/>
                <a:ext cx="221" cy="288"/>
                <a:chOff x="5472" y="2832"/>
                <a:chExt cx="240" cy="288"/>
              </a:xfrm>
            </p:grpSpPr>
            <p:sp>
              <p:nvSpPr>
                <p:cNvPr id="27696" name="Oval 51"/>
                <p:cNvSpPr>
                  <a:spLocks noChangeArrowheads="1"/>
                </p:cNvSpPr>
                <p:nvPr/>
              </p:nvSpPr>
              <p:spPr bwMode="auto">
                <a:xfrm>
                  <a:off x="5472" y="3024"/>
                  <a:ext cx="240" cy="96"/>
                </a:xfrm>
                <a:prstGeom prst="ellipse">
                  <a:avLst/>
                </a:prstGeom>
                <a:solidFill>
                  <a:schemeClr val="accent2"/>
                </a:solidFill>
                <a:ln w="25400">
                  <a:solidFill>
                    <a:srgbClr val="00279F"/>
                  </a:solidFill>
                  <a:round/>
                  <a:headEnd type="none" w="sm" len="sm"/>
                  <a:tailEnd type="none" w="sm" len="sm"/>
                </a:ln>
              </p:spPr>
              <p:txBody>
                <a:bodyPr wrap="none" anchor="ctr"/>
                <a:lstStyle/>
                <a:p>
                  <a:endParaRPr lang="it-IT"/>
                </a:p>
              </p:txBody>
            </p:sp>
            <p:sp>
              <p:nvSpPr>
                <p:cNvPr id="27697" name="Rectangle 52"/>
                <p:cNvSpPr>
                  <a:spLocks noChangeArrowheads="1"/>
                </p:cNvSpPr>
                <p:nvPr/>
              </p:nvSpPr>
              <p:spPr bwMode="auto">
                <a:xfrm>
                  <a:off x="5472" y="2880"/>
                  <a:ext cx="240" cy="192"/>
                </a:xfrm>
                <a:prstGeom prst="rect">
                  <a:avLst/>
                </a:prstGeom>
                <a:solidFill>
                  <a:schemeClr val="accent2"/>
                </a:solidFill>
                <a:ln w="25400">
                  <a:solidFill>
                    <a:schemeClr val="accent2"/>
                  </a:solidFill>
                  <a:miter lim="800000"/>
                  <a:headEnd type="none" w="sm" len="sm"/>
                  <a:tailEnd type="none" w="sm" len="sm"/>
                </a:ln>
              </p:spPr>
              <p:txBody>
                <a:bodyPr wrap="none" anchor="ctr"/>
                <a:lstStyle/>
                <a:p>
                  <a:endParaRPr lang="it-IT"/>
                </a:p>
              </p:txBody>
            </p:sp>
            <p:sp>
              <p:nvSpPr>
                <p:cNvPr id="27698" name="Oval 53"/>
                <p:cNvSpPr>
                  <a:spLocks noChangeArrowheads="1"/>
                </p:cNvSpPr>
                <p:nvPr/>
              </p:nvSpPr>
              <p:spPr bwMode="auto">
                <a:xfrm>
                  <a:off x="5472" y="2832"/>
                  <a:ext cx="240" cy="96"/>
                </a:xfrm>
                <a:prstGeom prst="ellipse">
                  <a:avLst/>
                </a:prstGeom>
                <a:solidFill>
                  <a:schemeClr val="accent2"/>
                </a:solidFill>
                <a:ln w="25400">
                  <a:solidFill>
                    <a:srgbClr val="00279F"/>
                  </a:solidFill>
                  <a:round/>
                  <a:headEnd type="none" w="sm" len="sm"/>
                  <a:tailEnd type="none" w="sm" len="sm"/>
                </a:ln>
              </p:spPr>
              <p:txBody>
                <a:bodyPr wrap="none" anchor="ctr"/>
                <a:lstStyle/>
                <a:p>
                  <a:endParaRPr lang="it-IT"/>
                </a:p>
              </p:txBody>
            </p:sp>
            <p:sp>
              <p:nvSpPr>
                <p:cNvPr id="27699" name="Line 54"/>
                <p:cNvSpPr>
                  <a:spLocks noChangeShapeType="1"/>
                </p:cNvSpPr>
                <p:nvPr/>
              </p:nvSpPr>
              <p:spPr bwMode="auto">
                <a:xfrm>
                  <a:off x="5472" y="2880"/>
                  <a:ext cx="0" cy="192"/>
                </a:xfrm>
                <a:prstGeom prst="line">
                  <a:avLst/>
                </a:prstGeom>
                <a:noFill/>
                <a:ln w="25400">
                  <a:solidFill>
                    <a:srgbClr val="00279F"/>
                  </a:solidFill>
                  <a:round/>
                  <a:headEnd type="none" w="sm" len="sm"/>
                  <a:tailEnd type="none" w="sm" len="sm"/>
                </a:ln>
              </p:spPr>
              <p:txBody>
                <a:bodyPr wrap="none" anchor="ctr"/>
                <a:lstStyle/>
                <a:p>
                  <a:endParaRPr lang="it-IT"/>
                </a:p>
              </p:txBody>
            </p:sp>
            <p:sp>
              <p:nvSpPr>
                <p:cNvPr id="27700" name="Line 55"/>
                <p:cNvSpPr>
                  <a:spLocks noChangeShapeType="1"/>
                </p:cNvSpPr>
                <p:nvPr/>
              </p:nvSpPr>
              <p:spPr bwMode="auto">
                <a:xfrm>
                  <a:off x="5712" y="2880"/>
                  <a:ext cx="0" cy="192"/>
                </a:xfrm>
                <a:prstGeom prst="line">
                  <a:avLst/>
                </a:prstGeom>
                <a:noFill/>
                <a:ln w="25400">
                  <a:solidFill>
                    <a:srgbClr val="00279F"/>
                  </a:solidFill>
                  <a:round/>
                  <a:headEnd type="none" w="sm" len="sm"/>
                  <a:tailEnd type="none" w="sm" len="sm"/>
                </a:ln>
              </p:spPr>
              <p:txBody>
                <a:bodyPr wrap="none" anchor="ctr"/>
                <a:lstStyle/>
                <a:p>
                  <a:endParaRPr lang="it-IT"/>
                </a:p>
              </p:txBody>
            </p:sp>
          </p:grpSp>
          <p:grpSp>
            <p:nvGrpSpPr>
              <p:cNvPr id="27690" name="Group 56"/>
              <p:cNvGrpSpPr>
                <a:grpSpLocks/>
              </p:cNvGrpSpPr>
              <p:nvPr/>
            </p:nvGrpSpPr>
            <p:grpSpPr bwMode="auto">
              <a:xfrm>
                <a:off x="4547" y="1592"/>
                <a:ext cx="222" cy="288"/>
                <a:chOff x="5472" y="2832"/>
                <a:chExt cx="240" cy="288"/>
              </a:xfrm>
            </p:grpSpPr>
            <p:sp>
              <p:nvSpPr>
                <p:cNvPr id="27691" name="Oval 57"/>
                <p:cNvSpPr>
                  <a:spLocks noChangeArrowheads="1"/>
                </p:cNvSpPr>
                <p:nvPr/>
              </p:nvSpPr>
              <p:spPr bwMode="auto">
                <a:xfrm>
                  <a:off x="5472" y="3024"/>
                  <a:ext cx="240" cy="96"/>
                </a:xfrm>
                <a:prstGeom prst="ellipse">
                  <a:avLst/>
                </a:prstGeom>
                <a:solidFill>
                  <a:schemeClr val="accent2"/>
                </a:solidFill>
                <a:ln w="25400">
                  <a:solidFill>
                    <a:srgbClr val="00279F"/>
                  </a:solidFill>
                  <a:round/>
                  <a:headEnd type="none" w="sm" len="sm"/>
                  <a:tailEnd type="none" w="sm" len="sm"/>
                </a:ln>
              </p:spPr>
              <p:txBody>
                <a:bodyPr wrap="none" anchor="ctr"/>
                <a:lstStyle/>
                <a:p>
                  <a:endParaRPr lang="it-IT"/>
                </a:p>
              </p:txBody>
            </p:sp>
            <p:sp>
              <p:nvSpPr>
                <p:cNvPr id="27692" name="Rectangle 58"/>
                <p:cNvSpPr>
                  <a:spLocks noChangeArrowheads="1"/>
                </p:cNvSpPr>
                <p:nvPr/>
              </p:nvSpPr>
              <p:spPr bwMode="auto">
                <a:xfrm>
                  <a:off x="5472" y="2880"/>
                  <a:ext cx="240" cy="192"/>
                </a:xfrm>
                <a:prstGeom prst="rect">
                  <a:avLst/>
                </a:prstGeom>
                <a:solidFill>
                  <a:schemeClr val="accent2"/>
                </a:solidFill>
                <a:ln w="25400">
                  <a:solidFill>
                    <a:schemeClr val="accent2"/>
                  </a:solidFill>
                  <a:miter lim="800000"/>
                  <a:headEnd type="none" w="sm" len="sm"/>
                  <a:tailEnd type="none" w="sm" len="sm"/>
                </a:ln>
              </p:spPr>
              <p:txBody>
                <a:bodyPr wrap="none" anchor="ctr"/>
                <a:lstStyle/>
                <a:p>
                  <a:endParaRPr lang="it-IT"/>
                </a:p>
              </p:txBody>
            </p:sp>
            <p:sp>
              <p:nvSpPr>
                <p:cNvPr id="27693" name="Oval 59"/>
                <p:cNvSpPr>
                  <a:spLocks noChangeArrowheads="1"/>
                </p:cNvSpPr>
                <p:nvPr/>
              </p:nvSpPr>
              <p:spPr bwMode="auto">
                <a:xfrm>
                  <a:off x="5472" y="2832"/>
                  <a:ext cx="240" cy="96"/>
                </a:xfrm>
                <a:prstGeom prst="ellipse">
                  <a:avLst/>
                </a:prstGeom>
                <a:solidFill>
                  <a:schemeClr val="accent2"/>
                </a:solidFill>
                <a:ln w="25400">
                  <a:solidFill>
                    <a:srgbClr val="00279F"/>
                  </a:solidFill>
                  <a:round/>
                  <a:headEnd type="none" w="sm" len="sm"/>
                  <a:tailEnd type="none" w="sm" len="sm"/>
                </a:ln>
              </p:spPr>
              <p:txBody>
                <a:bodyPr wrap="none" anchor="ctr"/>
                <a:lstStyle/>
                <a:p>
                  <a:endParaRPr lang="it-IT"/>
                </a:p>
              </p:txBody>
            </p:sp>
            <p:sp>
              <p:nvSpPr>
                <p:cNvPr id="27694" name="Line 60"/>
                <p:cNvSpPr>
                  <a:spLocks noChangeShapeType="1"/>
                </p:cNvSpPr>
                <p:nvPr/>
              </p:nvSpPr>
              <p:spPr bwMode="auto">
                <a:xfrm>
                  <a:off x="5472" y="2880"/>
                  <a:ext cx="0" cy="192"/>
                </a:xfrm>
                <a:prstGeom prst="line">
                  <a:avLst/>
                </a:prstGeom>
                <a:noFill/>
                <a:ln w="25400">
                  <a:solidFill>
                    <a:srgbClr val="00279F"/>
                  </a:solidFill>
                  <a:round/>
                  <a:headEnd type="none" w="sm" len="sm"/>
                  <a:tailEnd type="none" w="sm" len="sm"/>
                </a:ln>
              </p:spPr>
              <p:txBody>
                <a:bodyPr wrap="none" anchor="ctr"/>
                <a:lstStyle/>
                <a:p>
                  <a:endParaRPr lang="it-IT"/>
                </a:p>
              </p:txBody>
            </p:sp>
            <p:sp>
              <p:nvSpPr>
                <p:cNvPr id="27695" name="Line 61"/>
                <p:cNvSpPr>
                  <a:spLocks noChangeShapeType="1"/>
                </p:cNvSpPr>
                <p:nvPr/>
              </p:nvSpPr>
              <p:spPr bwMode="auto">
                <a:xfrm>
                  <a:off x="5712" y="2880"/>
                  <a:ext cx="0" cy="192"/>
                </a:xfrm>
                <a:prstGeom prst="line">
                  <a:avLst/>
                </a:prstGeom>
                <a:noFill/>
                <a:ln w="25400">
                  <a:solidFill>
                    <a:srgbClr val="00279F"/>
                  </a:solidFill>
                  <a:round/>
                  <a:headEnd type="none" w="sm" len="sm"/>
                  <a:tailEnd type="none" w="sm" len="sm"/>
                </a:ln>
              </p:spPr>
              <p:txBody>
                <a:bodyPr wrap="none" anchor="ctr"/>
                <a:lstStyle/>
                <a:p>
                  <a:endParaRPr lang="it-IT"/>
                </a:p>
              </p:txBody>
            </p:sp>
          </p:grpSp>
        </p:grpSp>
        <p:pic>
          <p:nvPicPr>
            <p:cNvPr id="27687" name="Picture 62" descr="MCj03296110000[1]"/>
            <p:cNvPicPr>
              <a:picLocks noChangeAspect="1" noChangeArrowheads="1"/>
            </p:cNvPicPr>
            <p:nvPr/>
          </p:nvPicPr>
          <p:blipFill>
            <a:blip r:embed="rId6"/>
            <a:srcRect/>
            <a:stretch>
              <a:fillRect/>
            </a:stretch>
          </p:blipFill>
          <p:spPr bwMode="auto">
            <a:xfrm>
              <a:off x="777875" y="2265363"/>
              <a:ext cx="863600" cy="1111250"/>
            </a:xfrm>
            <a:prstGeom prst="rect">
              <a:avLst/>
            </a:prstGeom>
            <a:noFill/>
            <a:ln w="9525">
              <a:noFill/>
              <a:miter lim="800000"/>
              <a:headEnd/>
              <a:tailEnd/>
            </a:ln>
          </p:spPr>
        </p:pic>
      </p:grpSp>
      <p:sp>
        <p:nvSpPr>
          <p:cNvPr id="58"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59"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60"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(Some) GRIDCC Developments</a:t>
            </a:r>
          </a:p>
        </p:txBody>
      </p:sp>
      <p:sp>
        <p:nvSpPr>
          <p:cNvPr id="30723" name="Rectangle 3"/>
          <p:cNvSpPr>
            <a:spLocks noGrp="1" noChangeArrowheads="1"/>
          </p:cNvSpPr>
          <p:nvPr>
            <p:ph idx="1"/>
          </p:nvPr>
        </p:nvSpPr>
        <p:spPr>
          <a:xfrm>
            <a:off x="571472" y="928670"/>
            <a:ext cx="7772400" cy="5500726"/>
          </a:xfrm>
        </p:spPr>
        <p:txBody>
          <a:bodyPr/>
          <a:lstStyle/>
          <a:p>
            <a:pPr eaLnBrk="1" hangingPunct="1">
              <a:lnSpc>
                <a:spcPct val="90000"/>
              </a:lnSpc>
            </a:pPr>
            <a:r>
              <a:rPr lang="en-US" dirty="0" smtClean="0"/>
              <a:t>Virtual Control Room (VCR)</a:t>
            </a:r>
          </a:p>
          <a:p>
            <a:pPr eaLnBrk="1" hangingPunct="1">
              <a:lnSpc>
                <a:spcPct val="90000"/>
              </a:lnSpc>
            </a:pPr>
            <a:r>
              <a:rPr lang="en-US" dirty="0" smtClean="0"/>
              <a:t>Instrument Element web service façade</a:t>
            </a:r>
          </a:p>
          <a:p>
            <a:pPr lvl="1" eaLnBrk="1" hangingPunct="1">
              <a:lnSpc>
                <a:spcPct val="90000"/>
              </a:lnSpc>
            </a:pPr>
            <a:r>
              <a:rPr lang="en-US" dirty="0" smtClean="0"/>
              <a:t>WS-I compliance</a:t>
            </a:r>
          </a:p>
          <a:p>
            <a:pPr eaLnBrk="1" hangingPunct="1">
              <a:lnSpc>
                <a:spcPct val="90000"/>
              </a:lnSpc>
            </a:pPr>
            <a:r>
              <a:rPr lang="en-US" dirty="0" smtClean="0"/>
              <a:t>Instrument Reservation (Web) Service</a:t>
            </a:r>
          </a:p>
          <a:p>
            <a:pPr eaLnBrk="1" hangingPunct="1">
              <a:lnSpc>
                <a:spcPct val="90000"/>
              </a:lnSpc>
            </a:pPr>
            <a:r>
              <a:rPr lang="en-US" dirty="0" smtClean="0"/>
              <a:t>Problem Solver (Web) Service</a:t>
            </a:r>
          </a:p>
          <a:p>
            <a:pPr eaLnBrk="1" hangingPunct="1">
              <a:lnSpc>
                <a:spcPct val="90000"/>
              </a:lnSpc>
            </a:pPr>
            <a:r>
              <a:rPr lang="en-US" dirty="0" smtClean="0"/>
              <a:t>Integration with GRID (EGEE) components</a:t>
            </a:r>
          </a:p>
          <a:p>
            <a:pPr eaLnBrk="1" hangingPunct="1">
              <a:lnSpc>
                <a:spcPct val="90000"/>
              </a:lnSpc>
            </a:pPr>
            <a:r>
              <a:rPr lang="en-US" dirty="0" smtClean="0"/>
              <a:t>IE Security</a:t>
            </a:r>
          </a:p>
          <a:p>
            <a:pPr eaLnBrk="1" hangingPunct="1">
              <a:lnSpc>
                <a:spcPct val="90000"/>
              </a:lnSpc>
            </a:pPr>
            <a:r>
              <a:rPr lang="en-US" dirty="0" smtClean="0"/>
              <a:t>Quality of Service</a:t>
            </a:r>
          </a:p>
          <a:p>
            <a:pPr eaLnBrk="1" hangingPunct="1">
              <a:lnSpc>
                <a:spcPct val="90000"/>
              </a:lnSpc>
            </a:pPr>
            <a:r>
              <a:rPr lang="en-US" dirty="0" smtClean="0"/>
              <a:t>Automatic discovery of GRIDCC components (P2P approach)</a:t>
            </a:r>
          </a:p>
          <a:p>
            <a:pPr eaLnBrk="1" hangingPunct="1">
              <a:lnSpc>
                <a:spcPct val="90000"/>
              </a:lnSpc>
            </a:pPr>
            <a:r>
              <a:rPr lang="en-US" dirty="0" smtClean="0"/>
              <a:t>Grid on a CHIP</a:t>
            </a:r>
          </a:p>
          <a:p>
            <a:pPr lvl="1" eaLnBrk="1" hangingPunct="1">
              <a:lnSpc>
                <a:spcPct val="90000"/>
              </a:lnSpc>
            </a:pPr>
            <a:r>
              <a:rPr lang="en-US" dirty="0" smtClean="0"/>
              <a:t>light version of IE to facilitate its adoption in the embedded systems, including the FPGA based – Axis standalone</a:t>
            </a:r>
          </a:p>
          <a:p>
            <a:pPr eaLnBrk="1" hangingPunct="1">
              <a:lnSpc>
                <a:spcPct val="90000"/>
              </a:lnSpc>
            </a:pPr>
            <a:r>
              <a:rPr lang="en-US" dirty="0" smtClean="0"/>
              <a:t>Tiny IE : light version of IE</a:t>
            </a:r>
          </a:p>
          <a:p>
            <a:pPr lvl="1" eaLnBrk="1" hangingPunct="1">
              <a:lnSpc>
                <a:spcPct val="90000"/>
              </a:lnSpc>
            </a:pPr>
            <a:r>
              <a:rPr lang="en-US" dirty="0" smtClean="0"/>
              <a:t>Easier software deployment and installation</a:t>
            </a:r>
          </a:p>
          <a:p>
            <a:pPr eaLnBrk="1" hangingPunct="1">
              <a:lnSpc>
                <a:spcPct val="90000"/>
              </a:lnSpc>
            </a:pPr>
            <a:r>
              <a:rPr lang="en-US" dirty="0" smtClean="0"/>
              <a:t>JMS (Java Messaging System) experience</a:t>
            </a:r>
          </a:p>
          <a:p>
            <a:pPr lvl="1" eaLnBrk="1" hangingPunct="1">
              <a:lnSpc>
                <a:spcPct val="90000"/>
              </a:lnSpc>
            </a:pPr>
            <a:r>
              <a:rPr lang="en-US" dirty="0" smtClean="0"/>
              <a:t>When the web services performance is not enough…</a:t>
            </a:r>
          </a:p>
          <a:p>
            <a:pPr lvl="1" eaLnBrk="1" hangingPunct="1">
              <a:lnSpc>
                <a:spcPct val="90000"/>
              </a:lnSpc>
            </a:pPr>
            <a:r>
              <a:rPr lang="en-US" dirty="0" smtClean="0"/>
              <a:t>RMM – JMS (GRIDCC IBM)</a:t>
            </a:r>
          </a:p>
        </p:txBody>
      </p:sp>
      <p:sp>
        <p:nvSpPr>
          <p:cNvPr id="7"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8"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9"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Text Box 76"/>
          <p:cNvSpPr txBox="1">
            <a:spLocks noChangeArrowheads="1"/>
          </p:cNvSpPr>
          <p:nvPr/>
        </p:nvSpPr>
        <p:spPr bwMode="auto">
          <a:xfrm rot="-5400000">
            <a:off x="1632333" y="4036188"/>
            <a:ext cx="2847254" cy="400110"/>
          </a:xfrm>
          <a:prstGeom prst="rect">
            <a:avLst/>
          </a:prstGeom>
          <a:noFill/>
          <a:ln w="9525">
            <a:noFill/>
            <a:miter lim="800000"/>
            <a:headEnd/>
            <a:tailEnd/>
          </a:ln>
        </p:spPr>
        <p:txBody>
          <a:bodyPr wrap="none">
            <a:spAutoFit/>
          </a:bodyPr>
          <a:lstStyle/>
          <a:p>
            <a:r>
              <a:rPr lang="en-US" sz="2000">
                <a:solidFill>
                  <a:srgbClr val="CC3300"/>
                </a:solidFill>
                <a:latin typeface="Helvetica" pitchFamily="13" charset="0"/>
              </a:rPr>
              <a:t>Instrumentation Contorl</a:t>
            </a:r>
          </a:p>
        </p:txBody>
      </p:sp>
      <p:sp>
        <p:nvSpPr>
          <p:cNvPr id="32775" name="Text Box 84"/>
          <p:cNvSpPr txBox="1">
            <a:spLocks noChangeArrowheads="1"/>
          </p:cNvSpPr>
          <p:nvPr/>
        </p:nvSpPr>
        <p:spPr bwMode="auto">
          <a:xfrm rot="-5400000">
            <a:off x="5161957" y="4094133"/>
            <a:ext cx="1709379" cy="400110"/>
          </a:xfrm>
          <a:prstGeom prst="rect">
            <a:avLst/>
          </a:prstGeom>
          <a:solidFill>
            <a:schemeClr val="bg1"/>
          </a:solidFill>
          <a:ln w="9525">
            <a:noFill/>
            <a:miter lim="800000"/>
            <a:headEnd/>
            <a:tailEnd/>
          </a:ln>
        </p:spPr>
        <p:txBody>
          <a:bodyPr wrap="none">
            <a:spAutoFit/>
          </a:bodyPr>
          <a:lstStyle/>
          <a:p>
            <a:r>
              <a:rPr lang="en-US" sz="2000">
                <a:solidFill>
                  <a:srgbClr val="CC3300"/>
                </a:solidFill>
                <a:latin typeface="Helvetica" pitchFamily="13" charset="0"/>
              </a:rPr>
              <a:t>GRID Access</a:t>
            </a:r>
          </a:p>
        </p:txBody>
      </p:sp>
      <p:sp>
        <p:nvSpPr>
          <p:cNvPr id="32776" name="Text Box 118"/>
          <p:cNvSpPr txBox="1">
            <a:spLocks noChangeArrowheads="1"/>
          </p:cNvSpPr>
          <p:nvPr/>
        </p:nvSpPr>
        <p:spPr bwMode="auto">
          <a:xfrm>
            <a:off x="2910703" y="5589588"/>
            <a:ext cx="3695700" cy="369332"/>
          </a:xfrm>
          <a:prstGeom prst="rect">
            <a:avLst/>
          </a:prstGeom>
          <a:noFill/>
          <a:ln w="9525">
            <a:noFill/>
            <a:miter lim="800000"/>
            <a:headEnd/>
            <a:tailEnd/>
          </a:ln>
        </p:spPr>
        <p:txBody>
          <a:bodyPr>
            <a:spAutoFit/>
          </a:bodyPr>
          <a:lstStyle/>
          <a:p>
            <a:pPr algn="ctr"/>
            <a:r>
              <a:rPr lang="en-US" sz="1800" dirty="0">
                <a:solidFill>
                  <a:srgbClr val="CC3300"/>
                </a:solidFill>
              </a:rPr>
              <a:t>Instruments Access</a:t>
            </a:r>
          </a:p>
        </p:txBody>
      </p:sp>
      <p:sp>
        <p:nvSpPr>
          <p:cNvPr id="32777" name="Text Box 125"/>
          <p:cNvSpPr txBox="1">
            <a:spLocks noChangeArrowheads="1"/>
          </p:cNvSpPr>
          <p:nvPr/>
        </p:nvSpPr>
        <p:spPr bwMode="auto">
          <a:xfrm>
            <a:off x="3879075" y="2214554"/>
            <a:ext cx="1758950" cy="707886"/>
          </a:xfrm>
          <a:prstGeom prst="rect">
            <a:avLst/>
          </a:prstGeom>
          <a:noFill/>
          <a:ln w="9525">
            <a:noFill/>
            <a:miter lim="800000"/>
            <a:headEnd/>
            <a:tailEnd/>
          </a:ln>
        </p:spPr>
        <p:txBody>
          <a:bodyPr>
            <a:spAutoFit/>
          </a:bodyPr>
          <a:lstStyle/>
          <a:p>
            <a:r>
              <a:rPr lang="en-US" sz="2000" dirty="0">
                <a:solidFill>
                  <a:srgbClr val="CC3300"/>
                </a:solidFill>
              </a:rPr>
              <a:t>Data/Info </a:t>
            </a:r>
            <a:r>
              <a:rPr lang="en-US" sz="2000" dirty="0" err="1" smtClean="0">
                <a:solidFill>
                  <a:srgbClr val="CC3300"/>
                </a:solidFill>
              </a:rPr>
              <a:t>Pubblishing</a:t>
            </a:r>
            <a:endParaRPr lang="en-US" sz="2000" dirty="0">
              <a:solidFill>
                <a:srgbClr val="CC3300"/>
              </a:solidFill>
            </a:endParaRPr>
          </a:p>
        </p:txBody>
      </p:sp>
      <p:sp>
        <p:nvSpPr>
          <p:cNvPr id="32778" name="Rectangle 112"/>
          <p:cNvSpPr>
            <a:spLocks noChangeArrowheads="1"/>
          </p:cNvSpPr>
          <p:nvPr/>
        </p:nvSpPr>
        <p:spPr bwMode="auto">
          <a:xfrm>
            <a:off x="3623491" y="3213100"/>
            <a:ext cx="2046287" cy="2187575"/>
          </a:xfrm>
          <a:prstGeom prst="rect">
            <a:avLst/>
          </a:prstGeom>
          <a:solidFill>
            <a:srgbClr val="FFFF66"/>
          </a:solidFill>
          <a:ln w="9525">
            <a:solidFill>
              <a:schemeClr val="tx1"/>
            </a:solidFill>
            <a:miter lim="800000"/>
            <a:headEnd/>
            <a:tailEnd/>
          </a:ln>
        </p:spPr>
        <p:txBody>
          <a:bodyPr wrap="none" anchor="ctr"/>
          <a:lstStyle/>
          <a:p>
            <a:pPr algn="ctr"/>
            <a:r>
              <a:rPr lang="en-US" sz="2000" dirty="0" smtClean="0">
                <a:latin typeface="Helvetica" pitchFamily="13" charset="0"/>
              </a:rPr>
              <a:t>Instrument</a:t>
            </a:r>
            <a:endParaRPr lang="en-US" sz="2000" dirty="0">
              <a:latin typeface="Helvetica" pitchFamily="13" charset="0"/>
            </a:endParaRPr>
          </a:p>
          <a:p>
            <a:pPr algn="ctr"/>
            <a:r>
              <a:rPr lang="en-US" sz="2000" dirty="0" smtClean="0">
                <a:latin typeface="Helvetica" pitchFamily="13" charset="0"/>
              </a:rPr>
              <a:t>Element</a:t>
            </a:r>
            <a:endParaRPr lang="en-US" sz="2000" dirty="0">
              <a:latin typeface="Helvetica" pitchFamily="13" charset="0"/>
            </a:endParaRPr>
          </a:p>
        </p:txBody>
      </p:sp>
      <p:sp>
        <p:nvSpPr>
          <p:cNvPr id="32779" name="Rectangle 113"/>
          <p:cNvSpPr>
            <a:spLocks noChangeArrowheads="1"/>
          </p:cNvSpPr>
          <p:nvPr/>
        </p:nvSpPr>
        <p:spPr bwMode="auto">
          <a:xfrm>
            <a:off x="3544116" y="3408363"/>
            <a:ext cx="177800" cy="1593850"/>
          </a:xfrm>
          <a:prstGeom prst="rect">
            <a:avLst/>
          </a:prstGeom>
          <a:solidFill>
            <a:srgbClr val="FF9900"/>
          </a:solidFill>
          <a:ln w="9525">
            <a:solidFill>
              <a:schemeClr val="tx1"/>
            </a:solidFill>
            <a:miter lim="800000"/>
            <a:headEnd/>
            <a:tailEnd/>
          </a:ln>
        </p:spPr>
        <p:txBody>
          <a:bodyPr wrap="none" anchor="ctr"/>
          <a:lstStyle/>
          <a:p>
            <a:endParaRPr lang="it-IT" sz="2000"/>
          </a:p>
        </p:txBody>
      </p:sp>
      <p:sp>
        <p:nvSpPr>
          <p:cNvPr id="32780" name="Rectangle 131"/>
          <p:cNvSpPr>
            <a:spLocks noChangeArrowheads="1"/>
          </p:cNvSpPr>
          <p:nvPr/>
        </p:nvSpPr>
        <p:spPr bwMode="auto">
          <a:xfrm>
            <a:off x="5577703" y="3408363"/>
            <a:ext cx="238125" cy="1719262"/>
          </a:xfrm>
          <a:prstGeom prst="rect">
            <a:avLst/>
          </a:prstGeom>
          <a:solidFill>
            <a:srgbClr val="7AE432"/>
          </a:solidFill>
          <a:ln w="9525">
            <a:solidFill>
              <a:schemeClr val="tx1"/>
            </a:solidFill>
            <a:miter lim="800000"/>
            <a:headEnd/>
            <a:tailEnd/>
          </a:ln>
        </p:spPr>
        <p:txBody>
          <a:bodyPr wrap="none" anchor="ctr"/>
          <a:lstStyle/>
          <a:p>
            <a:endParaRPr lang="it-IT" sz="2000"/>
          </a:p>
        </p:txBody>
      </p:sp>
      <p:sp>
        <p:nvSpPr>
          <p:cNvPr id="99342" name="Text Box 14"/>
          <p:cNvSpPr txBox="1">
            <a:spLocks noChangeArrowheads="1"/>
          </p:cNvSpPr>
          <p:nvPr/>
        </p:nvSpPr>
        <p:spPr bwMode="auto">
          <a:xfrm rot="-5400000">
            <a:off x="1683348" y="4072701"/>
            <a:ext cx="1633973" cy="400110"/>
          </a:xfrm>
          <a:prstGeom prst="rect">
            <a:avLst/>
          </a:prstGeom>
          <a:solidFill>
            <a:srgbClr val="FF0000"/>
          </a:solidFill>
          <a:ln w="9525">
            <a:noFill/>
            <a:miter lim="800000"/>
            <a:headEnd/>
            <a:tailEnd/>
          </a:ln>
        </p:spPr>
        <p:txBody>
          <a:bodyPr wrap="none">
            <a:spAutoFit/>
          </a:bodyPr>
          <a:lstStyle/>
          <a:p>
            <a:r>
              <a:rPr lang="it-IT" sz="2000">
                <a:solidFill>
                  <a:srgbClr val="FFFF00"/>
                </a:solidFill>
              </a:rPr>
              <a:t>Web Service</a:t>
            </a:r>
          </a:p>
        </p:txBody>
      </p:sp>
      <p:sp>
        <p:nvSpPr>
          <p:cNvPr id="99343" name="Text Box 15"/>
          <p:cNvSpPr txBox="1">
            <a:spLocks noChangeArrowheads="1"/>
          </p:cNvSpPr>
          <p:nvPr/>
        </p:nvSpPr>
        <p:spPr bwMode="auto">
          <a:xfrm rot="-5400000">
            <a:off x="5503014" y="4117944"/>
            <a:ext cx="1952779" cy="400110"/>
          </a:xfrm>
          <a:prstGeom prst="rect">
            <a:avLst/>
          </a:prstGeom>
          <a:solidFill>
            <a:srgbClr val="FF0000"/>
          </a:solidFill>
          <a:ln w="9525">
            <a:noFill/>
            <a:miter lim="800000"/>
            <a:headEnd/>
            <a:tailEnd/>
          </a:ln>
        </p:spPr>
        <p:txBody>
          <a:bodyPr wrap="none">
            <a:spAutoFit/>
          </a:bodyPr>
          <a:lstStyle/>
          <a:p>
            <a:r>
              <a:rPr lang="it-IT" sz="2000">
                <a:solidFill>
                  <a:srgbClr val="FFFF00"/>
                </a:solidFill>
              </a:rPr>
              <a:t>SRM/GRIDFTP</a:t>
            </a:r>
          </a:p>
        </p:txBody>
      </p:sp>
      <p:sp>
        <p:nvSpPr>
          <p:cNvPr id="99344" name="Text Box 16"/>
          <p:cNvSpPr txBox="1">
            <a:spLocks noChangeArrowheads="1"/>
          </p:cNvSpPr>
          <p:nvPr/>
        </p:nvSpPr>
        <p:spPr bwMode="auto">
          <a:xfrm>
            <a:off x="3450447" y="1928802"/>
            <a:ext cx="2385589" cy="400110"/>
          </a:xfrm>
          <a:prstGeom prst="rect">
            <a:avLst/>
          </a:prstGeom>
          <a:solidFill>
            <a:srgbClr val="FF0000"/>
          </a:solidFill>
          <a:ln w="9525">
            <a:noFill/>
            <a:miter lim="800000"/>
            <a:headEnd/>
            <a:tailEnd/>
          </a:ln>
        </p:spPr>
        <p:txBody>
          <a:bodyPr wrap="none">
            <a:spAutoFit/>
          </a:bodyPr>
          <a:lstStyle/>
          <a:p>
            <a:r>
              <a:rPr lang="it-IT" sz="2000" dirty="0">
                <a:solidFill>
                  <a:srgbClr val="FFFF00"/>
                </a:solidFill>
              </a:rPr>
              <a:t>Custom (JMS, ..... )</a:t>
            </a:r>
          </a:p>
        </p:txBody>
      </p:sp>
      <p:sp>
        <p:nvSpPr>
          <p:cNvPr id="32784" name="Text Box 17"/>
          <p:cNvSpPr txBox="1">
            <a:spLocks noChangeArrowheads="1"/>
          </p:cNvSpPr>
          <p:nvPr/>
        </p:nvSpPr>
        <p:spPr bwMode="auto">
          <a:xfrm>
            <a:off x="4207691" y="6021388"/>
            <a:ext cx="1138453" cy="400110"/>
          </a:xfrm>
          <a:prstGeom prst="rect">
            <a:avLst/>
          </a:prstGeom>
          <a:solidFill>
            <a:srgbClr val="FF0000"/>
          </a:solidFill>
          <a:ln w="9525">
            <a:noFill/>
            <a:miter lim="800000"/>
            <a:headEnd/>
            <a:tailEnd/>
          </a:ln>
        </p:spPr>
        <p:txBody>
          <a:bodyPr wrap="none">
            <a:spAutoFit/>
          </a:bodyPr>
          <a:lstStyle/>
          <a:p>
            <a:r>
              <a:rPr lang="it-IT" sz="2000">
                <a:solidFill>
                  <a:srgbClr val="FFFF00"/>
                </a:solidFill>
              </a:rPr>
              <a:t>Custom </a:t>
            </a:r>
          </a:p>
        </p:txBody>
      </p:sp>
      <p:sp>
        <p:nvSpPr>
          <p:cNvPr id="99346" name="AutoShape 18"/>
          <p:cNvSpPr>
            <a:spLocks noChangeArrowheads="1"/>
          </p:cNvSpPr>
          <p:nvPr/>
        </p:nvSpPr>
        <p:spPr bwMode="auto">
          <a:xfrm>
            <a:off x="5379273" y="2428868"/>
            <a:ext cx="1063625" cy="1058862"/>
          </a:xfrm>
          <a:prstGeom prst="irregularSeal1">
            <a:avLst/>
          </a:prstGeom>
          <a:solidFill>
            <a:srgbClr val="0066FF"/>
          </a:solidFill>
          <a:ln w="9525">
            <a:solidFill>
              <a:schemeClr val="tx1"/>
            </a:solidFill>
            <a:miter lim="800000"/>
            <a:headEnd/>
            <a:tailEnd/>
          </a:ln>
        </p:spPr>
        <p:txBody>
          <a:bodyPr wrap="none" anchor="ctr"/>
          <a:lstStyle/>
          <a:p>
            <a:endParaRPr lang="it-IT" sz="2000"/>
          </a:p>
        </p:txBody>
      </p:sp>
      <p:sp>
        <p:nvSpPr>
          <p:cNvPr id="99347" name="Line 19"/>
          <p:cNvSpPr>
            <a:spLocks noChangeShapeType="1"/>
          </p:cNvSpPr>
          <p:nvPr/>
        </p:nvSpPr>
        <p:spPr bwMode="auto">
          <a:xfrm flipV="1">
            <a:off x="6134916" y="2276475"/>
            <a:ext cx="830262" cy="612775"/>
          </a:xfrm>
          <a:prstGeom prst="line">
            <a:avLst/>
          </a:prstGeom>
          <a:noFill/>
          <a:ln w="28575">
            <a:solidFill>
              <a:schemeClr val="tx1"/>
            </a:solidFill>
            <a:round/>
            <a:headEnd/>
            <a:tailEnd type="triangle" w="med" len="med"/>
          </a:ln>
        </p:spPr>
        <p:txBody>
          <a:bodyPr/>
          <a:lstStyle/>
          <a:p>
            <a:endParaRPr lang="it-IT" sz="2000"/>
          </a:p>
        </p:txBody>
      </p:sp>
      <p:sp>
        <p:nvSpPr>
          <p:cNvPr id="99348" name="Text Box 20"/>
          <p:cNvSpPr txBox="1">
            <a:spLocks noChangeArrowheads="1"/>
          </p:cNvSpPr>
          <p:nvPr/>
        </p:nvSpPr>
        <p:spPr bwMode="auto">
          <a:xfrm>
            <a:off x="5522149" y="2571744"/>
            <a:ext cx="768159" cy="707886"/>
          </a:xfrm>
          <a:prstGeom prst="rect">
            <a:avLst/>
          </a:prstGeom>
          <a:noFill/>
          <a:ln w="9525">
            <a:noFill/>
            <a:miter lim="800000"/>
            <a:headEnd/>
            <a:tailEnd/>
          </a:ln>
        </p:spPr>
        <p:txBody>
          <a:bodyPr wrap="none">
            <a:spAutoFit/>
          </a:bodyPr>
          <a:lstStyle/>
          <a:p>
            <a:r>
              <a:rPr lang="it-IT" sz="2000" dirty="0">
                <a:solidFill>
                  <a:schemeClr val="bg1"/>
                </a:solidFill>
              </a:rPr>
              <a:t>I’m</a:t>
            </a:r>
          </a:p>
          <a:p>
            <a:r>
              <a:rPr lang="it-IT" sz="2000" dirty="0">
                <a:solidFill>
                  <a:schemeClr val="bg1"/>
                </a:solidFill>
              </a:rPr>
              <a:t> </a:t>
            </a:r>
            <a:r>
              <a:rPr lang="it-IT" sz="2000" dirty="0" err="1">
                <a:solidFill>
                  <a:schemeClr val="bg1"/>
                </a:solidFill>
              </a:rPr>
              <a:t>here</a:t>
            </a:r>
            <a:endParaRPr lang="it-IT" sz="2000" dirty="0">
              <a:solidFill>
                <a:schemeClr val="bg1"/>
              </a:solidFill>
            </a:endParaRPr>
          </a:p>
        </p:txBody>
      </p:sp>
      <p:sp>
        <p:nvSpPr>
          <p:cNvPr id="99349" name="Text Box 21"/>
          <p:cNvSpPr txBox="1">
            <a:spLocks noChangeArrowheads="1"/>
          </p:cNvSpPr>
          <p:nvPr/>
        </p:nvSpPr>
        <p:spPr bwMode="auto">
          <a:xfrm>
            <a:off x="6319066" y="1827213"/>
            <a:ext cx="1311578" cy="400110"/>
          </a:xfrm>
          <a:prstGeom prst="rect">
            <a:avLst/>
          </a:prstGeom>
          <a:noFill/>
          <a:ln w="9525">
            <a:noFill/>
            <a:miter lim="800000"/>
            <a:headEnd/>
            <a:tailEnd/>
          </a:ln>
        </p:spPr>
        <p:txBody>
          <a:bodyPr wrap="none">
            <a:spAutoFit/>
          </a:bodyPr>
          <a:lstStyle/>
          <a:p>
            <a:r>
              <a:rPr lang="it-IT" sz="2000"/>
              <a:t>Discovery</a:t>
            </a:r>
          </a:p>
        </p:txBody>
      </p:sp>
      <p:sp>
        <p:nvSpPr>
          <p:cNvPr id="99350" name="Rectangle 113"/>
          <p:cNvSpPr>
            <a:spLocks noChangeArrowheads="1"/>
          </p:cNvSpPr>
          <p:nvPr/>
        </p:nvSpPr>
        <p:spPr bwMode="auto">
          <a:xfrm>
            <a:off x="3542528" y="5110163"/>
            <a:ext cx="165100" cy="514350"/>
          </a:xfrm>
          <a:prstGeom prst="rect">
            <a:avLst/>
          </a:prstGeom>
          <a:solidFill>
            <a:srgbClr val="009900"/>
          </a:solidFill>
          <a:ln w="9525">
            <a:solidFill>
              <a:schemeClr val="tx1"/>
            </a:solidFill>
            <a:miter lim="800000"/>
            <a:headEnd/>
            <a:tailEnd/>
          </a:ln>
        </p:spPr>
        <p:txBody>
          <a:bodyPr wrap="none" anchor="ctr"/>
          <a:lstStyle/>
          <a:p>
            <a:endParaRPr lang="it-IT" sz="2000"/>
          </a:p>
        </p:txBody>
      </p:sp>
      <p:sp>
        <p:nvSpPr>
          <p:cNvPr id="99351" name="Line 23"/>
          <p:cNvSpPr>
            <a:spLocks noChangeShapeType="1"/>
          </p:cNvSpPr>
          <p:nvPr/>
        </p:nvSpPr>
        <p:spPr bwMode="auto">
          <a:xfrm flipV="1">
            <a:off x="3021819" y="5572140"/>
            <a:ext cx="565150" cy="574675"/>
          </a:xfrm>
          <a:prstGeom prst="line">
            <a:avLst/>
          </a:prstGeom>
          <a:noFill/>
          <a:ln w="28575">
            <a:solidFill>
              <a:schemeClr val="tx1"/>
            </a:solidFill>
            <a:round/>
            <a:headEnd/>
            <a:tailEnd type="triangle" w="med" len="med"/>
          </a:ln>
        </p:spPr>
        <p:txBody>
          <a:bodyPr/>
          <a:lstStyle/>
          <a:p>
            <a:endParaRPr lang="it-IT" sz="2000"/>
          </a:p>
        </p:txBody>
      </p:sp>
      <p:sp>
        <p:nvSpPr>
          <p:cNvPr id="99352" name="Text Box 24"/>
          <p:cNvSpPr txBox="1">
            <a:spLocks noChangeArrowheads="1"/>
          </p:cNvSpPr>
          <p:nvPr/>
        </p:nvSpPr>
        <p:spPr bwMode="auto">
          <a:xfrm>
            <a:off x="92861" y="6000768"/>
            <a:ext cx="4153701" cy="400110"/>
          </a:xfrm>
          <a:prstGeom prst="rect">
            <a:avLst/>
          </a:prstGeom>
          <a:noFill/>
          <a:ln w="9525">
            <a:noFill/>
            <a:miter lim="800000"/>
            <a:headEnd/>
            <a:tailEnd/>
          </a:ln>
        </p:spPr>
        <p:txBody>
          <a:bodyPr wrap="none">
            <a:spAutoFit/>
          </a:bodyPr>
          <a:lstStyle/>
          <a:p>
            <a:r>
              <a:rPr lang="en-US" sz="2000" dirty="0"/>
              <a:t>Instrument Quality of Service(IQS) </a:t>
            </a:r>
            <a:endParaRPr lang="en-US" dirty="0"/>
          </a:p>
        </p:txBody>
      </p:sp>
      <p:sp>
        <p:nvSpPr>
          <p:cNvPr id="23" name="Rectangle 113"/>
          <p:cNvSpPr>
            <a:spLocks noChangeArrowheads="1"/>
          </p:cNvSpPr>
          <p:nvPr/>
        </p:nvSpPr>
        <p:spPr bwMode="auto">
          <a:xfrm>
            <a:off x="3537766" y="2803525"/>
            <a:ext cx="166687" cy="514350"/>
          </a:xfrm>
          <a:prstGeom prst="rect">
            <a:avLst/>
          </a:prstGeom>
          <a:solidFill>
            <a:srgbClr val="C00000"/>
          </a:solidFill>
          <a:ln w="9525">
            <a:solidFill>
              <a:schemeClr val="tx1"/>
            </a:solidFill>
            <a:miter lim="800000"/>
            <a:headEnd/>
            <a:tailEnd/>
          </a:ln>
        </p:spPr>
        <p:txBody>
          <a:bodyPr wrap="none" anchor="ctr"/>
          <a:lstStyle/>
          <a:p>
            <a:endParaRPr lang="it-IT" sz="2000"/>
          </a:p>
        </p:txBody>
      </p:sp>
      <p:sp>
        <p:nvSpPr>
          <p:cNvPr id="24" name="Text Box 24"/>
          <p:cNvSpPr txBox="1">
            <a:spLocks noChangeArrowheads="1"/>
          </p:cNvSpPr>
          <p:nvPr/>
        </p:nvSpPr>
        <p:spPr bwMode="auto">
          <a:xfrm>
            <a:off x="378613" y="1785926"/>
            <a:ext cx="2903359" cy="707886"/>
          </a:xfrm>
          <a:prstGeom prst="rect">
            <a:avLst/>
          </a:prstGeom>
          <a:noFill/>
          <a:ln w="9525">
            <a:noFill/>
            <a:miter lim="800000"/>
            <a:headEnd/>
            <a:tailEnd/>
          </a:ln>
        </p:spPr>
        <p:txBody>
          <a:bodyPr wrap="none">
            <a:spAutoFit/>
          </a:bodyPr>
          <a:lstStyle/>
          <a:p>
            <a:r>
              <a:rPr lang="it-IT" sz="2000" dirty="0" err="1"/>
              <a:t>Instrument</a:t>
            </a:r>
            <a:r>
              <a:rPr lang="it-IT" sz="2000" dirty="0"/>
              <a:t> </a:t>
            </a:r>
            <a:r>
              <a:rPr lang="it-IT" sz="2000" dirty="0" err="1"/>
              <a:t>Reservation</a:t>
            </a:r>
            <a:r>
              <a:rPr lang="it-IT" sz="2000" dirty="0"/>
              <a:t> </a:t>
            </a:r>
          </a:p>
          <a:p>
            <a:r>
              <a:rPr lang="it-IT" sz="2000" dirty="0"/>
              <a:t>Service (IRS)</a:t>
            </a:r>
          </a:p>
        </p:txBody>
      </p:sp>
      <p:sp>
        <p:nvSpPr>
          <p:cNvPr id="29" name="Line 23"/>
          <p:cNvSpPr>
            <a:spLocks noChangeShapeType="1"/>
          </p:cNvSpPr>
          <p:nvPr/>
        </p:nvSpPr>
        <p:spPr bwMode="auto">
          <a:xfrm>
            <a:off x="2831328" y="2197100"/>
            <a:ext cx="585788" cy="508000"/>
          </a:xfrm>
          <a:prstGeom prst="line">
            <a:avLst/>
          </a:prstGeom>
          <a:noFill/>
          <a:ln w="28575">
            <a:solidFill>
              <a:schemeClr val="tx1"/>
            </a:solidFill>
            <a:round/>
            <a:headEnd/>
            <a:tailEnd type="triangle" w="med" len="med"/>
          </a:ln>
        </p:spPr>
        <p:txBody>
          <a:bodyPr/>
          <a:lstStyle/>
          <a:p>
            <a:endParaRPr lang="it-IT" sz="2000"/>
          </a:p>
        </p:txBody>
      </p:sp>
      <p:sp>
        <p:nvSpPr>
          <p:cNvPr id="32795" name="Rectangle 114"/>
          <p:cNvSpPr>
            <a:spLocks noChangeArrowheads="1"/>
          </p:cNvSpPr>
          <p:nvPr/>
        </p:nvSpPr>
        <p:spPr bwMode="auto">
          <a:xfrm rot="5400000">
            <a:off x="4559322" y="2472532"/>
            <a:ext cx="219075" cy="1309687"/>
          </a:xfrm>
          <a:prstGeom prst="rect">
            <a:avLst/>
          </a:prstGeom>
          <a:solidFill>
            <a:srgbClr val="FF0000"/>
          </a:solidFill>
          <a:ln w="9525">
            <a:solidFill>
              <a:schemeClr val="tx1"/>
            </a:solidFill>
            <a:miter lim="800000"/>
            <a:headEnd/>
            <a:tailEnd/>
          </a:ln>
        </p:spPr>
        <p:txBody>
          <a:bodyPr rot="10800000" vert="eaVert" wrap="none" anchor="ctr"/>
          <a:lstStyle/>
          <a:p>
            <a:endParaRPr lang="it-IT" sz="2000"/>
          </a:p>
        </p:txBody>
      </p:sp>
      <p:sp>
        <p:nvSpPr>
          <p:cNvPr id="32796" name="Rectangle 116"/>
          <p:cNvSpPr>
            <a:spLocks noChangeArrowheads="1"/>
          </p:cNvSpPr>
          <p:nvPr/>
        </p:nvSpPr>
        <p:spPr bwMode="auto">
          <a:xfrm rot="5400000">
            <a:off x="4554559" y="4837907"/>
            <a:ext cx="220663" cy="1308100"/>
          </a:xfrm>
          <a:prstGeom prst="rect">
            <a:avLst/>
          </a:prstGeom>
          <a:solidFill>
            <a:srgbClr val="6666FF"/>
          </a:solidFill>
          <a:ln w="9525">
            <a:solidFill>
              <a:schemeClr val="tx1"/>
            </a:solidFill>
            <a:miter lim="800000"/>
            <a:headEnd/>
            <a:tailEnd/>
          </a:ln>
        </p:spPr>
        <p:txBody>
          <a:bodyPr wrap="none" anchor="ctr"/>
          <a:lstStyle/>
          <a:p>
            <a:endParaRPr lang="it-IT" sz="2000"/>
          </a:p>
        </p:txBody>
      </p:sp>
      <p:sp>
        <p:nvSpPr>
          <p:cNvPr id="26" name="Text Box 68"/>
          <p:cNvSpPr txBox="1">
            <a:spLocks noChangeArrowheads="1"/>
          </p:cNvSpPr>
          <p:nvPr/>
        </p:nvSpPr>
        <p:spPr bwMode="auto">
          <a:xfrm>
            <a:off x="235737" y="3714752"/>
            <a:ext cx="2018501" cy="923330"/>
          </a:xfrm>
          <a:prstGeom prst="rect">
            <a:avLst/>
          </a:prstGeom>
          <a:solidFill>
            <a:schemeClr val="bg1"/>
          </a:solidFill>
          <a:ln w="28575">
            <a:solidFill>
              <a:srgbClr val="990000"/>
            </a:solidFill>
            <a:miter lim="800000"/>
            <a:headEnd/>
            <a:tailEnd/>
          </a:ln>
        </p:spPr>
        <p:txBody>
          <a:bodyPr wrap="none">
            <a:spAutoFit/>
          </a:bodyPr>
          <a:lstStyle/>
          <a:p>
            <a:r>
              <a:rPr lang="en-US" sz="1800" dirty="0">
                <a:solidFill>
                  <a:srgbClr val="990000"/>
                </a:solidFill>
              </a:rPr>
              <a:t>WS-I Compliant</a:t>
            </a:r>
          </a:p>
          <a:p>
            <a:r>
              <a:rPr lang="en-US" sz="1800" dirty="0">
                <a:solidFill>
                  <a:srgbClr val="990000"/>
                </a:solidFill>
              </a:rPr>
              <a:t>GSI Security</a:t>
            </a:r>
          </a:p>
          <a:p>
            <a:r>
              <a:rPr lang="en-US" sz="1800" dirty="0">
                <a:solidFill>
                  <a:srgbClr val="990000"/>
                </a:solidFill>
              </a:rPr>
              <a:t>Kerberos Security</a:t>
            </a:r>
          </a:p>
        </p:txBody>
      </p:sp>
      <p:sp>
        <p:nvSpPr>
          <p:cNvPr id="27" name="Text Box 68"/>
          <p:cNvSpPr txBox="1">
            <a:spLocks noChangeArrowheads="1"/>
          </p:cNvSpPr>
          <p:nvPr/>
        </p:nvSpPr>
        <p:spPr bwMode="auto">
          <a:xfrm>
            <a:off x="6976291" y="3452813"/>
            <a:ext cx="1622560" cy="1323439"/>
          </a:xfrm>
          <a:prstGeom prst="rect">
            <a:avLst/>
          </a:prstGeom>
          <a:solidFill>
            <a:schemeClr val="bg1"/>
          </a:solidFill>
          <a:ln w="28575">
            <a:solidFill>
              <a:srgbClr val="990000"/>
            </a:solidFill>
            <a:miter lim="800000"/>
            <a:headEnd/>
            <a:tailEnd/>
          </a:ln>
        </p:spPr>
        <p:txBody>
          <a:bodyPr wrap="none">
            <a:spAutoFit/>
          </a:bodyPr>
          <a:lstStyle/>
          <a:p>
            <a:r>
              <a:rPr lang="en-US" sz="2000">
                <a:solidFill>
                  <a:srgbClr val="990000"/>
                </a:solidFill>
              </a:rPr>
              <a:t>SRM-2.2</a:t>
            </a:r>
          </a:p>
          <a:p>
            <a:r>
              <a:rPr lang="en-US" sz="2000">
                <a:solidFill>
                  <a:srgbClr val="990000"/>
                </a:solidFill>
              </a:rPr>
              <a:t>StoRM</a:t>
            </a:r>
          </a:p>
          <a:p>
            <a:r>
              <a:rPr lang="en-US" sz="2000">
                <a:solidFill>
                  <a:srgbClr val="990000"/>
                </a:solidFill>
              </a:rPr>
              <a:t>BestMan</a:t>
            </a:r>
          </a:p>
          <a:p>
            <a:r>
              <a:rPr lang="en-US" sz="2000">
                <a:solidFill>
                  <a:srgbClr val="990000"/>
                </a:solidFill>
              </a:rPr>
              <a:t>GSI Security</a:t>
            </a:r>
          </a:p>
        </p:txBody>
      </p:sp>
      <p:sp>
        <p:nvSpPr>
          <p:cNvPr id="28" name="Text Box 68"/>
          <p:cNvSpPr txBox="1">
            <a:spLocks noChangeArrowheads="1"/>
          </p:cNvSpPr>
          <p:nvPr/>
        </p:nvSpPr>
        <p:spPr bwMode="auto">
          <a:xfrm>
            <a:off x="6307967" y="1142984"/>
            <a:ext cx="2836033" cy="707886"/>
          </a:xfrm>
          <a:prstGeom prst="rect">
            <a:avLst/>
          </a:prstGeom>
          <a:solidFill>
            <a:schemeClr val="bg1"/>
          </a:solidFill>
          <a:ln w="28575">
            <a:solidFill>
              <a:srgbClr val="990000"/>
            </a:solidFill>
            <a:miter lim="800000"/>
            <a:headEnd/>
            <a:tailEnd/>
          </a:ln>
        </p:spPr>
        <p:txBody>
          <a:bodyPr wrap="none">
            <a:spAutoFit/>
          </a:bodyPr>
          <a:lstStyle/>
          <a:p>
            <a:r>
              <a:rPr lang="en-US" sz="2000" dirty="0">
                <a:solidFill>
                  <a:srgbClr val="990000"/>
                </a:solidFill>
              </a:rPr>
              <a:t>BDII</a:t>
            </a:r>
          </a:p>
          <a:p>
            <a:r>
              <a:rPr lang="en-US" sz="2000" dirty="0" err="1">
                <a:solidFill>
                  <a:srgbClr val="990000"/>
                </a:solidFill>
              </a:rPr>
              <a:t>GlueSchema</a:t>
            </a:r>
            <a:r>
              <a:rPr lang="en-US" sz="2000" dirty="0">
                <a:solidFill>
                  <a:srgbClr val="990000"/>
                </a:solidFill>
              </a:rPr>
              <a:t> extension</a:t>
            </a:r>
          </a:p>
        </p:txBody>
      </p:sp>
      <p:sp>
        <p:nvSpPr>
          <p:cNvPr id="30" name="Text Box 68"/>
          <p:cNvSpPr txBox="1">
            <a:spLocks noChangeArrowheads="1"/>
          </p:cNvSpPr>
          <p:nvPr/>
        </p:nvSpPr>
        <p:spPr bwMode="auto">
          <a:xfrm>
            <a:off x="3021819" y="1142984"/>
            <a:ext cx="1519237" cy="707886"/>
          </a:xfrm>
          <a:prstGeom prst="rect">
            <a:avLst/>
          </a:prstGeom>
          <a:solidFill>
            <a:schemeClr val="bg1"/>
          </a:solidFill>
          <a:ln w="28575">
            <a:solidFill>
              <a:srgbClr val="990000"/>
            </a:solidFill>
            <a:miter lim="800000"/>
            <a:headEnd/>
            <a:tailEnd/>
          </a:ln>
        </p:spPr>
        <p:txBody>
          <a:bodyPr>
            <a:spAutoFit/>
          </a:bodyPr>
          <a:lstStyle/>
          <a:p>
            <a:r>
              <a:rPr lang="en-US" sz="2000">
                <a:solidFill>
                  <a:srgbClr val="990000"/>
                </a:solidFill>
              </a:rPr>
              <a:t>Secure</a:t>
            </a:r>
          </a:p>
          <a:p>
            <a:r>
              <a:rPr lang="en-US" sz="2000">
                <a:solidFill>
                  <a:srgbClr val="990000"/>
                </a:solidFill>
              </a:rPr>
              <a:t>RMM-JMS </a:t>
            </a:r>
          </a:p>
        </p:txBody>
      </p:sp>
      <p:sp>
        <p:nvSpPr>
          <p:cNvPr id="31" name="Text Box 68"/>
          <p:cNvSpPr txBox="1">
            <a:spLocks noChangeArrowheads="1"/>
          </p:cNvSpPr>
          <p:nvPr/>
        </p:nvSpPr>
        <p:spPr bwMode="auto">
          <a:xfrm>
            <a:off x="4664893" y="642918"/>
            <a:ext cx="1517650" cy="1323439"/>
          </a:xfrm>
          <a:prstGeom prst="rect">
            <a:avLst/>
          </a:prstGeom>
          <a:solidFill>
            <a:schemeClr val="bg1"/>
          </a:solidFill>
          <a:ln w="28575">
            <a:solidFill>
              <a:srgbClr val="990000"/>
            </a:solidFill>
            <a:miter lim="800000"/>
            <a:headEnd/>
            <a:tailEnd/>
          </a:ln>
        </p:spPr>
        <p:txBody>
          <a:bodyPr>
            <a:spAutoFit/>
          </a:bodyPr>
          <a:lstStyle/>
          <a:p>
            <a:r>
              <a:rPr lang="en-US" sz="2000" dirty="0">
                <a:solidFill>
                  <a:srgbClr val="990000"/>
                </a:solidFill>
              </a:rPr>
              <a:t>DB Store</a:t>
            </a:r>
          </a:p>
          <a:p>
            <a:r>
              <a:rPr lang="en-US" sz="2000" dirty="0">
                <a:solidFill>
                  <a:srgbClr val="990000"/>
                </a:solidFill>
              </a:rPr>
              <a:t>File Store</a:t>
            </a:r>
          </a:p>
          <a:p>
            <a:r>
              <a:rPr lang="en-US" sz="2000" dirty="0">
                <a:solidFill>
                  <a:srgbClr val="990000"/>
                </a:solidFill>
              </a:rPr>
              <a:t>Custom Store</a:t>
            </a:r>
          </a:p>
        </p:txBody>
      </p:sp>
      <p:sp>
        <p:nvSpPr>
          <p:cNvPr id="38"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39" name="Segnaposto piè di pagina 4"/>
          <p:cNvSpPr>
            <a:spLocks noGrp="1"/>
          </p:cNvSpPr>
          <p:nvPr>
            <p:ph type="ftr" sz="quarter" idx="11"/>
          </p:nvPr>
        </p:nvSpPr>
        <p:spPr>
          <a:xfrm>
            <a:off x="2753541" y="6572272"/>
            <a:ext cx="3136900" cy="214291"/>
          </a:xfrm>
        </p:spPr>
        <p:txBody>
          <a:bodyPr/>
          <a:lstStyle/>
          <a:p>
            <a:pPr>
              <a:defRPr/>
            </a:pPr>
            <a:r>
              <a:rPr lang="en-US" sz="700" dirty="0" err="1" smtClean="0"/>
              <a:t>M.Gulmini</a:t>
            </a:r>
            <a:endParaRPr lang="en-US" sz="700" dirty="0"/>
          </a:p>
        </p:txBody>
      </p:sp>
      <p:sp>
        <p:nvSpPr>
          <p:cNvPr id="40" name="Segnaposto numero diapositiva 5"/>
          <p:cNvSpPr>
            <a:spLocks noGrp="1"/>
          </p:cNvSpPr>
          <p:nvPr>
            <p:ph type="sldNum" sz="quarter" idx="12"/>
          </p:nvPr>
        </p:nvSpPr>
        <p:spPr>
          <a:xfrm>
            <a:off x="6593719" y="6500834"/>
            <a:ext cx="2063750" cy="357166"/>
          </a:xfrm>
        </p:spPr>
        <p:txBody>
          <a:bodyPr/>
          <a:lstStyle/>
          <a:p>
            <a:pPr>
              <a:defRPr/>
            </a:pPr>
            <a:fld id="{4DEB29AC-4B80-414F-BE6C-7525237D6B2F}" type="slidenum">
              <a:rPr lang="en-US" smtClean="0"/>
              <a:pPr>
                <a:defRPr/>
              </a:pPr>
              <a:t>25</a:t>
            </a:fld>
            <a:endParaRPr lang="en-US" dirty="0"/>
          </a:p>
        </p:txBody>
      </p:sp>
      <p:sp>
        <p:nvSpPr>
          <p:cNvPr id="34" name="Rectangle 2"/>
          <p:cNvSpPr txBox="1">
            <a:spLocks noChangeArrowheads="1"/>
          </p:cNvSpPr>
          <p:nvPr/>
        </p:nvSpPr>
        <p:spPr bwMode="auto">
          <a:xfrm>
            <a:off x="914400" y="0"/>
            <a:ext cx="694372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accent2"/>
                </a:solidFill>
                <a:effectLst/>
                <a:uLnTx/>
                <a:uFillTx/>
                <a:latin typeface="+mj-lt"/>
                <a:ea typeface="+mj-ea"/>
                <a:cs typeface="+mj-cs"/>
              </a:rPr>
              <a:t>Final Release: Instrument Element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42"/>
                                        </p:tgtEl>
                                        <p:attrNameLst>
                                          <p:attrName>style.visibility</p:attrName>
                                        </p:attrNameLst>
                                      </p:cBhvr>
                                      <p:to>
                                        <p:strVal val="visible"/>
                                      </p:to>
                                    </p:set>
                                    <p:animEffect transition="in" filter="blinds(horizontal)">
                                      <p:cBhvr>
                                        <p:cTn id="7" dur="500"/>
                                        <p:tgtEl>
                                          <p:spTgt spid="9934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9352"/>
                                        </p:tgtEl>
                                        <p:attrNameLst>
                                          <p:attrName>style.visibility</p:attrName>
                                        </p:attrNameLst>
                                      </p:cBhvr>
                                      <p:to>
                                        <p:strVal val="visible"/>
                                      </p:to>
                                    </p:set>
                                    <p:animEffect transition="in" filter="blinds(horizontal)">
                                      <p:cBhvr>
                                        <p:cTn id="11" dur="500"/>
                                        <p:tgtEl>
                                          <p:spTgt spid="99352"/>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99351"/>
                                        </p:tgtEl>
                                        <p:attrNameLst>
                                          <p:attrName>style.visibility</p:attrName>
                                        </p:attrNameLst>
                                      </p:cBhvr>
                                      <p:to>
                                        <p:strVal val="visible"/>
                                      </p:to>
                                    </p:set>
                                    <p:animEffect transition="in" filter="blinds(horizontal)">
                                      <p:cBhvr>
                                        <p:cTn id="14" dur="500"/>
                                        <p:tgtEl>
                                          <p:spTgt spid="99351"/>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99350"/>
                                        </p:tgtEl>
                                        <p:attrNameLst>
                                          <p:attrName>style.visibility</p:attrName>
                                        </p:attrNameLst>
                                      </p:cBhvr>
                                      <p:to>
                                        <p:strVal val="visible"/>
                                      </p:to>
                                    </p:set>
                                    <p:animEffect transition="in" filter="blinds(horizontal)">
                                      <p:cBhvr>
                                        <p:cTn id="17" dur="500"/>
                                        <p:tgtEl>
                                          <p:spTgt spid="99350"/>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linds(horizontal)">
                                      <p:cBhvr>
                                        <p:cTn id="24" dur="500"/>
                                        <p:tgtEl>
                                          <p:spTgt spid="2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par>
                          <p:cTn id="28" fill="hold">
                            <p:stCondLst>
                              <p:cond delay="1500"/>
                            </p:stCondLst>
                            <p:childTnLst>
                              <p:par>
                                <p:cTn id="29" presetID="4" presetClass="entr" presetSubtype="16" fill="hold" grpId="1" nodeType="afterEffect">
                                  <p:stCondLst>
                                    <p:cond delay="0"/>
                                  </p:stCondLst>
                                  <p:childTnLst>
                                    <p:set>
                                      <p:cBhvr>
                                        <p:cTn id="30" dur="1" fill="hold">
                                          <p:stCondLst>
                                            <p:cond delay="0"/>
                                          </p:stCondLst>
                                        </p:cTn>
                                        <p:tgtEl>
                                          <p:spTgt spid="99342"/>
                                        </p:tgtEl>
                                        <p:attrNameLst>
                                          <p:attrName>style.visibility</p:attrName>
                                        </p:attrNameLst>
                                      </p:cBhvr>
                                      <p:to>
                                        <p:strVal val="visible"/>
                                      </p:to>
                                    </p:set>
                                    <p:animEffect transition="in" filter="box(in)">
                                      <p:cBhvr>
                                        <p:cTn id="31" dur="500"/>
                                        <p:tgtEl>
                                          <p:spTgt spid="99342"/>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ox(in)">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99343"/>
                                        </p:tgtEl>
                                        <p:attrNameLst>
                                          <p:attrName>style.visibility</p:attrName>
                                        </p:attrNameLst>
                                      </p:cBhvr>
                                      <p:to>
                                        <p:strVal val="visible"/>
                                      </p:to>
                                    </p:set>
                                    <p:animEffect transition="in" filter="box(in)">
                                      <p:cBhvr>
                                        <p:cTn id="39" dur="500"/>
                                        <p:tgtEl>
                                          <p:spTgt spid="99343"/>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ox(in)">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99344"/>
                                        </p:tgtEl>
                                        <p:attrNameLst>
                                          <p:attrName>style.visibility</p:attrName>
                                        </p:attrNameLst>
                                      </p:cBhvr>
                                      <p:to>
                                        <p:strVal val="visible"/>
                                      </p:to>
                                    </p:set>
                                    <p:animEffect transition="in" filter="box(in)">
                                      <p:cBhvr>
                                        <p:cTn id="47" dur="500"/>
                                        <p:tgtEl>
                                          <p:spTgt spid="99344"/>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ox(in)">
                                      <p:cBhvr>
                                        <p:cTn id="50" dur="500"/>
                                        <p:tgtEl>
                                          <p:spTgt spid="30"/>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ox(in)">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99347"/>
                                        </p:tgtEl>
                                        <p:attrNameLst>
                                          <p:attrName>style.visibility</p:attrName>
                                        </p:attrNameLst>
                                      </p:cBhvr>
                                      <p:to>
                                        <p:strVal val="visible"/>
                                      </p:to>
                                    </p:set>
                                    <p:animEffect transition="in" filter="box(in)">
                                      <p:cBhvr>
                                        <p:cTn id="58" dur="500"/>
                                        <p:tgtEl>
                                          <p:spTgt spid="99347"/>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99348"/>
                                        </p:tgtEl>
                                        <p:attrNameLst>
                                          <p:attrName>style.visibility</p:attrName>
                                        </p:attrNameLst>
                                      </p:cBhvr>
                                      <p:to>
                                        <p:strVal val="visible"/>
                                      </p:to>
                                    </p:set>
                                    <p:animEffect transition="in" filter="box(in)">
                                      <p:cBhvr>
                                        <p:cTn id="61" dur="500"/>
                                        <p:tgtEl>
                                          <p:spTgt spid="99348"/>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99346"/>
                                        </p:tgtEl>
                                        <p:attrNameLst>
                                          <p:attrName>style.visibility</p:attrName>
                                        </p:attrNameLst>
                                      </p:cBhvr>
                                      <p:to>
                                        <p:strVal val="visible"/>
                                      </p:to>
                                    </p:set>
                                    <p:animEffect transition="in" filter="box(in)">
                                      <p:cBhvr>
                                        <p:cTn id="64" dur="500"/>
                                        <p:tgtEl>
                                          <p:spTgt spid="99346"/>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ox(in)">
                                      <p:cBhvr>
                                        <p:cTn id="67" dur="500"/>
                                        <p:tgtEl>
                                          <p:spTgt spid="28"/>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99349"/>
                                        </p:tgtEl>
                                        <p:attrNameLst>
                                          <p:attrName>style.visibility</p:attrName>
                                        </p:attrNameLst>
                                      </p:cBhvr>
                                      <p:to>
                                        <p:strVal val="visible"/>
                                      </p:to>
                                    </p:set>
                                    <p:animEffect transition="in" filter="box(in)">
                                      <p:cBhvr>
                                        <p:cTn id="70" dur="500"/>
                                        <p:tgtEl>
                                          <p:spTgt spid="99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2" grpId="0" animBg="1"/>
      <p:bldP spid="99342" grpId="1" animBg="1"/>
      <p:bldP spid="99343" grpId="0" animBg="1"/>
      <p:bldP spid="99344" grpId="0" animBg="1"/>
      <p:bldP spid="99346" grpId="0" animBg="1"/>
      <p:bldP spid="99347" grpId="0" animBg="1"/>
      <p:bldP spid="99348" grpId="0"/>
      <p:bldP spid="99349" grpId="0"/>
      <p:bldP spid="99350" grpId="0" animBg="1"/>
      <p:bldP spid="99351" grpId="0" animBg="1"/>
      <p:bldP spid="99352" grpId="0"/>
      <p:bldP spid="23" grpId="0" animBg="1"/>
      <p:bldP spid="24" grpId="0"/>
      <p:bldP spid="29" grpId="0" animBg="1"/>
      <p:bldP spid="26" grpId="0" animBg="1"/>
      <p:bldP spid="27" grpId="0" animBg="1"/>
      <p:bldP spid="28"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5"/>
          <p:cNvPicPr>
            <a:picLocks noChangeAspect="1" noChangeArrowheads="1"/>
          </p:cNvPicPr>
          <p:nvPr/>
        </p:nvPicPr>
        <p:blipFill>
          <a:blip r:embed="rId3"/>
          <a:srcRect/>
          <a:stretch>
            <a:fillRect/>
          </a:stretch>
        </p:blipFill>
        <p:spPr bwMode="auto">
          <a:xfrm>
            <a:off x="4448175" y="1142984"/>
            <a:ext cx="4695825" cy="3095625"/>
          </a:xfrm>
          <a:prstGeom prst="rect">
            <a:avLst/>
          </a:prstGeom>
          <a:noFill/>
          <a:ln w="9525">
            <a:noFill/>
            <a:miter lim="800000"/>
            <a:headEnd/>
            <a:tailEnd/>
          </a:ln>
        </p:spPr>
      </p:pic>
      <p:sp>
        <p:nvSpPr>
          <p:cNvPr id="34821" name="Rectangle 6"/>
          <p:cNvSpPr>
            <a:spLocks noChangeArrowheads="1"/>
          </p:cNvSpPr>
          <p:nvPr/>
        </p:nvSpPr>
        <p:spPr bwMode="auto">
          <a:xfrm>
            <a:off x="1579563" y="4483084"/>
            <a:ext cx="6040437" cy="1692275"/>
          </a:xfrm>
          <a:prstGeom prst="rect">
            <a:avLst/>
          </a:prstGeom>
          <a:noFill/>
          <a:ln w="9525">
            <a:noFill/>
            <a:miter lim="800000"/>
            <a:headEnd/>
            <a:tailEnd/>
          </a:ln>
        </p:spPr>
        <p:txBody>
          <a:bodyPr anchor="ctr">
            <a:spAutoFit/>
          </a:bodyPr>
          <a:lstStyle/>
          <a:p>
            <a:pPr>
              <a:tabLst>
                <a:tab pos="457200" algn="l"/>
              </a:tabLst>
            </a:pPr>
            <a:r>
              <a:rPr lang="en-GB" sz="2000" b="1" dirty="0">
                <a:latin typeface="Helvetica" pitchFamily="13" charset="0"/>
              </a:rPr>
              <a:t> </a:t>
            </a:r>
            <a:r>
              <a:rPr lang="en-GB" sz="2000" dirty="0">
                <a:latin typeface="Helvetica" pitchFamily="13" charset="0"/>
              </a:rPr>
              <a:t>The hardware and Software:</a:t>
            </a:r>
          </a:p>
          <a:p>
            <a:pPr>
              <a:buFontTx/>
              <a:buChar char="•"/>
              <a:tabLst>
                <a:tab pos="457200" algn="l"/>
              </a:tabLst>
            </a:pPr>
            <a:r>
              <a:rPr lang="en-GB" sz="1400" b="1" dirty="0">
                <a:latin typeface="Helvetica" pitchFamily="13" charset="0"/>
              </a:rPr>
              <a:t>Application Server: Dual Xeon1.8 GHz, with 1.5 GB RAM, Ethernet 1 </a:t>
            </a:r>
            <a:r>
              <a:rPr lang="en-GB" sz="1400" b="1" dirty="0" err="1">
                <a:latin typeface="Helvetica" pitchFamily="13" charset="0"/>
              </a:rPr>
              <a:t>Gbps</a:t>
            </a:r>
            <a:endParaRPr lang="en-GB" sz="1400" b="1" dirty="0">
              <a:latin typeface="Helvetica" pitchFamily="13" charset="0"/>
            </a:endParaRPr>
          </a:p>
          <a:p>
            <a:pPr>
              <a:tabLst>
                <a:tab pos="457200" algn="l"/>
              </a:tabLst>
            </a:pPr>
            <a:r>
              <a:rPr lang="en-GB" sz="1400" dirty="0">
                <a:latin typeface="Helvetica" pitchFamily="13" charset="0"/>
              </a:rPr>
              <a:t>    Red Hat Linux Advanced Server 2.1. Tomcat 5.0.28 Axis </a:t>
            </a:r>
          </a:p>
          <a:p>
            <a:pPr>
              <a:tabLst>
                <a:tab pos="457200" algn="l"/>
              </a:tabLst>
            </a:pPr>
            <a:endParaRPr lang="it-IT" sz="1400" dirty="0">
              <a:latin typeface="Helvetica" pitchFamily="13" charset="0"/>
            </a:endParaRPr>
          </a:p>
          <a:p>
            <a:pPr>
              <a:buFontTx/>
              <a:buChar char="•"/>
              <a:tabLst>
                <a:tab pos="457200" algn="l"/>
              </a:tabLst>
            </a:pPr>
            <a:r>
              <a:rPr lang="it-IT" sz="1400" b="1" dirty="0" err="1">
                <a:latin typeface="Helvetica" pitchFamily="13" charset="0"/>
              </a:rPr>
              <a:t>Clients</a:t>
            </a:r>
            <a:r>
              <a:rPr lang="it-IT" sz="1400" b="1" dirty="0">
                <a:latin typeface="Helvetica" pitchFamily="13" charset="0"/>
              </a:rPr>
              <a:t>: 15 Pentium III 600 MHz, </a:t>
            </a:r>
            <a:r>
              <a:rPr lang="it-IT" sz="1400" b="1" dirty="0" err="1">
                <a:latin typeface="Helvetica" pitchFamily="13" charset="0"/>
              </a:rPr>
              <a:t>with</a:t>
            </a:r>
            <a:r>
              <a:rPr lang="it-IT" sz="1400" b="1" dirty="0">
                <a:latin typeface="Helvetica" pitchFamily="13" charset="0"/>
              </a:rPr>
              <a:t> 256 MB RAM, </a:t>
            </a:r>
            <a:r>
              <a:rPr lang="en-GB" sz="1400" b="1" dirty="0">
                <a:latin typeface="Helvetica" pitchFamily="13" charset="0"/>
              </a:rPr>
              <a:t>Ethernet </a:t>
            </a:r>
            <a:r>
              <a:rPr lang="it-IT" sz="1400" b="1" dirty="0">
                <a:latin typeface="Helvetica" pitchFamily="13" charset="0"/>
              </a:rPr>
              <a:t>1 </a:t>
            </a:r>
            <a:r>
              <a:rPr lang="it-IT" sz="1400" b="1" dirty="0" err="1">
                <a:latin typeface="Helvetica" pitchFamily="13" charset="0"/>
              </a:rPr>
              <a:t>Gbps</a:t>
            </a:r>
            <a:endParaRPr lang="it-IT" sz="1400" b="1" dirty="0">
              <a:latin typeface="Helvetica" pitchFamily="13" charset="0"/>
            </a:endParaRPr>
          </a:p>
          <a:p>
            <a:pPr>
              <a:tabLst>
                <a:tab pos="457200" algn="l"/>
              </a:tabLst>
            </a:pPr>
            <a:r>
              <a:rPr lang="it-IT" sz="1400" dirty="0">
                <a:latin typeface="Helvetica" pitchFamily="13" charset="0"/>
              </a:rPr>
              <a:t>   Linux Red </a:t>
            </a:r>
            <a:r>
              <a:rPr lang="it-IT" sz="1400" dirty="0" err="1">
                <a:latin typeface="Helvetica" pitchFamily="13" charset="0"/>
              </a:rPr>
              <a:t>Hat</a:t>
            </a:r>
            <a:r>
              <a:rPr lang="it-IT" sz="1400" dirty="0">
                <a:latin typeface="Helvetica" pitchFamily="13" charset="0"/>
              </a:rPr>
              <a:t> 7.0. java 1.4 </a:t>
            </a:r>
            <a:r>
              <a:rPr lang="it-IT" sz="1400" dirty="0" err="1">
                <a:latin typeface="Helvetica" pitchFamily="13" charset="0"/>
              </a:rPr>
              <a:t>application</a:t>
            </a:r>
            <a:endParaRPr lang="it-IT" sz="1400" dirty="0">
              <a:latin typeface="Helvetica" pitchFamily="13" charset="0"/>
            </a:endParaRPr>
          </a:p>
        </p:txBody>
      </p:sp>
      <p:sp>
        <p:nvSpPr>
          <p:cNvPr id="34822" name="Rectangle 7"/>
          <p:cNvSpPr>
            <a:spLocks noChangeArrowheads="1"/>
          </p:cNvSpPr>
          <p:nvPr/>
        </p:nvSpPr>
        <p:spPr bwMode="auto">
          <a:xfrm>
            <a:off x="457171" y="3324210"/>
            <a:ext cx="4216400" cy="1046163"/>
          </a:xfrm>
          <a:prstGeom prst="rect">
            <a:avLst/>
          </a:prstGeom>
          <a:noFill/>
          <a:ln w="9525">
            <a:noFill/>
            <a:miter lim="800000"/>
            <a:headEnd/>
            <a:tailEnd/>
          </a:ln>
        </p:spPr>
        <p:txBody>
          <a:bodyPr wrap="none" anchor="ctr">
            <a:spAutoFit/>
          </a:bodyPr>
          <a:lstStyle/>
          <a:p>
            <a:pPr>
              <a:tabLst>
                <a:tab pos="746125" algn="l"/>
              </a:tabLst>
            </a:pPr>
            <a:r>
              <a:rPr lang="en-GB" sz="2000" dirty="0">
                <a:latin typeface="Helvetica" pitchFamily="13" charset="0"/>
              </a:rPr>
              <a:t>Client/Server communications type:</a:t>
            </a:r>
            <a:endParaRPr lang="it-IT" sz="2000" dirty="0">
              <a:latin typeface="Helvetica" pitchFamily="13" charset="0"/>
            </a:endParaRPr>
          </a:p>
          <a:p>
            <a:pPr>
              <a:buFontTx/>
              <a:buChar char="•"/>
              <a:tabLst>
                <a:tab pos="746125" algn="l"/>
              </a:tabLst>
            </a:pPr>
            <a:r>
              <a:rPr lang="en-GB" sz="1400" dirty="0">
                <a:latin typeface="Helvetica" pitchFamily="13" charset="0"/>
              </a:rPr>
              <a:t>  Simple HTTP </a:t>
            </a:r>
            <a:endParaRPr lang="it-IT" sz="1400" dirty="0">
              <a:latin typeface="Helvetica" pitchFamily="13" charset="0"/>
            </a:endParaRPr>
          </a:p>
          <a:p>
            <a:pPr>
              <a:buFontTx/>
              <a:buChar char="•"/>
              <a:tabLst>
                <a:tab pos="746125" algn="l"/>
              </a:tabLst>
            </a:pPr>
            <a:r>
              <a:rPr lang="en-GB" sz="1400" dirty="0">
                <a:latin typeface="Helvetica" pitchFamily="13" charset="0"/>
              </a:rPr>
              <a:t>  SOAP + XML over HTTP</a:t>
            </a:r>
          </a:p>
          <a:p>
            <a:pPr>
              <a:buFontTx/>
              <a:buChar char="•"/>
              <a:tabLst>
                <a:tab pos="746125" algn="l"/>
              </a:tabLst>
            </a:pPr>
            <a:r>
              <a:rPr lang="en-GB" sz="1400" dirty="0">
                <a:latin typeface="Helvetica" pitchFamily="13" charset="0"/>
              </a:rPr>
              <a:t>  Web Service </a:t>
            </a:r>
          </a:p>
        </p:txBody>
      </p:sp>
      <p:sp>
        <p:nvSpPr>
          <p:cNvPr id="34823" name="Oval 8"/>
          <p:cNvSpPr>
            <a:spLocks noChangeArrowheads="1"/>
          </p:cNvSpPr>
          <p:nvPr/>
        </p:nvSpPr>
        <p:spPr bwMode="auto">
          <a:xfrm>
            <a:off x="879475" y="1187434"/>
            <a:ext cx="536575" cy="604837"/>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34824" name="Oval 9"/>
          <p:cNvSpPr>
            <a:spLocks noChangeArrowheads="1"/>
          </p:cNvSpPr>
          <p:nvPr/>
        </p:nvSpPr>
        <p:spPr bwMode="auto">
          <a:xfrm>
            <a:off x="3371850" y="1254109"/>
            <a:ext cx="484188" cy="555625"/>
          </a:xfrm>
          <a:prstGeom prst="ellipse">
            <a:avLst/>
          </a:prstGeom>
          <a:solidFill>
            <a:srgbClr val="FFCCCC"/>
          </a:solidFill>
          <a:ln w="9525">
            <a:solidFill>
              <a:schemeClr val="tx1"/>
            </a:solidFill>
            <a:round/>
            <a:headEnd/>
            <a:tailEnd/>
          </a:ln>
        </p:spPr>
        <p:txBody>
          <a:bodyPr wrap="none" anchor="ctr"/>
          <a:lstStyle/>
          <a:p>
            <a:endParaRPr lang="it-IT"/>
          </a:p>
        </p:txBody>
      </p:sp>
      <p:sp>
        <p:nvSpPr>
          <p:cNvPr id="34825" name="Line 10"/>
          <p:cNvSpPr>
            <a:spLocks noChangeShapeType="1"/>
          </p:cNvSpPr>
          <p:nvPr/>
        </p:nvSpPr>
        <p:spPr bwMode="auto">
          <a:xfrm flipV="1">
            <a:off x="1660525" y="1468421"/>
            <a:ext cx="1668463" cy="95250"/>
          </a:xfrm>
          <a:prstGeom prst="line">
            <a:avLst/>
          </a:prstGeom>
          <a:noFill/>
          <a:ln w="9525">
            <a:solidFill>
              <a:schemeClr val="tx1"/>
            </a:solidFill>
            <a:round/>
            <a:headEnd/>
            <a:tailEnd type="triangle" w="med" len="med"/>
          </a:ln>
        </p:spPr>
        <p:txBody>
          <a:bodyPr/>
          <a:lstStyle/>
          <a:p>
            <a:endParaRPr lang="it-IT"/>
          </a:p>
        </p:txBody>
      </p:sp>
      <p:sp>
        <p:nvSpPr>
          <p:cNvPr id="34826" name="Line 11"/>
          <p:cNvSpPr>
            <a:spLocks noChangeShapeType="1"/>
          </p:cNvSpPr>
          <p:nvPr/>
        </p:nvSpPr>
        <p:spPr bwMode="auto">
          <a:xfrm flipV="1">
            <a:off x="1722438" y="1570021"/>
            <a:ext cx="1617662" cy="122238"/>
          </a:xfrm>
          <a:prstGeom prst="line">
            <a:avLst/>
          </a:prstGeom>
          <a:noFill/>
          <a:ln w="9525">
            <a:solidFill>
              <a:schemeClr val="tx1"/>
            </a:solidFill>
            <a:round/>
            <a:headEnd type="triangle" w="med" len="med"/>
            <a:tailEnd/>
          </a:ln>
        </p:spPr>
        <p:txBody>
          <a:bodyPr/>
          <a:lstStyle/>
          <a:p>
            <a:endParaRPr lang="it-IT"/>
          </a:p>
        </p:txBody>
      </p:sp>
      <p:sp>
        <p:nvSpPr>
          <p:cNvPr id="34827" name="Text Box 12"/>
          <p:cNvSpPr txBox="1">
            <a:spLocks noChangeArrowheads="1"/>
          </p:cNvSpPr>
          <p:nvPr/>
        </p:nvSpPr>
        <p:spPr bwMode="auto">
          <a:xfrm>
            <a:off x="914400" y="2528871"/>
            <a:ext cx="927100" cy="338138"/>
          </a:xfrm>
          <a:prstGeom prst="rect">
            <a:avLst/>
          </a:prstGeom>
          <a:noFill/>
          <a:ln w="9525">
            <a:noFill/>
            <a:miter lim="800000"/>
            <a:headEnd/>
            <a:tailEnd/>
          </a:ln>
        </p:spPr>
        <p:txBody>
          <a:bodyPr wrap="none">
            <a:spAutoFit/>
          </a:bodyPr>
          <a:lstStyle/>
          <a:p>
            <a:r>
              <a:rPr lang="en-US" sz="1600" b="1">
                <a:latin typeface="Helvetica" pitchFamily="13" charset="0"/>
              </a:rPr>
              <a:t>Clients </a:t>
            </a:r>
          </a:p>
        </p:txBody>
      </p:sp>
      <p:sp>
        <p:nvSpPr>
          <p:cNvPr id="34828" name="Text Box 13"/>
          <p:cNvSpPr txBox="1">
            <a:spLocks noChangeArrowheads="1"/>
          </p:cNvSpPr>
          <p:nvPr/>
        </p:nvSpPr>
        <p:spPr bwMode="auto">
          <a:xfrm>
            <a:off x="3146425" y="1919271"/>
            <a:ext cx="881063" cy="338138"/>
          </a:xfrm>
          <a:prstGeom prst="rect">
            <a:avLst/>
          </a:prstGeom>
          <a:noFill/>
          <a:ln w="9525">
            <a:noFill/>
            <a:miter lim="800000"/>
            <a:headEnd/>
            <a:tailEnd/>
          </a:ln>
        </p:spPr>
        <p:txBody>
          <a:bodyPr wrap="none">
            <a:spAutoFit/>
          </a:bodyPr>
          <a:lstStyle/>
          <a:p>
            <a:r>
              <a:rPr lang="it-IT" sz="1600" b="1"/>
              <a:t>Server</a:t>
            </a:r>
            <a:r>
              <a:rPr lang="it-IT" sz="1600"/>
              <a:t> </a:t>
            </a:r>
            <a:endParaRPr lang="en-US" sz="1600"/>
          </a:p>
        </p:txBody>
      </p:sp>
      <p:sp>
        <p:nvSpPr>
          <p:cNvPr id="34829" name="Oval 14"/>
          <p:cNvSpPr>
            <a:spLocks noChangeArrowheads="1"/>
          </p:cNvSpPr>
          <p:nvPr/>
        </p:nvSpPr>
        <p:spPr bwMode="auto">
          <a:xfrm>
            <a:off x="1027113" y="1347771"/>
            <a:ext cx="547687" cy="604838"/>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34830" name="Oval 15"/>
          <p:cNvSpPr>
            <a:spLocks noChangeArrowheads="1"/>
          </p:cNvSpPr>
          <p:nvPr/>
        </p:nvSpPr>
        <p:spPr bwMode="auto">
          <a:xfrm>
            <a:off x="1217613" y="1585896"/>
            <a:ext cx="534987" cy="604838"/>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34831" name="Oval 16"/>
          <p:cNvSpPr>
            <a:spLocks noChangeArrowheads="1"/>
          </p:cNvSpPr>
          <p:nvPr/>
        </p:nvSpPr>
        <p:spPr bwMode="auto">
          <a:xfrm>
            <a:off x="1393825" y="1824021"/>
            <a:ext cx="558800" cy="604838"/>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34832" name="Oval 17"/>
          <p:cNvSpPr>
            <a:spLocks noChangeArrowheads="1"/>
          </p:cNvSpPr>
          <p:nvPr/>
        </p:nvSpPr>
        <p:spPr bwMode="auto">
          <a:xfrm>
            <a:off x="1592263" y="2039921"/>
            <a:ext cx="560387" cy="604838"/>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34833" name="Line 18"/>
          <p:cNvSpPr>
            <a:spLocks noChangeShapeType="1"/>
          </p:cNvSpPr>
          <p:nvPr/>
        </p:nvSpPr>
        <p:spPr bwMode="auto">
          <a:xfrm flipV="1">
            <a:off x="1962150" y="1704959"/>
            <a:ext cx="1389063" cy="261937"/>
          </a:xfrm>
          <a:prstGeom prst="line">
            <a:avLst/>
          </a:prstGeom>
          <a:noFill/>
          <a:ln w="9525">
            <a:solidFill>
              <a:schemeClr val="tx1"/>
            </a:solidFill>
            <a:round/>
            <a:headEnd/>
            <a:tailEnd type="triangle" w="med" len="med"/>
          </a:ln>
        </p:spPr>
        <p:txBody>
          <a:bodyPr/>
          <a:lstStyle/>
          <a:p>
            <a:endParaRPr lang="it-IT"/>
          </a:p>
        </p:txBody>
      </p:sp>
      <p:sp>
        <p:nvSpPr>
          <p:cNvPr id="34834" name="Line 19"/>
          <p:cNvSpPr>
            <a:spLocks noChangeShapeType="1"/>
          </p:cNvSpPr>
          <p:nvPr/>
        </p:nvSpPr>
        <p:spPr bwMode="auto">
          <a:xfrm flipV="1">
            <a:off x="2041525" y="1782746"/>
            <a:ext cx="1338263" cy="301625"/>
          </a:xfrm>
          <a:prstGeom prst="line">
            <a:avLst/>
          </a:prstGeom>
          <a:noFill/>
          <a:ln w="9525">
            <a:solidFill>
              <a:schemeClr val="tx1"/>
            </a:solidFill>
            <a:round/>
            <a:headEnd type="triangle" w="med" len="med"/>
            <a:tailEnd/>
          </a:ln>
        </p:spPr>
        <p:txBody>
          <a:bodyPr/>
          <a:lstStyle/>
          <a:p>
            <a:endParaRPr lang="it-IT"/>
          </a:p>
        </p:txBody>
      </p:sp>
      <p:sp>
        <p:nvSpPr>
          <p:cNvPr id="34835" name="Line 20"/>
          <p:cNvSpPr>
            <a:spLocks noChangeShapeType="1"/>
          </p:cNvSpPr>
          <p:nvPr/>
        </p:nvSpPr>
        <p:spPr bwMode="auto">
          <a:xfrm>
            <a:off x="1403350" y="1257284"/>
            <a:ext cx="1985963" cy="31750"/>
          </a:xfrm>
          <a:prstGeom prst="line">
            <a:avLst/>
          </a:prstGeom>
          <a:noFill/>
          <a:ln w="9525">
            <a:solidFill>
              <a:schemeClr val="tx1"/>
            </a:solidFill>
            <a:round/>
            <a:headEnd/>
            <a:tailEnd type="triangle" w="med" len="med"/>
          </a:ln>
        </p:spPr>
        <p:txBody>
          <a:bodyPr/>
          <a:lstStyle/>
          <a:p>
            <a:endParaRPr lang="it-IT"/>
          </a:p>
        </p:txBody>
      </p:sp>
      <p:sp>
        <p:nvSpPr>
          <p:cNvPr id="34836" name="Line 21"/>
          <p:cNvSpPr>
            <a:spLocks noChangeShapeType="1"/>
          </p:cNvSpPr>
          <p:nvPr/>
        </p:nvSpPr>
        <p:spPr bwMode="auto">
          <a:xfrm flipV="1">
            <a:off x="1511300" y="1369996"/>
            <a:ext cx="1830388" cy="26988"/>
          </a:xfrm>
          <a:prstGeom prst="line">
            <a:avLst/>
          </a:prstGeom>
          <a:noFill/>
          <a:ln w="9525">
            <a:solidFill>
              <a:schemeClr val="tx1"/>
            </a:solidFill>
            <a:round/>
            <a:headEnd type="triangle" w="med" len="med"/>
            <a:tailEnd/>
          </a:ln>
        </p:spPr>
        <p:txBody>
          <a:bodyPr/>
          <a:lstStyle/>
          <a:p>
            <a:endParaRPr lang="it-IT"/>
          </a:p>
        </p:txBody>
      </p:sp>
      <p:sp>
        <p:nvSpPr>
          <p:cNvPr id="22"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23"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24"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26</a:t>
            </a:fld>
            <a:endParaRPr lang="en-US" dirty="0"/>
          </a:p>
        </p:txBody>
      </p:sp>
      <p:sp>
        <p:nvSpPr>
          <p:cNvPr id="25" name="Rectangle 2"/>
          <p:cNvSpPr txBox="1">
            <a:spLocks noChangeArrowheads="1"/>
          </p:cNvSpPr>
          <p:nvPr/>
        </p:nvSpPr>
        <p:spPr bwMode="auto">
          <a:xfrm>
            <a:off x="914400" y="0"/>
            <a:ext cx="694372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accent2"/>
                </a:solidFill>
                <a:effectLst/>
                <a:uLnTx/>
                <a:uFillTx/>
                <a:latin typeface="+mj-lt"/>
                <a:ea typeface="+mj-ea"/>
                <a:cs typeface="+mj-cs"/>
              </a:rPr>
              <a:t>Web Services Performance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When the WS performance is not enough…</a:t>
            </a:r>
          </a:p>
        </p:txBody>
      </p:sp>
      <p:sp>
        <p:nvSpPr>
          <p:cNvPr id="35843" name="Rectangle 3"/>
          <p:cNvSpPr>
            <a:spLocks noGrp="1" noChangeArrowheads="1"/>
          </p:cNvSpPr>
          <p:nvPr>
            <p:ph idx="1"/>
          </p:nvPr>
        </p:nvSpPr>
        <p:spPr>
          <a:xfrm>
            <a:off x="500034" y="928670"/>
            <a:ext cx="8129614" cy="5638800"/>
          </a:xfrm>
        </p:spPr>
        <p:txBody>
          <a:bodyPr/>
          <a:lstStyle/>
          <a:p>
            <a:endParaRPr lang="en-US" dirty="0" smtClean="0"/>
          </a:p>
          <a:p>
            <a:r>
              <a:rPr lang="en-US" b="1" dirty="0" smtClean="0">
                <a:solidFill>
                  <a:srgbClr val="002060"/>
                </a:solidFill>
              </a:rPr>
              <a:t>CMS DAQ Monitoring has been implemented in XDAQ (C++)</a:t>
            </a:r>
          </a:p>
          <a:p>
            <a:pPr lvl="1"/>
            <a:r>
              <a:rPr lang="en-US" dirty="0" smtClean="0"/>
              <a:t>O(10</a:t>
            </a:r>
            <a:r>
              <a:rPr lang="en-US" baseline="30000" dirty="0" smtClean="0"/>
              <a:t>6</a:t>
            </a:r>
            <a:r>
              <a:rPr lang="en-US" dirty="0" smtClean="0"/>
              <a:t>) </a:t>
            </a:r>
            <a:r>
              <a:rPr lang="en-US" dirty="0" err="1" smtClean="0"/>
              <a:t>monitorables</a:t>
            </a:r>
            <a:r>
              <a:rPr lang="en-US" dirty="0" smtClean="0"/>
              <a:t> per second</a:t>
            </a:r>
          </a:p>
          <a:p>
            <a:pPr lvl="1"/>
            <a:r>
              <a:rPr lang="en-US" dirty="0" smtClean="0"/>
              <a:t>XML communication protocol (WS-</a:t>
            </a:r>
            <a:r>
              <a:rPr lang="en-US" dirty="0" err="1" smtClean="0"/>
              <a:t>Eventing</a:t>
            </a:r>
            <a:r>
              <a:rPr lang="en-US" dirty="0" smtClean="0"/>
              <a:t> standard) at the beginning</a:t>
            </a:r>
          </a:p>
          <a:p>
            <a:pPr lvl="1"/>
            <a:r>
              <a:rPr lang="en-US" dirty="0" smtClean="0"/>
              <a:t>Binary protocol now</a:t>
            </a:r>
          </a:p>
          <a:p>
            <a:pPr>
              <a:buNone/>
            </a:pPr>
            <a:endParaRPr lang="en-US" dirty="0" smtClean="0"/>
          </a:p>
          <a:p>
            <a:r>
              <a:rPr lang="en-US" b="1" dirty="0" smtClean="0">
                <a:solidFill>
                  <a:srgbClr val="002060"/>
                </a:solidFill>
              </a:rPr>
              <a:t>GRIDCC exploits JMS (Java Message System)</a:t>
            </a:r>
          </a:p>
          <a:p>
            <a:pPr lvl="1"/>
            <a:r>
              <a:rPr lang="en-US" dirty="0" smtClean="0"/>
              <a:t>RMM – JMS (IBM GRIDCC)</a:t>
            </a:r>
          </a:p>
        </p:txBody>
      </p:sp>
      <p:sp>
        <p:nvSpPr>
          <p:cNvPr id="12"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13"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14"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it-IT" smtClean="0"/>
          </a:p>
        </p:txBody>
      </p:sp>
      <p:sp>
        <p:nvSpPr>
          <p:cNvPr id="7" name="Rectangle 2"/>
          <p:cNvSpPr txBox="1">
            <a:spLocks noChangeArrowheads="1"/>
          </p:cNvSpPr>
          <p:nvPr/>
        </p:nvSpPr>
        <p:spPr bwMode="auto">
          <a:xfrm>
            <a:off x="642938" y="2286000"/>
            <a:ext cx="7772400" cy="2100263"/>
          </a:xfrm>
          <a:prstGeom prst="rect">
            <a:avLst/>
          </a:prstGeom>
          <a:noFill/>
          <a:ln w="9525">
            <a:noFill/>
            <a:miter lim="800000"/>
            <a:headEnd/>
            <a:tailEnd/>
          </a:ln>
        </p:spPr>
        <p:txBody>
          <a:bodyPr anchor="ctr"/>
          <a:lstStyle/>
          <a:p>
            <a:pPr algn="ctr">
              <a:defRPr/>
            </a:pPr>
            <a:r>
              <a:rPr lang="it-IT" b="1" kern="0" dirty="0">
                <a:solidFill>
                  <a:schemeClr val="accent2"/>
                </a:solidFill>
                <a:latin typeface="+mj-lt"/>
                <a:ea typeface="+mj-ea"/>
                <a:cs typeface="+mj-cs"/>
              </a:rPr>
              <a:t/>
            </a:r>
            <a:br>
              <a:rPr lang="it-IT" b="1" kern="0" dirty="0">
                <a:solidFill>
                  <a:schemeClr val="accent2"/>
                </a:solidFill>
                <a:latin typeface="+mj-lt"/>
                <a:ea typeface="+mj-ea"/>
                <a:cs typeface="+mj-cs"/>
              </a:rPr>
            </a:br>
            <a:r>
              <a:rPr lang="it-IT" b="1" kern="0" dirty="0">
                <a:solidFill>
                  <a:schemeClr val="accent2"/>
                </a:solidFill>
                <a:latin typeface="+mj-lt"/>
                <a:ea typeface="+mj-ea"/>
                <a:cs typeface="+mj-cs"/>
              </a:rPr>
              <a:t>The Agata </a:t>
            </a:r>
            <a:r>
              <a:rPr lang="it-IT" b="1" kern="0" dirty="0" err="1" smtClean="0">
                <a:solidFill>
                  <a:schemeClr val="accent2"/>
                </a:solidFill>
                <a:latin typeface="+mj-lt"/>
                <a:ea typeface="+mj-ea"/>
                <a:cs typeface="+mj-cs"/>
              </a:rPr>
              <a:t>Experiment</a:t>
            </a:r>
            <a:endParaRPr lang="it-IT" b="1" kern="0" dirty="0" smtClean="0">
              <a:solidFill>
                <a:schemeClr val="accent2"/>
              </a:solidFill>
              <a:latin typeface="+mj-lt"/>
              <a:ea typeface="+mj-ea"/>
              <a:cs typeface="+mj-cs"/>
            </a:endParaRPr>
          </a:p>
          <a:p>
            <a:pPr algn="ctr">
              <a:defRPr/>
            </a:pPr>
            <a:endParaRPr lang="it-IT" b="1" kern="0" dirty="0" smtClean="0">
              <a:solidFill>
                <a:schemeClr val="accent2"/>
              </a:solidFill>
              <a:latin typeface="+mj-lt"/>
              <a:ea typeface="+mj-ea"/>
              <a:cs typeface="+mj-cs"/>
            </a:endParaRPr>
          </a:p>
          <a:p>
            <a:pPr algn="ctr">
              <a:defRPr/>
            </a:pPr>
            <a:r>
              <a:rPr lang="en-US" sz="2000" b="1" kern="0" dirty="0" smtClean="0">
                <a:solidFill>
                  <a:schemeClr val="accent2"/>
                </a:solidFill>
                <a:latin typeface="+mj-lt"/>
                <a:ea typeface="+mj-ea"/>
                <a:cs typeface="+mj-cs"/>
                <a:hlinkClick r:id="rId3"/>
              </a:rPr>
              <a:t>http://www-win.gsi.de/agata/</a:t>
            </a:r>
            <a:r>
              <a:rPr lang="en-US" sz="2000" b="1" kern="0" dirty="0" smtClean="0">
                <a:solidFill>
                  <a:schemeClr val="accent2"/>
                </a:solidFill>
                <a:latin typeface="+mj-lt"/>
                <a:ea typeface="+mj-ea"/>
                <a:cs typeface="+mj-cs"/>
              </a:rPr>
              <a:t> </a:t>
            </a:r>
            <a:endParaRPr lang="en-US" sz="2000" b="1" kern="0" dirty="0">
              <a:solidFill>
                <a:schemeClr val="accent2"/>
              </a:solidFill>
              <a:latin typeface="+mj-lt"/>
              <a:ea typeface="+mj-ea"/>
              <a:cs typeface="+mj-cs"/>
            </a:endParaRPr>
          </a:p>
        </p:txBody>
      </p:sp>
      <p:sp>
        <p:nvSpPr>
          <p:cNvPr id="8"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9"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10"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err="1" smtClean="0"/>
              <a:t>Agata</a:t>
            </a:r>
            <a:r>
              <a:rPr lang="en-US" dirty="0" smtClean="0"/>
              <a:t> Project</a:t>
            </a:r>
          </a:p>
        </p:txBody>
      </p:sp>
      <p:sp>
        <p:nvSpPr>
          <p:cNvPr id="37891" name="Rectangle 3"/>
          <p:cNvSpPr>
            <a:spLocks noGrp="1" noChangeArrowheads="1"/>
          </p:cNvSpPr>
          <p:nvPr>
            <p:ph idx="1"/>
          </p:nvPr>
        </p:nvSpPr>
        <p:spPr>
          <a:xfrm>
            <a:off x="4071934" y="3357562"/>
            <a:ext cx="4857784" cy="2357454"/>
          </a:xfrm>
        </p:spPr>
        <p:txBody>
          <a:bodyPr/>
          <a:lstStyle/>
          <a:p>
            <a:pPr eaLnBrk="1" hangingPunct="1">
              <a:lnSpc>
                <a:spcPct val="90000"/>
              </a:lnSpc>
              <a:buFontTx/>
              <a:buNone/>
            </a:pPr>
            <a:endParaRPr lang="en-US" sz="1800" dirty="0" smtClean="0">
              <a:solidFill>
                <a:schemeClr val="accent2"/>
              </a:solidFill>
            </a:endParaRPr>
          </a:p>
          <a:p>
            <a:pPr lvl="1" eaLnBrk="1" hangingPunct="1">
              <a:lnSpc>
                <a:spcPct val="90000"/>
              </a:lnSpc>
            </a:pPr>
            <a:r>
              <a:rPr lang="en-US" sz="2400" dirty="0" smtClean="0"/>
              <a:t>First campaign: </a:t>
            </a:r>
            <a:r>
              <a:rPr lang="en-US" sz="2400" dirty="0" err="1" smtClean="0"/>
              <a:t>Legnaro</a:t>
            </a:r>
            <a:endParaRPr lang="en-US" sz="2400" dirty="0" smtClean="0"/>
          </a:p>
          <a:p>
            <a:pPr lvl="1" eaLnBrk="1" hangingPunct="1">
              <a:lnSpc>
                <a:spcPct val="90000"/>
              </a:lnSpc>
            </a:pPr>
            <a:r>
              <a:rPr lang="en-US" sz="2400" dirty="0" smtClean="0"/>
              <a:t>Installation at LNL in progress</a:t>
            </a:r>
          </a:p>
          <a:p>
            <a:pPr lvl="1" eaLnBrk="1" hangingPunct="1">
              <a:lnSpc>
                <a:spcPct val="90000"/>
              </a:lnSpc>
            </a:pPr>
            <a:r>
              <a:rPr lang="en-US" sz="2400" dirty="0" smtClean="0"/>
              <a:t>First data taking test next week</a:t>
            </a:r>
          </a:p>
        </p:txBody>
      </p:sp>
      <p:pic>
        <p:nvPicPr>
          <p:cNvPr id="7" name="Immagine 6" descr="ball.png"/>
          <p:cNvPicPr>
            <a:picLocks noChangeAspect="1"/>
          </p:cNvPicPr>
          <p:nvPr/>
        </p:nvPicPr>
        <p:blipFill>
          <a:blip r:embed="rId3"/>
          <a:stretch>
            <a:fillRect/>
          </a:stretch>
        </p:blipFill>
        <p:spPr>
          <a:xfrm>
            <a:off x="1000100" y="3143248"/>
            <a:ext cx="2835969" cy="2714644"/>
          </a:xfrm>
          <a:prstGeom prst="rect">
            <a:avLst/>
          </a:prstGeom>
        </p:spPr>
      </p:pic>
      <p:sp>
        <p:nvSpPr>
          <p:cNvPr id="8" name="Rectangle 3"/>
          <p:cNvSpPr txBox="1">
            <a:spLocks noChangeArrowheads="1"/>
          </p:cNvSpPr>
          <p:nvPr/>
        </p:nvSpPr>
        <p:spPr bwMode="auto">
          <a:xfrm>
            <a:off x="571472" y="1071546"/>
            <a:ext cx="7772400" cy="1900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chemeClr val="accent2"/>
              </a:solidFill>
              <a:effectLst/>
              <a:uLnTx/>
              <a:uFillTx/>
              <a:latin typeface="+mn-lt"/>
              <a:ea typeface="+mn-ea"/>
              <a:cs typeface="+mn-cs"/>
            </a:endParaRPr>
          </a:p>
          <a:p>
            <a:pPr marL="285750" indent="-285750" eaLnBrk="1" hangingPunct="1">
              <a:lnSpc>
                <a:spcPct val="90000"/>
              </a:lnSpc>
              <a:spcBef>
                <a:spcPct val="20000"/>
              </a:spcBef>
              <a:buFont typeface="Arial" pitchFamily="34" charset="0"/>
              <a:buChar char="•"/>
              <a:defRPr/>
            </a:pPr>
            <a:r>
              <a:rPr kumimoji="0" lang="en-US" sz="1800" b="0" i="0" u="none" strike="noStrike" kern="0" cap="none" spc="0" normalizeH="0" baseline="0" noProof="0" dirty="0" smtClean="0">
                <a:ln>
                  <a:noFill/>
                </a:ln>
                <a:solidFill>
                  <a:schemeClr val="tx1"/>
                </a:solidFill>
                <a:effectLst/>
                <a:uLnTx/>
                <a:uFillTx/>
                <a:latin typeface="+mn-lt"/>
              </a:rPr>
              <a:t>The aim of </a:t>
            </a:r>
            <a:r>
              <a:rPr kumimoji="0" lang="en-US" sz="1800" b="0" i="0" u="none" strike="noStrike" kern="0" cap="none" spc="0" normalizeH="0" baseline="0" noProof="0" dirty="0" err="1" smtClean="0">
                <a:ln>
                  <a:noFill/>
                </a:ln>
                <a:solidFill>
                  <a:schemeClr val="tx1"/>
                </a:solidFill>
                <a:effectLst/>
                <a:uLnTx/>
                <a:uFillTx/>
                <a:latin typeface="+mn-lt"/>
              </a:rPr>
              <a:t>Agata</a:t>
            </a:r>
            <a:r>
              <a:rPr kumimoji="0" lang="en-US" sz="1800" b="0" i="0" u="none" strike="noStrike" kern="0" cap="none" spc="0" normalizeH="0" baseline="0" noProof="0" dirty="0" smtClean="0">
                <a:ln>
                  <a:noFill/>
                </a:ln>
                <a:solidFill>
                  <a:schemeClr val="tx1"/>
                </a:solidFill>
                <a:effectLst/>
                <a:uLnTx/>
                <a:uFillTx/>
                <a:latin typeface="+mn-lt"/>
              </a:rPr>
              <a:t> project is to develop, build and employ an Advanced</a:t>
            </a:r>
            <a:r>
              <a:rPr kumimoji="0" lang="en-US" sz="1800" b="0" i="0" u="none" strike="noStrike" kern="0" cap="none" spc="0" normalizeH="0" noProof="0" dirty="0" smtClean="0">
                <a:ln>
                  <a:noFill/>
                </a:ln>
                <a:solidFill>
                  <a:schemeClr val="tx1"/>
                </a:solidFill>
                <a:effectLst/>
                <a:uLnTx/>
                <a:uFillTx/>
                <a:latin typeface="+mn-lt"/>
              </a:rPr>
              <a:t> </a:t>
            </a:r>
            <a:r>
              <a:rPr kumimoji="0" lang="en-US" sz="1800" b="0" i="0" u="none" strike="noStrike" kern="0" cap="none" spc="0" normalizeH="0" baseline="0" noProof="0" dirty="0" err="1" smtClean="0">
                <a:ln>
                  <a:noFill/>
                </a:ln>
                <a:solidFill>
                  <a:schemeClr val="tx1"/>
                </a:solidFill>
                <a:effectLst/>
                <a:uLnTx/>
                <a:uFillTx/>
                <a:latin typeface="+mn-lt"/>
              </a:rPr>
              <a:t>GAmma</a:t>
            </a:r>
            <a:r>
              <a:rPr kumimoji="0" lang="en-US" sz="1800" b="0" i="0" u="none" strike="noStrike" kern="0" cap="none" spc="0" normalizeH="0" baseline="0" noProof="0" dirty="0" smtClean="0">
                <a:ln>
                  <a:noFill/>
                </a:ln>
                <a:solidFill>
                  <a:schemeClr val="tx1"/>
                </a:solidFill>
                <a:effectLst/>
                <a:uLnTx/>
                <a:uFillTx/>
                <a:latin typeface="+mn-lt"/>
              </a:rPr>
              <a:t> Tracking Array, AGATA, for nuclear spectroscopy.</a:t>
            </a:r>
          </a:p>
          <a:p>
            <a:pPr marL="285750" indent="-285750" eaLnBrk="1" hangingPunct="1">
              <a:lnSpc>
                <a:spcPct val="90000"/>
              </a:lnSpc>
              <a:spcBef>
                <a:spcPct val="20000"/>
              </a:spcBef>
              <a:buFont typeface="Arial" pitchFamily="34" charset="0"/>
              <a:buChar char="•"/>
              <a:defRPr/>
            </a:pPr>
            <a:r>
              <a:rPr kumimoji="0" lang="en-US" sz="1800" b="1" i="0" u="none" strike="noStrike" kern="0" cap="none" spc="0" normalizeH="0" baseline="0" noProof="0" dirty="0" smtClean="0">
                <a:ln>
                  <a:noFill/>
                </a:ln>
                <a:solidFill>
                  <a:srgbClr val="002060"/>
                </a:solidFill>
                <a:effectLst/>
                <a:uLnTx/>
                <a:uFillTx/>
                <a:latin typeface="+mn-lt"/>
              </a:rPr>
              <a:t>AGATA</a:t>
            </a:r>
            <a:r>
              <a:rPr kumimoji="0" lang="en-US" sz="1800" b="0" i="0" u="none" strike="noStrike" kern="0" cap="none" spc="0" normalizeH="0" baseline="0" noProof="0" dirty="0" smtClean="0">
                <a:ln>
                  <a:noFill/>
                </a:ln>
                <a:solidFill>
                  <a:schemeClr val="tx1"/>
                </a:solidFill>
                <a:effectLst/>
                <a:uLnTx/>
                <a:uFillTx/>
                <a:latin typeface="+mn-lt"/>
              </a:rPr>
              <a:t> is being realized within a European collaboration and is intended to be employed in experimental campaigns at radioactive and stable beam facilities in Europe.</a:t>
            </a:r>
          </a:p>
        </p:txBody>
      </p:sp>
      <p:sp>
        <p:nvSpPr>
          <p:cNvPr id="9"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10"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11"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p:txBody>
          <a:bodyPr/>
          <a:lstStyle/>
          <a:p>
            <a:r>
              <a:rPr lang="en-US" smtClean="0"/>
              <a:t>CMS</a:t>
            </a:r>
            <a:endParaRPr lang="it-IT" smtClean="0"/>
          </a:p>
        </p:txBody>
      </p:sp>
      <p:sp>
        <p:nvSpPr>
          <p:cNvPr id="5" name="Segnaposto data 4"/>
          <p:cNvSpPr>
            <a:spLocks noGrp="1"/>
          </p:cNvSpPr>
          <p:nvPr>
            <p:ph type="dt" sz="quarter" idx="10"/>
          </p:nvPr>
        </p:nvSpPr>
        <p:spPr>
          <a:xfrm>
            <a:off x="0" y="6357958"/>
            <a:ext cx="3136900" cy="133350"/>
          </a:xfrm>
        </p:spPr>
        <p:txBody>
          <a:bodyPr/>
          <a:lstStyle/>
          <a:p>
            <a:pPr algn="ctr">
              <a:defRPr/>
            </a:pPr>
            <a:r>
              <a:rPr lang="it-IT" dirty="0"/>
              <a:t>10.12.2008</a:t>
            </a:r>
            <a:endParaRPr lang="en-US" dirty="0"/>
          </a:p>
        </p:txBody>
      </p:sp>
      <p:pic>
        <p:nvPicPr>
          <p:cNvPr id="6150" name="Immagine 6" descr="800px-CMScollaborationPoster.png"/>
          <p:cNvPicPr>
            <a:picLocks noChangeAspect="1"/>
          </p:cNvPicPr>
          <p:nvPr/>
        </p:nvPicPr>
        <p:blipFill>
          <a:blip r:embed="rId3"/>
          <a:srcRect/>
          <a:stretch>
            <a:fillRect/>
          </a:stretch>
        </p:blipFill>
        <p:spPr bwMode="auto">
          <a:xfrm>
            <a:off x="285750" y="785813"/>
            <a:ext cx="3008313" cy="1571625"/>
          </a:xfrm>
          <a:prstGeom prst="rect">
            <a:avLst/>
          </a:prstGeom>
          <a:noFill/>
          <a:ln w="9525">
            <a:noFill/>
            <a:miter lim="800000"/>
            <a:headEnd/>
            <a:tailEnd/>
          </a:ln>
        </p:spPr>
      </p:pic>
      <p:grpSp>
        <p:nvGrpSpPr>
          <p:cNvPr id="6151" name="Group 5"/>
          <p:cNvGrpSpPr>
            <a:grpSpLocks/>
          </p:cNvGrpSpPr>
          <p:nvPr/>
        </p:nvGrpSpPr>
        <p:grpSpPr bwMode="auto">
          <a:xfrm>
            <a:off x="1071563" y="2786063"/>
            <a:ext cx="7143750" cy="3786187"/>
            <a:chOff x="0" y="0"/>
            <a:chExt cx="5520" cy="3353"/>
          </a:xfrm>
        </p:grpSpPr>
        <p:pic>
          <p:nvPicPr>
            <p:cNvPr id="6154" name="Picture 6"/>
            <p:cNvPicPr>
              <a:picLocks noChangeArrowheads="1"/>
            </p:cNvPicPr>
            <p:nvPr/>
          </p:nvPicPr>
          <p:blipFill>
            <a:blip r:embed="rId4"/>
            <a:srcRect/>
            <a:stretch>
              <a:fillRect/>
            </a:stretch>
          </p:blipFill>
          <p:spPr bwMode="auto">
            <a:xfrm>
              <a:off x="0" y="0"/>
              <a:ext cx="5520" cy="3314"/>
            </a:xfrm>
            <a:prstGeom prst="rect">
              <a:avLst/>
            </a:prstGeom>
            <a:noFill/>
            <a:ln w="12700">
              <a:noFill/>
              <a:miter lim="800000"/>
              <a:headEnd/>
              <a:tailEnd/>
            </a:ln>
          </p:spPr>
        </p:pic>
        <p:sp>
          <p:nvSpPr>
            <p:cNvPr id="6155" name="Rectangle 7"/>
            <p:cNvSpPr>
              <a:spLocks/>
            </p:cNvSpPr>
            <p:nvPr/>
          </p:nvSpPr>
          <p:spPr bwMode="auto">
            <a:xfrm>
              <a:off x="336" y="3120"/>
              <a:ext cx="0" cy="233"/>
            </a:xfrm>
            <a:prstGeom prst="rect">
              <a:avLst/>
            </a:prstGeom>
            <a:solidFill>
              <a:schemeClr val="accent1"/>
            </a:solidFill>
            <a:ln w="12700">
              <a:noFill/>
              <a:miter lim="800000"/>
              <a:headEnd/>
              <a:tailEnd/>
            </a:ln>
          </p:spPr>
          <p:txBody>
            <a:bodyPr wrap="none" lIns="0" tIns="0" rIns="0" bIns="0">
              <a:spAutoFit/>
            </a:bodyPr>
            <a:lstStyle/>
            <a:p>
              <a:endParaRPr lang="it-IT"/>
            </a:p>
          </p:txBody>
        </p:sp>
      </p:grpSp>
      <p:sp>
        <p:nvSpPr>
          <p:cNvPr id="6152" name="CasellaDiTesto 14"/>
          <p:cNvSpPr txBox="1">
            <a:spLocks noChangeArrowheads="1"/>
          </p:cNvSpPr>
          <p:nvPr/>
        </p:nvSpPr>
        <p:spPr bwMode="auto">
          <a:xfrm>
            <a:off x="3429000" y="2357438"/>
            <a:ext cx="2557463" cy="461962"/>
          </a:xfrm>
          <a:prstGeom prst="rect">
            <a:avLst/>
          </a:prstGeom>
          <a:noFill/>
          <a:ln w="9525">
            <a:noFill/>
            <a:miter lim="800000"/>
            <a:headEnd/>
            <a:tailEnd/>
          </a:ln>
        </p:spPr>
        <p:txBody>
          <a:bodyPr wrap="none">
            <a:spAutoFit/>
          </a:bodyPr>
          <a:lstStyle/>
          <a:p>
            <a:r>
              <a:rPr lang="it-IT" b="1">
                <a:latin typeface="Times New Roman" pitchFamily="18" charset="0"/>
                <a:cs typeface="Times New Roman" pitchFamily="18" charset="0"/>
              </a:rPr>
              <a:t>DAQ TDR Design</a:t>
            </a:r>
          </a:p>
        </p:txBody>
      </p:sp>
      <p:sp>
        <p:nvSpPr>
          <p:cNvPr id="6153" name="CasellaDiTesto 16"/>
          <p:cNvSpPr txBox="1">
            <a:spLocks noChangeArrowheads="1"/>
          </p:cNvSpPr>
          <p:nvPr/>
        </p:nvSpPr>
        <p:spPr bwMode="auto">
          <a:xfrm>
            <a:off x="5786438" y="928688"/>
            <a:ext cx="2357437" cy="1323975"/>
          </a:xfrm>
          <a:prstGeom prst="rect">
            <a:avLst/>
          </a:prstGeom>
          <a:noFill/>
          <a:ln w="9525">
            <a:noFill/>
            <a:miter lim="800000"/>
            <a:headEnd/>
            <a:tailEnd/>
          </a:ln>
        </p:spPr>
        <p:txBody>
          <a:bodyPr>
            <a:spAutoFit/>
          </a:bodyPr>
          <a:lstStyle/>
          <a:p>
            <a:r>
              <a:rPr lang="it-IT" sz="1400" b="1">
                <a:latin typeface="Times New Roman" pitchFamily="18" charset="0"/>
                <a:cs typeface="Times New Roman" pitchFamily="18" charset="0"/>
              </a:rPr>
              <a:t>Total weight:         12500 T</a:t>
            </a:r>
          </a:p>
          <a:p>
            <a:r>
              <a:rPr lang="it-IT" sz="1400" b="1">
                <a:latin typeface="Times New Roman" pitchFamily="18" charset="0"/>
                <a:cs typeface="Times New Roman" pitchFamily="18" charset="0"/>
              </a:rPr>
              <a:t>Overall diameter: 15.0 m</a:t>
            </a:r>
          </a:p>
          <a:p>
            <a:r>
              <a:rPr lang="it-IT" sz="1400" b="1">
                <a:latin typeface="Times New Roman" pitchFamily="18" charset="0"/>
                <a:cs typeface="Times New Roman" pitchFamily="18" charset="0"/>
              </a:rPr>
              <a:t>Overall length:      21,5 m</a:t>
            </a:r>
          </a:p>
          <a:p>
            <a:r>
              <a:rPr lang="it-IT" sz="1400" b="1">
                <a:latin typeface="Times New Roman" pitchFamily="18" charset="0"/>
                <a:cs typeface="Times New Roman" pitchFamily="18" charset="0"/>
              </a:rPr>
              <a:t>Magnetic field:      4 Tesla</a:t>
            </a:r>
          </a:p>
          <a:p>
            <a:endParaRPr lang="it-IT"/>
          </a:p>
        </p:txBody>
      </p:sp>
      <p:sp>
        <p:nvSpPr>
          <p:cNvPr id="18" name="Segnaposto data 3"/>
          <p:cNvSpPr txBox="1">
            <a:spLocks/>
          </p:cNvSpPr>
          <p:nvPr/>
        </p:nvSpPr>
        <p:spPr bwMode="auto">
          <a:xfrm>
            <a:off x="166688" y="6572272"/>
            <a:ext cx="2155825" cy="1952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800" b="0" i="0" u="none" strike="noStrike" kern="1200" cap="none" spc="0" normalizeH="0" baseline="0" noProof="0" smtClean="0">
                <a:ln>
                  <a:noFill/>
                </a:ln>
                <a:solidFill>
                  <a:schemeClr val="tx1"/>
                </a:solidFill>
                <a:effectLst/>
                <a:uLnTx/>
                <a:uFillTx/>
                <a:latin typeface="+mn-lt"/>
                <a:ea typeface="ＭＳ Ｐゴシック" pitchFamily="13" charset="-128"/>
                <a:cs typeface="+mn-cs"/>
              </a:rPr>
              <a:t>Incontro CCR - 10.12.2008</a:t>
            </a:r>
            <a:endParaRPr kumimoji="0" lang="en-US" sz="800" b="0" i="0" u="none" strike="noStrike" kern="1200" cap="none" spc="0" normalizeH="0" baseline="0" noProof="0" dirty="0">
              <a:ln>
                <a:noFill/>
              </a:ln>
              <a:solidFill>
                <a:schemeClr val="tx1"/>
              </a:solidFill>
              <a:effectLst/>
              <a:uLnTx/>
              <a:uFillTx/>
              <a:latin typeface="+mn-lt"/>
              <a:ea typeface="ＭＳ Ｐゴシック" pitchFamily="13" charset="-128"/>
              <a:cs typeface="+mn-cs"/>
            </a:endParaRPr>
          </a:p>
        </p:txBody>
      </p:sp>
      <p:sp>
        <p:nvSpPr>
          <p:cNvPr id="19"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20"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err="1" smtClean="0"/>
              <a:t>Agata</a:t>
            </a:r>
            <a:r>
              <a:rPr lang="en-US" dirty="0" smtClean="0"/>
              <a:t> DAQ</a:t>
            </a:r>
          </a:p>
        </p:txBody>
      </p:sp>
      <p:sp>
        <p:nvSpPr>
          <p:cNvPr id="40963" name="Rectangle 3"/>
          <p:cNvSpPr>
            <a:spLocks noGrp="1" noChangeArrowheads="1"/>
          </p:cNvSpPr>
          <p:nvPr>
            <p:ph idx="1"/>
          </p:nvPr>
        </p:nvSpPr>
        <p:spPr>
          <a:xfrm>
            <a:off x="519112" y="1511282"/>
            <a:ext cx="6410342" cy="4132296"/>
          </a:xfrm>
        </p:spPr>
        <p:txBody>
          <a:bodyPr/>
          <a:lstStyle/>
          <a:p>
            <a:pPr lvl="1" eaLnBrk="1" hangingPunct="1">
              <a:lnSpc>
                <a:spcPct val="90000"/>
              </a:lnSpc>
              <a:buFontTx/>
              <a:buNone/>
            </a:pPr>
            <a:endParaRPr lang="en-US" dirty="0" smtClean="0"/>
          </a:p>
          <a:p>
            <a:pPr lvl="1" eaLnBrk="1" hangingPunct="1">
              <a:lnSpc>
                <a:spcPct val="90000"/>
              </a:lnSpc>
            </a:pPr>
            <a:endParaRPr lang="en-US" dirty="0" smtClean="0"/>
          </a:p>
        </p:txBody>
      </p:sp>
      <p:sp>
        <p:nvSpPr>
          <p:cNvPr id="7" name="Segnaposto data 3"/>
          <p:cNvSpPr>
            <a:spLocks noGrp="1"/>
          </p:cNvSpPr>
          <p:nvPr>
            <p:ph type="dt" sz="quarter" idx="10"/>
          </p:nvPr>
        </p:nvSpPr>
        <p:spPr>
          <a:xfrm>
            <a:off x="1" y="6483354"/>
            <a:ext cx="1778032" cy="170771"/>
          </a:xfrm>
        </p:spPr>
        <p:txBody>
          <a:bodyPr/>
          <a:lstStyle/>
          <a:p>
            <a:pPr>
              <a:defRPr/>
            </a:pPr>
            <a:r>
              <a:rPr lang="it-IT" dirty="0" smtClean="0"/>
              <a:t>Incontro CCR - 10.12.2008</a:t>
            </a:r>
            <a:endParaRPr lang="en-US" dirty="0"/>
          </a:p>
        </p:txBody>
      </p:sp>
      <p:sp>
        <p:nvSpPr>
          <p:cNvPr id="8" name="Segnaposto piè di pagina 4"/>
          <p:cNvSpPr>
            <a:spLocks noGrp="1"/>
          </p:cNvSpPr>
          <p:nvPr>
            <p:ph type="ftr" sz="quarter" idx="11"/>
          </p:nvPr>
        </p:nvSpPr>
        <p:spPr>
          <a:xfrm>
            <a:off x="2851150" y="6483355"/>
            <a:ext cx="2587181" cy="187434"/>
          </a:xfrm>
        </p:spPr>
        <p:txBody>
          <a:bodyPr/>
          <a:lstStyle/>
          <a:p>
            <a:pPr>
              <a:defRPr/>
            </a:pPr>
            <a:r>
              <a:rPr lang="en-US" dirty="0" err="1" smtClean="0"/>
              <a:t>M.Gulmini</a:t>
            </a:r>
            <a:endParaRPr lang="en-US" dirty="0"/>
          </a:p>
        </p:txBody>
      </p:sp>
      <p:sp>
        <p:nvSpPr>
          <p:cNvPr id="9"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30</a:t>
            </a:fld>
            <a:endParaRPr lang="en-US" dirty="0"/>
          </a:p>
        </p:txBody>
      </p:sp>
      <p:sp>
        <p:nvSpPr>
          <p:cNvPr id="35" name="Rectangle 12"/>
          <p:cNvSpPr>
            <a:spLocks noChangeArrowheads="1"/>
          </p:cNvSpPr>
          <p:nvPr/>
        </p:nvSpPr>
        <p:spPr bwMode="auto">
          <a:xfrm>
            <a:off x="558772" y="3101960"/>
            <a:ext cx="1833023" cy="810908"/>
          </a:xfrm>
          <a:prstGeom prst="rect">
            <a:avLst/>
          </a:prstGeom>
          <a:solidFill>
            <a:srgbClr val="D9F593"/>
          </a:solidFill>
          <a:ln w="9525">
            <a:solidFill>
              <a:schemeClr val="tx1"/>
            </a:solidFill>
            <a:miter lim="800000"/>
            <a:headEnd/>
            <a:tailEnd/>
          </a:ln>
        </p:spPr>
        <p:txBody>
          <a:bodyPr wrap="none" anchor="ctr"/>
          <a:lstStyle/>
          <a:p>
            <a:pPr algn="ctr"/>
            <a:r>
              <a:rPr lang="en-US" sz="1800" dirty="0"/>
              <a:t>Run Control and</a:t>
            </a:r>
          </a:p>
          <a:p>
            <a:pPr algn="ctr"/>
            <a:r>
              <a:rPr lang="en-US" sz="1800" dirty="0"/>
              <a:t>Monitor</a:t>
            </a:r>
          </a:p>
          <a:p>
            <a:pPr algn="ctr"/>
            <a:r>
              <a:rPr lang="en-US" sz="1800" dirty="0"/>
              <a:t>System</a:t>
            </a:r>
            <a:endParaRPr lang="it-IT" sz="1800" dirty="0"/>
          </a:p>
        </p:txBody>
      </p:sp>
      <p:sp>
        <p:nvSpPr>
          <p:cNvPr id="36" name="Rectangle 13"/>
          <p:cNvSpPr>
            <a:spLocks noChangeArrowheads="1"/>
          </p:cNvSpPr>
          <p:nvPr/>
        </p:nvSpPr>
        <p:spPr bwMode="auto">
          <a:xfrm>
            <a:off x="571472" y="1285860"/>
            <a:ext cx="1833023" cy="810908"/>
          </a:xfrm>
          <a:prstGeom prst="rect">
            <a:avLst/>
          </a:prstGeom>
          <a:solidFill>
            <a:srgbClr val="EDCEBB"/>
          </a:solidFill>
          <a:ln w="9525">
            <a:solidFill>
              <a:schemeClr val="tx1"/>
            </a:solidFill>
            <a:miter lim="800000"/>
            <a:headEnd/>
            <a:tailEnd/>
          </a:ln>
        </p:spPr>
        <p:txBody>
          <a:bodyPr wrap="none" anchor="ctr"/>
          <a:lstStyle/>
          <a:p>
            <a:pPr algn="ctr"/>
            <a:r>
              <a:rPr lang="en-US" sz="1800" dirty="0"/>
              <a:t>Slow Control</a:t>
            </a:r>
            <a:endParaRPr lang="it-IT" sz="1800" dirty="0"/>
          </a:p>
        </p:txBody>
      </p:sp>
      <p:sp>
        <p:nvSpPr>
          <p:cNvPr id="37" name="Line 14"/>
          <p:cNvSpPr>
            <a:spLocks noChangeShapeType="1"/>
          </p:cNvSpPr>
          <p:nvPr/>
        </p:nvSpPr>
        <p:spPr bwMode="auto">
          <a:xfrm flipV="1">
            <a:off x="2357422" y="1928802"/>
            <a:ext cx="1445469" cy="999749"/>
          </a:xfrm>
          <a:prstGeom prst="line">
            <a:avLst/>
          </a:prstGeom>
          <a:noFill/>
          <a:ln w="9525">
            <a:solidFill>
              <a:schemeClr val="tx1"/>
            </a:solidFill>
            <a:round/>
            <a:headEnd/>
            <a:tailEnd/>
          </a:ln>
        </p:spPr>
        <p:txBody>
          <a:bodyPr/>
          <a:lstStyle/>
          <a:p>
            <a:endParaRPr lang="it-IT" sz="2000"/>
          </a:p>
        </p:txBody>
      </p:sp>
      <p:sp>
        <p:nvSpPr>
          <p:cNvPr id="38" name="Line 15"/>
          <p:cNvSpPr>
            <a:spLocks noChangeShapeType="1"/>
          </p:cNvSpPr>
          <p:nvPr/>
        </p:nvSpPr>
        <p:spPr bwMode="auto">
          <a:xfrm flipV="1">
            <a:off x="2500298" y="2714620"/>
            <a:ext cx="1508316" cy="399901"/>
          </a:xfrm>
          <a:prstGeom prst="line">
            <a:avLst/>
          </a:prstGeom>
          <a:noFill/>
          <a:ln w="9525">
            <a:solidFill>
              <a:schemeClr val="tx1"/>
            </a:solidFill>
            <a:round/>
            <a:headEnd/>
            <a:tailEnd/>
          </a:ln>
        </p:spPr>
        <p:txBody>
          <a:bodyPr/>
          <a:lstStyle/>
          <a:p>
            <a:endParaRPr lang="it-IT" sz="2000"/>
          </a:p>
        </p:txBody>
      </p:sp>
      <p:sp>
        <p:nvSpPr>
          <p:cNvPr id="39" name="Line 16"/>
          <p:cNvSpPr>
            <a:spLocks noChangeShapeType="1"/>
          </p:cNvSpPr>
          <p:nvPr/>
        </p:nvSpPr>
        <p:spPr bwMode="auto">
          <a:xfrm>
            <a:off x="2428860" y="3286124"/>
            <a:ext cx="1853971" cy="544307"/>
          </a:xfrm>
          <a:prstGeom prst="line">
            <a:avLst/>
          </a:prstGeom>
          <a:noFill/>
          <a:ln w="9525">
            <a:solidFill>
              <a:schemeClr val="tx1"/>
            </a:solidFill>
            <a:round/>
            <a:headEnd/>
            <a:tailEnd/>
          </a:ln>
        </p:spPr>
        <p:txBody>
          <a:bodyPr/>
          <a:lstStyle/>
          <a:p>
            <a:endParaRPr lang="it-IT" sz="2000"/>
          </a:p>
        </p:txBody>
      </p:sp>
      <p:sp>
        <p:nvSpPr>
          <p:cNvPr id="40" name="Line 17"/>
          <p:cNvSpPr>
            <a:spLocks noChangeShapeType="1"/>
          </p:cNvSpPr>
          <p:nvPr/>
        </p:nvSpPr>
        <p:spPr bwMode="auto">
          <a:xfrm>
            <a:off x="2500298" y="3571876"/>
            <a:ext cx="1833023" cy="1288566"/>
          </a:xfrm>
          <a:prstGeom prst="line">
            <a:avLst/>
          </a:prstGeom>
          <a:noFill/>
          <a:ln w="9525">
            <a:solidFill>
              <a:schemeClr val="tx1"/>
            </a:solidFill>
            <a:round/>
            <a:headEnd/>
            <a:tailEnd/>
          </a:ln>
        </p:spPr>
        <p:txBody>
          <a:bodyPr/>
          <a:lstStyle/>
          <a:p>
            <a:endParaRPr lang="it-IT" sz="2000"/>
          </a:p>
        </p:txBody>
      </p:sp>
      <p:sp>
        <p:nvSpPr>
          <p:cNvPr id="41" name="Line 18"/>
          <p:cNvSpPr>
            <a:spLocks noChangeShapeType="1"/>
          </p:cNvSpPr>
          <p:nvPr/>
        </p:nvSpPr>
        <p:spPr bwMode="auto">
          <a:xfrm>
            <a:off x="2428860" y="3857628"/>
            <a:ext cx="2168204" cy="2254992"/>
          </a:xfrm>
          <a:prstGeom prst="line">
            <a:avLst/>
          </a:prstGeom>
          <a:noFill/>
          <a:ln w="9525">
            <a:solidFill>
              <a:schemeClr val="tx1"/>
            </a:solidFill>
            <a:round/>
            <a:headEnd/>
            <a:tailEnd/>
          </a:ln>
        </p:spPr>
        <p:txBody>
          <a:bodyPr/>
          <a:lstStyle/>
          <a:p>
            <a:endParaRPr lang="it-IT" sz="2000"/>
          </a:p>
        </p:txBody>
      </p:sp>
      <p:sp>
        <p:nvSpPr>
          <p:cNvPr id="42" name="Line 20"/>
          <p:cNvSpPr>
            <a:spLocks noChangeShapeType="1"/>
          </p:cNvSpPr>
          <p:nvPr/>
        </p:nvSpPr>
        <p:spPr bwMode="auto">
          <a:xfrm flipH="1">
            <a:off x="2449510" y="1320782"/>
            <a:ext cx="1194083" cy="222167"/>
          </a:xfrm>
          <a:prstGeom prst="line">
            <a:avLst/>
          </a:prstGeom>
          <a:noFill/>
          <a:ln w="9525">
            <a:solidFill>
              <a:schemeClr val="tx1"/>
            </a:solidFill>
            <a:round/>
            <a:headEnd/>
            <a:tailEnd/>
          </a:ln>
        </p:spPr>
        <p:txBody>
          <a:bodyPr/>
          <a:lstStyle/>
          <a:p>
            <a:endParaRPr lang="it-IT" sz="2000"/>
          </a:p>
        </p:txBody>
      </p:sp>
      <p:sp>
        <p:nvSpPr>
          <p:cNvPr id="43" name="Line 21"/>
          <p:cNvSpPr>
            <a:spLocks noChangeShapeType="1"/>
          </p:cNvSpPr>
          <p:nvPr/>
        </p:nvSpPr>
        <p:spPr bwMode="auto">
          <a:xfrm>
            <a:off x="1571604" y="2357430"/>
            <a:ext cx="45719" cy="571504"/>
          </a:xfrm>
          <a:prstGeom prst="line">
            <a:avLst/>
          </a:prstGeom>
          <a:noFill/>
          <a:ln w="9525">
            <a:solidFill>
              <a:schemeClr val="tx1"/>
            </a:solidFill>
            <a:round/>
            <a:headEnd/>
            <a:tailEnd/>
          </a:ln>
        </p:spPr>
        <p:txBody>
          <a:bodyPr/>
          <a:lstStyle/>
          <a:p>
            <a:endParaRPr lang="it-IT" sz="2000"/>
          </a:p>
        </p:txBody>
      </p:sp>
      <p:sp>
        <p:nvSpPr>
          <p:cNvPr id="44" name="Rectangle 4"/>
          <p:cNvSpPr>
            <a:spLocks noChangeArrowheads="1"/>
          </p:cNvSpPr>
          <p:nvPr/>
        </p:nvSpPr>
        <p:spPr bwMode="auto">
          <a:xfrm>
            <a:off x="3281362" y="857231"/>
            <a:ext cx="3550827" cy="649835"/>
          </a:xfrm>
          <a:prstGeom prst="rect">
            <a:avLst/>
          </a:prstGeom>
          <a:solidFill>
            <a:srgbClr val="FFFFCC"/>
          </a:solidFill>
          <a:ln w="28575">
            <a:solidFill>
              <a:srgbClr val="333399"/>
            </a:solidFill>
            <a:miter lim="800000"/>
            <a:headEnd/>
            <a:tailEnd/>
          </a:ln>
        </p:spPr>
        <p:txBody>
          <a:bodyPr wrap="none" anchor="ctr"/>
          <a:lstStyle/>
          <a:p>
            <a:pPr algn="ctr"/>
            <a:r>
              <a:rPr lang="en-US" sz="1800" dirty="0">
                <a:solidFill>
                  <a:srgbClr val="333399"/>
                </a:solidFill>
              </a:rPr>
              <a:t>Front-end electronic </a:t>
            </a:r>
          </a:p>
          <a:p>
            <a:pPr algn="ctr"/>
            <a:r>
              <a:rPr lang="en-US" sz="1800" dirty="0">
                <a:solidFill>
                  <a:srgbClr val="333399"/>
                </a:solidFill>
              </a:rPr>
              <a:t>and pre-processing</a:t>
            </a:r>
          </a:p>
        </p:txBody>
      </p:sp>
      <p:sp>
        <p:nvSpPr>
          <p:cNvPr id="45" name="Rectangle 5"/>
          <p:cNvSpPr>
            <a:spLocks noChangeArrowheads="1"/>
          </p:cNvSpPr>
          <p:nvPr/>
        </p:nvSpPr>
        <p:spPr bwMode="auto">
          <a:xfrm>
            <a:off x="3948112" y="2152631"/>
            <a:ext cx="2341032" cy="649835"/>
          </a:xfrm>
          <a:prstGeom prst="rect">
            <a:avLst/>
          </a:prstGeom>
          <a:solidFill>
            <a:srgbClr val="FFFFCC"/>
          </a:solidFill>
          <a:ln w="28575">
            <a:solidFill>
              <a:srgbClr val="333399"/>
            </a:solidFill>
            <a:miter lim="800000"/>
            <a:headEnd/>
            <a:tailEnd/>
          </a:ln>
        </p:spPr>
        <p:txBody>
          <a:bodyPr wrap="none" anchor="ctr"/>
          <a:lstStyle/>
          <a:p>
            <a:pPr algn="ctr"/>
            <a:r>
              <a:rPr lang="en-US" sz="1800" dirty="0">
                <a:solidFill>
                  <a:srgbClr val="333399"/>
                </a:solidFill>
              </a:rPr>
              <a:t>Pulse Shape Analysis</a:t>
            </a:r>
          </a:p>
        </p:txBody>
      </p:sp>
      <p:sp>
        <p:nvSpPr>
          <p:cNvPr id="46" name="Rectangle 6"/>
          <p:cNvSpPr>
            <a:spLocks noChangeArrowheads="1"/>
          </p:cNvSpPr>
          <p:nvPr/>
        </p:nvSpPr>
        <p:spPr bwMode="auto">
          <a:xfrm>
            <a:off x="4291012" y="3409931"/>
            <a:ext cx="1696855" cy="649835"/>
          </a:xfrm>
          <a:prstGeom prst="rect">
            <a:avLst/>
          </a:prstGeom>
          <a:solidFill>
            <a:srgbClr val="FFFFCC"/>
          </a:solidFill>
          <a:ln w="28575">
            <a:solidFill>
              <a:srgbClr val="333399"/>
            </a:solidFill>
            <a:miter lim="800000"/>
            <a:headEnd/>
            <a:tailEnd/>
          </a:ln>
        </p:spPr>
        <p:txBody>
          <a:bodyPr wrap="none" anchor="ctr"/>
          <a:lstStyle/>
          <a:p>
            <a:pPr algn="ctr"/>
            <a:r>
              <a:rPr lang="en-US" sz="1800">
                <a:solidFill>
                  <a:srgbClr val="333399"/>
                </a:solidFill>
              </a:rPr>
              <a:t>Event Builder</a:t>
            </a:r>
          </a:p>
        </p:txBody>
      </p:sp>
      <p:sp>
        <p:nvSpPr>
          <p:cNvPr id="47" name="Rectangle 7"/>
          <p:cNvSpPr>
            <a:spLocks noChangeArrowheads="1"/>
          </p:cNvSpPr>
          <p:nvPr/>
        </p:nvSpPr>
        <p:spPr bwMode="auto">
          <a:xfrm>
            <a:off x="4291013" y="4648181"/>
            <a:ext cx="1649720" cy="649835"/>
          </a:xfrm>
          <a:prstGeom prst="rect">
            <a:avLst/>
          </a:prstGeom>
          <a:solidFill>
            <a:srgbClr val="FFFFCC"/>
          </a:solidFill>
          <a:ln w="28575">
            <a:solidFill>
              <a:srgbClr val="333399"/>
            </a:solidFill>
            <a:miter lim="800000"/>
            <a:headEnd/>
            <a:tailEnd/>
          </a:ln>
        </p:spPr>
        <p:txBody>
          <a:bodyPr wrap="none" anchor="ctr"/>
          <a:lstStyle/>
          <a:p>
            <a:pPr algn="ctr"/>
            <a:r>
              <a:rPr lang="en-US" sz="1800">
                <a:solidFill>
                  <a:srgbClr val="333399"/>
                </a:solidFill>
              </a:rPr>
              <a:t>Tracking</a:t>
            </a:r>
          </a:p>
        </p:txBody>
      </p:sp>
      <p:sp>
        <p:nvSpPr>
          <p:cNvPr id="48" name="AutoShape 8"/>
          <p:cNvSpPr>
            <a:spLocks noChangeArrowheads="1"/>
          </p:cNvSpPr>
          <p:nvPr/>
        </p:nvSpPr>
        <p:spPr bwMode="auto">
          <a:xfrm>
            <a:off x="4729162" y="1543031"/>
            <a:ext cx="974120" cy="649835"/>
          </a:xfrm>
          <a:prstGeom prst="downArrow">
            <a:avLst>
              <a:gd name="adj1" fmla="val 62907"/>
              <a:gd name="adj2" fmla="val 30713"/>
            </a:avLst>
          </a:prstGeom>
          <a:solidFill>
            <a:srgbClr val="FF0000"/>
          </a:solidFill>
          <a:ln w="28575">
            <a:noFill/>
            <a:miter lim="800000"/>
            <a:headEnd/>
            <a:tailEnd/>
          </a:ln>
        </p:spPr>
        <p:txBody>
          <a:bodyPr wrap="none" anchor="ctr"/>
          <a:lstStyle/>
          <a:p>
            <a:endParaRPr lang="it-IT" sz="2000"/>
          </a:p>
        </p:txBody>
      </p:sp>
      <p:sp>
        <p:nvSpPr>
          <p:cNvPr id="49" name="AutoShape 9"/>
          <p:cNvSpPr>
            <a:spLocks noChangeArrowheads="1"/>
          </p:cNvSpPr>
          <p:nvPr/>
        </p:nvSpPr>
        <p:spPr bwMode="auto">
          <a:xfrm>
            <a:off x="5205412" y="2781281"/>
            <a:ext cx="219963" cy="649835"/>
          </a:xfrm>
          <a:prstGeom prst="downArrow">
            <a:avLst>
              <a:gd name="adj1" fmla="val 62907"/>
              <a:gd name="adj2" fmla="val 85558"/>
            </a:avLst>
          </a:prstGeom>
          <a:solidFill>
            <a:srgbClr val="FF0000"/>
          </a:solidFill>
          <a:ln w="28575">
            <a:noFill/>
            <a:miter lim="800000"/>
            <a:headEnd/>
            <a:tailEnd/>
          </a:ln>
        </p:spPr>
        <p:txBody>
          <a:bodyPr wrap="none" anchor="ctr"/>
          <a:lstStyle/>
          <a:p>
            <a:endParaRPr lang="it-IT" sz="2000"/>
          </a:p>
        </p:txBody>
      </p:sp>
      <p:sp>
        <p:nvSpPr>
          <p:cNvPr id="50" name="AutoShape 10"/>
          <p:cNvSpPr>
            <a:spLocks noChangeArrowheads="1"/>
          </p:cNvSpPr>
          <p:nvPr/>
        </p:nvSpPr>
        <p:spPr bwMode="auto">
          <a:xfrm>
            <a:off x="5205412" y="3981431"/>
            <a:ext cx="219963" cy="649835"/>
          </a:xfrm>
          <a:prstGeom prst="downArrow">
            <a:avLst>
              <a:gd name="adj1" fmla="val 62907"/>
              <a:gd name="adj2" fmla="val 85558"/>
            </a:avLst>
          </a:prstGeom>
          <a:solidFill>
            <a:srgbClr val="FF0000"/>
          </a:solidFill>
          <a:ln w="28575">
            <a:noFill/>
            <a:miter lim="800000"/>
            <a:headEnd/>
            <a:tailEnd/>
          </a:ln>
        </p:spPr>
        <p:txBody>
          <a:bodyPr wrap="none" anchor="ctr"/>
          <a:lstStyle/>
          <a:p>
            <a:endParaRPr lang="it-IT" sz="2000"/>
          </a:p>
        </p:txBody>
      </p:sp>
      <p:sp>
        <p:nvSpPr>
          <p:cNvPr id="51" name="AutoShape 11"/>
          <p:cNvSpPr>
            <a:spLocks noChangeArrowheads="1"/>
          </p:cNvSpPr>
          <p:nvPr/>
        </p:nvSpPr>
        <p:spPr bwMode="auto">
          <a:xfrm>
            <a:off x="5262563" y="5219681"/>
            <a:ext cx="125692" cy="649835"/>
          </a:xfrm>
          <a:prstGeom prst="downArrow">
            <a:avLst>
              <a:gd name="adj1" fmla="val 31250"/>
              <a:gd name="adj2" fmla="val 131241"/>
            </a:avLst>
          </a:prstGeom>
          <a:solidFill>
            <a:srgbClr val="FF0000"/>
          </a:solidFill>
          <a:ln w="28575">
            <a:noFill/>
            <a:miter lim="800000"/>
            <a:headEnd/>
            <a:tailEnd/>
          </a:ln>
        </p:spPr>
        <p:txBody>
          <a:bodyPr wrap="none" anchor="ctr"/>
          <a:lstStyle/>
          <a:p>
            <a:endParaRPr lang="it-IT" sz="2000"/>
          </a:p>
        </p:txBody>
      </p:sp>
      <p:sp>
        <p:nvSpPr>
          <p:cNvPr id="52" name="Rectangle 19"/>
          <p:cNvSpPr>
            <a:spLocks noChangeArrowheads="1"/>
          </p:cNvSpPr>
          <p:nvPr/>
        </p:nvSpPr>
        <p:spPr bwMode="auto">
          <a:xfrm>
            <a:off x="4678363" y="5949931"/>
            <a:ext cx="1099814" cy="649835"/>
          </a:xfrm>
          <a:prstGeom prst="rect">
            <a:avLst/>
          </a:prstGeom>
          <a:solidFill>
            <a:srgbClr val="FFFFCC"/>
          </a:solidFill>
          <a:ln w="28575">
            <a:solidFill>
              <a:srgbClr val="333399"/>
            </a:solidFill>
            <a:miter lim="800000"/>
            <a:headEnd/>
            <a:tailEnd/>
          </a:ln>
        </p:spPr>
        <p:txBody>
          <a:bodyPr wrap="none" anchor="ctr"/>
          <a:lstStyle/>
          <a:p>
            <a:pPr algn="ctr"/>
            <a:r>
              <a:rPr lang="en-US" sz="2000">
                <a:solidFill>
                  <a:srgbClr val="333399"/>
                </a:solidFill>
              </a:rPr>
              <a:t>Storage</a:t>
            </a:r>
          </a:p>
        </p:txBody>
      </p:sp>
      <p:sp>
        <p:nvSpPr>
          <p:cNvPr id="53" name="Rectangle 22"/>
          <p:cNvSpPr>
            <a:spLocks noChangeArrowheads="1"/>
          </p:cNvSpPr>
          <p:nvPr/>
        </p:nvSpPr>
        <p:spPr bwMode="auto">
          <a:xfrm>
            <a:off x="6929454" y="2786058"/>
            <a:ext cx="1853971" cy="699825"/>
          </a:xfrm>
          <a:prstGeom prst="rect">
            <a:avLst/>
          </a:prstGeom>
          <a:solidFill>
            <a:srgbClr val="F4F2B4"/>
          </a:solidFill>
          <a:ln w="9525">
            <a:solidFill>
              <a:schemeClr val="tx1"/>
            </a:solidFill>
            <a:miter lim="800000"/>
            <a:headEnd/>
            <a:tailEnd/>
          </a:ln>
        </p:spPr>
        <p:txBody>
          <a:bodyPr wrap="none" anchor="ctr"/>
          <a:lstStyle/>
          <a:p>
            <a:pPr algn="ctr"/>
            <a:r>
              <a:rPr lang="en-US" sz="1800" dirty="0" err="1"/>
              <a:t>Histogrammer</a:t>
            </a:r>
            <a:endParaRPr lang="en-US" sz="1800" dirty="0"/>
          </a:p>
        </p:txBody>
      </p:sp>
      <p:sp>
        <p:nvSpPr>
          <p:cNvPr id="54" name="Line 24"/>
          <p:cNvSpPr>
            <a:spLocks noChangeShapeType="1"/>
          </p:cNvSpPr>
          <p:nvPr/>
        </p:nvSpPr>
        <p:spPr bwMode="auto">
          <a:xfrm>
            <a:off x="6429388" y="2143116"/>
            <a:ext cx="471348" cy="366573"/>
          </a:xfrm>
          <a:prstGeom prst="line">
            <a:avLst/>
          </a:prstGeom>
          <a:noFill/>
          <a:ln w="9525">
            <a:solidFill>
              <a:schemeClr val="tx1"/>
            </a:solidFill>
            <a:round/>
            <a:headEnd/>
            <a:tailEnd/>
          </a:ln>
        </p:spPr>
        <p:txBody>
          <a:bodyPr/>
          <a:lstStyle/>
          <a:p>
            <a:endParaRPr lang="it-IT" sz="2000"/>
          </a:p>
        </p:txBody>
      </p:sp>
      <p:sp>
        <p:nvSpPr>
          <p:cNvPr id="55" name="Line 25"/>
          <p:cNvSpPr>
            <a:spLocks noChangeShapeType="1"/>
          </p:cNvSpPr>
          <p:nvPr/>
        </p:nvSpPr>
        <p:spPr bwMode="auto">
          <a:xfrm flipV="1">
            <a:off x="6424612" y="3643314"/>
            <a:ext cx="576280" cy="950548"/>
          </a:xfrm>
          <a:prstGeom prst="line">
            <a:avLst/>
          </a:prstGeom>
          <a:noFill/>
          <a:ln w="9525">
            <a:solidFill>
              <a:schemeClr val="tx1"/>
            </a:solidFill>
            <a:round/>
            <a:headEnd/>
            <a:tailEnd/>
          </a:ln>
        </p:spPr>
        <p:txBody>
          <a:bodyPr/>
          <a:lstStyle/>
          <a:p>
            <a:endParaRPr lang="it-IT" sz="2000"/>
          </a:p>
        </p:txBody>
      </p:sp>
      <p:sp>
        <p:nvSpPr>
          <p:cNvPr id="56" name="Rectangle 26"/>
          <p:cNvSpPr>
            <a:spLocks noChangeArrowheads="1"/>
          </p:cNvSpPr>
          <p:nvPr/>
        </p:nvSpPr>
        <p:spPr bwMode="auto">
          <a:xfrm>
            <a:off x="7000892" y="5214950"/>
            <a:ext cx="1853971" cy="699825"/>
          </a:xfrm>
          <a:prstGeom prst="rect">
            <a:avLst/>
          </a:prstGeom>
          <a:solidFill>
            <a:srgbClr val="CDCDF7"/>
          </a:solidFill>
          <a:ln w="9525">
            <a:solidFill>
              <a:schemeClr val="tx1"/>
            </a:solidFill>
            <a:miter lim="800000"/>
            <a:headEnd/>
            <a:tailEnd/>
          </a:ln>
        </p:spPr>
        <p:txBody>
          <a:bodyPr wrap="none" anchor="ctr"/>
          <a:lstStyle/>
          <a:p>
            <a:pPr algn="ctr"/>
            <a:r>
              <a:rPr lang="en-US" sz="1800" dirty="0"/>
              <a:t>On-line</a:t>
            </a:r>
          </a:p>
          <a:p>
            <a:pPr algn="ctr"/>
            <a:r>
              <a:rPr lang="en-US" sz="1800" dirty="0"/>
              <a:t>Data analysis</a:t>
            </a:r>
          </a:p>
        </p:txBody>
      </p:sp>
      <p:sp>
        <p:nvSpPr>
          <p:cNvPr id="57" name="Line 27"/>
          <p:cNvSpPr>
            <a:spLocks noChangeShapeType="1"/>
          </p:cNvSpPr>
          <p:nvPr/>
        </p:nvSpPr>
        <p:spPr bwMode="auto">
          <a:xfrm>
            <a:off x="5929322" y="5214950"/>
            <a:ext cx="1089339" cy="166909"/>
          </a:xfrm>
          <a:prstGeom prst="line">
            <a:avLst/>
          </a:prstGeom>
          <a:noFill/>
          <a:ln w="9525">
            <a:solidFill>
              <a:schemeClr val="tx1"/>
            </a:solidFill>
            <a:round/>
            <a:headEnd/>
            <a:tailEnd/>
          </a:ln>
        </p:spPr>
        <p:txBody>
          <a:bodyPr/>
          <a:lstStyle/>
          <a:p>
            <a:endParaRPr lang="it-IT" sz="2000"/>
          </a:p>
        </p:txBody>
      </p:sp>
      <p:sp>
        <p:nvSpPr>
          <p:cNvPr id="58" name="Line 28"/>
          <p:cNvSpPr>
            <a:spLocks noChangeShapeType="1"/>
          </p:cNvSpPr>
          <p:nvPr/>
        </p:nvSpPr>
        <p:spPr bwMode="auto">
          <a:xfrm flipV="1">
            <a:off x="5929322" y="6000768"/>
            <a:ext cx="983791" cy="300076"/>
          </a:xfrm>
          <a:prstGeom prst="line">
            <a:avLst/>
          </a:prstGeom>
          <a:noFill/>
          <a:ln w="9525">
            <a:solidFill>
              <a:schemeClr val="tx1"/>
            </a:solidFill>
            <a:round/>
            <a:headEnd/>
            <a:tailEnd/>
          </a:ln>
        </p:spPr>
        <p:txBody>
          <a:bodyPr/>
          <a:lstStyle/>
          <a:p>
            <a:endParaRPr lang="it-IT" sz="2000"/>
          </a:p>
        </p:txBody>
      </p:sp>
      <p:sp>
        <p:nvSpPr>
          <p:cNvPr id="59" name="Line 29"/>
          <p:cNvSpPr>
            <a:spLocks noChangeShapeType="1"/>
          </p:cNvSpPr>
          <p:nvPr/>
        </p:nvSpPr>
        <p:spPr bwMode="auto">
          <a:xfrm flipH="1" flipV="1">
            <a:off x="7858148" y="3714751"/>
            <a:ext cx="71438" cy="1199699"/>
          </a:xfrm>
          <a:prstGeom prst="line">
            <a:avLst/>
          </a:prstGeom>
          <a:noFill/>
          <a:ln w="9525">
            <a:solidFill>
              <a:schemeClr val="tx1"/>
            </a:solidFill>
            <a:round/>
            <a:headEnd/>
            <a:tailEnd/>
          </a:ln>
        </p:spPr>
        <p:txBody>
          <a:bodyPr/>
          <a:lstStyle/>
          <a:p>
            <a:endParaRPr lang="it-IT" sz="2000"/>
          </a:p>
        </p:txBody>
      </p:sp>
      <p:sp>
        <p:nvSpPr>
          <p:cNvPr id="61" name="Rettangolo 60"/>
          <p:cNvSpPr/>
          <p:nvPr/>
        </p:nvSpPr>
        <p:spPr>
          <a:xfrm>
            <a:off x="214282" y="5000636"/>
            <a:ext cx="3429024" cy="1323439"/>
          </a:xfrm>
          <a:prstGeom prst="rect">
            <a:avLst/>
          </a:prstGeom>
        </p:spPr>
        <p:txBody>
          <a:bodyPr wrap="square">
            <a:spAutoFit/>
          </a:bodyPr>
          <a:lstStyle/>
          <a:p>
            <a:pPr eaLnBrk="1" hangingPunct="1"/>
            <a:r>
              <a:rPr lang="en-US" sz="1600" dirty="0" smtClean="0"/>
              <a:t>The collaboration:</a:t>
            </a:r>
          </a:p>
          <a:p>
            <a:pPr eaLnBrk="1" hangingPunct="1">
              <a:buFont typeface="Arial" pitchFamily="34" charset="0"/>
              <a:buChar char="•"/>
            </a:pPr>
            <a:r>
              <a:rPr lang="en-US" sz="1600" dirty="0" smtClean="0"/>
              <a:t> </a:t>
            </a:r>
            <a:r>
              <a:rPr lang="en-US" sz="1600" dirty="0" err="1" smtClean="0"/>
              <a:t>Orsay</a:t>
            </a:r>
            <a:r>
              <a:rPr lang="en-US" sz="1600" dirty="0" smtClean="0"/>
              <a:t> (main data flow)</a:t>
            </a:r>
          </a:p>
          <a:p>
            <a:pPr eaLnBrk="1" hangingPunct="1">
              <a:buFont typeface="Arial" pitchFamily="34" charset="0"/>
              <a:buChar char="•"/>
            </a:pPr>
            <a:r>
              <a:rPr lang="en-US" sz="1600" dirty="0" smtClean="0"/>
              <a:t> </a:t>
            </a:r>
            <a:r>
              <a:rPr lang="en-US" sz="1600" dirty="0" err="1" smtClean="0"/>
              <a:t>Daresbury</a:t>
            </a:r>
            <a:r>
              <a:rPr lang="en-US" sz="1600" dirty="0" smtClean="0"/>
              <a:t> (slow control)</a:t>
            </a:r>
          </a:p>
          <a:p>
            <a:pPr eaLnBrk="1" hangingPunct="1">
              <a:buFont typeface="Arial" pitchFamily="34" charset="0"/>
              <a:buChar char="•"/>
            </a:pPr>
            <a:r>
              <a:rPr lang="en-US" sz="1600" dirty="0" smtClean="0"/>
              <a:t> </a:t>
            </a:r>
            <a:r>
              <a:rPr lang="en-US" sz="1600" dirty="0" err="1" smtClean="0"/>
              <a:t>Cracov</a:t>
            </a:r>
            <a:r>
              <a:rPr lang="en-US" sz="1600" dirty="0" smtClean="0"/>
              <a:t> (GUIs)</a:t>
            </a:r>
          </a:p>
          <a:p>
            <a:pPr eaLnBrk="1" hangingPunct="1">
              <a:buFont typeface="Arial" pitchFamily="34" charset="0"/>
              <a:buChar char="•"/>
            </a:pPr>
            <a:r>
              <a:rPr lang="en-US" sz="1600" dirty="0" smtClean="0"/>
              <a:t> </a:t>
            </a:r>
            <a:r>
              <a:rPr lang="en-US" sz="1600" dirty="0" err="1" smtClean="0"/>
              <a:t>Legnaro</a:t>
            </a:r>
            <a:r>
              <a:rPr lang="en-US" sz="1600" dirty="0" smtClean="0"/>
              <a:t> (Run Control)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err="1" smtClean="0"/>
              <a:t>Agata</a:t>
            </a:r>
            <a:r>
              <a:rPr lang="en-US" dirty="0" smtClean="0"/>
              <a:t> DAQ &amp; Run Control</a:t>
            </a:r>
          </a:p>
        </p:txBody>
      </p:sp>
      <p:sp>
        <p:nvSpPr>
          <p:cNvPr id="38915" name="Rectangle 3"/>
          <p:cNvSpPr>
            <a:spLocks noGrp="1" noChangeArrowheads="1"/>
          </p:cNvSpPr>
          <p:nvPr>
            <p:ph idx="1"/>
          </p:nvPr>
        </p:nvSpPr>
        <p:spPr>
          <a:xfrm>
            <a:off x="714348" y="857232"/>
            <a:ext cx="7772400" cy="5643602"/>
          </a:xfrm>
        </p:spPr>
        <p:txBody>
          <a:bodyPr/>
          <a:lstStyle/>
          <a:p>
            <a:pPr eaLnBrk="1" hangingPunct="1">
              <a:lnSpc>
                <a:spcPct val="90000"/>
              </a:lnSpc>
            </a:pPr>
            <a:endParaRPr lang="en-US" dirty="0" smtClean="0"/>
          </a:p>
          <a:p>
            <a:pPr eaLnBrk="1" hangingPunct="1">
              <a:lnSpc>
                <a:spcPct val="90000"/>
              </a:lnSpc>
            </a:pPr>
            <a:r>
              <a:rPr lang="en-US" dirty="0" smtClean="0">
                <a:solidFill>
                  <a:srgbClr val="002060"/>
                </a:solidFill>
              </a:rPr>
              <a:t>The DAQ is developed in </a:t>
            </a:r>
            <a:r>
              <a:rPr lang="en-US" dirty="0" err="1" smtClean="0">
                <a:solidFill>
                  <a:srgbClr val="002060"/>
                </a:solidFill>
              </a:rPr>
              <a:t>Ada</a:t>
            </a:r>
            <a:r>
              <a:rPr lang="en-US" dirty="0" smtClean="0">
                <a:solidFill>
                  <a:srgbClr val="002060"/>
                </a:solidFill>
              </a:rPr>
              <a:t> programming language</a:t>
            </a:r>
          </a:p>
          <a:p>
            <a:pPr lvl="1" eaLnBrk="1" hangingPunct="1">
              <a:lnSpc>
                <a:spcPct val="90000"/>
              </a:lnSpc>
            </a:pPr>
            <a:r>
              <a:rPr lang="en-US" dirty="0" err="1" smtClean="0"/>
              <a:t>Narval</a:t>
            </a:r>
            <a:r>
              <a:rPr lang="en-US" dirty="0" smtClean="0"/>
              <a:t> ( </a:t>
            </a:r>
            <a:r>
              <a:rPr lang="en-US" dirty="0" smtClean="0">
                <a:hlinkClick r:id="rId3"/>
              </a:rPr>
              <a:t>http://narval.in2p3.fr/</a:t>
            </a:r>
            <a:r>
              <a:rPr lang="en-US" dirty="0" smtClean="0"/>
              <a:t> ) </a:t>
            </a:r>
          </a:p>
          <a:p>
            <a:pPr lvl="2" eaLnBrk="1" hangingPunct="1">
              <a:lnSpc>
                <a:spcPct val="90000"/>
              </a:lnSpc>
            </a:pPr>
            <a:r>
              <a:rPr lang="en-US" dirty="0" err="1" smtClean="0"/>
              <a:t>Orsay</a:t>
            </a:r>
            <a:r>
              <a:rPr lang="en-US" dirty="0" smtClean="0"/>
              <a:t> team (IN2P3)</a:t>
            </a:r>
          </a:p>
          <a:p>
            <a:pPr eaLnBrk="1" hangingPunct="1">
              <a:lnSpc>
                <a:spcPct val="90000"/>
              </a:lnSpc>
              <a:buFontTx/>
              <a:buNone/>
            </a:pPr>
            <a:endParaRPr lang="en-US" sz="1800" dirty="0" smtClean="0">
              <a:solidFill>
                <a:schemeClr val="accent2"/>
              </a:solidFill>
            </a:endParaRPr>
          </a:p>
          <a:p>
            <a:pPr eaLnBrk="1" hangingPunct="1">
              <a:lnSpc>
                <a:spcPct val="90000"/>
              </a:lnSpc>
            </a:pPr>
            <a:r>
              <a:rPr lang="en-US" dirty="0" smtClean="0">
                <a:solidFill>
                  <a:srgbClr val="002060"/>
                </a:solidFill>
              </a:rPr>
              <a:t>LNL is developing the “Run Control”</a:t>
            </a:r>
          </a:p>
          <a:p>
            <a:pPr eaLnBrk="1" hangingPunct="1">
              <a:lnSpc>
                <a:spcPct val="90000"/>
              </a:lnSpc>
            </a:pPr>
            <a:endParaRPr lang="en-US" dirty="0" smtClean="0"/>
          </a:p>
          <a:p>
            <a:pPr eaLnBrk="1" hangingPunct="1">
              <a:lnSpc>
                <a:spcPct val="90000"/>
              </a:lnSpc>
            </a:pPr>
            <a:r>
              <a:rPr lang="en-US" dirty="0" smtClean="0">
                <a:solidFill>
                  <a:srgbClr val="002060"/>
                </a:solidFill>
              </a:rPr>
              <a:t>GRIDCC Instrument Element software is used</a:t>
            </a:r>
          </a:p>
          <a:p>
            <a:pPr lvl="1" eaLnBrk="1" hangingPunct="1">
              <a:lnSpc>
                <a:spcPct val="90000"/>
              </a:lnSpc>
            </a:pPr>
            <a:r>
              <a:rPr lang="en-US" dirty="0" smtClean="0"/>
              <a:t>No major server side developments so far</a:t>
            </a:r>
          </a:p>
          <a:p>
            <a:pPr lvl="2" eaLnBrk="1" hangingPunct="1">
              <a:lnSpc>
                <a:spcPct val="90000"/>
              </a:lnSpc>
            </a:pPr>
            <a:r>
              <a:rPr lang="en-US" dirty="0" smtClean="0"/>
              <a:t>Porting to Java 6 and Tomcat 6</a:t>
            </a:r>
          </a:p>
          <a:p>
            <a:pPr lvl="1" eaLnBrk="1" hangingPunct="1">
              <a:lnSpc>
                <a:spcPct val="90000"/>
              </a:lnSpc>
            </a:pPr>
            <a:r>
              <a:rPr lang="en-US" dirty="0" smtClean="0"/>
              <a:t>Concentrate on “custom” control and monitor</a:t>
            </a:r>
          </a:p>
          <a:p>
            <a:pPr eaLnBrk="1" hangingPunct="1">
              <a:lnSpc>
                <a:spcPct val="90000"/>
              </a:lnSpc>
              <a:buNone/>
            </a:pPr>
            <a:endParaRPr lang="en-US" dirty="0" smtClean="0"/>
          </a:p>
          <a:p>
            <a:pPr eaLnBrk="1" hangingPunct="1">
              <a:lnSpc>
                <a:spcPct val="90000"/>
              </a:lnSpc>
            </a:pPr>
            <a:r>
              <a:rPr lang="en-US" dirty="0" smtClean="0">
                <a:solidFill>
                  <a:srgbClr val="002060"/>
                </a:solidFill>
              </a:rPr>
              <a:t>Wish (To Do) list</a:t>
            </a:r>
          </a:p>
          <a:p>
            <a:pPr lvl="1" eaLnBrk="1" hangingPunct="1">
              <a:lnSpc>
                <a:spcPct val="90000"/>
              </a:lnSpc>
            </a:pPr>
            <a:r>
              <a:rPr lang="en-US" dirty="0" smtClean="0"/>
              <a:t>Use Modern Web Services standards and tools</a:t>
            </a:r>
          </a:p>
          <a:p>
            <a:pPr lvl="2" eaLnBrk="1" hangingPunct="1">
              <a:lnSpc>
                <a:spcPct val="90000"/>
              </a:lnSpc>
            </a:pPr>
            <a:r>
              <a:rPr lang="en-US" dirty="0" smtClean="0"/>
              <a:t>JAX-WS APIs</a:t>
            </a:r>
          </a:p>
          <a:p>
            <a:pPr lvl="2" eaLnBrk="1" hangingPunct="1">
              <a:lnSpc>
                <a:spcPct val="90000"/>
              </a:lnSpc>
            </a:pPr>
            <a:r>
              <a:rPr lang="en-US" dirty="0" smtClean="0"/>
              <a:t>JAXB binding</a:t>
            </a:r>
          </a:p>
          <a:p>
            <a:pPr lvl="2" eaLnBrk="1" hangingPunct="1">
              <a:lnSpc>
                <a:spcPct val="90000"/>
              </a:lnSpc>
            </a:pPr>
            <a:r>
              <a:rPr lang="en-US" dirty="0" smtClean="0"/>
              <a:t>Axis 2</a:t>
            </a:r>
          </a:p>
          <a:p>
            <a:pPr lvl="1" eaLnBrk="1" hangingPunct="1">
              <a:lnSpc>
                <a:spcPct val="90000"/>
              </a:lnSpc>
              <a:buNone/>
            </a:pPr>
            <a:endParaRPr lang="en-US" dirty="0" smtClean="0"/>
          </a:p>
        </p:txBody>
      </p:sp>
      <p:sp>
        <p:nvSpPr>
          <p:cNvPr id="7"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8"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9"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90"/>
          <p:cNvSpPr>
            <a:spLocks noGrp="1" noChangeArrowheads="1"/>
          </p:cNvSpPr>
          <p:nvPr>
            <p:ph type="title"/>
          </p:nvPr>
        </p:nvSpPr>
        <p:spPr>
          <a:xfrm>
            <a:off x="1209675" y="0"/>
            <a:ext cx="6746875" cy="981075"/>
          </a:xfrm>
          <a:noFill/>
        </p:spPr>
        <p:txBody>
          <a:bodyPr/>
          <a:lstStyle/>
          <a:p>
            <a:r>
              <a:rPr lang="it-IT" dirty="0" smtClean="0"/>
              <a:t>Agata </a:t>
            </a:r>
            <a:r>
              <a:rPr lang="it-IT" dirty="0" err="1" smtClean="0"/>
              <a:t>Run</a:t>
            </a:r>
            <a:r>
              <a:rPr lang="it-IT" dirty="0" smtClean="0"/>
              <a:t> </a:t>
            </a:r>
            <a:r>
              <a:rPr lang="it-IT" dirty="0" err="1" smtClean="0"/>
              <a:t>Control</a:t>
            </a:r>
            <a:r>
              <a:rPr lang="it-IT" dirty="0" smtClean="0"/>
              <a:t> </a:t>
            </a:r>
            <a:r>
              <a:rPr lang="it-IT" dirty="0" err="1" smtClean="0"/>
              <a:t>Structure</a:t>
            </a:r>
            <a:endParaRPr lang="it-IT" dirty="0" smtClean="0"/>
          </a:p>
        </p:txBody>
      </p:sp>
      <p:sp>
        <p:nvSpPr>
          <p:cNvPr id="40" name="Rettangolo 39"/>
          <p:cNvSpPr>
            <a:spLocks noChangeArrowheads="1"/>
          </p:cNvSpPr>
          <p:nvPr/>
        </p:nvSpPr>
        <p:spPr bwMode="auto">
          <a:xfrm>
            <a:off x="250825" y="1773238"/>
            <a:ext cx="8636000" cy="3111500"/>
          </a:xfrm>
          <a:prstGeom prst="rect">
            <a:avLst/>
          </a:prstGeom>
          <a:solidFill>
            <a:schemeClr val="hlink">
              <a:alpha val="50000"/>
            </a:schemeClr>
          </a:solidFill>
          <a:ln w="28575" algn="ctr">
            <a:solidFill>
              <a:srgbClr val="000000"/>
            </a:solidFill>
            <a:miter lim="800000"/>
            <a:headEnd/>
            <a:tailEnd/>
          </a:ln>
        </p:spPr>
        <p:txBody>
          <a:bodyPr anchor="ctr"/>
          <a:lstStyle/>
          <a:p>
            <a:pPr>
              <a:defRPr/>
            </a:pPr>
            <a:endParaRPr lang="it-IT" sz="1400">
              <a:solidFill>
                <a:schemeClr val="lt1"/>
              </a:solidFill>
              <a:latin typeface="+mn-lt"/>
            </a:endParaRPr>
          </a:p>
        </p:txBody>
      </p:sp>
      <p:sp>
        <p:nvSpPr>
          <p:cNvPr id="39943" name="AutoShape 88"/>
          <p:cNvSpPr>
            <a:spLocks noChangeArrowheads="1"/>
          </p:cNvSpPr>
          <p:nvPr/>
        </p:nvSpPr>
        <p:spPr bwMode="auto">
          <a:xfrm>
            <a:off x="214282" y="1285860"/>
            <a:ext cx="8643966" cy="4875231"/>
          </a:xfrm>
          <a:prstGeom prst="roundRect">
            <a:avLst>
              <a:gd name="adj" fmla="val 16667"/>
            </a:avLst>
          </a:prstGeom>
          <a:solidFill>
            <a:schemeClr val="tx2">
              <a:alpha val="30196"/>
            </a:schemeClr>
          </a:solidFill>
          <a:ln w="9525">
            <a:solidFill>
              <a:schemeClr val="tx1"/>
            </a:solidFill>
            <a:round/>
            <a:headEnd/>
            <a:tailEnd/>
          </a:ln>
        </p:spPr>
        <p:txBody>
          <a:bodyPr wrap="none" anchor="ctr"/>
          <a:lstStyle/>
          <a:p>
            <a:endParaRPr lang="it-IT"/>
          </a:p>
        </p:txBody>
      </p:sp>
      <p:sp>
        <p:nvSpPr>
          <p:cNvPr id="39944" name="Rectangle 13"/>
          <p:cNvSpPr>
            <a:spLocks noChangeArrowheads="1"/>
          </p:cNvSpPr>
          <p:nvPr/>
        </p:nvSpPr>
        <p:spPr bwMode="auto">
          <a:xfrm>
            <a:off x="3616325" y="2192338"/>
            <a:ext cx="1422400" cy="711200"/>
          </a:xfrm>
          <a:prstGeom prst="rect">
            <a:avLst/>
          </a:prstGeom>
          <a:solidFill>
            <a:srgbClr val="00B0F0"/>
          </a:solidFill>
          <a:ln w="9525">
            <a:solidFill>
              <a:srgbClr val="000000"/>
            </a:solidFill>
            <a:miter lim="800000"/>
            <a:headEnd/>
            <a:tailEnd/>
          </a:ln>
        </p:spPr>
        <p:txBody>
          <a:bodyPr wrap="none" anchor="ctr"/>
          <a:lstStyle/>
          <a:p>
            <a:r>
              <a:rPr lang="en-US" sz="1600" b="1">
                <a:solidFill>
                  <a:srgbClr val="000000"/>
                </a:solidFill>
                <a:latin typeface="Helvetica" pitchFamily="13" charset="0"/>
              </a:rPr>
              <a:t>Top</a:t>
            </a:r>
            <a:r>
              <a:rPr lang="en-US" sz="2000" b="1">
                <a:solidFill>
                  <a:srgbClr val="000000"/>
                </a:solidFill>
                <a:latin typeface="Helvetica" pitchFamily="13" charset="0"/>
              </a:rPr>
              <a:t> </a:t>
            </a:r>
            <a:r>
              <a:rPr lang="en-US" sz="1600" b="1">
                <a:solidFill>
                  <a:srgbClr val="000000"/>
                </a:solidFill>
                <a:latin typeface="Helvetica" pitchFamily="13" charset="0"/>
              </a:rPr>
              <a:t>Manager</a:t>
            </a:r>
            <a:endParaRPr lang="it-IT" sz="1600" b="1">
              <a:solidFill>
                <a:srgbClr val="000000"/>
              </a:solidFill>
              <a:latin typeface="Helvetica" pitchFamily="13" charset="0"/>
            </a:endParaRPr>
          </a:p>
        </p:txBody>
      </p:sp>
      <p:sp>
        <p:nvSpPr>
          <p:cNvPr id="39945" name="Rectangle 13"/>
          <p:cNvSpPr>
            <a:spLocks noChangeArrowheads="1"/>
          </p:cNvSpPr>
          <p:nvPr/>
        </p:nvSpPr>
        <p:spPr bwMode="auto">
          <a:xfrm>
            <a:off x="7185025" y="3665538"/>
            <a:ext cx="1422400" cy="711200"/>
          </a:xfrm>
          <a:prstGeom prst="rect">
            <a:avLst/>
          </a:prstGeom>
          <a:solidFill>
            <a:srgbClr val="FFCC99"/>
          </a:solidFill>
          <a:ln w="9525">
            <a:solidFill>
              <a:srgbClr val="000000"/>
            </a:solidFill>
            <a:miter lim="800000"/>
            <a:headEnd/>
            <a:tailEnd/>
          </a:ln>
        </p:spPr>
        <p:txBody>
          <a:bodyPr wrap="none" anchor="ctr"/>
          <a:lstStyle/>
          <a:p>
            <a:r>
              <a:rPr lang="en-US" sz="1600" b="1">
                <a:solidFill>
                  <a:srgbClr val="000000"/>
                </a:solidFill>
                <a:latin typeface="Helvetica" pitchFamily="13" charset="0"/>
              </a:rPr>
              <a:t>Grid</a:t>
            </a:r>
            <a:endParaRPr lang="en-US" sz="2000" b="1">
              <a:solidFill>
                <a:srgbClr val="000000"/>
              </a:solidFill>
              <a:latin typeface="Helvetica" pitchFamily="13" charset="0"/>
            </a:endParaRPr>
          </a:p>
          <a:p>
            <a:r>
              <a:rPr lang="en-US" sz="1600" b="1">
                <a:solidFill>
                  <a:srgbClr val="000000"/>
                </a:solidFill>
                <a:latin typeface="Helvetica" pitchFamily="13" charset="0"/>
              </a:rPr>
              <a:t>Manager</a:t>
            </a:r>
            <a:endParaRPr lang="it-IT" sz="1600" b="1">
              <a:solidFill>
                <a:srgbClr val="000000"/>
              </a:solidFill>
              <a:latin typeface="Helvetica" pitchFamily="13" charset="0"/>
            </a:endParaRPr>
          </a:p>
        </p:txBody>
      </p:sp>
      <p:sp>
        <p:nvSpPr>
          <p:cNvPr id="39946" name="Rectangle 13"/>
          <p:cNvSpPr>
            <a:spLocks noChangeArrowheads="1"/>
          </p:cNvSpPr>
          <p:nvPr/>
        </p:nvSpPr>
        <p:spPr bwMode="auto">
          <a:xfrm>
            <a:off x="5546725" y="3678238"/>
            <a:ext cx="1422400" cy="711200"/>
          </a:xfrm>
          <a:prstGeom prst="rect">
            <a:avLst/>
          </a:prstGeom>
          <a:solidFill>
            <a:srgbClr val="FFCC99"/>
          </a:solidFill>
          <a:ln w="9525">
            <a:solidFill>
              <a:srgbClr val="000000"/>
            </a:solidFill>
            <a:miter lim="800000"/>
            <a:headEnd/>
            <a:tailEnd/>
          </a:ln>
        </p:spPr>
        <p:txBody>
          <a:bodyPr wrap="none" anchor="ctr"/>
          <a:lstStyle/>
          <a:p>
            <a:r>
              <a:rPr lang="en-US" sz="1600" b="1">
                <a:solidFill>
                  <a:srgbClr val="000000"/>
                </a:solidFill>
                <a:latin typeface="Helvetica" pitchFamily="13" charset="0"/>
              </a:rPr>
              <a:t>Storage</a:t>
            </a:r>
          </a:p>
          <a:p>
            <a:r>
              <a:rPr lang="en-US" sz="1600" b="1">
                <a:solidFill>
                  <a:srgbClr val="000000"/>
                </a:solidFill>
                <a:latin typeface="Helvetica" pitchFamily="13" charset="0"/>
              </a:rPr>
              <a:t>Manager</a:t>
            </a:r>
            <a:endParaRPr lang="it-IT" sz="1600" b="1">
              <a:solidFill>
                <a:srgbClr val="000000"/>
              </a:solidFill>
              <a:latin typeface="Helvetica" pitchFamily="13" charset="0"/>
            </a:endParaRPr>
          </a:p>
        </p:txBody>
      </p:sp>
      <p:sp>
        <p:nvSpPr>
          <p:cNvPr id="39947" name="Rectangle 13"/>
          <p:cNvSpPr>
            <a:spLocks noChangeArrowheads="1"/>
          </p:cNvSpPr>
          <p:nvPr/>
        </p:nvSpPr>
        <p:spPr bwMode="auto">
          <a:xfrm>
            <a:off x="3717925" y="3665538"/>
            <a:ext cx="1422400" cy="711200"/>
          </a:xfrm>
          <a:prstGeom prst="rect">
            <a:avLst/>
          </a:prstGeom>
          <a:solidFill>
            <a:srgbClr val="FFCC99"/>
          </a:solidFill>
          <a:ln w="9525">
            <a:solidFill>
              <a:srgbClr val="000000"/>
            </a:solidFill>
            <a:miter lim="800000"/>
            <a:headEnd/>
            <a:tailEnd/>
          </a:ln>
        </p:spPr>
        <p:txBody>
          <a:bodyPr wrap="none" anchor="ctr"/>
          <a:lstStyle/>
          <a:p>
            <a:r>
              <a:rPr lang="en-US" sz="1600" b="1">
                <a:solidFill>
                  <a:srgbClr val="000000"/>
                </a:solidFill>
                <a:latin typeface="Helvetica" pitchFamily="13" charset="0"/>
              </a:rPr>
              <a:t>Slow</a:t>
            </a:r>
          </a:p>
          <a:p>
            <a:r>
              <a:rPr lang="en-US" sz="1600" b="1">
                <a:solidFill>
                  <a:srgbClr val="000000"/>
                </a:solidFill>
                <a:latin typeface="Helvetica" pitchFamily="13" charset="0"/>
              </a:rPr>
              <a:t>Manager</a:t>
            </a:r>
            <a:endParaRPr lang="it-IT" sz="1600" b="1">
              <a:solidFill>
                <a:srgbClr val="000000"/>
              </a:solidFill>
              <a:latin typeface="Helvetica" pitchFamily="13" charset="0"/>
            </a:endParaRPr>
          </a:p>
        </p:txBody>
      </p:sp>
      <p:sp>
        <p:nvSpPr>
          <p:cNvPr id="39948" name="Rectangle 13"/>
          <p:cNvSpPr>
            <a:spLocks noChangeArrowheads="1"/>
          </p:cNvSpPr>
          <p:nvPr/>
        </p:nvSpPr>
        <p:spPr bwMode="auto">
          <a:xfrm>
            <a:off x="2066925" y="3678238"/>
            <a:ext cx="1422400" cy="711200"/>
          </a:xfrm>
          <a:prstGeom prst="rect">
            <a:avLst/>
          </a:prstGeom>
          <a:solidFill>
            <a:srgbClr val="FFCC99"/>
          </a:solidFill>
          <a:ln w="9525">
            <a:solidFill>
              <a:srgbClr val="000000"/>
            </a:solidFill>
            <a:miter lim="800000"/>
            <a:headEnd/>
            <a:tailEnd/>
          </a:ln>
        </p:spPr>
        <p:txBody>
          <a:bodyPr wrap="none" anchor="ctr"/>
          <a:lstStyle/>
          <a:p>
            <a:r>
              <a:rPr lang="en-US" sz="1600" b="1">
                <a:solidFill>
                  <a:srgbClr val="000000"/>
                </a:solidFill>
                <a:latin typeface="Helvetica" pitchFamily="13" charset="0"/>
              </a:rPr>
              <a:t>Ancillary</a:t>
            </a:r>
          </a:p>
          <a:p>
            <a:r>
              <a:rPr lang="en-US" sz="1600" b="1">
                <a:solidFill>
                  <a:srgbClr val="000000"/>
                </a:solidFill>
                <a:latin typeface="Helvetica" pitchFamily="13" charset="0"/>
              </a:rPr>
              <a:t>Manager</a:t>
            </a:r>
            <a:endParaRPr lang="it-IT" sz="1600" b="1">
              <a:solidFill>
                <a:srgbClr val="000000"/>
              </a:solidFill>
              <a:latin typeface="Helvetica" pitchFamily="13" charset="0"/>
            </a:endParaRPr>
          </a:p>
        </p:txBody>
      </p:sp>
      <p:sp>
        <p:nvSpPr>
          <p:cNvPr id="39949" name="Rectangle 13"/>
          <p:cNvSpPr>
            <a:spLocks noChangeArrowheads="1"/>
          </p:cNvSpPr>
          <p:nvPr/>
        </p:nvSpPr>
        <p:spPr bwMode="auto">
          <a:xfrm>
            <a:off x="377825" y="3678238"/>
            <a:ext cx="1422400" cy="711200"/>
          </a:xfrm>
          <a:prstGeom prst="rect">
            <a:avLst/>
          </a:prstGeom>
          <a:solidFill>
            <a:srgbClr val="FFCC99"/>
          </a:solidFill>
          <a:ln w="9525">
            <a:solidFill>
              <a:srgbClr val="000000"/>
            </a:solidFill>
            <a:miter lim="800000"/>
            <a:headEnd/>
            <a:tailEnd/>
          </a:ln>
        </p:spPr>
        <p:txBody>
          <a:bodyPr wrap="none" anchor="ctr"/>
          <a:lstStyle/>
          <a:p>
            <a:r>
              <a:rPr lang="en-US" sz="1600" b="1">
                <a:solidFill>
                  <a:srgbClr val="000000"/>
                </a:solidFill>
                <a:latin typeface="Helvetica" pitchFamily="13" charset="0"/>
              </a:rPr>
              <a:t>Narval</a:t>
            </a:r>
            <a:r>
              <a:rPr lang="en-US" sz="2000" b="1">
                <a:solidFill>
                  <a:srgbClr val="000000"/>
                </a:solidFill>
                <a:latin typeface="Helvetica" pitchFamily="13" charset="0"/>
              </a:rPr>
              <a:t> </a:t>
            </a:r>
            <a:endParaRPr lang="en-US" sz="1600" b="1">
              <a:solidFill>
                <a:srgbClr val="000000"/>
              </a:solidFill>
              <a:latin typeface="Helvetica" pitchFamily="13" charset="0"/>
            </a:endParaRPr>
          </a:p>
          <a:p>
            <a:r>
              <a:rPr lang="en-US" sz="1600" b="1">
                <a:solidFill>
                  <a:srgbClr val="000000"/>
                </a:solidFill>
                <a:latin typeface="Helvetica" pitchFamily="13" charset="0"/>
              </a:rPr>
              <a:t>Manager</a:t>
            </a:r>
            <a:endParaRPr lang="it-IT" sz="1600" b="1">
              <a:solidFill>
                <a:srgbClr val="000000"/>
              </a:solidFill>
              <a:latin typeface="Helvetica" pitchFamily="13" charset="0"/>
            </a:endParaRPr>
          </a:p>
        </p:txBody>
      </p:sp>
      <p:sp>
        <p:nvSpPr>
          <p:cNvPr id="39950" name="Rectangle 13"/>
          <p:cNvSpPr>
            <a:spLocks noChangeArrowheads="1"/>
          </p:cNvSpPr>
          <p:nvPr/>
        </p:nvSpPr>
        <p:spPr bwMode="auto">
          <a:xfrm>
            <a:off x="2168525" y="3805238"/>
            <a:ext cx="1422400" cy="711200"/>
          </a:xfrm>
          <a:prstGeom prst="rect">
            <a:avLst/>
          </a:prstGeom>
          <a:solidFill>
            <a:srgbClr val="FFCC99"/>
          </a:solidFill>
          <a:ln w="9525">
            <a:solidFill>
              <a:srgbClr val="000000"/>
            </a:solidFill>
            <a:miter lim="800000"/>
            <a:headEnd/>
            <a:tailEnd/>
          </a:ln>
        </p:spPr>
        <p:txBody>
          <a:bodyPr wrap="none" anchor="ctr"/>
          <a:lstStyle/>
          <a:p>
            <a:r>
              <a:rPr lang="en-US" sz="1600" b="1">
                <a:solidFill>
                  <a:srgbClr val="000000"/>
                </a:solidFill>
                <a:latin typeface="Helvetica" pitchFamily="13" charset="0"/>
              </a:rPr>
              <a:t>Ancillary</a:t>
            </a:r>
          </a:p>
          <a:p>
            <a:r>
              <a:rPr lang="en-US" sz="1600" b="1">
                <a:solidFill>
                  <a:srgbClr val="000000"/>
                </a:solidFill>
                <a:latin typeface="Helvetica" pitchFamily="13" charset="0"/>
              </a:rPr>
              <a:t>Manager</a:t>
            </a:r>
            <a:endParaRPr lang="it-IT" sz="1600" b="1">
              <a:solidFill>
                <a:srgbClr val="000000"/>
              </a:solidFill>
              <a:latin typeface="Helvetica" pitchFamily="13" charset="0"/>
            </a:endParaRPr>
          </a:p>
        </p:txBody>
      </p:sp>
      <p:sp>
        <p:nvSpPr>
          <p:cNvPr id="39951" name="Rectangle 13"/>
          <p:cNvSpPr>
            <a:spLocks noChangeArrowheads="1"/>
          </p:cNvSpPr>
          <p:nvPr/>
        </p:nvSpPr>
        <p:spPr bwMode="auto">
          <a:xfrm>
            <a:off x="3781425" y="3792538"/>
            <a:ext cx="1422400" cy="711200"/>
          </a:xfrm>
          <a:prstGeom prst="rect">
            <a:avLst/>
          </a:prstGeom>
          <a:solidFill>
            <a:srgbClr val="FFCC99"/>
          </a:solidFill>
          <a:ln w="9525">
            <a:solidFill>
              <a:srgbClr val="000000"/>
            </a:solidFill>
            <a:miter lim="800000"/>
            <a:headEnd/>
            <a:tailEnd/>
          </a:ln>
        </p:spPr>
        <p:txBody>
          <a:bodyPr wrap="none" anchor="ctr"/>
          <a:lstStyle/>
          <a:p>
            <a:r>
              <a:rPr lang="en-US" sz="1600" b="1">
                <a:solidFill>
                  <a:srgbClr val="000000"/>
                </a:solidFill>
                <a:latin typeface="Helvetica" pitchFamily="13" charset="0"/>
              </a:rPr>
              <a:t>Slow</a:t>
            </a:r>
          </a:p>
          <a:p>
            <a:r>
              <a:rPr lang="en-US" sz="1600" b="1">
                <a:solidFill>
                  <a:srgbClr val="000000"/>
                </a:solidFill>
                <a:latin typeface="Helvetica" pitchFamily="13" charset="0"/>
              </a:rPr>
              <a:t>Manager</a:t>
            </a:r>
            <a:endParaRPr lang="it-IT" sz="1600" b="1">
              <a:solidFill>
                <a:srgbClr val="000000"/>
              </a:solidFill>
              <a:latin typeface="Helvetica" pitchFamily="13" charset="0"/>
            </a:endParaRPr>
          </a:p>
        </p:txBody>
      </p:sp>
      <p:sp>
        <p:nvSpPr>
          <p:cNvPr id="39952" name="Oval 24"/>
          <p:cNvSpPr>
            <a:spLocks noChangeArrowheads="1"/>
          </p:cNvSpPr>
          <p:nvPr/>
        </p:nvSpPr>
        <p:spPr bwMode="auto">
          <a:xfrm>
            <a:off x="377825" y="5341938"/>
            <a:ext cx="1384300" cy="736600"/>
          </a:xfrm>
          <a:prstGeom prst="ellipse">
            <a:avLst/>
          </a:prstGeom>
          <a:solidFill>
            <a:srgbClr val="FF9900"/>
          </a:solidFill>
          <a:ln w="9525">
            <a:solidFill>
              <a:srgbClr val="000000"/>
            </a:solidFill>
            <a:round/>
            <a:headEnd/>
            <a:tailEnd/>
          </a:ln>
        </p:spPr>
        <p:txBody>
          <a:bodyPr wrap="none" anchor="ctr"/>
          <a:lstStyle/>
          <a:p>
            <a:r>
              <a:rPr lang="it-IT" sz="1600">
                <a:solidFill>
                  <a:srgbClr val="000000"/>
                </a:solidFill>
                <a:latin typeface="Helvetica" pitchFamily="13" charset="0"/>
              </a:rPr>
              <a:t>DAQ</a:t>
            </a:r>
          </a:p>
          <a:p>
            <a:r>
              <a:rPr lang="it-IT" sz="1600">
                <a:solidFill>
                  <a:srgbClr val="000000"/>
                </a:solidFill>
                <a:latin typeface="Helvetica" pitchFamily="13" charset="0"/>
              </a:rPr>
              <a:t>Narval</a:t>
            </a:r>
          </a:p>
        </p:txBody>
      </p:sp>
      <p:sp>
        <p:nvSpPr>
          <p:cNvPr id="39953" name="Oval 24"/>
          <p:cNvSpPr>
            <a:spLocks noChangeArrowheads="1"/>
          </p:cNvSpPr>
          <p:nvPr/>
        </p:nvSpPr>
        <p:spPr bwMode="auto">
          <a:xfrm>
            <a:off x="2155825" y="5456238"/>
            <a:ext cx="1384300" cy="736600"/>
          </a:xfrm>
          <a:prstGeom prst="ellipse">
            <a:avLst/>
          </a:prstGeom>
          <a:solidFill>
            <a:srgbClr val="FF9900"/>
          </a:solidFill>
          <a:ln w="9525">
            <a:solidFill>
              <a:srgbClr val="000000"/>
            </a:solidFill>
            <a:round/>
            <a:headEnd/>
            <a:tailEnd/>
          </a:ln>
        </p:spPr>
        <p:txBody>
          <a:bodyPr wrap="none" anchor="ctr"/>
          <a:lstStyle/>
          <a:p>
            <a:r>
              <a:rPr lang="it-IT" sz="1600">
                <a:solidFill>
                  <a:srgbClr val="000000"/>
                </a:solidFill>
                <a:latin typeface="Helvetica" pitchFamily="13" charset="0"/>
              </a:rPr>
              <a:t>Prisma</a:t>
            </a:r>
          </a:p>
          <a:p>
            <a:r>
              <a:rPr lang="it-IT" sz="1600">
                <a:solidFill>
                  <a:srgbClr val="000000"/>
                </a:solidFill>
                <a:latin typeface="Helvetica" pitchFamily="13" charset="0"/>
              </a:rPr>
              <a:t>DAQ</a:t>
            </a:r>
          </a:p>
        </p:txBody>
      </p:sp>
      <p:sp>
        <p:nvSpPr>
          <p:cNvPr id="39954" name="Oval 24"/>
          <p:cNvSpPr>
            <a:spLocks noChangeArrowheads="1"/>
          </p:cNvSpPr>
          <p:nvPr/>
        </p:nvSpPr>
        <p:spPr bwMode="auto">
          <a:xfrm>
            <a:off x="3857625" y="5291138"/>
            <a:ext cx="1384300" cy="736600"/>
          </a:xfrm>
          <a:prstGeom prst="ellipse">
            <a:avLst/>
          </a:prstGeom>
          <a:solidFill>
            <a:srgbClr val="FF9900"/>
          </a:solidFill>
          <a:ln w="9525">
            <a:solidFill>
              <a:srgbClr val="000000"/>
            </a:solidFill>
            <a:round/>
            <a:headEnd/>
            <a:tailEnd/>
          </a:ln>
        </p:spPr>
        <p:txBody>
          <a:bodyPr wrap="none" anchor="ctr"/>
          <a:lstStyle/>
          <a:p>
            <a:r>
              <a:rPr lang="it-IT" sz="1600">
                <a:solidFill>
                  <a:srgbClr val="000000"/>
                </a:solidFill>
                <a:latin typeface="Helvetica" pitchFamily="13" charset="0"/>
              </a:rPr>
              <a:t>Slow</a:t>
            </a:r>
          </a:p>
          <a:p>
            <a:r>
              <a:rPr lang="it-IT" sz="1600">
                <a:solidFill>
                  <a:srgbClr val="000000"/>
                </a:solidFill>
                <a:latin typeface="Helvetica" pitchFamily="13" charset="0"/>
              </a:rPr>
              <a:t>Control</a:t>
            </a:r>
          </a:p>
        </p:txBody>
      </p:sp>
      <p:sp>
        <p:nvSpPr>
          <p:cNvPr id="39955" name="Oval 24"/>
          <p:cNvSpPr>
            <a:spLocks noChangeArrowheads="1"/>
          </p:cNvSpPr>
          <p:nvPr/>
        </p:nvSpPr>
        <p:spPr bwMode="auto">
          <a:xfrm>
            <a:off x="5572125" y="5367338"/>
            <a:ext cx="1384300" cy="736600"/>
          </a:xfrm>
          <a:prstGeom prst="ellipse">
            <a:avLst/>
          </a:prstGeom>
          <a:solidFill>
            <a:srgbClr val="FF9900"/>
          </a:solidFill>
          <a:ln w="9525">
            <a:solidFill>
              <a:srgbClr val="000000"/>
            </a:solidFill>
            <a:round/>
            <a:headEnd/>
            <a:tailEnd/>
          </a:ln>
        </p:spPr>
        <p:txBody>
          <a:bodyPr wrap="none" anchor="ctr"/>
          <a:lstStyle/>
          <a:p>
            <a:r>
              <a:rPr lang="it-IT" sz="1600">
                <a:solidFill>
                  <a:srgbClr val="000000"/>
                </a:solidFill>
                <a:latin typeface="Helvetica" pitchFamily="13" charset="0"/>
              </a:rPr>
              <a:t>Disk</a:t>
            </a:r>
          </a:p>
          <a:p>
            <a:r>
              <a:rPr lang="it-IT" sz="1600">
                <a:solidFill>
                  <a:srgbClr val="000000"/>
                </a:solidFill>
                <a:latin typeface="Helvetica" pitchFamily="13" charset="0"/>
              </a:rPr>
              <a:t>Manager</a:t>
            </a:r>
          </a:p>
        </p:txBody>
      </p:sp>
      <p:sp>
        <p:nvSpPr>
          <p:cNvPr id="39956" name="Oval 24"/>
          <p:cNvSpPr>
            <a:spLocks noChangeArrowheads="1"/>
          </p:cNvSpPr>
          <p:nvPr/>
        </p:nvSpPr>
        <p:spPr bwMode="auto">
          <a:xfrm>
            <a:off x="7248525" y="5316538"/>
            <a:ext cx="1384300" cy="736600"/>
          </a:xfrm>
          <a:prstGeom prst="ellipse">
            <a:avLst/>
          </a:prstGeom>
          <a:solidFill>
            <a:srgbClr val="FF9900"/>
          </a:solidFill>
          <a:ln w="9525">
            <a:solidFill>
              <a:srgbClr val="000000"/>
            </a:solidFill>
            <a:round/>
            <a:headEnd/>
            <a:tailEnd/>
          </a:ln>
        </p:spPr>
        <p:txBody>
          <a:bodyPr wrap="none" anchor="ctr"/>
          <a:lstStyle/>
          <a:p>
            <a:r>
              <a:rPr lang="it-IT" sz="1600">
                <a:solidFill>
                  <a:srgbClr val="000000"/>
                </a:solidFill>
                <a:latin typeface="Helvetica" pitchFamily="13" charset="0"/>
              </a:rPr>
              <a:t>Grid</a:t>
            </a:r>
          </a:p>
          <a:p>
            <a:r>
              <a:rPr lang="it-IT" sz="1600">
                <a:solidFill>
                  <a:srgbClr val="000000"/>
                </a:solidFill>
                <a:latin typeface="Helvetica" pitchFamily="13" charset="0"/>
              </a:rPr>
              <a:t>Data Mover</a:t>
            </a:r>
          </a:p>
        </p:txBody>
      </p:sp>
      <p:sp>
        <p:nvSpPr>
          <p:cNvPr id="39957" name="Oval 24"/>
          <p:cNvSpPr>
            <a:spLocks noChangeArrowheads="1"/>
          </p:cNvSpPr>
          <p:nvPr/>
        </p:nvSpPr>
        <p:spPr bwMode="auto">
          <a:xfrm>
            <a:off x="4010025" y="5443538"/>
            <a:ext cx="1384300" cy="736600"/>
          </a:xfrm>
          <a:prstGeom prst="ellipse">
            <a:avLst/>
          </a:prstGeom>
          <a:solidFill>
            <a:srgbClr val="FF9900"/>
          </a:solidFill>
          <a:ln w="9525">
            <a:solidFill>
              <a:srgbClr val="000000"/>
            </a:solidFill>
            <a:round/>
            <a:headEnd/>
            <a:tailEnd/>
          </a:ln>
        </p:spPr>
        <p:txBody>
          <a:bodyPr wrap="none" anchor="ctr"/>
          <a:lstStyle/>
          <a:p>
            <a:r>
              <a:rPr lang="it-IT" sz="1600">
                <a:solidFill>
                  <a:srgbClr val="000000"/>
                </a:solidFill>
                <a:latin typeface="Helvetica" pitchFamily="13" charset="0"/>
              </a:rPr>
              <a:t>Slow</a:t>
            </a:r>
          </a:p>
          <a:p>
            <a:r>
              <a:rPr lang="it-IT" sz="1600">
                <a:solidFill>
                  <a:srgbClr val="000000"/>
                </a:solidFill>
                <a:latin typeface="Helvetica" pitchFamily="13" charset="0"/>
              </a:rPr>
              <a:t>Control</a:t>
            </a:r>
          </a:p>
        </p:txBody>
      </p:sp>
      <p:sp>
        <p:nvSpPr>
          <p:cNvPr id="39958" name="Rectangle 15"/>
          <p:cNvSpPr>
            <a:spLocks noChangeArrowheads="1"/>
          </p:cNvSpPr>
          <p:nvPr/>
        </p:nvSpPr>
        <p:spPr bwMode="auto">
          <a:xfrm>
            <a:off x="5978525" y="1951038"/>
            <a:ext cx="2616200" cy="1574800"/>
          </a:xfrm>
          <a:prstGeom prst="rect">
            <a:avLst/>
          </a:prstGeom>
          <a:solidFill>
            <a:srgbClr val="FFFFCC"/>
          </a:solidFill>
          <a:ln w="9525">
            <a:solidFill>
              <a:srgbClr val="000000"/>
            </a:solidFill>
            <a:miter lim="800000"/>
            <a:headEnd/>
            <a:tailEnd/>
          </a:ln>
        </p:spPr>
        <p:txBody>
          <a:bodyPr wrap="none" anchor="ctr"/>
          <a:lstStyle/>
          <a:p>
            <a:endParaRPr lang="it-IT">
              <a:latin typeface="Helvetica" pitchFamily="13" charset="0"/>
            </a:endParaRPr>
          </a:p>
        </p:txBody>
      </p:sp>
      <p:sp>
        <p:nvSpPr>
          <p:cNvPr id="39959" name="Rectangle 13"/>
          <p:cNvSpPr>
            <a:spLocks noChangeArrowheads="1"/>
          </p:cNvSpPr>
          <p:nvPr/>
        </p:nvSpPr>
        <p:spPr bwMode="auto">
          <a:xfrm>
            <a:off x="6105525" y="2890838"/>
            <a:ext cx="2349500" cy="546100"/>
          </a:xfrm>
          <a:prstGeom prst="rect">
            <a:avLst/>
          </a:prstGeom>
          <a:solidFill>
            <a:srgbClr val="FFFF00"/>
          </a:solidFill>
          <a:ln w="9525">
            <a:solidFill>
              <a:srgbClr val="000000"/>
            </a:solidFill>
            <a:miter lim="800000"/>
            <a:headEnd/>
            <a:tailEnd/>
          </a:ln>
        </p:spPr>
        <p:txBody>
          <a:bodyPr wrap="none" anchor="ctr"/>
          <a:lstStyle/>
          <a:p>
            <a:r>
              <a:rPr lang="en-US" sz="1600" b="1">
                <a:solidFill>
                  <a:srgbClr val="FF0000"/>
                </a:solidFill>
                <a:latin typeface="Helvetica" pitchFamily="13" charset="0"/>
              </a:rPr>
              <a:t>Resource</a:t>
            </a:r>
          </a:p>
          <a:p>
            <a:r>
              <a:rPr lang="en-US" sz="1600" b="1">
                <a:solidFill>
                  <a:srgbClr val="FF0000"/>
                </a:solidFill>
                <a:latin typeface="Helvetica" pitchFamily="13" charset="0"/>
              </a:rPr>
              <a:t>Service</a:t>
            </a:r>
            <a:endParaRPr lang="it-IT" sz="1600" b="1">
              <a:solidFill>
                <a:srgbClr val="FF0000"/>
              </a:solidFill>
              <a:latin typeface="Helvetica" pitchFamily="13" charset="0"/>
            </a:endParaRPr>
          </a:p>
        </p:txBody>
      </p:sp>
      <p:sp>
        <p:nvSpPr>
          <p:cNvPr id="39960" name="Rectangle 13"/>
          <p:cNvSpPr>
            <a:spLocks noChangeArrowheads="1"/>
          </p:cNvSpPr>
          <p:nvPr/>
        </p:nvSpPr>
        <p:spPr bwMode="auto">
          <a:xfrm>
            <a:off x="6300788" y="2268538"/>
            <a:ext cx="1943100" cy="546100"/>
          </a:xfrm>
          <a:prstGeom prst="rect">
            <a:avLst/>
          </a:prstGeom>
          <a:solidFill>
            <a:srgbClr val="C2FFF0"/>
          </a:solidFill>
          <a:ln w="9525">
            <a:solidFill>
              <a:srgbClr val="000000"/>
            </a:solidFill>
            <a:miter lim="800000"/>
            <a:headEnd/>
            <a:tailEnd/>
          </a:ln>
        </p:spPr>
        <p:txBody>
          <a:bodyPr wrap="none" anchor="ctr"/>
          <a:lstStyle/>
          <a:p>
            <a:r>
              <a:rPr lang="en-US" sz="1400">
                <a:solidFill>
                  <a:srgbClr val="000000"/>
                </a:solidFill>
                <a:latin typeface="Helvetica" pitchFamily="13" charset="0"/>
              </a:rPr>
              <a:t>Logging</a:t>
            </a:r>
          </a:p>
          <a:p>
            <a:r>
              <a:rPr lang="en-US" sz="1400">
                <a:solidFill>
                  <a:srgbClr val="000000"/>
                </a:solidFill>
                <a:latin typeface="Helvetica" pitchFamily="13" charset="0"/>
              </a:rPr>
              <a:t>Service</a:t>
            </a:r>
            <a:endParaRPr lang="it-IT" sz="1400">
              <a:solidFill>
                <a:srgbClr val="000000"/>
              </a:solidFill>
              <a:latin typeface="Helvetica" pitchFamily="13" charset="0"/>
            </a:endParaRPr>
          </a:p>
        </p:txBody>
      </p:sp>
      <p:sp>
        <p:nvSpPr>
          <p:cNvPr id="39961" name="Line 17"/>
          <p:cNvSpPr>
            <a:spLocks noChangeShapeType="1"/>
          </p:cNvSpPr>
          <p:nvPr/>
        </p:nvSpPr>
        <p:spPr bwMode="auto">
          <a:xfrm>
            <a:off x="1063625" y="4414838"/>
            <a:ext cx="0" cy="952500"/>
          </a:xfrm>
          <a:prstGeom prst="line">
            <a:avLst/>
          </a:prstGeom>
          <a:noFill/>
          <a:ln w="28575">
            <a:solidFill>
              <a:srgbClr val="000000"/>
            </a:solidFill>
            <a:round/>
            <a:headEnd type="triangle" w="med" len="med"/>
            <a:tailEnd type="triangle" w="med" len="med"/>
          </a:ln>
        </p:spPr>
        <p:txBody>
          <a:bodyPr/>
          <a:lstStyle/>
          <a:p>
            <a:endParaRPr lang="it-IT"/>
          </a:p>
        </p:txBody>
      </p:sp>
      <p:sp>
        <p:nvSpPr>
          <p:cNvPr id="39962" name="Line 17"/>
          <p:cNvSpPr>
            <a:spLocks noChangeShapeType="1"/>
          </p:cNvSpPr>
          <p:nvPr/>
        </p:nvSpPr>
        <p:spPr bwMode="auto">
          <a:xfrm>
            <a:off x="2905125" y="4516438"/>
            <a:ext cx="0" cy="952500"/>
          </a:xfrm>
          <a:prstGeom prst="line">
            <a:avLst/>
          </a:prstGeom>
          <a:noFill/>
          <a:ln w="28575">
            <a:solidFill>
              <a:srgbClr val="000000"/>
            </a:solidFill>
            <a:round/>
            <a:headEnd type="triangle" w="med" len="med"/>
            <a:tailEnd type="triangle" w="med" len="med"/>
          </a:ln>
        </p:spPr>
        <p:txBody>
          <a:bodyPr/>
          <a:lstStyle/>
          <a:p>
            <a:endParaRPr lang="it-IT"/>
          </a:p>
        </p:txBody>
      </p:sp>
      <p:sp>
        <p:nvSpPr>
          <p:cNvPr id="39963" name="Line 17"/>
          <p:cNvSpPr>
            <a:spLocks noChangeShapeType="1"/>
          </p:cNvSpPr>
          <p:nvPr/>
        </p:nvSpPr>
        <p:spPr bwMode="auto">
          <a:xfrm>
            <a:off x="4568825" y="4503738"/>
            <a:ext cx="0" cy="952500"/>
          </a:xfrm>
          <a:prstGeom prst="line">
            <a:avLst/>
          </a:prstGeom>
          <a:noFill/>
          <a:ln w="28575">
            <a:solidFill>
              <a:srgbClr val="000000"/>
            </a:solidFill>
            <a:round/>
            <a:headEnd type="triangle" w="med" len="med"/>
            <a:tailEnd type="triangle" w="med" len="med"/>
          </a:ln>
        </p:spPr>
        <p:txBody>
          <a:bodyPr/>
          <a:lstStyle/>
          <a:p>
            <a:endParaRPr lang="it-IT"/>
          </a:p>
        </p:txBody>
      </p:sp>
      <p:sp>
        <p:nvSpPr>
          <p:cNvPr id="39964" name="Line 17"/>
          <p:cNvSpPr>
            <a:spLocks noChangeShapeType="1"/>
          </p:cNvSpPr>
          <p:nvPr/>
        </p:nvSpPr>
        <p:spPr bwMode="auto">
          <a:xfrm>
            <a:off x="6270625" y="4402138"/>
            <a:ext cx="0" cy="952500"/>
          </a:xfrm>
          <a:prstGeom prst="line">
            <a:avLst/>
          </a:prstGeom>
          <a:noFill/>
          <a:ln w="28575">
            <a:solidFill>
              <a:srgbClr val="000000"/>
            </a:solidFill>
            <a:round/>
            <a:headEnd type="triangle" w="med" len="med"/>
            <a:tailEnd type="triangle" w="med" len="med"/>
          </a:ln>
        </p:spPr>
        <p:txBody>
          <a:bodyPr/>
          <a:lstStyle/>
          <a:p>
            <a:endParaRPr lang="it-IT"/>
          </a:p>
        </p:txBody>
      </p:sp>
      <p:sp>
        <p:nvSpPr>
          <p:cNvPr id="39965" name="Line 17"/>
          <p:cNvSpPr>
            <a:spLocks noChangeShapeType="1"/>
          </p:cNvSpPr>
          <p:nvPr/>
        </p:nvSpPr>
        <p:spPr bwMode="auto">
          <a:xfrm>
            <a:off x="7947025" y="4364038"/>
            <a:ext cx="0" cy="952500"/>
          </a:xfrm>
          <a:prstGeom prst="line">
            <a:avLst/>
          </a:prstGeom>
          <a:noFill/>
          <a:ln w="28575">
            <a:solidFill>
              <a:srgbClr val="000000"/>
            </a:solidFill>
            <a:round/>
            <a:headEnd type="triangle" w="med" len="med"/>
            <a:tailEnd type="triangle" w="med" len="med"/>
          </a:ln>
        </p:spPr>
        <p:txBody>
          <a:bodyPr/>
          <a:lstStyle/>
          <a:p>
            <a:endParaRPr lang="it-IT"/>
          </a:p>
        </p:txBody>
      </p:sp>
      <p:sp>
        <p:nvSpPr>
          <p:cNvPr id="39966" name="Line 45"/>
          <p:cNvSpPr>
            <a:spLocks noChangeShapeType="1"/>
          </p:cNvSpPr>
          <p:nvPr/>
        </p:nvSpPr>
        <p:spPr bwMode="auto">
          <a:xfrm flipH="1">
            <a:off x="3463925" y="3043238"/>
            <a:ext cx="469900" cy="457200"/>
          </a:xfrm>
          <a:prstGeom prst="line">
            <a:avLst/>
          </a:prstGeom>
          <a:noFill/>
          <a:ln w="57150">
            <a:solidFill>
              <a:srgbClr val="996633"/>
            </a:solidFill>
            <a:round/>
            <a:headEnd/>
            <a:tailEnd type="triangle" w="med" len="med"/>
          </a:ln>
        </p:spPr>
        <p:txBody>
          <a:bodyPr/>
          <a:lstStyle/>
          <a:p>
            <a:endParaRPr lang="it-IT"/>
          </a:p>
        </p:txBody>
      </p:sp>
      <p:sp>
        <p:nvSpPr>
          <p:cNvPr id="39967" name="Line 45"/>
          <p:cNvSpPr>
            <a:spLocks noChangeShapeType="1"/>
          </p:cNvSpPr>
          <p:nvPr/>
        </p:nvSpPr>
        <p:spPr bwMode="auto">
          <a:xfrm>
            <a:off x="4733925" y="2992438"/>
            <a:ext cx="457200" cy="495300"/>
          </a:xfrm>
          <a:prstGeom prst="line">
            <a:avLst/>
          </a:prstGeom>
          <a:noFill/>
          <a:ln w="57150">
            <a:solidFill>
              <a:srgbClr val="996633"/>
            </a:solidFill>
            <a:round/>
            <a:headEnd/>
            <a:tailEnd type="triangle" w="med" len="med"/>
          </a:ln>
        </p:spPr>
        <p:txBody>
          <a:bodyPr/>
          <a:lstStyle/>
          <a:p>
            <a:endParaRPr lang="it-IT"/>
          </a:p>
        </p:txBody>
      </p:sp>
      <p:sp>
        <p:nvSpPr>
          <p:cNvPr id="39968" name="CasellaDiTesto 37"/>
          <p:cNvSpPr txBox="1">
            <a:spLocks noChangeArrowheads="1"/>
          </p:cNvSpPr>
          <p:nvPr/>
        </p:nvSpPr>
        <p:spPr bwMode="auto">
          <a:xfrm>
            <a:off x="6257925" y="1976438"/>
            <a:ext cx="1984375" cy="304800"/>
          </a:xfrm>
          <a:prstGeom prst="rect">
            <a:avLst/>
          </a:prstGeom>
          <a:noFill/>
          <a:ln w="9525">
            <a:noFill/>
            <a:miter lim="800000"/>
            <a:headEnd/>
            <a:tailEnd/>
          </a:ln>
        </p:spPr>
        <p:txBody>
          <a:bodyPr wrap="none">
            <a:spAutoFit/>
          </a:bodyPr>
          <a:lstStyle/>
          <a:p>
            <a:r>
              <a:rPr lang="it-IT" sz="1400" b="1">
                <a:solidFill>
                  <a:srgbClr val="000000"/>
                </a:solidFill>
                <a:latin typeface="Helvetica" pitchFamily="13" charset="0"/>
              </a:rPr>
              <a:t>Run Control Services</a:t>
            </a:r>
          </a:p>
        </p:txBody>
      </p:sp>
      <p:sp>
        <p:nvSpPr>
          <p:cNvPr id="39969" name="CasellaDiTesto 40"/>
          <p:cNvSpPr txBox="1">
            <a:spLocks noChangeArrowheads="1"/>
          </p:cNvSpPr>
          <p:nvPr/>
        </p:nvSpPr>
        <p:spPr bwMode="auto">
          <a:xfrm>
            <a:off x="606425" y="2179638"/>
            <a:ext cx="1943100" cy="457200"/>
          </a:xfrm>
          <a:prstGeom prst="rect">
            <a:avLst/>
          </a:prstGeom>
          <a:noFill/>
          <a:ln w="9525">
            <a:noFill/>
            <a:miter lim="800000"/>
            <a:headEnd/>
            <a:tailEnd/>
          </a:ln>
        </p:spPr>
        <p:txBody>
          <a:bodyPr wrap="none">
            <a:spAutoFit/>
          </a:bodyPr>
          <a:lstStyle/>
          <a:p>
            <a:r>
              <a:rPr lang="it-IT" b="1">
                <a:solidFill>
                  <a:srgbClr val="000000"/>
                </a:solidFill>
                <a:latin typeface="Helvetica" pitchFamily="13" charset="0"/>
              </a:rPr>
              <a:t>Run Control</a:t>
            </a:r>
          </a:p>
        </p:txBody>
      </p:sp>
      <p:sp>
        <p:nvSpPr>
          <p:cNvPr id="39970" name="Rectangle 13"/>
          <p:cNvSpPr>
            <a:spLocks noChangeArrowheads="1"/>
          </p:cNvSpPr>
          <p:nvPr/>
        </p:nvSpPr>
        <p:spPr bwMode="auto">
          <a:xfrm>
            <a:off x="3563938" y="1484313"/>
            <a:ext cx="1943100" cy="546100"/>
          </a:xfrm>
          <a:prstGeom prst="rect">
            <a:avLst/>
          </a:prstGeom>
          <a:solidFill>
            <a:srgbClr val="FF0000"/>
          </a:solidFill>
          <a:ln w="9525">
            <a:solidFill>
              <a:srgbClr val="000000"/>
            </a:solidFill>
            <a:miter lim="800000"/>
            <a:headEnd/>
            <a:tailEnd/>
          </a:ln>
        </p:spPr>
        <p:txBody>
          <a:bodyPr wrap="none" anchor="ctr"/>
          <a:lstStyle/>
          <a:p>
            <a:pPr algn="ctr"/>
            <a:r>
              <a:rPr lang="en-US" sz="1600" b="1" dirty="0">
                <a:solidFill>
                  <a:schemeClr val="tx2">
                    <a:lumMod val="85000"/>
                    <a:lumOff val="15000"/>
                  </a:schemeClr>
                </a:solidFill>
                <a:latin typeface="Helvetica" pitchFamily="13" charset="0"/>
              </a:rPr>
              <a:t>WSDL Facade</a:t>
            </a:r>
            <a:endParaRPr lang="it-IT" sz="1600" b="1" dirty="0">
              <a:solidFill>
                <a:schemeClr val="tx2">
                  <a:lumMod val="85000"/>
                  <a:lumOff val="15000"/>
                </a:schemeClr>
              </a:solidFill>
              <a:latin typeface="Helvetica" pitchFamily="13" charset="0"/>
            </a:endParaRPr>
          </a:p>
        </p:txBody>
      </p:sp>
      <p:sp>
        <p:nvSpPr>
          <p:cNvPr id="39971" name="Line 45"/>
          <p:cNvSpPr>
            <a:spLocks noChangeShapeType="1"/>
          </p:cNvSpPr>
          <p:nvPr/>
        </p:nvSpPr>
        <p:spPr bwMode="auto">
          <a:xfrm flipH="1">
            <a:off x="4500563" y="981075"/>
            <a:ext cx="479425" cy="495300"/>
          </a:xfrm>
          <a:prstGeom prst="line">
            <a:avLst/>
          </a:prstGeom>
          <a:noFill/>
          <a:ln w="57150">
            <a:solidFill>
              <a:srgbClr val="FF0000"/>
            </a:solidFill>
            <a:round/>
            <a:headEnd/>
            <a:tailEnd type="triangle" w="med" len="med"/>
          </a:ln>
        </p:spPr>
        <p:txBody>
          <a:bodyPr/>
          <a:lstStyle/>
          <a:p>
            <a:endParaRPr lang="it-IT"/>
          </a:p>
        </p:txBody>
      </p:sp>
      <p:sp>
        <p:nvSpPr>
          <p:cNvPr id="39972" name="Text Box 94"/>
          <p:cNvSpPr txBox="1">
            <a:spLocks noChangeArrowheads="1"/>
          </p:cNvSpPr>
          <p:nvPr/>
        </p:nvSpPr>
        <p:spPr bwMode="auto">
          <a:xfrm>
            <a:off x="4929188" y="765175"/>
            <a:ext cx="741362" cy="473075"/>
          </a:xfrm>
          <a:prstGeom prst="rect">
            <a:avLst/>
          </a:prstGeom>
          <a:solidFill>
            <a:schemeClr val="accent1"/>
          </a:solidFill>
          <a:ln w="15875">
            <a:solidFill>
              <a:srgbClr val="FF0000"/>
            </a:solidFill>
            <a:miter lim="800000"/>
            <a:headEnd/>
            <a:tailEnd/>
          </a:ln>
        </p:spPr>
        <p:txBody>
          <a:bodyPr wrap="none">
            <a:spAutoFit/>
          </a:bodyPr>
          <a:lstStyle/>
          <a:p>
            <a:r>
              <a:rPr lang="it-IT" b="1"/>
              <a:t>GUI</a:t>
            </a:r>
          </a:p>
        </p:txBody>
      </p:sp>
      <p:sp>
        <p:nvSpPr>
          <p:cNvPr id="41"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42"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43"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it-IT" smtClean="0"/>
          </a:p>
        </p:txBody>
      </p:sp>
      <p:sp>
        <p:nvSpPr>
          <p:cNvPr id="7" name="Rectangle 2"/>
          <p:cNvSpPr txBox="1">
            <a:spLocks noChangeArrowheads="1"/>
          </p:cNvSpPr>
          <p:nvPr/>
        </p:nvSpPr>
        <p:spPr bwMode="auto">
          <a:xfrm>
            <a:off x="642938" y="2286000"/>
            <a:ext cx="7772400" cy="2100263"/>
          </a:xfrm>
          <a:prstGeom prst="rect">
            <a:avLst/>
          </a:prstGeom>
          <a:noFill/>
          <a:ln w="9525">
            <a:noFill/>
            <a:miter lim="800000"/>
            <a:headEnd/>
            <a:tailEnd/>
          </a:ln>
        </p:spPr>
        <p:txBody>
          <a:bodyPr anchor="ctr"/>
          <a:lstStyle/>
          <a:p>
            <a:pPr algn="ctr">
              <a:defRPr/>
            </a:pPr>
            <a:r>
              <a:rPr lang="it-IT" b="1" kern="0" dirty="0">
                <a:solidFill>
                  <a:schemeClr val="accent2"/>
                </a:solidFill>
                <a:latin typeface="+mj-lt"/>
                <a:ea typeface="+mj-ea"/>
                <a:cs typeface="+mj-cs"/>
              </a:rPr>
              <a:t/>
            </a:r>
            <a:br>
              <a:rPr lang="it-IT" b="1" kern="0" dirty="0">
                <a:solidFill>
                  <a:schemeClr val="accent2"/>
                </a:solidFill>
                <a:latin typeface="+mj-lt"/>
                <a:ea typeface="+mj-ea"/>
                <a:cs typeface="+mj-cs"/>
              </a:rPr>
            </a:br>
            <a:r>
              <a:rPr lang="it-IT" b="1" kern="0" dirty="0">
                <a:solidFill>
                  <a:schemeClr val="accent2"/>
                </a:solidFill>
                <a:latin typeface="+mj-lt"/>
                <a:ea typeface="+mj-ea"/>
                <a:cs typeface="+mj-cs"/>
              </a:rPr>
              <a:t>Web </a:t>
            </a:r>
            <a:r>
              <a:rPr lang="it-IT" b="1" kern="0" dirty="0" err="1" smtClean="0">
                <a:solidFill>
                  <a:schemeClr val="accent2"/>
                </a:solidFill>
                <a:latin typeface="+mj-lt"/>
                <a:ea typeface="+mj-ea"/>
                <a:cs typeface="+mj-cs"/>
              </a:rPr>
              <a:t>Services</a:t>
            </a:r>
            <a:endParaRPr lang="it-IT" b="1" kern="0" dirty="0">
              <a:solidFill>
                <a:schemeClr val="accent2"/>
              </a:solidFill>
              <a:latin typeface="+mj-lt"/>
              <a:ea typeface="+mj-ea"/>
              <a:cs typeface="+mj-cs"/>
            </a:endParaRPr>
          </a:p>
          <a:p>
            <a:pPr algn="ctr">
              <a:defRPr/>
            </a:pPr>
            <a:endParaRPr lang="it-IT" b="1" kern="0" dirty="0" smtClean="0">
              <a:solidFill>
                <a:schemeClr val="accent2"/>
              </a:solidFill>
              <a:latin typeface="+mj-lt"/>
              <a:ea typeface="+mj-ea"/>
              <a:cs typeface="+mj-cs"/>
            </a:endParaRPr>
          </a:p>
          <a:p>
            <a:pPr algn="ctr">
              <a:defRPr/>
            </a:pPr>
            <a:r>
              <a:rPr lang="it-IT" b="1" kern="0" dirty="0" smtClean="0">
                <a:solidFill>
                  <a:schemeClr val="accent2"/>
                </a:solidFill>
                <a:latin typeface="+mj-lt"/>
                <a:ea typeface="+mj-ea"/>
                <a:cs typeface="+mj-cs"/>
              </a:rPr>
              <a:t>Client side </a:t>
            </a:r>
            <a:r>
              <a:rPr lang="it-IT" b="1" kern="0" dirty="0" err="1" smtClean="0">
                <a:solidFill>
                  <a:schemeClr val="accent2"/>
                </a:solidFill>
                <a:latin typeface="+mj-lt"/>
                <a:ea typeface="+mj-ea"/>
                <a:cs typeface="+mj-cs"/>
              </a:rPr>
              <a:t>Development</a:t>
            </a:r>
            <a:endParaRPr lang="en-US" b="1" kern="0" dirty="0">
              <a:solidFill>
                <a:schemeClr val="accent2"/>
              </a:solidFill>
              <a:latin typeface="+mj-lt"/>
              <a:ea typeface="+mj-ea"/>
              <a:cs typeface="+mj-cs"/>
            </a:endParaRPr>
          </a:p>
        </p:txBody>
      </p:sp>
      <p:sp>
        <p:nvSpPr>
          <p:cNvPr id="8"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9"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10"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t>WSDL: Axis Java client (I)</a:t>
            </a:r>
          </a:p>
        </p:txBody>
      </p:sp>
      <p:sp>
        <p:nvSpPr>
          <p:cNvPr id="43011" name="Rectangle 3"/>
          <p:cNvSpPr>
            <a:spLocks noGrp="1" noChangeArrowheads="1"/>
          </p:cNvSpPr>
          <p:nvPr>
            <p:ph idx="1"/>
          </p:nvPr>
        </p:nvSpPr>
        <p:spPr>
          <a:xfrm>
            <a:off x="642910" y="1071546"/>
            <a:ext cx="7772400" cy="3143272"/>
          </a:xfrm>
        </p:spPr>
        <p:txBody>
          <a:bodyPr/>
          <a:lstStyle/>
          <a:p>
            <a:pPr eaLnBrk="1" hangingPunct="1">
              <a:lnSpc>
                <a:spcPct val="90000"/>
              </a:lnSpc>
            </a:pPr>
            <a:r>
              <a:rPr lang="en-US" dirty="0" smtClean="0">
                <a:solidFill>
                  <a:srgbClr val="002060"/>
                </a:solidFill>
              </a:rPr>
              <a:t>RCMS, GRIDCC and </a:t>
            </a:r>
            <a:r>
              <a:rPr lang="en-US" dirty="0" err="1" smtClean="0">
                <a:solidFill>
                  <a:srgbClr val="002060"/>
                </a:solidFill>
              </a:rPr>
              <a:t>Agata</a:t>
            </a:r>
            <a:r>
              <a:rPr lang="en-US" dirty="0" smtClean="0">
                <a:solidFill>
                  <a:srgbClr val="002060"/>
                </a:solidFill>
              </a:rPr>
              <a:t> web applications use Axis stubs</a:t>
            </a:r>
          </a:p>
          <a:p>
            <a:pPr lvl="1" eaLnBrk="1" hangingPunct="1">
              <a:lnSpc>
                <a:spcPct val="90000"/>
              </a:lnSpc>
            </a:pPr>
            <a:r>
              <a:rPr lang="en-US" dirty="0" smtClean="0"/>
              <a:t>They communicate with other Java Axis Web Services</a:t>
            </a:r>
          </a:p>
          <a:p>
            <a:pPr lvl="1" eaLnBrk="1" hangingPunct="1">
              <a:lnSpc>
                <a:spcPct val="90000"/>
              </a:lnSpc>
            </a:pPr>
            <a:r>
              <a:rPr lang="en-US" dirty="0" smtClean="0"/>
              <a:t>For instance CMS Function Managers (FMs) retrieve the configuration from the Resource Service WS, send commands to other FMs, receive state change notifications from other FMs</a:t>
            </a:r>
          </a:p>
          <a:p>
            <a:pPr lvl="1" eaLnBrk="1" hangingPunct="1">
              <a:lnSpc>
                <a:spcPct val="90000"/>
              </a:lnSpc>
              <a:buNone/>
            </a:pPr>
            <a:endParaRPr lang="en-US" dirty="0" smtClean="0"/>
          </a:p>
          <a:p>
            <a:pPr eaLnBrk="1" hangingPunct="1">
              <a:lnSpc>
                <a:spcPct val="90000"/>
              </a:lnSpc>
            </a:pPr>
            <a:r>
              <a:rPr lang="en-US" dirty="0" err="1" smtClean="0">
                <a:solidFill>
                  <a:srgbClr val="002060"/>
                </a:solidFill>
              </a:rPr>
              <a:t>Agata</a:t>
            </a:r>
            <a:r>
              <a:rPr lang="en-US" dirty="0" smtClean="0">
                <a:solidFill>
                  <a:srgbClr val="002060"/>
                </a:solidFill>
              </a:rPr>
              <a:t> DAQ is developed in </a:t>
            </a:r>
            <a:r>
              <a:rPr lang="en-US" dirty="0" err="1" smtClean="0">
                <a:solidFill>
                  <a:srgbClr val="002060"/>
                </a:solidFill>
              </a:rPr>
              <a:t>Narval</a:t>
            </a:r>
            <a:r>
              <a:rPr lang="en-US" dirty="0" smtClean="0">
                <a:solidFill>
                  <a:srgbClr val="002060"/>
                </a:solidFill>
              </a:rPr>
              <a:t> (</a:t>
            </a:r>
            <a:r>
              <a:rPr lang="en-US" dirty="0" err="1" smtClean="0">
                <a:solidFill>
                  <a:srgbClr val="002060"/>
                </a:solidFill>
              </a:rPr>
              <a:t>Ada</a:t>
            </a:r>
            <a:r>
              <a:rPr lang="en-US" dirty="0" smtClean="0">
                <a:solidFill>
                  <a:srgbClr val="002060"/>
                </a:solidFill>
              </a:rPr>
              <a:t> programming language)</a:t>
            </a:r>
          </a:p>
          <a:p>
            <a:pPr lvl="1" eaLnBrk="1" hangingPunct="1">
              <a:lnSpc>
                <a:spcPct val="90000"/>
              </a:lnSpc>
            </a:pPr>
            <a:r>
              <a:rPr lang="en-US" dirty="0" err="1" smtClean="0"/>
              <a:t>Narval</a:t>
            </a:r>
            <a:r>
              <a:rPr lang="en-US" dirty="0" smtClean="0"/>
              <a:t> distributed system provides a WSDL for control and monitoring purposes (Generated by </a:t>
            </a:r>
            <a:r>
              <a:rPr lang="en-US" i="1" dirty="0" smtClean="0"/>
              <a:t>Ada2WSDL)</a:t>
            </a:r>
          </a:p>
          <a:p>
            <a:pPr lvl="1" eaLnBrk="1" hangingPunct="1">
              <a:lnSpc>
                <a:spcPct val="90000"/>
              </a:lnSpc>
            </a:pPr>
            <a:r>
              <a:rPr lang="en-US" dirty="0" smtClean="0"/>
              <a:t>Axis Java stubs were generated</a:t>
            </a:r>
          </a:p>
          <a:p>
            <a:pPr lvl="2" eaLnBrk="1" hangingPunct="1">
              <a:lnSpc>
                <a:spcPct val="90000"/>
              </a:lnSpc>
            </a:pPr>
            <a:r>
              <a:rPr lang="en-US" dirty="0" smtClean="0"/>
              <a:t>no particular problems</a:t>
            </a:r>
          </a:p>
        </p:txBody>
      </p:sp>
      <p:sp>
        <p:nvSpPr>
          <p:cNvPr id="7" name="Text Box 3"/>
          <p:cNvSpPr txBox="1">
            <a:spLocks noChangeArrowheads="1"/>
          </p:cNvSpPr>
          <p:nvPr/>
        </p:nvSpPr>
        <p:spPr bwMode="auto">
          <a:xfrm>
            <a:off x="642910" y="4357694"/>
            <a:ext cx="8001056" cy="2286016"/>
          </a:xfrm>
          <a:prstGeom prst="rect">
            <a:avLst/>
          </a:prstGeom>
          <a:solidFill>
            <a:srgbClr val="FFFF99">
              <a:alpha val="87842"/>
            </a:srgbClr>
          </a:solidFill>
          <a:ln w="9525">
            <a:noFill/>
            <a:miter lim="800000"/>
            <a:headEnd/>
            <a:tailEnd/>
          </a:ln>
        </p:spPr>
        <p:txBody>
          <a:bodyPr/>
          <a:lstStyle/>
          <a:p>
            <a:r>
              <a:rPr lang="it-IT" sz="900" dirty="0" smtClean="0"/>
              <a:t>&lt;?xml </a:t>
            </a:r>
            <a:r>
              <a:rPr lang="it-IT" sz="900" dirty="0" err="1" smtClean="0"/>
              <a:t>version=</a:t>
            </a:r>
            <a:r>
              <a:rPr lang="it-IT" sz="900" dirty="0" smtClean="0"/>
              <a:t>"1.0" </a:t>
            </a:r>
            <a:r>
              <a:rPr lang="it-IT" sz="900" dirty="0" err="1" smtClean="0"/>
              <a:t>encoding=</a:t>
            </a:r>
            <a:r>
              <a:rPr lang="it-IT" sz="900" dirty="0" smtClean="0"/>
              <a:t>"UTF-8"?&gt;</a:t>
            </a:r>
          </a:p>
          <a:p>
            <a:r>
              <a:rPr lang="it-IT" sz="900" dirty="0" smtClean="0"/>
              <a:t>&lt;</a:t>
            </a:r>
            <a:r>
              <a:rPr lang="it-IT" sz="900" dirty="0" err="1" smtClean="0"/>
              <a:t>definitions</a:t>
            </a:r>
            <a:r>
              <a:rPr lang="it-IT" sz="900" dirty="0" smtClean="0"/>
              <a:t> </a:t>
            </a:r>
            <a:r>
              <a:rPr lang="it-IT" sz="900" dirty="0" err="1" smtClean="0"/>
              <a:t>name=</a:t>
            </a:r>
            <a:r>
              <a:rPr lang="it-IT" sz="900" dirty="0" smtClean="0"/>
              <a:t>"</a:t>
            </a:r>
            <a:r>
              <a:rPr lang="it-IT" sz="900" dirty="0" err="1" smtClean="0"/>
              <a:t>narval_aws</a:t>
            </a:r>
            <a:r>
              <a:rPr lang="it-IT" sz="900" dirty="0" smtClean="0"/>
              <a:t>"</a:t>
            </a:r>
          </a:p>
          <a:p>
            <a:r>
              <a:rPr lang="it-IT" sz="900" dirty="0" smtClean="0"/>
              <a:t>…</a:t>
            </a:r>
          </a:p>
          <a:p>
            <a:r>
              <a:rPr lang="it-IT" sz="900" dirty="0" smtClean="0"/>
              <a:t>   &lt;!</a:t>
            </a:r>
            <a:r>
              <a:rPr lang="it-IT" sz="900" dirty="0" err="1" smtClean="0"/>
              <a:t>--</a:t>
            </a:r>
            <a:r>
              <a:rPr lang="it-IT" sz="900" dirty="0" smtClean="0"/>
              <a:t> </a:t>
            </a:r>
            <a:r>
              <a:rPr lang="it-IT" sz="900" b="1" dirty="0" err="1" smtClean="0"/>
              <a:t>Generated</a:t>
            </a:r>
            <a:r>
              <a:rPr lang="it-IT" sz="900" b="1" dirty="0" smtClean="0"/>
              <a:t> </a:t>
            </a:r>
            <a:r>
              <a:rPr lang="it-IT" sz="900" b="1" dirty="0" err="1" smtClean="0"/>
              <a:t>by</a:t>
            </a:r>
            <a:r>
              <a:rPr lang="it-IT" sz="900" b="1" dirty="0" smtClean="0"/>
              <a:t> AWS/Ada2WSDL v1.1</a:t>
            </a:r>
          </a:p>
          <a:p>
            <a:r>
              <a:rPr lang="en-US" sz="900" b="1" dirty="0" smtClean="0"/>
              <a:t>        on Wednesday 06 February 2008 at 10:05:01 </a:t>
            </a:r>
            <a:r>
              <a:rPr lang="en-US" sz="900" dirty="0" smtClean="0"/>
              <a:t>--&gt;</a:t>
            </a:r>
            <a:endParaRPr lang="it-IT" sz="900" dirty="0" smtClean="0"/>
          </a:p>
          <a:p>
            <a:r>
              <a:rPr lang="it-IT" sz="900" dirty="0" smtClean="0"/>
              <a:t>   &lt;</a:t>
            </a:r>
            <a:r>
              <a:rPr lang="it-IT" sz="900" dirty="0" err="1" smtClean="0"/>
              <a:t>types</a:t>
            </a:r>
            <a:r>
              <a:rPr lang="it-IT" sz="900" dirty="0" smtClean="0"/>
              <a:t>&gt;…</a:t>
            </a:r>
          </a:p>
          <a:p>
            <a:r>
              <a:rPr lang="it-IT" sz="900" dirty="0" smtClean="0"/>
              <a:t>   &lt;/</a:t>
            </a:r>
            <a:r>
              <a:rPr lang="it-IT" sz="900" dirty="0" err="1" smtClean="0"/>
              <a:t>types</a:t>
            </a:r>
            <a:r>
              <a:rPr lang="it-IT" sz="900" dirty="0" smtClean="0"/>
              <a:t>&gt;…</a:t>
            </a:r>
          </a:p>
          <a:p>
            <a:r>
              <a:rPr lang="it-IT" sz="900" dirty="0" smtClean="0"/>
              <a:t>   &lt;</a:t>
            </a:r>
            <a:r>
              <a:rPr lang="it-IT" sz="900" dirty="0" err="1" smtClean="0"/>
              <a:t>message</a:t>
            </a:r>
            <a:r>
              <a:rPr lang="it-IT" sz="900" dirty="0" smtClean="0"/>
              <a:t> </a:t>
            </a:r>
            <a:r>
              <a:rPr lang="it-IT" sz="900" dirty="0" err="1" smtClean="0"/>
              <a:t>name=</a:t>
            </a:r>
            <a:r>
              <a:rPr lang="it-IT" sz="900" dirty="0" smtClean="0"/>
              <a:t>"Send_Command_With_Arguments_Request"&gt;</a:t>
            </a:r>
          </a:p>
          <a:p>
            <a:r>
              <a:rPr lang="en-US" sz="900" dirty="0" smtClean="0"/>
              <a:t>      &lt;part name="Command" type="</a:t>
            </a:r>
            <a:r>
              <a:rPr lang="en-US" sz="900" dirty="0" err="1" smtClean="0"/>
              <a:t>xsd:string</a:t>
            </a:r>
            <a:r>
              <a:rPr lang="en-US" sz="900" dirty="0" smtClean="0"/>
              <a:t>"/&gt;</a:t>
            </a:r>
          </a:p>
          <a:p>
            <a:r>
              <a:rPr lang="en-US" sz="900" dirty="0" smtClean="0"/>
              <a:t>      &lt;part name="Arguments" type="n1:String_Array"/&gt;</a:t>
            </a:r>
          </a:p>
          <a:p>
            <a:r>
              <a:rPr lang="it-IT" sz="900" dirty="0" smtClean="0"/>
              <a:t>   &lt;/</a:t>
            </a:r>
            <a:r>
              <a:rPr lang="it-IT" sz="900" dirty="0" err="1" smtClean="0"/>
              <a:t>message</a:t>
            </a:r>
            <a:r>
              <a:rPr lang="it-IT" sz="900" dirty="0" smtClean="0"/>
              <a:t>&gt;</a:t>
            </a:r>
          </a:p>
          <a:p>
            <a:endParaRPr lang="it-IT" sz="900" dirty="0" smtClean="0"/>
          </a:p>
          <a:p>
            <a:r>
              <a:rPr lang="it-IT" sz="900" dirty="0" smtClean="0"/>
              <a:t>   &lt;</a:t>
            </a:r>
            <a:r>
              <a:rPr lang="it-IT" sz="900" dirty="0" err="1" smtClean="0"/>
              <a:t>message</a:t>
            </a:r>
            <a:r>
              <a:rPr lang="it-IT" sz="900" dirty="0" smtClean="0"/>
              <a:t> </a:t>
            </a:r>
            <a:r>
              <a:rPr lang="it-IT" sz="900" dirty="0" err="1" smtClean="0"/>
              <a:t>name=</a:t>
            </a:r>
            <a:r>
              <a:rPr lang="it-IT" sz="900" dirty="0" smtClean="0"/>
              <a:t>"Send_Command_With_Arguments_Response"&gt;</a:t>
            </a:r>
          </a:p>
          <a:p>
            <a:r>
              <a:rPr lang="en-US" sz="900" dirty="0" smtClean="0"/>
              <a:t>      &lt;part name="Result" type="</a:t>
            </a:r>
            <a:r>
              <a:rPr lang="en-US" sz="900" dirty="0" err="1" smtClean="0"/>
              <a:t>xsd:string</a:t>
            </a:r>
            <a:r>
              <a:rPr lang="en-US" sz="900" dirty="0" smtClean="0"/>
              <a:t>"/&gt;</a:t>
            </a:r>
          </a:p>
          <a:p>
            <a:r>
              <a:rPr lang="it-IT" sz="900" dirty="0" smtClean="0"/>
              <a:t>   &lt;/</a:t>
            </a:r>
            <a:r>
              <a:rPr lang="it-IT" sz="900" dirty="0" err="1" smtClean="0"/>
              <a:t>message</a:t>
            </a:r>
            <a:r>
              <a:rPr lang="it-IT" sz="900" dirty="0" smtClean="0"/>
              <a:t>&gt;</a:t>
            </a:r>
          </a:p>
          <a:p>
            <a:r>
              <a:rPr lang="it-IT" sz="900" dirty="0" smtClean="0"/>
              <a:t>…</a:t>
            </a:r>
          </a:p>
        </p:txBody>
      </p:sp>
      <p:sp>
        <p:nvSpPr>
          <p:cNvPr id="8"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9"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10"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t>WSDL: Axis Java client (II)</a:t>
            </a:r>
          </a:p>
        </p:txBody>
      </p:sp>
      <p:sp>
        <p:nvSpPr>
          <p:cNvPr id="43011" name="Rectangle 3"/>
          <p:cNvSpPr>
            <a:spLocks noGrp="1" noChangeArrowheads="1"/>
          </p:cNvSpPr>
          <p:nvPr>
            <p:ph idx="1"/>
          </p:nvPr>
        </p:nvSpPr>
        <p:spPr>
          <a:xfrm>
            <a:off x="642910" y="857232"/>
            <a:ext cx="7772400" cy="4214842"/>
          </a:xfrm>
        </p:spPr>
        <p:txBody>
          <a:bodyPr/>
          <a:lstStyle/>
          <a:p>
            <a:pPr eaLnBrk="1" hangingPunct="1">
              <a:lnSpc>
                <a:spcPct val="90000"/>
              </a:lnSpc>
            </a:pPr>
            <a:r>
              <a:rPr lang="en-US" dirty="0" err="1" smtClean="0">
                <a:solidFill>
                  <a:srgbClr val="002060"/>
                </a:solidFill>
              </a:rPr>
              <a:t>Agata</a:t>
            </a:r>
            <a:r>
              <a:rPr lang="en-US" dirty="0" smtClean="0">
                <a:solidFill>
                  <a:srgbClr val="002060"/>
                </a:solidFill>
              </a:rPr>
              <a:t>: Slow Control WSDL </a:t>
            </a:r>
            <a:r>
              <a:rPr lang="en-US" dirty="0" smtClean="0"/>
              <a:t>(</a:t>
            </a:r>
            <a:r>
              <a:rPr lang="en-US" dirty="0" err="1" smtClean="0"/>
              <a:t>Daresbury</a:t>
            </a:r>
            <a:r>
              <a:rPr lang="en-US" dirty="0" smtClean="0"/>
              <a:t>)</a:t>
            </a:r>
          </a:p>
          <a:p>
            <a:pPr lvl="1" eaLnBrk="1" hangingPunct="1">
              <a:lnSpc>
                <a:spcPct val="90000"/>
              </a:lnSpc>
            </a:pPr>
            <a:r>
              <a:rPr lang="en-US" dirty="0" smtClean="0"/>
              <a:t>Defined in C language</a:t>
            </a:r>
          </a:p>
          <a:p>
            <a:pPr lvl="2" eaLnBrk="1" hangingPunct="1">
              <a:lnSpc>
                <a:spcPct val="90000"/>
              </a:lnSpc>
            </a:pPr>
            <a:r>
              <a:rPr lang="en-US" sz="1600" b="1" dirty="0" err="1" smtClean="0"/>
              <a:t>int</a:t>
            </a:r>
            <a:r>
              <a:rPr lang="en-US" sz="1600" b="1" dirty="0" smtClean="0"/>
              <a:t> Do-Reset (</a:t>
            </a:r>
            <a:r>
              <a:rPr lang="en-US" sz="1600" b="1" dirty="0" err="1" smtClean="0"/>
              <a:t>int</a:t>
            </a:r>
            <a:r>
              <a:rPr lang="en-US" sz="1600" b="1" dirty="0" smtClean="0"/>
              <a:t> *</a:t>
            </a:r>
            <a:r>
              <a:rPr lang="en-US" sz="1600" b="1" dirty="0" err="1" smtClean="0"/>
              <a:t>rc</a:t>
            </a:r>
            <a:r>
              <a:rPr lang="en-US" sz="1600" b="1" dirty="0" smtClean="0"/>
              <a:t>);</a:t>
            </a:r>
            <a:br>
              <a:rPr lang="en-US" sz="1600" b="1" dirty="0" smtClean="0"/>
            </a:br>
            <a:r>
              <a:rPr lang="en-US" sz="1600" b="1" dirty="0" err="1" smtClean="0"/>
              <a:t>int</a:t>
            </a:r>
            <a:r>
              <a:rPr lang="en-US" sz="1600" b="1" dirty="0" smtClean="0"/>
              <a:t> Do-</a:t>
            </a:r>
            <a:r>
              <a:rPr lang="en-US" sz="1600" b="1" dirty="0" err="1" smtClean="0"/>
              <a:t>SetUp</a:t>
            </a:r>
            <a:r>
              <a:rPr lang="en-US" sz="1600" b="1" dirty="0" smtClean="0"/>
              <a:t> (</a:t>
            </a:r>
            <a:r>
              <a:rPr lang="en-US" sz="1600" b="1" dirty="0" err="1" smtClean="0"/>
              <a:t>int</a:t>
            </a:r>
            <a:r>
              <a:rPr lang="en-US" sz="1600" b="1" dirty="0" smtClean="0"/>
              <a:t> *</a:t>
            </a:r>
            <a:r>
              <a:rPr lang="en-US" sz="1600" b="1" dirty="0" err="1" smtClean="0"/>
              <a:t>rc</a:t>
            </a:r>
            <a:r>
              <a:rPr lang="en-US" sz="1600" b="1" dirty="0" smtClean="0"/>
              <a:t>);</a:t>
            </a:r>
            <a:br>
              <a:rPr lang="en-US" sz="1600" b="1" dirty="0" smtClean="0"/>
            </a:br>
            <a:r>
              <a:rPr lang="en-US" sz="1600" b="1" dirty="0" err="1" smtClean="0"/>
              <a:t>int</a:t>
            </a:r>
            <a:r>
              <a:rPr lang="en-US" sz="1600" b="1" dirty="0" smtClean="0"/>
              <a:t> Do-Stop (</a:t>
            </a:r>
            <a:r>
              <a:rPr lang="en-US" sz="1600" b="1" dirty="0" err="1" smtClean="0"/>
              <a:t>int</a:t>
            </a:r>
            <a:r>
              <a:rPr lang="en-US" sz="1600" b="1" dirty="0" smtClean="0"/>
              <a:t> *</a:t>
            </a:r>
            <a:r>
              <a:rPr lang="en-US" sz="1600" b="1" dirty="0" err="1" smtClean="0"/>
              <a:t>rc</a:t>
            </a:r>
            <a:r>
              <a:rPr lang="en-US" sz="1600" b="1" dirty="0" smtClean="0"/>
              <a:t>);</a:t>
            </a:r>
            <a:br>
              <a:rPr lang="en-US" sz="1600" b="1" dirty="0" smtClean="0"/>
            </a:br>
            <a:r>
              <a:rPr lang="en-US" sz="1600" b="1" dirty="0" err="1" smtClean="0"/>
              <a:t>int</a:t>
            </a:r>
            <a:r>
              <a:rPr lang="en-US" sz="1600" b="1" dirty="0" smtClean="0"/>
              <a:t> Do-Go (</a:t>
            </a:r>
            <a:r>
              <a:rPr lang="en-US" sz="1600" b="1" dirty="0" err="1" smtClean="0"/>
              <a:t>int</a:t>
            </a:r>
            <a:r>
              <a:rPr lang="en-US" sz="1600" b="1" dirty="0" smtClean="0"/>
              <a:t> *</a:t>
            </a:r>
            <a:r>
              <a:rPr lang="en-US" sz="1600" b="1" dirty="0" err="1" smtClean="0"/>
              <a:t>rc</a:t>
            </a:r>
            <a:r>
              <a:rPr lang="en-US" sz="1600" b="1" dirty="0" smtClean="0"/>
              <a:t>);</a:t>
            </a:r>
          </a:p>
          <a:p>
            <a:pPr lvl="2" eaLnBrk="1" hangingPunct="1">
              <a:lnSpc>
                <a:spcPct val="90000"/>
              </a:lnSpc>
              <a:buNone/>
            </a:pPr>
            <a:r>
              <a:rPr lang="en-US" b="1" dirty="0" smtClean="0"/>
              <a:t>	…</a:t>
            </a:r>
            <a:endParaRPr lang="en-US" dirty="0" smtClean="0"/>
          </a:p>
          <a:p>
            <a:pPr lvl="1" eaLnBrk="1" hangingPunct="1">
              <a:lnSpc>
                <a:spcPct val="90000"/>
              </a:lnSpc>
            </a:pPr>
            <a:r>
              <a:rPr lang="en-US" dirty="0" smtClean="0"/>
              <a:t>WSDL generated using </a:t>
            </a:r>
            <a:r>
              <a:rPr lang="en-US" dirty="0" err="1" smtClean="0"/>
              <a:t>gSOAP</a:t>
            </a:r>
            <a:endParaRPr lang="en-US" dirty="0" smtClean="0"/>
          </a:p>
          <a:p>
            <a:pPr lvl="1" eaLnBrk="1" hangingPunct="1">
              <a:lnSpc>
                <a:spcPct val="90000"/>
              </a:lnSpc>
            </a:pPr>
            <a:r>
              <a:rPr lang="en-US" dirty="0" smtClean="0"/>
              <a:t>WSDL implemented in </a:t>
            </a:r>
            <a:r>
              <a:rPr lang="en-US" dirty="0" err="1" smtClean="0"/>
              <a:t>Tcl</a:t>
            </a:r>
            <a:r>
              <a:rPr lang="en-US" dirty="0" smtClean="0"/>
              <a:t> for “digitizer electronics” (</a:t>
            </a:r>
            <a:r>
              <a:rPr lang="en-US" dirty="0" err="1" smtClean="0"/>
              <a:t>Daresbury</a:t>
            </a:r>
            <a:r>
              <a:rPr lang="en-US" dirty="0" smtClean="0"/>
              <a:t>)</a:t>
            </a:r>
          </a:p>
          <a:p>
            <a:pPr lvl="2" eaLnBrk="1" hangingPunct="1">
              <a:lnSpc>
                <a:spcPct val="90000"/>
              </a:lnSpc>
            </a:pPr>
            <a:r>
              <a:rPr lang="en-US" dirty="0" err="1" smtClean="0"/>
              <a:t>Tcl</a:t>
            </a:r>
            <a:r>
              <a:rPr lang="en-US" dirty="0" smtClean="0"/>
              <a:t> Web Server : </a:t>
            </a:r>
            <a:r>
              <a:rPr lang="en-US" dirty="0" smtClean="0">
                <a:hlinkClick r:id="rId3"/>
              </a:rPr>
              <a:t>http://www.tcl.tk/software/tclhttpd/</a:t>
            </a:r>
            <a:r>
              <a:rPr lang="en-US" dirty="0" smtClean="0"/>
              <a:t> </a:t>
            </a:r>
          </a:p>
          <a:p>
            <a:pPr lvl="1" eaLnBrk="1" hangingPunct="1">
              <a:lnSpc>
                <a:spcPct val="90000"/>
              </a:lnSpc>
            </a:pPr>
            <a:r>
              <a:rPr lang="en-US" dirty="0" smtClean="0"/>
              <a:t>WSDL implemented in </a:t>
            </a:r>
            <a:r>
              <a:rPr lang="en-US" dirty="0" err="1" smtClean="0"/>
              <a:t>Ada</a:t>
            </a:r>
            <a:r>
              <a:rPr lang="en-US" dirty="0" smtClean="0"/>
              <a:t> (ENX) for “segment and core mezzanines</a:t>
            </a:r>
            <a:r>
              <a:rPr lang="en-US" dirty="0" smtClean="0"/>
              <a:t>” </a:t>
            </a:r>
            <a:r>
              <a:rPr lang="en-US" dirty="0" smtClean="0"/>
              <a:t>( </a:t>
            </a:r>
            <a:r>
              <a:rPr lang="en-US" sz="1600" dirty="0" smtClean="0">
                <a:hlinkClick r:id="rId4"/>
              </a:rPr>
              <a:t>http</a:t>
            </a:r>
            <a:r>
              <a:rPr lang="en-US" sz="1600" dirty="0" smtClean="0">
                <a:hlinkClick r:id="rId4"/>
              </a:rPr>
              <a:t>://enx.in2p3.fr</a:t>
            </a:r>
            <a:r>
              <a:rPr lang="en-US" sz="1600" dirty="0" smtClean="0">
                <a:hlinkClick r:id="rId4"/>
              </a:rPr>
              <a:t>/</a:t>
            </a:r>
            <a:r>
              <a:rPr lang="en-US" sz="1600" dirty="0" smtClean="0"/>
              <a:t>  </a:t>
            </a:r>
            <a:r>
              <a:rPr lang="en-US" dirty="0" smtClean="0"/>
              <a:t>)</a:t>
            </a:r>
            <a:endParaRPr lang="en-US" dirty="0" smtClean="0"/>
          </a:p>
          <a:p>
            <a:pPr eaLnBrk="1" hangingPunct="1">
              <a:lnSpc>
                <a:spcPct val="90000"/>
              </a:lnSpc>
            </a:pPr>
            <a:r>
              <a:rPr lang="en-US" dirty="0" smtClean="0">
                <a:solidFill>
                  <a:srgbClr val="002060"/>
                </a:solidFill>
              </a:rPr>
              <a:t>Run Control Java/Axis stubs generated </a:t>
            </a:r>
            <a:r>
              <a:rPr lang="en-US" dirty="0" smtClean="0"/>
              <a:t>(</a:t>
            </a:r>
            <a:r>
              <a:rPr lang="en-US" dirty="0" err="1" smtClean="0"/>
              <a:t>Legnaro</a:t>
            </a:r>
            <a:r>
              <a:rPr lang="en-US" dirty="0" smtClean="0"/>
              <a:t>)</a:t>
            </a:r>
          </a:p>
          <a:p>
            <a:pPr lvl="1" eaLnBrk="1" hangingPunct="1">
              <a:lnSpc>
                <a:spcPct val="90000"/>
              </a:lnSpc>
            </a:pPr>
            <a:r>
              <a:rPr lang="en-US" dirty="0" smtClean="0"/>
              <a:t>First tests: no problems encountered</a:t>
            </a:r>
          </a:p>
        </p:txBody>
      </p:sp>
      <p:sp>
        <p:nvSpPr>
          <p:cNvPr id="7" name="Text Box 3"/>
          <p:cNvSpPr txBox="1">
            <a:spLocks noChangeArrowheads="1"/>
          </p:cNvSpPr>
          <p:nvPr/>
        </p:nvSpPr>
        <p:spPr bwMode="auto">
          <a:xfrm>
            <a:off x="642910" y="4857760"/>
            <a:ext cx="8001056" cy="1714512"/>
          </a:xfrm>
          <a:prstGeom prst="rect">
            <a:avLst/>
          </a:prstGeom>
          <a:solidFill>
            <a:srgbClr val="FFFF99">
              <a:alpha val="87842"/>
            </a:srgbClr>
          </a:solidFill>
          <a:ln w="9525">
            <a:noFill/>
            <a:miter lim="800000"/>
            <a:headEnd/>
            <a:tailEnd/>
          </a:ln>
        </p:spPr>
        <p:txBody>
          <a:bodyPr/>
          <a:lstStyle/>
          <a:p>
            <a:r>
              <a:rPr lang="it-IT" sz="900" dirty="0" smtClean="0"/>
              <a:t>&lt;?xml </a:t>
            </a:r>
            <a:r>
              <a:rPr lang="it-IT" sz="900" dirty="0" err="1" smtClean="0"/>
              <a:t>version=</a:t>
            </a:r>
            <a:r>
              <a:rPr lang="it-IT" sz="900" dirty="0" smtClean="0"/>
              <a:t>"1.0" </a:t>
            </a:r>
            <a:r>
              <a:rPr lang="it-IT" sz="900" dirty="0" err="1" smtClean="0"/>
              <a:t>encoding=</a:t>
            </a:r>
            <a:r>
              <a:rPr lang="it-IT" sz="900" dirty="0" smtClean="0"/>
              <a:t>"UTF-8"?&gt;</a:t>
            </a:r>
          </a:p>
          <a:p>
            <a:r>
              <a:rPr lang="it-IT" sz="900" dirty="0" smtClean="0"/>
              <a:t>&lt;</a:t>
            </a:r>
            <a:r>
              <a:rPr lang="it-IT" sz="900" dirty="0" err="1" smtClean="0"/>
              <a:t>definitions</a:t>
            </a:r>
            <a:r>
              <a:rPr lang="it-IT" sz="900" dirty="0" smtClean="0"/>
              <a:t> </a:t>
            </a:r>
            <a:r>
              <a:rPr lang="it-IT" sz="900" dirty="0" err="1" smtClean="0"/>
              <a:t>name=</a:t>
            </a:r>
            <a:r>
              <a:rPr lang="it-IT" sz="900" dirty="0" smtClean="0"/>
              <a:t>"</a:t>
            </a:r>
            <a:r>
              <a:rPr lang="it-IT" sz="900" dirty="0" err="1" smtClean="0"/>
              <a:t>DataAcquisitionControlServer</a:t>
            </a:r>
            <a:r>
              <a:rPr lang="it-IT" sz="900" dirty="0" smtClean="0"/>
              <a:t>“ </a:t>
            </a:r>
            <a:r>
              <a:rPr lang="it-IT" sz="900" dirty="0" err="1" smtClean="0"/>
              <a:t>targetNamespace=</a:t>
            </a:r>
            <a:r>
              <a:rPr lang="it-IT" sz="900" dirty="0" smtClean="0"/>
              <a:t>"http://npg.dl.ac.uk:8015/DataAcquisitionControl.wsdl"</a:t>
            </a:r>
          </a:p>
          <a:p>
            <a:r>
              <a:rPr lang="it-IT" sz="900" dirty="0" smtClean="0"/>
              <a:t> </a:t>
            </a:r>
          </a:p>
          <a:p>
            <a:r>
              <a:rPr lang="it-IT" sz="900" dirty="0" smtClean="0"/>
              <a:t>&lt;</a:t>
            </a:r>
            <a:r>
              <a:rPr lang="it-IT" sz="900" dirty="0" err="1" smtClean="0"/>
              <a:t>message</a:t>
            </a:r>
            <a:r>
              <a:rPr lang="it-IT" sz="900" dirty="0" smtClean="0"/>
              <a:t> </a:t>
            </a:r>
            <a:r>
              <a:rPr lang="it-IT" sz="900" dirty="0" err="1" smtClean="0"/>
              <a:t>name=</a:t>
            </a:r>
            <a:r>
              <a:rPr lang="it-IT" sz="900" dirty="0" smtClean="0"/>
              <a:t>"</a:t>
            </a:r>
            <a:r>
              <a:rPr lang="it-IT" sz="900" dirty="0" err="1" smtClean="0"/>
              <a:t>Get-StateRequest</a:t>
            </a:r>
            <a:r>
              <a:rPr lang="it-IT" sz="900" dirty="0" smtClean="0"/>
              <a:t>"&gt;</a:t>
            </a:r>
          </a:p>
          <a:p>
            <a:r>
              <a:rPr lang="it-IT" sz="900" dirty="0" smtClean="0"/>
              <a:t>&lt;/</a:t>
            </a:r>
            <a:r>
              <a:rPr lang="it-IT" sz="900" dirty="0" err="1" smtClean="0"/>
              <a:t>message</a:t>
            </a:r>
            <a:r>
              <a:rPr lang="it-IT" sz="900" dirty="0" smtClean="0"/>
              <a:t>&gt;</a:t>
            </a:r>
          </a:p>
          <a:p>
            <a:endParaRPr lang="it-IT" sz="900" dirty="0" smtClean="0"/>
          </a:p>
          <a:p>
            <a:r>
              <a:rPr lang="it-IT" sz="900" dirty="0" smtClean="0"/>
              <a:t>&lt;</a:t>
            </a:r>
            <a:r>
              <a:rPr lang="it-IT" sz="900" dirty="0" err="1" smtClean="0"/>
              <a:t>message</a:t>
            </a:r>
            <a:r>
              <a:rPr lang="it-IT" sz="900" dirty="0" smtClean="0"/>
              <a:t> </a:t>
            </a:r>
            <a:r>
              <a:rPr lang="it-IT" sz="900" dirty="0" err="1" smtClean="0"/>
              <a:t>name=</a:t>
            </a:r>
            <a:r>
              <a:rPr lang="it-IT" sz="900" dirty="0" smtClean="0"/>
              <a:t>"</a:t>
            </a:r>
            <a:r>
              <a:rPr lang="it-IT" sz="900" dirty="0" err="1" smtClean="0"/>
              <a:t>Get-StateResponse</a:t>
            </a:r>
            <a:r>
              <a:rPr lang="it-IT" sz="900" dirty="0" smtClean="0"/>
              <a:t>"&gt;</a:t>
            </a:r>
          </a:p>
          <a:p>
            <a:r>
              <a:rPr lang="it-IT" sz="900" dirty="0" smtClean="0"/>
              <a:t> &lt;part </a:t>
            </a:r>
            <a:r>
              <a:rPr lang="it-IT" sz="900" dirty="0" err="1" smtClean="0"/>
              <a:t>name=</a:t>
            </a:r>
            <a:r>
              <a:rPr lang="it-IT" sz="900" dirty="0" smtClean="0"/>
              <a:t>"</a:t>
            </a:r>
            <a:r>
              <a:rPr lang="it-IT" sz="900" dirty="0" err="1" smtClean="0"/>
              <a:t>ResponseCode</a:t>
            </a:r>
            <a:r>
              <a:rPr lang="it-IT" sz="900" dirty="0" smtClean="0"/>
              <a:t>" </a:t>
            </a:r>
            <a:r>
              <a:rPr lang="it-IT" sz="900" dirty="0" err="1" smtClean="0"/>
              <a:t>type=</a:t>
            </a:r>
            <a:r>
              <a:rPr lang="it-IT" sz="900" dirty="0" smtClean="0"/>
              <a:t>"</a:t>
            </a:r>
            <a:r>
              <a:rPr lang="it-IT" sz="900" dirty="0" err="1" smtClean="0"/>
              <a:t>xsd</a:t>
            </a:r>
            <a:r>
              <a:rPr lang="it-IT" sz="900" dirty="0" smtClean="0"/>
              <a:t>:</a:t>
            </a:r>
            <a:r>
              <a:rPr lang="it-IT" sz="900" dirty="0" err="1" smtClean="0"/>
              <a:t>int</a:t>
            </a:r>
            <a:r>
              <a:rPr lang="it-IT" sz="900" dirty="0" smtClean="0"/>
              <a:t>"/&gt;</a:t>
            </a:r>
          </a:p>
          <a:p>
            <a:r>
              <a:rPr lang="it-IT" sz="900" dirty="0" smtClean="0"/>
              <a:t> &lt;part </a:t>
            </a:r>
            <a:r>
              <a:rPr lang="it-IT" sz="900" dirty="0" err="1" smtClean="0"/>
              <a:t>name=</a:t>
            </a:r>
            <a:r>
              <a:rPr lang="it-IT" sz="900" dirty="0" smtClean="0"/>
              <a:t>"Code" </a:t>
            </a:r>
            <a:r>
              <a:rPr lang="it-IT" sz="900" dirty="0" err="1" smtClean="0"/>
              <a:t>type=</a:t>
            </a:r>
            <a:r>
              <a:rPr lang="it-IT" sz="900" dirty="0" smtClean="0"/>
              <a:t>"</a:t>
            </a:r>
            <a:r>
              <a:rPr lang="it-IT" sz="900" dirty="0" err="1" smtClean="0"/>
              <a:t>xsd</a:t>
            </a:r>
            <a:r>
              <a:rPr lang="it-IT" sz="900" dirty="0" smtClean="0"/>
              <a:t>:</a:t>
            </a:r>
            <a:r>
              <a:rPr lang="it-IT" sz="900" dirty="0" err="1" smtClean="0"/>
              <a:t>int</a:t>
            </a:r>
            <a:r>
              <a:rPr lang="it-IT" sz="900" dirty="0" smtClean="0"/>
              <a:t>"/&gt;</a:t>
            </a:r>
          </a:p>
          <a:p>
            <a:r>
              <a:rPr lang="en-US" sz="900" dirty="0" smtClean="0"/>
              <a:t> &lt;part name="State" type="</a:t>
            </a:r>
            <a:r>
              <a:rPr lang="en-US" sz="900" dirty="0" err="1" smtClean="0"/>
              <a:t>xsd:string</a:t>
            </a:r>
            <a:r>
              <a:rPr lang="en-US" sz="900" dirty="0" smtClean="0"/>
              <a:t>"/&gt;</a:t>
            </a:r>
          </a:p>
          <a:p>
            <a:r>
              <a:rPr lang="en-US" sz="900" dirty="0" smtClean="0"/>
              <a:t> &lt;part name="Reason" type="</a:t>
            </a:r>
            <a:r>
              <a:rPr lang="en-US" sz="900" dirty="0" err="1" smtClean="0"/>
              <a:t>xsd:string</a:t>
            </a:r>
            <a:r>
              <a:rPr lang="en-US" sz="900" dirty="0" smtClean="0"/>
              <a:t>"/&gt;</a:t>
            </a:r>
          </a:p>
          <a:p>
            <a:r>
              <a:rPr lang="it-IT" sz="900" dirty="0" smtClean="0"/>
              <a:t>&lt;/</a:t>
            </a:r>
            <a:r>
              <a:rPr lang="it-IT" sz="900" dirty="0" err="1" smtClean="0"/>
              <a:t>message</a:t>
            </a:r>
            <a:r>
              <a:rPr lang="it-IT" sz="900" dirty="0" smtClean="0"/>
              <a:t>&gt;</a:t>
            </a:r>
          </a:p>
          <a:p>
            <a:r>
              <a:rPr lang="it-IT" sz="900" dirty="0" smtClean="0"/>
              <a:t>…</a:t>
            </a:r>
          </a:p>
        </p:txBody>
      </p:sp>
      <p:sp>
        <p:nvSpPr>
          <p:cNvPr id="8"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9"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10"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smtClean="0"/>
              <a:t>WSDL: XDAQ Client (CMS)</a:t>
            </a:r>
          </a:p>
        </p:txBody>
      </p:sp>
      <p:sp>
        <p:nvSpPr>
          <p:cNvPr id="44035" name="Rectangle 3"/>
          <p:cNvSpPr>
            <a:spLocks noGrp="1" noChangeArrowheads="1"/>
          </p:cNvSpPr>
          <p:nvPr>
            <p:ph idx="1"/>
          </p:nvPr>
        </p:nvSpPr>
        <p:spPr>
          <a:xfrm>
            <a:off x="785786" y="785794"/>
            <a:ext cx="7772400" cy="3571900"/>
          </a:xfrm>
        </p:spPr>
        <p:txBody>
          <a:bodyPr/>
          <a:lstStyle/>
          <a:p>
            <a:pPr eaLnBrk="1" hangingPunct="1">
              <a:lnSpc>
                <a:spcPct val="90000"/>
              </a:lnSpc>
              <a:buFontTx/>
              <a:buNone/>
            </a:pPr>
            <a:endParaRPr lang="en-US" sz="1800" dirty="0" smtClean="0">
              <a:solidFill>
                <a:schemeClr val="accent2"/>
              </a:solidFill>
            </a:endParaRPr>
          </a:p>
          <a:p>
            <a:pPr eaLnBrk="1" hangingPunct="1">
              <a:lnSpc>
                <a:spcPct val="90000"/>
              </a:lnSpc>
            </a:pPr>
            <a:r>
              <a:rPr lang="en-US" dirty="0" smtClean="0"/>
              <a:t>CMS XDAQ C++ framework does not provide WSDL support</a:t>
            </a:r>
          </a:p>
          <a:p>
            <a:pPr eaLnBrk="1" hangingPunct="1">
              <a:lnSpc>
                <a:spcPct val="90000"/>
              </a:lnSpc>
            </a:pPr>
            <a:r>
              <a:rPr lang="en-US" dirty="0" smtClean="0"/>
              <a:t>But i</a:t>
            </a:r>
            <a:r>
              <a:rPr lang="en-US" dirty="0" smtClean="0"/>
              <a:t>t </a:t>
            </a:r>
            <a:r>
              <a:rPr lang="en-US" dirty="0" smtClean="0"/>
              <a:t>fully supports SOAP (</a:t>
            </a:r>
            <a:r>
              <a:rPr lang="en-US" dirty="0" err="1" smtClean="0"/>
              <a:t>Xoap</a:t>
            </a:r>
            <a:r>
              <a:rPr lang="en-US" dirty="0" smtClean="0"/>
              <a:t> library)</a:t>
            </a:r>
          </a:p>
          <a:p>
            <a:pPr eaLnBrk="1" hangingPunct="1">
              <a:lnSpc>
                <a:spcPct val="90000"/>
              </a:lnSpc>
              <a:buNone/>
            </a:pPr>
            <a:endParaRPr lang="en-US" dirty="0" smtClean="0"/>
          </a:p>
          <a:p>
            <a:pPr eaLnBrk="1" hangingPunct="1">
              <a:lnSpc>
                <a:spcPct val="90000"/>
              </a:lnSpc>
            </a:pPr>
            <a:r>
              <a:rPr lang="en-US" dirty="0" smtClean="0"/>
              <a:t>Communication with RCMS web services is achieved by libraries that construct the proper SOAP messages</a:t>
            </a:r>
          </a:p>
          <a:p>
            <a:pPr lvl="1" eaLnBrk="1" hangingPunct="1">
              <a:lnSpc>
                <a:spcPct val="90000"/>
              </a:lnSpc>
            </a:pPr>
            <a:r>
              <a:rPr lang="en-US" dirty="0" smtClean="0"/>
              <a:t>Used Mainly for asynchronous notifications (state changes, errors)</a:t>
            </a:r>
          </a:p>
          <a:p>
            <a:pPr eaLnBrk="1" hangingPunct="1">
              <a:lnSpc>
                <a:spcPct val="90000"/>
              </a:lnSpc>
            </a:pPr>
            <a:r>
              <a:rPr lang="en-US" dirty="0" smtClean="0"/>
              <a:t>When stub generation from the WSDL is not </a:t>
            </a:r>
            <a:r>
              <a:rPr lang="en-US" dirty="0" smtClean="0"/>
              <a:t>available</a:t>
            </a:r>
          </a:p>
          <a:p>
            <a:pPr lvl="1" eaLnBrk="1" hangingPunct="1">
              <a:lnSpc>
                <a:spcPct val="90000"/>
              </a:lnSpc>
            </a:pPr>
            <a:r>
              <a:rPr lang="en-US" dirty="0" smtClean="0"/>
              <a:t>SOAP messages </a:t>
            </a:r>
            <a:r>
              <a:rPr lang="en-US" dirty="0" smtClean="0"/>
              <a:t>can/must be constructed by hand</a:t>
            </a:r>
            <a:endParaRPr lang="en-US" dirty="0" smtClean="0"/>
          </a:p>
          <a:p>
            <a:pPr lvl="1" eaLnBrk="1" hangingPunct="1">
              <a:lnSpc>
                <a:spcPct val="90000"/>
              </a:lnSpc>
            </a:pPr>
            <a:r>
              <a:rPr lang="en-US" dirty="0" smtClean="0"/>
              <a:t>It works fine</a:t>
            </a:r>
          </a:p>
          <a:p>
            <a:pPr lvl="1" eaLnBrk="1" hangingPunct="1">
              <a:lnSpc>
                <a:spcPct val="90000"/>
              </a:lnSpc>
            </a:pPr>
            <a:r>
              <a:rPr lang="en-US" dirty="0" smtClean="0"/>
              <a:t>Complexity depends on WSDL complexity</a:t>
            </a:r>
          </a:p>
        </p:txBody>
      </p:sp>
      <p:sp>
        <p:nvSpPr>
          <p:cNvPr id="7" name="Text Box 3"/>
          <p:cNvSpPr txBox="1">
            <a:spLocks noChangeArrowheads="1"/>
          </p:cNvSpPr>
          <p:nvPr/>
        </p:nvSpPr>
        <p:spPr bwMode="auto">
          <a:xfrm>
            <a:off x="642910" y="4357694"/>
            <a:ext cx="8001056" cy="2214578"/>
          </a:xfrm>
          <a:prstGeom prst="rect">
            <a:avLst/>
          </a:prstGeom>
          <a:solidFill>
            <a:srgbClr val="FFFF99">
              <a:alpha val="87842"/>
            </a:srgbClr>
          </a:solidFill>
          <a:ln w="9525">
            <a:noFill/>
            <a:miter lim="800000"/>
            <a:headEnd/>
            <a:tailEnd/>
          </a:ln>
        </p:spPr>
        <p:txBody>
          <a:bodyPr/>
          <a:lstStyle/>
          <a:p>
            <a:pPr eaLnBrk="1" hangingPunct="1"/>
            <a:r>
              <a:rPr lang="it-IT" sz="900" dirty="0" smtClean="0"/>
              <a:t>In the </a:t>
            </a:r>
            <a:r>
              <a:rPr lang="it-IT" sz="900" dirty="0" err="1" smtClean="0"/>
              <a:t>class</a:t>
            </a:r>
            <a:r>
              <a:rPr lang="it-IT" sz="900" dirty="0" smtClean="0"/>
              <a:t> </a:t>
            </a:r>
            <a:r>
              <a:rPr lang="it-IT" sz="900" dirty="0" err="1" smtClean="0"/>
              <a:t>constructor</a:t>
            </a:r>
            <a:r>
              <a:rPr lang="it-IT" sz="900" dirty="0" smtClean="0"/>
              <a:t>:</a:t>
            </a:r>
          </a:p>
          <a:p>
            <a:pPr eaLnBrk="1" hangingPunct="1"/>
            <a:endParaRPr lang="it-IT" sz="900" dirty="0"/>
          </a:p>
          <a:p>
            <a:pPr eaLnBrk="1" hangingPunct="1"/>
            <a:r>
              <a:rPr lang="it-IT" sz="900" dirty="0" err="1"/>
              <a:t>rcmsStateNotifier_</a:t>
            </a:r>
            <a:r>
              <a:rPr lang="it-IT" sz="900" dirty="0"/>
              <a:t>( </a:t>
            </a:r>
            <a:r>
              <a:rPr lang="it-IT" sz="900" dirty="0" err="1"/>
              <a:t>logger_</a:t>
            </a:r>
            <a:r>
              <a:rPr lang="it-IT" sz="900" dirty="0"/>
              <a:t>,</a:t>
            </a:r>
            <a:r>
              <a:rPr lang="it-IT" sz="900" dirty="0" err="1"/>
              <a:t>getApplicationDescriptor</a:t>
            </a:r>
            <a:r>
              <a:rPr lang="it-IT" sz="900" dirty="0"/>
              <a:t>(),</a:t>
            </a:r>
            <a:r>
              <a:rPr lang="it-IT" sz="900" dirty="0" err="1"/>
              <a:t>getApplicationContext</a:t>
            </a:r>
            <a:r>
              <a:rPr lang="it-IT" sz="900" dirty="0"/>
              <a:t>() )</a:t>
            </a:r>
          </a:p>
          <a:p>
            <a:pPr eaLnBrk="1" hangingPunct="1"/>
            <a:endParaRPr lang="it-IT" sz="900" dirty="0"/>
          </a:p>
          <a:p>
            <a:pPr eaLnBrk="1" hangingPunct="1"/>
            <a:r>
              <a:rPr lang="it-IT" sz="900" dirty="0" err="1" smtClean="0"/>
              <a:t>Then</a:t>
            </a:r>
            <a:r>
              <a:rPr lang="it-IT" sz="900" dirty="0" smtClean="0"/>
              <a:t>:</a:t>
            </a:r>
            <a:endParaRPr lang="it-IT" sz="900" dirty="0"/>
          </a:p>
          <a:p>
            <a:pPr eaLnBrk="1" hangingPunct="1"/>
            <a:r>
              <a:rPr lang="it-IT" sz="900" dirty="0" err="1"/>
              <a:t>try</a:t>
            </a:r>
            <a:endParaRPr lang="it-IT" sz="900" dirty="0"/>
          </a:p>
          <a:p>
            <a:pPr eaLnBrk="1" hangingPunct="1"/>
            <a:r>
              <a:rPr lang="it-IT" sz="900" dirty="0"/>
              <a:t>   {</a:t>
            </a:r>
          </a:p>
          <a:p>
            <a:pPr eaLnBrk="1" hangingPunct="1"/>
            <a:r>
              <a:rPr lang="it-IT" sz="900" dirty="0"/>
              <a:t>	</a:t>
            </a:r>
            <a:r>
              <a:rPr lang="it-IT" sz="900" dirty="0" smtClean="0"/>
              <a:t>rcmsStateNotifier</a:t>
            </a:r>
            <a:r>
              <a:rPr lang="it-IT" sz="900" dirty="0"/>
              <a:t>_.stateChanged( "</a:t>
            </a:r>
            <a:r>
              <a:rPr lang="it-IT" sz="900" dirty="0" err="1"/>
              <a:t>Error</a:t>
            </a:r>
            <a:r>
              <a:rPr lang="it-IT" sz="900" dirty="0"/>
              <a:t>", </a:t>
            </a:r>
            <a:r>
              <a:rPr lang="it-IT" sz="900" dirty="0" err="1"/>
              <a:t>xcept</a:t>
            </a:r>
            <a:r>
              <a:rPr lang="it-IT" sz="900" dirty="0"/>
              <a:t>::stdformat_exception_history( </a:t>
            </a:r>
            <a:r>
              <a:rPr lang="it-IT" sz="900" dirty="0" err="1"/>
              <a:t>exception</a:t>
            </a:r>
            <a:r>
              <a:rPr lang="it-IT" sz="900" dirty="0"/>
              <a:t> ) </a:t>
            </a:r>
            <a:r>
              <a:rPr lang="it-IT" sz="900" dirty="0" smtClean="0"/>
              <a:t>);</a:t>
            </a:r>
            <a:endParaRPr lang="it-IT" sz="900" dirty="0"/>
          </a:p>
          <a:p>
            <a:pPr eaLnBrk="1" hangingPunct="1"/>
            <a:r>
              <a:rPr lang="it-IT" sz="900" dirty="0"/>
              <a:t>   }</a:t>
            </a:r>
          </a:p>
          <a:p>
            <a:pPr eaLnBrk="1" hangingPunct="1"/>
            <a:r>
              <a:rPr lang="it-IT" sz="900" dirty="0"/>
              <a:t>   catch( </a:t>
            </a:r>
            <a:r>
              <a:rPr lang="it-IT" sz="900" dirty="0" err="1"/>
              <a:t>xcept</a:t>
            </a:r>
            <a:r>
              <a:rPr lang="it-IT" sz="900" dirty="0"/>
              <a:t>::</a:t>
            </a:r>
            <a:r>
              <a:rPr lang="it-IT" sz="900" dirty="0" err="1"/>
              <a:t>Exception</a:t>
            </a:r>
            <a:r>
              <a:rPr lang="it-IT" sz="900" dirty="0"/>
              <a:t> </a:t>
            </a:r>
            <a:r>
              <a:rPr lang="it-IT" sz="900" dirty="0" err="1"/>
              <a:t>&amp;e</a:t>
            </a:r>
            <a:r>
              <a:rPr lang="it-IT" sz="900" dirty="0"/>
              <a:t> )</a:t>
            </a:r>
          </a:p>
          <a:p>
            <a:pPr eaLnBrk="1" hangingPunct="1"/>
            <a:r>
              <a:rPr lang="it-IT" sz="900" dirty="0"/>
              <a:t>   {</a:t>
            </a:r>
          </a:p>
          <a:p>
            <a:pPr eaLnBrk="1" hangingPunct="1"/>
            <a:r>
              <a:rPr lang="it-IT" sz="900" dirty="0"/>
              <a:t>      LOG4CPLUS_ERROR( </a:t>
            </a:r>
            <a:r>
              <a:rPr lang="it-IT" sz="900" dirty="0" err="1"/>
              <a:t>logger_</a:t>
            </a:r>
            <a:r>
              <a:rPr lang="it-IT" sz="900" dirty="0"/>
              <a:t>, "</a:t>
            </a:r>
            <a:r>
              <a:rPr lang="it-IT" sz="900" dirty="0" err="1"/>
              <a:t>Failed</a:t>
            </a:r>
            <a:r>
              <a:rPr lang="it-IT" sz="900" dirty="0"/>
              <a:t> </a:t>
            </a:r>
            <a:r>
              <a:rPr lang="it-IT" sz="900" dirty="0" err="1"/>
              <a:t>to</a:t>
            </a:r>
            <a:r>
              <a:rPr lang="it-IT" sz="900" dirty="0"/>
              <a:t> </a:t>
            </a:r>
            <a:r>
              <a:rPr lang="it-IT" sz="900" dirty="0" err="1"/>
              <a:t>notify</a:t>
            </a:r>
            <a:r>
              <a:rPr lang="it-IT" sz="900" dirty="0"/>
              <a:t> state </a:t>
            </a:r>
            <a:r>
              <a:rPr lang="it-IT" sz="900" dirty="0" err="1"/>
              <a:t>change</a:t>
            </a:r>
            <a:r>
              <a:rPr lang="it-IT" sz="900" dirty="0"/>
              <a:t>: "</a:t>
            </a:r>
          </a:p>
          <a:p>
            <a:pPr eaLnBrk="1" hangingPunct="1"/>
            <a:r>
              <a:rPr lang="it-IT" sz="900" dirty="0"/>
              <a:t>         &lt;&lt; </a:t>
            </a:r>
            <a:r>
              <a:rPr lang="it-IT" sz="900" dirty="0" err="1"/>
              <a:t>xcept</a:t>
            </a:r>
            <a:r>
              <a:rPr lang="it-IT" sz="900" dirty="0"/>
              <a:t>::stdformat_exception_history(e) );</a:t>
            </a:r>
          </a:p>
          <a:p>
            <a:pPr eaLnBrk="1" hangingPunct="1"/>
            <a:r>
              <a:rPr lang="it-IT" sz="900" dirty="0"/>
              <a:t>   }</a:t>
            </a:r>
          </a:p>
          <a:p>
            <a:pPr eaLnBrk="1" hangingPunct="1"/>
            <a:endParaRPr lang="it-IT" sz="900" dirty="0"/>
          </a:p>
        </p:txBody>
      </p:sp>
      <p:sp>
        <p:nvSpPr>
          <p:cNvPr id="8"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9"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10"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smtClean="0"/>
              <a:t>WSDL: Perl Client</a:t>
            </a:r>
          </a:p>
        </p:txBody>
      </p:sp>
      <p:sp>
        <p:nvSpPr>
          <p:cNvPr id="49155" name="Rectangle 3"/>
          <p:cNvSpPr>
            <a:spLocks noGrp="1" noChangeArrowheads="1"/>
          </p:cNvSpPr>
          <p:nvPr>
            <p:ph idx="1"/>
          </p:nvPr>
        </p:nvSpPr>
        <p:spPr>
          <a:xfrm>
            <a:off x="785786" y="857232"/>
            <a:ext cx="7772400" cy="5572164"/>
          </a:xfrm>
        </p:spPr>
        <p:txBody>
          <a:bodyPr/>
          <a:lstStyle/>
          <a:p>
            <a:pPr lvl="1" eaLnBrk="1" hangingPunct="1">
              <a:lnSpc>
                <a:spcPct val="90000"/>
              </a:lnSpc>
              <a:buFontTx/>
              <a:buNone/>
            </a:pPr>
            <a:endParaRPr lang="en-US" dirty="0" smtClean="0"/>
          </a:p>
          <a:p>
            <a:pPr eaLnBrk="1" hangingPunct="1">
              <a:lnSpc>
                <a:spcPct val="90000"/>
              </a:lnSpc>
            </a:pPr>
            <a:r>
              <a:rPr lang="en-US" dirty="0" smtClean="0"/>
              <a:t>WSDL and SOAP support in Perl is provided by </a:t>
            </a:r>
            <a:r>
              <a:rPr lang="en-US" i="1" dirty="0" smtClean="0"/>
              <a:t>SOAP::</a:t>
            </a:r>
            <a:r>
              <a:rPr lang="en-US" i="1" dirty="0" err="1" smtClean="0"/>
              <a:t>Lite</a:t>
            </a:r>
            <a:r>
              <a:rPr lang="en-US" i="1" dirty="0" smtClean="0"/>
              <a:t> </a:t>
            </a:r>
            <a:r>
              <a:rPr lang="en-US" dirty="0" smtClean="0"/>
              <a:t>package </a:t>
            </a:r>
          </a:p>
          <a:p>
            <a:pPr lvl="2" eaLnBrk="1" hangingPunct="1">
              <a:lnSpc>
                <a:spcPct val="90000"/>
              </a:lnSpc>
            </a:pPr>
            <a:r>
              <a:rPr lang="en-US" dirty="0" smtClean="0"/>
              <a:t>Collection of Perl modules which provides a simple and lightweight interface to the Simple Object Access Protocol</a:t>
            </a:r>
          </a:p>
          <a:p>
            <a:pPr lvl="2" eaLnBrk="1" hangingPunct="1">
              <a:lnSpc>
                <a:spcPct val="90000"/>
              </a:lnSpc>
            </a:pPr>
            <a:r>
              <a:rPr lang="en-US" dirty="0" smtClean="0"/>
              <a:t>CERN Linux SLC 3.0.4 packages:</a:t>
            </a:r>
          </a:p>
          <a:p>
            <a:pPr lvl="3" eaLnBrk="1" hangingPunct="1">
              <a:lnSpc>
                <a:spcPct val="90000"/>
              </a:lnSpc>
            </a:pPr>
            <a:r>
              <a:rPr lang="en-US" dirty="0" err="1" smtClean="0"/>
              <a:t>perl</a:t>
            </a:r>
            <a:r>
              <a:rPr lang="en-US" dirty="0" smtClean="0"/>
              <a:t>-MIME-</a:t>
            </a:r>
            <a:r>
              <a:rPr lang="en-US" dirty="0" err="1" smtClean="0"/>
              <a:t>Lite</a:t>
            </a:r>
            <a:r>
              <a:rPr lang="en-US" dirty="0" smtClean="0"/>
              <a:t> (3.01-1), </a:t>
            </a:r>
            <a:r>
              <a:rPr lang="en-US" dirty="0" err="1" smtClean="0"/>
              <a:t>perl-MailTools</a:t>
            </a:r>
            <a:r>
              <a:rPr lang="en-US" dirty="0" smtClean="0"/>
              <a:t> (1.62-1), </a:t>
            </a:r>
            <a:r>
              <a:rPr lang="en-US" dirty="0" err="1" smtClean="0"/>
              <a:t>perl</a:t>
            </a:r>
            <a:r>
              <a:rPr lang="en-US" dirty="0" smtClean="0"/>
              <a:t>-SOAP-</a:t>
            </a:r>
            <a:r>
              <a:rPr lang="en-US" dirty="0" err="1" smtClean="0"/>
              <a:t>Lite</a:t>
            </a:r>
            <a:r>
              <a:rPr lang="en-US" dirty="0" smtClean="0"/>
              <a:t> (0.55-3), </a:t>
            </a:r>
            <a:r>
              <a:rPr lang="en-US" dirty="0" err="1" smtClean="0"/>
              <a:t>perl-TimeDate</a:t>
            </a:r>
            <a:r>
              <a:rPr lang="en-US" dirty="0" smtClean="0"/>
              <a:t> (2.22-1)</a:t>
            </a:r>
          </a:p>
          <a:p>
            <a:pPr lvl="3" eaLnBrk="1" hangingPunct="1">
              <a:lnSpc>
                <a:spcPct val="90000"/>
              </a:lnSpc>
            </a:pPr>
            <a:endParaRPr lang="en-US" dirty="0" smtClean="0"/>
          </a:p>
          <a:p>
            <a:pPr lvl="1" eaLnBrk="1" hangingPunct="1">
              <a:lnSpc>
                <a:spcPct val="90000"/>
              </a:lnSpc>
            </a:pPr>
            <a:r>
              <a:rPr lang="en-US" dirty="0" smtClean="0"/>
              <a:t>DII (Dynamic Invocation Interface) approach</a:t>
            </a:r>
          </a:p>
          <a:p>
            <a:pPr lvl="3" eaLnBrk="1" hangingPunct="1">
              <a:lnSpc>
                <a:spcPct val="90000"/>
              </a:lnSpc>
            </a:pPr>
            <a:endParaRPr lang="en-US" dirty="0" smtClean="0"/>
          </a:p>
          <a:p>
            <a:pPr eaLnBrk="1" hangingPunct="1">
              <a:lnSpc>
                <a:spcPct val="90000"/>
              </a:lnSpc>
            </a:pPr>
            <a:r>
              <a:rPr lang="en-US" dirty="0" smtClean="0">
                <a:solidFill>
                  <a:schemeClr val="accent6"/>
                </a:solidFill>
              </a:rPr>
              <a:t>Widely Used in CMS</a:t>
            </a:r>
          </a:p>
          <a:p>
            <a:pPr lvl="2" eaLnBrk="1" hangingPunct="1">
              <a:lnSpc>
                <a:spcPct val="90000"/>
              </a:lnSpc>
            </a:pPr>
            <a:r>
              <a:rPr lang="en-US" dirty="0" smtClean="0"/>
              <a:t>Scripts to stress the control system</a:t>
            </a:r>
          </a:p>
          <a:p>
            <a:pPr lvl="2" eaLnBrk="1" hangingPunct="1">
              <a:lnSpc>
                <a:spcPct val="90000"/>
              </a:lnSpc>
            </a:pPr>
            <a:r>
              <a:rPr lang="en-US" dirty="0" smtClean="0"/>
              <a:t>Reproduce bugs</a:t>
            </a:r>
          </a:p>
          <a:p>
            <a:pPr lvl="2" eaLnBrk="1" hangingPunct="1">
              <a:lnSpc>
                <a:spcPct val="90000"/>
              </a:lnSpc>
            </a:pPr>
            <a:r>
              <a:rPr lang="en-US" dirty="0" smtClean="0"/>
              <a:t>Performance measurements</a:t>
            </a:r>
          </a:p>
          <a:p>
            <a:pPr lvl="1" eaLnBrk="1" hangingPunct="1">
              <a:lnSpc>
                <a:spcPct val="90000"/>
              </a:lnSpc>
            </a:pPr>
            <a:endParaRPr lang="en-US" dirty="0" smtClean="0"/>
          </a:p>
          <a:p>
            <a:pPr eaLnBrk="1" hangingPunct="1">
              <a:lnSpc>
                <a:spcPct val="90000"/>
              </a:lnSpc>
            </a:pPr>
            <a:r>
              <a:rPr lang="en-US" dirty="0" smtClean="0"/>
              <a:t>Also used inside </a:t>
            </a:r>
            <a:r>
              <a:rPr lang="en-US" dirty="0" err="1" smtClean="0"/>
              <a:t>Labview</a:t>
            </a:r>
            <a:r>
              <a:rPr lang="en-US" dirty="0" smtClean="0"/>
              <a:t> for Mac (see later)</a:t>
            </a:r>
          </a:p>
        </p:txBody>
      </p:sp>
      <p:sp>
        <p:nvSpPr>
          <p:cNvPr id="7"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8"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9"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Perl Script : example</a:t>
            </a:r>
          </a:p>
        </p:txBody>
      </p:sp>
      <p:sp>
        <p:nvSpPr>
          <p:cNvPr id="52230" name="Text Box 3"/>
          <p:cNvSpPr txBox="1">
            <a:spLocks noChangeArrowheads="1"/>
          </p:cNvSpPr>
          <p:nvPr/>
        </p:nvSpPr>
        <p:spPr bwMode="auto">
          <a:xfrm>
            <a:off x="1752600" y="990600"/>
            <a:ext cx="5715000" cy="5410200"/>
          </a:xfrm>
          <a:prstGeom prst="rect">
            <a:avLst/>
          </a:prstGeom>
          <a:solidFill>
            <a:srgbClr val="FFFF99">
              <a:alpha val="87842"/>
            </a:srgbClr>
          </a:solidFill>
          <a:ln w="9525">
            <a:noFill/>
            <a:miter lim="800000"/>
            <a:headEnd/>
            <a:tailEnd/>
          </a:ln>
        </p:spPr>
        <p:txBody>
          <a:bodyPr/>
          <a:lstStyle/>
          <a:p>
            <a:pPr marL="342900" indent="-342900" eaLnBrk="1" hangingPunct="1">
              <a:spcBef>
                <a:spcPct val="20000"/>
              </a:spcBef>
            </a:pPr>
            <a:r>
              <a:rPr lang="en-US" sz="900" dirty="0">
                <a:latin typeface="Helvetica" pitchFamily="13" charset="0"/>
              </a:rPr>
              <a:t>#!/</a:t>
            </a:r>
            <a:r>
              <a:rPr lang="en-US" sz="900" dirty="0" err="1">
                <a:latin typeface="Helvetica" pitchFamily="13" charset="0"/>
              </a:rPr>
              <a:t>usr</a:t>
            </a:r>
            <a:r>
              <a:rPr lang="en-US" sz="900" dirty="0">
                <a:latin typeface="Helvetica" pitchFamily="13" charset="0"/>
              </a:rPr>
              <a:t>/bin/</a:t>
            </a:r>
            <a:r>
              <a:rPr lang="en-US" sz="900" dirty="0" err="1">
                <a:latin typeface="Helvetica" pitchFamily="13" charset="0"/>
              </a:rPr>
              <a:t>perl</a:t>
            </a:r>
            <a:endParaRPr lang="en-US" sz="900" dirty="0">
              <a:latin typeface="Helvetica" pitchFamily="13" charset="0"/>
            </a:endParaRPr>
          </a:p>
          <a:p>
            <a:pPr marL="342900" indent="-342900" eaLnBrk="1" hangingPunct="1">
              <a:spcBef>
                <a:spcPct val="20000"/>
              </a:spcBef>
            </a:pPr>
            <a:r>
              <a:rPr lang="en-US" sz="900" dirty="0">
                <a:latin typeface="Helvetica" pitchFamily="13" charset="0"/>
              </a:rPr>
              <a:t># getStateFM.pl</a:t>
            </a:r>
          </a:p>
          <a:p>
            <a:pPr marL="342900" indent="-342900" eaLnBrk="1" hangingPunct="1">
              <a:spcBef>
                <a:spcPct val="20000"/>
              </a:spcBef>
            </a:pPr>
            <a:r>
              <a:rPr lang="en-US" sz="900" dirty="0">
                <a:latin typeface="Helvetica" pitchFamily="13" charset="0"/>
              </a:rPr>
              <a:t># Author: Andrea </a:t>
            </a:r>
            <a:r>
              <a:rPr lang="en-US" sz="900" dirty="0" err="1">
                <a:latin typeface="Helvetica" pitchFamily="13" charset="0"/>
              </a:rPr>
              <a:t>Petrucci</a:t>
            </a:r>
            <a:endParaRPr lang="en-US" sz="900" dirty="0">
              <a:latin typeface="Helvetica" pitchFamily="13" charset="0"/>
            </a:endParaRPr>
          </a:p>
          <a:p>
            <a:pPr marL="342900" indent="-342900" eaLnBrk="1" hangingPunct="1">
              <a:spcBef>
                <a:spcPct val="20000"/>
              </a:spcBef>
            </a:pPr>
            <a:r>
              <a:rPr lang="en-US" sz="900" dirty="0">
                <a:latin typeface="Helvetica" pitchFamily="13" charset="0"/>
              </a:rPr>
              <a:t># date: 23/10/2005</a:t>
            </a:r>
          </a:p>
          <a:p>
            <a:pPr marL="342900" indent="-342900" eaLnBrk="1" hangingPunct="1">
              <a:spcBef>
                <a:spcPct val="20000"/>
              </a:spcBef>
            </a:pPr>
            <a:endParaRPr lang="en-US" sz="900" dirty="0">
              <a:latin typeface="Helvetica" pitchFamily="13" charset="0"/>
            </a:endParaRPr>
          </a:p>
          <a:p>
            <a:pPr marL="342900" indent="-342900" eaLnBrk="1" hangingPunct="1">
              <a:spcBef>
                <a:spcPct val="20000"/>
              </a:spcBef>
            </a:pPr>
            <a:r>
              <a:rPr lang="en-US" sz="900" dirty="0">
                <a:latin typeface="Helvetica" pitchFamily="13" charset="0"/>
              </a:rPr>
              <a:t>use strict;</a:t>
            </a:r>
          </a:p>
          <a:p>
            <a:pPr marL="342900" indent="-342900" eaLnBrk="1" hangingPunct="1">
              <a:spcBef>
                <a:spcPct val="20000"/>
              </a:spcBef>
            </a:pPr>
            <a:r>
              <a:rPr lang="en-US" sz="900" dirty="0">
                <a:latin typeface="Helvetica" pitchFamily="13" charset="0"/>
              </a:rPr>
              <a:t>use SOAP::</a:t>
            </a:r>
            <a:r>
              <a:rPr lang="en-US" sz="900" dirty="0" err="1">
                <a:latin typeface="Helvetica" pitchFamily="13" charset="0"/>
              </a:rPr>
              <a:t>Lite</a:t>
            </a:r>
            <a:r>
              <a:rPr lang="en-US" sz="900" dirty="0">
                <a:latin typeface="Helvetica" pitchFamily="13" charset="0"/>
              </a:rPr>
              <a:t>;</a:t>
            </a:r>
          </a:p>
          <a:p>
            <a:pPr marL="342900" indent="-342900" eaLnBrk="1" hangingPunct="1">
              <a:spcBef>
                <a:spcPct val="20000"/>
              </a:spcBef>
            </a:pPr>
            <a:endParaRPr lang="en-US" sz="900" dirty="0">
              <a:latin typeface="Helvetica" pitchFamily="13" charset="0"/>
            </a:endParaRPr>
          </a:p>
          <a:p>
            <a:pPr marL="342900" indent="-342900" eaLnBrk="1" hangingPunct="1">
              <a:spcBef>
                <a:spcPct val="20000"/>
              </a:spcBef>
            </a:pPr>
            <a:r>
              <a:rPr lang="en-US" sz="900" dirty="0">
                <a:latin typeface="Helvetica" pitchFamily="13" charset="0"/>
              </a:rPr>
              <a:t>my $</a:t>
            </a:r>
            <a:r>
              <a:rPr lang="en-US" sz="900" dirty="0" err="1">
                <a:latin typeface="Helvetica" pitchFamily="13" charset="0"/>
              </a:rPr>
              <a:t>WSDLCommandService</a:t>
            </a:r>
            <a:r>
              <a:rPr lang="en-US" sz="900" dirty="0">
                <a:latin typeface="Helvetica" pitchFamily="13" charset="0"/>
              </a:rPr>
              <a:t>="http://pccms143.cern.ch:8080/rcms/services/CommandService?wsdl";</a:t>
            </a:r>
          </a:p>
          <a:p>
            <a:pPr marL="342900" indent="-342900" eaLnBrk="1" hangingPunct="1">
              <a:spcBef>
                <a:spcPct val="20000"/>
              </a:spcBef>
            </a:pPr>
            <a:r>
              <a:rPr lang="en-US" sz="900" dirty="0">
                <a:latin typeface="Helvetica" pitchFamily="13" charset="0"/>
              </a:rPr>
              <a:t>my $</a:t>
            </a:r>
            <a:r>
              <a:rPr lang="en-US" sz="900" dirty="0" err="1">
                <a:latin typeface="Helvetica" pitchFamily="13" charset="0"/>
              </a:rPr>
              <a:t>NSCommandService</a:t>
            </a:r>
            <a:r>
              <a:rPr lang="en-US" sz="900" dirty="0">
                <a:latin typeface="Helvetica" pitchFamily="13" charset="0"/>
              </a:rPr>
              <a:t> = "</a:t>
            </a:r>
            <a:r>
              <a:rPr lang="en-US" sz="900" dirty="0" err="1">
                <a:latin typeface="Helvetica" pitchFamily="13" charset="0"/>
              </a:rPr>
              <a:t>urn:FMCommand</a:t>
            </a:r>
            <a:r>
              <a:rPr lang="en-US" sz="900" dirty="0">
                <a:latin typeface="Helvetica" pitchFamily="13" charset="0"/>
              </a:rPr>
              <a:t>";</a:t>
            </a:r>
          </a:p>
          <a:p>
            <a:pPr marL="342900" indent="-342900" eaLnBrk="1" hangingPunct="1">
              <a:spcBef>
                <a:spcPct val="20000"/>
              </a:spcBef>
            </a:pPr>
            <a:r>
              <a:rPr lang="en-US" sz="900" dirty="0">
                <a:latin typeface="Helvetica" pitchFamily="13" charset="0"/>
              </a:rPr>
              <a:t>my $</a:t>
            </a:r>
            <a:r>
              <a:rPr lang="en-US" sz="900" dirty="0" err="1">
                <a:latin typeface="Helvetica" pitchFamily="13" charset="0"/>
              </a:rPr>
              <a:t>HOSTCommandService</a:t>
            </a:r>
            <a:r>
              <a:rPr lang="en-US" sz="900" dirty="0">
                <a:latin typeface="Helvetica" pitchFamily="13" charset="0"/>
              </a:rPr>
              <a:t> = "http://pccms143.cern.ch:8080/rcms/services/CommandService";</a:t>
            </a:r>
          </a:p>
          <a:p>
            <a:pPr marL="342900" indent="-342900" eaLnBrk="1" hangingPunct="1">
              <a:spcBef>
                <a:spcPct val="20000"/>
              </a:spcBef>
            </a:pPr>
            <a:endParaRPr lang="en-US" sz="900" dirty="0">
              <a:latin typeface="Helvetica" pitchFamily="13" charset="0"/>
            </a:endParaRPr>
          </a:p>
          <a:p>
            <a:pPr marL="342900" indent="-342900" eaLnBrk="1" hangingPunct="1">
              <a:spcBef>
                <a:spcPct val="20000"/>
              </a:spcBef>
            </a:pPr>
            <a:r>
              <a:rPr lang="en-US" sz="900" dirty="0">
                <a:latin typeface="Helvetica" pitchFamily="13" charset="0"/>
              </a:rPr>
              <a:t>my $</a:t>
            </a:r>
            <a:r>
              <a:rPr lang="en-US" sz="900" dirty="0" err="1">
                <a:latin typeface="Helvetica" pitchFamily="13" charset="0"/>
              </a:rPr>
              <a:t>CommandService</a:t>
            </a:r>
            <a:r>
              <a:rPr lang="en-US" sz="900" dirty="0">
                <a:latin typeface="Helvetica" pitchFamily="13" charset="0"/>
              </a:rPr>
              <a:t> = SOAP::</a:t>
            </a:r>
            <a:r>
              <a:rPr lang="en-US" sz="900" dirty="0" err="1">
                <a:latin typeface="Helvetica" pitchFamily="13" charset="0"/>
              </a:rPr>
              <a:t>Lite</a:t>
            </a:r>
            <a:endParaRPr lang="en-US" sz="900" dirty="0">
              <a:latin typeface="Helvetica" pitchFamily="13" charset="0"/>
            </a:endParaRPr>
          </a:p>
          <a:p>
            <a:pPr marL="342900" indent="-342900" eaLnBrk="1" hangingPunct="1">
              <a:spcBef>
                <a:spcPct val="20000"/>
              </a:spcBef>
            </a:pPr>
            <a:r>
              <a:rPr lang="en-US" sz="900" dirty="0">
                <a:latin typeface="Helvetica" pitchFamily="13" charset="0"/>
              </a:rPr>
              <a:t>-&gt;readable(1)</a:t>
            </a:r>
          </a:p>
          <a:p>
            <a:pPr marL="342900" indent="-342900" eaLnBrk="1" hangingPunct="1">
              <a:spcBef>
                <a:spcPct val="20000"/>
              </a:spcBef>
            </a:pPr>
            <a:r>
              <a:rPr lang="en-US" sz="900" dirty="0">
                <a:latin typeface="Helvetica" pitchFamily="13" charset="0"/>
              </a:rPr>
              <a:t>-&gt;</a:t>
            </a:r>
            <a:r>
              <a:rPr lang="en-US" sz="900" dirty="0" err="1">
                <a:latin typeface="Helvetica" pitchFamily="13" charset="0"/>
              </a:rPr>
              <a:t>xmlschema</a:t>
            </a:r>
            <a:r>
              <a:rPr lang="en-US" sz="900" dirty="0">
                <a:latin typeface="Helvetica" pitchFamily="13" charset="0"/>
              </a:rPr>
              <a:t>('http://www.w3.org/2001/XMLSchema')</a:t>
            </a:r>
          </a:p>
          <a:p>
            <a:pPr marL="342900" indent="-342900" eaLnBrk="1" hangingPunct="1">
              <a:spcBef>
                <a:spcPct val="20000"/>
              </a:spcBef>
            </a:pPr>
            <a:r>
              <a:rPr lang="en-US" sz="900" dirty="0">
                <a:latin typeface="Helvetica" pitchFamily="13" charset="0"/>
              </a:rPr>
              <a:t>-&gt;</a:t>
            </a:r>
            <a:r>
              <a:rPr lang="en-US" sz="900" dirty="0" err="1">
                <a:latin typeface="Helvetica" pitchFamily="13" charset="0"/>
              </a:rPr>
              <a:t>on_action</a:t>
            </a:r>
            <a:r>
              <a:rPr lang="en-US" sz="900" dirty="0">
                <a:latin typeface="Helvetica" pitchFamily="13" charset="0"/>
              </a:rPr>
              <a:t>( sub { return '""';} )</a:t>
            </a:r>
          </a:p>
          <a:p>
            <a:pPr marL="342900" indent="-342900" eaLnBrk="1" hangingPunct="1">
              <a:spcBef>
                <a:spcPct val="20000"/>
              </a:spcBef>
            </a:pPr>
            <a:r>
              <a:rPr lang="en-US" sz="900" dirty="0">
                <a:latin typeface="Helvetica" pitchFamily="13" charset="0"/>
              </a:rPr>
              <a:t>-&gt;proxy($</a:t>
            </a:r>
            <a:r>
              <a:rPr lang="en-US" sz="900" dirty="0" err="1">
                <a:latin typeface="Helvetica" pitchFamily="13" charset="0"/>
              </a:rPr>
              <a:t>HOSTCommandService</a:t>
            </a:r>
            <a:r>
              <a:rPr lang="en-US" sz="900" dirty="0">
                <a:latin typeface="Helvetica" pitchFamily="13" charset="0"/>
              </a:rPr>
              <a:t>)</a:t>
            </a:r>
          </a:p>
          <a:p>
            <a:pPr marL="342900" indent="-342900" eaLnBrk="1" hangingPunct="1">
              <a:spcBef>
                <a:spcPct val="20000"/>
              </a:spcBef>
            </a:pPr>
            <a:r>
              <a:rPr lang="en-US" sz="900" dirty="0">
                <a:latin typeface="Helvetica" pitchFamily="13" charset="0"/>
              </a:rPr>
              <a:t>    -&gt;</a:t>
            </a:r>
            <a:r>
              <a:rPr lang="en-US" sz="900" dirty="0" err="1">
                <a:latin typeface="Helvetica" pitchFamily="13" charset="0"/>
              </a:rPr>
              <a:t>uri</a:t>
            </a:r>
            <a:r>
              <a:rPr lang="en-US" sz="900" dirty="0">
                <a:latin typeface="Helvetica" pitchFamily="13" charset="0"/>
              </a:rPr>
              <a:t>($</a:t>
            </a:r>
            <a:r>
              <a:rPr lang="en-US" sz="900" dirty="0" err="1">
                <a:latin typeface="Helvetica" pitchFamily="13" charset="0"/>
              </a:rPr>
              <a:t>NSCommandService</a:t>
            </a:r>
            <a:r>
              <a:rPr lang="en-US" sz="900" dirty="0">
                <a:latin typeface="Helvetica" pitchFamily="13" charset="0"/>
              </a:rPr>
              <a:t>);</a:t>
            </a:r>
          </a:p>
          <a:p>
            <a:pPr marL="342900" indent="-342900" eaLnBrk="1" hangingPunct="1">
              <a:spcBef>
                <a:spcPct val="20000"/>
              </a:spcBef>
            </a:pPr>
            <a:endParaRPr lang="en-US" sz="900" dirty="0">
              <a:latin typeface="Helvetica" pitchFamily="13" charset="0"/>
            </a:endParaRPr>
          </a:p>
          <a:p>
            <a:pPr marL="342900" indent="-342900" eaLnBrk="1" hangingPunct="1">
              <a:spcBef>
                <a:spcPct val="20000"/>
              </a:spcBef>
            </a:pPr>
            <a:r>
              <a:rPr lang="en-US" sz="900" dirty="0">
                <a:latin typeface="Helvetica" pitchFamily="13" charset="0"/>
              </a:rPr>
              <a:t>my $method = SOAP::Data-&gt;name('</a:t>
            </a:r>
            <a:r>
              <a:rPr lang="en-US" sz="900" dirty="0" err="1">
                <a:latin typeface="Helvetica" pitchFamily="13" charset="0"/>
              </a:rPr>
              <a:t>getState</a:t>
            </a:r>
            <a:r>
              <a:rPr lang="en-US" sz="900" dirty="0">
                <a:latin typeface="Helvetica" pitchFamily="13" charset="0"/>
              </a:rPr>
              <a:t>')</a:t>
            </a:r>
          </a:p>
          <a:p>
            <a:pPr marL="342900" indent="-342900" eaLnBrk="1" hangingPunct="1">
              <a:spcBef>
                <a:spcPct val="20000"/>
              </a:spcBef>
            </a:pPr>
            <a:r>
              <a:rPr lang="en-US" sz="900" dirty="0">
                <a:latin typeface="Helvetica" pitchFamily="13" charset="0"/>
              </a:rPr>
              <a:t>    -&gt;prefix('ns1')</a:t>
            </a:r>
          </a:p>
          <a:p>
            <a:pPr marL="342900" indent="-342900" eaLnBrk="1" hangingPunct="1">
              <a:spcBef>
                <a:spcPct val="20000"/>
              </a:spcBef>
            </a:pPr>
            <a:r>
              <a:rPr lang="en-US" sz="900" dirty="0">
                <a:latin typeface="Helvetica" pitchFamily="13" charset="0"/>
              </a:rPr>
              <a:t>    -&gt;</a:t>
            </a:r>
            <a:r>
              <a:rPr lang="en-US" sz="900" dirty="0" err="1">
                <a:latin typeface="Helvetica" pitchFamily="13" charset="0"/>
              </a:rPr>
              <a:t>uri</a:t>
            </a:r>
            <a:r>
              <a:rPr lang="en-US" sz="900" dirty="0">
                <a:latin typeface="Helvetica" pitchFamily="13" charset="0"/>
              </a:rPr>
              <a:t>($</a:t>
            </a:r>
            <a:r>
              <a:rPr lang="en-US" sz="900" dirty="0" err="1">
                <a:latin typeface="Helvetica" pitchFamily="13" charset="0"/>
              </a:rPr>
              <a:t>NSCommandService</a:t>
            </a:r>
            <a:r>
              <a:rPr lang="en-US" sz="900" dirty="0">
                <a:latin typeface="Helvetica" pitchFamily="13" charset="0"/>
              </a:rPr>
              <a:t>);</a:t>
            </a:r>
          </a:p>
          <a:p>
            <a:pPr marL="342900" indent="-342900" eaLnBrk="1" hangingPunct="1">
              <a:spcBef>
                <a:spcPct val="20000"/>
              </a:spcBef>
            </a:pPr>
            <a:endParaRPr lang="en-US" sz="900" dirty="0">
              <a:latin typeface="Helvetica" pitchFamily="13" charset="0"/>
            </a:endParaRPr>
          </a:p>
          <a:p>
            <a:pPr marL="342900" indent="-342900" eaLnBrk="1" hangingPunct="1">
              <a:spcBef>
                <a:spcPct val="20000"/>
              </a:spcBef>
            </a:pPr>
            <a:r>
              <a:rPr lang="en-US" sz="900" dirty="0">
                <a:latin typeface="Helvetica" pitchFamily="13" charset="0"/>
              </a:rPr>
              <a:t>my $result = $</a:t>
            </a:r>
            <a:r>
              <a:rPr lang="en-US" sz="900" dirty="0" err="1">
                <a:latin typeface="Helvetica" pitchFamily="13" charset="0"/>
              </a:rPr>
              <a:t>CommandService</a:t>
            </a:r>
            <a:r>
              <a:rPr lang="en-US" sz="900" dirty="0">
                <a:latin typeface="Helvetica" pitchFamily="13" charset="0"/>
              </a:rPr>
              <a:t>-&gt;call($method =&gt; ($</a:t>
            </a:r>
            <a:r>
              <a:rPr lang="en-US" sz="900" dirty="0" err="1">
                <a:latin typeface="Helvetica" pitchFamily="13" charset="0"/>
              </a:rPr>
              <a:t>uri</a:t>
            </a:r>
            <a:r>
              <a:rPr lang="en-US" sz="900" dirty="0">
                <a:latin typeface="Helvetica" pitchFamily="13" charset="0"/>
              </a:rPr>
              <a:t>));</a:t>
            </a:r>
          </a:p>
          <a:p>
            <a:pPr marL="342900" indent="-342900" eaLnBrk="1" hangingPunct="1">
              <a:spcBef>
                <a:spcPct val="20000"/>
              </a:spcBef>
            </a:pPr>
            <a:r>
              <a:rPr lang="en-US" sz="900" dirty="0">
                <a:latin typeface="Helvetica" pitchFamily="13" charset="0"/>
              </a:rPr>
              <a:t>if ($result-&gt;fault){</a:t>
            </a:r>
          </a:p>
          <a:p>
            <a:pPr marL="342900" indent="-342900" eaLnBrk="1" hangingPunct="1">
              <a:spcBef>
                <a:spcPct val="20000"/>
              </a:spcBef>
            </a:pPr>
            <a:r>
              <a:rPr lang="en-US" sz="900" dirty="0">
                <a:latin typeface="Helvetica" pitchFamily="13" charset="0"/>
              </a:rPr>
              <a:t>      print join ';',</a:t>
            </a:r>
          </a:p>
          <a:p>
            <a:pPr marL="342900" indent="-342900" eaLnBrk="1" hangingPunct="1">
              <a:spcBef>
                <a:spcPct val="20000"/>
              </a:spcBef>
            </a:pPr>
            <a:r>
              <a:rPr lang="en-US" sz="900" dirty="0">
                <a:latin typeface="Helvetica" pitchFamily="13" charset="0"/>
              </a:rPr>
              <a:t>          $result-&gt;</a:t>
            </a:r>
            <a:r>
              <a:rPr lang="en-US" sz="900" dirty="0" err="1">
                <a:latin typeface="Helvetica" pitchFamily="13" charset="0"/>
              </a:rPr>
              <a:t>faultcode</a:t>
            </a:r>
            <a:r>
              <a:rPr lang="en-US" sz="900" dirty="0">
                <a:latin typeface="Helvetica" pitchFamily="13" charset="0"/>
              </a:rPr>
              <a:t>,</a:t>
            </a:r>
          </a:p>
          <a:p>
            <a:pPr marL="342900" indent="-342900" eaLnBrk="1" hangingPunct="1">
              <a:spcBef>
                <a:spcPct val="20000"/>
              </a:spcBef>
            </a:pPr>
            <a:r>
              <a:rPr lang="en-US" sz="900" dirty="0">
                <a:latin typeface="Helvetica" pitchFamily="13" charset="0"/>
              </a:rPr>
              <a:t>          $result-&gt;</a:t>
            </a:r>
            <a:r>
              <a:rPr lang="en-US" sz="900" dirty="0" err="1">
                <a:latin typeface="Helvetica" pitchFamily="13" charset="0"/>
              </a:rPr>
              <a:t>faultstring</a:t>
            </a:r>
            <a:r>
              <a:rPr lang="en-US" sz="900" dirty="0">
                <a:latin typeface="Helvetica" pitchFamily="13" charset="0"/>
              </a:rPr>
              <a:t>;</a:t>
            </a:r>
          </a:p>
          <a:p>
            <a:pPr marL="342900" indent="-342900" eaLnBrk="1" hangingPunct="1">
              <a:spcBef>
                <a:spcPct val="20000"/>
              </a:spcBef>
            </a:pPr>
            <a:r>
              <a:rPr lang="en-US" sz="900" dirty="0">
                <a:latin typeface="Helvetica" pitchFamily="13" charset="0"/>
              </a:rPr>
              <a:t>}else {</a:t>
            </a:r>
          </a:p>
          <a:p>
            <a:pPr marL="342900" indent="-342900" eaLnBrk="1" hangingPunct="1">
              <a:spcBef>
                <a:spcPct val="20000"/>
              </a:spcBef>
            </a:pPr>
            <a:r>
              <a:rPr lang="en-US" sz="900" dirty="0">
                <a:latin typeface="Helvetica" pitchFamily="13" charset="0"/>
              </a:rPr>
              <a:t>   my $</a:t>
            </a:r>
            <a:r>
              <a:rPr lang="en-US" sz="900" dirty="0" err="1">
                <a:latin typeface="Helvetica" pitchFamily="13" charset="0"/>
              </a:rPr>
              <a:t>stateBean</a:t>
            </a:r>
            <a:r>
              <a:rPr lang="en-US" sz="900" dirty="0">
                <a:latin typeface="Helvetica" pitchFamily="13" charset="0"/>
              </a:rPr>
              <a:t> = $result-&gt;</a:t>
            </a:r>
            <a:r>
              <a:rPr lang="en-US" sz="900" dirty="0" err="1">
                <a:latin typeface="Helvetica" pitchFamily="13" charset="0"/>
              </a:rPr>
              <a:t>valueof</a:t>
            </a:r>
            <a:r>
              <a:rPr lang="en-US" sz="900" dirty="0">
                <a:latin typeface="Helvetica" pitchFamily="13" charset="0"/>
              </a:rPr>
              <a:t>('//</a:t>
            </a:r>
            <a:r>
              <a:rPr lang="en-US" sz="900" dirty="0" err="1">
                <a:latin typeface="Helvetica" pitchFamily="13" charset="0"/>
              </a:rPr>
              <a:t>getStateResponse</a:t>
            </a:r>
            <a:r>
              <a:rPr lang="en-US" sz="900" dirty="0">
                <a:latin typeface="Helvetica" pitchFamily="13" charset="0"/>
              </a:rPr>
              <a:t>/</a:t>
            </a:r>
            <a:r>
              <a:rPr lang="en-US" sz="900" dirty="0" err="1">
                <a:latin typeface="Helvetica" pitchFamily="13" charset="0"/>
              </a:rPr>
              <a:t>getStateReturn</a:t>
            </a:r>
            <a:r>
              <a:rPr lang="en-US" sz="900" dirty="0">
                <a:latin typeface="Helvetica" pitchFamily="13" charset="0"/>
              </a:rPr>
              <a:t>');</a:t>
            </a:r>
          </a:p>
          <a:p>
            <a:pPr marL="342900" indent="-342900" eaLnBrk="1" hangingPunct="1">
              <a:spcBef>
                <a:spcPct val="20000"/>
              </a:spcBef>
            </a:pPr>
            <a:r>
              <a:rPr lang="en-US" sz="900" dirty="0">
                <a:latin typeface="Helvetica" pitchFamily="13" charset="0"/>
              </a:rPr>
              <a:t>   print "$</a:t>
            </a:r>
            <a:r>
              <a:rPr lang="en-US" sz="900" dirty="0" err="1">
                <a:latin typeface="Helvetica" pitchFamily="13" charset="0"/>
              </a:rPr>
              <a:t>stateBean</a:t>
            </a:r>
            <a:r>
              <a:rPr lang="en-US" sz="900" dirty="0">
                <a:latin typeface="Helvetica" pitchFamily="13" charset="0"/>
              </a:rPr>
              <a:t>-&gt;{'</a:t>
            </a:r>
            <a:r>
              <a:rPr lang="en-US" sz="900" dirty="0" err="1">
                <a:latin typeface="Helvetica" pitchFamily="13" charset="0"/>
              </a:rPr>
              <a:t>stateString</a:t>
            </a:r>
            <a:r>
              <a:rPr lang="en-US" sz="900" dirty="0">
                <a:latin typeface="Helvetica" pitchFamily="13" charset="0"/>
              </a:rPr>
              <a:t>'}\n";</a:t>
            </a:r>
          </a:p>
          <a:p>
            <a:pPr marL="342900" indent="-342900" eaLnBrk="1" hangingPunct="1">
              <a:spcBef>
                <a:spcPct val="20000"/>
              </a:spcBef>
            </a:pPr>
            <a:r>
              <a:rPr lang="en-US" sz="900" dirty="0">
                <a:latin typeface="Helvetica" pitchFamily="13" charset="0"/>
              </a:rPr>
              <a:t>}</a:t>
            </a:r>
            <a:endParaRPr lang="it-IT" sz="900" dirty="0">
              <a:latin typeface="Helvetica" pitchFamily="13" charset="0"/>
            </a:endParaRPr>
          </a:p>
        </p:txBody>
      </p:sp>
      <p:sp>
        <p:nvSpPr>
          <p:cNvPr id="7"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8"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9"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WSDL Clients: GUIs for Run Control</a:t>
            </a:r>
          </a:p>
        </p:txBody>
      </p:sp>
      <p:sp>
        <p:nvSpPr>
          <p:cNvPr id="13315" name="Rectangle 3"/>
          <p:cNvSpPr>
            <a:spLocks noChangeArrowheads="1"/>
          </p:cNvSpPr>
          <p:nvPr/>
        </p:nvSpPr>
        <p:spPr bwMode="auto">
          <a:xfrm>
            <a:off x="7353300" y="2686051"/>
            <a:ext cx="1390650" cy="696913"/>
          </a:xfrm>
          <a:prstGeom prst="rect">
            <a:avLst/>
          </a:prstGeom>
          <a:solidFill>
            <a:srgbClr val="FFFFCC"/>
          </a:solidFill>
          <a:ln w="9525">
            <a:solidFill>
              <a:schemeClr val="tx1"/>
            </a:solidFill>
            <a:miter lim="800000"/>
            <a:headEnd/>
            <a:tailEnd/>
          </a:ln>
        </p:spPr>
        <p:txBody>
          <a:bodyPr wrap="none" anchor="ctr"/>
          <a:lstStyle/>
          <a:p>
            <a:pPr algn="ctr"/>
            <a:endParaRPr lang="it-IT">
              <a:solidFill>
                <a:srgbClr val="990000"/>
              </a:solidFill>
              <a:ea typeface="ＭＳ Ｐゴシック" pitchFamily="13" charset="-128"/>
            </a:endParaRPr>
          </a:p>
        </p:txBody>
      </p:sp>
      <p:pic>
        <p:nvPicPr>
          <p:cNvPr id="13316" name="Picture 4"/>
          <p:cNvPicPr>
            <a:picLocks noChangeAspect="1" noChangeArrowheads="1"/>
          </p:cNvPicPr>
          <p:nvPr/>
        </p:nvPicPr>
        <p:blipFill>
          <a:blip r:embed="rId3">
            <a:lum contrast="6000"/>
          </a:blip>
          <a:srcRect/>
          <a:stretch>
            <a:fillRect/>
          </a:stretch>
        </p:blipFill>
        <p:spPr bwMode="auto">
          <a:xfrm>
            <a:off x="4572001" y="3505201"/>
            <a:ext cx="1047750" cy="1185863"/>
          </a:xfrm>
          <a:prstGeom prst="rect">
            <a:avLst/>
          </a:prstGeom>
          <a:noFill/>
          <a:ln w="9525">
            <a:noFill/>
            <a:miter lim="800000"/>
            <a:headEnd/>
            <a:tailEnd/>
          </a:ln>
        </p:spPr>
      </p:pic>
      <p:sp>
        <p:nvSpPr>
          <p:cNvPr id="13317" name="Rectangle 5"/>
          <p:cNvSpPr>
            <a:spLocks noChangeArrowheads="1"/>
          </p:cNvSpPr>
          <p:nvPr/>
        </p:nvSpPr>
        <p:spPr bwMode="auto">
          <a:xfrm>
            <a:off x="2362200" y="5867400"/>
            <a:ext cx="228600" cy="6096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3318" name="Rectangle 6"/>
          <p:cNvSpPr>
            <a:spLocks noChangeArrowheads="1"/>
          </p:cNvSpPr>
          <p:nvPr/>
        </p:nvSpPr>
        <p:spPr bwMode="auto">
          <a:xfrm>
            <a:off x="1219200" y="5791200"/>
            <a:ext cx="898281" cy="630238"/>
          </a:xfrm>
          <a:prstGeom prst="rect">
            <a:avLst/>
          </a:prstGeom>
          <a:gradFill rotWithShape="1">
            <a:gsLst>
              <a:gs pos="0">
                <a:srgbClr val="EAEAFA"/>
              </a:gs>
              <a:gs pos="50000">
                <a:srgbClr val="DDDDF7"/>
              </a:gs>
              <a:gs pos="100000">
                <a:srgbClr val="EAEAFA"/>
              </a:gs>
            </a:gsLst>
            <a:lin ang="5400000" scaled="1"/>
          </a:gradFill>
          <a:ln w="9525">
            <a:solidFill>
              <a:schemeClr val="tx1"/>
            </a:solidFill>
            <a:miter lim="800000"/>
            <a:headEnd/>
            <a:tailEnd/>
          </a:ln>
        </p:spPr>
        <p:txBody>
          <a:bodyPr wrap="none" anchor="ctr"/>
          <a:lstStyle/>
          <a:p>
            <a:pPr algn="ctr"/>
            <a:endParaRPr lang="it-IT" sz="800">
              <a:ea typeface="ＭＳ Ｐゴシック" pitchFamily="13" charset="-128"/>
            </a:endParaRPr>
          </a:p>
        </p:txBody>
      </p:sp>
      <p:sp>
        <p:nvSpPr>
          <p:cNvPr id="13319" name="Rectangle 7"/>
          <p:cNvSpPr>
            <a:spLocks noChangeArrowheads="1"/>
          </p:cNvSpPr>
          <p:nvPr/>
        </p:nvSpPr>
        <p:spPr bwMode="auto">
          <a:xfrm>
            <a:off x="1280746" y="5848350"/>
            <a:ext cx="902677" cy="630238"/>
          </a:xfrm>
          <a:prstGeom prst="rect">
            <a:avLst/>
          </a:prstGeom>
          <a:gradFill rotWithShape="1">
            <a:gsLst>
              <a:gs pos="0">
                <a:srgbClr val="EAEAFA"/>
              </a:gs>
              <a:gs pos="50000">
                <a:srgbClr val="DDDDF7"/>
              </a:gs>
              <a:gs pos="100000">
                <a:srgbClr val="EAEAFA"/>
              </a:gs>
            </a:gsLst>
            <a:lin ang="5400000" scaled="1"/>
          </a:gradFill>
          <a:ln w="9525">
            <a:solidFill>
              <a:schemeClr val="tx1"/>
            </a:solidFill>
            <a:miter lim="800000"/>
            <a:headEnd/>
            <a:tailEnd/>
          </a:ln>
        </p:spPr>
        <p:txBody>
          <a:bodyPr wrap="none" anchor="ctr"/>
          <a:lstStyle/>
          <a:p>
            <a:pPr algn="ctr"/>
            <a:r>
              <a:rPr lang="en-US" sz="1800">
                <a:ea typeface="ＭＳ Ｐゴシック" pitchFamily="13" charset="-128"/>
              </a:rPr>
              <a:t>Portal</a:t>
            </a:r>
          </a:p>
        </p:txBody>
      </p:sp>
      <p:sp>
        <p:nvSpPr>
          <p:cNvPr id="13320" name="Line 8"/>
          <p:cNvSpPr>
            <a:spLocks noChangeShapeType="1"/>
          </p:cNvSpPr>
          <p:nvPr/>
        </p:nvSpPr>
        <p:spPr bwMode="auto">
          <a:xfrm rot="-1451325">
            <a:off x="2964474" y="2898775"/>
            <a:ext cx="1283677" cy="1252538"/>
          </a:xfrm>
          <a:prstGeom prst="line">
            <a:avLst/>
          </a:prstGeom>
          <a:noFill/>
          <a:ln w="9525">
            <a:solidFill>
              <a:schemeClr val="tx1"/>
            </a:solidFill>
            <a:round/>
            <a:headEnd/>
            <a:tailEnd/>
          </a:ln>
        </p:spPr>
        <p:txBody>
          <a:bodyPr/>
          <a:lstStyle/>
          <a:p>
            <a:endParaRPr lang="it-IT"/>
          </a:p>
        </p:txBody>
      </p:sp>
      <p:sp>
        <p:nvSpPr>
          <p:cNvPr id="13321" name="Line 9"/>
          <p:cNvSpPr>
            <a:spLocks noChangeShapeType="1"/>
          </p:cNvSpPr>
          <p:nvPr/>
        </p:nvSpPr>
        <p:spPr bwMode="auto">
          <a:xfrm flipV="1">
            <a:off x="2743200" y="4191000"/>
            <a:ext cx="1676400" cy="609600"/>
          </a:xfrm>
          <a:prstGeom prst="line">
            <a:avLst/>
          </a:prstGeom>
          <a:noFill/>
          <a:ln w="9525">
            <a:solidFill>
              <a:schemeClr val="tx1"/>
            </a:solidFill>
            <a:round/>
            <a:headEnd/>
            <a:tailEnd/>
          </a:ln>
        </p:spPr>
        <p:txBody>
          <a:bodyPr/>
          <a:lstStyle/>
          <a:p>
            <a:endParaRPr lang="it-IT"/>
          </a:p>
        </p:txBody>
      </p:sp>
      <p:sp>
        <p:nvSpPr>
          <p:cNvPr id="13322" name="Line 10"/>
          <p:cNvSpPr>
            <a:spLocks noChangeShapeType="1"/>
          </p:cNvSpPr>
          <p:nvPr/>
        </p:nvSpPr>
        <p:spPr bwMode="auto">
          <a:xfrm flipH="1">
            <a:off x="2743200" y="4495800"/>
            <a:ext cx="1676400" cy="1676400"/>
          </a:xfrm>
          <a:prstGeom prst="line">
            <a:avLst/>
          </a:prstGeom>
          <a:noFill/>
          <a:ln w="9525">
            <a:solidFill>
              <a:schemeClr val="tx1"/>
            </a:solidFill>
            <a:round/>
            <a:headEnd/>
            <a:tailEnd/>
          </a:ln>
        </p:spPr>
        <p:txBody>
          <a:bodyPr/>
          <a:lstStyle/>
          <a:p>
            <a:endParaRPr lang="it-IT"/>
          </a:p>
        </p:txBody>
      </p:sp>
      <p:sp>
        <p:nvSpPr>
          <p:cNvPr id="13323" name="Rectangle 11"/>
          <p:cNvSpPr>
            <a:spLocks noChangeArrowheads="1"/>
          </p:cNvSpPr>
          <p:nvPr/>
        </p:nvSpPr>
        <p:spPr bwMode="auto">
          <a:xfrm>
            <a:off x="609600" y="1676400"/>
            <a:ext cx="1554774" cy="533400"/>
          </a:xfrm>
          <a:prstGeom prst="rect">
            <a:avLst/>
          </a:prstGeom>
          <a:solidFill>
            <a:srgbClr val="FF9933"/>
          </a:solidFill>
          <a:ln w="9525">
            <a:solidFill>
              <a:schemeClr val="tx1"/>
            </a:solidFill>
            <a:miter lim="800000"/>
            <a:headEnd/>
            <a:tailEnd/>
          </a:ln>
        </p:spPr>
        <p:txBody>
          <a:bodyPr wrap="none" anchor="ctr"/>
          <a:lstStyle/>
          <a:p>
            <a:pPr algn="ctr"/>
            <a:r>
              <a:rPr lang="en-US" sz="1200" b="1">
                <a:solidFill>
                  <a:schemeClr val="bg1"/>
                </a:solidFill>
                <a:ea typeface="ＭＳ Ｐゴシック" pitchFamily="13" charset="-128"/>
              </a:rPr>
              <a:t>JSP GUI </a:t>
            </a:r>
          </a:p>
          <a:p>
            <a:pPr algn="ctr"/>
            <a:r>
              <a:rPr lang="en-US" sz="1200" b="1">
                <a:solidFill>
                  <a:schemeClr val="bg1"/>
                </a:solidFill>
                <a:ea typeface="ＭＳ Ｐゴシック" pitchFamily="13" charset="-128"/>
              </a:rPr>
              <a:t>( RCMS Framework)</a:t>
            </a:r>
          </a:p>
        </p:txBody>
      </p:sp>
      <p:sp>
        <p:nvSpPr>
          <p:cNvPr id="13324" name="Line 12"/>
          <p:cNvSpPr>
            <a:spLocks noChangeShapeType="1"/>
          </p:cNvSpPr>
          <p:nvPr/>
        </p:nvSpPr>
        <p:spPr bwMode="auto">
          <a:xfrm flipH="1" flipV="1">
            <a:off x="2743200" y="1981200"/>
            <a:ext cx="1905000" cy="1524000"/>
          </a:xfrm>
          <a:prstGeom prst="line">
            <a:avLst/>
          </a:prstGeom>
          <a:noFill/>
          <a:ln w="9525">
            <a:solidFill>
              <a:schemeClr val="tx1"/>
            </a:solidFill>
            <a:round/>
            <a:headEnd/>
            <a:tailEnd/>
          </a:ln>
        </p:spPr>
        <p:txBody>
          <a:bodyPr/>
          <a:lstStyle/>
          <a:p>
            <a:endParaRPr lang="it-IT"/>
          </a:p>
        </p:txBody>
      </p:sp>
      <p:sp>
        <p:nvSpPr>
          <p:cNvPr id="13325" name="Rectangle 13"/>
          <p:cNvSpPr>
            <a:spLocks noChangeArrowheads="1"/>
          </p:cNvSpPr>
          <p:nvPr/>
        </p:nvSpPr>
        <p:spPr bwMode="auto">
          <a:xfrm rot="10800000">
            <a:off x="6324600" y="5334000"/>
            <a:ext cx="168520" cy="1074738"/>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3326" name="Text Box 14"/>
          <p:cNvSpPr txBox="1">
            <a:spLocks noChangeArrowheads="1"/>
          </p:cNvSpPr>
          <p:nvPr/>
        </p:nvSpPr>
        <p:spPr bwMode="auto">
          <a:xfrm>
            <a:off x="6553200" y="5715000"/>
            <a:ext cx="1046285" cy="274638"/>
          </a:xfrm>
          <a:prstGeom prst="rect">
            <a:avLst/>
          </a:prstGeom>
          <a:noFill/>
          <a:ln w="9525">
            <a:noFill/>
            <a:miter lim="800000"/>
            <a:headEnd/>
            <a:tailEnd/>
          </a:ln>
        </p:spPr>
        <p:txBody>
          <a:bodyPr wrap="none">
            <a:spAutoFit/>
          </a:bodyPr>
          <a:lstStyle/>
          <a:p>
            <a:r>
              <a:rPr lang="en-US" sz="1200">
                <a:ea typeface="ＭＳ Ｐゴシック" pitchFamily="13" charset="-128"/>
              </a:rPr>
              <a:t>Web Service</a:t>
            </a:r>
          </a:p>
        </p:txBody>
      </p:sp>
      <p:sp>
        <p:nvSpPr>
          <p:cNvPr id="13327" name="Text Box 15"/>
          <p:cNvSpPr txBox="1">
            <a:spLocks noChangeArrowheads="1"/>
          </p:cNvSpPr>
          <p:nvPr/>
        </p:nvSpPr>
        <p:spPr bwMode="auto">
          <a:xfrm>
            <a:off x="3445120" y="990600"/>
            <a:ext cx="3184280" cy="825500"/>
          </a:xfrm>
          <a:prstGeom prst="rect">
            <a:avLst/>
          </a:prstGeom>
          <a:noFill/>
          <a:ln w="9525">
            <a:noFill/>
            <a:miter lim="800000"/>
            <a:headEnd/>
            <a:tailEnd/>
          </a:ln>
        </p:spPr>
        <p:txBody>
          <a:bodyPr wrap="none">
            <a:spAutoFit/>
          </a:bodyPr>
          <a:lstStyle/>
          <a:p>
            <a:r>
              <a:rPr lang="en-US" sz="1600" b="1">
                <a:solidFill>
                  <a:schemeClr val="accent2"/>
                </a:solidFill>
                <a:ea typeface="ＭＳ Ｐゴシック" pitchFamily="13" charset="-128"/>
              </a:rPr>
              <a:t>Two basic ways</a:t>
            </a:r>
            <a:r>
              <a:rPr lang="en-US" sz="1600">
                <a:solidFill>
                  <a:schemeClr val="accent2"/>
                </a:solidFill>
                <a:ea typeface="ＭＳ Ｐゴシック" pitchFamily="13" charset="-128"/>
              </a:rPr>
              <a:t>:</a:t>
            </a:r>
          </a:p>
          <a:p>
            <a:pPr>
              <a:buFontTx/>
              <a:buChar char="•"/>
            </a:pPr>
            <a:r>
              <a:rPr lang="en-US" sz="1600">
                <a:solidFill>
                  <a:schemeClr val="accent2"/>
                </a:solidFill>
                <a:ea typeface="ＭＳ Ｐゴシック" pitchFamily="13" charset="-128"/>
              </a:rPr>
              <a:t> </a:t>
            </a:r>
            <a:r>
              <a:rPr lang="en-US" sz="1600" b="1">
                <a:solidFill>
                  <a:schemeClr val="accent2"/>
                </a:solidFill>
                <a:ea typeface="ＭＳ Ｐゴシック" pitchFamily="13" charset="-128"/>
              </a:rPr>
              <a:t>web service compliant clients</a:t>
            </a:r>
          </a:p>
          <a:p>
            <a:pPr>
              <a:buFontTx/>
              <a:buChar char="•"/>
            </a:pPr>
            <a:r>
              <a:rPr lang="en-US" sz="1600">
                <a:solidFill>
                  <a:schemeClr val="accent2"/>
                </a:solidFill>
                <a:ea typeface="ＭＳ Ｐゴシック" pitchFamily="13" charset="-128"/>
              </a:rPr>
              <a:t> </a:t>
            </a:r>
            <a:r>
              <a:rPr lang="en-US" sz="1600" b="1">
                <a:solidFill>
                  <a:schemeClr val="accent2"/>
                </a:solidFill>
                <a:ea typeface="ＭＳ Ｐゴシック" pitchFamily="13" charset="-128"/>
              </a:rPr>
              <a:t>browser via a JSP GUI</a:t>
            </a:r>
          </a:p>
        </p:txBody>
      </p:sp>
      <p:sp>
        <p:nvSpPr>
          <p:cNvPr id="13328" name="Rectangle 16"/>
          <p:cNvSpPr>
            <a:spLocks noChangeArrowheads="1"/>
          </p:cNvSpPr>
          <p:nvPr/>
        </p:nvSpPr>
        <p:spPr bwMode="auto">
          <a:xfrm rot="5400000">
            <a:off x="6868258" y="3106738"/>
            <a:ext cx="533400" cy="1524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3329" name="Rectangle 17"/>
          <p:cNvSpPr>
            <a:spLocks noChangeArrowheads="1"/>
          </p:cNvSpPr>
          <p:nvPr/>
        </p:nvSpPr>
        <p:spPr bwMode="auto">
          <a:xfrm>
            <a:off x="7287358" y="2754313"/>
            <a:ext cx="1390650" cy="696912"/>
          </a:xfrm>
          <a:prstGeom prst="rect">
            <a:avLst/>
          </a:prstGeom>
          <a:solidFill>
            <a:srgbClr val="FFFFCC"/>
          </a:solidFill>
          <a:ln w="9525">
            <a:solidFill>
              <a:schemeClr val="tx1"/>
            </a:solidFill>
            <a:miter lim="800000"/>
            <a:headEnd/>
            <a:tailEnd/>
          </a:ln>
        </p:spPr>
        <p:txBody>
          <a:bodyPr wrap="none" anchor="ctr"/>
          <a:lstStyle/>
          <a:p>
            <a:pPr algn="ctr"/>
            <a:endParaRPr lang="it-IT">
              <a:solidFill>
                <a:srgbClr val="990000"/>
              </a:solidFill>
              <a:ea typeface="ＭＳ Ｐゴシック" pitchFamily="13" charset="-128"/>
            </a:endParaRPr>
          </a:p>
        </p:txBody>
      </p:sp>
      <p:sp>
        <p:nvSpPr>
          <p:cNvPr id="13330" name="Rectangle 18"/>
          <p:cNvSpPr>
            <a:spLocks noChangeArrowheads="1"/>
          </p:cNvSpPr>
          <p:nvPr/>
        </p:nvSpPr>
        <p:spPr bwMode="auto">
          <a:xfrm>
            <a:off x="7217020" y="2833688"/>
            <a:ext cx="1390650" cy="696912"/>
          </a:xfrm>
          <a:prstGeom prst="rect">
            <a:avLst/>
          </a:prstGeom>
          <a:solidFill>
            <a:srgbClr val="FFFFCC"/>
          </a:solidFill>
          <a:ln w="9525">
            <a:solidFill>
              <a:schemeClr val="tx1"/>
            </a:solidFill>
            <a:miter lim="800000"/>
            <a:headEnd/>
            <a:tailEnd/>
          </a:ln>
        </p:spPr>
        <p:txBody>
          <a:bodyPr wrap="none" anchor="ctr"/>
          <a:lstStyle/>
          <a:p>
            <a:pPr algn="ctr"/>
            <a:r>
              <a:rPr lang="it-IT" sz="1800">
                <a:solidFill>
                  <a:srgbClr val="990000"/>
                </a:solidFill>
                <a:ea typeface="ＭＳ Ｐゴシック" pitchFamily="13" charset="-128"/>
              </a:rPr>
              <a:t>Function</a:t>
            </a:r>
          </a:p>
          <a:p>
            <a:pPr algn="ctr"/>
            <a:r>
              <a:rPr lang="it-IT" sz="1800">
                <a:solidFill>
                  <a:srgbClr val="990000"/>
                </a:solidFill>
                <a:ea typeface="ＭＳ Ｐゴシック" pitchFamily="13" charset="-128"/>
              </a:rPr>
              <a:t>Manager</a:t>
            </a:r>
            <a:endParaRPr lang="it-IT">
              <a:solidFill>
                <a:srgbClr val="990000"/>
              </a:solidFill>
              <a:ea typeface="ＭＳ Ｐゴシック" pitchFamily="13" charset="-128"/>
            </a:endParaRPr>
          </a:p>
        </p:txBody>
      </p:sp>
      <p:grpSp>
        <p:nvGrpSpPr>
          <p:cNvPr id="2" name="Group 19"/>
          <p:cNvGrpSpPr>
            <a:grpSpLocks/>
          </p:cNvGrpSpPr>
          <p:nvPr/>
        </p:nvGrpSpPr>
        <p:grpSpPr bwMode="auto">
          <a:xfrm>
            <a:off x="7061689" y="4267201"/>
            <a:ext cx="1548911" cy="696913"/>
            <a:chOff x="4448" y="2153"/>
            <a:chExt cx="976" cy="439"/>
          </a:xfrm>
        </p:grpSpPr>
        <p:sp>
          <p:nvSpPr>
            <p:cNvPr id="13361" name="Rectangle 20"/>
            <p:cNvSpPr>
              <a:spLocks noChangeArrowheads="1"/>
            </p:cNvSpPr>
            <p:nvPr/>
          </p:nvSpPr>
          <p:spPr bwMode="auto">
            <a:xfrm rot="5400000">
              <a:off x="4328" y="2325"/>
              <a:ext cx="336" cy="96"/>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3362" name="Rectangle 21"/>
            <p:cNvSpPr>
              <a:spLocks noChangeArrowheads="1"/>
            </p:cNvSpPr>
            <p:nvPr/>
          </p:nvSpPr>
          <p:spPr bwMode="auto">
            <a:xfrm>
              <a:off x="4548" y="2153"/>
              <a:ext cx="876" cy="439"/>
            </a:xfrm>
            <a:prstGeom prst="rect">
              <a:avLst/>
            </a:prstGeom>
            <a:solidFill>
              <a:srgbClr val="FFFFCC"/>
            </a:solidFill>
            <a:ln w="9525">
              <a:solidFill>
                <a:schemeClr val="tx1"/>
              </a:solidFill>
              <a:miter lim="800000"/>
              <a:headEnd/>
              <a:tailEnd/>
            </a:ln>
          </p:spPr>
          <p:txBody>
            <a:bodyPr wrap="none" anchor="ctr"/>
            <a:lstStyle/>
            <a:p>
              <a:pPr algn="ctr"/>
              <a:r>
                <a:rPr lang="it-IT" sz="1800">
                  <a:solidFill>
                    <a:srgbClr val="990000"/>
                  </a:solidFill>
                  <a:ea typeface="ＭＳ Ｐゴシック" pitchFamily="13" charset="-128"/>
                </a:rPr>
                <a:t>Resource</a:t>
              </a:r>
            </a:p>
            <a:p>
              <a:pPr algn="ctr"/>
              <a:r>
                <a:rPr lang="it-IT" sz="1800">
                  <a:solidFill>
                    <a:srgbClr val="990000"/>
                  </a:solidFill>
                  <a:ea typeface="ＭＳ Ｐゴシック" pitchFamily="13" charset="-128"/>
                </a:rPr>
                <a:t>Service</a:t>
              </a:r>
              <a:endParaRPr lang="it-IT">
                <a:solidFill>
                  <a:srgbClr val="990000"/>
                </a:solidFill>
                <a:ea typeface="ＭＳ Ｐゴシック" pitchFamily="13" charset="-128"/>
              </a:endParaRPr>
            </a:p>
          </p:txBody>
        </p:sp>
      </p:grpSp>
      <p:grpSp>
        <p:nvGrpSpPr>
          <p:cNvPr id="3" name="Group 22"/>
          <p:cNvGrpSpPr>
            <a:grpSpLocks/>
          </p:cNvGrpSpPr>
          <p:nvPr/>
        </p:nvGrpSpPr>
        <p:grpSpPr bwMode="auto">
          <a:xfrm>
            <a:off x="514351" y="4038601"/>
            <a:ext cx="2079380" cy="1446213"/>
            <a:chOff x="336" y="1536"/>
            <a:chExt cx="1310" cy="911"/>
          </a:xfrm>
        </p:grpSpPr>
        <p:pic>
          <p:nvPicPr>
            <p:cNvPr id="13353" name="Picture 23" descr="logo"/>
            <p:cNvPicPr>
              <a:picLocks noChangeAspect="1" noChangeArrowheads="1"/>
            </p:cNvPicPr>
            <p:nvPr/>
          </p:nvPicPr>
          <p:blipFill>
            <a:blip r:embed="rId4"/>
            <a:srcRect/>
            <a:stretch>
              <a:fillRect/>
            </a:stretch>
          </p:blipFill>
          <p:spPr bwMode="auto">
            <a:xfrm>
              <a:off x="336" y="1536"/>
              <a:ext cx="942" cy="384"/>
            </a:xfrm>
            <a:prstGeom prst="rect">
              <a:avLst/>
            </a:prstGeom>
            <a:noFill/>
            <a:ln w="9525">
              <a:noFill/>
              <a:miter lim="800000"/>
              <a:headEnd/>
              <a:tailEnd/>
            </a:ln>
          </p:spPr>
        </p:pic>
        <p:sp>
          <p:nvSpPr>
            <p:cNvPr id="13354" name="Rectangle 24"/>
            <p:cNvSpPr>
              <a:spLocks noChangeArrowheads="1"/>
            </p:cNvSpPr>
            <p:nvPr/>
          </p:nvSpPr>
          <p:spPr bwMode="auto">
            <a:xfrm rot="-5400000">
              <a:off x="1062" y="1957"/>
              <a:ext cx="816" cy="163"/>
            </a:xfrm>
            <a:prstGeom prst="rect">
              <a:avLst/>
            </a:prstGeom>
            <a:solidFill>
              <a:srgbClr val="FFFF00"/>
            </a:solidFill>
            <a:ln w="9525">
              <a:solidFill>
                <a:schemeClr val="tx1"/>
              </a:solidFill>
              <a:miter lim="800000"/>
              <a:headEnd/>
              <a:tailEnd/>
            </a:ln>
          </p:spPr>
          <p:txBody>
            <a:bodyPr wrap="none" anchor="ctr"/>
            <a:lstStyle/>
            <a:p>
              <a:pPr algn="ctr"/>
              <a:r>
                <a:rPr lang="en-US" sz="1200" b="1">
                  <a:solidFill>
                    <a:schemeClr val="bg1"/>
                  </a:solidFill>
                  <a:ea typeface="ＭＳ Ｐゴシック" pitchFamily="13" charset="-128"/>
                </a:rPr>
                <a:t>. NET</a:t>
              </a:r>
            </a:p>
          </p:txBody>
        </p:sp>
        <p:sp>
          <p:nvSpPr>
            <p:cNvPr id="13355" name="Rectangle 25"/>
            <p:cNvSpPr>
              <a:spLocks noChangeArrowheads="1"/>
            </p:cNvSpPr>
            <p:nvPr/>
          </p:nvSpPr>
          <p:spPr bwMode="auto">
            <a:xfrm>
              <a:off x="380" y="1911"/>
              <a:ext cx="896" cy="200"/>
            </a:xfrm>
            <a:prstGeom prst="rect">
              <a:avLst/>
            </a:prstGeom>
            <a:solidFill>
              <a:srgbClr val="EAEAEA"/>
            </a:solidFill>
            <a:ln w="9525">
              <a:solidFill>
                <a:schemeClr val="tx1"/>
              </a:solidFill>
              <a:miter lim="800000"/>
              <a:headEnd/>
              <a:tailEnd/>
            </a:ln>
          </p:spPr>
          <p:txBody>
            <a:bodyPr wrap="none" anchor="ctr"/>
            <a:lstStyle/>
            <a:p>
              <a:pPr algn="ctr"/>
              <a:r>
                <a:rPr lang="en-US" sz="1800">
                  <a:ea typeface="ＭＳ Ｐゴシック" pitchFamily="13" charset="-128"/>
                </a:rPr>
                <a:t>Visual Basic</a:t>
              </a:r>
            </a:p>
          </p:txBody>
        </p:sp>
        <p:sp>
          <p:nvSpPr>
            <p:cNvPr id="13356" name="Rectangle 26"/>
            <p:cNvSpPr>
              <a:spLocks noChangeArrowheads="1"/>
            </p:cNvSpPr>
            <p:nvPr/>
          </p:nvSpPr>
          <p:spPr bwMode="auto">
            <a:xfrm>
              <a:off x="370" y="2244"/>
              <a:ext cx="896" cy="200"/>
            </a:xfrm>
            <a:prstGeom prst="rect">
              <a:avLst/>
            </a:prstGeom>
            <a:solidFill>
              <a:srgbClr val="EAEAEA"/>
            </a:solidFill>
            <a:ln w="9525">
              <a:solidFill>
                <a:schemeClr val="tx1"/>
              </a:solidFill>
              <a:miter lim="800000"/>
              <a:headEnd/>
              <a:tailEnd/>
            </a:ln>
          </p:spPr>
          <p:txBody>
            <a:bodyPr wrap="none" anchor="ctr"/>
            <a:lstStyle/>
            <a:p>
              <a:pPr algn="ctr"/>
              <a:r>
                <a:rPr lang="en-US" sz="1800">
                  <a:ea typeface="ＭＳ Ｐゴシック" pitchFamily="13" charset="-128"/>
                </a:rPr>
                <a:t>Visual C++</a:t>
              </a:r>
            </a:p>
          </p:txBody>
        </p:sp>
        <p:sp>
          <p:nvSpPr>
            <p:cNvPr id="13357" name="Line 27"/>
            <p:cNvSpPr>
              <a:spLocks noChangeShapeType="1"/>
            </p:cNvSpPr>
            <p:nvPr/>
          </p:nvSpPr>
          <p:spPr bwMode="auto">
            <a:xfrm>
              <a:off x="1307" y="1728"/>
              <a:ext cx="48" cy="0"/>
            </a:xfrm>
            <a:prstGeom prst="line">
              <a:avLst/>
            </a:prstGeom>
            <a:noFill/>
            <a:ln w="9525">
              <a:solidFill>
                <a:schemeClr val="tx1"/>
              </a:solidFill>
              <a:round/>
              <a:headEnd/>
              <a:tailEnd/>
            </a:ln>
          </p:spPr>
          <p:txBody>
            <a:bodyPr/>
            <a:lstStyle/>
            <a:p>
              <a:endParaRPr lang="it-IT"/>
            </a:p>
          </p:txBody>
        </p:sp>
        <p:sp>
          <p:nvSpPr>
            <p:cNvPr id="13358" name="Line 28"/>
            <p:cNvSpPr>
              <a:spLocks noChangeShapeType="1"/>
            </p:cNvSpPr>
            <p:nvPr/>
          </p:nvSpPr>
          <p:spPr bwMode="auto">
            <a:xfrm>
              <a:off x="1307" y="2024"/>
              <a:ext cx="48" cy="0"/>
            </a:xfrm>
            <a:prstGeom prst="line">
              <a:avLst/>
            </a:prstGeom>
            <a:noFill/>
            <a:ln w="9525">
              <a:solidFill>
                <a:schemeClr val="tx1"/>
              </a:solidFill>
              <a:round/>
              <a:headEnd/>
              <a:tailEnd/>
            </a:ln>
          </p:spPr>
          <p:txBody>
            <a:bodyPr/>
            <a:lstStyle/>
            <a:p>
              <a:endParaRPr lang="it-IT"/>
            </a:p>
          </p:txBody>
        </p:sp>
        <p:sp>
          <p:nvSpPr>
            <p:cNvPr id="13359" name="Line 29"/>
            <p:cNvSpPr>
              <a:spLocks noChangeShapeType="1"/>
            </p:cNvSpPr>
            <p:nvPr/>
          </p:nvSpPr>
          <p:spPr bwMode="auto">
            <a:xfrm>
              <a:off x="1304" y="2351"/>
              <a:ext cx="48" cy="0"/>
            </a:xfrm>
            <a:prstGeom prst="line">
              <a:avLst/>
            </a:prstGeom>
            <a:noFill/>
            <a:ln w="9525">
              <a:solidFill>
                <a:schemeClr val="tx1"/>
              </a:solidFill>
              <a:round/>
              <a:headEnd/>
              <a:tailEnd/>
            </a:ln>
          </p:spPr>
          <p:txBody>
            <a:bodyPr/>
            <a:lstStyle/>
            <a:p>
              <a:endParaRPr lang="it-IT"/>
            </a:p>
          </p:txBody>
        </p:sp>
        <p:sp>
          <p:nvSpPr>
            <p:cNvPr id="13360" name="Rectangle 30"/>
            <p:cNvSpPr>
              <a:spLocks noChangeArrowheads="1"/>
            </p:cNvSpPr>
            <p:nvPr/>
          </p:nvSpPr>
          <p:spPr bwMode="auto">
            <a:xfrm rot="5400000">
              <a:off x="1190" y="1991"/>
              <a:ext cx="816" cy="96"/>
            </a:xfrm>
            <a:prstGeom prst="rect">
              <a:avLst/>
            </a:prstGeom>
            <a:solidFill>
              <a:schemeClr val="accent1"/>
            </a:solidFill>
            <a:ln w="9525">
              <a:solidFill>
                <a:schemeClr val="tx1"/>
              </a:solidFill>
              <a:miter lim="800000"/>
              <a:headEnd/>
              <a:tailEnd/>
            </a:ln>
          </p:spPr>
          <p:txBody>
            <a:bodyPr wrap="none" anchor="ctr"/>
            <a:lstStyle/>
            <a:p>
              <a:endParaRPr lang="it-IT"/>
            </a:p>
          </p:txBody>
        </p:sp>
      </p:grpSp>
      <p:grpSp>
        <p:nvGrpSpPr>
          <p:cNvPr id="4" name="Group 31"/>
          <p:cNvGrpSpPr>
            <a:grpSpLocks/>
          </p:cNvGrpSpPr>
          <p:nvPr/>
        </p:nvGrpSpPr>
        <p:grpSpPr bwMode="auto">
          <a:xfrm>
            <a:off x="762000" y="2514600"/>
            <a:ext cx="1828800" cy="1309688"/>
            <a:chOff x="480" y="2688"/>
            <a:chExt cx="1152" cy="825"/>
          </a:xfrm>
        </p:grpSpPr>
        <p:sp>
          <p:nvSpPr>
            <p:cNvPr id="13346" name="Rectangle 32"/>
            <p:cNvSpPr>
              <a:spLocks noChangeArrowheads="1"/>
            </p:cNvSpPr>
            <p:nvPr/>
          </p:nvSpPr>
          <p:spPr bwMode="auto">
            <a:xfrm>
              <a:off x="480" y="2998"/>
              <a:ext cx="896" cy="200"/>
            </a:xfrm>
            <a:prstGeom prst="rect">
              <a:avLst/>
            </a:prstGeom>
            <a:solidFill>
              <a:srgbClr val="EAEAEA"/>
            </a:solidFill>
            <a:ln w="9525">
              <a:solidFill>
                <a:schemeClr val="tx1"/>
              </a:solidFill>
              <a:miter lim="800000"/>
              <a:headEnd/>
              <a:tailEnd/>
            </a:ln>
          </p:spPr>
          <p:txBody>
            <a:bodyPr wrap="none" anchor="ctr"/>
            <a:lstStyle/>
            <a:p>
              <a:pPr algn="ctr"/>
              <a:r>
                <a:rPr lang="en-US" sz="1800">
                  <a:ea typeface="ＭＳ Ｐゴシック" pitchFamily="13" charset="-128"/>
                </a:rPr>
                <a:t>Perl</a:t>
              </a:r>
            </a:p>
          </p:txBody>
        </p:sp>
        <p:sp>
          <p:nvSpPr>
            <p:cNvPr id="13347" name="Rectangle 33"/>
            <p:cNvSpPr>
              <a:spLocks noChangeArrowheads="1"/>
            </p:cNvSpPr>
            <p:nvPr/>
          </p:nvSpPr>
          <p:spPr bwMode="auto">
            <a:xfrm>
              <a:off x="480" y="2688"/>
              <a:ext cx="897" cy="200"/>
            </a:xfrm>
            <a:prstGeom prst="rect">
              <a:avLst/>
            </a:prstGeom>
            <a:solidFill>
              <a:srgbClr val="EAEAEA"/>
            </a:solidFill>
            <a:ln w="9525">
              <a:solidFill>
                <a:schemeClr val="tx1"/>
              </a:solidFill>
              <a:miter lim="800000"/>
              <a:headEnd/>
              <a:tailEnd/>
            </a:ln>
          </p:spPr>
          <p:txBody>
            <a:bodyPr wrap="none" anchor="ctr"/>
            <a:lstStyle/>
            <a:p>
              <a:pPr algn="ctr"/>
              <a:r>
                <a:rPr lang="en-US" sz="1800">
                  <a:ea typeface="ＭＳ Ｐゴシック" pitchFamily="13" charset="-128"/>
                </a:rPr>
                <a:t>C ++</a:t>
              </a:r>
            </a:p>
          </p:txBody>
        </p:sp>
        <p:sp>
          <p:nvSpPr>
            <p:cNvPr id="13348" name="Rectangle 34"/>
            <p:cNvSpPr>
              <a:spLocks noChangeArrowheads="1"/>
            </p:cNvSpPr>
            <p:nvPr/>
          </p:nvSpPr>
          <p:spPr bwMode="auto">
            <a:xfrm>
              <a:off x="480" y="3312"/>
              <a:ext cx="896" cy="201"/>
            </a:xfrm>
            <a:prstGeom prst="rect">
              <a:avLst/>
            </a:prstGeom>
            <a:solidFill>
              <a:srgbClr val="EAEAEA"/>
            </a:solidFill>
            <a:ln w="9525">
              <a:solidFill>
                <a:schemeClr val="tx1"/>
              </a:solidFill>
              <a:miter lim="800000"/>
              <a:headEnd/>
              <a:tailEnd/>
            </a:ln>
          </p:spPr>
          <p:txBody>
            <a:bodyPr wrap="none" anchor="ctr"/>
            <a:lstStyle/>
            <a:p>
              <a:pPr algn="ctr"/>
              <a:r>
                <a:rPr lang="en-US" sz="1800">
                  <a:ea typeface="ＭＳ Ｐゴシック" pitchFamily="13" charset="-128"/>
                </a:rPr>
                <a:t>Java</a:t>
              </a:r>
            </a:p>
          </p:txBody>
        </p:sp>
        <p:sp>
          <p:nvSpPr>
            <p:cNvPr id="13349" name="Rectangle 35"/>
            <p:cNvSpPr>
              <a:spLocks noChangeArrowheads="1"/>
            </p:cNvSpPr>
            <p:nvPr/>
          </p:nvSpPr>
          <p:spPr bwMode="auto">
            <a:xfrm rot="5400000">
              <a:off x="1152" y="3030"/>
              <a:ext cx="816" cy="144"/>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3350" name="Line 36"/>
            <p:cNvSpPr>
              <a:spLocks noChangeShapeType="1"/>
            </p:cNvSpPr>
            <p:nvPr/>
          </p:nvSpPr>
          <p:spPr bwMode="auto">
            <a:xfrm>
              <a:off x="1403" y="2784"/>
              <a:ext cx="48" cy="0"/>
            </a:xfrm>
            <a:prstGeom prst="line">
              <a:avLst/>
            </a:prstGeom>
            <a:noFill/>
            <a:ln w="9525">
              <a:solidFill>
                <a:schemeClr val="tx1"/>
              </a:solidFill>
              <a:round/>
              <a:headEnd/>
              <a:tailEnd/>
            </a:ln>
          </p:spPr>
          <p:txBody>
            <a:bodyPr/>
            <a:lstStyle/>
            <a:p>
              <a:endParaRPr lang="it-IT"/>
            </a:p>
          </p:txBody>
        </p:sp>
        <p:sp>
          <p:nvSpPr>
            <p:cNvPr id="13351" name="Line 37"/>
            <p:cNvSpPr>
              <a:spLocks noChangeShapeType="1"/>
            </p:cNvSpPr>
            <p:nvPr/>
          </p:nvSpPr>
          <p:spPr bwMode="auto">
            <a:xfrm>
              <a:off x="1403" y="3096"/>
              <a:ext cx="48" cy="0"/>
            </a:xfrm>
            <a:prstGeom prst="line">
              <a:avLst/>
            </a:prstGeom>
            <a:noFill/>
            <a:ln w="9525">
              <a:solidFill>
                <a:schemeClr val="tx1"/>
              </a:solidFill>
              <a:round/>
              <a:headEnd/>
              <a:tailEnd/>
            </a:ln>
          </p:spPr>
          <p:txBody>
            <a:bodyPr/>
            <a:lstStyle/>
            <a:p>
              <a:endParaRPr lang="it-IT"/>
            </a:p>
          </p:txBody>
        </p:sp>
        <p:sp>
          <p:nvSpPr>
            <p:cNvPr id="13352" name="Line 38"/>
            <p:cNvSpPr>
              <a:spLocks noChangeShapeType="1"/>
            </p:cNvSpPr>
            <p:nvPr/>
          </p:nvSpPr>
          <p:spPr bwMode="auto">
            <a:xfrm>
              <a:off x="1403" y="3408"/>
              <a:ext cx="48" cy="0"/>
            </a:xfrm>
            <a:prstGeom prst="line">
              <a:avLst/>
            </a:prstGeom>
            <a:noFill/>
            <a:ln w="9525">
              <a:solidFill>
                <a:schemeClr val="tx1"/>
              </a:solidFill>
              <a:round/>
              <a:headEnd/>
              <a:tailEnd/>
            </a:ln>
          </p:spPr>
          <p:txBody>
            <a:bodyPr/>
            <a:lstStyle/>
            <a:p>
              <a:endParaRPr lang="it-IT"/>
            </a:p>
          </p:txBody>
        </p:sp>
      </p:grpSp>
      <p:sp>
        <p:nvSpPr>
          <p:cNvPr id="13334" name="Line 39"/>
          <p:cNvSpPr>
            <a:spLocks noChangeShapeType="1"/>
          </p:cNvSpPr>
          <p:nvPr/>
        </p:nvSpPr>
        <p:spPr bwMode="auto">
          <a:xfrm>
            <a:off x="2239108" y="6172200"/>
            <a:ext cx="76200" cy="0"/>
          </a:xfrm>
          <a:prstGeom prst="line">
            <a:avLst/>
          </a:prstGeom>
          <a:noFill/>
          <a:ln w="9525">
            <a:solidFill>
              <a:schemeClr val="tx1"/>
            </a:solidFill>
            <a:round/>
            <a:headEnd/>
            <a:tailEnd/>
          </a:ln>
        </p:spPr>
        <p:txBody>
          <a:bodyPr/>
          <a:lstStyle/>
          <a:p>
            <a:endParaRPr lang="it-IT"/>
          </a:p>
        </p:txBody>
      </p:sp>
      <p:sp>
        <p:nvSpPr>
          <p:cNvPr id="13335" name="Rectangle 40"/>
          <p:cNvSpPr>
            <a:spLocks noChangeArrowheads="1"/>
          </p:cNvSpPr>
          <p:nvPr/>
        </p:nvSpPr>
        <p:spPr bwMode="auto">
          <a:xfrm>
            <a:off x="2362200" y="1676400"/>
            <a:ext cx="228600" cy="533400"/>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3336" name="Line 41"/>
          <p:cNvSpPr>
            <a:spLocks noChangeShapeType="1"/>
          </p:cNvSpPr>
          <p:nvPr/>
        </p:nvSpPr>
        <p:spPr bwMode="auto">
          <a:xfrm>
            <a:off x="2228850" y="1933575"/>
            <a:ext cx="76200" cy="0"/>
          </a:xfrm>
          <a:prstGeom prst="line">
            <a:avLst/>
          </a:prstGeom>
          <a:noFill/>
          <a:ln w="9525">
            <a:solidFill>
              <a:schemeClr val="tx1"/>
            </a:solidFill>
            <a:round/>
            <a:headEnd/>
            <a:tailEnd/>
          </a:ln>
        </p:spPr>
        <p:txBody>
          <a:bodyPr/>
          <a:lstStyle/>
          <a:p>
            <a:endParaRPr lang="it-IT"/>
          </a:p>
        </p:txBody>
      </p:sp>
      <p:sp>
        <p:nvSpPr>
          <p:cNvPr id="13337" name="Line 42"/>
          <p:cNvSpPr>
            <a:spLocks noChangeShapeType="1"/>
          </p:cNvSpPr>
          <p:nvPr/>
        </p:nvSpPr>
        <p:spPr bwMode="auto">
          <a:xfrm flipH="1">
            <a:off x="5715000" y="3200400"/>
            <a:ext cx="1219200" cy="533400"/>
          </a:xfrm>
          <a:prstGeom prst="line">
            <a:avLst/>
          </a:prstGeom>
          <a:noFill/>
          <a:ln w="9525">
            <a:solidFill>
              <a:schemeClr val="tx1"/>
            </a:solidFill>
            <a:round/>
            <a:headEnd/>
            <a:tailEnd/>
          </a:ln>
        </p:spPr>
        <p:txBody>
          <a:bodyPr/>
          <a:lstStyle/>
          <a:p>
            <a:endParaRPr lang="it-IT"/>
          </a:p>
        </p:txBody>
      </p:sp>
      <p:sp>
        <p:nvSpPr>
          <p:cNvPr id="13338" name="Line 43"/>
          <p:cNvSpPr>
            <a:spLocks noChangeShapeType="1"/>
          </p:cNvSpPr>
          <p:nvPr/>
        </p:nvSpPr>
        <p:spPr bwMode="auto">
          <a:xfrm flipH="1" flipV="1">
            <a:off x="5715000" y="4191000"/>
            <a:ext cx="1295400" cy="457200"/>
          </a:xfrm>
          <a:prstGeom prst="line">
            <a:avLst/>
          </a:prstGeom>
          <a:noFill/>
          <a:ln w="9525">
            <a:solidFill>
              <a:schemeClr val="tx1"/>
            </a:solidFill>
            <a:round/>
            <a:headEnd/>
            <a:tailEnd/>
          </a:ln>
        </p:spPr>
        <p:txBody>
          <a:bodyPr/>
          <a:lstStyle/>
          <a:p>
            <a:endParaRPr lang="it-IT"/>
          </a:p>
        </p:txBody>
      </p:sp>
      <p:sp>
        <p:nvSpPr>
          <p:cNvPr id="13339" name="Text Box 44"/>
          <p:cNvSpPr txBox="1">
            <a:spLocks noChangeArrowheads="1"/>
          </p:cNvSpPr>
          <p:nvPr/>
        </p:nvSpPr>
        <p:spPr bwMode="auto">
          <a:xfrm>
            <a:off x="1015512" y="954088"/>
            <a:ext cx="1118088" cy="457200"/>
          </a:xfrm>
          <a:prstGeom prst="rect">
            <a:avLst/>
          </a:prstGeom>
          <a:noFill/>
          <a:ln w="9525">
            <a:noFill/>
            <a:miter lim="800000"/>
            <a:headEnd/>
            <a:tailEnd/>
          </a:ln>
        </p:spPr>
        <p:txBody>
          <a:bodyPr wrap="none">
            <a:spAutoFit/>
          </a:bodyPr>
          <a:lstStyle/>
          <a:p>
            <a:pPr eaLnBrk="0" hangingPunct="0"/>
            <a:r>
              <a:rPr lang="en-US" sz="2400">
                <a:latin typeface="Arial" pitchFamily="34" charset="0"/>
                <a:ea typeface="ＭＳ Ｐゴシック" pitchFamily="13" charset="-128"/>
              </a:rPr>
              <a:t>Clients</a:t>
            </a:r>
          </a:p>
        </p:txBody>
      </p:sp>
      <p:sp>
        <p:nvSpPr>
          <p:cNvPr id="13340" name="Text Box 45"/>
          <p:cNvSpPr txBox="1">
            <a:spLocks noChangeArrowheads="1"/>
          </p:cNvSpPr>
          <p:nvPr/>
        </p:nvSpPr>
        <p:spPr bwMode="auto">
          <a:xfrm>
            <a:off x="7358082" y="928670"/>
            <a:ext cx="1091966" cy="461665"/>
          </a:xfrm>
          <a:prstGeom prst="rect">
            <a:avLst/>
          </a:prstGeom>
          <a:noFill/>
          <a:ln w="9525">
            <a:noFill/>
            <a:miter lim="800000"/>
            <a:headEnd/>
            <a:tailEnd/>
          </a:ln>
        </p:spPr>
        <p:txBody>
          <a:bodyPr wrap="none">
            <a:spAutoFit/>
          </a:bodyPr>
          <a:lstStyle/>
          <a:p>
            <a:pPr eaLnBrk="0" hangingPunct="0"/>
            <a:r>
              <a:rPr lang="en-US" sz="2400" dirty="0">
                <a:latin typeface="Arial" pitchFamily="34" charset="0"/>
                <a:ea typeface="ＭＳ Ｐゴシック" pitchFamily="13" charset="-128"/>
              </a:rPr>
              <a:t>Server</a:t>
            </a:r>
          </a:p>
        </p:txBody>
      </p:sp>
      <p:sp>
        <p:nvSpPr>
          <p:cNvPr id="13341" name="Text Box 46"/>
          <p:cNvSpPr txBox="1">
            <a:spLocks noChangeArrowheads="1"/>
          </p:cNvSpPr>
          <p:nvPr/>
        </p:nvSpPr>
        <p:spPr bwMode="auto">
          <a:xfrm>
            <a:off x="4533900" y="4572000"/>
            <a:ext cx="1333500" cy="336550"/>
          </a:xfrm>
          <a:prstGeom prst="rect">
            <a:avLst/>
          </a:prstGeom>
          <a:noFill/>
          <a:ln w="9525">
            <a:noFill/>
            <a:miter lim="800000"/>
            <a:headEnd/>
            <a:tailEnd/>
          </a:ln>
        </p:spPr>
        <p:txBody>
          <a:bodyPr wrap="none">
            <a:spAutoFit/>
          </a:bodyPr>
          <a:lstStyle/>
          <a:p>
            <a:pPr eaLnBrk="0" hangingPunct="0"/>
            <a:r>
              <a:rPr lang="en-US" sz="1600">
                <a:latin typeface="Arial" pitchFamily="34" charset="0"/>
                <a:ea typeface="ＭＳ Ｐゴシック" pitchFamily="13" charset="-128"/>
              </a:rPr>
              <a:t>SOAP/HTTP</a:t>
            </a:r>
          </a:p>
        </p:txBody>
      </p:sp>
      <p:grpSp>
        <p:nvGrpSpPr>
          <p:cNvPr id="5" name="Group 47"/>
          <p:cNvGrpSpPr>
            <a:grpSpLocks/>
          </p:cNvGrpSpPr>
          <p:nvPr/>
        </p:nvGrpSpPr>
        <p:grpSpPr bwMode="auto">
          <a:xfrm>
            <a:off x="7073413" y="1397000"/>
            <a:ext cx="1548911" cy="696913"/>
            <a:chOff x="4448" y="2153"/>
            <a:chExt cx="976" cy="439"/>
          </a:xfrm>
        </p:grpSpPr>
        <p:sp>
          <p:nvSpPr>
            <p:cNvPr id="13344" name="Rectangle 48"/>
            <p:cNvSpPr>
              <a:spLocks noChangeArrowheads="1"/>
            </p:cNvSpPr>
            <p:nvPr/>
          </p:nvSpPr>
          <p:spPr bwMode="auto">
            <a:xfrm rot="5400000">
              <a:off x="4328" y="2325"/>
              <a:ext cx="336" cy="96"/>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13345" name="Rectangle 49"/>
            <p:cNvSpPr>
              <a:spLocks noChangeArrowheads="1"/>
            </p:cNvSpPr>
            <p:nvPr/>
          </p:nvSpPr>
          <p:spPr bwMode="auto">
            <a:xfrm>
              <a:off x="4548" y="2153"/>
              <a:ext cx="876" cy="439"/>
            </a:xfrm>
            <a:prstGeom prst="rect">
              <a:avLst/>
            </a:prstGeom>
            <a:solidFill>
              <a:srgbClr val="FFFFCC"/>
            </a:solidFill>
            <a:ln w="9525">
              <a:solidFill>
                <a:schemeClr val="tx1"/>
              </a:solidFill>
              <a:miter lim="800000"/>
              <a:headEnd/>
              <a:tailEnd/>
            </a:ln>
          </p:spPr>
          <p:txBody>
            <a:bodyPr wrap="none" anchor="ctr"/>
            <a:lstStyle/>
            <a:p>
              <a:pPr algn="ctr"/>
              <a:r>
                <a:rPr lang="it-IT" sz="1800">
                  <a:solidFill>
                    <a:srgbClr val="990000"/>
                  </a:solidFill>
                  <a:ea typeface="ＭＳ Ｐゴシック" pitchFamily="13" charset="-128"/>
                </a:rPr>
                <a:t>IMS</a:t>
              </a:r>
              <a:endParaRPr lang="it-IT">
                <a:solidFill>
                  <a:srgbClr val="990000"/>
                </a:solidFill>
                <a:ea typeface="ＭＳ Ｐゴシック" pitchFamily="13" charset="-128"/>
              </a:endParaRPr>
            </a:p>
          </p:txBody>
        </p:sp>
      </p:grpSp>
      <p:sp>
        <p:nvSpPr>
          <p:cNvPr id="13343" name="Line 50"/>
          <p:cNvSpPr>
            <a:spLocks noChangeShapeType="1"/>
          </p:cNvSpPr>
          <p:nvPr/>
        </p:nvSpPr>
        <p:spPr bwMode="auto">
          <a:xfrm flipV="1">
            <a:off x="5462954" y="1816100"/>
            <a:ext cx="1395046" cy="1485900"/>
          </a:xfrm>
          <a:prstGeom prst="line">
            <a:avLst/>
          </a:prstGeom>
          <a:noFill/>
          <a:ln w="9525">
            <a:solidFill>
              <a:schemeClr val="tx1"/>
            </a:solidFill>
            <a:round/>
            <a:headEnd/>
            <a:tailEnd/>
          </a:ln>
        </p:spPr>
        <p:txBody>
          <a:bodyPr/>
          <a:lstStyle/>
          <a:p>
            <a:endParaRPr lang="it-IT"/>
          </a:p>
        </p:txBody>
      </p:sp>
      <p:sp>
        <p:nvSpPr>
          <p:cNvPr id="51"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52"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53"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7"/>
          <p:cNvSpPr>
            <a:spLocks noGrp="1"/>
          </p:cNvSpPr>
          <p:nvPr>
            <p:ph type="title"/>
          </p:nvPr>
        </p:nvSpPr>
        <p:spPr/>
        <p:txBody>
          <a:bodyPr/>
          <a:lstStyle/>
          <a:p>
            <a:r>
              <a:rPr lang="en-US" smtClean="0"/>
              <a:t>Control and Monitor Requirements</a:t>
            </a:r>
            <a:endParaRPr lang="it-IT" smtClean="0"/>
          </a:p>
        </p:txBody>
      </p:sp>
      <p:sp>
        <p:nvSpPr>
          <p:cNvPr id="10" name="Rectangle 5"/>
          <p:cNvSpPr txBox="1">
            <a:spLocks noChangeArrowheads="1"/>
          </p:cNvSpPr>
          <p:nvPr/>
        </p:nvSpPr>
        <p:spPr bwMode="auto">
          <a:xfrm>
            <a:off x="5929313" y="1285875"/>
            <a:ext cx="2514600" cy="1643063"/>
          </a:xfrm>
          <a:prstGeom prst="rect">
            <a:avLst/>
          </a:prstGeom>
          <a:solidFill>
            <a:srgbClr val="FFFFCC"/>
          </a:solidFill>
          <a:ln w="9525">
            <a:solidFill>
              <a:srgbClr val="FFC000"/>
            </a:solidFill>
            <a:miter lim="800000"/>
            <a:headEnd/>
            <a:tailEnd/>
          </a:ln>
        </p:spPr>
        <p:txBody>
          <a:bodyPr/>
          <a:lstStyle/>
          <a:p>
            <a:pPr marL="342900" indent="-342900">
              <a:spcBef>
                <a:spcPct val="20000"/>
              </a:spcBef>
              <a:defRPr/>
            </a:pPr>
            <a:r>
              <a:rPr lang="en-US" sz="2000" b="1" dirty="0">
                <a:latin typeface="+mn-lt"/>
              </a:rPr>
              <a:t>Baseline DAQ Configuration</a:t>
            </a:r>
          </a:p>
          <a:p>
            <a:pPr marL="342900" indent="-342900">
              <a:spcBef>
                <a:spcPct val="20000"/>
              </a:spcBef>
              <a:buFontTx/>
              <a:buChar char="•"/>
              <a:defRPr/>
            </a:pPr>
            <a:r>
              <a:rPr lang="en-US" sz="2000" dirty="0">
                <a:latin typeface="+mn-lt"/>
              </a:rPr>
              <a:t>512 inputs</a:t>
            </a:r>
          </a:p>
          <a:p>
            <a:pPr marL="342900" indent="-342900">
              <a:lnSpc>
                <a:spcPct val="80000"/>
              </a:lnSpc>
              <a:buFontTx/>
              <a:buChar char="•"/>
              <a:defRPr/>
            </a:pPr>
            <a:r>
              <a:rPr lang="en-US" sz="2000" kern="0" dirty="0">
                <a:latin typeface="+mn-lt"/>
              </a:rPr>
              <a:t>2024 outputs</a:t>
            </a:r>
          </a:p>
        </p:txBody>
      </p:sp>
      <p:pic>
        <p:nvPicPr>
          <p:cNvPr id="7175" name="Immagine 17" descr="03-01.jpg"/>
          <p:cNvPicPr>
            <a:picLocks noChangeAspect="1"/>
          </p:cNvPicPr>
          <p:nvPr/>
        </p:nvPicPr>
        <p:blipFill>
          <a:blip r:embed="rId3"/>
          <a:srcRect/>
          <a:stretch>
            <a:fillRect/>
          </a:stretch>
        </p:blipFill>
        <p:spPr bwMode="auto">
          <a:xfrm>
            <a:off x="428625" y="5429250"/>
            <a:ext cx="2135188" cy="928688"/>
          </a:xfrm>
          <a:prstGeom prst="rect">
            <a:avLst/>
          </a:prstGeom>
          <a:noFill/>
          <a:ln w="9525">
            <a:noFill/>
            <a:miter lim="800000"/>
            <a:headEnd/>
            <a:tailEnd/>
          </a:ln>
        </p:spPr>
      </p:pic>
      <p:pic>
        <p:nvPicPr>
          <p:cNvPr id="7176" name="Picture 3" descr="cms_daq"/>
          <p:cNvPicPr>
            <a:picLocks noChangeAspect="1" noChangeArrowheads="1"/>
          </p:cNvPicPr>
          <p:nvPr/>
        </p:nvPicPr>
        <p:blipFill>
          <a:blip r:embed="rId4"/>
          <a:srcRect/>
          <a:stretch>
            <a:fillRect/>
          </a:stretch>
        </p:blipFill>
        <p:spPr bwMode="auto">
          <a:xfrm>
            <a:off x="285750" y="928688"/>
            <a:ext cx="5072063" cy="4121150"/>
          </a:xfrm>
          <a:prstGeom prst="rect">
            <a:avLst/>
          </a:prstGeom>
          <a:noFill/>
          <a:ln w="9525">
            <a:noFill/>
            <a:miter lim="800000"/>
            <a:headEnd/>
            <a:tailEnd/>
          </a:ln>
        </p:spPr>
      </p:pic>
      <p:sp>
        <p:nvSpPr>
          <p:cNvPr id="19" name="Rectangle 13"/>
          <p:cNvSpPr>
            <a:spLocks noChangeArrowheads="1"/>
          </p:cNvSpPr>
          <p:nvPr/>
        </p:nvSpPr>
        <p:spPr bwMode="auto">
          <a:xfrm>
            <a:off x="5143500" y="3429000"/>
            <a:ext cx="3786188" cy="3000375"/>
          </a:xfrm>
          <a:prstGeom prst="rect">
            <a:avLst/>
          </a:prstGeom>
          <a:solidFill>
            <a:srgbClr val="CCFFCC"/>
          </a:solidFill>
          <a:ln w="19050">
            <a:solidFill>
              <a:srgbClr val="36E400"/>
            </a:solidFill>
            <a:miter lim="800000"/>
            <a:headEnd/>
            <a:tailEnd/>
          </a:ln>
          <a:effectLst/>
        </p:spPr>
        <p:txBody>
          <a:bodyPr/>
          <a:lstStyle/>
          <a:p>
            <a:pPr marL="342900" indent="-342900">
              <a:lnSpc>
                <a:spcPct val="80000"/>
              </a:lnSpc>
              <a:spcBef>
                <a:spcPct val="20000"/>
              </a:spcBef>
              <a:defRPr/>
            </a:pPr>
            <a:r>
              <a:rPr lang="en-US" sz="2000" b="1" dirty="0">
                <a:latin typeface="+mn-lt"/>
              </a:rPr>
              <a:t>Control and Monitor  requirements</a:t>
            </a:r>
            <a:endParaRPr lang="en-US" sz="2000" kern="0" dirty="0">
              <a:latin typeface="+mn-lt"/>
            </a:endParaRPr>
          </a:p>
          <a:p>
            <a:pPr marL="342900" indent="-342900">
              <a:lnSpc>
                <a:spcPct val="80000"/>
              </a:lnSpc>
              <a:spcBef>
                <a:spcPct val="20000"/>
              </a:spcBef>
              <a:buFontTx/>
              <a:buChar char="•"/>
              <a:defRPr/>
            </a:pPr>
            <a:r>
              <a:rPr lang="en-US" sz="2000" kern="0" dirty="0">
                <a:latin typeface="+mn-lt"/>
              </a:rPr>
              <a:t>O(10</a:t>
            </a:r>
            <a:r>
              <a:rPr lang="en-US" sz="2000" kern="0" baseline="30000" dirty="0">
                <a:latin typeface="+mn-lt"/>
              </a:rPr>
              <a:t>4</a:t>
            </a:r>
            <a:r>
              <a:rPr lang="en-US" sz="2000" kern="0" dirty="0">
                <a:latin typeface="+mn-lt"/>
              </a:rPr>
              <a:t> ) distributed Objects to</a:t>
            </a:r>
          </a:p>
          <a:p>
            <a:pPr marL="742950" lvl="1" indent="-285750">
              <a:lnSpc>
                <a:spcPct val="80000"/>
              </a:lnSpc>
              <a:spcBef>
                <a:spcPct val="20000"/>
              </a:spcBef>
              <a:buFontTx/>
              <a:buChar char="–"/>
              <a:defRPr/>
            </a:pPr>
            <a:r>
              <a:rPr lang="en-US" sz="2000" kern="0" dirty="0">
                <a:latin typeface="+mn-lt"/>
              </a:rPr>
              <a:t> control</a:t>
            </a:r>
          </a:p>
          <a:p>
            <a:pPr marL="742950" lvl="1" indent="-285750">
              <a:lnSpc>
                <a:spcPct val="80000"/>
              </a:lnSpc>
              <a:spcBef>
                <a:spcPct val="20000"/>
              </a:spcBef>
              <a:buFontTx/>
              <a:buChar char="–"/>
              <a:defRPr/>
            </a:pPr>
            <a:r>
              <a:rPr lang="en-US" sz="2000" kern="0" dirty="0">
                <a:latin typeface="+mn-lt"/>
              </a:rPr>
              <a:t> configure</a:t>
            </a:r>
          </a:p>
          <a:p>
            <a:pPr marL="742950" lvl="1" indent="-285750">
              <a:lnSpc>
                <a:spcPct val="80000"/>
              </a:lnSpc>
              <a:spcBef>
                <a:spcPct val="20000"/>
              </a:spcBef>
              <a:buFontTx/>
              <a:buChar char="–"/>
              <a:defRPr/>
            </a:pPr>
            <a:r>
              <a:rPr lang="en-US" sz="2000" kern="0" dirty="0">
                <a:latin typeface="+mn-lt"/>
              </a:rPr>
              <a:t> monitor</a:t>
            </a:r>
          </a:p>
          <a:p>
            <a:pPr marL="342900" indent="-342900">
              <a:lnSpc>
                <a:spcPct val="80000"/>
              </a:lnSpc>
              <a:spcBef>
                <a:spcPct val="20000"/>
              </a:spcBef>
              <a:buFontTx/>
              <a:buChar char="•"/>
              <a:defRPr/>
            </a:pPr>
            <a:r>
              <a:rPr lang="en-US" sz="2000" kern="0" dirty="0">
                <a:latin typeface="+mn-lt"/>
              </a:rPr>
              <a:t>On-line diagnostics</a:t>
            </a:r>
          </a:p>
          <a:p>
            <a:pPr marL="342900" indent="-342900">
              <a:lnSpc>
                <a:spcPct val="80000"/>
              </a:lnSpc>
              <a:buFontTx/>
              <a:buChar char="•"/>
              <a:defRPr/>
            </a:pPr>
            <a:r>
              <a:rPr lang="en-US" sz="2000" kern="0" dirty="0">
                <a:latin typeface="+mn-lt"/>
              </a:rPr>
              <a:t>Interactive system</a:t>
            </a:r>
          </a:p>
        </p:txBody>
      </p:sp>
      <p:sp>
        <p:nvSpPr>
          <p:cNvPr id="11"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12"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13"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olo 1"/>
          <p:cNvSpPr>
            <a:spLocks noGrp="1"/>
          </p:cNvSpPr>
          <p:nvPr>
            <p:ph type="title"/>
          </p:nvPr>
        </p:nvSpPr>
        <p:spPr/>
        <p:txBody>
          <a:bodyPr/>
          <a:lstStyle/>
          <a:p>
            <a:r>
              <a:rPr lang="en-US" dirty="0" smtClean="0"/>
              <a:t>JSP CMS Run Control GUIs</a:t>
            </a:r>
            <a:endParaRPr lang="it-IT" dirty="0" smtClean="0"/>
          </a:p>
        </p:txBody>
      </p:sp>
      <p:grpSp>
        <p:nvGrpSpPr>
          <p:cNvPr id="16" name="Gruppo 15"/>
          <p:cNvGrpSpPr/>
          <p:nvPr/>
        </p:nvGrpSpPr>
        <p:grpSpPr>
          <a:xfrm>
            <a:off x="714348" y="857232"/>
            <a:ext cx="7656535" cy="3871922"/>
            <a:chOff x="201613" y="914400"/>
            <a:chExt cx="8789987" cy="5557082"/>
          </a:xfrm>
        </p:grpSpPr>
        <p:pic>
          <p:nvPicPr>
            <p:cNvPr id="57350" name="Picture 14"/>
            <p:cNvPicPr>
              <a:picLocks noChangeAspect="1" noChangeArrowheads="1"/>
            </p:cNvPicPr>
            <p:nvPr/>
          </p:nvPicPr>
          <p:blipFill>
            <a:blip r:embed="rId3"/>
            <a:srcRect/>
            <a:stretch>
              <a:fillRect/>
            </a:stretch>
          </p:blipFill>
          <p:spPr bwMode="auto">
            <a:xfrm>
              <a:off x="3206750" y="1643063"/>
              <a:ext cx="5784850" cy="4224337"/>
            </a:xfrm>
            <a:prstGeom prst="rect">
              <a:avLst/>
            </a:prstGeom>
            <a:noFill/>
            <a:ln w="3175">
              <a:solidFill>
                <a:schemeClr val="tx1"/>
              </a:solidFill>
              <a:round/>
              <a:headEnd/>
              <a:tailEnd/>
            </a:ln>
          </p:spPr>
        </p:pic>
        <p:pic>
          <p:nvPicPr>
            <p:cNvPr id="57351" name="Picture 2"/>
            <p:cNvPicPr>
              <a:picLocks noChangeAspect="1" noChangeArrowheads="1"/>
            </p:cNvPicPr>
            <p:nvPr/>
          </p:nvPicPr>
          <p:blipFill>
            <a:blip r:embed="rId4"/>
            <a:srcRect/>
            <a:stretch>
              <a:fillRect/>
            </a:stretch>
          </p:blipFill>
          <p:spPr bwMode="auto">
            <a:xfrm>
              <a:off x="201613" y="1295400"/>
              <a:ext cx="2922587" cy="1905000"/>
            </a:xfrm>
            <a:prstGeom prst="rect">
              <a:avLst/>
            </a:prstGeom>
            <a:noFill/>
            <a:ln w="3175" cap="rnd">
              <a:solidFill>
                <a:schemeClr val="tx1"/>
              </a:solidFill>
              <a:miter lim="800000"/>
              <a:headEnd/>
              <a:tailEnd/>
            </a:ln>
          </p:spPr>
        </p:pic>
        <p:pic>
          <p:nvPicPr>
            <p:cNvPr id="57352" name="Picture 3"/>
            <p:cNvPicPr>
              <a:picLocks noChangeAspect="1" noChangeArrowheads="1"/>
            </p:cNvPicPr>
            <p:nvPr/>
          </p:nvPicPr>
          <p:blipFill>
            <a:blip r:embed="rId5"/>
            <a:srcRect/>
            <a:stretch>
              <a:fillRect/>
            </a:stretch>
          </p:blipFill>
          <p:spPr bwMode="auto">
            <a:xfrm>
              <a:off x="228600" y="3276600"/>
              <a:ext cx="2835275" cy="3176588"/>
            </a:xfrm>
            <a:prstGeom prst="rect">
              <a:avLst/>
            </a:prstGeom>
            <a:noFill/>
            <a:ln w="3175">
              <a:solidFill>
                <a:schemeClr val="tx1"/>
              </a:solidFill>
              <a:round/>
              <a:headEnd/>
              <a:tailEnd/>
            </a:ln>
          </p:spPr>
        </p:pic>
        <p:sp>
          <p:nvSpPr>
            <p:cNvPr id="57353" name="CasellaDiTesto 9"/>
            <p:cNvSpPr txBox="1">
              <a:spLocks noChangeArrowheads="1"/>
            </p:cNvSpPr>
            <p:nvPr/>
          </p:nvSpPr>
          <p:spPr bwMode="auto">
            <a:xfrm>
              <a:off x="838200" y="914400"/>
              <a:ext cx="1569690" cy="485019"/>
            </a:xfrm>
            <a:prstGeom prst="rect">
              <a:avLst/>
            </a:prstGeom>
            <a:noFill/>
            <a:ln w="9525">
              <a:noFill/>
              <a:miter lim="800000"/>
              <a:headEnd/>
              <a:tailEnd/>
            </a:ln>
          </p:spPr>
          <p:txBody>
            <a:bodyPr wrap="none">
              <a:spAutoFit/>
            </a:bodyPr>
            <a:lstStyle/>
            <a:p>
              <a:r>
                <a:rPr lang="en-US" sz="1400" dirty="0">
                  <a:solidFill>
                    <a:schemeClr val="accent2"/>
                  </a:solidFill>
                  <a:latin typeface="Helvetica" pitchFamily="13" charset="0"/>
                </a:rPr>
                <a:t>1) RCMS GUI</a:t>
              </a:r>
              <a:endParaRPr lang="it-IT" sz="1400" dirty="0">
                <a:solidFill>
                  <a:schemeClr val="accent2"/>
                </a:solidFill>
                <a:latin typeface="Helvetica" pitchFamily="13" charset="0"/>
              </a:endParaRPr>
            </a:p>
          </p:txBody>
        </p:sp>
        <p:sp>
          <p:nvSpPr>
            <p:cNvPr id="57354" name="CasellaDiTesto 10"/>
            <p:cNvSpPr txBox="1">
              <a:spLocks noChangeArrowheads="1"/>
            </p:cNvSpPr>
            <p:nvPr/>
          </p:nvSpPr>
          <p:spPr bwMode="auto">
            <a:xfrm>
              <a:off x="4473994" y="1162043"/>
              <a:ext cx="3766710" cy="485019"/>
            </a:xfrm>
            <a:prstGeom prst="rect">
              <a:avLst/>
            </a:prstGeom>
            <a:noFill/>
            <a:ln w="9525">
              <a:noFill/>
              <a:miter lim="800000"/>
              <a:headEnd/>
              <a:tailEnd/>
            </a:ln>
          </p:spPr>
          <p:txBody>
            <a:bodyPr wrap="none">
              <a:spAutoFit/>
            </a:bodyPr>
            <a:lstStyle/>
            <a:p>
              <a:r>
                <a:rPr lang="en-US" sz="1400" dirty="0">
                  <a:solidFill>
                    <a:schemeClr val="accent2"/>
                  </a:solidFill>
                  <a:latin typeface="Helvetica" pitchFamily="13" charset="0"/>
                </a:rPr>
                <a:t>2) Function Manager Level Zero GUI</a:t>
              </a:r>
              <a:endParaRPr lang="it-IT" sz="1400" dirty="0">
                <a:solidFill>
                  <a:schemeClr val="accent2"/>
                </a:solidFill>
                <a:latin typeface="Helvetica" pitchFamily="13" charset="0"/>
              </a:endParaRPr>
            </a:p>
          </p:txBody>
        </p:sp>
        <p:sp>
          <p:nvSpPr>
            <p:cNvPr id="57355" name="CasellaDiTesto 11"/>
            <p:cNvSpPr txBox="1">
              <a:spLocks noChangeArrowheads="1"/>
            </p:cNvSpPr>
            <p:nvPr/>
          </p:nvSpPr>
          <p:spPr bwMode="auto">
            <a:xfrm>
              <a:off x="3533775" y="5986463"/>
              <a:ext cx="2253865" cy="485019"/>
            </a:xfrm>
            <a:prstGeom prst="rect">
              <a:avLst/>
            </a:prstGeom>
            <a:noFill/>
            <a:ln w="9525">
              <a:noFill/>
              <a:miter lim="800000"/>
              <a:headEnd/>
              <a:tailEnd/>
            </a:ln>
          </p:spPr>
          <p:txBody>
            <a:bodyPr wrap="none">
              <a:spAutoFit/>
            </a:bodyPr>
            <a:lstStyle/>
            <a:p>
              <a:r>
                <a:rPr lang="en-US" sz="1400" dirty="0">
                  <a:solidFill>
                    <a:schemeClr val="accent2"/>
                  </a:solidFill>
                  <a:latin typeface="Helvetica" pitchFamily="13" charset="0"/>
                </a:rPr>
                <a:t>3) FED and TTS GUI</a:t>
              </a:r>
              <a:endParaRPr lang="it-IT" sz="1400" dirty="0">
                <a:solidFill>
                  <a:schemeClr val="accent2"/>
                </a:solidFill>
                <a:latin typeface="Helvetica" pitchFamily="13" charset="0"/>
              </a:endParaRPr>
            </a:p>
          </p:txBody>
        </p:sp>
        <p:cxnSp>
          <p:nvCxnSpPr>
            <p:cNvPr id="57356" name="Connettore 2 13"/>
            <p:cNvCxnSpPr>
              <a:cxnSpLocks noChangeShapeType="1"/>
            </p:cNvCxnSpPr>
            <p:nvPr/>
          </p:nvCxnSpPr>
          <p:spPr bwMode="auto">
            <a:xfrm rot="10800000">
              <a:off x="3200400" y="6172200"/>
              <a:ext cx="381000" cy="0"/>
            </a:xfrm>
            <a:prstGeom prst="straightConnector1">
              <a:avLst/>
            </a:prstGeom>
            <a:noFill/>
            <a:ln w="28575" algn="ctr">
              <a:solidFill>
                <a:schemeClr val="tx1"/>
              </a:solidFill>
              <a:round/>
              <a:headEnd/>
              <a:tailEnd type="triangle" w="lg" len="med"/>
            </a:ln>
          </p:spPr>
        </p:cxnSp>
      </p:grpSp>
      <p:sp>
        <p:nvSpPr>
          <p:cNvPr id="13"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14"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15"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40</a:t>
            </a:fld>
            <a:endParaRPr lang="en-US" dirty="0"/>
          </a:p>
        </p:txBody>
      </p:sp>
      <p:sp>
        <p:nvSpPr>
          <p:cNvPr id="17" name="Rectangle 3"/>
          <p:cNvSpPr>
            <a:spLocks noGrp="1" noChangeArrowheads="1"/>
          </p:cNvSpPr>
          <p:nvPr>
            <p:ph idx="1"/>
          </p:nvPr>
        </p:nvSpPr>
        <p:spPr>
          <a:xfrm>
            <a:off x="571472" y="4857760"/>
            <a:ext cx="7772400" cy="1500198"/>
          </a:xfrm>
        </p:spPr>
        <p:txBody>
          <a:bodyPr/>
          <a:lstStyle/>
          <a:p>
            <a:pPr eaLnBrk="1" hangingPunct="1">
              <a:lnSpc>
                <a:spcPct val="90000"/>
              </a:lnSpc>
              <a:buFontTx/>
              <a:buNone/>
            </a:pPr>
            <a:endParaRPr lang="en-US" sz="1800" dirty="0" smtClean="0">
              <a:solidFill>
                <a:schemeClr val="accent2"/>
              </a:solidFill>
            </a:endParaRPr>
          </a:p>
          <a:p>
            <a:pPr eaLnBrk="1" hangingPunct="1">
              <a:lnSpc>
                <a:spcPct val="90000"/>
              </a:lnSpc>
            </a:pPr>
            <a:r>
              <a:rPr lang="en-US" dirty="0" smtClean="0"/>
              <a:t>JSP (Java Server Pages)</a:t>
            </a:r>
          </a:p>
          <a:p>
            <a:pPr lvl="1" eaLnBrk="1" hangingPunct="1">
              <a:lnSpc>
                <a:spcPct val="90000"/>
              </a:lnSpc>
            </a:pPr>
            <a:r>
              <a:rPr lang="en-US" dirty="0" smtClean="0"/>
              <a:t>Server side code generating HTML pages</a:t>
            </a:r>
          </a:p>
          <a:p>
            <a:pPr lvl="1" eaLnBrk="1" hangingPunct="1">
              <a:lnSpc>
                <a:spcPct val="90000"/>
              </a:lnSpc>
            </a:pPr>
            <a:r>
              <a:rPr lang="en-US" dirty="0" smtClean="0"/>
              <a:t>Use Java/Axis stubs</a:t>
            </a:r>
          </a:p>
          <a:p>
            <a:pPr lvl="1" eaLnBrk="1" hangingPunct="1">
              <a:lnSpc>
                <a:spcPct val="90000"/>
              </a:lnSpc>
            </a:pPr>
            <a:r>
              <a:rPr lang="en-US" dirty="0" err="1" smtClean="0"/>
              <a:t>Javascript</a:t>
            </a:r>
            <a:r>
              <a:rPr lang="en-US" dirty="0" smtClean="0"/>
              <a:t> and AJAX technology</a:t>
            </a:r>
          </a:p>
          <a:p>
            <a:pPr lvl="1" eaLnBrk="1" hangingPunct="1">
              <a:lnSpc>
                <a:spcPct val="90000"/>
              </a:lnSpc>
            </a:pPr>
            <a:endParaRPr lang="en-US" dirty="0" smtClean="0"/>
          </a:p>
          <a:p>
            <a:pPr lvl="1"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smtClean="0"/>
              <a:t>Java Applet GUI example</a:t>
            </a:r>
          </a:p>
        </p:txBody>
      </p:sp>
      <p:sp>
        <p:nvSpPr>
          <p:cNvPr id="7"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8"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9"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41</a:t>
            </a:fld>
            <a:endParaRPr lang="en-US" dirty="0"/>
          </a:p>
        </p:txBody>
      </p:sp>
      <p:pic>
        <p:nvPicPr>
          <p:cNvPr id="10" name="Picture 3" descr="hcal"/>
          <p:cNvPicPr>
            <a:picLocks noChangeAspect="1" noChangeArrowheads="1"/>
          </p:cNvPicPr>
          <p:nvPr/>
        </p:nvPicPr>
        <p:blipFill>
          <a:blip r:embed="rId3"/>
          <a:srcRect/>
          <a:stretch>
            <a:fillRect/>
          </a:stretch>
        </p:blipFill>
        <p:spPr bwMode="auto">
          <a:xfrm>
            <a:off x="642910" y="1000108"/>
            <a:ext cx="7912100" cy="3835400"/>
          </a:xfrm>
          <a:prstGeom prst="rect">
            <a:avLst/>
          </a:prstGeom>
          <a:noFill/>
          <a:ln w="9525">
            <a:noFill/>
            <a:miter lim="800000"/>
            <a:headEnd/>
            <a:tailEnd/>
          </a:ln>
        </p:spPr>
      </p:pic>
      <p:sp>
        <p:nvSpPr>
          <p:cNvPr id="12" name="Rectangle 3"/>
          <p:cNvSpPr txBox="1">
            <a:spLocks noChangeArrowheads="1"/>
          </p:cNvSpPr>
          <p:nvPr/>
        </p:nvSpPr>
        <p:spPr bwMode="auto">
          <a:xfrm>
            <a:off x="785786" y="4929198"/>
            <a:ext cx="7772400" cy="15001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ndParaRPr>
          </a:p>
        </p:txBody>
      </p:sp>
      <p:sp>
        <p:nvSpPr>
          <p:cNvPr id="13" name="Rectangle 3"/>
          <p:cNvSpPr txBox="1">
            <a:spLocks noChangeArrowheads="1"/>
          </p:cNvSpPr>
          <p:nvPr/>
        </p:nvSpPr>
        <p:spPr bwMode="auto">
          <a:xfrm>
            <a:off x="714348" y="5072074"/>
            <a:ext cx="7772400" cy="15001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CMS test</a:t>
            </a:r>
            <a:r>
              <a:rPr kumimoji="0" lang="en-US" sz="2000" b="0" i="0" u="none" strike="noStrike" kern="0" cap="none" spc="0" normalizeH="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smtClean="0">
                <a:ln>
                  <a:noFill/>
                </a:ln>
                <a:solidFill>
                  <a:schemeClr val="tx1"/>
                </a:solidFill>
                <a:effectLst/>
                <a:uLnTx/>
                <a:uFillTx/>
                <a:latin typeface="+mn-lt"/>
                <a:ea typeface="+mn-ea"/>
                <a:cs typeface="+mn-cs"/>
              </a:rPr>
              <a:t>beams and production centers</a:t>
            </a:r>
            <a:endParaRPr kumimoji="0" lang="en-US" sz="18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err="1" smtClean="0"/>
              <a:t>LabView</a:t>
            </a:r>
            <a:r>
              <a:rPr lang="en-US" dirty="0" smtClean="0"/>
              <a:t> GUI</a:t>
            </a:r>
          </a:p>
        </p:txBody>
      </p:sp>
      <p:pic>
        <p:nvPicPr>
          <p:cNvPr id="15363" name="Picture 3"/>
          <p:cNvPicPr>
            <a:picLocks noGrp="1" noChangeAspect="1" noChangeArrowheads="1"/>
          </p:cNvPicPr>
          <p:nvPr>
            <p:ph idx="1"/>
          </p:nvPr>
        </p:nvPicPr>
        <p:blipFill>
          <a:blip r:embed="rId3"/>
          <a:srcRect/>
          <a:stretch>
            <a:fillRect/>
          </a:stretch>
        </p:blipFill>
        <p:spPr>
          <a:xfrm>
            <a:off x="1357290" y="642918"/>
            <a:ext cx="6346595" cy="4222301"/>
          </a:xfrm>
          <a:noFill/>
        </p:spPr>
      </p:pic>
      <p:sp>
        <p:nvSpPr>
          <p:cNvPr id="4"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5"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6"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42</a:t>
            </a:fld>
            <a:endParaRPr lang="en-US" dirty="0"/>
          </a:p>
        </p:txBody>
      </p:sp>
      <p:sp>
        <p:nvSpPr>
          <p:cNvPr id="7" name="Rectangle 3"/>
          <p:cNvSpPr txBox="1">
            <a:spLocks noChangeArrowheads="1"/>
          </p:cNvSpPr>
          <p:nvPr/>
        </p:nvSpPr>
        <p:spPr bwMode="auto">
          <a:xfrm>
            <a:off x="785786" y="4929198"/>
            <a:ext cx="7772400" cy="15001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WSDL client</a:t>
            </a:r>
            <a:r>
              <a:rPr kumimoji="0" lang="en-US" sz="2000" b="0" i="0" u="none" strike="noStrike" kern="0" cap="none" spc="0" normalizeH="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smtClean="0">
                <a:ln>
                  <a:noFill/>
                </a:ln>
                <a:solidFill>
                  <a:schemeClr val="tx1"/>
                </a:solidFill>
                <a:effectLst/>
                <a:uLnTx/>
                <a:uFillTx/>
                <a:latin typeface="+mn-lt"/>
                <a:ea typeface="+mn-ea"/>
                <a:cs typeface="+mn-cs"/>
              </a:rPr>
              <a:t>tests both with Mac and Windows</a:t>
            </a:r>
          </a:p>
          <a:p>
            <a:pPr marL="800100" lvl="1" indent="-342900" eaLnBrk="1" hangingPunct="1">
              <a:lnSpc>
                <a:spcPct val="90000"/>
              </a:lnSpc>
              <a:spcBef>
                <a:spcPct val="20000"/>
              </a:spcBef>
              <a:buFontTx/>
              <a:buChar char="•"/>
            </a:pPr>
            <a:r>
              <a:rPr kumimoji="0" lang="en-US" sz="1800" b="0" i="0" u="none" strike="noStrike" kern="0" cap="none" spc="0" normalizeH="0" baseline="0" noProof="0" dirty="0" smtClean="0">
                <a:ln>
                  <a:noFill/>
                </a:ln>
                <a:solidFill>
                  <a:schemeClr val="tx1"/>
                </a:solidFill>
                <a:effectLst/>
                <a:uLnTx/>
                <a:uFillTx/>
                <a:latin typeface="+mn-lt"/>
              </a:rPr>
              <a:t>Windows:</a:t>
            </a:r>
            <a:r>
              <a:rPr kumimoji="0" lang="en-US" sz="1800" b="0" i="0" u="none" strike="noStrike" kern="0" cap="none" spc="0" normalizeH="0" noProof="0" dirty="0" smtClean="0">
                <a:ln>
                  <a:noFill/>
                </a:ln>
                <a:solidFill>
                  <a:schemeClr val="tx1"/>
                </a:solidFill>
                <a:effectLst/>
                <a:uLnTx/>
                <a:uFillTx/>
                <a:latin typeface="+mn-lt"/>
              </a:rPr>
              <a:t> </a:t>
            </a:r>
            <a:r>
              <a:rPr kumimoji="0" lang="en-US" sz="1800" b="0" i="0" u="none" strike="noStrike" kern="0" cap="none" spc="0" normalizeH="0" baseline="0" noProof="0" dirty="0" smtClean="0">
                <a:ln>
                  <a:noFill/>
                </a:ln>
                <a:solidFill>
                  <a:schemeClr val="tx1"/>
                </a:solidFill>
                <a:effectLst/>
                <a:uLnTx/>
                <a:uFillTx/>
                <a:latin typeface="+mn-lt"/>
              </a:rPr>
              <a:t>.NET</a:t>
            </a:r>
            <a:r>
              <a:rPr kumimoji="0" lang="en-US" sz="1800" b="0" i="0" u="none" strike="noStrike" kern="0" cap="none" spc="0" normalizeH="0" noProof="0" dirty="0" smtClean="0">
                <a:ln>
                  <a:noFill/>
                </a:ln>
                <a:solidFill>
                  <a:schemeClr val="tx1"/>
                </a:solidFill>
                <a:effectLst/>
                <a:uLnTx/>
                <a:uFillTx/>
                <a:latin typeface="+mn-lt"/>
              </a:rPr>
              <a:t> support (OK)</a:t>
            </a:r>
          </a:p>
          <a:p>
            <a:pPr marL="1257300" lvl="2" indent="-342900" eaLnBrk="1" hangingPunct="1">
              <a:lnSpc>
                <a:spcPct val="90000"/>
              </a:lnSpc>
              <a:spcBef>
                <a:spcPct val="20000"/>
              </a:spcBef>
              <a:buFontTx/>
              <a:buChar char="•"/>
            </a:pPr>
            <a:r>
              <a:rPr lang="en-US" sz="1800" kern="0" baseline="0" dirty="0" smtClean="0">
                <a:latin typeface="+mn-lt"/>
              </a:rPr>
              <a:t>Some</a:t>
            </a:r>
            <a:r>
              <a:rPr lang="en-US" sz="1800" kern="0" dirty="0" smtClean="0">
                <a:latin typeface="+mn-lt"/>
              </a:rPr>
              <a:t> troubles with complex data structures</a:t>
            </a:r>
            <a:endParaRPr kumimoji="0" lang="en-US" sz="1800" b="0" i="0" u="none" strike="noStrike" kern="0" cap="none" spc="0" normalizeH="0" baseline="0" noProof="0" dirty="0" smtClean="0">
              <a:ln>
                <a:noFill/>
              </a:ln>
              <a:solidFill>
                <a:schemeClr val="tx1"/>
              </a:solidFill>
              <a:effectLst/>
              <a:uLnTx/>
              <a:uFillTx/>
              <a:latin typeface="+mn-lt"/>
            </a:endParaRPr>
          </a:p>
          <a:p>
            <a:pPr marL="800100" lvl="1" indent="-342900" eaLnBrk="1" hangingPunct="1">
              <a:lnSpc>
                <a:spcPct val="90000"/>
              </a:lnSpc>
              <a:spcBef>
                <a:spcPct val="20000"/>
              </a:spcBef>
              <a:buFontTx/>
              <a:buChar char="•"/>
            </a:pPr>
            <a:r>
              <a:rPr lang="en-US" sz="1800" kern="0" noProof="0" dirty="0" smtClean="0">
                <a:latin typeface="+mn-lt"/>
              </a:rPr>
              <a:t>Mac: (KO)</a:t>
            </a:r>
          </a:p>
          <a:p>
            <a:pPr marL="1257300" lvl="2" indent="-342900" eaLnBrk="1" hangingPunct="1">
              <a:lnSpc>
                <a:spcPct val="90000"/>
              </a:lnSpc>
              <a:spcBef>
                <a:spcPct val="20000"/>
              </a:spcBef>
              <a:buFontTx/>
              <a:buChar char="•"/>
            </a:pPr>
            <a:r>
              <a:rPr lang="en-US" sz="1800" kern="0" noProof="0" dirty="0" smtClean="0">
                <a:latin typeface="+mn-lt"/>
              </a:rPr>
              <a:t>Perl scripting language as a workaround</a:t>
            </a:r>
            <a:endParaRPr kumimoji="0" lang="en-US" sz="18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4"/>
          <p:cNvPicPr>
            <a:picLocks noGrp="1" noChangeAspect="1" noChangeArrowheads="1"/>
          </p:cNvPicPr>
          <p:nvPr>
            <p:ph idx="1"/>
          </p:nvPr>
        </p:nvPicPr>
        <p:blipFill>
          <a:blip r:embed="rId3"/>
          <a:srcRect/>
          <a:stretch>
            <a:fillRect/>
          </a:stretch>
        </p:blipFill>
        <p:spPr>
          <a:xfrm>
            <a:off x="1071538" y="714356"/>
            <a:ext cx="7063907" cy="5543990"/>
          </a:xfrm>
          <a:noFill/>
        </p:spPr>
      </p:pic>
      <p:sp>
        <p:nvSpPr>
          <p:cNvPr id="4" name="Rectangle 2"/>
          <p:cNvSpPr txBox="1">
            <a:spLocks noChangeArrowheads="1"/>
          </p:cNvSpPr>
          <p:nvPr/>
        </p:nvSpPr>
        <p:spPr bwMode="auto">
          <a:xfrm>
            <a:off x="914400" y="0"/>
            <a:ext cx="694372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1" kern="0" dirty="0" smtClean="0">
                <a:solidFill>
                  <a:schemeClr val="accent2"/>
                </a:solidFill>
                <a:latin typeface="+mj-lt"/>
                <a:ea typeface="+mj-ea"/>
                <a:cs typeface="+mj-cs"/>
              </a:rPr>
              <a:t>GRIDCC VCR – Portal and </a:t>
            </a:r>
            <a:r>
              <a:rPr lang="en-US" b="1" kern="0" dirty="0" err="1" smtClean="0">
                <a:solidFill>
                  <a:schemeClr val="accent2"/>
                </a:solidFill>
                <a:latin typeface="+mj-lt"/>
                <a:ea typeface="+mj-ea"/>
                <a:cs typeface="+mj-cs"/>
              </a:rPr>
              <a:t>Portlet</a:t>
            </a:r>
            <a:endParaRPr kumimoji="0" lang="en-US" sz="2400" b="1" i="0" u="none" strike="noStrike" kern="0" cap="none" spc="0" normalizeH="0" baseline="0" noProof="0" dirty="0" smtClean="0">
              <a:ln>
                <a:noFill/>
              </a:ln>
              <a:solidFill>
                <a:schemeClr val="accent2"/>
              </a:solidFill>
              <a:effectLst/>
              <a:uLnTx/>
              <a:uFillTx/>
              <a:latin typeface="+mj-lt"/>
              <a:ea typeface="+mj-ea"/>
              <a:cs typeface="+mj-cs"/>
            </a:endParaRPr>
          </a:p>
        </p:txBody>
      </p:sp>
      <p:sp>
        <p:nvSpPr>
          <p:cNvPr id="6"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7"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8"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dirty="0" err="1" smtClean="0"/>
              <a:t>Agata</a:t>
            </a:r>
            <a:r>
              <a:rPr lang="en-US" dirty="0" smtClean="0"/>
              <a:t> GUI (</a:t>
            </a:r>
            <a:r>
              <a:rPr lang="en-US" dirty="0" err="1" smtClean="0"/>
              <a:t>Cracov</a:t>
            </a:r>
            <a:r>
              <a:rPr lang="en-US" dirty="0" smtClean="0"/>
              <a:t>)</a:t>
            </a:r>
          </a:p>
        </p:txBody>
      </p:sp>
      <p:sp>
        <p:nvSpPr>
          <p:cNvPr id="7"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8"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9"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44</a:t>
            </a:fld>
            <a:endParaRPr lang="en-US" dirty="0"/>
          </a:p>
        </p:txBody>
      </p:sp>
      <p:pic>
        <p:nvPicPr>
          <p:cNvPr id="2050" name="Picture 2" descr="gui2"/>
          <p:cNvPicPr>
            <a:picLocks noChangeAspect="1" noChangeArrowheads="1"/>
          </p:cNvPicPr>
          <p:nvPr/>
        </p:nvPicPr>
        <p:blipFill>
          <a:blip r:embed="rId3"/>
          <a:srcRect/>
          <a:stretch>
            <a:fillRect/>
          </a:stretch>
        </p:blipFill>
        <p:spPr bwMode="auto">
          <a:xfrm>
            <a:off x="1928794" y="785794"/>
            <a:ext cx="5267325" cy="3824288"/>
          </a:xfrm>
          <a:prstGeom prst="rect">
            <a:avLst/>
          </a:prstGeom>
          <a:noFill/>
          <a:ln w="9525">
            <a:noFill/>
            <a:miter lim="800000"/>
            <a:headEnd/>
            <a:tailEnd/>
          </a:ln>
        </p:spPr>
      </p:pic>
      <p:sp>
        <p:nvSpPr>
          <p:cNvPr id="11" name="Rectangle 3"/>
          <p:cNvSpPr>
            <a:spLocks noGrp="1" noChangeArrowheads="1"/>
          </p:cNvSpPr>
          <p:nvPr>
            <p:ph idx="1"/>
          </p:nvPr>
        </p:nvSpPr>
        <p:spPr>
          <a:xfrm>
            <a:off x="642910" y="4286256"/>
            <a:ext cx="7772400" cy="2286016"/>
          </a:xfrm>
        </p:spPr>
        <p:txBody>
          <a:bodyPr/>
          <a:lstStyle/>
          <a:p>
            <a:pPr eaLnBrk="1" hangingPunct="1">
              <a:lnSpc>
                <a:spcPct val="90000"/>
              </a:lnSpc>
              <a:buFontTx/>
              <a:buNone/>
            </a:pPr>
            <a:endParaRPr lang="en-US" sz="1800" dirty="0" smtClean="0">
              <a:solidFill>
                <a:schemeClr val="accent2"/>
              </a:solidFill>
            </a:endParaRPr>
          </a:p>
          <a:p>
            <a:pPr eaLnBrk="1" hangingPunct="1">
              <a:lnSpc>
                <a:spcPct val="90000"/>
              </a:lnSpc>
            </a:pPr>
            <a:r>
              <a:rPr lang="en-US" dirty="0" smtClean="0"/>
              <a:t>Prototype </a:t>
            </a:r>
            <a:r>
              <a:rPr lang="en-US" dirty="0" smtClean="0"/>
              <a:t>available</a:t>
            </a:r>
            <a:r>
              <a:rPr lang="en-US" dirty="0" smtClean="0"/>
              <a:t>, </a:t>
            </a:r>
            <a:r>
              <a:rPr lang="en-US" dirty="0" smtClean="0"/>
              <a:t>Developed </a:t>
            </a:r>
            <a:r>
              <a:rPr lang="en-US" dirty="0" smtClean="0"/>
              <a:t>in C++, Qt </a:t>
            </a:r>
            <a:r>
              <a:rPr lang="en-US" dirty="0" smtClean="0"/>
              <a:t>based</a:t>
            </a:r>
            <a:endParaRPr lang="en-US" dirty="0" smtClean="0"/>
          </a:p>
          <a:p>
            <a:pPr eaLnBrk="1" hangingPunct="1">
              <a:lnSpc>
                <a:spcPct val="90000"/>
              </a:lnSpc>
            </a:pPr>
            <a:r>
              <a:rPr lang="en-US" dirty="0" smtClean="0"/>
              <a:t>Communicates </a:t>
            </a:r>
            <a:r>
              <a:rPr lang="en-US" dirty="0" smtClean="0"/>
              <a:t>to the </a:t>
            </a:r>
            <a:r>
              <a:rPr lang="en-US" dirty="0" err="1" smtClean="0"/>
              <a:t>Agata</a:t>
            </a:r>
            <a:r>
              <a:rPr lang="en-US" dirty="0" smtClean="0"/>
              <a:t> Run Control through the GRIDCC WSDL </a:t>
            </a:r>
            <a:r>
              <a:rPr lang="en-US" dirty="0" smtClean="0"/>
              <a:t>facade</a:t>
            </a:r>
            <a:endParaRPr lang="en-US" dirty="0" smtClean="0"/>
          </a:p>
          <a:p>
            <a:pPr eaLnBrk="1" hangingPunct="1">
              <a:lnSpc>
                <a:spcPct val="90000"/>
              </a:lnSpc>
            </a:pPr>
            <a:r>
              <a:rPr lang="en-US" dirty="0" err="1" smtClean="0"/>
              <a:t>Agata</a:t>
            </a:r>
            <a:r>
              <a:rPr lang="en-US" dirty="0" smtClean="0"/>
              <a:t> Week November 2007:</a:t>
            </a:r>
          </a:p>
          <a:p>
            <a:pPr lvl="1" eaLnBrk="1" hangingPunct="1">
              <a:lnSpc>
                <a:spcPct val="90000"/>
              </a:lnSpc>
            </a:pPr>
            <a:r>
              <a:rPr lang="it-IT" i="1" dirty="0" smtClean="0"/>
              <a:t>“</a:t>
            </a:r>
            <a:r>
              <a:rPr lang="it-IT" i="1" dirty="0" err="1" smtClean="0"/>
              <a:t>Lucky</a:t>
            </a:r>
            <a:r>
              <a:rPr lang="it-IT" i="1" dirty="0" smtClean="0"/>
              <a:t> the WSDL </a:t>
            </a:r>
            <a:r>
              <a:rPr lang="it-IT" i="1" dirty="0" err="1" smtClean="0"/>
              <a:t>files</a:t>
            </a:r>
            <a:r>
              <a:rPr lang="it-IT" i="1" dirty="0" smtClean="0"/>
              <a:t> </a:t>
            </a:r>
            <a:r>
              <a:rPr lang="it-IT" i="1" dirty="0" err="1" smtClean="0"/>
              <a:t>given</a:t>
            </a:r>
            <a:r>
              <a:rPr lang="it-IT" i="1" dirty="0" smtClean="0"/>
              <a:t> </a:t>
            </a:r>
            <a:r>
              <a:rPr lang="it-IT" i="1" dirty="0" err="1" smtClean="0"/>
              <a:t>to</a:t>
            </a:r>
            <a:r>
              <a:rPr lang="it-IT" i="1" dirty="0" smtClean="0"/>
              <a:t> me are </a:t>
            </a:r>
            <a:r>
              <a:rPr lang="it-IT" i="1" dirty="0" err="1" smtClean="0"/>
              <a:t>fully</a:t>
            </a:r>
            <a:r>
              <a:rPr lang="it-IT" i="1" dirty="0" smtClean="0"/>
              <a:t> compatibile </a:t>
            </a:r>
            <a:r>
              <a:rPr lang="it-IT" i="1" dirty="0" err="1" smtClean="0"/>
              <a:t>with</a:t>
            </a:r>
            <a:r>
              <a:rPr lang="it-IT" i="1" dirty="0" smtClean="0"/>
              <a:t> </a:t>
            </a:r>
            <a:r>
              <a:rPr lang="it-IT" i="1" dirty="0" err="1" smtClean="0"/>
              <a:t>my</a:t>
            </a:r>
            <a:r>
              <a:rPr lang="it-IT" i="1" dirty="0" smtClean="0"/>
              <a:t> </a:t>
            </a:r>
            <a:r>
              <a:rPr lang="it-IT" i="1" dirty="0" err="1" smtClean="0"/>
              <a:t>gSOAP</a:t>
            </a:r>
            <a:r>
              <a:rPr lang="it-IT" i="1" dirty="0" smtClean="0"/>
              <a:t> standard” (</a:t>
            </a:r>
            <a:r>
              <a:rPr lang="it-IT" i="1" dirty="0" err="1" smtClean="0"/>
              <a:t>Jurek</a:t>
            </a:r>
            <a:r>
              <a:rPr lang="it-IT" i="1" dirty="0" smtClean="0"/>
              <a:t> </a:t>
            </a:r>
            <a:r>
              <a:rPr lang="it-IT" i="1" dirty="0" err="1" smtClean="0"/>
              <a:t>Grebosz</a:t>
            </a:r>
            <a:r>
              <a:rPr lang="it-IT" i="1" dirty="0" smtClean="0"/>
              <a:t>)</a:t>
            </a:r>
            <a:endParaRPr lang="en-US" i="1" dirty="0" smtClean="0"/>
          </a:p>
          <a:p>
            <a:pPr lvl="1" eaLnBrk="1" hangingPunct="1">
              <a:lnSpc>
                <a:spcPct val="90000"/>
              </a:lnSpc>
            </a:pPr>
            <a:endParaRPr lang="en-US" dirty="0" smtClean="0"/>
          </a:p>
          <a:p>
            <a:pPr lvl="1"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dirty="0" smtClean="0"/>
              <a:t>Considerations</a:t>
            </a:r>
          </a:p>
        </p:txBody>
      </p:sp>
      <p:sp>
        <p:nvSpPr>
          <p:cNvPr id="60419" name="Rectangle 3"/>
          <p:cNvSpPr>
            <a:spLocks noGrp="1" noChangeArrowheads="1"/>
          </p:cNvSpPr>
          <p:nvPr>
            <p:ph idx="1"/>
          </p:nvPr>
        </p:nvSpPr>
        <p:spPr>
          <a:xfrm>
            <a:off x="714348" y="1000108"/>
            <a:ext cx="7772400" cy="4724400"/>
          </a:xfrm>
        </p:spPr>
        <p:txBody>
          <a:bodyPr/>
          <a:lstStyle/>
          <a:p>
            <a:pPr eaLnBrk="1" hangingPunct="1">
              <a:lnSpc>
                <a:spcPct val="90000"/>
              </a:lnSpc>
              <a:buNone/>
            </a:pPr>
            <a:endParaRPr lang="en-US" dirty="0" smtClean="0"/>
          </a:p>
          <a:p>
            <a:pPr eaLnBrk="1" hangingPunct="1">
              <a:lnSpc>
                <a:spcPct val="90000"/>
              </a:lnSpc>
            </a:pPr>
            <a:r>
              <a:rPr lang="en-US" dirty="0" smtClean="0"/>
              <a:t>Web Services are a wonderful paradigm for…</a:t>
            </a:r>
          </a:p>
          <a:p>
            <a:pPr lvl="1" eaLnBrk="1" hangingPunct="1">
              <a:lnSpc>
                <a:spcPct val="90000"/>
              </a:lnSpc>
            </a:pPr>
            <a:r>
              <a:rPr lang="en-US" b="1" dirty="0" smtClean="0"/>
              <a:t>Interoperation</a:t>
            </a:r>
            <a:r>
              <a:rPr lang="en-US" dirty="0" smtClean="0"/>
              <a:t> of software running on different platforms and developed with different programming languages</a:t>
            </a:r>
          </a:p>
          <a:p>
            <a:pPr lvl="1" eaLnBrk="1" hangingPunct="1">
              <a:lnSpc>
                <a:spcPct val="90000"/>
              </a:lnSpc>
            </a:pPr>
            <a:r>
              <a:rPr lang="en-US" dirty="0" smtClean="0"/>
              <a:t>Quick development of clients</a:t>
            </a:r>
          </a:p>
          <a:p>
            <a:pPr lvl="2" eaLnBrk="1" hangingPunct="1">
              <a:lnSpc>
                <a:spcPct val="90000"/>
              </a:lnSpc>
            </a:pPr>
            <a:r>
              <a:rPr lang="en-US" dirty="0" smtClean="0"/>
              <a:t>Allow to concentrate on the business part of the application</a:t>
            </a:r>
          </a:p>
          <a:p>
            <a:pPr eaLnBrk="1" hangingPunct="1">
              <a:lnSpc>
                <a:spcPct val="90000"/>
              </a:lnSpc>
            </a:pPr>
            <a:endParaRPr lang="en-US" dirty="0" smtClean="0"/>
          </a:p>
          <a:p>
            <a:pPr eaLnBrk="1" hangingPunct="1">
              <a:lnSpc>
                <a:spcPct val="90000"/>
              </a:lnSpc>
            </a:pPr>
            <a:r>
              <a:rPr lang="en-US" dirty="0" smtClean="0"/>
              <a:t>Many </a:t>
            </a:r>
            <a:r>
              <a:rPr lang="en-US" dirty="0" err="1" smtClean="0"/>
              <a:t>many</a:t>
            </a:r>
            <a:r>
              <a:rPr lang="en-US" dirty="0" smtClean="0"/>
              <a:t> useful “Web Services tools” available</a:t>
            </a:r>
          </a:p>
          <a:p>
            <a:pPr eaLnBrk="1" hangingPunct="1">
              <a:lnSpc>
                <a:spcPct val="90000"/>
              </a:lnSpc>
            </a:pPr>
            <a:endParaRPr lang="en-US" dirty="0" smtClean="0"/>
          </a:p>
          <a:p>
            <a:pPr eaLnBrk="1" hangingPunct="1">
              <a:lnSpc>
                <a:spcPct val="90000"/>
              </a:lnSpc>
            </a:pPr>
            <a:r>
              <a:rPr lang="en-US" dirty="0" smtClean="0"/>
              <a:t>Suitable for “online” systems when performance is not a big issue</a:t>
            </a:r>
          </a:p>
          <a:p>
            <a:pPr lvl="1" eaLnBrk="1" hangingPunct="1">
              <a:lnSpc>
                <a:spcPct val="90000"/>
              </a:lnSpc>
            </a:pPr>
            <a:r>
              <a:rPr lang="en-US" dirty="0" smtClean="0"/>
              <a:t>Run Control systems</a:t>
            </a:r>
          </a:p>
          <a:p>
            <a:pPr eaLnBrk="1" hangingPunct="1">
              <a:lnSpc>
                <a:spcPct val="90000"/>
              </a:lnSpc>
              <a:buNone/>
            </a:pPr>
            <a:endParaRPr lang="en-US" dirty="0" smtClean="0"/>
          </a:p>
          <a:p>
            <a:pPr lvl="1" eaLnBrk="1" hangingPunct="1">
              <a:lnSpc>
                <a:spcPct val="90000"/>
              </a:lnSpc>
            </a:pPr>
            <a:endParaRPr lang="en-US" dirty="0" smtClean="0"/>
          </a:p>
          <a:p>
            <a:pPr lvl="1" eaLnBrk="1" hangingPunct="1">
              <a:lnSpc>
                <a:spcPct val="90000"/>
              </a:lnSpc>
            </a:pPr>
            <a:endParaRPr lang="en-US" dirty="0" smtClean="0"/>
          </a:p>
          <a:p>
            <a:pPr lvl="1" eaLnBrk="1" hangingPunct="1">
              <a:lnSpc>
                <a:spcPct val="90000"/>
              </a:lnSpc>
            </a:pPr>
            <a:endParaRPr lang="en-US" dirty="0" smtClean="0"/>
          </a:p>
          <a:p>
            <a:pPr lvl="1" eaLnBrk="1" hangingPunct="1">
              <a:lnSpc>
                <a:spcPct val="90000"/>
              </a:lnSpc>
            </a:pPr>
            <a:endParaRPr lang="en-US" dirty="0" smtClean="0"/>
          </a:p>
          <a:p>
            <a:pPr lvl="1" eaLnBrk="1" hangingPunct="1">
              <a:lnSpc>
                <a:spcPct val="90000"/>
              </a:lnSpc>
            </a:pPr>
            <a:endParaRPr lang="en-US" dirty="0" smtClean="0"/>
          </a:p>
          <a:p>
            <a:pPr lvl="1" eaLnBrk="1" hangingPunct="1">
              <a:lnSpc>
                <a:spcPct val="90000"/>
              </a:lnSpc>
            </a:pPr>
            <a:endParaRPr lang="en-US" dirty="0" smtClean="0"/>
          </a:p>
          <a:p>
            <a:pPr lvl="1" eaLnBrk="1" hangingPunct="1">
              <a:lnSpc>
                <a:spcPct val="90000"/>
              </a:lnSpc>
            </a:pPr>
            <a:endParaRPr lang="en-US" dirty="0" smtClean="0"/>
          </a:p>
          <a:p>
            <a:pPr lvl="1" eaLnBrk="1" hangingPunct="1">
              <a:lnSpc>
                <a:spcPct val="90000"/>
              </a:lnSpc>
            </a:pPr>
            <a:endParaRPr lang="en-US" dirty="0" smtClean="0"/>
          </a:p>
          <a:p>
            <a:pPr lvl="1" eaLnBrk="1" hangingPunct="1">
              <a:lnSpc>
                <a:spcPct val="90000"/>
              </a:lnSpc>
              <a:buNone/>
            </a:pPr>
            <a:endParaRPr lang="en-US" dirty="0" smtClean="0"/>
          </a:p>
          <a:p>
            <a:pPr lvl="1" eaLnBrk="1" hangingPunct="1">
              <a:lnSpc>
                <a:spcPct val="90000"/>
              </a:lnSpc>
            </a:pPr>
            <a:endParaRPr lang="en-US" dirty="0" smtClean="0"/>
          </a:p>
          <a:p>
            <a:pPr eaLnBrk="1" hangingPunct="1">
              <a:lnSpc>
                <a:spcPct val="90000"/>
              </a:lnSpc>
            </a:pPr>
            <a:endParaRPr lang="en-US" dirty="0" smtClean="0"/>
          </a:p>
          <a:p>
            <a:pPr lvl="1" eaLnBrk="1" hangingPunct="1">
              <a:lnSpc>
                <a:spcPct val="90000"/>
              </a:lnSpc>
            </a:pPr>
            <a:endParaRPr lang="en-US" dirty="0" smtClean="0"/>
          </a:p>
          <a:p>
            <a:pPr lvl="1" eaLnBrk="1" hangingPunct="1">
              <a:lnSpc>
                <a:spcPct val="90000"/>
              </a:lnSpc>
            </a:pPr>
            <a:endParaRPr lang="en-US" dirty="0" smtClean="0"/>
          </a:p>
        </p:txBody>
      </p:sp>
      <p:sp>
        <p:nvSpPr>
          <p:cNvPr id="7"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8"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9"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dirty="0" smtClean="0"/>
              <a:t>Questions</a:t>
            </a:r>
          </a:p>
        </p:txBody>
      </p:sp>
      <p:sp>
        <p:nvSpPr>
          <p:cNvPr id="61443" name="Rectangle 3"/>
          <p:cNvSpPr>
            <a:spLocks noGrp="1" noChangeArrowheads="1"/>
          </p:cNvSpPr>
          <p:nvPr>
            <p:ph idx="1"/>
          </p:nvPr>
        </p:nvSpPr>
        <p:spPr>
          <a:xfrm>
            <a:off x="714348" y="1000108"/>
            <a:ext cx="7772400" cy="4724400"/>
          </a:xfrm>
        </p:spPr>
        <p:txBody>
          <a:bodyPr/>
          <a:lstStyle/>
          <a:p>
            <a:pPr algn="ctr" eaLnBrk="1" hangingPunct="1">
              <a:lnSpc>
                <a:spcPct val="90000"/>
              </a:lnSpc>
              <a:buNone/>
            </a:pPr>
            <a:endParaRPr lang="en-US" dirty="0" smtClean="0"/>
          </a:p>
          <a:p>
            <a:pPr algn="ctr" eaLnBrk="1" hangingPunct="1">
              <a:lnSpc>
                <a:spcPct val="90000"/>
              </a:lnSpc>
              <a:buNone/>
            </a:pPr>
            <a:endParaRPr lang="en-US" dirty="0" smtClean="0"/>
          </a:p>
          <a:p>
            <a:pPr algn="ctr" eaLnBrk="1" hangingPunct="1">
              <a:lnSpc>
                <a:spcPct val="90000"/>
              </a:lnSpc>
              <a:buNone/>
            </a:pPr>
            <a:r>
              <a:rPr lang="en-US" sz="19900" dirty="0" smtClean="0">
                <a:solidFill>
                  <a:srgbClr val="002060"/>
                </a:solidFill>
              </a:rPr>
              <a:t>?</a:t>
            </a:r>
          </a:p>
          <a:p>
            <a:pPr lvl="1" eaLnBrk="1" hangingPunct="1">
              <a:lnSpc>
                <a:spcPct val="90000"/>
              </a:lnSpc>
            </a:pPr>
            <a:endParaRPr lang="en-US" dirty="0" smtClean="0"/>
          </a:p>
          <a:p>
            <a:pPr lvl="1" eaLnBrk="1" hangingPunct="1">
              <a:lnSpc>
                <a:spcPct val="90000"/>
              </a:lnSpc>
            </a:pPr>
            <a:endParaRPr lang="en-US" dirty="0" smtClean="0"/>
          </a:p>
        </p:txBody>
      </p:sp>
      <p:sp>
        <p:nvSpPr>
          <p:cNvPr id="7"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8"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9"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dirty="0" smtClean="0"/>
              <a:t>People</a:t>
            </a:r>
          </a:p>
        </p:txBody>
      </p:sp>
      <p:sp>
        <p:nvSpPr>
          <p:cNvPr id="61443" name="Rectangle 3"/>
          <p:cNvSpPr>
            <a:spLocks noGrp="1" noChangeArrowheads="1"/>
          </p:cNvSpPr>
          <p:nvPr>
            <p:ph idx="1"/>
          </p:nvPr>
        </p:nvSpPr>
        <p:spPr>
          <a:xfrm>
            <a:off x="714348" y="1000108"/>
            <a:ext cx="7772400" cy="4724400"/>
          </a:xfrm>
        </p:spPr>
        <p:txBody>
          <a:bodyPr/>
          <a:lstStyle/>
          <a:p>
            <a:pPr eaLnBrk="1" hangingPunct="1">
              <a:lnSpc>
                <a:spcPct val="90000"/>
              </a:lnSpc>
            </a:pPr>
            <a:r>
              <a:rPr lang="en-US" dirty="0" smtClean="0"/>
              <a:t>List of people working on the contents of this presentation (not exhaustive, not ordered):</a:t>
            </a:r>
          </a:p>
          <a:p>
            <a:pPr eaLnBrk="1" hangingPunct="1">
              <a:lnSpc>
                <a:spcPct val="90000"/>
              </a:lnSpc>
            </a:pPr>
            <a:endParaRPr lang="en-US" dirty="0" smtClean="0"/>
          </a:p>
          <a:p>
            <a:pPr lvl="1" eaLnBrk="1" hangingPunct="1">
              <a:lnSpc>
                <a:spcPct val="90000"/>
              </a:lnSpc>
            </a:pPr>
            <a:r>
              <a:rPr lang="en-US" dirty="0" smtClean="0"/>
              <a:t>Michele </a:t>
            </a:r>
            <a:r>
              <a:rPr lang="en-US" dirty="0" err="1" smtClean="0"/>
              <a:t>Gulmini</a:t>
            </a:r>
            <a:endParaRPr lang="en-US" dirty="0" smtClean="0"/>
          </a:p>
          <a:p>
            <a:pPr lvl="1" eaLnBrk="1" hangingPunct="1">
              <a:lnSpc>
                <a:spcPct val="90000"/>
              </a:lnSpc>
            </a:pPr>
            <a:r>
              <a:rPr lang="en-US" dirty="0" err="1" smtClean="0"/>
              <a:t>Gaetano</a:t>
            </a:r>
            <a:r>
              <a:rPr lang="en-US" dirty="0" smtClean="0"/>
              <a:t> </a:t>
            </a:r>
            <a:r>
              <a:rPr lang="en-US" dirty="0" err="1" smtClean="0"/>
              <a:t>Maron</a:t>
            </a:r>
            <a:endParaRPr lang="en-US" dirty="0" smtClean="0"/>
          </a:p>
          <a:p>
            <a:pPr lvl="1" eaLnBrk="1" hangingPunct="1">
              <a:lnSpc>
                <a:spcPct val="90000"/>
              </a:lnSpc>
            </a:pPr>
            <a:r>
              <a:rPr lang="en-US" dirty="0" err="1" smtClean="0"/>
              <a:t>Pietro</a:t>
            </a:r>
            <a:r>
              <a:rPr lang="en-US" dirty="0" smtClean="0"/>
              <a:t> </a:t>
            </a:r>
            <a:r>
              <a:rPr lang="en-US" dirty="0" err="1" smtClean="0"/>
              <a:t>Molini</a:t>
            </a:r>
            <a:endParaRPr lang="en-US" dirty="0" smtClean="0"/>
          </a:p>
          <a:p>
            <a:pPr lvl="1" eaLnBrk="1" hangingPunct="1">
              <a:lnSpc>
                <a:spcPct val="90000"/>
              </a:lnSpc>
            </a:pPr>
            <a:r>
              <a:rPr lang="en-US" dirty="0" smtClean="0"/>
              <a:t>Andrea </a:t>
            </a:r>
            <a:r>
              <a:rPr lang="en-US" dirty="0" err="1" smtClean="0"/>
              <a:t>Petrucci</a:t>
            </a:r>
            <a:endParaRPr lang="en-US" dirty="0" smtClean="0"/>
          </a:p>
          <a:p>
            <a:pPr lvl="1" eaLnBrk="1" hangingPunct="1">
              <a:lnSpc>
                <a:spcPct val="90000"/>
              </a:lnSpc>
            </a:pPr>
            <a:r>
              <a:rPr lang="en-US" dirty="0" smtClean="0"/>
              <a:t>Alexander Oh</a:t>
            </a:r>
          </a:p>
          <a:p>
            <a:pPr lvl="1" eaLnBrk="1" hangingPunct="1">
              <a:lnSpc>
                <a:spcPct val="90000"/>
              </a:lnSpc>
            </a:pPr>
            <a:r>
              <a:rPr lang="en-US" dirty="0" smtClean="0"/>
              <a:t>Francesco </a:t>
            </a:r>
            <a:r>
              <a:rPr lang="en-US" dirty="0" err="1" smtClean="0"/>
              <a:t>Lelli</a:t>
            </a:r>
            <a:endParaRPr lang="en-US" dirty="0" smtClean="0"/>
          </a:p>
          <a:p>
            <a:pPr lvl="1" eaLnBrk="1" hangingPunct="1">
              <a:lnSpc>
                <a:spcPct val="90000"/>
              </a:lnSpc>
            </a:pPr>
            <a:r>
              <a:rPr lang="en-US" dirty="0" smtClean="0"/>
              <a:t>Eric </a:t>
            </a:r>
            <a:r>
              <a:rPr lang="en-US" dirty="0" err="1" smtClean="0"/>
              <a:t>Frizziero</a:t>
            </a:r>
            <a:endParaRPr lang="en-US" dirty="0" smtClean="0"/>
          </a:p>
          <a:p>
            <a:pPr lvl="1" eaLnBrk="1" hangingPunct="1">
              <a:lnSpc>
                <a:spcPct val="90000"/>
              </a:lnSpc>
            </a:pPr>
            <a:r>
              <a:rPr lang="en-US" dirty="0" smtClean="0"/>
              <a:t>Sergio </a:t>
            </a:r>
            <a:r>
              <a:rPr lang="en-US" dirty="0" err="1" smtClean="0"/>
              <a:t>Traldi</a:t>
            </a:r>
            <a:r>
              <a:rPr lang="en-US" dirty="0" smtClean="0"/>
              <a:t> </a:t>
            </a:r>
          </a:p>
          <a:p>
            <a:pPr lvl="1" eaLnBrk="1" hangingPunct="1">
              <a:lnSpc>
                <a:spcPct val="90000"/>
              </a:lnSpc>
            </a:pPr>
            <a:r>
              <a:rPr lang="en-US" dirty="0" smtClean="0"/>
              <a:t>Luigi </a:t>
            </a:r>
            <a:r>
              <a:rPr lang="en-US" dirty="0" err="1" smtClean="0"/>
              <a:t>Zangrando</a:t>
            </a:r>
            <a:endParaRPr lang="en-US" dirty="0" smtClean="0"/>
          </a:p>
          <a:p>
            <a:pPr lvl="1" eaLnBrk="1" hangingPunct="1">
              <a:lnSpc>
                <a:spcPct val="90000"/>
              </a:lnSpc>
            </a:pPr>
            <a:r>
              <a:rPr lang="en-US" dirty="0" err="1" smtClean="0"/>
              <a:t>Silvano</a:t>
            </a:r>
            <a:r>
              <a:rPr lang="en-US" dirty="0" smtClean="0"/>
              <a:t> </a:t>
            </a:r>
            <a:r>
              <a:rPr lang="en-US" dirty="0" err="1" smtClean="0"/>
              <a:t>Squizzato</a:t>
            </a:r>
            <a:endParaRPr lang="en-US" dirty="0" smtClean="0"/>
          </a:p>
          <a:p>
            <a:pPr lvl="1" eaLnBrk="1" hangingPunct="1">
              <a:lnSpc>
                <a:spcPct val="90000"/>
              </a:lnSpc>
            </a:pPr>
            <a:endParaRPr lang="en-US" dirty="0" smtClean="0"/>
          </a:p>
          <a:p>
            <a:pPr lvl="1" eaLnBrk="1" hangingPunct="1">
              <a:lnSpc>
                <a:spcPct val="90000"/>
              </a:lnSpc>
            </a:pPr>
            <a:endParaRPr lang="en-US" dirty="0" smtClean="0"/>
          </a:p>
        </p:txBody>
      </p:sp>
      <p:sp>
        <p:nvSpPr>
          <p:cNvPr id="7"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8"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9"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685800" y="2286000"/>
            <a:ext cx="7772400" cy="1143000"/>
          </a:xfrm>
        </p:spPr>
        <p:txBody>
          <a:bodyPr/>
          <a:lstStyle/>
          <a:p>
            <a:pPr eaLnBrk="1" hangingPunct="1"/>
            <a:r>
              <a:rPr lang="en-US" smtClean="0"/>
              <a:t>SPARE SLIDES</a:t>
            </a:r>
          </a:p>
        </p:txBody>
      </p:sp>
      <p:sp>
        <p:nvSpPr>
          <p:cNvPr id="62467" name="Rectangle 3"/>
          <p:cNvSpPr>
            <a:spLocks noGrp="1" noChangeArrowheads="1"/>
          </p:cNvSpPr>
          <p:nvPr>
            <p:ph type="subTitle" idx="1"/>
          </p:nvPr>
        </p:nvSpPr>
        <p:spPr/>
        <p:txBody>
          <a:bodyPr/>
          <a:lstStyle/>
          <a:p>
            <a:pPr eaLnBrk="1" hangingPunct="1"/>
            <a:endParaRPr lang="it-IT"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JAX-RPC</a:t>
            </a:r>
          </a:p>
        </p:txBody>
      </p:sp>
      <p:sp>
        <p:nvSpPr>
          <p:cNvPr id="65539" name="Rectangle 3"/>
          <p:cNvSpPr>
            <a:spLocks noGrp="1" noChangeArrowheads="1"/>
          </p:cNvSpPr>
          <p:nvPr>
            <p:ph type="body" sz="half" idx="1"/>
          </p:nvPr>
        </p:nvSpPr>
        <p:spPr>
          <a:xfrm>
            <a:off x="228600" y="914400"/>
            <a:ext cx="8686800" cy="5638800"/>
          </a:xfrm>
        </p:spPr>
        <p:txBody>
          <a:bodyPr/>
          <a:lstStyle/>
          <a:p>
            <a:pPr eaLnBrk="1" hangingPunct="1">
              <a:buFontTx/>
              <a:buNone/>
            </a:pPr>
            <a:r>
              <a:rPr lang="en-US" sz="1600" smtClean="0"/>
              <a:t>JAX-RPC provides an easy to develop programming model for development of SOAP based Web services. </a:t>
            </a:r>
          </a:p>
          <a:p>
            <a:pPr eaLnBrk="1" hangingPunct="1">
              <a:buFontTx/>
              <a:buNone/>
            </a:pPr>
            <a:r>
              <a:rPr lang="en-US" sz="1600" smtClean="0"/>
              <a:t>The figure elaborates the normal Web service invocation architecture for the synchronous request-response mode :</a:t>
            </a:r>
          </a:p>
          <a:p>
            <a:pPr eaLnBrk="1" hangingPunct="1"/>
            <a:r>
              <a:rPr lang="en-US" sz="1600" smtClean="0"/>
              <a:t>The client uses runtime libraries to serialize Java objects to a SOAP message and sends it to the Web service end point, using HTTP transport. </a:t>
            </a:r>
          </a:p>
          <a:p>
            <a:pPr eaLnBrk="1" hangingPunct="1"/>
            <a:r>
              <a:rPr lang="en-US" sz="1600" smtClean="0"/>
              <a:t>As the Web service side that is deployed on Apache Tomcat receives this request, the service-side JAX-RPC runtime deserializes the SOAP message in to Java types and invokes the method on the Web service and in turn makes a call to Application 2. </a:t>
            </a:r>
          </a:p>
          <a:p>
            <a:pPr eaLnBrk="1" hangingPunct="1"/>
            <a:r>
              <a:rPr lang="en-US" sz="1600" smtClean="0"/>
              <a:t>The Web service, after processing the request, sends response back to the client in a similar. </a:t>
            </a:r>
          </a:p>
          <a:p>
            <a:pPr eaLnBrk="1" hangingPunct="1">
              <a:buFontTx/>
              <a:buNone/>
            </a:pPr>
            <a:endParaRPr lang="en-US" sz="1600" smtClean="0"/>
          </a:p>
        </p:txBody>
      </p:sp>
      <p:pic>
        <p:nvPicPr>
          <p:cNvPr id="65540" name="Picture 4" descr="DevelopingJAX"/>
          <p:cNvPicPr>
            <a:picLocks noGrp="1" noChangeAspect="1" noChangeArrowheads="1"/>
          </p:cNvPicPr>
          <p:nvPr>
            <p:ph sz="half" idx="2"/>
          </p:nvPr>
        </p:nvPicPr>
        <p:blipFill>
          <a:blip r:embed="rId3"/>
          <a:srcRect/>
          <a:stretch>
            <a:fillRect/>
          </a:stretch>
        </p:blipFill>
        <p:spPr>
          <a:xfrm>
            <a:off x="1600200" y="3619500"/>
            <a:ext cx="5867400" cy="3009900"/>
          </a:xfrm>
          <a:noFill/>
        </p:spPr>
      </p:pic>
      <p:sp>
        <p:nvSpPr>
          <p:cNvPr id="5" name="Segnaposto data 4"/>
          <p:cNvSpPr>
            <a:spLocks noGrp="1"/>
          </p:cNvSpPr>
          <p:nvPr>
            <p:ph type="dt" sz="quarter" idx="10"/>
          </p:nvPr>
        </p:nvSpPr>
        <p:spPr/>
        <p:txBody>
          <a:bodyPr/>
          <a:lstStyle/>
          <a:p>
            <a:pPr>
              <a:defRPr/>
            </a:pPr>
            <a:r>
              <a:rPr lang="it-IT"/>
              <a:t>10.12.2008</a:t>
            </a:r>
            <a:endParaRPr lang="en-US"/>
          </a:p>
        </p:txBody>
      </p:sp>
      <p:sp>
        <p:nvSpPr>
          <p:cNvPr id="6" name="Segnaposto piè di pagina 5"/>
          <p:cNvSpPr>
            <a:spLocks noGrp="1"/>
          </p:cNvSpPr>
          <p:nvPr>
            <p:ph type="ftr" sz="quarter" idx="11"/>
          </p:nvPr>
        </p:nvSpPr>
        <p:spPr/>
        <p:txBody>
          <a:bodyPr/>
          <a:lstStyle/>
          <a:p>
            <a:pPr>
              <a:defRPr/>
            </a:pPr>
            <a:r>
              <a:rPr lang="en-US"/>
              <a:t>M.Gulmini</a:t>
            </a:r>
          </a:p>
        </p:txBody>
      </p:sp>
      <p:sp>
        <p:nvSpPr>
          <p:cNvPr id="7" name="Segnaposto numero diapositiva 6"/>
          <p:cNvSpPr>
            <a:spLocks noGrp="1"/>
          </p:cNvSpPr>
          <p:nvPr>
            <p:ph type="sldNum" sz="quarter" idx="12"/>
          </p:nvPr>
        </p:nvSpPr>
        <p:spPr/>
        <p:txBody>
          <a:bodyPr/>
          <a:lstStyle/>
          <a:p>
            <a:pPr>
              <a:defRPr/>
            </a:pPr>
            <a:fld id="{CDB4C83C-A4E3-4C02-A87B-1B72FC990DF6}" type="slidenum">
              <a:rPr lang="en-US"/>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p:txBody>
          <a:bodyPr/>
          <a:lstStyle/>
          <a:p>
            <a:r>
              <a:rPr lang="en-US" smtClean="0"/>
              <a:t>Run Control and Monitor System </a:t>
            </a:r>
            <a:endParaRPr lang="it-IT" smtClean="0"/>
          </a:p>
        </p:txBody>
      </p:sp>
      <p:sp>
        <p:nvSpPr>
          <p:cNvPr id="3" name="Segnaposto contenuto 2"/>
          <p:cNvSpPr>
            <a:spLocks noGrp="1"/>
          </p:cNvSpPr>
          <p:nvPr>
            <p:ph idx="1"/>
          </p:nvPr>
        </p:nvSpPr>
        <p:spPr>
          <a:xfrm>
            <a:off x="609600" y="1066800"/>
            <a:ext cx="7904163" cy="2286000"/>
          </a:xfrm>
        </p:spPr>
        <p:txBody>
          <a:bodyPr/>
          <a:lstStyle/>
          <a:p>
            <a:pPr>
              <a:buFontTx/>
              <a:buNone/>
              <a:defRPr/>
            </a:pPr>
            <a:r>
              <a:rPr lang="en-GB" b="1" dirty="0" smtClean="0">
                <a:solidFill>
                  <a:schemeClr val="accent2">
                    <a:lumMod val="75000"/>
                  </a:schemeClr>
                </a:solidFill>
              </a:rPr>
              <a:t>RCMS</a:t>
            </a:r>
            <a:r>
              <a:rPr lang="en-GB" dirty="0" smtClean="0">
                <a:solidFill>
                  <a:schemeClr val="accent2">
                    <a:lumMod val="75000"/>
                  </a:schemeClr>
                </a:solidFill>
              </a:rPr>
              <a:t> </a:t>
            </a:r>
            <a:r>
              <a:rPr lang="en-GB" dirty="0" smtClean="0"/>
              <a:t>is integrated in the </a:t>
            </a:r>
            <a:r>
              <a:rPr lang="en-GB" dirty="0" smtClean="0">
                <a:solidFill>
                  <a:schemeClr val="accent2">
                    <a:lumMod val="75000"/>
                  </a:schemeClr>
                </a:solidFill>
              </a:rPr>
              <a:t>CMS On-line system :</a:t>
            </a:r>
            <a:endParaRPr lang="it-IT" dirty="0" smtClean="0"/>
          </a:p>
          <a:p>
            <a:pPr>
              <a:defRPr/>
            </a:pPr>
            <a:r>
              <a:rPr lang="en-GB" dirty="0" smtClean="0"/>
              <a:t>It controls the “DAQ component”</a:t>
            </a:r>
          </a:p>
          <a:p>
            <a:pPr lvl="1">
              <a:defRPr/>
            </a:pPr>
            <a:r>
              <a:rPr lang="en-GB" sz="2000" dirty="0" smtClean="0"/>
              <a:t>Data transport</a:t>
            </a:r>
          </a:p>
          <a:p>
            <a:pPr lvl="1">
              <a:defRPr/>
            </a:pPr>
            <a:r>
              <a:rPr lang="en-GB" sz="2000" dirty="0" smtClean="0"/>
              <a:t>Event processing</a:t>
            </a:r>
          </a:p>
          <a:p>
            <a:pPr>
              <a:defRPr/>
            </a:pPr>
            <a:r>
              <a:rPr lang="en-GB" dirty="0" smtClean="0"/>
              <a:t>It monitors the </a:t>
            </a:r>
            <a:r>
              <a:rPr lang="it-IT" dirty="0" smtClean="0"/>
              <a:t>“</a:t>
            </a:r>
            <a:r>
              <a:rPr lang="en-GB" dirty="0" smtClean="0"/>
              <a:t>Detector Control System</a:t>
            </a:r>
            <a:r>
              <a:rPr lang="it-IT" dirty="0" smtClean="0"/>
              <a:t>”</a:t>
            </a:r>
            <a:r>
              <a:rPr lang="en-GB" dirty="0" smtClean="0"/>
              <a:t> DCS</a:t>
            </a:r>
          </a:p>
          <a:p>
            <a:pPr lvl="1">
              <a:defRPr/>
            </a:pPr>
            <a:r>
              <a:rPr lang="en-GB" sz="2000" dirty="0" smtClean="0"/>
              <a:t> manages the slow controls of the whole experiment.</a:t>
            </a:r>
            <a:endParaRPr lang="it-IT" sz="2000" dirty="0"/>
          </a:p>
        </p:txBody>
      </p:sp>
      <p:pic>
        <p:nvPicPr>
          <p:cNvPr id="9223" name="Picture 2"/>
          <p:cNvPicPr>
            <a:picLocks noChangeAspect="1" noChangeArrowheads="1"/>
          </p:cNvPicPr>
          <p:nvPr/>
        </p:nvPicPr>
        <p:blipFill>
          <a:blip r:embed="rId3"/>
          <a:srcRect/>
          <a:stretch>
            <a:fillRect/>
          </a:stretch>
        </p:blipFill>
        <p:spPr bwMode="auto">
          <a:xfrm>
            <a:off x="533400" y="3556000"/>
            <a:ext cx="3362325" cy="2806700"/>
          </a:xfrm>
          <a:prstGeom prst="rect">
            <a:avLst/>
          </a:prstGeom>
          <a:solidFill>
            <a:srgbClr val="FFFFFF"/>
          </a:solidFill>
          <a:ln w="9525">
            <a:noFill/>
            <a:miter lim="800000"/>
            <a:headEnd/>
            <a:tailEnd/>
          </a:ln>
        </p:spPr>
      </p:pic>
      <p:sp>
        <p:nvSpPr>
          <p:cNvPr id="25608" name="Rectangle 18"/>
          <p:cNvSpPr>
            <a:spLocks noChangeArrowheads="1"/>
          </p:cNvSpPr>
          <p:nvPr/>
        </p:nvSpPr>
        <p:spPr bwMode="auto">
          <a:xfrm>
            <a:off x="4038600" y="3657600"/>
            <a:ext cx="4953000" cy="2590800"/>
          </a:xfrm>
          <a:prstGeom prst="rect">
            <a:avLst/>
          </a:prstGeom>
          <a:solidFill>
            <a:srgbClr val="FFEC99"/>
          </a:solidFill>
          <a:ln w="28575">
            <a:solidFill>
              <a:srgbClr val="FF3300"/>
            </a:solidFill>
            <a:miter lim="800000"/>
            <a:headEnd/>
            <a:tailEnd/>
          </a:ln>
        </p:spPr>
        <p:txBody>
          <a:bodyPr/>
          <a:lstStyle/>
          <a:p>
            <a:pPr marL="342900" indent="-342900">
              <a:spcBef>
                <a:spcPct val="20000"/>
              </a:spcBef>
              <a:defRPr/>
            </a:pPr>
            <a:r>
              <a:rPr lang="en-GB" sz="2000" kern="0" dirty="0">
                <a:latin typeface="+mn-lt"/>
              </a:rPr>
              <a:t>The</a:t>
            </a:r>
            <a:r>
              <a:rPr lang="en-GB" sz="2000" kern="0" dirty="0">
                <a:solidFill>
                  <a:schemeClr val="accent2">
                    <a:lumMod val="75000"/>
                  </a:schemeClr>
                </a:solidFill>
                <a:latin typeface="+mn-lt"/>
              </a:rPr>
              <a:t> </a:t>
            </a:r>
            <a:r>
              <a:rPr lang="en-GB" sz="2000" kern="0" dirty="0">
                <a:solidFill>
                  <a:schemeClr val="accent6"/>
                </a:solidFill>
                <a:latin typeface="+mn-lt"/>
              </a:rPr>
              <a:t>SOAP</a:t>
            </a:r>
            <a:r>
              <a:rPr lang="en-GB" sz="2000" kern="0" dirty="0">
                <a:latin typeface="+mn-lt"/>
              </a:rPr>
              <a:t> protocol  and the </a:t>
            </a:r>
            <a:r>
              <a:rPr lang="en-GB" sz="2000" kern="0" dirty="0">
                <a:solidFill>
                  <a:schemeClr val="accent6"/>
                </a:solidFill>
                <a:latin typeface="+mn-lt"/>
              </a:rPr>
              <a:t>Web Services</a:t>
            </a:r>
            <a:r>
              <a:rPr lang="en-GB" sz="2000" kern="0" dirty="0">
                <a:latin typeface="+mn-lt"/>
              </a:rPr>
              <a:t>  have been adopted as the main means for communication . </a:t>
            </a:r>
          </a:p>
          <a:p>
            <a:pPr marL="342900" indent="-342900">
              <a:spcBef>
                <a:spcPct val="20000"/>
              </a:spcBef>
              <a:defRPr/>
            </a:pPr>
            <a:endParaRPr lang="en-GB" sz="1800" kern="0" dirty="0">
              <a:latin typeface="+mn-lt"/>
            </a:endParaRPr>
          </a:p>
          <a:p>
            <a:pPr marL="342900" indent="-342900">
              <a:spcBef>
                <a:spcPct val="20000"/>
              </a:spcBef>
              <a:defRPr/>
            </a:pPr>
            <a:r>
              <a:rPr lang="en-GB" sz="2000" kern="0" dirty="0">
                <a:latin typeface="+mn-lt"/>
              </a:rPr>
              <a:t>The online process environment is XDAQ,</a:t>
            </a:r>
          </a:p>
          <a:p>
            <a:pPr marL="342900" indent="-342900">
              <a:spcBef>
                <a:spcPct val="20000"/>
              </a:spcBef>
              <a:defRPr/>
            </a:pPr>
            <a:r>
              <a:rPr lang="en-US" sz="2000" dirty="0">
                <a:latin typeface="Helvetica" pitchFamily="34" charset="0"/>
              </a:rPr>
              <a:t>a C++ framework for a distributed Data Acquisition System.</a:t>
            </a:r>
          </a:p>
        </p:txBody>
      </p:sp>
      <p:sp>
        <p:nvSpPr>
          <p:cNvPr id="9"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10"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11"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References</a:t>
            </a:r>
          </a:p>
        </p:txBody>
      </p:sp>
      <p:sp>
        <p:nvSpPr>
          <p:cNvPr id="66563" name="Rectangle 3"/>
          <p:cNvSpPr>
            <a:spLocks noGrp="1" noChangeArrowheads="1"/>
          </p:cNvSpPr>
          <p:nvPr>
            <p:ph idx="1"/>
          </p:nvPr>
        </p:nvSpPr>
        <p:spPr>
          <a:xfrm>
            <a:off x="152400" y="914400"/>
            <a:ext cx="8991600" cy="5638800"/>
          </a:xfrm>
        </p:spPr>
        <p:txBody>
          <a:bodyPr/>
          <a:lstStyle/>
          <a:p>
            <a:pPr eaLnBrk="1" hangingPunct="1"/>
            <a:r>
              <a:rPr lang="en-US" sz="1600" smtClean="0"/>
              <a:t>Web service : Web Services Architecture (</a:t>
            </a:r>
            <a:r>
              <a:rPr lang="en-US" sz="1600" smtClean="0">
                <a:hlinkClick r:id="rId3"/>
              </a:rPr>
              <a:t>http://www.w3.org/TR/ws-arch/</a:t>
            </a:r>
            <a:r>
              <a:rPr lang="en-US" sz="1600" smtClean="0"/>
              <a:t>)</a:t>
            </a:r>
          </a:p>
          <a:p>
            <a:pPr eaLnBrk="1" hangingPunct="1"/>
            <a:r>
              <a:rPr lang="en-US" sz="1600" smtClean="0"/>
              <a:t>WSDL : Web Service Description Language (</a:t>
            </a:r>
            <a:r>
              <a:rPr lang="en-US" sz="1600" smtClean="0">
                <a:hlinkClick r:id="rId4"/>
              </a:rPr>
              <a:t>http://www.w3.org/TR/wsdl</a:t>
            </a:r>
            <a:r>
              <a:rPr lang="en-US" sz="1600" smtClean="0"/>
              <a:t>) </a:t>
            </a:r>
          </a:p>
          <a:p>
            <a:pPr lvl="1" eaLnBrk="1" hangingPunct="1">
              <a:buFontTx/>
              <a:buNone/>
            </a:pPr>
            <a:r>
              <a:rPr lang="en-US" sz="1600" smtClean="0"/>
              <a:t>		    Basic Profile Version 1.0 (</a:t>
            </a:r>
            <a:r>
              <a:rPr lang="en-US" sz="1600" smtClean="0">
                <a:hlinkClick r:id="rId5"/>
              </a:rPr>
              <a:t>http://www.ws-i.org/Profiles/BasicProfile-1.0-2004-04-16.html</a:t>
            </a:r>
            <a:r>
              <a:rPr lang="en-US" sz="1600" smtClean="0"/>
              <a:t>)</a:t>
            </a:r>
          </a:p>
          <a:p>
            <a:pPr eaLnBrk="1" hangingPunct="1"/>
            <a:r>
              <a:rPr lang="en-US" sz="1600" smtClean="0"/>
              <a:t>Apache Tomcat : The Apache Jakarta Tomcat 5 Servlet/JSP Container (</a:t>
            </a:r>
            <a:r>
              <a:rPr lang="en-US" sz="1600" smtClean="0">
                <a:hlinkClick r:id="rId6"/>
              </a:rPr>
              <a:t>http://tomcat.apache.org/tomcat-5.0-doc/index.html</a:t>
            </a:r>
            <a:r>
              <a:rPr lang="en-US" sz="1600" smtClean="0"/>
              <a:t>)</a:t>
            </a:r>
          </a:p>
          <a:p>
            <a:pPr eaLnBrk="1" hangingPunct="1"/>
            <a:r>
              <a:rPr lang="en-US" sz="1600" smtClean="0"/>
              <a:t>Apache Axis : Axis User’s Guide (</a:t>
            </a:r>
            <a:r>
              <a:rPr lang="en-US" sz="1600" smtClean="0">
                <a:hlinkClick r:id="rId7"/>
              </a:rPr>
              <a:t>http://ws.apache.org/axis/java/user-guide.html</a:t>
            </a:r>
            <a:r>
              <a:rPr lang="en-US" sz="1600" smtClean="0"/>
              <a:t>) </a:t>
            </a:r>
          </a:p>
          <a:p>
            <a:pPr eaLnBrk="1" hangingPunct="1"/>
            <a:r>
              <a:rPr lang="en-US" sz="1600" smtClean="0"/>
              <a:t>J2ee : Java 2 Platform, Enterprise Edition</a:t>
            </a:r>
            <a:r>
              <a:rPr lang="en-US" smtClean="0"/>
              <a:t> </a:t>
            </a:r>
            <a:r>
              <a:rPr lang="en-US" sz="1600" smtClean="0"/>
              <a:t>(</a:t>
            </a:r>
            <a:r>
              <a:rPr lang="en-US" sz="1600" smtClean="0">
                <a:hlinkClick r:id="rId8"/>
              </a:rPr>
              <a:t>http://java.sun.com/j2ee/1.4/</a:t>
            </a:r>
            <a:r>
              <a:rPr lang="en-US" sz="1600" smtClean="0"/>
              <a:t>)</a:t>
            </a:r>
          </a:p>
          <a:p>
            <a:pPr eaLnBrk="1" hangingPunct="1"/>
            <a:r>
              <a:rPr lang="en-US" sz="1600" smtClean="0"/>
              <a:t>JAX-RPC : Java API for XML-Based RPC (</a:t>
            </a:r>
            <a:r>
              <a:rPr lang="en-US" sz="1600" smtClean="0">
                <a:hlinkClick r:id="rId9"/>
              </a:rPr>
              <a:t>http://java.sun.com/webservices/jaxrpc/index.jsp</a:t>
            </a:r>
            <a:r>
              <a:rPr lang="en-US" sz="1600" smtClean="0"/>
              <a:t>) </a:t>
            </a:r>
          </a:p>
        </p:txBody>
      </p:sp>
      <p:sp>
        <p:nvSpPr>
          <p:cNvPr id="4" name="Segnaposto data 3"/>
          <p:cNvSpPr>
            <a:spLocks noGrp="1"/>
          </p:cNvSpPr>
          <p:nvPr>
            <p:ph type="dt" sz="quarter" idx="10"/>
          </p:nvPr>
        </p:nvSpPr>
        <p:spPr/>
        <p:txBody>
          <a:bodyPr/>
          <a:lstStyle/>
          <a:p>
            <a:pPr>
              <a:defRPr/>
            </a:pPr>
            <a:r>
              <a:rPr lang="it-IT"/>
              <a:t>10.12.2008</a:t>
            </a:r>
            <a:endParaRPr lang="en-US"/>
          </a:p>
        </p:txBody>
      </p:sp>
      <p:sp>
        <p:nvSpPr>
          <p:cNvPr id="5" name="Segnaposto piè di pagina 4"/>
          <p:cNvSpPr>
            <a:spLocks noGrp="1"/>
          </p:cNvSpPr>
          <p:nvPr>
            <p:ph type="ftr" sz="quarter" idx="11"/>
          </p:nvPr>
        </p:nvSpPr>
        <p:spPr/>
        <p:txBody>
          <a:bodyPr/>
          <a:lstStyle/>
          <a:p>
            <a:pPr>
              <a:defRPr/>
            </a:pPr>
            <a:r>
              <a:rPr lang="en-US"/>
              <a:t>M.Gulmini</a:t>
            </a:r>
          </a:p>
        </p:txBody>
      </p:sp>
      <p:sp>
        <p:nvSpPr>
          <p:cNvPr id="6" name="Segnaposto numero diapositiva 5"/>
          <p:cNvSpPr>
            <a:spLocks noGrp="1"/>
          </p:cNvSpPr>
          <p:nvPr>
            <p:ph type="sldNum" sz="quarter" idx="12"/>
          </p:nvPr>
        </p:nvSpPr>
        <p:spPr/>
        <p:txBody>
          <a:bodyPr/>
          <a:lstStyle/>
          <a:p>
            <a:pPr>
              <a:defRPr/>
            </a:pPr>
            <a:fld id="{426CB676-C90A-455F-8634-DE0D625AE0AA}" type="slidenum">
              <a:rPr lang="en-US"/>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846138" y="276225"/>
            <a:ext cx="7596187" cy="576263"/>
          </a:xfrm>
        </p:spPr>
        <p:txBody>
          <a:bodyPr/>
          <a:lstStyle/>
          <a:p>
            <a:pPr eaLnBrk="1" hangingPunct="1"/>
            <a:r>
              <a:rPr lang="en-US" smtClean="0"/>
              <a:t>The Grid Technologies to extend the limit of a single computer (center)</a:t>
            </a:r>
          </a:p>
        </p:txBody>
      </p:sp>
      <p:sp>
        <p:nvSpPr>
          <p:cNvPr id="75779" name="Segnaposto data 3"/>
          <p:cNvSpPr>
            <a:spLocks noGrp="1"/>
          </p:cNvSpPr>
          <p:nvPr>
            <p:ph type="dt" sz="quarter" idx="10"/>
          </p:nvPr>
        </p:nvSpPr>
        <p:spPr>
          <a:noFill/>
        </p:spPr>
        <p:txBody>
          <a:bodyPr/>
          <a:lstStyle/>
          <a:p>
            <a:r>
              <a:rPr lang="it-IT" smtClean="0">
                <a:latin typeface="Arial" pitchFamily="34" charset="0"/>
              </a:rPr>
              <a:t>10.12.2008</a:t>
            </a:r>
            <a:endParaRPr lang="en-US" smtClean="0">
              <a:latin typeface="Arial" pitchFamily="34" charset="0"/>
            </a:endParaRPr>
          </a:p>
        </p:txBody>
      </p:sp>
      <p:sp>
        <p:nvSpPr>
          <p:cNvPr id="88" name="Segnaposto piè di pagina 87"/>
          <p:cNvSpPr>
            <a:spLocks noGrp="1"/>
          </p:cNvSpPr>
          <p:nvPr>
            <p:ph type="ftr" sz="quarter" idx="11"/>
          </p:nvPr>
        </p:nvSpPr>
        <p:spPr/>
        <p:txBody>
          <a:bodyPr/>
          <a:lstStyle/>
          <a:p>
            <a:pPr>
              <a:defRPr/>
            </a:pPr>
            <a:r>
              <a:rPr lang="en-US"/>
              <a:t>M.Gulmini</a:t>
            </a:r>
          </a:p>
        </p:txBody>
      </p:sp>
      <p:sp>
        <p:nvSpPr>
          <p:cNvPr id="87" name="Segnaposto numero diapositiva 86"/>
          <p:cNvSpPr>
            <a:spLocks noGrp="1"/>
          </p:cNvSpPr>
          <p:nvPr>
            <p:ph type="sldNum" sz="quarter" idx="12"/>
          </p:nvPr>
        </p:nvSpPr>
        <p:spPr/>
        <p:txBody>
          <a:bodyPr/>
          <a:lstStyle/>
          <a:p>
            <a:pPr>
              <a:defRPr/>
            </a:pPr>
            <a:fld id="{098CF30B-9ACB-4A6A-83A5-0897782D284C}" type="slidenum">
              <a:rPr lang="en-US" smtClean="0"/>
              <a:pPr>
                <a:defRPr/>
              </a:pPr>
              <a:t>51</a:t>
            </a:fld>
            <a:endParaRPr lang="en-US"/>
          </a:p>
        </p:txBody>
      </p:sp>
      <p:sp>
        <p:nvSpPr>
          <p:cNvPr id="424963" name="Cloud"/>
          <p:cNvSpPr>
            <a:spLocks noChangeAspect="1" noEditPoints="1" noChangeArrowheads="1"/>
          </p:cNvSpPr>
          <p:nvPr/>
        </p:nvSpPr>
        <p:spPr bwMode="auto">
          <a:xfrm>
            <a:off x="2897188" y="3176588"/>
            <a:ext cx="2360612" cy="13620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r>
              <a:rPr lang="en-US">
                <a:latin typeface="Helvetica" pitchFamily="34" charset="0"/>
              </a:rPr>
              <a:t>Grid Technologies</a:t>
            </a:r>
          </a:p>
        </p:txBody>
      </p:sp>
      <p:sp>
        <p:nvSpPr>
          <p:cNvPr id="424964" name="Line 4"/>
          <p:cNvSpPr>
            <a:spLocks noChangeShapeType="1"/>
          </p:cNvSpPr>
          <p:nvPr/>
        </p:nvSpPr>
        <p:spPr bwMode="auto">
          <a:xfrm>
            <a:off x="3951288" y="2794000"/>
            <a:ext cx="80962" cy="279400"/>
          </a:xfrm>
          <a:prstGeom prst="line">
            <a:avLst/>
          </a:prstGeom>
          <a:noFill/>
          <a:ln w="9525">
            <a:solidFill>
              <a:schemeClr val="tx1"/>
            </a:solidFill>
            <a:round/>
            <a:headEnd/>
            <a:tailEnd/>
          </a:ln>
        </p:spPr>
        <p:txBody>
          <a:bodyPr/>
          <a:lstStyle/>
          <a:p>
            <a:endParaRPr lang="it-IT"/>
          </a:p>
        </p:txBody>
      </p:sp>
      <p:sp>
        <p:nvSpPr>
          <p:cNvPr id="424965" name="Line 5"/>
          <p:cNvSpPr>
            <a:spLocks noChangeShapeType="1"/>
          </p:cNvSpPr>
          <p:nvPr/>
        </p:nvSpPr>
        <p:spPr bwMode="auto">
          <a:xfrm flipH="1">
            <a:off x="5029200" y="2235200"/>
            <a:ext cx="561975" cy="927100"/>
          </a:xfrm>
          <a:prstGeom prst="line">
            <a:avLst/>
          </a:prstGeom>
          <a:noFill/>
          <a:ln w="9525">
            <a:solidFill>
              <a:schemeClr val="tx1"/>
            </a:solidFill>
            <a:round/>
            <a:headEnd/>
            <a:tailEnd/>
          </a:ln>
        </p:spPr>
        <p:txBody>
          <a:bodyPr/>
          <a:lstStyle/>
          <a:p>
            <a:endParaRPr lang="it-IT"/>
          </a:p>
        </p:txBody>
      </p:sp>
      <p:sp>
        <p:nvSpPr>
          <p:cNvPr id="424966" name="Line 6"/>
          <p:cNvSpPr>
            <a:spLocks noChangeShapeType="1"/>
          </p:cNvSpPr>
          <p:nvPr/>
        </p:nvSpPr>
        <p:spPr bwMode="auto">
          <a:xfrm flipH="1" flipV="1">
            <a:off x="5064125" y="4076700"/>
            <a:ext cx="762000" cy="292100"/>
          </a:xfrm>
          <a:prstGeom prst="line">
            <a:avLst/>
          </a:prstGeom>
          <a:noFill/>
          <a:ln w="9525">
            <a:solidFill>
              <a:schemeClr val="tx1"/>
            </a:solidFill>
            <a:round/>
            <a:headEnd/>
            <a:tailEnd/>
          </a:ln>
        </p:spPr>
        <p:txBody>
          <a:bodyPr/>
          <a:lstStyle/>
          <a:p>
            <a:endParaRPr lang="it-IT"/>
          </a:p>
        </p:txBody>
      </p:sp>
      <p:sp>
        <p:nvSpPr>
          <p:cNvPr id="424967" name="Line 7"/>
          <p:cNvSpPr>
            <a:spLocks noChangeShapeType="1"/>
          </p:cNvSpPr>
          <p:nvPr/>
        </p:nvSpPr>
        <p:spPr bwMode="auto">
          <a:xfrm flipV="1">
            <a:off x="4337050" y="4533900"/>
            <a:ext cx="34925" cy="355600"/>
          </a:xfrm>
          <a:prstGeom prst="line">
            <a:avLst/>
          </a:prstGeom>
          <a:noFill/>
          <a:ln w="9525">
            <a:solidFill>
              <a:schemeClr val="tx1"/>
            </a:solidFill>
            <a:round/>
            <a:headEnd/>
            <a:tailEnd/>
          </a:ln>
        </p:spPr>
        <p:txBody>
          <a:bodyPr/>
          <a:lstStyle/>
          <a:p>
            <a:endParaRPr lang="it-IT"/>
          </a:p>
        </p:txBody>
      </p:sp>
      <p:grpSp>
        <p:nvGrpSpPr>
          <p:cNvPr id="2" name="Group 8"/>
          <p:cNvGrpSpPr>
            <a:grpSpLocks/>
          </p:cNvGrpSpPr>
          <p:nvPr/>
        </p:nvGrpSpPr>
        <p:grpSpPr bwMode="auto">
          <a:xfrm rot="-5400000">
            <a:off x="3582987" y="2203451"/>
            <a:ext cx="638175" cy="679450"/>
            <a:chOff x="1934" y="2200"/>
            <a:chExt cx="402" cy="464"/>
          </a:xfrm>
        </p:grpSpPr>
        <p:grpSp>
          <p:nvGrpSpPr>
            <p:cNvPr id="75853" name="Group 9"/>
            <p:cNvGrpSpPr>
              <a:grpSpLocks/>
            </p:cNvGrpSpPr>
            <p:nvPr/>
          </p:nvGrpSpPr>
          <p:grpSpPr bwMode="auto">
            <a:xfrm>
              <a:off x="2136" y="2200"/>
              <a:ext cx="200" cy="464"/>
              <a:chOff x="2032" y="2264"/>
              <a:chExt cx="312" cy="464"/>
            </a:xfrm>
          </p:grpSpPr>
          <p:sp>
            <p:nvSpPr>
              <p:cNvPr id="75859" name="Rectangle 10"/>
              <p:cNvSpPr>
                <a:spLocks noChangeArrowheads="1"/>
              </p:cNvSpPr>
              <p:nvPr/>
            </p:nvSpPr>
            <p:spPr bwMode="auto">
              <a:xfrm>
                <a:off x="2032" y="2264"/>
                <a:ext cx="296" cy="56"/>
              </a:xfrm>
              <a:prstGeom prst="rect">
                <a:avLst/>
              </a:prstGeom>
              <a:solidFill>
                <a:srgbClr val="FF9900"/>
              </a:solidFill>
              <a:ln w="9525">
                <a:noFill/>
                <a:miter lim="800000"/>
                <a:headEnd/>
                <a:tailEnd/>
              </a:ln>
            </p:spPr>
            <p:txBody>
              <a:bodyPr wrap="none" anchor="ctr"/>
              <a:lstStyle/>
              <a:p>
                <a:endParaRPr lang="it-IT"/>
              </a:p>
            </p:txBody>
          </p:sp>
          <p:sp>
            <p:nvSpPr>
              <p:cNvPr id="75860" name="Rectangle 11"/>
              <p:cNvSpPr>
                <a:spLocks noChangeArrowheads="1"/>
              </p:cNvSpPr>
              <p:nvPr/>
            </p:nvSpPr>
            <p:spPr bwMode="auto">
              <a:xfrm>
                <a:off x="2032" y="2400"/>
                <a:ext cx="296" cy="56"/>
              </a:xfrm>
              <a:prstGeom prst="rect">
                <a:avLst/>
              </a:prstGeom>
              <a:solidFill>
                <a:srgbClr val="FF9900"/>
              </a:solidFill>
              <a:ln w="9525">
                <a:noFill/>
                <a:miter lim="800000"/>
                <a:headEnd/>
                <a:tailEnd/>
              </a:ln>
            </p:spPr>
            <p:txBody>
              <a:bodyPr wrap="none" anchor="ctr"/>
              <a:lstStyle/>
              <a:p>
                <a:endParaRPr lang="it-IT"/>
              </a:p>
            </p:txBody>
          </p:sp>
          <p:sp>
            <p:nvSpPr>
              <p:cNvPr id="75861" name="Rectangle 12"/>
              <p:cNvSpPr>
                <a:spLocks noChangeArrowheads="1"/>
              </p:cNvSpPr>
              <p:nvPr/>
            </p:nvSpPr>
            <p:spPr bwMode="auto">
              <a:xfrm>
                <a:off x="2040" y="2536"/>
                <a:ext cx="296" cy="56"/>
              </a:xfrm>
              <a:prstGeom prst="rect">
                <a:avLst/>
              </a:prstGeom>
              <a:solidFill>
                <a:srgbClr val="FF9900"/>
              </a:solidFill>
              <a:ln w="9525">
                <a:noFill/>
                <a:miter lim="800000"/>
                <a:headEnd/>
                <a:tailEnd/>
              </a:ln>
            </p:spPr>
            <p:txBody>
              <a:bodyPr wrap="none" anchor="ctr"/>
              <a:lstStyle/>
              <a:p>
                <a:endParaRPr lang="it-IT"/>
              </a:p>
            </p:txBody>
          </p:sp>
          <p:sp>
            <p:nvSpPr>
              <p:cNvPr id="75862" name="Rectangle 13"/>
              <p:cNvSpPr>
                <a:spLocks noChangeArrowheads="1"/>
              </p:cNvSpPr>
              <p:nvPr/>
            </p:nvSpPr>
            <p:spPr bwMode="auto">
              <a:xfrm>
                <a:off x="2048" y="2672"/>
                <a:ext cx="296" cy="56"/>
              </a:xfrm>
              <a:prstGeom prst="rect">
                <a:avLst/>
              </a:prstGeom>
              <a:solidFill>
                <a:srgbClr val="FF9900"/>
              </a:solidFill>
              <a:ln w="9525">
                <a:noFill/>
                <a:miter lim="800000"/>
                <a:headEnd/>
                <a:tailEnd/>
              </a:ln>
            </p:spPr>
            <p:txBody>
              <a:bodyPr wrap="none" anchor="ctr"/>
              <a:lstStyle/>
              <a:p>
                <a:endParaRPr lang="it-IT"/>
              </a:p>
            </p:txBody>
          </p:sp>
        </p:grpSp>
        <p:sp>
          <p:nvSpPr>
            <p:cNvPr id="75854" name="Rectangle 14"/>
            <p:cNvSpPr>
              <a:spLocks noChangeArrowheads="1"/>
            </p:cNvSpPr>
            <p:nvPr/>
          </p:nvSpPr>
          <p:spPr bwMode="auto">
            <a:xfrm>
              <a:off x="1934" y="2332"/>
              <a:ext cx="104" cy="240"/>
            </a:xfrm>
            <a:prstGeom prst="rect">
              <a:avLst/>
            </a:prstGeom>
            <a:solidFill>
              <a:schemeClr val="accent2"/>
            </a:solidFill>
            <a:ln w="9525">
              <a:solidFill>
                <a:schemeClr val="tx1"/>
              </a:solidFill>
              <a:miter lim="800000"/>
              <a:headEnd/>
              <a:tailEnd/>
            </a:ln>
          </p:spPr>
          <p:txBody>
            <a:bodyPr wrap="none" anchor="ctr"/>
            <a:lstStyle/>
            <a:p>
              <a:endParaRPr lang="it-IT"/>
            </a:p>
          </p:txBody>
        </p:sp>
        <p:sp>
          <p:nvSpPr>
            <p:cNvPr id="75855" name="Line 15"/>
            <p:cNvSpPr>
              <a:spLocks noChangeShapeType="1"/>
            </p:cNvSpPr>
            <p:nvPr/>
          </p:nvSpPr>
          <p:spPr bwMode="auto">
            <a:xfrm flipV="1">
              <a:off x="2040" y="2256"/>
              <a:ext cx="80" cy="112"/>
            </a:xfrm>
            <a:prstGeom prst="line">
              <a:avLst/>
            </a:prstGeom>
            <a:noFill/>
            <a:ln w="9525">
              <a:solidFill>
                <a:srgbClr val="CC0000"/>
              </a:solidFill>
              <a:round/>
              <a:headEnd/>
              <a:tailEnd/>
            </a:ln>
          </p:spPr>
          <p:txBody>
            <a:bodyPr/>
            <a:lstStyle/>
            <a:p>
              <a:endParaRPr lang="it-IT"/>
            </a:p>
          </p:txBody>
        </p:sp>
        <p:sp>
          <p:nvSpPr>
            <p:cNvPr id="75856" name="Line 16"/>
            <p:cNvSpPr>
              <a:spLocks noChangeShapeType="1"/>
            </p:cNvSpPr>
            <p:nvPr/>
          </p:nvSpPr>
          <p:spPr bwMode="auto">
            <a:xfrm flipV="1">
              <a:off x="2040" y="2360"/>
              <a:ext cx="96" cy="80"/>
            </a:xfrm>
            <a:prstGeom prst="line">
              <a:avLst/>
            </a:prstGeom>
            <a:noFill/>
            <a:ln w="9525">
              <a:solidFill>
                <a:srgbClr val="CC0000"/>
              </a:solidFill>
              <a:round/>
              <a:headEnd/>
              <a:tailEnd/>
            </a:ln>
          </p:spPr>
          <p:txBody>
            <a:bodyPr/>
            <a:lstStyle/>
            <a:p>
              <a:endParaRPr lang="it-IT"/>
            </a:p>
          </p:txBody>
        </p:sp>
        <p:sp>
          <p:nvSpPr>
            <p:cNvPr id="75857" name="Line 17"/>
            <p:cNvSpPr>
              <a:spLocks noChangeShapeType="1"/>
            </p:cNvSpPr>
            <p:nvPr/>
          </p:nvSpPr>
          <p:spPr bwMode="auto">
            <a:xfrm>
              <a:off x="2036" y="2452"/>
              <a:ext cx="100" cy="44"/>
            </a:xfrm>
            <a:prstGeom prst="line">
              <a:avLst/>
            </a:prstGeom>
            <a:noFill/>
            <a:ln w="9525">
              <a:solidFill>
                <a:srgbClr val="CC0000"/>
              </a:solidFill>
              <a:round/>
              <a:headEnd/>
              <a:tailEnd/>
            </a:ln>
          </p:spPr>
          <p:txBody>
            <a:bodyPr/>
            <a:lstStyle/>
            <a:p>
              <a:endParaRPr lang="it-IT"/>
            </a:p>
          </p:txBody>
        </p:sp>
        <p:sp>
          <p:nvSpPr>
            <p:cNvPr id="75858" name="Line 18"/>
            <p:cNvSpPr>
              <a:spLocks noChangeShapeType="1"/>
            </p:cNvSpPr>
            <p:nvPr/>
          </p:nvSpPr>
          <p:spPr bwMode="auto">
            <a:xfrm>
              <a:off x="2034" y="2546"/>
              <a:ext cx="110" cy="86"/>
            </a:xfrm>
            <a:prstGeom prst="line">
              <a:avLst/>
            </a:prstGeom>
            <a:noFill/>
            <a:ln w="9525">
              <a:solidFill>
                <a:srgbClr val="CC0000"/>
              </a:solidFill>
              <a:round/>
              <a:headEnd/>
              <a:tailEnd/>
            </a:ln>
          </p:spPr>
          <p:txBody>
            <a:bodyPr/>
            <a:lstStyle/>
            <a:p>
              <a:endParaRPr lang="it-IT"/>
            </a:p>
          </p:txBody>
        </p:sp>
      </p:grpSp>
      <p:grpSp>
        <p:nvGrpSpPr>
          <p:cNvPr id="4" name="Group 19"/>
          <p:cNvGrpSpPr>
            <a:grpSpLocks/>
          </p:cNvGrpSpPr>
          <p:nvPr/>
        </p:nvGrpSpPr>
        <p:grpSpPr bwMode="auto">
          <a:xfrm rot="5400000" flipV="1">
            <a:off x="4005262" y="4794251"/>
            <a:ext cx="638175" cy="679450"/>
            <a:chOff x="1934" y="2200"/>
            <a:chExt cx="402" cy="464"/>
          </a:xfrm>
        </p:grpSpPr>
        <p:grpSp>
          <p:nvGrpSpPr>
            <p:cNvPr id="75843" name="Group 20"/>
            <p:cNvGrpSpPr>
              <a:grpSpLocks/>
            </p:cNvGrpSpPr>
            <p:nvPr/>
          </p:nvGrpSpPr>
          <p:grpSpPr bwMode="auto">
            <a:xfrm>
              <a:off x="2136" y="2200"/>
              <a:ext cx="200" cy="464"/>
              <a:chOff x="2032" y="2264"/>
              <a:chExt cx="312" cy="464"/>
            </a:xfrm>
          </p:grpSpPr>
          <p:sp>
            <p:nvSpPr>
              <p:cNvPr id="75849" name="Rectangle 21"/>
              <p:cNvSpPr>
                <a:spLocks noChangeArrowheads="1"/>
              </p:cNvSpPr>
              <p:nvPr/>
            </p:nvSpPr>
            <p:spPr bwMode="auto">
              <a:xfrm>
                <a:off x="2032" y="2264"/>
                <a:ext cx="296" cy="56"/>
              </a:xfrm>
              <a:prstGeom prst="rect">
                <a:avLst/>
              </a:prstGeom>
              <a:solidFill>
                <a:srgbClr val="FF9900"/>
              </a:solidFill>
              <a:ln w="9525">
                <a:noFill/>
                <a:miter lim="800000"/>
                <a:headEnd/>
                <a:tailEnd/>
              </a:ln>
            </p:spPr>
            <p:txBody>
              <a:bodyPr wrap="none" anchor="ctr"/>
              <a:lstStyle/>
              <a:p>
                <a:endParaRPr lang="it-IT"/>
              </a:p>
            </p:txBody>
          </p:sp>
          <p:sp>
            <p:nvSpPr>
              <p:cNvPr id="75850" name="Rectangle 22"/>
              <p:cNvSpPr>
                <a:spLocks noChangeArrowheads="1"/>
              </p:cNvSpPr>
              <p:nvPr/>
            </p:nvSpPr>
            <p:spPr bwMode="auto">
              <a:xfrm>
                <a:off x="2032" y="2400"/>
                <a:ext cx="296" cy="56"/>
              </a:xfrm>
              <a:prstGeom prst="rect">
                <a:avLst/>
              </a:prstGeom>
              <a:solidFill>
                <a:srgbClr val="FF9900"/>
              </a:solidFill>
              <a:ln w="9525">
                <a:noFill/>
                <a:miter lim="800000"/>
                <a:headEnd/>
                <a:tailEnd/>
              </a:ln>
            </p:spPr>
            <p:txBody>
              <a:bodyPr wrap="none" anchor="ctr"/>
              <a:lstStyle/>
              <a:p>
                <a:endParaRPr lang="it-IT"/>
              </a:p>
            </p:txBody>
          </p:sp>
          <p:sp>
            <p:nvSpPr>
              <p:cNvPr id="75851" name="Rectangle 23"/>
              <p:cNvSpPr>
                <a:spLocks noChangeArrowheads="1"/>
              </p:cNvSpPr>
              <p:nvPr/>
            </p:nvSpPr>
            <p:spPr bwMode="auto">
              <a:xfrm>
                <a:off x="2040" y="2536"/>
                <a:ext cx="296" cy="56"/>
              </a:xfrm>
              <a:prstGeom prst="rect">
                <a:avLst/>
              </a:prstGeom>
              <a:solidFill>
                <a:srgbClr val="FF9900"/>
              </a:solidFill>
              <a:ln w="9525">
                <a:noFill/>
                <a:miter lim="800000"/>
                <a:headEnd/>
                <a:tailEnd/>
              </a:ln>
            </p:spPr>
            <p:txBody>
              <a:bodyPr wrap="none" anchor="ctr"/>
              <a:lstStyle/>
              <a:p>
                <a:endParaRPr lang="it-IT"/>
              </a:p>
            </p:txBody>
          </p:sp>
          <p:sp>
            <p:nvSpPr>
              <p:cNvPr id="75852" name="Rectangle 24"/>
              <p:cNvSpPr>
                <a:spLocks noChangeArrowheads="1"/>
              </p:cNvSpPr>
              <p:nvPr/>
            </p:nvSpPr>
            <p:spPr bwMode="auto">
              <a:xfrm>
                <a:off x="2048" y="2672"/>
                <a:ext cx="296" cy="56"/>
              </a:xfrm>
              <a:prstGeom prst="rect">
                <a:avLst/>
              </a:prstGeom>
              <a:solidFill>
                <a:srgbClr val="FF9900"/>
              </a:solidFill>
              <a:ln w="9525">
                <a:noFill/>
                <a:miter lim="800000"/>
                <a:headEnd/>
                <a:tailEnd/>
              </a:ln>
            </p:spPr>
            <p:txBody>
              <a:bodyPr wrap="none" anchor="ctr"/>
              <a:lstStyle/>
              <a:p>
                <a:endParaRPr lang="it-IT"/>
              </a:p>
            </p:txBody>
          </p:sp>
        </p:grpSp>
        <p:sp>
          <p:nvSpPr>
            <p:cNvPr id="75844" name="Rectangle 25"/>
            <p:cNvSpPr>
              <a:spLocks noChangeArrowheads="1"/>
            </p:cNvSpPr>
            <p:nvPr/>
          </p:nvSpPr>
          <p:spPr bwMode="auto">
            <a:xfrm>
              <a:off x="1934" y="2332"/>
              <a:ext cx="104" cy="240"/>
            </a:xfrm>
            <a:prstGeom prst="rect">
              <a:avLst/>
            </a:prstGeom>
            <a:solidFill>
              <a:schemeClr val="accent2"/>
            </a:solidFill>
            <a:ln w="9525">
              <a:solidFill>
                <a:schemeClr val="tx1"/>
              </a:solidFill>
              <a:miter lim="800000"/>
              <a:headEnd/>
              <a:tailEnd/>
            </a:ln>
          </p:spPr>
          <p:txBody>
            <a:bodyPr wrap="none" anchor="ctr"/>
            <a:lstStyle/>
            <a:p>
              <a:endParaRPr lang="it-IT"/>
            </a:p>
          </p:txBody>
        </p:sp>
        <p:sp>
          <p:nvSpPr>
            <p:cNvPr id="75845" name="Line 26"/>
            <p:cNvSpPr>
              <a:spLocks noChangeShapeType="1"/>
            </p:cNvSpPr>
            <p:nvPr/>
          </p:nvSpPr>
          <p:spPr bwMode="auto">
            <a:xfrm flipV="1">
              <a:off x="2040" y="2256"/>
              <a:ext cx="80" cy="112"/>
            </a:xfrm>
            <a:prstGeom prst="line">
              <a:avLst/>
            </a:prstGeom>
            <a:noFill/>
            <a:ln w="9525">
              <a:solidFill>
                <a:srgbClr val="CC0000"/>
              </a:solidFill>
              <a:round/>
              <a:headEnd/>
              <a:tailEnd/>
            </a:ln>
          </p:spPr>
          <p:txBody>
            <a:bodyPr/>
            <a:lstStyle/>
            <a:p>
              <a:endParaRPr lang="it-IT"/>
            </a:p>
          </p:txBody>
        </p:sp>
        <p:sp>
          <p:nvSpPr>
            <p:cNvPr id="75846" name="Line 27"/>
            <p:cNvSpPr>
              <a:spLocks noChangeShapeType="1"/>
            </p:cNvSpPr>
            <p:nvPr/>
          </p:nvSpPr>
          <p:spPr bwMode="auto">
            <a:xfrm flipV="1">
              <a:off x="2040" y="2360"/>
              <a:ext cx="96" cy="80"/>
            </a:xfrm>
            <a:prstGeom prst="line">
              <a:avLst/>
            </a:prstGeom>
            <a:noFill/>
            <a:ln w="9525">
              <a:solidFill>
                <a:srgbClr val="CC0000"/>
              </a:solidFill>
              <a:round/>
              <a:headEnd/>
              <a:tailEnd/>
            </a:ln>
          </p:spPr>
          <p:txBody>
            <a:bodyPr/>
            <a:lstStyle/>
            <a:p>
              <a:endParaRPr lang="it-IT"/>
            </a:p>
          </p:txBody>
        </p:sp>
        <p:sp>
          <p:nvSpPr>
            <p:cNvPr id="75847" name="Line 28"/>
            <p:cNvSpPr>
              <a:spLocks noChangeShapeType="1"/>
            </p:cNvSpPr>
            <p:nvPr/>
          </p:nvSpPr>
          <p:spPr bwMode="auto">
            <a:xfrm>
              <a:off x="2036" y="2452"/>
              <a:ext cx="100" cy="44"/>
            </a:xfrm>
            <a:prstGeom prst="line">
              <a:avLst/>
            </a:prstGeom>
            <a:noFill/>
            <a:ln w="9525">
              <a:solidFill>
                <a:srgbClr val="CC0000"/>
              </a:solidFill>
              <a:round/>
              <a:headEnd/>
              <a:tailEnd/>
            </a:ln>
          </p:spPr>
          <p:txBody>
            <a:bodyPr/>
            <a:lstStyle/>
            <a:p>
              <a:endParaRPr lang="it-IT"/>
            </a:p>
          </p:txBody>
        </p:sp>
        <p:sp>
          <p:nvSpPr>
            <p:cNvPr id="75848" name="Line 29"/>
            <p:cNvSpPr>
              <a:spLocks noChangeShapeType="1"/>
            </p:cNvSpPr>
            <p:nvPr/>
          </p:nvSpPr>
          <p:spPr bwMode="auto">
            <a:xfrm>
              <a:off x="2034" y="2546"/>
              <a:ext cx="110" cy="86"/>
            </a:xfrm>
            <a:prstGeom prst="line">
              <a:avLst/>
            </a:prstGeom>
            <a:noFill/>
            <a:ln w="9525">
              <a:solidFill>
                <a:srgbClr val="CC0000"/>
              </a:solidFill>
              <a:round/>
              <a:headEnd/>
              <a:tailEnd/>
            </a:ln>
          </p:spPr>
          <p:txBody>
            <a:bodyPr/>
            <a:lstStyle/>
            <a:p>
              <a:endParaRPr lang="it-IT"/>
            </a:p>
          </p:txBody>
        </p:sp>
      </p:grpSp>
      <p:grpSp>
        <p:nvGrpSpPr>
          <p:cNvPr id="6" name="Group 30"/>
          <p:cNvGrpSpPr>
            <a:grpSpLocks/>
          </p:cNvGrpSpPr>
          <p:nvPr/>
        </p:nvGrpSpPr>
        <p:grpSpPr bwMode="auto">
          <a:xfrm flipV="1">
            <a:off x="5718175" y="3978275"/>
            <a:ext cx="588963" cy="736600"/>
            <a:chOff x="1934" y="2200"/>
            <a:chExt cx="402" cy="464"/>
          </a:xfrm>
        </p:grpSpPr>
        <p:grpSp>
          <p:nvGrpSpPr>
            <p:cNvPr id="75833" name="Group 31"/>
            <p:cNvGrpSpPr>
              <a:grpSpLocks/>
            </p:cNvGrpSpPr>
            <p:nvPr/>
          </p:nvGrpSpPr>
          <p:grpSpPr bwMode="auto">
            <a:xfrm>
              <a:off x="2136" y="2200"/>
              <a:ext cx="200" cy="464"/>
              <a:chOff x="2032" y="2264"/>
              <a:chExt cx="312" cy="464"/>
            </a:xfrm>
          </p:grpSpPr>
          <p:sp>
            <p:nvSpPr>
              <p:cNvPr id="75839" name="Rectangle 32"/>
              <p:cNvSpPr>
                <a:spLocks noChangeArrowheads="1"/>
              </p:cNvSpPr>
              <p:nvPr/>
            </p:nvSpPr>
            <p:spPr bwMode="auto">
              <a:xfrm>
                <a:off x="2032" y="2264"/>
                <a:ext cx="296" cy="56"/>
              </a:xfrm>
              <a:prstGeom prst="rect">
                <a:avLst/>
              </a:prstGeom>
              <a:solidFill>
                <a:srgbClr val="FF9900"/>
              </a:solidFill>
              <a:ln w="9525">
                <a:noFill/>
                <a:miter lim="800000"/>
                <a:headEnd/>
                <a:tailEnd/>
              </a:ln>
            </p:spPr>
            <p:txBody>
              <a:bodyPr wrap="none" anchor="ctr"/>
              <a:lstStyle/>
              <a:p>
                <a:endParaRPr lang="it-IT"/>
              </a:p>
            </p:txBody>
          </p:sp>
          <p:sp>
            <p:nvSpPr>
              <p:cNvPr id="75840" name="Rectangle 33"/>
              <p:cNvSpPr>
                <a:spLocks noChangeArrowheads="1"/>
              </p:cNvSpPr>
              <p:nvPr/>
            </p:nvSpPr>
            <p:spPr bwMode="auto">
              <a:xfrm>
                <a:off x="2032" y="2400"/>
                <a:ext cx="296" cy="56"/>
              </a:xfrm>
              <a:prstGeom prst="rect">
                <a:avLst/>
              </a:prstGeom>
              <a:solidFill>
                <a:srgbClr val="FF9900"/>
              </a:solidFill>
              <a:ln w="9525">
                <a:noFill/>
                <a:miter lim="800000"/>
                <a:headEnd/>
                <a:tailEnd/>
              </a:ln>
            </p:spPr>
            <p:txBody>
              <a:bodyPr wrap="none" anchor="ctr"/>
              <a:lstStyle/>
              <a:p>
                <a:endParaRPr lang="it-IT"/>
              </a:p>
            </p:txBody>
          </p:sp>
          <p:sp>
            <p:nvSpPr>
              <p:cNvPr id="75841" name="Rectangle 34"/>
              <p:cNvSpPr>
                <a:spLocks noChangeArrowheads="1"/>
              </p:cNvSpPr>
              <p:nvPr/>
            </p:nvSpPr>
            <p:spPr bwMode="auto">
              <a:xfrm>
                <a:off x="2040" y="2536"/>
                <a:ext cx="296" cy="56"/>
              </a:xfrm>
              <a:prstGeom prst="rect">
                <a:avLst/>
              </a:prstGeom>
              <a:solidFill>
                <a:srgbClr val="FF9900"/>
              </a:solidFill>
              <a:ln w="9525">
                <a:noFill/>
                <a:miter lim="800000"/>
                <a:headEnd/>
                <a:tailEnd/>
              </a:ln>
            </p:spPr>
            <p:txBody>
              <a:bodyPr wrap="none" anchor="ctr"/>
              <a:lstStyle/>
              <a:p>
                <a:endParaRPr lang="it-IT"/>
              </a:p>
            </p:txBody>
          </p:sp>
          <p:sp>
            <p:nvSpPr>
              <p:cNvPr id="75842" name="Rectangle 35"/>
              <p:cNvSpPr>
                <a:spLocks noChangeArrowheads="1"/>
              </p:cNvSpPr>
              <p:nvPr/>
            </p:nvSpPr>
            <p:spPr bwMode="auto">
              <a:xfrm>
                <a:off x="2048" y="2672"/>
                <a:ext cx="296" cy="56"/>
              </a:xfrm>
              <a:prstGeom prst="rect">
                <a:avLst/>
              </a:prstGeom>
              <a:solidFill>
                <a:srgbClr val="FF9900"/>
              </a:solidFill>
              <a:ln w="9525">
                <a:noFill/>
                <a:miter lim="800000"/>
                <a:headEnd/>
                <a:tailEnd/>
              </a:ln>
            </p:spPr>
            <p:txBody>
              <a:bodyPr wrap="none" anchor="ctr"/>
              <a:lstStyle/>
              <a:p>
                <a:endParaRPr lang="it-IT"/>
              </a:p>
            </p:txBody>
          </p:sp>
        </p:grpSp>
        <p:sp>
          <p:nvSpPr>
            <p:cNvPr id="75834" name="Rectangle 36"/>
            <p:cNvSpPr>
              <a:spLocks noChangeArrowheads="1"/>
            </p:cNvSpPr>
            <p:nvPr/>
          </p:nvSpPr>
          <p:spPr bwMode="auto">
            <a:xfrm>
              <a:off x="1934" y="2332"/>
              <a:ext cx="104" cy="240"/>
            </a:xfrm>
            <a:prstGeom prst="rect">
              <a:avLst/>
            </a:prstGeom>
            <a:solidFill>
              <a:schemeClr val="accent2"/>
            </a:solidFill>
            <a:ln w="9525">
              <a:solidFill>
                <a:schemeClr val="tx1"/>
              </a:solidFill>
              <a:miter lim="800000"/>
              <a:headEnd/>
              <a:tailEnd/>
            </a:ln>
          </p:spPr>
          <p:txBody>
            <a:bodyPr wrap="none" anchor="ctr"/>
            <a:lstStyle/>
            <a:p>
              <a:endParaRPr lang="it-IT"/>
            </a:p>
          </p:txBody>
        </p:sp>
        <p:sp>
          <p:nvSpPr>
            <p:cNvPr id="75835" name="Line 37"/>
            <p:cNvSpPr>
              <a:spLocks noChangeShapeType="1"/>
            </p:cNvSpPr>
            <p:nvPr/>
          </p:nvSpPr>
          <p:spPr bwMode="auto">
            <a:xfrm flipV="1">
              <a:off x="2040" y="2256"/>
              <a:ext cx="80" cy="112"/>
            </a:xfrm>
            <a:prstGeom prst="line">
              <a:avLst/>
            </a:prstGeom>
            <a:noFill/>
            <a:ln w="9525">
              <a:solidFill>
                <a:srgbClr val="CC0000"/>
              </a:solidFill>
              <a:round/>
              <a:headEnd/>
              <a:tailEnd/>
            </a:ln>
          </p:spPr>
          <p:txBody>
            <a:bodyPr/>
            <a:lstStyle/>
            <a:p>
              <a:endParaRPr lang="it-IT"/>
            </a:p>
          </p:txBody>
        </p:sp>
        <p:sp>
          <p:nvSpPr>
            <p:cNvPr id="75836" name="Line 38"/>
            <p:cNvSpPr>
              <a:spLocks noChangeShapeType="1"/>
            </p:cNvSpPr>
            <p:nvPr/>
          </p:nvSpPr>
          <p:spPr bwMode="auto">
            <a:xfrm flipV="1">
              <a:off x="2040" y="2360"/>
              <a:ext cx="96" cy="80"/>
            </a:xfrm>
            <a:prstGeom prst="line">
              <a:avLst/>
            </a:prstGeom>
            <a:noFill/>
            <a:ln w="9525">
              <a:solidFill>
                <a:srgbClr val="CC0000"/>
              </a:solidFill>
              <a:round/>
              <a:headEnd/>
              <a:tailEnd/>
            </a:ln>
          </p:spPr>
          <p:txBody>
            <a:bodyPr/>
            <a:lstStyle/>
            <a:p>
              <a:endParaRPr lang="it-IT"/>
            </a:p>
          </p:txBody>
        </p:sp>
        <p:sp>
          <p:nvSpPr>
            <p:cNvPr id="75837" name="Line 39"/>
            <p:cNvSpPr>
              <a:spLocks noChangeShapeType="1"/>
            </p:cNvSpPr>
            <p:nvPr/>
          </p:nvSpPr>
          <p:spPr bwMode="auto">
            <a:xfrm>
              <a:off x="2036" y="2452"/>
              <a:ext cx="100" cy="44"/>
            </a:xfrm>
            <a:prstGeom prst="line">
              <a:avLst/>
            </a:prstGeom>
            <a:noFill/>
            <a:ln w="9525">
              <a:solidFill>
                <a:srgbClr val="CC0000"/>
              </a:solidFill>
              <a:round/>
              <a:headEnd/>
              <a:tailEnd/>
            </a:ln>
          </p:spPr>
          <p:txBody>
            <a:bodyPr/>
            <a:lstStyle/>
            <a:p>
              <a:endParaRPr lang="it-IT"/>
            </a:p>
          </p:txBody>
        </p:sp>
        <p:sp>
          <p:nvSpPr>
            <p:cNvPr id="75838" name="Line 40"/>
            <p:cNvSpPr>
              <a:spLocks noChangeShapeType="1"/>
            </p:cNvSpPr>
            <p:nvPr/>
          </p:nvSpPr>
          <p:spPr bwMode="auto">
            <a:xfrm>
              <a:off x="2034" y="2546"/>
              <a:ext cx="110" cy="86"/>
            </a:xfrm>
            <a:prstGeom prst="line">
              <a:avLst/>
            </a:prstGeom>
            <a:noFill/>
            <a:ln w="9525">
              <a:solidFill>
                <a:srgbClr val="CC0000"/>
              </a:solidFill>
              <a:round/>
              <a:headEnd/>
              <a:tailEnd/>
            </a:ln>
          </p:spPr>
          <p:txBody>
            <a:bodyPr/>
            <a:lstStyle/>
            <a:p>
              <a:endParaRPr lang="it-IT"/>
            </a:p>
          </p:txBody>
        </p:sp>
      </p:grpSp>
      <p:pic>
        <p:nvPicPr>
          <p:cNvPr id="425001" name="Picture 41" descr="MCj03296110000[1]"/>
          <p:cNvPicPr>
            <a:picLocks noChangeAspect="1" noChangeArrowheads="1"/>
          </p:cNvPicPr>
          <p:nvPr/>
        </p:nvPicPr>
        <p:blipFill>
          <a:blip r:embed="rId3"/>
          <a:srcRect/>
          <a:stretch>
            <a:fillRect/>
          </a:stretch>
        </p:blipFill>
        <p:spPr bwMode="auto">
          <a:xfrm>
            <a:off x="1022350" y="3636963"/>
            <a:ext cx="984250" cy="1374775"/>
          </a:xfrm>
          <a:prstGeom prst="rect">
            <a:avLst/>
          </a:prstGeom>
          <a:noFill/>
          <a:ln w="9525">
            <a:noFill/>
            <a:miter lim="800000"/>
            <a:headEnd/>
            <a:tailEnd/>
          </a:ln>
        </p:spPr>
      </p:pic>
      <p:sp>
        <p:nvSpPr>
          <p:cNvPr id="425002" name="Text Box 42"/>
          <p:cNvSpPr txBox="1">
            <a:spLocks noChangeArrowheads="1"/>
          </p:cNvSpPr>
          <p:nvPr/>
        </p:nvSpPr>
        <p:spPr bwMode="auto">
          <a:xfrm>
            <a:off x="547688" y="4953000"/>
            <a:ext cx="2117725" cy="461963"/>
          </a:xfrm>
          <a:prstGeom prst="rect">
            <a:avLst/>
          </a:prstGeom>
          <a:solidFill>
            <a:srgbClr val="FFFFCC"/>
          </a:solidFill>
          <a:ln w="9525">
            <a:noFill/>
            <a:miter lim="800000"/>
            <a:headEnd/>
            <a:tailEnd/>
          </a:ln>
        </p:spPr>
        <p:txBody>
          <a:bodyPr wrap="none">
            <a:spAutoFit/>
          </a:bodyPr>
          <a:lstStyle/>
          <a:p>
            <a:r>
              <a:rPr lang="en-US">
                <a:latin typeface="Helvetica" pitchFamily="13" charset="0"/>
              </a:rPr>
              <a:t>User Interface</a:t>
            </a:r>
          </a:p>
        </p:txBody>
      </p:sp>
      <p:sp>
        <p:nvSpPr>
          <p:cNvPr id="425003" name="Line 43"/>
          <p:cNvSpPr>
            <a:spLocks noChangeShapeType="1"/>
          </p:cNvSpPr>
          <p:nvPr/>
        </p:nvSpPr>
        <p:spPr bwMode="auto">
          <a:xfrm flipV="1">
            <a:off x="2122488" y="3975100"/>
            <a:ext cx="668337" cy="177800"/>
          </a:xfrm>
          <a:prstGeom prst="line">
            <a:avLst/>
          </a:prstGeom>
          <a:noFill/>
          <a:ln w="9525">
            <a:solidFill>
              <a:schemeClr val="tx1"/>
            </a:solidFill>
            <a:round/>
            <a:headEnd/>
            <a:tailEnd/>
          </a:ln>
        </p:spPr>
        <p:txBody>
          <a:bodyPr/>
          <a:lstStyle/>
          <a:p>
            <a:endParaRPr lang="it-IT"/>
          </a:p>
        </p:txBody>
      </p:sp>
      <p:sp>
        <p:nvSpPr>
          <p:cNvPr id="425004" name="Text Box 44"/>
          <p:cNvSpPr txBox="1">
            <a:spLocks noChangeArrowheads="1"/>
          </p:cNvSpPr>
          <p:nvPr/>
        </p:nvSpPr>
        <p:spPr bwMode="auto">
          <a:xfrm>
            <a:off x="1720850" y="2743200"/>
            <a:ext cx="1279525" cy="307975"/>
          </a:xfrm>
          <a:prstGeom prst="rect">
            <a:avLst/>
          </a:prstGeom>
          <a:solidFill>
            <a:srgbClr val="FFFFCC"/>
          </a:solidFill>
          <a:ln w="9525">
            <a:noFill/>
            <a:miter lim="800000"/>
            <a:headEnd/>
            <a:tailEnd/>
          </a:ln>
        </p:spPr>
        <p:txBody>
          <a:bodyPr wrap="none">
            <a:spAutoFit/>
          </a:bodyPr>
          <a:lstStyle/>
          <a:p>
            <a:r>
              <a:rPr lang="en-US" sz="1400">
                <a:latin typeface="Helvetica" pitchFamily="13" charset="0"/>
              </a:rPr>
              <a:t>Grid Gateway</a:t>
            </a:r>
          </a:p>
        </p:txBody>
      </p:sp>
      <p:sp>
        <p:nvSpPr>
          <p:cNvPr id="425005" name="Line 45"/>
          <p:cNvSpPr>
            <a:spLocks noChangeShapeType="1"/>
          </p:cNvSpPr>
          <p:nvPr/>
        </p:nvSpPr>
        <p:spPr bwMode="auto">
          <a:xfrm flipV="1">
            <a:off x="3048000" y="2781300"/>
            <a:ext cx="609600" cy="127000"/>
          </a:xfrm>
          <a:prstGeom prst="line">
            <a:avLst/>
          </a:prstGeom>
          <a:noFill/>
          <a:ln w="9525">
            <a:solidFill>
              <a:schemeClr val="tx1"/>
            </a:solidFill>
            <a:round/>
            <a:headEnd/>
            <a:tailEnd/>
          </a:ln>
        </p:spPr>
        <p:txBody>
          <a:bodyPr/>
          <a:lstStyle/>
          <a:p>
            <a:endParaRPr lang="it-IT"/>
          </a:p>
        </p:txBody>
      </p:sp>
      <p:grpSp>
        <p:nvGrpSpPr>
          <p:cNvPr id="8" name="Group 46"/>
          <p:cNvGrpSpPr>
            <a:grpSpLocks/>
          </p:cNvGrpSpPr>
          <p:nvPr/>
        </p:nvGrpSpPr>
        <p:grpSpPr bwMode="auto">
          <a:xfrm flipV="1">
            <a:off x="5659438" y="1819275"/>
            <a:ext cx="588962" cy="736600"/>
            <a:chOff x="1934" y="2200"/>
            <a:chExt cx="402" cy="464"/>
          </a:xfrm>
        </p:grpSpPr>
        <p:grpSp>
          <p:nvGrpSpPr>
            <p:cNvPr id="75823" name="Group 47"/>
            <p:cNvGrpSpPr>
              <a:grpSpLocks/>
            </p:cNvGrpSpPr>
            <p:nvPr/>
          </p:nvGrpSpPr>
          <p:grpSpPr bwMode="auto">
            <a:xfrm>
              <a:off x="2136" y="2200"/>
              <a:ext cx="200" cy="464"/>
              <a:chOff x="2032" y="2264"/>
              <a:chExt cx="312" cy="464"/>
            </a:xfrm>
          </p:grpSpPr>
          <p:sp>
            <p:nvSpPr>
              <p:cNvPr id="75829" name="Rectangle 48"/>
              <p:cNvSpPr>
                <a:spLocks noChangeArrowheads="1"/>
              </p:cNvSpPr>
              <p:nvPr/>
            </p:nvSpPr>
            <p:spPr bwMode="auto">
              <a:xfrm>
                <a:off x="2032" y="2264"/>
                <a:ext cx="296" cy="56"/>
              </a:xfrm>
              <a:prstGeom prst="rect">
                <a:avLst/>
              </a:prstGeom>
              <a:solidFill>
                <a:srgbClr val="FF9900"/>
              </a:solidFill>
              <a:ln w="9525">
                <a:noFill/>
                <a:miter lim="800000"/>
                <a:headEnd/>
                <a:tailEnd/>
              </a:ln>
            </p:spPr>
            <p:txBody>
              <a:bodyPr wrap="none" anchor="ctr"/>
              <a:lstStyle/>
              <a:p>
                <a:endParaRPr lang="it-IT"/>
              </a:p>
            </p:txBody>
          </p:sp>
          <p:sp>
            <p:nvSpPr>
              <p:cNvPr id="75830" name="Rectangle 49"/>
              <p:cNvSpPr>
                <a:spLocks noChangeArrowheads="1"/>
              </p:cNvSpPr>
              <p:nvPr/>
            </p:nvSpPr>
            <p:spPr bwMode="auto">
              <a:xfrm>
                <a:off x="2032" y="2400"/>
                <a:ext cx="296" cy="56"/>
              </a:xfrm>
              <a:prstGeom prst="rect">
                <a:avLst/>
              </a:prstGeom>
              <a:solidFill>
                <a:srgbClr val="FF9900"/>
              </a:solidFill>
              <a:ln w="9525">
                <a:noFill/>
                <a:miter lim="800000"/>
                <a:headEnd/>
                <a:tailEnd/>
              </a:ln>
            </p:spPr>
            <p:txBody>
              <a:bodyPr wrap="none" anchor="ctr"/>
              <a:lstStyle/>
              <a:p>
                <a:endParaRPr lang="it-IT"/>
              </a:p>
            </p:txBody>
          </p:sp>
          <p:sp>
            <p:nvSpPr>
              <p:cNvPr id="75831" name="Rectangle 50"/>
              <p:cNvSpPr>
                <a:spLocks noChangeArrowheads="1"/>
              </p:cNvSpPr>
              <p:nvPr/>
            </p:nvSpPr>
            <p:spPr bwMode="auto">
              <a:xfrm>
                <a:off x="2040" y="2536"/>
                <a:ext cx="296" cy="56"/>
              </a:xfrm>
              <a:prstGeom prst="rect">
                <a:avLst/>
              </a:prstGeom>
              <a:solidFill>
                <a:srgbClr val="FF9900"/>
              </a:solidFill>
              <a:ln w="9525">
                <a:noFill/>
                <a:miter lim="800000"/>
                <a:headEnd/>
                <a:tailEnd/>
              </a:ln>
            </p:spPr>
            <p:txBody>
              <a:bodyPr wrap="none" anchor="ctr"/>
              <a:lstStyle/>
              <a:p>
                <a:endParaRPr lang="it-IT"/>
              </a:p>
            </p:txBody>
          </p:sp>
          <p:sp>
            <p:nvSpPr>
              <p:cNvPr id="75832" name="Rectangle 51"/>
              <p:cNvSpPr>
                <a:spLocks noChangeArrowheads="1"/>
              </p:cNvSpPr>
              <p:nvPr/>
            </p:nvSpPr>
            <p:spPr bwMode="auto">
              <a:xfrm>
                <a:off x="2048" y="2672"/>
                <a:ext cx="296" cy="56"/>
              </a:xfrm>
              <a:prstGeom prst="rect">
                <a:avLst/>
              </a:prstGeom>
              <a:solidFill>
                <a:srgbClr val="FF9900"/>
              </a:solidFill>
              <a:ln w="9525">
                <a:noFill/>
                <a:miter lim="800000"/>
                <a:headEnd/>
                <a:tailEnd/>
              </a:ln>
            </p:spPr>
            <p:txBody>
              <a:bodyPr wrap="none" anchor="ctr"/>
              <a:lstStyle/>
              <a:p>
                <a:endParaRPr lang="it-IT"/>
              </a:p>
            </p:txBody>
          </p:sp>
        </p:grpSp>
        <p:sp>
          <p:nvSpPr>
            <p:cNvPr id="75824" name="Rectangle 52"/>
            <p:cNvSpPr>
              <a:spLocks noChangeArrowheads="1"/>
            </p:cNvSpPr>
            <p:nvPr/>
          </p:nvSpPr>
          <p:spPr bwMode="auto">
            <a:xfrm>
              <a:off x="1934" y="2332"/>
              <a:ext cx="104" cy="240"/>
            </a:xfrm>
            <a:prstGeom prst="rect">
              <a:avLst/>
            </a:prstGeom>
            <a:solidFill>
              <a:schemeClr val="accent2"/>
            </a:solidFill>
            <a:ln w="9525">
              <a:solidFill>
                <a:schemeClr val="tx1"/>
              </a:solidFill>
              <a:miter lim="800000"/>
              <a:headEnd/>
              <a:tailEnd/>
            </a:ln>
          </p:spPr>
          <p:txBody>
            <a:bodyPr wrap="none" anchor="ctr"/>
            <a:lstStyle/>
            <a:p>
              <a:endParaRPr lang="it-IT"/>
            </a:p>
          </p:txBody>
        </p:sp>
        <p:sp>
          <p:nvSpPr>
            <p:cNvPr id="75825" name="Line 53"/>
            <p:cNvSpPr>
              <a:spLocks noChangeShapeType="1"/>
            </p:cNvSpPr>
            <p:nvPr/>
          </p:nvSpPr>
          <p:spPr bwMode="auto">
            <a:xfrm flipV="1">
              <a:off x="2040" y="2256"/>
              <a:ext cx="80" cy="112"/>
            </a:xfrm>
            <a:prstGeom prst="line">
              <a:avLst/>
            </a:prstGeom>
            <a:noFill/>
            <a:ln w="9525">
              <a:solidFill>
                <a:srgbClr val="CC0000"/>
              </a:solidFill>
              <a:round/>
              <a:headEnd/>
              <a:tailEnd/>
            </a:ln>
          </p:spPr>
          <p:txBody>
            <a:bodyPr/>
            <a:lstStyle/>
            <a:p>
              <a:endParaRPr lang="it-IT"/>
            </a:p>
          </p:txBody>
        </p:sp>
        <p:sp>
          <p:nvSpPr>
            <p:cNvPr id="75826" name="Line 54"/>
            <p:cNvSpPr>
              <a:spLocks noChangeShapeType="1"/>
            </p:cNvSpPr>
            <p:nvPr/>
          </p:nvSpPr>
          <p:spPr bwMode="auto">
            <a:xfrm flipV="1">
              <a:off x="2040" y="2360"/>
              <a:ext cx="96" cy="80"/>
            </a:xfrm>
            <a:prstGeom prst="line">
              <a:avLst/>
            </a:prstGeom>
            <a:noFill/>
            <a:ln w="9525">
              <a:solidFill>
                <a:srgbClr val="CC0000"/>
              </a:solidFill>
              <a:round/>
              <a:headEnd/>
              <a:tailEnd/>
            </a:ln>
          </p:spPr>
          <p:txBody>
            <a:bodyPr/>
            <a:lstStyle/>
            <a:p>
              <a:endParaRPr lang="it-IT"/>
            </a:p>
          </p:txBody>
        </p:sp>
        <p:sp>
          <p:nvSpPr>
            <p:cNvPr id="75827" name="Line 55"/>
            <p:cNvSpPr>
              <a:spLocks noChangeShapeType="1"/>
            </p:cNvSpPr>
            <p:nvPr/>
          </p:nvSpPr>
          <p:spPr bwMode="auto">
            <a:xfrm>
              <a:off x="2036" y="2452"/>
              <a:ext cx="100" cy="44"/>
            </a:xfrm>
            <a:prstGeom prst="line">
              <a:avLst/>
            </a:prstGeom>
            <a:noFill/>
            <a:ln w="9525">
              <a:solidFill>
                <a:srgbClr val="CC0000"/>
              </a:solidFill>
              <a:round/>
              <a:headEnd/>
              <a:tailEnd/>
            </a:ln>
          </p:spPr>
          <p:txBody>
            <a:bodyPr/>
            <a:lstStyle/>
            <a:p>
              <a:endParaRPr lang="it-IT"/>
            </a:p>
          </p:txBody>
        </p:sp>
        <p:sp>
          <p:nvSpPr>
            <p:cNvPr id="75828" name="Line 56"/>
            <p:cNvSpPr>
              <a:spLocks noChangeShapeType="1"/>
            </p:cNvSpPr>
            <p:nvPr/>
          </p:nvSpPr>
          <p:spPr bwMode="auto">
            <a:xfrm>
              <a:off x="2034" y="2546"/>
              <a:ext cx="110" cy="86"/>
            </a:xfrm>
            <a:prstGeom prst="line">
              <a:avLst/>
            </a:prstGeom>
            <a:noFill/>
            <a:ln w="9525">
              <a:solidFill>
                <a:srgbClr val="CC0000"/>
              </a:solidFill>
              <a:round/>
              <a:headEnd/>
              <a:tailEnd/>
            </a:ln>
          </p:spPr>
          <p:txBody>
            <a:bodyPr/>
            <a:lstStyle/>
            <a:p>
              <a:endParaRPr lang="it-IT"/>
            </a:p>
          </p:txBody>
        </p:sp>
      </p:grpSp>
      <p:pic>
        <p:nvPicPr>
          <p:cNvPr id="425017" name="Picture 57" descr="BS00369_"/>
          <p:cNvPicPr>
            <a:picLocks noChangeAspect="1" noChangeArrowheads="1"/>
          </p:cNvPicPr>
          <p:nvPr/>
        </p:nvPicPr>
        <p:blipFill>
          <a:blip r:embed="rId4"/>
          <a:srcRect/>
          <a:stretch>
            <a:fillRect/>
          </a:stretch>
        </p:blipFill>
        <p:spPr bwMode="auto">
          <a:xfrm>
            <a:off x="3025775" y="1243013"/>
            <a:ext cx="1428750" cy="1219200"/>
          </a:xfrm>
          <a:prstGeom prst="rect">
            <a:avLst/>
          </a:prstGeom>
          <a:noFill/>
          <a:ln w="9525">
            <a:noFill/>
            <a:miter lim="800000"/>
            <a:headEnd/>
            <a:tailEnd/>
          </a:ln>
        </p:spPr>
      </p:pic>
      <p:sp>
        <p:nvSpPr>
          <p:cNvPr id="425018" name="Text Box 58"/>
          <p:cNvSpPr txBox="1">
            <a:spLocks noChangeArrowheads="1"/>
          </p:cNvSpPr>
          <p:nvPr/>
        </p:nvSpPr>
        <p:spPr bwMode="auto">
          <a:xfrm>
            <a:off x="1920875" y="1352550"/>
            <a:ext cx="1423988" cy="708025"/>
          </a:xfrm>
          <a:prstGeom prst="rect">
            <a:avLst/>
          </a:prstGeom>
          <a:noFill/>
          <a:ln w="25400">
            <a:noFill/>
            <a:miter lim="800000"/>
            <a:headEnd type="none" w="sm" len="sm"/>
            <a:tailEnd type="none" w="sm" len="sm"/>
          </a:ln>
          <a:effectLst/>
        </p:spPr>
        <p:txBody>
          <a:bodyPr wrap="none">
            <a:spAutoFit/>
          </a:bodyPr>
          <a:lstStyle/>
          <a:p>
            <a:pPr>
              <a:defRPr/>
            </a:pPr>
            <a:r>
              <a:rPr lang="en-US" sz="2000" b="1">
                <a:effectLst>
                  <a:outerShdw blurRad="38100" dist="38100" dir="2700000" algn="tl">
                    <a:srgbClr val="C0C0C0"/>
                  </a:outerShdw>
                </a:effectLst>
                <a:latin typeface="Times New Roman" pitchFamily="18" charset="0"/>
              </a:rPr>
              <a:t>Computing</a:t>
            </a:r>
          </a:p>
          <a:p>
            <a:pPr>
              <a:defRPr/>
            </a:pPr>
            <a:r>
              <a:rPr lang="en-US" sz="2000" b="1">
                <a:effectLst>
                  <a:outerShdw blurRad="38100" dist="38100" dir="2700000" algn="tl">
                    <a:srgbClr val="C0C0C0"/>
                  </a:outerShdw>
                </a:effectLst>
                <a:latin typeface="Times New Roman" pitchFamily="18" charset="0"/>
              </a:rPr>
              <a:t>Element</a:t>
            </a:r>
            <a:endParaRPr lang="en-US">
              <a:latin typeface="Times New Roman" pitchFamily="18" charset="0"/>
            </a:endParaRPr>
          </a:p>
        </p:txBody>
      </p:sp>
      <p:grpSp>
        <p:nvGrpSpPr>
          <p:cNvPr id="10" name="Group 59"/>
          <p:cNvGrpSpPr>
            <a:grpSpLocks/>
          </p:cNvGrpSpPr>
          <p:nvPr/>
        </p:nvGrpSpPr>
        <p:grpSpPr bwMode="auto">
          <a:xfrm>
            <a:off x="6061075" y="1506538"/>
            <a:ext cx="985838" cy="1095375"/>
            <a:chOff x="4370" y="1400"/>
            <a:chExt cx="399" cy="480"/>
          </a:xfrm>
        </p:grpSpPr>
        <p:grpSp>
          <p:nvGrpSpPr>
            <p:cNvPr id="75805" name="Group 60"/>
            <p:cNvGrpSpPr>
              <a:grpSpLocks/>
            </p:cNvGrpSpPr>
            <p:nvPr/>
          </p:nvGrpSpPr>
          <p:grpSpPr bwMode="auto">
            <a:xfrm>
              <a:off x="4370" y="1400"/>
              <a:ext cx="222" cy="288"/>
              <a:chOff x="5472" y="2832"/>
              <a:chExt cx="240" cy="288"/>
            </a:xfrm>
          </p:grpSpPr>
          <p:sp>
            <p:nvSpPr>
              <p:cNvPr id="75818" name="Oval 61"/>
              <p:cNvSpPr>
                <a:spLocks noChangeArrowheads="1"/>
              </p:cNvSpPr>
              <p:nvPr/>
            </p:nvSpPr>
            <p:spPr bwMode="auto">
              <a:xfrm>
                <a:off x="5472" y="3024"/>
                <a:ext cx="240" cy="96"/>
              </a:xfrm>
              <a:prstGeom prst="ellipse">
                <a:avLst/>
              </a:prstGeom>
              <a:solidFill>
                <a:schemeClr val="accent2"/>
              </a:solidFill>
              <a:ln w="25400">
                <a:solidFill>
                  <a:srgbClr val="00279F"/>
                </a:solidFill>
                <a:round/>
                <a:headEnd type="none" w="sm" len="sm"/>
                <a:tailEnd type="none" w="sm" len="sm"/>
              </a:ln>
            </p:spPr>
            <p:txBody>
              <a:bodyPr wrap="none" anchor="ctr"/>
              <a:lstStyle/>
              <a:p>
                <a:endParaRPr lang="it-IT"/>
              </a:p>
            </p:txBody>
          </p:sp>
          <p:sp>
            <p:nvSpPr>
              <p:cNvPr id="75819" name="Rectangle 62"/>
              <p:cNvSpPr>
                <a:spLocks noChangeArrowheads="1"/>
              </p:cNvSpPr>
              <p:nvPr/>
            </p:nvSpPr>
            <p:spPr bwMode="auto">
              <a:xfrm>
                <a:off x="5472" y="2880"/>
                <a:ext cx="240" cy="192"/>
              </a:xfrm>
              <a:prstGeom prst="rect">
                <a:avLst/>
              </a:prstGeom>
              <a:solidFill>
                <a:schemeClr val="accent2"/>
              </a:solidFill>
              <a:ln w="25400">
                <a:solidFill>
                  <a:schemeClr val="accent2"/>
                </a:solidFill>
                <a:miter lim="800000"/>
                <a:headEnd type="none" w="sm" len="sm"/>
                <a:tailEnd type="none" w="sm" len="sm"/>
              </a:ln>
            </p:spPr>
            <p:txBody>
              <a:bodyPr wrap="none" anchor="ctr"/>
              <a:lstStyle/>
              <a:p>
                <a:endParaRPr lang="it-IT"/>
              </a:p>
            </p:txBody>
          </p:sp>
          <p:sp>
            <p:nvSpPr>
              <p:cNvPr id="75820" name="Oval 63"/>
              <p:cNvSpPr>
                <a:spLocks noChangeArrowheads="1"/>
              </p:cNvSpPr>
              <p:nvPr/>
            </p:nvSpPr>
            <p:spPr bwMode="auto">
              <a:xfrm>
                <a:off x="5472" y="2832"/>
                <a:ext cx="240" cy="96"/>
              </a:xfrm>
              <a:prstGeom prst="ellipse">
                <a:avLst/>
              </a:prstGeom>
              <a:solidFill>
                <a:schemeClr val="accent2"/>
              </a:solidFill>
              <a:ln w="25400">
                <a:solidFill>
                  <a:srgbClr val="00279F"/>
                </a:solidFill>
                <a:round/>
                <a:headEnd type="none" w="sm" len="sm"/>
                <a:tailEnd type="none" w="sm" len="sm"/>
              </a:ln>
            </p:spPr>
            <p:txBody>
              <a:bodyPr wrap="none" anchor="ctr"/>
              <a:lstStyle/>
              <a:p>
                <a:endParaRPr lang="it-IT"/>
              </a:p>
            </p:txBody>
          </p:sp>
          <p:sp>
            <p:nvSpPr>
              <p:cNvPr id="75821" name="Line 64"/>
              <p:cNvSpPr>
                <a:spLocks noChangeShapeType="1"/>
              </p:cNvSpPr>
              <p:nvPr/>
            </p:nvSpPr>
            <p:spPr bwMode="auto">
              <a:xfrm>
                <a:off x="5472" y="2880"/>
                <a:ext cx="0" cy="192"/>
              </a:xfrm>
              <a:prstGeom prst="line">
                <a:avLst/>
              </a:prstGeom>
              <a:noFill/>
              <a:ln w="25400">
                <a:solidFill>
                  <a:srgbClr val="00279F"/>
                </a:solidFill>
                <a:round/>
                <a:headEnd type="none" w="sm" len="sm"/>
                <a:tailEnd type="none" w="sm" len="sm"/>
              </a:ln>
            </p:spPr>
            <p:txBody>
              <a:bodyPr wrap="none" anchor="ctr"/>
              <a:lstStyle/>
              <a:p>
                <a:endParaRPr lang="it-IT"/>
              </a:p>
            </p:txBody>
          </p:sp>
          <p:sp>
            <p:nvSpPr>
              <p:cNvPr id="75822" name="Line 65"/>
              <p:cNvSpPr>
                <a:spLocks noChangeShapeType="1"/>
              </p:cNvSpPr>
              <p:nvPr/>
            </p:nvSpPr>
            <p:spPr bwMode="auto">
              <a:xfrm>
                <a:off x="5712" y="2880"/>
                <a:ext cx="0" cy="192"/>
              </a:xfrm>
              <a:prstGeom prst="line">
                <a:avLst/>
              </a:prstGeom>
              <a:noFill/>
              <a:ln w="25400">
                <a:solidFill>
                  <a:srgbClr val="00279F"/>
                </a:solidFill>
                <a:round/>
                <a:headEnd type="none" w="sm" len="sm"/>
                <a:tailEnd type="none" w="sm" len="sm"/>
              </a:ln>
            </p:spPr>
            <p:txBody>
              <a:bodyPr wrap="none" anchor="ctr"/>
              <a:lstStyle/>
              <a:p>
                <a:endParaRPr lang="it-IT"/>
              </a:p>
            </p:txBody>
          </p:sp>
        </p:grpSp>
        <p:grpSp>
          <p:nvGrpSpPr>
            <p:cNvPr id="75806" name="Group 66"/>
            <p:cNvGrpSpPr>
              <a:grpSpLocks/>
            </p:cNvGrpSpPr>
            <p:nvPr/>
          </p:nvGrpSpPr>
          <p:grpSpPr bwMode="auto">
            <a:xfrm>
              <a:off x="4459" y="1496"/>
              <a:ext cx="221" cy="288"/>
              <a:chOff x="5472" y="2832"/>
              <a:chExt cx="240" cy="288"/>
            </a:xfrm>
          </p:grpSpPr>
          <p:sp>
            <p:nvSpPr>
              <p:cNvPr id="75813" name="Oval 67"/>
              <p:cNvSpPr>
                <a:spLocks noChangeArrowheads="1"/>
              </p:cNvSpPr>
              <p:nvPr/>
            </p:nvSpPr>
            <p:spPr bwMode="auto">
              <a:xfrm>
                <a:off x="5472" y="3024"/>
                <a:ext cx="240" cy="96"/>
              </a:xfrm>
              <a:prstGeom prst="ellipse">
                <a:avLst/>
              </a:prstGeom>
              <a:solidFill>
                <a:schemeClr val="accent2"/>
              </a:solidFill>
              <a:ln w="25400">
                <a:solidFill>
                  <a:srgbClr val="00279F"/>
                </a:solidFill>
                <a:round/>
                <a:headEnd type="none" w="sm" len="sm"/>
                <a:tailEnd type="none" w="sm" len="sm"/>
              </a:ln>
            </p:spPr>
            <p:txBody>
              <a:bodyPr wrap="none" anchor="ctr"/>
              <a:lstStyle/>
              <a:p>
                <a:endParaRPr lang="it-IT"/>
              </a:p>
            </p:txBody>
          </p:sp>
          <p:sp>
            <p:nvSpPr>
              <p:cNvPr id="75814" name="Rectangle 68"/>
              <p:cNvSpPr>
                <a:spLocks noChangeArrowheads="1"/>
              </p:cNvSpPr>
              <p:nvPr/>
            </p:nvSpPr>
            <p:spPr bwMode="auto">
              <a:xfrm>
                <a:off x="5472" y="2880"/>
                <a:ext cx="240" cy="192"/>
              </a:xfrm>
              <a:prstGeom prst="rect">
                <a:avLst/>
              </a:prstGeom>
              <a:solidFill>
                <a:schemeClr val="accent2"/>
              </a:solidFill>
              <a:ln w="25400">
                <a:solidFill>
                  <a:schemeClr val="accent2"/>
                </a:solidFill>
                <a:miter lim="800000"/>
                <a:headEnd type="none" w="sm" len="sm"/>
                <a:tailEnd type="none" w="sm" len="sm"/>
              </a:ln>
            </p:spPr>
            <p:txBody>
              <a:bodyPr wrap="none" anchor="ctr"/>
              <a:lstStyle/>
              <a:p>
                <a:endParaRPr lang="it-IT"/>
              </a:p>
            </p:txBody>
          </p:sp>
          <p:sp>
            <p:nvSpPr>
              <p:cNvPr id="75815" name="Oval 69"/>
              <p:cNvSpPr>
                <a:spLocks noChangeArrowheads="1"/>
              </p:cNvSpPr>
              <p:nvPr/>
            </p:nvSpPr>
            <p:spPr bwMode="auto">
              <a:xfrm>
                <a:off x="5472" y="2832"/>
                <a:ext cx="240" cy="96"/>
              </a:xfrm>
              <a:prstGeom prst="ellipse">
                <a:avLst/>
              </a:prstGeom>
              <a:solidFill>
                <a:schemeClr val="accent2"/>
              </a:solidFill>
              <a:ln w="25400">
                <a:solidFill>
                  <a:srgbClr val="00279F"/>
                </a:solidFill>
                <a:round/>
                <a:headEnd type="none" w="sm" len="sm"/>
                <a:tailEnd type="none" w="sm" len="sm"/>
              </a:ln>
            </p:spPr>
            <p:txBody>
              <a:bodyPr wrap="none" anchor="ctr"/>
              <a:lstStyle/>
              <a:p>
                <a:endParaRPr lang="it-IT"/>
              </a:p>
            </p:txBody>
          </p:sp>
          <p:sp>
            <p:nvSpPr>
              <p:cNvPr id="75816" name="Line 70"/>
              <p:cNvSpPr>
                <a:spLocks noChangeShapeType="1"/>
              </p:cNvSpPr>
              <p:nvPr/>
            </p:nvSpPr>
            <p:spPr bwMode="auto">
              <a:xfrm>
                <a:off x="5472" y="2880"/>
                <a:ext cx="0" cy="192"/>
              </a:xfrm>
              <a:prstGeom prst="line">
                <a:avLst/>
              </a:prstGeom>
              <a:noFill/>
              <a:ln w="25400">
                <a:solidFill>
                  <a:srgbClr val="00279F"/>
                </a:solidFill>
                <a:round/>
                <a:headEnd type="none" w="sm" len="sm"/>
                <a:tailEnd type="none" w="sm" len="sm"/>
              </a:ln>
            </p:spPr>
            <p:txBody>
              <a:bodyPr wrap="none" anchor="ctr"/>
              <a:lstStyle/>
              <a:p>
                <a:endParaRPr lang="it-IT"/>
              </a:p>
            </p:txBody>
          </p:sp>
          <p:sp>
            <p:nvSpPr>
              <p:cNvPr id="75817" name="Line 71"/>
              <p:cNvSpPr>
                <a:spLocks noChangeShapeType="1"/>
              </p:cNvSpPr>
              <p:nvPr/>
            </p:nvSpPr>
            <p:spPr bwMode="auto">
              <a:xfrm>
                <a:off x="5712" y="2880"/>
                <a:ext cx="0" cy="192"/>
              </a:xfrm>
              <a:prstGeom prst="line">
                <a:avLst/>
              </a:prstGeom>
              <a:noFill/>
              <a:ln w="25400">
                <a:solidFill>
                  <a:srgbClr val="00279F"/>
                </a:solidFill>
                <a:round/>
                <a:headEnd type="none" w="sm" len="sm"/>
                <a:tailEnd type="none" w="sm" len="sm"/>
              </a:ln>
            </p:spPr>
            <p:txBody>
              <a:bodyPr wrap="none" anchor="ctr"/>
              <a:lstStyle/>
              <a:p>
                <a:endParaRPr lang="it-IT"/>
              </a:p>
            </p:txBody>
          </p:sp>
        </p:grpSp>
        <p:grpSp>
          <p:nvGrpSpPr>
            <p:cNvPr id="75807" name="Group 72"/>
            <p:cNvGrpSpPr>
              <a:grpSpLocks/>
            </p:cNvGrpSpPr>
            <p:nvPr/>
          </p:nvGrpSpPr>
          <p:grpSpPr bwMode="auto">
            <a:xfrm>
              <a:off x="4547" y="1592"/>
              <a:ext cx="222" cy="288"/>
              <a:chOff x="5472" y="2832"/>
              <a:chExt cx="240" cy="288"/>
            </a:xfrm>
          </p:grpSpPr>
          <p:sp>
            <p:nvSpPr>
              <p:cNvPr id="75808" name="Oval 73"/>
              <p:cNvSpPr>
                <a:spLocks noChangeArrowheads="1"/>
              </p:cNvSpPr>
              <p:nvPr/>
            </p:nvSpPr>
            <p:spPr bwMode="auto">
              <a:xfrm>
                <a:off x="5472" y="3024"/>
                <a:ext cx="240" cy="96"/>
              </a:xfrm>
              <a:prstGeom prst="ellipse">
                <a:avLst/>
              </a:prstGeom>
              <a:solidFill>
                <a:schemeClr val="accent2"/>
              </a:solidFill>
              <a:ln w="25400">
                <a:solidFill>
                  <a:srgbClr val="00279F"/>
                </a:solidFill>
                <a:round/>
                <a:headEnd type="none" w="sm" len="sm"/>
                <a:tailEnd type="none" w="sm" len="sm"/>
              </a:ln>
            </p:spPr>
            <p:txBody>
              <a:bodyPr wrap="none" anchor="ctr"/>
              <a:lstStyle/>
              <a:p>
                <a:endParaRPr lang="it-IT"/>
              </a:p>
            </p:txBody>
          </p:sp>
          <p:sp>
            <p:nvSpPr>
              <p:cNvPr id="75809" name="Rectangle 74"/>
              <p:cNvSpPr>
                <a:spLocks noChangeArrowheads="1"/>
              </p:cNvSpPr>
              <p:nvPr/>
            </p:nvSpPr>
            <p:spPr bwMode="auto">
              <a:xfrm>
                <a:off x="5472" y="2880"/>
                <a:ext cx="240" cy="192"/>
              </a:xfrm>
              <a:prstGeom prst="rect">
                <a:avLst/>
              </a:prstGeom>
              <a:solidFill>
                <a:schemeClr val="accent2"/>
              </a:solidFill>
              <a:ln w="25400">
                <a:solidFill>
                  <a:schemeClr val="accent2"/>
                </a:solidFill>
                <a:miter lim="800000"/>
                <a:headEnd type="none" w="sm" len="sm"/>
                <a:tailEnd type="none" w="sm" len="sm"/>
              </a:ln>
            </p:spPr>
            <p:txBody>
              <a:bodyPr wrap="none" anchor="ctr"/>
              <a:lstStyle/>
              <a:p>
                <a:endParaRPr lang="it-IT"/>
              </a:p>
            </p:txBody>
          </p:sp>
          <p:sp>
            <p:nvSpPr>
              <p:cNvPr id="75810" name="Oval 75"/>
              <p:cNvSpPr>
                <a:spLocks noChangeArrowheads="1"/>
              </p:cNvSpPr>
              <p:nvPr/>
            </p:nvSpPr>
            <p:spPr bwMode="auto">
              <a:xfrm>
                <a:off x="5472" y="2832"/>
                <a:ext cx="240" cy="96"/>
              </a:xfrm>
              <a:prstGeom prst="ellipse">
                <a:avLst/>
              </a:prstGeom>
              <a:solidFill>
                <a:schemeClr val="accent2"/>
              </a:solidFill>
              <a:ln w="25400">
                <a:solidFill>
                  <a:srgbClr val="00279F"/>
                </a:solidFill>
                <a:round/>
                <a:headEnd type="none" w="sm" len="sm"/>
                <a:tailEnd type="none" w="sm" len="sm"/>
              </a:ln>
            </p:spPr>
            <p:txBody>
              <a:bodyPr wrap="none" anchor="ctr"/>
              <a:lstStyle/>
              <a:p>
                <a:endParaRPr lang="it-IT"/>
              </a:p>
            </p:txBody>
          </p:sp>
          <p:sp>
            <p:nvSpPr>
              <p:cNvPr id="75811" name="Line 76"/>
              <p:cNvSpPr>
                <a:spLocks noChangeShapeType="1"/>
              </p:cNvSpPr>
              <p:nvPr/>
            </p:nvSpPr>
            <p:spPr bwMode="auto">
              <a:xfrm>
                <a:off x="5472" y="2880"/>
                <a:ext cx="0" cy="192"/>
              </a:xfrm>
              <a:prstGeom prst="line">
                <a:avLst/>
              </a:prstGeom>
              <a:noFill/>
              <a:ln w="25400">
                <a:solidFill>
                  <a:srgbClr val="00279F"/>
                </a:solidFill>
                <a:round/>
                <a:headEnd type="none" w="sm" len="sm"/>
                <a:tailEnd type="none" w="sm" len="sm"/>
              </a:ln>
            </p:spPr>
            <p:txBody>
              <a:bodyPr wrap="none" anchor="ctr"/>
              <a:lstStyle/>
              <a:p>
                <a:endParaRPr lang="it-IT"/>
              </a:p>
            </p:txBody>
          </p:sp>
          <p:sp>
            <p:nvSpPr>
              <p:cNvPr id="75812" name="Line 77"/>
              <p:cNvSpPr>
                <a:spLocks noChangeShapeType="1"/>
              </p:cNvSpPr>
              <p:nvPr/>
            </p:nvSpPr>
            <p:spPr bwMode="auto">
              <a:xfrm>
                <a:off x="5712" y="2880"/>
                <a:ext cx="0" cy="192"/>
              </a:xfrm>
              <a:prstGeom prst="line">
                <a:avLst/>
              </a:prstGeom>
              <a:noFill/>
              <a:ln w="25400">
                <a:solidFill>
                  <a:srgbClr val="00279F"/>
                </a:solidFill>
                <a:round/>
                <a:headEnd type="none" w="sm" len="sm"/>
                <a:tailEnd type="none" w="sm" len="sm"/>
              </a:ln>
            </p:spPr>
            <p:txBody>
              <a:bodyPr wrap="none" anchor="ctr"/>
              <a:lstStyle/>
              <a:p>
                <a:endParaRPr lang="it-IT"/>
              </a:p>
            </p:txBody>
          </p:sp>
        </p:grpSp>
      </p:grpSp>
      <p:sp>
        <p:nvSpPr>
          <p:cNvPr id="425038" name="Text Box 78"/>
          <p:cNvSpPr txBox="1">
            <a:spLocks noChangeArrowheads="1"/>
          </p:cNvSpPr>
          <p:nvPr/>
        </p:nvSpPr>
        <p:spPr bwMode="auto">
          <a:xfrm>
            <a:off x="6781800" y="1335088"/>
            <a:ext cx="1095375" cy="708025"/>
          </a:xfrm>
          <a:prstGeom prst="rect">
            <a:avLst/>
          </a:prstGeom>
          <a:noFill/>
          <a:ln w="25400">
            <a:noFill/>
            <a:miter lim="800000"/>
            <a:headEnd type="none" w="sm" len="sm"/>
            <a:tailEnd type="none" w="sm" len="sm"/>
          </a:ln>
          <a:effectLst/>
        </p:spPr>
        <p:txBody>
          <a:bodyPr wrap="none">
            <a:spAutoFit/>
          </a:bodyPr>
          <a:lstStyle/>
          <a:p>
            <a:pPr>
              <a:defRPr/>
            </a:pPr>
            <a:r>
              <a:rPr lang="en-US" sz="2000" b="1">
                <a:effectLst>
                  <a:outerShdw blurRad="38100" dist="38100" dir="2700000" algn="tl">
                    <a:srgbClr val="C0C0C0"/>
                  </a:outerShdw>
                </a:effectLst>
                <a:latin typeface="Times New Roman" pitchFamily="18" charset="0"/>
              </a:rPr>
              <a:t>Storage</a:t>
            </a:r>
          </a:p>
          <a:p>
            <a:pPr>
              <a:defRPr/>
            </a:pPr>
            <a:r>
              <a:rPr lang="en-US" sz="2000" b="1">
                <a:effectLst>
                  <a:outerShdw blurRad="38100" dist="38100" dir="2700000" algn="tl">
                    <a:srgbClr val="C0C0C0"/>
                  </a:outerShdw>
                </a:effectLst>
                <a:latin typeface="Times New Roman" pitchFamily="18" charset="0"/>
              </a:rPr>
              <a:t>Element</a:t>
            </a:r>
            <a:endParaRPr lang="en-US">
              <a:latin typeface="Times New Roman" pitchFamily="18" charset="0"/>
            </a:endParaRPr>
          </a:p>
        </p:txBody>
      </p:sp>
      <p:pic>
        <p:nvPicPr>
          <p:cNvPr id="425039" name="Picture 79" descr="BS00369_"/>
          <p:cNvPicPr>
            <a:picLocks noChangeAspect="1" noChangeArrowheads="1"/>
          </p:cNvPicPr>
          <p:nvPr/>
        </p:nvPicPr>
        <p:blipFill>
          <a:blip r:embed="rId4"/>
          <a:srcRect/>
          <a:stretch>
            <a:fillRect/>
          </a:stretch>
        </p:blipFill>
        <p:spPr bwMode="auto">
          <a:xfrm>
            <a:off x="3740150" y="5159375"/>
            <a:ext cx="1428750" cy="1219200"/>
          </a:xfrm>
          <a:prstGeom prst="rect">
            <a:avLst/>
          </a:prstGeom>
          <a:noFill/>
          <a:ln w="9525">
            <a:noFill/>
            <a:miter lim="800000"/>
            <a:headEnd/>
            <a:tailEnd/>
          </a:ln>
        </p:spPr>
      </p:pic>
      <p:sp>
        <p:nvSpPr>
          <p:cNvPr id="425040" name="Text Box 80"/>
          <p:cNvSpPr txBox="1">
            <a:spLocks noChangeArrowheads="1"/>
          </p:cNvSpPr>
          <p:nvPr/>
        </p:nvSpPr>
        <p:spPr bwMode="auto">
          <a:xfrm>
            <a:off x="2635250" y="5268913"/>
            <a:ext cx="1423988" cy="708025"/>
          </a:xfrm>
          <a:prstGeom prst="rect">
            <a:avLst/>
          </a:prstGeom>
          <a:noFill/>
          <a:ln w="25400">
            <a:noFill/>
            <a:miter lim="800000"/>
            <a:headEnd type="none" w="sm" len="sm"/>
            <a:tailEnd type="none" w="sm" len="sm"/>
          </a:ln>
          <a:effectLst/>
        </p:spPr>
        <p:txBody>
          <a:bodyPr wrap="none">
            <a:spAutoFit/>
          </a:bodyPr>
          <a:lstStyle/>
          <a:p>
            <a:pPr>
              <a:defRPr/>
            </a:pPr>
            <a:r>
              <a:rPr lang="en-US" sz="2000" b="1">
                <a:effectLst>
                  <a:outerShdw blurRad="38100" dist="38100" dir="2700000" algn="tl">
                    <a:srgbClr val="C0C0C0"/>
                  </a:outerShdw>
                </a:effectLst>
                <a:latin typeface="Times New Roman" pitchFamily="18" charset="0"/>
              </a:rPr>
              <a:t>Computing</a:t>
            </a:r>
          </a:p>
          <a:p>
            <a:pPr>
              <a:defRPr/>
            </a:pPr>
            <a:r>
              <a:rPr lang="en-US" sz="2000" b="1">
                <a:effectLst>
                  <a:outerShdw blurRad="38100" dist="38100" dir="2700000" algn="tl">
                    <a:srgbClr val="C0C0C0"/>
                  </a:outerShdw>
                </a:effectLst>
                <a:latin typeface="Times New Roman" pitchFamily="18" charset="0"/>
              </a:rPr>
              <a:t>Element</a:t>
            </a:r>
            <a:endParaRPr lang="en-US">
              <a:latin typeface="Times New Roman" pitchFamily="18" charset="0"/>
            </a:endParaRPr>
          </a:p>
        </p:txBody>
      </p:sp>
      <p:pic>
        <p:nvPicPr>
          <p:cNvPr id="425041" name="Picture 81" descr="BS00369_"/>
          <p:cNvPicPr>
            <a:picLocks noChangeAspect="1" noChangeArrowheads="1"/>
          </p:cNvPicPr>
          <p:nvPr/>
        </p:nvPicPr>
        <p:blipFill>
          <a:blip r:embed="rId4"/>
          <a:srcRect/>
          <a:stretch>
            <a:fillRect/>
          </a:stretch>
        </p:blipFill>
        <p:spPr bwMode="auto">
          <a:xfrm>
            <a:off x="6161088" y="3738563"/>
            <a:ext cx="1428750" cy="1219200"/>
          </a:xfrm>
          <a:prstGeom prst="rect">
            <a:avLst/>
          </a:prstGeom>
          <a:noFill/>
          <a:ln w="9525">
            <a:noFill/>
            <a:miter lim="800000"/>
            <a:headEnd/>
            <a:tailEnd/>
          </a:ln>
        </p:spPr>
      </p:pic>
      <p:sp>
        <p:nvSpPr>
          <p:cNvPr id="425042" name="Text Box 82"/>
          <p:cNvSpPr txBox="1">
            <a:spLocks noChangeArrowheads="1"/>
          </p:cNvSpPr>
          <p:nvPr/>
        </p:nvSpPr>
        <p:spPr bwMode="auto">
          <a:xfrm>
            <a:off x="6600825" y="4689475"/>
            <a:ext cx="1423988" cy="708025"/>
          </a:xfrm>
          <a:prstGeom prst="rect">
            <a:avLst/>
          </a:prstGeom>
          <a:noFill/>
          <a:ln w="25400">
            <a:noFill/>
            <a:miter lim="800000"/>
            <a:headEnd type="none" w="sm" len="sm"/>
            <a:tailEnd type="none" w="sm" len="sm"/>
          </a:ln>
          <a:effectLst/>
        </p:spPr>
        <p:txBody>
          <a:bodyPr wrap="none">
            <a:spAutoFit/>
          </a:bodyPr>
          <a:lstStyle/>
          <a:p>
            <a:pPr>
              <a:defRPr/>
            </a:pPr>
            <a:r>
              <a:rPr lang="en-US" sz="2000" b="1">
                <a:effectLst>
                  <a:outerShdw blurRad="38100" dist="38100" dir="2700000" algn="tl">
                    <a:srgbClr val="C0C0C0"/>
                  </a:outerShdw>
                </a:effectLst>
                <a:latin typeface="Times New Roman" pitchFamily="18" charset="0"/>
              </a:rPr>
              <a:t>Computing</a:t>
            </a:r>
          </a:p>
          <a:p>
            <a:pPr>
              <a:defRPr/>
            </a:pPr>
            <a:r>
              <a:rPr lang="en-US" sz="2000" b="1">
                <a:effectLst>
                  <a:outerShdw blurRad="38100" dist="38100" dir="2700000" algn="tl">
                    <a:srgbClr val="C0C0C0"/>
                  </a:outerShdw>
                </a:effectLst>
                <a:latin typeface="Times New Roman" pitchFamily="18" charset="0"/>
              </a:rPr>
              <a:t>Element</a:t>
            </a:r>
            <a:endParaRPr lang="en-US">
              <a:latin typeface="Times New Roman" pitchFamily="18" charset="0"/>
            </a:endParaRPr>
          </a:p>
        </p:txBody>
      </p:sp>
      <p:sp>
        <p:nvSpPr>
          <p:cNvPr id="75804" name="Line 83"/>
          <p:cNvSpPr>
            <a:spLocks noChangeShapeType="1"/>
          </p:cNvSpPr>
          <p:nvPr/>
        </p:nvSpPr>
        <p:spPr bwMode="auto">
          <a:xfrm>
            <a:off x="409575" y="969963"/>
            <a:ext cx="8185150" cy="0"/>
          </a:xfrm>
          <a:prstGeom prst="line">
            <a:avLst/>
          </a:prstGeom>
          <a:noFill/>
          <a:ln w="9525">
            <a:solidFill>
              <a:srgbClr val="990000"/>
            </a:solidFill>
            <a:round/>
            <a:headEnd/>
            <a:tailEnd/>
          </a:ln>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25017"/>
                                        </p:tgtEl>
                                        <p:attrNameLst>
                                          <p:attrName>style.visibility</p:attrName>
                                        </p:attrNameLst>
                                      </p:cBhvr>
                                      <p:to>
                                        <p:strVal val="visible"/>
                                      </p:to>
                                    </p:set>
                                    <p:animEffect transition="in" filter="blinds(horizontal)">
                                      <p:cBhvr>
                                        <p:cTn id="7" dur="500"/>
                                        <p:tgtEl>
                                          <p:spTgt spid="425017"/>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425039"/>
                                        </p:tgtEl>
                                        <p:attrNameLst>
                                          <p:attrName>style.visibility</p:attrName>
                                        </p:attrNameLst>
                                      </p:cBhvr>
                                      <p:to>
                                        <p:strVal val="visible"/>
                                      </p:to>
                                    </p:set>
                                    <p:animEffect transition="in" filter="blinds(horizontal)">
                                      <p:cBhvr>
                                        <p:cTn id="13" dur="500"/>
                                        <p:tgtEl>
                                          <p:spTgt spid="425039"/>
                                        </p:tgtEl>
                                      </p:cBhvr>
                                    </p:animEffect>
                                  </p:childTnLst>
                                </p:cTn>
                              </p:par>
                              <p:par>
                                <p:cTn id="14" presetID="3" presetClass="entr" presetSubtype="10" fill="hold" nodeType="withEffect">
                                  <p:stCondLst>
                                    <p:cond delay="0"/>
                                  </p:stCondLst>
                                  <p:childTnLst>
                                    <p:set>
                                      <p:cBhvr>
                                        <p:cTn id="15" dur="1" fill="hold">
                                          <p:stCondLst>
                                            <p:cond delay="0"/>
                                          </p:stCondLst>
                                        </p:cTn>
                                        <p:tgtEl>
                                          <p:spTgt spid="425041"/>
                                        </p:tgtEl>
                                        <p:attrNameLst>
                                          <p:attrName>style.visibility</p:attrName>
                                        </p:attrNameLst>
                                      </p:cBhvr>
                                      <p:to>
                                        <p:strVal val="visible"/>
                                      </p:to>
                                    </p:set>
                                    <p:animEffect transition="in" filter="blinds(horizontal)">
                                      <p:cBhvr>
                                        <p:cTn id="16" dur="500"/>
                                        <p:tgtEl>
                                          <p:spTgt spid="42504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24966"/>
                                        </p:tgtEl>
                                        <p:attrNameLst>
                                          <p:attrName>style.visibility</p:attrName>
                                        </p:attrNameLst>
                                      </p:cBhvr>
                                      <p:to>
                                        <p:strVal val="visible"/>
                                      </p:to>
                                    </p:set>
                                    <p:animEffect transition="in" filter="blinds(horizontal)">
                                      <p:cBhvr>
                                        <p:cTn id="24" dur="500"/>
                                        <p:tgtEl>
                                          <p:spTgt spid="42496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24967"/>
                                        </p:tgtEl>
                                        <p:attrNameLst>
                                          <p:attrName>style.visibility</p:attrName>
                                        </p:attrNameLst>
                                      </p:cBhvr>
                                      <p:to>
                                        <p:strVal val="visible"/>
                                      </p:to>
                                    </p:set>
                                    <p:animEffect transition="in" filter="blinds(horizontal)">
                                      <p:cBhvr>
                                        <p:cTn id="27" dur="500"/>
                                        <p:tgtEl>
                                          <p:spTgt spid="424967"/>
                                        </p:tgtEl>
                                      </p:cBhvr>
                                    </p:animEffect>
                                  </p:childTnLst>
                                </p:cTn>
                              </p:par>
                              <p:par>
                                <p:cTn id="28" presetID="3" presetClass="entr" presetSubtype="1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425005"/>
                                        </p:tgtEl>
                                        <p:attrNameLst>
                                          <p:attrName>style.visibility</p:attrName>
                                        </p:attrNameLst>
                                      </p:cBhvr>
                                      <p:to>
                                        <p:strVal val="visible"/>
                                      </p:to>
                                    </p:set>
                                    <p:animEffect transition="in" filter="blinds(horizontal)">
                                      <p:cBhvr>
                                        <p:cTn id="33" dur="500"/>
                                        <p:tgtEl>
                                          <p:spTgt spid="425005"/>
                                        </p:tgtEl>
                                      </p:cBhvr>
                                    </p:animEffect>
                                  </p:childTnLst>
                                </p:cTn>
                              </p:par>
                              <p:par>
                                <p:cTn id="34" presetID="3" presetClass="entr" presetSubtype="1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linds(horizontal)">
                                      <p:cBhvr>
                                        <p:cTn id="36" dur="500"/>
                                        <p:tgtEl>
                                          <p:spTgt spid="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25004"/>
                                        </p:tgtEl>
                                        <p:attrNameLst>
                                          <p:attrName>style.visibility</p:attrName>
                                        </p:attrNameLst>
                                      </p:cBhvr>
                                      <p:to>
                                        <p:strVal val="visible"/>
                                      </p:to>
                                    </p:set>
                                    <p:animEffect transition="in" filter="blinds(horizontal)">
                                      <p:cBhvr>
                                        <p:cTn id="39" dur="500"/>
                                        <p:tgtEl>
                                          <p:spTgt spid="42500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24965"/>
                                        </p:tgtEl>
                                        <p:attrNameLst>
                                          <p:attrName>style.visibility</p:attrName>
                                        </p:attrNameLst>
                                      </p:cBhvr>
                                      <p:to>
                                        <p:strVal val="visible"/>
                                      </p:to>
                                    </p:set>
                                    <p:animEffect transition="in" filter="blinds(horizontal)">
                                      <p:cBhvr>
                                        <p:cTn id="42" dur="500"/>
                                        <p:tgtEl>
                                          <p:spTgt spid="424965"/>
                                        </p:tgtEl>
                                      </p:cBhvr>
                                    </p:animEffect>
                                  </p:childTnLst>
                                </p:cTn>
                              </p:par>
                              <p:par>
                                <p:cTn id="43" presetID="3" presetClass="entr" presetSubtype="1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linds(horizontal)">
                                      <p:cBhvr>
                                        <p:cTn id="45" dur="500"/>
                                        <p:tgtEl>
                                          <p:spTgt spid="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424963"/>
                                        </p:tgtEl>
                                        <p:attrNameLst>
                                          <p:attrName>style.visibility</p:attrName>
                                        </p:attrNameLst>
                                      </p:cBhvr>
                                      <p:to>
                                        <p:strVal val="visible"/>
                                      </p:to>
                                    </p:set>
                                    <p:animEffect transition="in" filter="blinds(horizontal)">
                                      <p:cBhvr>
                                        <p:cTn id="48" dur="500"/>
                                        <p:tgtEl>
                                          <p:spTgt spid="42496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24964"/>
                                        </p:tgtEl>
                                        <p:attrNameLst>
                                          <p:attrName>style.visibility</p:attrName>
                                        </p:attrNameLst>
                                      </p:cBhvr>
                                      <p:to>
                                        <p:strVal val="visible"/>
                                      </p:to>
                                    </p:set>
                                    <p:animEffect transition="in" filter="blinds(horizontal)">
                                      <p:cBhvr>
                                        <p:cTn id="51" dur="500"/>
                                        <p:tgtEl>
                                          <p:spTgt spid="424964"/>
                                        </p:tgtEl>
                                      </p:cBhvr>
                                    </p:animEffect>
                                  </p:childTnLst>
                                </p:cTn>
                              </p:par>
                            </p:childTnLst>
                          </p:cTn>
                        </p:par>
                        <p:par>
                          <p:cTn id="52" fill="hold">
                            <p:stCondLst>
                              <p:cond delay="500"/>
                            </p:stCondLst>
                            <p:childTnLst>
                              <p:par>
                                <p:cTn id="53" presetID="3" presetClass="entr" presetSubtype="10" fill="hold" grpId="0" nodeType="afterEffect">
                                  <p:stCondLst>
                                    <p:cond delay="0"/>
                                  </p:stCondLst>
                                  <p:childTnLst>
                                    <p:set>
                                      <p:cBhvr>
                                        <p:cTn id="54" dur="1" fill="hold">
                                          <p:stCondLst>
                                            <p:cond delay="0"/>
                                          </p:stCondLst>
                                        </p:cTn>
                                        <p:tgtEl>
                                          <p:spTgt spid="425018"/>
                                        </p:tgtEl>
                                        <p:attrNameLst>
                                          <p:attrName>style.visibility</p:attrName>
                                        </p:attrNameLst>
                                      </p:cBhvr>
                                      <p:to>
                                        <p:strVal val="visible"/>
                                      </p:to>
                                    </p:set>
                                    <p:animEffect transition="in" filter="blinds(horizontal)">
                                      <p:cBhvr>
                                        <p:cTn id="55" dur="500"/>
                                        <p:tgtEl>
                                          <p:spTgt spid="42501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425038"/>
                                        </p:tgtEl>
                                        <p:attrNameLst>
                                          <p:attrName>style.visibility</p:attrName>
                                        </p:attrNameLst>
                                      </p:cBhvr>
                                      <p:to>
                                        <p:strVal val="visible"/>
                                      </p:to>
                                    </p:set>
                                    <p:animEffect transition="in" filter="blinds(horizontal)">
                                      <p:cBhvr>
                                        <p:cTn id="58" dur="500"/>
                                        <p:tgtEl>
                                          <p:spTgt spid="425038"/>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425042"/>
                                        </p:tgtEl>
                                        <p:attrNameLst>
                                          <p:attrName>style.visibility</p:attrName>
                                        </p:attrNameLst>
                                      </p:cBhvr>
                                      <p:to>
                                        <p:strVal val="visible"/>
                                      </p:to>
                                    </p:set>
                                    <p:animEffect transition="in" filter="blinds(horizontal)">
                                      <p:cBhvr>
                                        <p:cTn id="61" dur="500"/>
                                        <p:tgtEl>
                                          <p:spTgt spid="425042"/>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425040"/>
                                        </p:tgtEl>
                                        <p:attrNameLst>
                                          <p:attrName>style.visibility</p:attrName>
                                        </p:attrNameLst>
                                      </p:cBhvr>
                                      <p:to>
                                        <p:strVal val="visible"/>
                                      </p:to>
                                    </p:set>
                                    <p:animEffect transition="in" filter="blinds(horizontal)">
                                      <p:cBhvr>
                                        <p:cTn id="64" dur="500"/>
                                        <p:tgtEl>
                                          <p:spTgt spid="425040"/>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425003"/>
                                        </p:tgtEl>
                                        <p:attrNameLst>
                                          <p:attrName>style.visibility</p:attrName>
                                        </p:attrNameLst>
                                      </p:cBhvr>
                                      <p:to>
                                        <p:strVal val="visible"/>
                                      </p:to>
                                    </p:set>
                                    <p:animEffect transition="in" filter="blinds(horizontal)">
                                      <p:cBhvr>
                                        <p:cTn id="69" dur="500"/>
                                        <p:tgtEl>
                                          <p:spTgt spid="425003"/>
                                        </p:tgtEl>
                                      </p:cBhvr>
                                    </p:animEffect>
                                  </p:childTnLst>
                                </p:cTn>
                              </p:par>
                              <p:par>
                                <p:cTn id="70" presetID="3" presetClass="entr" presetSubtype="10" fill="hold" nodeType="withEffect">
                                  <p:stCondLst>
                                    <p:cond delay="0"/>
                                  </p:stCondLst>
                                  <p:childTnLst>
                                    <p:set>
                                      <p:cBhvr>
                                        <p:cTn id="71" dur="1" fill="hold">
                                          <p:stCondLst>
                                            <p:cond delay="0"/>
                                          </p:stCondLst>
                                        </p:cTn>
                                        <p:tgtEl>
                                          <p:spTgt spid="425001"/>
                                        </p:tgtEl>
                                        <p:attrNameLst>
                                          <p:attrName>style.visibility</p:attrName>
                                        </p:attrNameLst>
                                      </p:cBhvr>
                                      <p:to>
                                        <p:strVal val="visible"/>
                                      </p:to>
                                    </p:set>
                                    <p:animEffect transition="in" filter="blinds(horizontal)">
                                      <p:cBhvr>
                                        <p:cTn id="72" dur="500"/>
                                        <p:tgtEl>
                                          <p:spTgt spid="425001"/>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425002"/>
                                        </p:tgtEl>
                                        <p:attrNameLst>
                                          <p:attrName>style.visibility</p:attrName>
                                        </p:attrNameLst>
                                      </p:cBhvr>
                                      <p:to>
                                        <p:strVal val="visible"/>
                                      </p:to>
                                    </p:set>
                                    <p:animEffect transition="in" filter="blinds(horizontal)">
                                      <p:cBhvr>
                                        <p:cTn id="75" dur="500"/>
                                        <p:tgtEl>
                                          <p:spTgt spid="425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animBg="1"/>
      <p:bldP spid="424964" grpId="0" animBg="1"/>
      <p:bldP spid="424965" grpId="0" animBg="1"/>
      <p:bldP spid="424966" grpId="0" animBg="1"/>
      <p:bldP spid="424967" grpId="0" animBg="1"/>
      <p:bldP spid="425002" grpId="0" animBg="1"/>
      <p:bldP spid="425003" grpId="0" animBg="1"/>
      <p:bldP spid="425004" grpId="0" animBg="1"/>
      <p:bldP spid="425005" grpId="0" animBg="1"/>
      <p:bldP spid="425018" grpId="0"/>
      <p:bldP spid="425038" grpId="0"/>
      <p:bldP spid="425040" grpId="0"/>
      <p:bldP spid="42504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09600" y="-152400"/>
            <a:ext cx="8420100" cy="1143000"/>
          </a:xfrm>
        </p:spPr>
        <p:txBody>
          <a:bodyPr/>
          <a:lstStyle/>
          <a:p>
            <a:pPr algn="r" eaLnBrk="1" hangingPunct="1"/>
            <a:r>
              <a:rPr lang="en-US" smtClean="0"/>
              <a:t>Extending the Grid Concepts</a:t>
            </a:r>
          </a:p>
        </p:txBody>
      </p:sp>
      <p:pic>
        <p:nvPicPr>
          <p:cNvPr id="425987" name="Picture 3" descr="MCj02055840000[1]"/>
          <p:cNvPicPr>
            <a:picLocks noGrp="1" noChangeAspect="1" noChangeArrowheads="1"/>
          </p:cNvPicPr>
          <p:nvPr>
            <p:ph sz="half" idx="1"/>
          </p:nvPr>
        </p:nvPicPr>
        <p:blipFill>
          <a:blip r:embed="rId3"/>
          <a:srcRect/>
          <a:stretch>
            <a:fillRect/>
          </a:stretch>
        </p:blipFill>
        <p:spPr>
          <a:xfrm>
            <a:off x="1195388" y="1206500"/>
            <a:ext cx="1200150" cy="1063625"/>
          </a:xfrm>
          <a:noFill/>
        </p:spPr>
      </p:pic>
      <p:pic>
        <p:nvPicPr>
          <p:cNvPr id="425988" name="Picture 4" descr="j0205586"/>
          <p:cNvPicPr>
            <a:picLocks noGrp="1" noChangeAspect="1" noChangeArrowheads="1"/>
          </p:cNvPicPr>
          <p:nvPr>
            <p:ph sz="quarter" idx="2"/>
          </p:nvPr>
        </p:nvPicPr>
        <p:blipFill>
          <a:blip r:embed="rId4"/>
          <a:srcRect/>
          <a:stretch>
            <a:fillRect/>
          </a:stretch>
        </p:blipFill>
        <p:spPr>
          <a:xfrm>
            <a:off x="1254125" y="0"/>
            <a:ext cx="1262063" cy="1255713"/>
          </a:xfrm>
        </p:spPr>
      </p:pic>
      <p:sp>
        <p:nvSpPr>
          <p:cNvPr id="76805" name="Segnaposto data 5"/>
          <p:cNvSpPr>
            <a:spLocks noGrp="1"/>
          </p:cNvSpPr>
          <p:nvPr>
            <p:ph type="dt" sz="quarter" idx="10"/>
          </p:nvPr>
        </p:nvSpPr>
        <p:spPr>
          <a:noFill/>
        </p:spPr>
        <p:txBody>
          <a:bodyPr/>
          <a:lstStyle/>
          <a:p>
            <a:r>
              <a:rPr lang="it-IT" smtClean="0">
                <a:latin typeface="Arial" pitchFamily="34" charset="0"/>
              </a:rPr>
              <a:t>10.12.2008</a:t>
            </a:r>
            <a:endParaRPr lang="en-US" smtClean="0">
              <a:latin typeface="Arial" pitchFamily="34" charset="0"/>
            </a:endParaRPr>
          </a:p>
        </p:txBody>
      </p:sp>
      <p:grpSp>
        <p:nvGrpSpPr>
          <p:cNvPr id="2" name="Group 5"/>
          <p:cNvGrpSpPr>
            <a:grpSpLocks/>
          </p:cNvGrpSpPr>
          <p:nvPr/>
        </p:nvGrpSpPr>
        <p:grpSpPr bwMode="auto">
          <a:xfrm>
            <a:off x="1768475" y="2498725"/>
            <a:ext cx="679450" cy="638175"/>
            <a:chOff x="1207" y="1841"/>
            <a:chExt cx="464" cy="402"/>
          </a:xfrm>
        </p:grpSpPr>
        <p:grpSp>
          <p:nvGrpSpPr>
            <p:cNvPr id="76860" name="Group 6"/>
            <p:cNvGrpSpPr>
              <a:grpSpLocks/>
            </p:cNvGrpSpPr>
            <p:nvPr/>
          </p:nvGrpSpPr>
          <p:grpSpPr bwMode="auto">
            <a:xfrm rot="-5400000">
              <a:off x="1339" y="1709"/>
              <a:ext cx="200" cy="464"/>
              <a:chOff x="2032" y="2264"/>
              <a:chExt cx="312" cy="464"/>
            </a:xfrm>
          </p:grpSpPr>
          <p:sp>
            <p:nvSpPr>
              <p:cNvPr id="76866" name="Rectangle 7"/>
              <p:cNvSpPr>
                <a:spLocks noChangeArrowheads="1"/>
              </p:cNvSpPr>
              <p:nvPr/>
            </p:nvSpPr>
            <p:spPr bwMode="auto">
              <a:xfrm>
                <a:off x="2032" y="2264"/>
                <a:ext cx="296" cy="56"/>
              </a:xfrm>
              <a:prstGeom prst="rect">
                <a:avLst/>
              </a:prstGeom>
              <a:solidFill>
                <a:srgbClr val="FF9900"/>
              </a:solidFill>
              <a:ln w="9525">
                <a:noFill/>
                <a:miter lim="800000"/>
                <a:headEnd/>
                <a:tailEnd/>
              </a:ln>
            </p:spPr>
            <p:txBody>
              <a:bodyPr wrap="none" anchor="ctr"/>
              <a:lstStyle/>
              <a:p>
                <a:endParaRPr lang="it-IT"/>
              </a:p>
            </p:txBody>
          </p:sp>
          <p:sp>
            <p:nvSpPr>
              <p:cNvPr id="76867" name="Rectangle 8"/>
              <p:cNvSpPr>
                <a:spLocks noChangeArrowheads="1"/>
              </p:cNvSpPr>
              <p:nvPr/>
            </p:nvSpPr>
            <p:spPr bwMode="auto">
              <a:xfrm>
                <a:off x="2032" y="2400"/>
                <a:ext cx="296" cy="56"/>
              </a:xfrm>
              <a:prstGeom prst="rect">
                <a:avLst/>
              </a:prstGeom>
              <a:solidFill>
                <a:srgbClr val="FF9900"/>
              </a:solidFill>
              <a:ln w="9525">
                <a:noFill/>
                <a:miter lim="800000"/>
                <a:headEnd/>
                <a:tailEnd/>
              </a:ln>
            </p:spPr>
            <p:txBody>
              <a:bodyPr wrap="none" anchor="ctr"/>
              <a:lstStyle/>
              <a:p>
                <a:endParaRPr lang="it-IT"/>
              </a:p>
            </p:txBody>
          </p:sp>
          <p:sp>
            <p:nvSpPr>
              <p:cNvPr id="76868" name="Rectangle 9"/>
              <p:cNvSpPr>
                <a:spLocks noChangeArrowheads="1"/>
              </p:cNvSpPr>
              <p:nvPr/>
            </p:nvSpPr>
            <p:spPr bwMode="auto">
              <a:xfrm>
                <a:off x="2040" y="2536"/>
                <a:ext cx="296" cy="56"/>
              </a:xfrm>
              <a:prstGeom prst="rect">
                <a:avLst/>
              </a:prstGeom>
              <a:solidFill>
                <a:srgbClr val="FF9900"/>
              </a:solidFill>
              <a:ln w="9525">
                <a:noFill/>
                <a:miter lim="800000"/>
                <a:headEnd/>
                <a:tailEnd/>
              </a:ln>
            </p:spPr>
            <p:txBody>
              <a:bodyPr wrap="none" anchor="ctr"/>
              <a:lstStyle/>
              <a:p>
                <a:endParaRPr lang="it-IT"/>
              </a:p>
            </p:txBody>
          </p:sp>
          <p:sp>
            <p:nvSpPr>
              <p:cNvPr id="76869" name="Rectangle 10"/>
              <p:cNvSpPr>
                <a:spLocks noChangeArrowheads="1"/>
              </p:cNvSpPr>
              <p:nvPr/>
            </p:nvSpPr>
            <p:spPr bwMode="auto">
              <a:xfrm>
                <a:off x="2048" y="2672"/>
                <a:ext cx="296" cy="56"/>
              </a:xfrm>
              <a:prstGeom prst="rect">
                <a:avLst/>
              </a:prstGeom>
              <a:solidFill>
                <a:srgbClr val="FF9900"/>
              </a:solidFill>
              <a:ln w="9525">
                <a:noFill/>
                <a:miter lim="800000"/>
                <a:headEnd/>
                <a:tailEnd/>
              </a:ln>
            </p:spPr>
            <p:txBody>
              <a:bodyPr wrap="none" anchor="ctr"/>
              <a:lstStyle/>
              <a:p>
                <a:endParaRPr lang="it-IT"/>
              </a:p>
            </p:txBody>
          </p:sp>
        </p:grpSp>
        <p:sp>
          <p:nvSpPr>
            <p:cNvPr id="76861" name="Rectangle 11"/>
            <p:cNvSpPr>
              <a:spLocks noChangeArrowheads="1"/>
            </p:cNvSpPr>
            <p:nvPr/>
          </p:nvSpPr>
          <p:spPr bwMode="auto">
            <a:xfrm rot="-5400000">
              <a:off x="1407" y="2071"/>
              <a:ext cx="104" cy="240"/>
            </a:xfrm>
            <a:prstGeom prst="rect">
              <a:avLst/>
            </a:prstGeom>
            <a:solidFill>
              <a:schemeClr val="accent2"/>
            </a:solidFill>
            <a:ln w="9525">
              <a:solidFill>
                <a:schemeClr val="tx1"/>
              </a:solidFill>
              <a:miter lim="800000"/>
              <a:headEnd/>
              <a:tailEnd/>
            </a:ln>
          </p:spPr>
          <p:txBody>
            <a:bodyPr wrap="none" anchor="ctr"/>
            <a:lstStyle/>
            <a:p>
              <a:endParaRPr lang="it-IT"/>
            </a:p>
          </p:txBody>
        </p:sp>
        <p:sp>
          <p:nvSpPr>
            <p:cNvPr id="76862" name="Line 12"/>
            <p:cNvSpPr>
              <a:spLocks noChangeShapeType="1"/>
            </p:cNvSpPr>
            <p:nvPr/>
          </p:nvSpPr>
          <p:spPr bwMode="auto">
            <a:xfrm rot="16200000" flipV="1">
              <a:off x="1279" y="2041"/>
              <a:ext cx="80" cy="112"/>
            </a:xfrm>
            <a:prstGeom prst="line">
              <a:avLst/>
            </a:prstGeom>
            <a:noFill/>
            <a:ln w="9525">
              <a:solidFill>
                <a:srgbClr val="CC0000"/>
              </a:solidFill>
              <a:round/>
              <a:headEnd/>
              <a:tailEnd/>
            </a:ln>
          </p:spPr>
          <p:txBody>
            <a:bodyPr/>
            <a:lstStyle/>
            <a:p>
              <a:endParaRPr lang="it-IT"/>
            </a:p>
          </p:txBody>
        </p:sp>
        <p:sp>
          <p:nvSpPr>
            <p:cNvPr id="76863" name="Line 13"/>
            <p:cNvSpPr>
              <a:spLocks noChangeShapeType="1"/>
            </p:cNvSpPr>
            <p:nvPr/>
          </p:nvSpPr>
          <p:spPr bwMode="auto">
            <a:xfrm rot="16200000" flipV="1">
              <a:off x="1359" y="2049"/>
              <a:ext cx="96" cy="80"/>
            </a:xfrm>
            <a:prstGeom prst="line">
              <a:avLst/>
            </a:prstGeom>
            <a:noFill/>
            <a:ln w="9525">
              <a:solidFill>
                <a:srgbClr val="CC0000"/>
              </a:solidFill>
              <a:round/>
              <a:headEnd/>
              <a:tailEnd/>
            </a:ln>
          </p:spPr>
          <p:txBody>
            <a:bodyPr/>
            <a:lstStyle/>
            <a:p>
              <a:endParaRPr lang="it-IT"/>
            </a:p>
          </p:txBody>
        </p:sp>
        <p:sp>
          <p:nvSpPr>
            <p:cNvPr id="76864" name="Line 14"/>
            <p:cNvSpPr>
              <a:spLocks noChangeShapeType="1"/>
            </p:cNvSpPr>
            <p:nvPr/>
          </p:nvSpPr>
          <p:spPr bwMode="auto">
            <a:xfrm rot="-5400000">
              <a:off x="1431" y="2069"/>
              <a:ext cx="100" cy="44"/>
            </a:xfrm>
            <a:prstGeom prst="line">
              <a:avLst/>
            </a:prstGeom>
            <a:noFill/>
            <a:ln w="9525">
              <a:solidFill>
                <a:srgbClr val="CC0000"/>
              </a:solidFill>
              <a:round/>
              <a:headEnd/>
              <a:tailEnd/>
            </a:ln>
          </p:spPr>
          <p:txBody>
            <a:bodyPr/>
            <a:lstStyle/>
            <a:p>
              <a:endParaRPr lang="it-IT"/>
            </a:p>
          </p:txBody>
        </p:sp>
        <p:sp>
          <p:nvSpPr>
            <p:cNvPr id="76865" name="Line 15"/>
            <p:cNvSpPr>
              <a:spLocks noChangeShapeType="1"/>
            </p:cNvSpPr>
            <p:nvPr/>
          </p:nvSpPr>
          <p:spPr bwMode="auto">
            <a:xfrm rot="-5400000">
              <a:off x="1541" y="2045"/>
              <a:ext cx="110" cy="86"/>
            </a:xfrm>
            <a:prstGeom prst="line">
              <a:avLst/>
            </a:prstGeom>
            <a:noFill/>
            <a:ln w="9525">
              <a:solidFill>
                <a:srgbClr val="CC0000"/>
              </a:solidFill>
              <a:round/>
              <a:headEnd/>
              <a:tailEnd/>
            </a:ln>
          </p:spPr>
          <p:txBody>
            <a:bodyPr/>
            <a:lstStyle/>
            <a:p>
              <a:endParaRPr lang="it-IT"/>
            </a:p>
          </p:txBody>
        </p:sp>
      </p:grpSp>
      <p:sp>
        <p:nvSpPr>
          <p:cNvPr id="426000" name="Line 16"/>
          <p:cNvSpPr>
            <a:spLocks noChangeShapeType="1"/>
          </p:cNvSpPr>
          <p:nvPr/>
        </p:nvSpPr>
        <p:spPr bwMode="auto">
          <a:xfrm>
            <a:off x="2459038" y="892175"/>
            <a:ext cx="600075" cy="796925"/>
          </a:xfrm>
          <a:prstGeom prst="line">
            <a:avLst/>
          </a:prstGeom>
          <a:noFill/>
          <a:ln w="9525">
            <a:solidFill>
              <a:schemeClr val="tx1"/>
            </a:solidFill>
            <a:round/>
            <a:headEnd/>
            <a:tailEnd/>
          </a:ln>
        </p:spPr>
        <p:txBody>
          <a:bodyPr/>
          <a:lstStyle/>
          <a:p>
            <a:endParaRPr lang="it-IT"/>
          </a:p>
        </p:txBody>
      </p:sp>
      <p:sp>
        <p:nvSpPr>
          <p:cNvPr id="426001" name="Line 17"/>
          <p:cNvSpPr>
            <a:spLocks noChangeShapeType="1"/>
          </p:cNvSpPr>
          <p:nvPr/>
        </p:nvSpPr>
        <p:spPr bwMode="auto">
          <a:xfrm>
            <a:off x="2487613" y="790575"/>
            <a:ext cx="1638300" cy="104775"/>
          </a:xfrm>
          <a:prstGeom prst="line">
            <a:avLst/>
          </a:prstGeom>
          <a:noFill/>
          <a:ln w="9525">
            <a:solidFill>
              <a:schemeClr val="tx1"/>
            </a:solidFill>
            <a:round/>
            <a:headEnd/>
            <a:tailEnd/>
          </a:ln>
        </p:spPr>
        <p:txBody>
          <a:bodyPr/>
          <a:lstStyle/>
          <a:p>
            <a:endParaRPr lang="it-IT"/>
          </a:p>
        </p:txBody>
      </p:sp>
      <p:sp>
        <p:nvSpPr>
          <p:cNvPr id="426002" name="AutoShape 18"/>
          <p:cNvSpPr>
            <a:spLocks noChangeArrowheads="1"/>
          </p:cNvSpPr>
          <p:nvPr/>
        </p:nvSpPr>
        <p:spPr bwMode="auto">
          <a:xfrm flipH="1">
            <a:off x="1647825" y="1101725"/>
            <a:ext cx="323850" cy="765175"/>
          </a:xfrm>
          <a:prstGeom prst="lightningBolt">
            <a:avLst/>
          </a:prstGeom>
          <a:solidFill>
            <a:srgbClr val="CCFF99"/>
          </a:solidFill>
          <a:ln w="9525">
            <a:solidFill>
              <a:schemeClr val="tx1"/>
            </a:solidFill>
            <a:miter lim="800000"/>
            <a:headEnd/>
            <a:tailEnd/>
          </a:ln>
        </p:spPr>
        <p:txBody>
          <a:bodyPr wrap="none" anchor="ctr"/>
          <a:lstStyle/>
          <a:p>
            <a:endParaRPr lang="it-IT"/>
          </a:p>
        </p:txBody>
      </p:sp>
      <p:sp>
        <p:nvSpPr>
          <p:cNvPr id="426003" name="Cloud"/>
          <p:cNvSpPr>
            <a:spLocks noChangeAspect="1" noEditPoints="1" noChangeArrowheads="1"/>
          </p:cNvSpPr>
          <p:nvPr/>
        </p:nvSpPr>
        <p:spPr bwMode="auto">
          <a:xfrm>
            <a:off x="2514600" y="2960688"/>
            <a:ext cx="2281238" cy="16668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r>
              <a:rPr lang="en-US">
                <a:latin typeface="Helvetica" pitchFamily="34" charset="0"/>
              </a:rPr>
              <a:t>Grid Technologies</a:t>
            </a:r>
          </a:p>
        </p:txBody>
      </p:sp>
      <p:sp>
        <p:nvSpPr>
          <p:cNvPr id="426004" name="Line 20"/>
          <p:cNvSpPr>
            <a:spLocks noChangeShapeType="1"/>
          </p:cNvSpPr>
          <p:nvPr/>
        </p:nvSpPr>
        <p:spPr bwMode="auto">
          <a:xfrm>
            <a:off x="2155825" y="3243263"/>
            <a:ext cx="317500" cy="471487"/>
          </a:xfrm>
          <a:prstGeom prst="line">
            <a:avLst/>
          </a:prstGeom>
          <a:noFill/>
          <a:ln w="38100">
            <a:solidFill>
              <a:srgbClr val="CC0000"/>
            </a:solidFill>
            <a:round/>
            <a:headEnd/>
            <a:tailEnd/>
          </a:ln>
        </p:spPr>
        <p:txBody>
          <a:bodyPr/>
          <a:lstStyle/>
          <a:p>
            <a:endParaRPr lang="it-IT"/>
          </a:p>
        </p:txBody>
      </p:sp>
      <p:sp>
        <p:nvSpPr>
          <p:cNvPr id="426005" name="Line 21"/>
          <p:cNvSpPr>
            <a:spLocks noChangeShapeType="1"/>
          </p:cNvSpPr>
          <p:nvPr/>
        </p:nvSpPr>
        <p:spPr bwMode="auto">
          <a:xfrm flipH="1">
            <a:off x="4446588" y="2200275"/>
            <a:ext cx="488950" cy="682625"/>
          </a:xfrm>
          <a:prstGeom prst="line">
            <a:avLst/>
          </a:prstGeom>
          <a:noFill/>
          <a:ln w="38100">
            <a:solidFill>
              <a:srgbClr val="CC0000"/>
            </a:solidFill>
            <a:round/>
            <a:headEnd/>
            <a:tailEnd/>
          </a:ln>
        </p:spPr>
        <p:txBody>
          <a:bodyPr/>
          <a:lstStyle/>
          <a:p>
            <a:endParaRPr lang="it-IT"/>
          </a:p>
        </p:txBody>
      </p:sp>
      <p:grpSp>
        <p:nvGrpSpPr>
          <p:cNvPr id="4" name="Group 24"/>
          <p:cNvGrpSpPr>
            <a:grpSpLocks/>
          </p:cNvGrpSpPr>
          <p:nvPr/>
        </p:nvGrpSpPr>
        <p:grpSpPr bwMode="auto">
          <a:xfrm>
            <a:off x="4940300" y="1762125"/>
            <a:ext cx="588963" cy="736600"/>
            <a:chOff x="1934" y="2200"/>
            <a:chExt cx="402" cy="464"/>
          </a:xfrm>
        </p:grpSpPr>
        <p:grpSp>
          <p:nvGrpSpPr>
            <p:cNvPr id="76850" name="Group 25"/>
            <p:cNvGrpSpPr>
              <a:grpSpLocks/>
            </p:cNvGrpSpPr>
            <p:nvPr/>
          </p:nvGrpSpPr>
          <p:grpSpPr bwMode="auto">
            <a:xfrm>
              <a:off x="2136" y="2200"/>
              <a:ext cx="200" cy="464"/>
              <a:chOff x="2032" y="2264"/>
              <a:chExt cx="312" cy="464"/>
            </a:xfrm>
          </p:grpSpPr>
          <p:sp>
            <p:nvSpPr>
              <p:cNvPr id="76856" name="Rectangle 26"/>
              <p:cNvSpPr>
                <a:spLocks noChangeArrowheads="1"/>
              </p:cNvSpPr>
              <p:nvPr/>
            </p:nvSpPr>
            <p:spPr bwMode="auto">
              <a:xfrm>
                <a:off x="2032" y="2264"/>
                <a:ext cx="296" cy="56"/>
              </a:xfrm>
              <a:prstGeom prst="rect">
                <a:avLst/>
              </a:prstGeom>
              <a:solidFill>
                <a:srgbClr val="FF9900"/>
              </a:solidFill>
              <a:ln w="9525">
                <a:noFill/>
                <a:miter lim="800000"/>
                <a:headEnd/>
                <a:tailEnd/>
              </a:ln>
            </p:spPr>
            <p:txBody>
              <a:bodyPr wrap="none" anchor="ctr"/>
              <a:lstStyle/>
              <a:p>
                <a:endParaRPr lang="it-IT"/>
              </a:p>
            </p:txBody>
          </p:sp>
          <p:sp>
            <p:nvSpPr>
              <p:cNvPr id="76857" name="Rectangle 27"/>
              <p:cNvSpPr>
                <a:spLocks noChangeArrowheads="1"/>
              </p:cNvSpPr>
              <p:nvPr/>
            </p:nvSpPr>
            <p:spPr bwMode="auto">
              <a:xfrm>
                <a:off x="2032" y="2400"/>
                <a:ext cx="296" cy="56"/>
              </a:xfrm>
              <a:prstGeom prst="rect">
                <a:avLst/>
              </a:prstGeom>
              <a:solidFill>
                <a:srgbClr val="FF9900"/>
              </a:solidFill>
              <a:ln w="9525">
                <a:noFill/>
                <a:miter lim="800000"/>
                <a:headEnd/>
                <a:tailEnd/>
              </a:ln>
            </p:spPr>
            <p:txBody>
              <a:bodyPr wrap="none" anchor="ctr"/>
              <a:lstStyle/>
              <a:p>
                <a:endParaRPr lang="it-IT"/>
              </a:p>
            </p:txBody>
          </p:sp>
          <p:sp>
            <p:nvSpPr>
              <p:cNvPr id="76858" name="Rectangle 28"/>
              <p:cNvSpPr>
                <a:spLocks noChangeArrowheads="1"/>
              </p:cNvSpPr>
              <p:nvPr/>
            </p:nvSpPr>
            <p:spPr bwMode="auto">
              <a:xfrm>
                <a:off x="2040" y="2536"/>
                <a:ext cx="296" cy="56"/>
              </a:xfrm>
              <a:prstGeom prst="rect">
                <a:avLst/>
              </a:prstGeom>
              <a:solidFill>
                <a:srgbClr val="FF9900"/>
              </a:solidFill>
              <a:ln w="9525">
                <a:noFill/>
                <a:miter lim="800000"/>
                <a:headEnd/>
                <a:tailEnd/>
              </a:ln>
            </p:spPr>
            <p:txBody>
              <a:bodyPr wrap="none" anchor="ctr"/>
              <a:lstStyle/>
              <a:p>
                <a:endParaRPr lang="it-IT"/>
              </a:p>
            </p:txBody>
          </p:sp>
          <p:sp>
            <p:nvSpPr>
              <p:cNvPr id="76859" name="Rectangle 29"/>
              <p:cNvSpPr>
                <a:spLocks noChangeArrowheads="1"/>
              </p:cNvSpPr>
              <p:nvPr/>
            </p:nvSpPr>
            <p:spPr bwMode="auto">
              <a:xfrm>
                <a:off x="2048" y="2672"/>
                <a:ext cx="296" cy="56"/>
              </a:xfrm>
              <a:prstGeom prst="rect">
                <a:avLst/>
              </a:prstGeom>
              <a:solidFill>
                <a:srgbClr val="FF9900"/>
              </a:solidFill>
              <a:ln w="9525">
                <a:noFill/>
                <a:miter lim="800000"/>
                <a:headEnd/>
                <a:tailEnd/>
              </a:ln>
            </p:spPr>
            <p:txBody>
              <a:bodyPr wrap="none" anchor="ctr"/>
              <a:lstStyle/>
              <a:p>
                <a:endParaRPr lang="it-IT"/>
              </a:p>
            </p:txBody>
          </p:sp>
        </p:grpSp>
        <p:sp>
          <p:nvSpPr>
            <p:cNvPr id="76851" name="Rectangle 30"/>
            <p:cNvSpPr>
              <a:spLocks noChangeArrowheads="1"/>
            </p:cNvSpPr>
            <p:nvPr/>
          </p:nvSpPr>
          <p:spPr bwMode="auto">
            <a:xfrm>
              <a:off x="1934" y="2332"/>
              <a:ext cx="104" cy="240"/>
            </a:xfrm>
            <a:prstGeom prst="rect">
              <a:avLst/>
            </a:prstGeom>
            <a:solidFill>
              <a:schemeClr val="accent2"/>
            </a:solidFill>
            <a:ln w="9525">
              <a:solidFill>
                <a:schemeClr val="tx1"/>
              </a:solidFill>
              <a:miter lim="800000"/>
              <a:headEnd/>
              <a:tailEnd/>
            </a:ln>
          </p:spPr>
          <p:txBody>
            <a:bodyPr wrap="none" anchor="ctr"/>
            <a:lstStyle/>
            <a:p>
              <a:endParaRPr lang="it-IT"/>
            </a:p>
          </p:txBody>
        </p:sp>
        <p:sp>
          <p:nvSpPr>
            <p:cNvPr id="76852" name="Line 31"/>
            <p:cNvSpPr>
              <a:spLocks noChangeShapeType="1"/>
            </p:cNvSpPr>
            <p:nvPr/>
          </p:nvSpPr>
          <p:spPr bwMode="auto">
            <a:xfrm flipV="1">
              <a:off x="2040" y="2256"/>
              <a:ext cx="80" cy="112"/>
            </a:xfrm>
            <a:prstGeom prst="line">
              <a:avLst/>
            </a:prstGeom>
            <a:noFill/>
            <a:ln w="9525">
              <a:solidFill>
                <a:srgbClr val="CC0000"/>
              </a:solidFill>
              <a:round/>
              <a:headEnd/>
              <a:tailEnd/>
            </a:ln>
          </p:spPr>
          <p:txBody>
            <a:bodyPr/>
            <a:lstStyle/>
            <a:p>
              <a:endParaRPr lang="it-IT"/>
            </a:p>
          </p:txBody>
        </p:sp>
        <p:sp>
          <p:nvSpPr>
            <p:cNvPr id="76853" name="Line 32"/>
            <p:cNvSpPr>
              <a:spLocks noChangeShapeType="1"/>
            </p:cNvSpPr>
            <p:nvPr/>
          </p:nvSpPr>
          <p:spPr bwMode="auto">
            <a:xfrm flipV="1">
              <a:off x="2040" y="2360"/>
              <a:ext cx="96" cy="80"/>
            </a:xfrm>
            <a:prstGeom prst="line">
              <a:avLst/>
            </a:prstGeom>
            <a:noFill/>
            <a:ln w="9525">
              <a:solidFill>
                <a:srgbClr val="CC0000"/>
              </a:solidFill>
              <a:round/>
              <a:headEnd/>
              <a:tailEnd/>
            </a:ln>
          </p:spPr>
          <p:txBody>
            <a:bodyPr/>
            <a:lstStyle/>
            <a:p>
              <a:endParaRPr lang="it-IT"/>
            </a:p>
          </p:txBody>
        </p:sp>
        <p:sp>
          <p:nvSpPr>
            <p:cNvPr id="76854" name="Line 33"/>
            <p:cNvSpPr>
              <a:spLocks noChangeShapeType="1"/>
            </p:cNvSpPr>
            <p:nvPr/>
          </p:nvSpPr>
          <p:spPr bwMode="auto">
            <a:xfrm>
              <a:off x="2036" y="2452"/>
              <a:ext cx="100" cy="44"/>
            </a:xfrm>
            <a:prstGeom prst="line">
              <a:avLst/>
            </a:prstGeom>
            <a:noFill/>
            <a:ln w="9525">
              <a:solidFill>
                <a:srgbClr val="CC0000"/>
              </a:solidFill>
              <a:round/>
              <a:headEnd/>
              <a:tailEnd/>
            </a:ln>
          </p:spPr>
          <p:txBody>
            <a:bodyPr/>
            <a:lstStyle/>
            <a:p>
              <a:endParaRPr lang="it-IT"/>
            </a:p>
          </p:txBody>
        </p:sp>
        <p:sp>
          <p:nvSpPr>
            <p:cNvPr id="76855" name="Line 34"/>
            <p:cNvSpPr>
              <a:spLocks noChangeShapeType="1"/>
            </p:cNvSpPr>
            <p:nvPr/>
          </p:nvSpPr>
          <p:spPr bwMode="auto">
            <a:xfrm>
              <a:off x="2034" y="2546"/>
              <a:ext cx="110" cy="86"/>
            </a:xfrm>
            <a:prstGeom prst="line">
              <a:avLst/>
            </a:prstGeom>
            <a:noFill/>
            <a:ln w="9525">
              <a:solidFill>
                <a:srgbClr val="CC0000"/>
              </a:solidFill>
              <a:round/>
              <a:headEnd/>
              <a:tailEnd/>
            </a:ln>
          </p:spPr>
          <p:txBody>
            <a:bodyPr/>
            <a:lstStyle/>
            <a:p>
              <a:endParaRPr lang="it-IT"/>
            </a:p>
          </p:txBody>
        </p:sp>
      </p:grpSp>
      <p:grpSp>
        <p:nvGrpSpPr>
          <p:cNvPr id="6" name="Group 35"/>
          <p:cNvGrpSpPr>
            <a:grpSpLocks/>
          </p:cNvGrpSpPr>
          <p:nvPr/>
        </p:nvGrpSpPr>
        <p:grpSpPr bwMode="auto">
          <a:xfrm rot="-5400000">
            <a:off x="5684044" y="2799557"/>
            <a:ext cx="638175" cy="681037"/>
            <a:chOff x="1934" y="2200"/>
            <a:chExt cx="402" cy="464"/>
          </a:xfrm>
        </p:grpSpPr>
        <p:grpSp>
          <p:nvGrpSpPr>
            <p:cNvPr id="76840" name="Group 36"/>
            <p:cNvGrpSpPr>
              <a:grpSpLocks/>
            </p:cNvGrpSpPr>
            <p:nvPr/>
          </p:nvGrpSpPr>
          <p:grpSpPr bwMode="auto">
            <a:xfrm>
              <a:off x="2136" y="2200"/>
              <a:ext cx="200" cy="464"/>
              <a:chOff x="2032" y="2264"/>
              <a:chExt cx="312" cy="464"/>
            </a:xfrm>
          </p:grpSpPr>
          <p:sp>
            <p:nvSpPr>
              <p:cNvPr id="76846" name="Rectangle 37"/>
              <p:cNvSpPr>
                <a:spLocks noChangeArrowheads="1"/>
              </p:cNvSpPr>
              <p:nvPr/>
            </p:nvSpPr>
            <p:spPr bwMode="auto">
              <a:xfrm>
                <a:off x="2032" y="2264"/>
                <a:ext cx="296" cy="56"/>
              </a:xfrm>
              <a:prstGeom prst="rect">
                <a:avLst/>
              </a:prstGeom>
              <a:solidFill>
                <a:srgbClr val="FF9900"/>
              </a:solidFill>
              <a:ln w="9525">
                <a:noFill/>
                <a:miter lim="800000"/>
                <a:headEnd/>
                <a:tailEnd/>
              </a:ln>
            </p:spPr>
            <p:txBody>
              <a:bodyPr wrap="none" anchor="ctr"/>
              <a:lstStyle/>
              <a:p>
                <a:endParaRPr lang="it-IT"/>
              </a:p>
            </p:txBody>
          </p:sp>
          <p:sp>
            <p:nvSpPr>
              <p:cNvPr id="76847" name="Rectangle 38"/>
              <p:cNvSpPr>
                <a:spLocks noChangeArrowheads="1"/>
              </p:cNvSpPr>
              <p:nvPr/>
            </p:nvSpPr>
            <p:spPr bwMode="auto">
              <a:xfrm>
                <a:off x="2032" y="2400"/>
                <a:ext cx="296" cy="56"/>
              </a:xfrm>
              <a:prstGeom prst="rect">
                <a:avLst/>
              </a:prstGeom>
              <a:solidFill>
                <a:srgbClr val="FF9900"/>
              </a:solidFill>
              <a:ln w="9525">
                <a:noFill/>
                <a:miter lim="800000"/>
                <a:headEnd/>
                <a:tailEnd/>
              </a:ln>
            </p:spPr>
            <p:txBody>
              <a:bodyPr wrap="none" anchor="ctr"/>
              <a:lstStyle/>
              <a:p>
                <a:endParaRPr lang="it-IT"/>
              </a:p>
            </p:txBody>
          </p:sp>
          <p:sp>
            <p:nvSpPr>
              <p:cNvPr id="76848" name="Rectangle 39"/>
              <p:cNvSpPr>
                <a:spLocks noChangeArrowheads="1"/>
              </p:cNvSpPr>
              <p:nvPr/>
            </p:nvSpPr>
            <p:spPr bwMode="auto">
              <a:xfrm>
                <a:off x="2040" y="2536"/>
                <a:ext cx="296" cy="56"/>
              </a:xfrm>
              <a:prstGeom prst="rect">
                <a:avLst/>
              </a:prstGeom>
              <a:solidFill>
                <a:srgbClr val="FF9900"/>
              </a:solidFill>
              <a:ln w="9525">
                <a:noFill/>
                <a:miter lim="800000"/>
                <a:headEnd/>
                <a:tailEnd/>
              </a:ln>
            </p:spPr>
            <p:txBody>
              <a:bodyPr wrap="none" anchor="ctr"/>
              <a:lstStyle/>
              <a:p>
                <a:endParaRPr lang="it-IT"/>
              </a:p>
            </p:txBody>
          </p:sp>
          <p:sp>
            <p:nvSpPr>
              <p:cNvPr id="76849" name="Rectangle 40"/>
              <p:cNvSpPr>
                <a:spLocks noChangeArrowheads="1"/>
              </p:cNvSpPr>
              <p:nvPr/>
            </p:nvSpPr>
            <p:spPr bwMode="auto">
              <a:xfrm>
                <a:off x="2048" y="2672"/>
                <a:ext cx="296" cy="56"/>
              </a:xfrm>
              <a:prstGeom prst="rect">
                <a:avLst/>
              </a:prstGeom>
              <a:solidFill>
                <a:srgbClr val="FF9900"/>
              </a:solidFill>
              <a:ln w="9525">
                <a:noFill/>
                <a:miter lim="800000"/>
                <a:headEnd/>
                <a:tailEnd/>
              </a:ln>
            </p:spPr>
            <p:txBody>
              <a:bodyPr wrap="none" anchor="ctr"/>
              <a:lstStyle/>
              <a:p>
                <a:endParaRPr lang="it-IT"/>
              </a:p>
            </p:txBody>
          </p:sp>
        </p:grpSp>
        <p:sp>
          <p:nvSpPr>
            <p:cNvPr id="76841" name="Rectangle 41"/>
            <p:cNvSpPr>
              <a:spLocks noChangeArrowheads="1"/>
            </p:cNvSpPr>
            <p:nvPr/>
          </p:nvSpPr>
          <p:spPr bwMode="auto">
            <a:xfrm>
              <a:off x="1934" y="2332"/>
              <a:ext cx="104" cy="240"/>
            </a:xfrm>
            <a:prstGeom prst="rect">
              <a:avLst/>
            </a:prstGeom>
            <a:solidFill>
              <a:schemeClr val="accent2"/>
            </a:solidFill>
            <a:ln w="9525">
              <a:solidFill>
                <a:schemeClr val="tx1"/>
              </a:solidFill>
              <a:miter lim="800000"/>
              <a:headEnd/>
              <a:tailEnd/>
            </a:ln>
          </p:spPr>
          <p:txBody>
            <a:bodyPr wrap="none" anchor="ctr"/>
            <a:lstStyle/>
            <a:p>
              <a:endParaRPr lang="it-IT"/>
            </a:p>
          </p:txBody>
        </p:sp>
        <p:sp>
          <p:nvSpPr>
            <p:cNvPr id="76842" name="Line 42"/>
            <p:cNvSpPr>
              <a:spLocks noChangeShapeType="1"/>
            </p:cNvSpPr>
            <p:nvPr/>
          </p:nvSpPr>
          <p:spPr bwMode="auto">
            <a:xfrm flipV="1">
              <a:off x="2040" y="2256"/>
              <a:ext cx="80" cy="112"/>
            </a:xfrm>
            <a:prstGeom prst="line">
              <a:avLst/>
            </a:prstGeom>
            <a:noFill/>
            <a:ln w="9525">
              <a:solidFill>
                <a:srgbClr val="CC0000"/>
              </a:solidFill>
              <a:round/>
              <a:headEnd/>
              <a:tailEnd/>
            </a:ln>
          </p:spPr>
          <p:txBody>
            <a:bodyPr/>
            <a:lstStyle/>
            <a:p>
              <a:endParaRPr lang="it-IT"/>
            </a:p>
          </p:txBody>
        </p:sp>
        <p:sp>
          <p:nvSpPr>
            <p:cNvPr id="76843" name="Line 43"/>
            <p:cNvSpPr>
              <a:spLocks noChangeShapeType="1"/>
            </p:cNvSpPr>
            <p:nvPr/>
          </p:nvSpPr>
          <p:spPr bwMode="auto">
            <a:xfrm flipV="1">
              <a:off x="2040" y="2360"/>
              <a:ext cx="96" cy="80"/>
            </a:xfrm>
            <a:prstGeom prst="line">
              <a:avLst/>
            </a:prstGeom>
            <a:noFill/>
            <a:ln w="9525">
              <a:solidFill>
                <a:srgbClr val="CC0000"/>
              </a:solidFill>
              <a:round/>
              <a:headEnd/>
              <a:tailEnd/>
            </a:ln>
          </p:spPr>
          <p:txBody>
            <a:bodyPr/>
            <a:lstStyle/>
            <a:p>
              <a:endParaRPr lang="it-IT"/>
            </a:p>
          </p:txBody>
        </p:sp>
        <p:sp>
          <p:nvSpPr>
            <p:cNvPr id="76844" name="Line 44"/>
            <p:cNvSpPr>
              <a:spLocks noChangeShapeType="1"/>
            </p:cNvSpPr>
            <p:nvPr/>
          </p:nvSpPr>
          <p:spPr bwMode="auto">
            <a:xfrm>
              <a:off x="2036" y="2452"/>
              <a:ext cx="100" cy="44"/>
            </a:xfrm>
            <a:prstGeom prst="line">
              <a:avLst/>
            </a:prstGeom>
            <a:noFill/>
            <a:ln w="9525">
              <a:solidFill>
                <a:srgbClr val="CC0000"/>
              </a:solidFill>
              <a:round/>
              <a:headEnd/>
              <a:tailEnd/>
            </a:ln>
          </p:spPr>
          <p:txBody>
            <a:bodyPr/>
            <a:lstStyle/>
            <a:p>
              <a:endParaRPr lang="it-IT"/>
            </a:p>
          </p:txBody>
        </p:sp>
        <p:sp>
          <p:nvSpPr>
            <p:cNvPr id="76845" name="Line 45"/>
            <p:cNvSpPr>
              <a:spLocks noChangeShapeType="1"/>
            </p:cNvSpPr>
            <p:nvPr/>
          </p:nvSpPr>
          <p:spPr bwMode="auto">
            <a:xfrm>
              <a:off x="2034" y="2546"/>
              <a:ext cx="110" cy="86"/>
            </a:xfrm>
            <a:prstGeom prst="line">
              <a:avLst/>
            </a:prstGeom>
            <a:noFill/>
            <a:ln w="9525">
              <a:solidFill>
                <a:srgbClr val="CC0000"/>
              </a:solidFill>
              <a:round/>
              <a:headEnd/>
              <a:tailEnd/>
            </a:ln>
          </p:spPr>
          <p:txBody>
            <a:bodyPr/>
            <a:lstStyle/>
            <a:p>
              <a:endParaRPr lang="it-IT"/>
            </a:p>
          </p:txBody>
        </p:sp>
      </p:grpSp>
      <p:grpSp>
        <p:nvGrpSpPr>
          <p:cNvPr id="8" name="Group 46"/>
          <p:cNvGrpSpPr>
            <a:grpSpLocks/>
          </p:cNvGrpSpPr>
          <p:nvPr/>
        </p:nvGrpSpPr>
        <p:grpSpPr bwMode="auto">
          <a:xfrm rot="-5400000">
            <a:off x="7661275" y="2832101"/>
            <a:ext cx="638175" cy="679450"/>
            <a:chOff x="1934" y="2200"/>
            <a:chExt cx="402" cy="464"/>
          </a:xfrm>
        </p:grpSpPr>
        <p:grpSp>
          <p:nvGrpSpPr>
            <p:cNvPr id="76830" name="Group 47"/>
            <p:cNvGrpSpPr>
              <a:grpSpLocks/>
            </p:cNvGrpSpPr>
            <p:nvPr/>
          </p:nvGrpSpPr>
          <p:grpSpPr bwMode="auto">
            <a:xfrm>
              <a:off x="2136" y="2200"/>
              <a:ext cx="200" cy="464"/>
              <a:chOff x="2032" y="2264"/>
              <a:chExt cx="312" cy="464"/>
            </a:xfrm>
          </p:grpSpPr>
          <p:sp>
            <p:nvSpPr>
              <p:cNvPr id="76836" name="Rectangle 48"/>
              <p:cNvSpPr>
                <a:spLocks noChangeArrowheads="1"/>
              </p:cNvSpPr>
              <p:nvPr/>
            </p:nvSpPr>
            <p:spPr bwMode="auto">
              <a:xfrm>
                <a:off x="2032" y="2264"/>
                <a:ext cx="296" cy="56"/>
              </a:xfrm>
              <a:prstGeom prst="rect">
                <a:avLst/>
              </a:prstGeom>
              <a:solidFill>
                <a:srgbClr val="FF9900"/>
              </a:solidFill>
              <a:ln w="9525">
                <a:noFill/>
                <a:miter lim="800000"/>
                <a:headEnd/>
                <a:tailEnd/>
              </a:ln>
            </p:spPr>
            <p:txBody>
              <a:bodyPr wrap="none" anchor="ctr"/>
              <a:lstStyle/>
              <a:p>
                <a:endParaRPr lang="it-IT"/>
              </a:p>
            </p:txBody>
          </p:sp>
          <p:sp>
            <p:nvSpPr>
              <p:cNvPr id="76837" name="Rectangle 49"/>
              <p:cNvSpPr>
                <a:spLocks noChangeArrowheads="1"/>
              </p:cNvSpPr>
              <p:nvPr/>
            </p:nvSpPr>
            <p:spPr bwMode="auto">
              <a:xfrm>
                <a:off x="2032" y="2400"/>
                <a:ext cx="296" cy="56"/>
              </a:xfrm>
              <a:prstGeom prst="rect">
                <a:avLst/>
              </a:prstGeom>
              <a:solidFill>
                <a:srgbClr val="FF9900"/>
              </a:solidFill>
              <a:ln w="9525">
                <a:noFill/>
                <a:miter lim="800000"/>
                <a:headEnd/>
                <a:tailEnd/>
              </a:ln>
            </p:spPr>
            <p:txBody>
              <a:bodyPr wrap="none" anchor="ctr"/>
              <a:lstStyle/>
              <a:p>
                <a:endParaRPr lang="it-IT"/>
              </a:p>
            </p:txBody>
          </p:sp>
          <p:sp>
            <p:nvSpPr>
              <p:cNvPr id="76838" name="Rectangle 50"/>
              <p:cNvSpPr>
                <a:spLocks noChangeArrowheads="1"/>
              </p:cNvSpPr>
              <p:nvPr/>
            </p:nvSpPr>
            <p:spPr bwMode="auto">
              <a:xfrm>
                <a:off x="2040" y="2536"/>
                <a:ext cx="296" cy="56"/>
              </a:xfrm>
              <a:prstGeom prst="rect">
                <a:avLst/>
              </a:prstGeom>
              <a:solidFill>
                <a:srgbClr val="FF9900"/>
              </a:solidFill>
              <a:ln w="9525">
                <a:noFill/>
                <a:miter lim="800000"/>
                <a:headEnd/>
                <a:tailEnd/>
              </a:ln>
            </p:spPr>
            <p:txBody>
              <a:bodyPr wrap="none" anchor="ctr"/>
              <a:lstStyle/>
              <a:p>
                <a:endParaRPr lang="it-IT"/>
              </a:p>
            </p:txBody>
          </p:sp>
          <p:sp>
            <p:nvSpPr>
              <p:cNvPr id="76839" name="Rectangle 51"/>
              <p:cNvSpPr>
                <a:spLocks noChangeArrowheads="1"/>
              </p:cNvSpPr>
              <p:nvPr/>
            </p:nvSpPr>
            <p:spPr bwMode="auto">
              <a:xfrm>
                <a:off x="2048" y="2672"/>
                <a:ext cx="296" cy="56"/>
              </a:xfrm>
              <a:prstGeom prst="rect">
                <a:avLst/>
              </a:prstGeom>
              <a:solidFill>
                <a:srgbClr val="FF9900"/>
              </a:solidFill>
              <a:ln w="9525">
                <a:noFill/>
                <a:miter lim="800000"/>
                <a:headEnd/>
                <a:tailEnd/>
              </a:ln>
            </p:spPr>
            <p:txBody>
              <a:bodyPr wrap="none" anchor="ctr"/>
              <a:lstStyle/>
              <a:p>
                <a:endParaRPr lang="it-IT"/>
              </a:p>
            </p:txBody>
          </p:sp>
        </p:grpSp>
        <p:sp>
          <p:nvSpPr>
            <p:cNvPr id="76831" name="Rectangle 52"/>
            <p:cNvSpPr>
              <a:spLocks noChangeArrowheads="1"/>
            </p:cNvSpPr>
            <p:nvPr/>
          </p:nvSpPr>
          <p:spPr bwMode="auto">
            <a:xfrm>
              <a:off x="1934" y="2332"/>
              <a:ext cx="104" cy="240"/>
            </a:xfrm>
            <a:prstGeom prst="rect">
              <a:avLst/>
            </a:prstGeom>
            <a:solidFill>
              <a:schemeClr val="accent2"/>
            </a:solidFill>
            <a:ln w="9525">
              <a:solidFill>
                <a:schemeClr val="tx1"/>
              </a:solidFill>
              <a:miter lim="800000"/>
              <a:headEnd/>
              <a:tailEnd/>
            </a:ln>
          </p:spPr>
          <p:txBody>
            <a:bodyPr wrap="none" anchor="ctr"/>
            <a:lstStyle/>
            <a:p>
              <a:endParaRPr lang="it-IT"/>
            </a:p>
          </p:txBody>
        </p:sp>
        <p:sp>
          <p:nvSpPr>
            <p:cNvPr id="76832" name="Line 53"/>
            <p:cNvSpPr>
              <a:spLocks noChangeShapeType="1"/>
            </p:cNvSpPr>
            <p:nvPr/>
          </p:nvSpPr>
          <p:spPr bwMode="auto">
            <a:xfrm flipV="1">
              <a:off x="2040" y="2256"/>
              <a:ext cx="80" cy="112"/>
            </a:xfrm>
            <a:prstGeom prst="line">
              <a:avLst/>
            </a:prstGeom>
            <a:noFill/>
            <a:ln w="9525">
              <a:solidFill>
                <a:srgbClr val="CC0000"/>
              </a:solidFill>
              <a:round/>
              <a:headEnd/>
              <a:tailEnd/>
            </a:ln>
          </p:spPr>
          <p:txBody>
            <a:bodyPr/>
            <a:lstStyle/>
            <a:p>
              <a:endParaRPr lang="it-IT"/>
            </a:p>
          </p:txBody>
        </p:sp>
        <p:sp>
          <p:nvSpPr>
            <p:cNvPr id="76833" name="Line 54"/>
            <p:cNvSpPr>
              <a:spLocks noChangeShapeType="1"/>
            </p:cNvSpPr>
            <p:nvPr/>
          </p:nvSpPr>
          <p:spPr bwMode="auto">
            <a:xfrm flipV="1">
              <a:off x="2040" y="2360"/>
              <a:ext cx="96" cy="80"/>
            </a:xfrm>
            <a:prstGeom prst="line">
              <a:avLst/>
            </a:prstGeom>
            <a:noFill/>
            <a:ln w="9525">
              <a:solidFill>
                <a:srgbClr val="CC0000"/>
              </a:solidFill>
              <a:round/>
              <a:headEnd/>
              <a:tailEnd/>
            </a:ln>
          </p:spPr>
          <p:txBody>
            <a:bodyPr/>
            <a:lstStyle/>
            <a:p>
              <a:endParaRPr lang="it-IT"/>
            </a:p>
          </p:txBody>
        </p:sp>
        <p:sp>
          <p:nvSpPr>
            <p:cNvPr id="76834" name="Line 55"/>
            <p:cNvSpPr>
              <a:spLocks noChangeShapeType="1"/>
            </p:cNvSpPr>
            <p:nvPr/>
          </p:nvSpPr>
          <p:spPr bwMode="auto">
            <a:xfrm>
              <a:off x="2036" y="2452"/>
              <a:ext cx="100" cy="44"/>
            </a:xfrm>
            <a:prstGeom prst="line">
              <a:avLst/>
            </a:prstGeom>
            <a:noFill/>
            <a:ln w="9525">
              <a:solidFill>
                <a:srgbClr val="CC0000"/>
              </a:solidFill>
              <a:round/>
              <a:headEnd/>
              <a:tailEnd/>
            </a:ln>
          </p:spPr>
          <p:txBody>
            <a:bodyPr/>
            <a:lstStyle/>
            <a:p>
              <a:endParaRPr lang="it-IT"/>
            </a:p>
          </p:txBody>
        </p:sp>
        <p:sp>
          <p:nvSpPr>
            <p:cNvPr id="76835" name="Line 56"/>
            <p:cNvSpPr>
              <a:spLocks noChangeShapeType="1"/>
            </p:cNvSpPr>
            <p:nvPr/>
          </p:nvSpPr>
          <p:spPr bwMode="auto">
            <a:xfrm>
              <a:off x="2034" y="2546"/>
              <a:ext cx="110" cy="86"/>
            </a:xfrm>
            <a:prstGeom prst="line">
              <a:avLst/>
            </a:prstGeom>
            <a:noFill/>
            <a:ln w="9525">
              <a:solidFill>
                <a:srgbClr val="CC0000"/>
              </a:solidFill>
              <a:round/>
              <a:headEnd/>
              <a:tailEnd/>
            </a:ln>
          </p:spPr>
          <p:txBody>
            <a:bodyPr/>
            <a:lstStyle/>
            <a:p>
              <a:endParaRPr lang="it-IT"/>
            </a:p>
          </p:txBody>
        </p:sp>
      </p:grpSp>
      <p:sp>
        <p:nvSpPr>
          <p:cNvPr id="426041" name="Line 57"/>
          <p:cNvSpPr>
            <a:spLocks noChangeShapeType="1"/>
          </p:cNvSpPr>
          <p:nvPr/>
        </p:nvSpPr>
        <p:spPr bwMode="auto">
          <a:xfrm flipH="1">
            <a:off x="4887913" y="3500438"/>
            <a:ext cx="1108075" cy="427037"/>
          </a:xfrm>
          <a:prstGeom prst="line">
            <a:avLst/>
          </a:prstGeom>
          <a:noFill/>
          <a:ln w="38100">
            <a:solidFill>
              <a:srgbClr val="CC0000"/>
            </a:solidFill>
            <a:round/>
            <a:headEnd/>
            <a:tailEnd/>
          </a:ln>
        </p:spPr>
        <p:txBody>
          <a:bodyPr/>
          <a:lstStyle/>
          <a:p>
            <a:endParaRPr lang="it-IT"/>
          </a:p>
        </p:txBody>
      </p:sp>
      <p:sp>
        <p:nvSpPr>
          <p:cNvPr id="426044" name="Line 60"/>
          <p:cNvSpPr>
            <a:spLocks noChangeShapeType="1"/>
          </p:cNvSpPr>
          <p:nvPr/>
        </p:nvSpPr>
        <p:spPr bwMode="auto">
          <a:xfrm flipH="1" flipV="1">
            <a:off x="5673725" y="2019300"/>
            <a:ext cx="1384300" cy="533400"/>
          </a:xfrm>
          <a:prstGeom prst="line">
            <a:avLst/>
          </a:prstGeom>
          <a:noFill/>
          <a:ln w="9525">
            <a:solidFill>
              <a:srgbClr val="FF9900"/>
            </a:solidFill>
            <a:round/>
            <a:headEnd/>
            <a:tailEnd/>
          </a:ln>
        </p:spPr>
        <p:txBody>
          <a:bodyPr/>
          <a:lstStyle/>
          <a:p>
            <a:endParaRPr lang="it-IT"/>
          </a:p>
        </p:txBody>
      </p:sp>
      <p:sp>
        <p:nvSpPr>
          <p:cNvPr id="426045" name="Text Box 61"/>
          <p:cNvSpPr txBox="1">
            <a:spLocks noChangeArrowheads="1"/>
          </p:cNvSpPr>
          <p:nvPr/>
        </p:nvSpPr>
        <p:spPr bwMode="auto">
          <a:xfrm>
            <a:off x="0" y="3619500"/>
            <a:ext cx="1944688" cy="523875"/>
          </a:xfrm>
          <a:prstGeom prst="rect">
            <a:avLst/>
          </a:prstGeom>
          <a:solidFill>
            <a:srgbClr val="FFFFCC"/>
          </a:solidFill>
          <a:ln w="9525">
            <a:noFill/>
            <a:miter lim="800000"/>
            <a:headEnd/>
            <a:tailEnd/>
          </a:ln>
        </p:spPr>
        <p:txBody>
          <a:bodyPr wrap="none">
            <a:spAutoFit/>
          </a:bodyPr>
          <a:lstStyle/>
          <a:p>
            <a:r>
              <a:rPr lang="en-US" sz="1400">
                <a:latin typeface="Helvetica" pitchFamily="13" charset="0"/>
              </a:rPr>
              <a:t>Satellite views</a:t>
            </a:r>
          </a:p>
          <a:p>
            <a:r>
              <a:rPr lang="en-US" sz="1400">
                <a:latin typeface="Helvetica" pitchFamily="13" charset="0"/>
              </a:rPr>
              <a:t>to monitor the volcano</a:t>
            </a:r>
          </a:p>
        </p:txBody>
      </p:sp>
      <p:sp>
        <p:nvSpPr>
          <p:cNvPr id="426046" name="Line 62"/>
          <p:cNvSpPr>
            <a:spLocks noChangeShapeType="1"/>
          </p:cNvSpPr>
          <p:nvPr/>
        </p:nvSpPr>
        <p:spPr bwMode="auto">
          <a:xfrm flipV="1">
            <a:off x="574675" y="2171700"/>
            <a:ext cx="727075" cy="1371600"/>
          </a:xfrm>
          <a:prstGeom prst="line">
            <a:avLst/>
          </a:prstGeom>
          <a:noFill/>
          <a:ln w="9525">
            <a:solidFill>
              <a:schemeClr val="tx1"/>
            </a:solidFill>
            <a:round/>
            <a:headEnd/>
            <a:tailEnd/>
          </a:ln>
        </p:spPr>
        <p:txBody>
          <a:bodyPr/>
          <a:lstStyle/>
          <a:p>
            <a:endParaRPr lang="it-IT"/>
          </a:p>
        </p:txBody>
      </p:sp>
      <p:sp>
        <p:nvSpPr>
          <p:cNvPr id="426047" name="Line 63"/>
          <p:cNvSpPr>
            <a:spLocks noChangeShapeType="1"/>
          </p:cNvSpPr>
          <p:nvPr/>
        </p:nvSpPr>
        <p:spPr bwMode="auto">
          <a:xfrm flipV="1">
            <a:off x="2130425" y="4524375"/>
            <a:ext cx="695325" cy="555625"/>
          </a:xfrm>
          <a:prstGeom prst="line">
            <a:avLst/>
          </a:prstGeom>
          <a:noFill/>
          <a:ln w="38100">
            <a:solidFill>
              <a:srgbClr val="CC0000"/>
            </a:solidFill>
            <a:round/>
            <a:headEnd/>
            <a:tailEnd/>
          </a:ln>
        </p:spPr>
        <p:txBody>
          <a:bodyPr/>
          <a:lstStyle/>
          <a:p>
            <a:endParaRPr lang="it-IT"/>
          </a:p>
        </p:txBody>
      </p:sp>
      <p:sp>
        <p:nvSpPr>
          <p:cNvPr id="426048" name="Text Box 64"/>
          <p:cNvSpPr txBox="1">
            <a:spLocks noChangeArrowheads="1"/>
          </p:cNvSpPr>
          <p:nvPr/>
        </p:nvSpPr>
        <p:spPr bwMode="auto">
          <a:xfrm>
            <a:off x="2259013" y="5702300"/>
            <a:ext cx="3883025" cy="461963"/>
          </a:xfrm>
          <a:prstGeom prst="rect">
            <a:avLst/>
          </a:prstGeom>
          <a:solidFill>
            <a:srgbClr val="FFFFCC"/>
          </a:solidFill>
          <a:ln w="9525">
            <a:noFill/>
            <a:miter lim="800000"/>
            <a:headEnd/>
            <a:tailEnd/>
          </a:ln>
        </p:spPr>
        <p:txBody>
          <a:bodyPr wrap="none">
            <a:spAutoFit/>
          </a:bodyPr>
          <a:lstStyle/>
          <a:p>
            <a:r>
              <a:rPr lang="en-US">
                <a:latin typeface="Helvetica" pitchFamily="13" charset="0"/>
              </a:rPr>
              <a:t>Control and Monitor  Room</a:t>
            </a:r>
          </a:p>
        </p:txBody>
      </p:sp>
      <p:sp>
        <p:nvSpPr>
          <p:cNvPr id="426049" name="Text Box 65"/>
          <p:cNvSpPr txBox="1">
            <a:spLocks noChangeArrowheads="1"/>
          </p:cNvSpPr>
          <p:nvPr/>
        </p:nvSpPr>
        <p:spPr bwMode="auto">
          <a:xfrm>
            <a:off x="6161088" y="5461000"/>
            <a:ext cx="3438525" cy="830263"/>
          </a:xfrm>
          <a:prstGeom prst="rect">
            <a:avLst/>
          </a:prstGeom>
          <a:solidFill>
            <a:srgbClr val="FFFFCC"/>
          </a:solidFill>
          <a:ln w="9525">
            <a:noFill/>
            <a:miter lim="800000"/>
            <a:headEnd/>
            <a:tailEnd/>
          </a:ln>
        </p:spPr>
        <p:txBody>
          <a:bodyPr wrap="none">
            <a:spAutoFit/>
          </a:bodyPr>
          <a:lstStyle/>
          <a:p>
            <a:r>
              <a:rPr lang="en-US">
                <a:latin typeface="Helvetica" pitchFamily="13" charset="0"/>
              </a:rPr>
              <a:t>To model calculations</a:t>
            </a:r>
          </a:p>
          <a:p>
            <a:r>
              <a:rPr lang="en-US">
                <a:latin typeface="Helvetica" pitchFamily="13" charset="0"/>
              </a:rPr>
              <a:t>and disaster predictions</a:t>
            </a:r>
          </a:p>
        </p:txBody>
      </p:sp>
      <p:sp>
        <p:nvSpPr>
          <p:cNvPr id="426050" name="Line 66"/>
          <p:cNvSpPr>
            <a:spLocks noChangeShapeType="1"/>
          </p:cNvSpPr>
          <p:nvPr/>
        </p:nvSpPr>
        <p:spPr bwMode="auto">
          <a:xfrm flipH="1" flipV="1">
            <a:off x="3740150" y="4765675"/>
            <a:ext cx="2411413" cy="835025"/>
          </a:xfrm>
          <a:prstGeom prst="line">
            <a:avLst/>
          </a:prstGeom>
          <a:noFill/>
          <a:ln w="38100">
            <a:solidFill>
              <a:srgbClr val="CC0000"/>
            </a:solidFill>
            <a:round/>
            <a:headEnd type="triangle" w="med" len="med"/>
            <a:tailEnd/>
          </a:ln>
        </p:spPr>
        <p:txBody>
          <a:bodyPr/>
          <a:lstStyle/>
          <a:p>
            <a:endParaRPr lang="it-IT"/>
          </a:p>
        </p:txBody>
      </p:sp>
      <p:sp>
        <p:nvSpPr>
          <p:cNvPr id="426051" name="Text Box 67"/>
          <p:cNvSpPr txBox="1">
            <a:spLocks noChangeArrowheads="1"/>
          </p:cNvSpPr>
          <p:nvPr/>
        </p:nvSpPr>
        <p:spPr bwMode="auto">
          <a:xfrm>
            <a:off x="6235700" y="3705225"/>
            <a:ext cx="2455863" cy="523875"/>
          </a:xfrm>
          <a:prstGeom prst="rect">
            <a:avLst/>
          </a:prstGeom>
          <a:solidFill>
            <a:srgbClr val="FFFFCC"/>
          </a:solidFill>
          <a:ln w="9525">
            <a:noFill/>
            <a:miter lim="800000"/>
            <a:headEnd/>
            <a:tailEnd/>
          </a:ln>
        </p:spPr>
        <p:txBody>
          <a:bodyPr wrap="none">
            <a:spAutoFit/>
          </a:bodyPr>
          <a:lstStyle/>
          <a:p>
            <a:r>
              <a:rPr lang="en-US" sz="1400">
                <a:latin typeface="Helvetica" pitchFamily="13" charset="0"/>
              </a:rPr>
              <a:t> Terrestrial probes to monitor</a:t>
            </a:r>
          </a:p>
          <a:p>
            <a:r>
              <a:rPr lang="en-US" sz="1400">
                <a:latin typeface="Helvetica" pitchFamily="13" charset="0"/>
              </a:rPr>
              <a:t>The volcano activities</a:t>
            </a:r>
          </a:p>
        </p:txBody>
      </p:sp>
      <p:pic>
        <p:nvPicPr>
          <p:cNvPr id="426052" name="Picture 68" descr="MCj03296110000[1]"/>
          <p:cNvPicPr>
            <a:picLocks noChangeAspect="1" noChangeArrowheads="1"/>
          </p:cNvPicPr>
          <p:nvPr/>
        </p:nvPicPr>
        <p:blipFill>
          <a:blip r:embed="rId5"/>
          <a:srcRect/>
          <a:stretch>
            <a:fillRect/>
          </a:stretch>
        </p:blipFill>
        <p:spPr bwMode="auto">
          <a:xfrm>
            <a:off x="682625" y="4805363"/>
            <a:ext cx="1284288" cy="1793875"/>
          </a:xfrm>
          <a:prstGeom prst="rect">
            <a:avLst/>
          </a:prstGeom>
          <a:noFill/>
          <a:ln w="9525">
            <a:noFill/>
            <a:miter lim="800000"/>
            <a:headEnd/>
            <a:tailEnd/>
          </a:ln>
        </p:spPr>
      </p:pic>
      <p:sp>
        <p:nvSpPr>
          <p:cNvPr id="426053" name="Text Box 69"/>
          <p:cNvSpPr txBox="1">
            <a:spLocks noChangeArrowheads="1"/>
          </p:cNvSpPr>
          <p:nvPr/>
        </p:nvSpPr>
        <p:spPr bwMode="auto">
          <a:xfrm>
            <a:off x="3608388" y="1778000"/>
            <a:ext cx="1279525" cy="307975"/>
          </a:xfrm>
          <a:prstGeom prst="rect">
            <a:avLst/>
          </a:prstGeom>
          <a:solidFill>
            <a:srgbClr val="FFFFCC"/>
          </a:solidFill>
          <a:ln w="9525">
            <a:noFill/>
            <a:miter lim="800000"/>
            <a:headEnd/>
            <a:tailEnd/>
          </a:ln>
        </p:spPr>
        <p:txBody>
          <a:bodyPr wrap="none">
            <a:spAutoFit/>
          </a:bodyPr>
          <a:lstStyle/>
          <a:p>
            <a:r>
              <a:rPr lang="en-US" sz="1400">
                <a:latin typeface="Helvetica" pitchFamily="13" charset="0"/>
              </a:rPr>
              <a:t>Grid Gateway</a:t>
            </a:r>
          </a:p>
        </p:txBody>
      </p:sp>
      <p:sp>
        <p:nvSpPr>
          <p:cNvPr id="426054" name="Line 70"/>
          <p:cNvSpPr>
            <a:spLocks noChangeShapeType="1"/>
          </p:cNvSpPr>
          <p:nvPr/>
        </p:nvSpPr>
        <p:spPr bwMode="auto">
          <a:xfrm>
            <a:off x="4467225" y="2044700"/>
            <a:ext cx="585788" cy="76200"/>
          </a:xfrm>
          <a:prstGeom prst="line">
            <a:avLst/>
          </a:prstGeom>
          <a:noFill/>
          <a:ln w="9525">
            <a:solidFill>
              <a:schemeClr val="tx1"/>
            </a:solidFill>
            <a:round/>
            <a:headEnd/>
            <a:tailEnd/>
          </a:ln>
        </p:spPr>
        <p:txBody>
          <a:bodyPr/>
          <a:lstStyle/>
          <a:p>
            <a:endParaRPr lang="it-IT"/>
          </a:p>
        </p:txBody>
      </p:sp>
      <p:pic>
        <p:nvPicPr>
          <p:cNvPr id="76828" name="Picture 71"/>
          <p:cNvPicPr>
            <a:picLocks noChangeAspect="1" noChangeArrowheads="1"/>
          </p:cNvPicPr>
          <p:nvPr/>
        </p:nvPicPr>
        <p:blipFill>
          <a:blip r:embed="rId6"/>
          <a:srcRect/>
          <a:stretch>
            <a:fillRect/>
          </a:stretch>
        </p:blipFill>
        <p:spPr bwMode="auto">
          <a:xfrm>
            <a:off x="5387975" y="795338"/>
            <a:ext cx="3479800" cy="2178050"/>
          </a:xfrm>
          <a:prstGeom prst="rect">
            <a:avLst/>
          </a:prstGeom>
          <a:noFill/>
          <a:ln w="9525">
            <a:noFill/>
            <a:miter lim="800000"/>
            <a:headEnd/>
            <a:tailEnd/>
          </a:ln>
        </p:spPr>
      </p:pic>
      <p:sp>
        <p:nvSpPr>
          <p:cNvPr id="426057" name="Line 73"/>
          <p:cNvSpPr>
            <a:spLocks noChangeShapeType="1"/>
          </p:cNvSpPr>
          <p:nvPr/>
        </p:nvSpPr>
        <p:spPr bwMode="auto">
          <a:xfrm flipH="1" flipV="1">
            <a:off x="6213475" y="3403600"/>
            <a:ext cx="1624013" cy="7938"/>
          </a:xfrm>
          <a:prstGeom prst="line">
            <a:avLst/>
          </a:prstGeom>
          <a:noFill/>
          <a:ln w="38100">
            <a:solidFill>
              <a:srgbClr val="CC0000"/>
            </a:solidFill>
            <a:round/>
            <a:headEnd/>
            <a:tailEnd/>
          </a:ln>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26044"/>
                                        </p:tgtEl>
                                        <p:attrNameLst>
                                          <p:attrName>style.visibility</p:attrName>
                                        </p:attrNameLst>
                                      </p:cBhvr>
                                      <p:to>
                                        <p:strVal val="visible"/>
                                      </p:to>
                                    </p:set>
                                    <p:animEffect transition="in" filter="blinds(horizontal)">
                                      <p:cBhvr>
                                        <p:cTn id="16" dur="500"/>
                                        <p:tgtEl>
                                          <p:spTgt spid="42604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26051"/>
                                        </p:tgtEl>
                                        <p:attrNameLst>
                                          <p:attrName>style.visibility</p:attrName>
                                        </p:attrNameLst>
                                      </p:cBhvr>
                                      <p:to>
                                        <p:strVal val="visible"/>
                                      </p:to>
                                    </p:set>
                                    <p:animEffect transition="in" filter="blinds(horizontal)">
                                      <p:cBhvr>
                                        <p:cTn id="19" dur="500"/>
                                        <p:tgtEl>
                                          <p:spTgt spid="42605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26000"/>
                                        </p:tgtEl>
                                        <p:attrNameLst>
                                          <p:attrName>style.visibility</p:attrName>
                                        </p:attrNameLst>
                                      </p:cBhvr>
                                      <p:to>
                                        <p:strVal val="visible"/>
                                      </p:to>
                                    </p:set>
                                    <p:animEffect transition="in" filter="blinds(horizontal)">
                                      <p:cBhvr>
                                        <p:cTn id="24" dur="500"/>
                                        <p:tgtEl>
                                          <p:spTgt spid="42600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26001"/>
                                        </p:tgtEl>
                                        <p:attrNameLst>
                                          <p:attrName>style.visibility</p:attrName>
                                        </p:attrNameLst>
                                      </p:cBhvr>
                                      <p:to>
                                        <p:strVal val="visible"/>
                                      </p:to>
                                    </p:set>
                                    <p:animEffect transition="in" filter="blinds(horizontal)">
                                      <p:cBhvr>
                                        <p:cTn id="27" dur="500"/>
                                        <p:tgtEl>
                                          <p:spTgt spid="426001"/>
                                        </p:tgtEl>
                                      </p:cBhvr>
                                    </p:animEffect>
                                  </p:childTnLst>
                                </p:cTn>
                              </p:par>
                              <p:par>
                                <p:cTn id="28" presetID="3" presetClass="entr" presetSubtype="10" fill="hold" nodeType="withEffect">
                                  <p:stCondLst>
                                    <p:cond delay="0"/>
                                  </p:stCondLst>
                                  <p:childTnLst>
                                    <p:set>
                                      <p:cBhvr>
                                        <p:cTn id="29" dur="1" fill="hold">
                                          <p:stCondLst>
                                            <p:cond delay="0"/>
                                          </p:stCondLst>
                                        </p:cTn>
                                        <p:tgtEl>
                                          <p:spTgt spid="425988"/>
                                        </p:tgtEl>
                                        <p:attrNameLst>
                                          <p:attrName>style.visibility</p:attrName>
                                        </p:attrNameLst>
                                      </p:cBhvr>
                                      <p:to>
                                        <p:strVal val="visible"/>
                                      </p:to>
                                    </p:set>
                                    <p:animEffect transition="in" filter="blinds(horizontal)">
                                      <p:cBhvr>
                                        <p:cTn id="30" dur="500"/>
                                        <p:tgtEl>
                                          <p:spTgt spid="42598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426002"/>
                                        </p:tgtEl>
                                        <p:attrNameLst>
                                          <p:attrName>style.visibility</p:attrName>
                                        </p:attrNameLst>
                                      </p:cBhvr>
                                      <p:to>
                                        <p:strVal val="visible"/>
                                      </p:to>
                                    </p:set>
                                    <p:animEffect transition="in" filter="blinds(horizontal)">
                                      <p:cBhvr>
                                        <p:cTn id="33" dur="500"/>
                                        <p:tgtEl>
                                          <p:spTgt spid="426002"/>
                                        </p:tgtEl>
                                      </p:cBhvr>
                                    </p:animEffect>
                                  </p:childTnLst>
                                </p:cTn>
                              </p:par>
                              <p:par>
                                <p:cTn id="34" presetID="3" presetClass="entr" presetSubtype="10" fill="hold" nodeType="withEffect">
                                  <p:stCondLst>
                                    <p:cond delay="0"/>
                                  </p:stCondLst>
                                  <p:childTnLst>
                                    <p:set>
                                      <p:cBhvr>
                                        <p:cTn id="35" dur="1" fill="hold">
                                          <p:stCondLst>
                                            <p:cond delay="0"/>
                                          </p:stCondLst>
                                        </p:cTn>
                                        <p:tgtEl>
                                          <p:spTgt spid="425987"/>
                                        </p:tgtEl>
                                        <p:attrNameLst>
                                          <p:attrName>style.visibility</p:attrName>
                                        </p:attrNameLst>
                                      </p:cBhvr>
                                      <p:to>
                                        <p:strVal val="visible"/>
                                      </p:to>
                                    </p:set>
                                    <p:animEffect transition="in" filter="blinds(horizontal)">
                                      <p:cBhvr>
                                        <p:cTn id="36" dur="500"/>
                                        <p:tgtEl>
                                          <p:spTgt spid="425987"/>
                                        </p:tgtEl>
                                      </p:cBhvr>
                                    </p:animEffect>
                                  </p:childTnLst>
                                </p:cTn>
                              </p:par>
                              <p:par>
                                <p:cTn id="37" presetID="3" presetClass="entr" presetSubtype="1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linds(horizontal)">
                                      <p:cBhvr>
                                        <p:cTn id="39" dur="500"/>
                                        <p:tgtEl>
                                          <p:spTgt spid="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26045"/>
                                        </p:tgtEl>
                                        <p:attrNameLst>
                                          <p:attrName>style.visibility</p:attrName>
                                        </p:attrNameLst>
                                      </p:cBhvr>
                                      <p:to>
                                        <p:strVal val="visible"/>
                                      </p:to>
                                    </p:set>
                                    <p:animEffect transition="in" filter="blinds(horizontal)">
                                      <p:cBhvr>
                                        <p:cTn id="42" dur="500"/>
                                        <p:tgtEl>
                                          <p:spTgt spid="42604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26046"/>
                                        </p:tgtEl>
                                        <p:attrNameLst>
                                          <p:attrName>style.visibility</p:attrName>
                                        </p:attrNameLst>
                                      </p:cBhvr>
                                      <p:to>
                                        <p:strVal val="visible"/>
                                      </p:to>
                                    </p:set>
                                    <p:animEffect transition="in" filter="blinds(horizontal)">
                                      <p:cBhvr>
                                        <p:cTn id="45" dur="500"/>
                                        <p:tgtEl>
                                          <p:spTgt spid="42604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26041"/>
                                        </p:tgtEl>
                                        <p:attrNameLst>
                                          <p:attrName>style.visibility</p:attrName>
                                        </p:attrNameLst>
                                      </p:cBhvr>
                                      <p:to>
                                        <p:strVal val="visible"/>
                                      </p:to>
                                    </p:set>
                                    <p:animEffect transition="in" filter="blinds(horizontal)">
                                      <p:cBhvr>
                                        <p:cTn id="50" dur="500"/>
                                        <p:tgtEl>
                                          <p:spTgt spid="426041"/>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426005"/>
                                        </p:tgtEl>
                                        <p:attrNameLst>
                                          <p:attrName>style.visibility</p:attrName>
                                        </p:attrNameLst>
                                      </p:cBhvr>
                                      <p:to>
                                        <p:strVal val="visible"/>
                                      </p:to>
                                    </p:set>
                                    <p:animEffect transition="in" filter="blinds(horizontal)">
                                      <p:cBhvr>
                                        <p:cTn id="53" dur="500"/>
                                        <p:tgtEl>
                                          <p:spTgt spid="42600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426003"/>
                                        </p:tgtEl>
                                        <p:attrNameLst>
                                          <p:attrName>style.visibility</p:attrName>
                                        </p:attrNameLst>
                                      </p:cBhvr>
                                      <p:to>
                                        <p:strVal val="visible"/>
                                      </p:to>
                                    </p:set>
                                    <p:animEffect transition="in" filter="blinds(horizontal)">
                                      <p:cBhvr>
                                        <p:cTn id="56" dur="500"/>
                                        <p:tgtEl>
                                          <p:spTgt spid="426003"/>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426050"/>
                                        </p:tgtEl>
                                        <p:attrNameLst>
                                          <p:attrName>style.visibility</p:attrName>
                                        </p:attrNameLst>
                                      </p:cBhvr>
                                      <p:to>
                                        <p:strVal val="visible"/>
                                      </p:to>
                                    </p:set>
                                    <p:animEffect transition="in" filter="blinds(horizontal)">
                                      <p:cBhvr>
                                        <p:cTn id="59" dur="500"/>
                                        <p:tgtEl>
                                          <p:spTgt spid="426050"/>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426047"/>
                                        </p:tgtEl>
                                        <p:attrNameLst>
                                          <p:attrName>style.visibility</p:attrName>
                                        </p:attrNameLst>
                                      </p:cBhvr>
                                      <p:to>
                                        <p:strVal val="visible"/>
                                      </p:to>
                                    </p:set>
                                    <p:animEffect transition="in" filter="blinds(horizontal)">
                                      <p:cBhvr>
                                        <p:cTn id="62" dur="500"/>
                                        <p:tgtEl>
                                          <p:spTgt spid="426047"/>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426048"/>
                                        </p:tgtEl>
                                        <p:attrNameLst>
                                          <p:attrName>style.visibility</p:attrName>
                                        </p:attrNameLst>
                                      </p:cBhvr>
                                      <p:to>
                                        <p:strVal val="visible"/>
                                      </p:to>
                                    </p:set>
                                    <p:animEffect transition="in" filter="blinds(horizontal)">
                                      <p:cBhvr>
                                        <p:cTn id="65" dur="500"/>
                                        <p:tgtEl>
                                          <p:spTgt spid="426048"/>
                                        </p:tgtEl>
                                      </p:cBhvr>
                                    </p:animEffect>
                                  </p:childTnLst>
                                </p:cTn>
                              </p:par>
                              <p:par>
                                <p:cTn id="66" presetID="3" presetClass="entr" presetSubtype="10" fill="hold" nodeType="withEffect">
                                  <p:stCondLst>
                                    <p:cond delay="0"/>
                                  </p:stCondLst>
                                  <p:childTnLst>
                                    <p:set>
                                      <p:cBhvr>
                                        <p:cTn id="67" dur="1" fill="hold">
                                          <p:stCondLst>
                                            <p:cond delay="0"/>
                                          </p:stCondLst>
                                        </p:cTn>
                                        <p:tgtEl>
                                          <p:spTgt spid="426052"/>
                                        </p:tgtEl>
                                        <p:attrNameLst>
                                          <p:attrName>style.visibility</p:attrName>
                                        </p:attrNameLst>
                                      </p:cBhvr>
                                      <p:to>
                                        <p:strVal val="visible"/>
                                      </p:to>
                                    </p:set>
                                    <p:animEffect transition="in" filter="blinds(horizontal)">
                                      <p:cBhvr>
                                        <p:cTn id="68" dur="500"/>
                                        <p:tgtEl>
                                          <p:spTgt spid="426052"/>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426049"/>
                                        </p:tgtEl>
                                        <p:attrNameLst>
                                          <p:attrName>style.visibility</p:attrName>
                                        </p:attrNameLst>
                                      </p:cBhvr>
                                      <p:to>
                                        <p:strVal val="visible"/>
                                      </p:to>
                                    </p:set>
                                    <p:animEffect transition="in" filter="blinds(horizontal)">
                                      <p:cBhvr>
                                        <p:cTn id="71" dur="500"/>
                                        <p:tgtEl>
                                          <p:spTgt spid="426049"/>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426053"/>
                                        </p:tgtEl>
                                        <p:attrNameLst>
                                          <p:attrName>style.visibility</p:attrName>
                                        </p:attrNameLst>
                                      </p:cBhvr>
                                      <p:to>
                                        <p:strVal val="visible"/>
                                      </p:to>
                                    </p:set>
                                    <p:animEffect transition="in" filter="blinds(horizontal)">
                                      <p:cBhvr>
                                        <p:cTn id="74" dur="500"/>
                                        <p:tgtEl>
                                          <p:spTgt spid="426053"/>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426004"/>
                                        </p:tgtEl>
                                        <p:attrNameLst>
                                          <p:attrName>style.visibility</p:attrName>
                                        </p:attrNameLst>
                                      </p:cBhvr>
                                      <p:to>
                                        <p:strVal val="visible"/>
                                      </p:to>
                                    </p:set>
                                    <p:animEffect transition="in" filter="blinds(horizontal)">
                                      <p:cBhvr>
                                        <p:cTn id="77" dur="500"/>
                                        <p:tgtEl>
                                          <p:spTgt spid="426004"/>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426054"/>
                                        </p:tgtEl>
                                        <p:attrNameLst>
                                          <p:attrName>style.visibility</p:attrName>
                                        </p:attrNameLst>
                                      </p:cBhvr>
                                      <p:to>
                                        <p:strVal val="visible"/>
                                      </p:to>
                                    </p:set>
                                    <p:animEffect transition="in" filter="blinds(horizontal)">
                                      <p:cBhvr>
                                        <p:cTn id="80" dur="500"/>
                                        <p:tgtEl>
                                          <p:spTgt spid="426054"/>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426057"/>
                                        </p:tgtEl>
                                        <p:attrNameLst>
                                          <p:attrName>style.visibility</p:attrName>
                                        </p:attrNameLst>
                                      </p:cBhvr>
                                      <p:to>
                                        <p:strVal val="visible"/>
                                      </p:to>
                                    </p:set>
                                    <p:animEffect transition="in" filter="blinds(horizontal)">
                                      <p:cBhvr>
                                        <p:cTn id="83" dur="500"/>
                                        <p:tgtEl>
                                          <p:spTgt spid="426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00" grpId="0" animBg="1"/>
      <p:bldP spid="426001" grpId="0" animBg="1"/>
      <p:bldP spid="426002" grpId="0" animBg="1"/>
      <p:bldP spid="426003" grpId="0" animBg="1"/>
      <p:bldP spid="426004" grpId="0" animBg="1"/>
      <p:bldP spid="426005" grpId="0" animBg="1"/>
      <p:bldP spid="426041" grpId="0" animBg="1"/>
      <p:bldP spid="426044" grpId="0" animBg="1"/>
      <p:bldP spid="426045" grpId="0" animBg="1"/>
      <p:bldP spid="426046" grpId="0" animBg="1"/>
      <p:bldP spid="426047" grpId="0" animBg="1"/>
      <p:bldP spid="426048" grpId="0" animBg="1"/>
      <p:bldP spid="426049" grpId="0" animBg="1"/>
      <p:bldP spid="426050" grpId="0" animBg="1"/>
      <p:bldP spid="426051" grpId="0" animBg="1"/>
      <p:bldP spid="426053" grpId="0" animBg="1"/>
      <p:bldP spid="426054" grpId="0" animBg="1"/>
      <p:bldP spid="42605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Immagine 7" descr="FMWithOutPS.png"/>
          <p:cNvPicPr>
            <a:picLocks noChangeAspect="1"/>
          </p:cNvPicPr>
          <p:nvPr/>
        </p:nvPicPr>
        <p:blipFill>
          <a:blip r:embed="rId3"/>
          <a:srcRect/>
          <a:stretch>
            <a:fillRect/>
          </a:stretch>
        </p:blipFill>
        <p:spPr bwMode="auto">
          <a:xfrm>
            <a:off x="3810000" y="1752600"/>
            <a:ext cx="5284788" cy="3505200"/>
          </a:xfrm>
          <a:prstGeom prst="rect">
            <a:avLst/>
          </a:prstGeom>
          <a:noFill/>
          <a:ln w="9525">
            <a:noFill/>
            <a:miter lim="800000"/>
            <a:headEnd/>
            <a:tailEnd/>
          </a:ln>
        </p:spPr>
      </p:pic>
      <p:sp>
        <p:nvSpPr>
          <p:cNvPr id="7" name="Rectangle 3"/>
          <p:cNvSpPr txBox="1">
            <a:spLocks noChangeArrowheads="1"/>
          </p:cNvSpPr>
          <p:nvPr/>
        </p:nvSpPr>
        <p:spPr bwMode="auto">
          <a:xfrm>
            <a:off x="-76200" y="1231900"/>
            <a:ext cx="4191000" cy="5321300"/>
          </a:xfrm>
          <a:prstGeom prst="rect">
            <a:avLst/>
          </a:prstGeom>
          <a:noFill/>
          <a:ln w="9525">
            <a:noFill/>
            <a:miter lim="800000"/>
            <a:headEnd/>
            <a:tailEnd/>
          </a:ln>
        </p:spPr>
        <p:txBody>
          <a:bodyPr/>
          <a:lstStyle/>
          <a:p>
            <a:pPr marL="742950" lvl="1" indent="-285750" eaLnBrk="1" hangingPunct="1">
              <a:spcBef>
                <a:spcPct val="20000"/>
              </a:spcBef>
              <a:buFontTx/>
              <a:buChar char="–"/>
              <a:defRPr/>
            </a:pPr>
            <a:r>
              <a:rPr lang="en-US" sz="1600" kern="0" dirty="0">
                <a:solidFill>
                  <a:srgbClr val="003399"/>
                </a:solidFill>
                <a:latin typeface="+mn-lt"/>
              </a:rPr>
              <a:t>SECURITY SERVICE</a:t>
            </a:r>
          </a:p>
          <a:p>
            <a:pPr marL="1143000" lvl="2" indent="-228600" eaLnBrk="1" hangingPunct="1">
              <a:spcBef>
                <a:spcPct val="20000"/>
              </a:spcBef>
              <a:buFontTx/>
              <a:buChar char="•"/>
              <a:defRPr/>
            </a:pPr>
            <a:r>
              <a:rPr lang="en-US" sz="1600" kern="0" dirty="0">
                <a:latin typeface="+mn-lt"/>
              </a:rPr>
              <a:t>login and </a:t>
            </a:r>
            <a:r>
              <a:rPr lang="it-IT" sz="1600" kern="0" dirty="0" err="1">
                <a:latin typeface="+mn-lt"/>
              </a:rPr>
              <a:t>user</a:t>
            </a:r>
            <a:r>
              <a:rPr lang="it-IT" sz="1600" kern="0" dirty="0">
                <a:latin typeface="+mn-lt"/>
              </a:rPr>
              <a:t> account management;</a:t>
            </a:r>
          </a:p>
          <a:p>
            <a:pPr marL="1143000" lvl="2" indent="-228600" eaLnBrk="1" hangingPunct="1">
              <a:spcBef>
                <a:spcPct val="20000"/>
              </a:spcBef>
              <a:buFontTx/>
              <a:buChar char="•"/>
              <a:defRPr/>
            </a:pPr>
            <a:endParaRPr lang="it-IT" sz="1600" kern="0" dirty="0">
              <a:latin typeface="+mn-lt"/>
            </a:endParaRPr>
          </a:p>
          <a:p>
            <a:pPr marL="742950" lvl="1" indent="-285750" eaLnBrk="1" hangingPunct="1">
              <a:spcBef>
                <a:spcPct val="20000"/>
              </a:spcBef>
              <a:buFontTx/>
              <a:buChar char="–"/>
              <a:defRPr/>
            </a:pPr>
            <a:r>
              <a:rPr lang="en-US" sz="1600" kern="0" dirty="0">
                <a:solidFill>
                  <a:srgbClr val="003399"/>
                </a:solidFill>
                <a:latin typeface="+mn-lt"/>
              </a:rPr>
              <a:t>RESOURCE SERVICE (RS)</a:t>
            </a:r>
            <a:endParaRPr lang="it-IT" sz="1600" kern="0" dirty="0">
              <a:solidFill>
                <a:srgbClr val="003399"/>
              </a:solidFill>
              <a:latin typeface="+mn-lt"/>
            </a:endParaRPr>
          </a:p>
          <a:p>
            <a:pPr marL="1143000" lvl="2" indent="-228600" eaLnBrk="1" hangingPunct="1">
              <a:spcBef>
                <a:spcPct val="20000"/>
              </a:spcBef>
              <a:buFontTx/>
              <a:buChar char="•"/>
              <a:defRPr/>
            </a:pPr>
            <a:r>
              <a:rPr lang="it-IT" sz="1600" kern="0" dirty="0">
                <a:latin typeface="+mn-lt"/>
              </a:rPr>
              <a:t>information</a:t>
            </a:r>
            <a:r>
              <a:rPr lang="en-US" sz="1600" kern="0" dirty="0">
                <a:latin typeface="+mn-lt"/>
              </a:rPr>
              <a:t> </a:t>
            </a:r>
            <a:r>
              <a:rPr lang="it-IT" sz="1600" kern="0" dirty="0" err="1">
                <a:latin typeface="+mn-lt"/>
              </a:rPr>
              <a:t>about</a:t>
            </a:r>
            <a:r>
              <a:rPr lang="it-IT" sz="1600" kern="0" dirty="0">
                <a:latin typeface="+mn-lt"/>
              </a:rPr>
              <a:t> DAQ </a:t>
            </a:r>
            <a:r>
              <a:rPr lang="it-IT" sz="1600" kern="0" dirty="0" err="1">
                <a:latin typeface="+mn-lt"/>
              </a:rPr>
              <a:t>resources</a:t>
            </a:r>
            <a:r>
              <a:rPr lang="it-IT" sz="1600" kern="0" dirty="0">
                <a:latin typeface="+mn-lt"/>
              </a:rPr>
              <a:t> and </a:t>
            </a:r>
            <a:r>
              <a:rPr lang="it-IT" sz="1600" kern="0" dirty="0" err="1">
                <a:latin typeface="+mn-lt"/>
              </a:rPr>
              <a:t>partitions</a:t>
            </a:r>
            <a:r>
              <a:rPr lang="it-IT" sz="1600" kern="0" dirty="0">
                <a:latin typeface="+mn-lt"/>
              </a:rPr>
              <a:t>;</a:t>
            </a:r>
          </a:p>
          <a:p>
            <a:pPr marL="1143000" lvl="2" indent="-228600" eaLnBrk="1" hangingPunct="1">
              <a:spcBef>
                <a:spcPct val="20000"/>
              </a:spcBef>
              <a:buFontTx/>
              <a:buChar char="•"/>
              <a:defRPr/>
            </a:pPr>
            <a:endParaRPr lang="en-US" sz="1600" kern="0" dirty="0">
              <a:latin typeface="+mn-lt"/>
            </a:endParaRPr>
          </a:p>
          <a:p>
            <a:pPr marL="742950" lvl="1" indent="-285750" eaLnBrk="1" hangingPunct="1">
              <a:spcBef>
                <a:spcPct val="20000"/>
              </a:spcBef>
              <a:buFontTx/>
              <a:buChar char="–"/>
              <a:defRPr/>
            </a:pPr>
            <a:r>
              <a:rPr lang="en-US" sz="1600" kern="0" dirty="0">
                <a:solidFill>
                  <a:srgbClr val="003399"/>
                </a:solidFill>
                <a:latin typeface="+mn-lt"/>
              </a:rPr>
              <a:t>I</a:t>
            </a:r>
            <a:r>
              <a:rPr lang="it-IT" sz="1600" kern="0" dirty="0">
                <a:solidFill>
                  <a:srgbClr val="003399"/>
                </a:solidFill>
                <a:latin typeface="+mn-lt"/>
              </a:rPr>
              <a:t>NFORMATION</a:t>
            </a:r>
            <a:r>
              <a:rPr lang="en-US" sz="1600" kern="0" dirty="0">
                <a:solidFill>
                  <a:srgbClr val="003399"/>
                </a:solidFill>
                <a:latin typeface="+mn-lt"/>
              </a:rPr>
              <a:t> </a:t>
            </a:r>
            <a:r>
              <a:rPr lang="it-IT" sz="1600" kern="0" dirty="0">
                <a:solidFill>
                  <a:srgbClr val="003399"/>
                </a:solidFill>
                <a:latin typeface="+mn-lt"/>
              </a:rPr>
              <a:t>AND</a:t>
            </a:r>
            <a:r>
              <a:rPr lang="en-US" sz="1600" kern="0" dirty="0">
                <a:solidFill>
                  <a:srgbClr val="003399"/>
                </a:solidFill>
                <a:latin typeface="+mn-lt"/>
              </a:rPr>
              <a:t> M</a:t>
            </a:r>
            <a:r>
              <a:rPr lang="it-IT" sz="1600" kern="0" dirty="0">
                <a:solidFill>
                  <a:srgbClr val="003399"/>
                </a:solidFill>
                <a:latin typeface="+mn-lt"/>
              </a:rPr>
              <a:t>ONITOR</a:t>
            </a:r>
            <a:r>
              <a:rPr lang="en-US" sz="1600" kern="0" dirty="0">
                <a:solidFill>
                  <a:srgbClr val="003399"/>
                </a:solidFill>
                <a:latin typeface="+mn-lt"/>
              </a:rPr>
              <a:t> S</a:t>
            </a:r>
            <a:r>
              <a:rPr lang="it-IT" sz="1600" kern="0" dirty="0">
                <a:solidFill>
                  <a:srgbClr val="003399"/>
                </a:solidFill>
                <a:latin typeface="+mn-lt"/>
              </a:rPr>
              <a:t>ERVICE </a:t>
            </a:r>
            <a:r>
              <a:rPr lang="en-US" sz="1600" kern="0" dirty="0">
                <a:solidFill>
                  <a:srgbClr val="003399"/>
                </a:solidFill>
                <a:latin typeface="+mn-lt"/>
              </a:rPr>
              <a:t>(IMS)</a:t>
            </a:r>
          </a:p>
          <a:p>
            <a:pPr marL="1143000" lvl="2" indent="-228600" eaLnBrk="1" hangingPunct="1">
              <a:spcBef>
                <a:spcPct val="20000"/>
              </a:spcBef>
              <a:buFontTx/>
              <a:buChar char="•"/>
              <a:defRPr/>
            </a:pPr>
            <a:r>
              <a:rPr lang="it-IT" sz="1600" kern="0" dirty="0">
                <a:latin typeface="+mn-lt"/>
              </a:rPr>
              <a:t>C</a:t>
            </a:r>
            <a:r>
              <a:rPr lang="en-US" sz="1600" kern="0" dirty="0" err="1">
                <a:latin typeface="+mn-lt"/>
              </a:rPr>
              <a:t>ollects</a:t>
            </a:r>
            <a:r>
              <a:rPr lang="en-US" sz="1600" kern="0" dirty="0">
                <a:latin typeface="+mn-lt"/>
              </a:rPr>
              <a:t> </a:t>
            </a:r>
            <a:r>
              <a:rPr lang="it-IT" sz="1600" kern="0" dirty="0" err="1">
                <a:latin typeface="+mn-lt"/>
              </a:rPr>
              <a:t>messages</a:t>
            </a:r>
            <a:r>
              <a:rPr lang="it-IT" sz="1600" kern="0" dirty="0">
                <a:latin typeface="+mn-lt"/>
              </a:rPr>
              <a:t> and monitor data; </a:t>
            </a:r>
            <a:r>
              <a:rPr lang="it-IT" sz="1600" kern="0" dirty="0" err="1">
                <a:latin typeface="+mn-lt"/>
              </a:rPr>
              <a:t>distributes</a:t>
            </a:r>
            <a:r>
              <a:rPr lang="it-IT" sz="1600" kern="0" dirty="0">
                <a:latin typeface="+mn-lt"/>
              </a:rPr>
              <a:t> </a:t>
            </a:r>
            <a:r>
              <a:rPr lang="it-IT" sz="1600" kern="0" dirty="0" err="1">
                <a:latin typeface="+mn-lt"/>
              </a:rPr>
              <a:t>them</a:t>
            </a:r>
            <a:r>
              <a:rPr lang="it-IT" sz="1600" kern="0" dirty="0">
                <a:latin typeface="+mn-lt"/>
              </a:rPr>
              <a:t> </a:t>
            </a:r>
            <a:r>
              <a:rPr lang="it-IT" sz="1600" kern="0" dirty="0" err="1">
                <a:latin typeface="+mn-lt"/>
              </a:rPr>
              <a:t>to</a:t>
            </a:r>
            <a:r>
              <a:rPr lang="it-IT" sz="1600" kern="0" dirty="0">
                <a:latin typeface="+mn-lt"/>
              </a:rPr>
              <a:t> the </a:t>
            </a:r>
            <a:r>
              <a:rPr lang="it-IT" sz="1600" kern="0" dirty="0" err="1">
                <a:latin typeface="+mn-lt"/>
              </a:rPr>
              <a:t>subscribers</a:t>
            </a:r>
            <a:r>
              <a:rPr lang="it-IT" sz="1600" kern="0" dirty="0">
                <a:latin typeface="+mn-lt"/>
              </a:rPr>
              <a:t>;</a:t>
            </a:r>
          </a:p>
          <a:p>
            <a:pPr marL="1143000" lvl="2" indent="-228600" eaLnBrk="1" hangingPunct="1">
              <a:spcBef>
                <a:spcPct val="20000"/>
              </a:spcBef>
              <a:buFontTx/>
              <a:buChar char="•"/>
              <a:defRPr/>
            </a:pPr>
            <a:endParaRPr lang="it-IT" sz="1600" kern="0" dirty="0">
              <a:latin typeface="+mn-lt"/>
            </a:endParaRPr>
          </a:p>
          <a:p>
            <a:pPr marL="742950" lvl="1" indent="-285750" eaLnBrk="1" hangingPunct="1">
              <a:spcBef>
                <a:spcPct val="20000"/>
              </a:spcBef>
              <a:buFontTx/>
              <a:buChar char="–"/>
              <a:defRPr/>
            </a:pPr>
            <a:r>
              <a:rPr lang="en-US" sz="1600" kern="0" dirty="0">
                <a:solidFill>
                  <a:srgbClr val="003399"/>
                </a:solidFill>
                <a:latin typeface="+mn-lt"/>
              </a:rPr>
              <a:t>JOB CONTROL</a:t>
            </a:r>
          </a:p>
          <a:p>
            <a:pPr marL="1143000" lvl="2" indent="-228600" eaLnBrk="1" hangingPunct="1">
              <a:spcBef>
                <a:spcPct val="20000"/>
              </a:spcBef>
              <a:buFontTx/>
              <a:buChar char="•"/>
              <a:defRPr/>
            </a:pPr>
            <a:r>
              <a:rPr lang="it-IT" sz="1600" kern="0" dirty="0">
                <a:latin typeface="+mn-lt"/>
              </a:rPr>
              <a:t>S</a:t>
            </a:r>
            <a:r>
              <a:rPr lang="en-US" sz="1600" kern="0" dirty="0">
                <a:latin typeface="+mn-lt"/>
              </a:rPr>
              <a:t>tarts, monitor</a:t>
            </a:r>
            <a:r>
              <a:rPr lang="it-IT" sz="1600" kern="0" dirty="0">
                <a:latin typeface="+mn-lt"/>
              </a:rPr>
              <a:t>s</a:t>
            </a:r>
            <a:r>
              <a:rPr lang="en-US" sz="1600" kern="0" dirty="0">
                <a:latin typeface="+mn-lt"/>
              </a:rPr>
              <a:t> and </a:t>
            </a:r>
            <a:r>
              <a:rPr lang="it-IT" sz="1600" kern="0" dirty="0" err="1">
                <a:latin typeface="+mn-lt"/>
              </a:rPr>
              <a:t>stops</a:t>
            </a:r>
            <a:r>
              <a:rPr lang="en-US" sz="1600" kern="0" dirty="0">
                <a:latin typeface="+mn-lt"/>
              </a:rPr>
              <a:t> the software</a:t>
            </a:r>
            <a:r>
              <a:rPr lang="it-IT" sz="1600" kern="0" dirty="0">
                <a:latin typeface="+mn-lt"/>
              </a:rPr>
              <a:t> </a:t>
            </a:r>
            <a:r>
              <a:rPr lang="it-IT" sz="1600" kern="0" dirty="0" err="1">
                <a:latin typeface="+mn-lt"/>
              </a:rPr>
              <a:t>elements</a:t>
            </a:r>
            <a:r>
              <a:rPr lang="it-IT" sz="1600" kern="0" dirty="0">
                <a:latin typeface="+mn-lt"/>
              </a:rPr>
              <a:t> </a:t>
            </a:r>
            <a:r>
              <a:rPr lang="it-IT" sz="1600" kern="0" dirty="0" err="1">
                <a:latin typeface="+mn-lt"/>
              </a:rPr>
              <a:t>of</a:t>
            </a:r>
            <a:r>
              <a:rPr lang="it-IT" sz="1600" kern="0" dirty="0">
                <a:latin typeface="+mn-lt"/>
              </a:rPr>
              <a:t> RCMS, </a:t>
            </a:r>
            <a:r>
              <a:rPr lang="it-IT" sz="1600" kern="0" dirty="0" err="1">
                <a:latin typeface="+mn-lt"/>
              </a:rPr>
              <a:t>including</a:t>
            </a:r>
            <a:r>
              <a:rPr lang="it-IT" sz="1600" kern="0" dirty="0">
                <a:latin typeface="+mn-lt"/>
              </a:rPr>
              <a:t> the DAQ </a:t>
            </a:r>
            <a:r>
              <a:rPr lang="it-IT" sz="1600" kern="0" dirty="0" err="1">
                <a:latin typeface="+mn-lt"/>
              </a:rPr>
              <a:t>components</a:t>
            </a:r>
            <a:r>
              <a:rPr lang="it-IT" sz="1600" kern="0" dirty="0">
                <a:latin typeface="+mn-lt"/>
              </a:rPr>
              <a:t>;</a:t>
            </a:r>
            <a:endParaRPr lang="en-US" sz="1600" kern="0" dirty="0">
              <a:latin typeface="+mn-lt"/>
            </a:endParaRPr>
          </a:p>
        </p:txBody>
      </p:sp>
      <p:sp>
        <p:nvSpPr>
          <p:cNvPr id="77828" name="Titolo 1"/>
          <p:cNvSpPr>
            <a:spLocks noGrp="1"/>
          </p:cNvSpPr>
          <p:nvPr>
            <p:ph type="title"/>
          </p:nvPr>
        </p:nvSpPr>
        <p:spPr/>
        <p:txBody>
          <a:bodyPr/>
          <a:lstStyle/>
          <a:p>
            <a:r>
              <a:rPr lang="en-US" smtClean="0"/>
              <a:t>RCMS Services</a:t>
            </a:r>
            <a:endParaRPr lang="it-IT" smtClean="0"/>
          </a:p>
        </p:txBody>
      </p:sp>
      <p:sp>
        <p:nvSpPr>
          <p:cNvPr id="5" name="Segnaposto data 4"/>
          <p:cNvSpPr>
            <a:spLocks noGrp="1"/>
          </p:cNvSpPr>
          <p:nvPr>
            <p:ph type="dt" sz="quarter" idx="10"/>
          </p:nvPr>
        </p:nvSpPr>
        <p:spPr>
          <a:xfrm>
            <a:off x="3017838" y="6653213"/>
            <a:ext cx="3136900" cy="133350"/>
          </a:xfrm>
        </p:spPr>
        <p:txBody>
          <a:bodyPr/>
          <a:lstStyle/>
          <a:p>
            <a:pPr algn="ctr">
              <a:defRPr/>
            </a:pPr>
            <a:r>
              <a:rPr lang="it-IT"/>
              <a:t>10.12.2008</a:t>
            </a:r>
            <a:endParaRPr lang="en-US"/>
          </a:p>
        </p:txBody>
      </p:sp>
      <p:sp>
        <p:nvSpPr>
          <p:cNvPr id="6" name="Segnaposto piè di pagina 5"/>
          <p:cNvSpPr>
            <a:spLocks noGrp="1"/>
          </p:cNvSpPr>
          <p:nvPr>
            <p:ph type="ftr" sz="quarter" idx="11"/>
          </p:nvPr>
        </p:nvSpPr>
        <p:spPr>
          <a:xfrm>
            <a:off x="6872288" y="6634163"/>
            <a:ext cx="2063750" cy="133350"/>
          </a:xfrm>
        </p:spPr>
        <p:txBody>
          <a:bodyPr/>
          <a:lstStyle/>
          <a:p>
            <a:pPr algn="r">
              <a:defRPr/>
            </a:pPr>
            <a:r>
              <a:rPr lang="en-US"/>
              <a:t>M.Gulmini</a:t>
            </a:r>
          </a:p>
        </p:txBody>
      </p:sp>
      <p:sp>
        <p:nvSpPr>
          <p:cNvPr id="4" name="Segnaposto numero diapositiva 3"/>
          <p:cNvSpPr>
            <a:spLocks noGrp="1"/>
          </p:cNvSpPr>
          <p:nvPr>
            <p:ph type="sldNum" sz="quarter" idx="12"/>
          </p:nvPr>
        </p:nvSpPr>
        <p:spPr>
          <a:xfrm>
            <a:off x="166688" y="6634163"/>
            <a:ext cx="2155825" cy="133350"/>
          </a:xfrm>
        </p:spPr>
        <p:txBody>
          <a:bodyPr/>
          <a:lstStyle/>
          <a:p>
            <a:pPr algn="l">
              <a:defRPr/>
            </a:pPr>
            <a:fld id="{D1112B32-FA39-4879-9D26-D3208F7C0EDD}" type="slidenum">
              <a:rPr lang="en-US" smtClean="0"/>
              <a:pPr algn="l">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The GRIDCC Architecture</a:t>
            </a:r>
          </a:p>
        </p:txBody>
      </p:sp>
      <p:sp>
        <p:nvSpPr>
          <p:cNvPr id="4" name="Segnaposto data 3"/>
          <p:cNvSpPr>
            <a:spLocks noGrp="1"/>
          </p:cNvSpPr>
          <p:nvPr>
            <p:ph type="dt" sz="quarter" idx="10"/>
          </p:nvPr>
        </p:nvSpPr>
        <p:spPr/>
        <p:txBody>
          <a:bodyPr/>
          <a:lstStyle/>
          <a:p>
            <a:pPr>
              <a:defRPr/>
            </a:pPr>
            <a:r>
              <a:rPr lang="it-IT"/>
              <a:t>10.12.2008</a:t>
            </a:r>
            <a:endParaRPr lang="en-US"/>
          </a:p>
        </p:txBody>
      </p:sp>
      <p:sp>
        <p:nvSpPr>
          <p:cNvPr id="5" name="Segnaposto piè di pagina 4"/>
          <p:cNvSpPr>
            <a:spLocks noGrp="1"/>
          </p:cNvSpPr>
          <p:nvPr>
            <p:ph type="ftr" sz="quarter" idx="11"/>
          </p:nvPr>
        </p:nvSpPr>
        <p:spPr/>
        <p:txBody>
          <a:bodyPr/>
          <a:lstStyle/>
          <a:p>
            <a:pPr>
              <a:defRPr/>
            </a:pPr>
            <a:r>
              <a:rPr lang="en-US"/>
              <a:t>M.Gulmini</a:t>
            </a:r>
          </a:p>
        </p:txBody>
      </p:sp>
      <p:sp>
        <p:nvSpPr>
          <p:cNvPr id="6" name="Segnaposto numero diapositiva 5"/>
          <p:cNvSpPr>
            <a:spLocks noGrp="1"/>
          </p:cNvSpPr>
          <p:nvPr>
            <p:ph type="sldNum" sz="quarter" idx="12"/>
          </p:nvPr>
        </p:nvSpPr>
        <p:spPr/>
        <p:txBody>
          <a:bodyPr/>
          <a:lstStyle/>
          <a:p>
            <a:pPr>
              <a:defRPr/>
            </a:pPr>
            <a:fld id="{455DCA34-04A9-409F-A09B-20B915E08C22}" type="slidenum">
              <a:rPr lang="en-US"/>
              <a:pPr>
                <a:defRPr/>
              </a:pPr>
              <a:t>54</a:t>
            </a:fld>
            <a:endParaRPr lang="en-US"/>
          </a:p>
        </p:txBody>
      </p:sp>
      <p:grpSp>
        <p:nvGrpSpPr>
          <p:cNvPr id="29702" name="Gruppo 112"/>
          <p:cNvGrpSpPr>
            <a:grpSpLocks/>
          </p:cNvGrpSpPr>
          <p:nvPr/>
        </p:nvGrpSpPr>
        <p:grpSpPr bwMode="auto">
          <a:xfrm>
            <a:off x="234950" y="785813"/>
            <a:ext cx="8909050" cy="5762625"/>
            <a:chOff x="234950" y="785794"/>
            <a:chExt cx="8909050" cy="5762625"/>
          </a:xfrm>
        </p:grpSpPr>
        <p:sp>
          <p:nvSpPr>
            <p:cNvPr id="29703" name="Rectangle 17"/>
            <p:cNvSpPr>
              <a:spLocks noChangeArrowheads="1"/>
            </p:cNvSpPr>
            <p:nvPr/>
          </p:nvSpPr>
          <p:spPr bwMode="auto">
            <a:xfrm>
              <a:off x="234950" y="6280131"/>
              <a:ext cx="5146675" cy="268288"/>
            </a:xfrm>
            <a:prstGeom prst="rect">
              <a:avLst/>
            </a:prstGeom>
            <a:noFill/>
            <a:ln w="9525">
              <a:noFill/>
              <a:miter lim="800000"/>
              <a:headEnd/>
              <a:tailEnd/>
            </a:ln>
          </p:spPr>
          <p:txBody>
            <a:bodyPr anchor="b"/>
            <a:lstStyle/>
            <a:p>
              <a:r>
                <a:rPr lang="en-US" sz="900" dirty="0"/>
                <a:t>F. </a:t>
              </a:r>
              <a:r>
                <a:rPr lang="en-US" sz="900" dirty="0" err="1"/>
                <a:t>Lelli</a:t>
              </a:r>
              <a:r>
                <a:rPr lang="en-US" sz="900" dirty="0"/>
                <a:t>, 3</a:t>
              </a:r>
              <a:r>
                <a:rPr lang="en-US" sz="900" baseline="30000" dirty="0"/>
                <a:t>rd</a:t>
              </a:r>
              <a:r>
                <a:rPr lang="en-US" sz="900" dirty="0"/>
                <a:t> (final) GRIDCC Annual Review, London, 15 October 2006</a:t>
              </a:r>
            </a:p>
          </p:txBody>
        </p:sp>
        <p:sp>
          <p:nvSpPr>
            <p:cNvPr id="29704" name="Rectangle 2"/>
            <p:cNvSpPr>
              <a:spLocks noChangeArrowheads="1"/>
            </p:cNvSpPr>
            <p:nvPr/>
          </p:nvSpPr>
          <p:spPr bwMode="auto">
            <a:xfrm>
              <a:off x="287338" y="785794"/>
              <a:ext cx="3246437" cy="4216400"/>
            </a:xfrm>
            <a:prstGeom prst="rect">
              <a:avLst/>
            </a:prstGeom>
            <a:solidFill>
              <a:srgbClr val="CCFF99"/>
            </a:solidFill>
            <a:ln w="9525">
              <a:noFill/>
              <a:miter lim="800000"/>
              <a:headEnd/>
              <a:tailEnd/>
            </a:ln>
          </p:spPr>
          <p:txBody>
            <a:bodyPr wrap="none" anchor="ctr"/>
            <a:lstStyle/>
            <a:p>
              <a:endParaRPr lang="en-GB" sz="2000" b="1">
                <a:latin typeface="Helvetica" pitchFamily="13" charset="0"/>
              </a:endParaRPr>
            </a:p>
          </p:txBody>
        </p:sp>
        <p:sp>
          <p:nvSpPr>
            <p:cNvPr id="29705" name="Rectangle 3"/>
            <p:cNvSpPr>
              <a:spLocks noChangeArrowheads="1"/>
            </p:cNvSpPr>
            <p:nvPr/>
          </p:nvSpPr>
          <p:spPr bwMode="auto">
            <a:xfrm>
              <a:off x="4321175" y="787381"/>
              <a:ext cx="4822825" cy="4240213"/>
            </a:xfrm>
            <a:prstGeom prst="rect">
              <a:avLst/>
            </a:prstGeom>
            <a:solidFill>
              <a:srgbClr val="CCFF99"/>
            </a:solidFill>
            <a:ln w="9525">
              <a:noFill/>
              <a:miter lim="800000"/>
              <a:headEnd/>
              <a:tailEnd/>
            </a:ln>
          </p:spPr>
          <p:txBody>
            <a:bodyPr wrap="none" anchor="ctr"/>
            <a:lstStyle/>
            <a:p>
              <a:endParaRPr lang="it-IT"/>
            </a:p>
          </p:txBody>
        </p:sp>
        <p:pic>
          <p:nvPicPr>
            <p:cNvPr id="29706" name="Picture 5"/>
            <p:cNvPicPr>
              <a:picLocks noChangeAspect="1" noChangeArrowheads="1"/>
            </p:cNvPicPr>
            <p:nvPr/>
          </p:nvPicPr>
          <p:blipFill>
            <a:blip r:embed="rId3"/>
            <a:srcRect/>
            <a:stretch>
              <a:fillRect/>
            </a:stretch>
          </p:blipFill>
          <p:spPr bwMode="auto">
            <a:xfrm>
              <a:off x="1871663" y="1344594"/>
              <a:ext cx="1568450" cy="906462"/>
            </a:xfrm>
            <a:prstGeom prst="rect">
              <a:avLst/>
            </a:prstGeom>
            <a:noFill/>
            <a:ln w="9525">
              <a:noFill/>
              <a:miter lim="800000"/>
              <a:headEnd/>
              <a:tailEnd/>
            </a:ln>
          </p:spPr>
        </p:pic>
        <p:grpSp>
          <p:nvGrpSpPr>
            <p:cNvPr id="29707" name="Group 6"/>
            <p:cNvGrpSpPr>
              <a:grpSpLocks/>
            </p:cNvGrpSpPr>
            <p:nvPr/>
          </p:nvGrpSpPr>
          <p:grpSpPr bwMode="auto">
            <a:xfrm rot="-5400000">
              <a:off x="2343944" y="2293125"/>
              <a:ext cx="396875" cy="458787"/>
              <a:chOff x="1934" y="2200"/>
              <a:chExt cx="402" cy="464"/>
            </a:xfrm>
          </p:grpSpPr>
          <p:grpSp>
            <p:nvGrpSpPr>
              <p:cNvPr id="29798" name="Group 7"/>
              <p:cNvGrpSpPr>
                <a:grpSpLocks/>
              </p:cNvGrpSpPr>
              <p:nvPr/>
            </p:nvGrpSpPr>
            <p:grpSpPr bwMode="auto">
              <a:xfrm>
                <a:off x="2136" y="2200"/>
                <a:ext cx="200" cy="464"/>
                <a:chOff x="2032" y="2264"/>
                <a:chExt cx="312" cy="464"/>
              </a:xfrm>
            </p:grpSpPr>
            <p:sp>
              <p:nvSpPr>
                <p:cNvPr id="29804" name="Rectangle 8"/>
                <p:cNvSpPr>
                  <a:spLocks noChangeArrowheads="1"/>
                </p:cNvSpPr>
                <p:nvPr/>
              </p:nvSpPr>
              <p:spPr bwMode="auto">
                <a:xfrm>
                  <a:off x="2032" y="2264"/>
                  <a:ext cx="296" cy="56"/>
                </a:xfrm>
                <a:prstGeom prst="rect">
                  <a:avLst/>
                </a:prstGeom>
                <a:solidFill>
                  <a:srgbClr val="FF9900"/>
                </a:solidFill>
                <a:ln w="9525">
                  <a:noFill/>
                  <a:miter lim="800000"/>
                  <a:headEnd/>
                  <a:tailEnd/>
                </a:ln>
              </p:spPr>
              <p:txBody>
                <a:bodyPr wrap="none" anchor="ctr"/>
                <a:lstStyle/>
                <a:p>
                  <a:endParaRPr lang="it-IT"/>
                </a:p>
              </p:txBody>
            </p:sp>
            <p:sp>
              <p:nvSpPr>
                <p:cNvPr id="29805" name="Rectangle 9"/>
                <p:cNvSpPr>
                  <a:spLocks noChangeArrowheads="1"/>
                </p:cNvSpPr>
                <p:nvPr/>
              </p:nvSpPr>
              <p:spPr bwMode="auto">
                <a:xfrm>
                  <a:off x="2032" y="2400"/>
                  <a:ext cx="296" cy="56"/>
                </a:xfrm>
                <a:prstGeom prst="rect">
                  <a:avLst/>
                </a:prstGeom>
                <a:solidFill>
                  <a:srgbClr val="FF9900"/>
                </a:solidFill>
                <a:ln w="9525">
                  <a:noFill/>
                  <a:miter lim="800000"/>
                  <a:headEnd/>
                  <a:tailEnd/>
                </a:ln>
              </p:spPr>
              <p:txBody>
                <a:bodyPr wrap="none" anchor="ctr"/>
                <a:lstStyle/>
                <a:p>
                  <a:endParaRPr lang="it-IT"/>
                </a:p>
              </p:txBody>
            </p:sp>
            <p:sp>
              <p:nvSpPr>
                <p:cNvPr id="29806" name="Rectangle 10"/>
                <p:cNvSpPr>
                  <a:spLocks noChangeArrowheads="1"/>
                </p:cNvSpPr>
                <p:nvPr/>
              </p:nvSpPr>
              <p:spPr bwMode="auto">
                <a:xfrm>
                  <a:off x="2040" y="2536"/>
                  <a:ext cx="296" cy="56"/>
                </a:xfrm>
                <a:prstGeom prst="rect">
                  <a:avLst/>
                </a:prstGeom>
                <a:solidFill>
                  <a:srgbClr val="FF9900"/>
                </a:solidFill>
                <a:ln w="9525">
                  <a:noFill/>
                  <a:miter lim="800000"/>
                  <a:headEnd/>
                  <a:tailEnd/>
                </a:ln>
              </p:spPr>
              <p:txBody>
                <a:bodyPr wrap="none" anchor="ctr"/>
                <a:lstStyle/>
                <a:p>
                  <a:endParaRPr lang="it-IT"/>
                </a:p>
              </p:txBody>
            </p:sp>
            <p:sp>
              <p:nvSpPr>
                <p:cNvPr id="29807" name="Rectangle 11"/>
                <p:cNvSpPr>
                  <a:spLocks noChangeArrowheads="1"/>
                </p:cNvSpPr>
                <p:nvPr/>
              </p:nvSpPr>
              <p:spPr bwMode="auto">
                <a:xfrm>
                  <a:off x="2048" y="2672"/>
                  <a:ext cx="296" cy="56"/>
                </a:xfrm>
                <a:prstGeom prst="rect">
                  <a:avLst/>
                </a:prstGeom>
                <a:solidFill>
                  <a:srgbClr val="FF9900"/>
                </a:solidFill>
                <a:ln w="9525">
                  <a:noFill/>
                  <a:miter lim="800000"/>
                  <a:headEnd/>
                  <a:tailEnd/>
                </a:ln>
              </p:spPr>
              <p:txBody>
                <a:bodyPr wrap="none" anchor="ctr"/>
                <a:lstStyle/>
                <a:p>
                  <a:endParaRPr lang="it-IT"/>
                </a:p>
              </p:txBody>
            </p:sp>
          </p:grpSp>
          <p:sp>
            <p:nvSpPr>
              <p:cNvPr id="29799" name="Rectangle 12"/>
              <p:cNvSpPr>
                <a:spLocks noChangeArrowheads="1"/>
              </p:cNvSpPr>
              <p:nvPr/>
            </p:nvSpPr>
            <p:spPr bwMode="auto">
              <a:xfrm>
                <a:off x="1934" y="2332"/>
                <a:ext cx="104" cy="240"/>
              </a:xfrm>
              <a:prstGeom prst="rect">
                <a:avLst/>
              </a:prstGeom>
              <a:solidFill>
                <a:schemeClr val="accent2"/>
              </a:solidFill>
              <a:ln w="9525">
                <a:solidFill>
                  <a:schemeClr val="tx1"/>
                </a:solidFill>
                <a:miter lim="800000"/>
                <a:headEnd/>
                <a:tailEnd/>
              </a:ln>
            </p:spPr>
            <p:txBody>
              <a:bodyPr wrap="none" anchor="ctr"/>
              <a:lstStyle/>
              <a:p>
                <a:endParaRPr lang="it-IT"/>
              </a:p>
            </p:txBody>
          </p:sp>
          <p:sp>
            <p:nvSpPr>
              <p:cNvPr id="29800" name="Line 13"/>
              <p:cNvSpPr>
                <a:spLocks noChangeShapeType="1"/>
              </p:cNvSpPr>
              <p:nvPr/>
            </p:nvSpPr>
            <p:spPr bwMode="auto">
              <a:xfrm flipV="1">
                <a:off x="2040" y="2256"/>
                <a:ext cx="80" cy="112"/>
              </a:xfrm>
              <a:prstGeom prst="line">
                <a:avLst/>
              </a:prstGeom>
              <a:noFill/>
              <a:ln w="9525">
                <a:solidFill>
                  <a:srgbClr val="CC0000"/>
                </a:solidFill>
                <a:round/>
                <a:headEnd/>
                <a:tailEnd/>
              </a:ln>
            </p:spPr>
            <p:txBody>
              <a:bodyPr/>
              <a:lstStyle/>
              <a:p>
                <a:endParaRPr lang="it-IT"/>
              </a:p>
            </p:txBody>
          </p:sp>
          <p:sp>
            <p:nvSpPr>
              <p:cNvPr id="29801" name="Line 14"/>
              <p:cNvSpPr>
                <a:spLocks noChangeShapeType="1"/>
              </p:cNvSpPr>
              <p:nvPr/>
            </p:nvSpPr>
            <p:spPr bwMode="auto">
              <a:xfrm flipV="1">
                <a:off x="2040" y="2360"/>
                <a:ext cx="96" cy="80"/>
              </a:xfrm>
              <a:prstGeom prst="line">
                <a:avLst/>
              </a:prstGeom>
              <a:noFill/>
              <a:ln w="9525">
                <a:solidFill>
                  <a:srgbClr val="CC0000"/>
                </a:solidFill>
                <a:round/>
                <a:headEnd/>
                <a:tailEnd/>
              </a:ln>
            </p:spPr>
            <p:txBody>
              <a:bodyPr/>
              <a:lstStyle/>
              <a:p>
                <a:endParaRPr lang="it-IT"/>
              </a:p>
            </p:txBody>
          </p:sp>
          <p:sp>
            <p:nvSpPr>
              <p:cNvPr id="29802" name="Line 15"/>
              <p:cNvSpPr>
                <a:spLocks noChangeShapeType="1"/>
              </p:cNvSpPr>
              <p:nvPr/>
            </p:nvSpPr>
            <p:spPr bwMode="auto">
              <a:xfrm>
                <a:off x="2036" y="2452"/>
                <a:ext cx="100" cy="44"/>
              </a:xfrm>
              <a:prstGeom prst="line">
                <a:avLst/>
              </a:prstGeom>
              <a:noFill/>
              <a:ln w="9525">
                <a:solidFill>
                  <a:srgbClr val="CC0000"/>
                </a:solidFill>
                <a:round/>
                <a:headEnd/>
                <a:tailEnd/>
              </a:ln>
            </p:spPr>
            <p:txBody>
              <a:bodyPr/>
              <a:lstStyle/>
              <a:p>
                <a:endParaRPr lang="it-IT"/>
              </a:p>
            </p:txBody>
          </p:sp>
          <p:sp>
            <p:nvSpPr>
              <p:cNvPr id="29803" name="Line 16"/>
              <p:cNvSpPr>
                <a:spLocks noChangeShapeType="1"/>
              </p:cNvSpPr>
              <p:nvPr/>
            </p:nvSpPr>
            <p:spPr bwMode="auto">
              <a:xfrm>
                <a:off x="2034" y="2546"/>
                <a:ext cx="110" cy="86"/>
              </a:xfrm>
              <a:prstGeom prst="line">
                <a:avLst/>
              </a:prstGeom>
              <a:noFill/>
              <a:ln w="9525">
                <a:solidFill>
                  <a:srgbClr val="CC0000"/>
                </a:solidFill>
                <a:round/>
                <a:headEnd/>
                <a:tailEnd/>
              </a:ln>
            </p:spPr>
            <p:txBody>
              <a:bodyPr/>
              <a:lstStyle/>
              <a:p>
                <a:endParaRPr lang="it-IT"/>
              </a:p>
            </p:txBody>
          </p:sp>
        </p:grpSp>
        <p:sp>
          <p:nvSpPr>
            <p:cNvPr id="29708" name="Line 17"/>
            <p:cNvSpPr>
              <a:spLocks noChangeShapeType="1"/>
            </p:cNvSpPr>
            <p:nvPr/>
          </p:nvSpPr>
          <p:spPr bwMode="auto">
            <a:xfrm>
              <a:off x="1295400" y="2874944"/>
              <a:ext cx="1895475" cy="450850"/>
            </a:xfrm>
            <a:prstGeom prst="line">
              <a:avLst/>
            </a:prstGeom>
            <a:noFill/>
            <a:ln w="9525">
              <a:solidFill>
                <a:schemeClr val="tx1"/>
              </a:solidFill>
              <a:round/>
              <a:headEnd/>
              <a:tailEnd/>
            </a:ln>
          </p:spPr>
          <p:txBody>
            <a:bodyPr/>
            <a:lstStyle/>
            <a:p>
              <a:endParaRPr lang="it-IT"/>
            </a:p>
          </p:txBody>
        </p:sp>
        <p:sp>
          <p:nvSpPr>
            <p:cNvPr id="29709" name="Line 18"/>
            <p:cNvSpPr>
              <a:spLocks noChangeShapeType="1"/>
            </p:cNvSpPr>
            <p:nvPr/>
          </p:nvSpPr>
          <p:spPr bwMode="auto">
            <a:xfrm>
              <a:off x="2613025" y="2805094"/>
              <a:ext cx="660400" cy="292100"/>
            </a:xfrm>
            <a:prstGeom prst="line">
              <a:avLst/>
            </a:prstGeom>
            <a:noFill/>
            <a:ln w="9525">
              <a:solidFill>
                <a:schemeClr val="tx1"/>
              </a:solidFill>
              <a:round/>
              <a:headEnd/>
              <a:tailEnd/>
            </a:ln>
          </p:spPr>
          <p:txBody>
            <a:bodyPr/>
            <a:lstStyle/>
            <a:p>
              <a:endParaRPr lang="it-IT"/>
            </a:p>
          </p:txBody>
        </p:sp>
        <p:sp>
          <p:nvSpPr>
            <p:cNvPr id="29710" name="Text Box 19"/>
            <p:cNvSpPr txBox="1">
              <a:spLocks noChangeArrowheads="1"/>
            </p:cNvSpPr>
            <p:nvPr/>
          </p:nvSpPr>
          <p:spPr bwMode="auto">
            <a:xfrm>
              <a:off x="1655763" y="858819"/>
              <a:ext cx="2057400" cy="396875"/>
            </a:xfrm>
            <a:prstGeom prst="rect">
              <a:avLst/>
            </a:prstGeom>
            <a:solidFill>
              <a:srgbClr val="FF9933"/>
            </a:solidFill>
            <a:ln w="9525">
              <a:noFill/>
              <a:miter lim="800000"/>
              <a:headEnd/>
              <a:tailEnd/>
            </a:ln>
          </p:spPr>
          <p:txBody>
            <a:bodyPr wrap="none">
              <a:spAutoFit/>
            </a:bodyPr>
            <a:lstStyle/>
            <a:p>
              <a:r>
                <a:rPr lang="en-US" sz="2000">
                  <a:latin typeface="Helvetica" pitchFamily="13" charset="0"/>
                </a:rPr>
                <a:t>Instruments Grid</a:t>
              </a:r>
            </a:p>
          </p:txBody>
        </p:sp>
        <p:sp>
          <p:nvSpPr>
            <p:cNvPr id="29711" name="Text Box 20"/>
            <p:cNvSpPr txBox="1">
              <a:spLocks noChangeArrowheads="1"/>
            </p:cNvSpPr>
            <p:nvPr/>
          </p:nvSpPr>
          <p:spPr bwMode="auto">
            <a:xfrm>
              <a:off x="3887788" y="858819"/>
              <a:ext cx="2371725" cy="396875"/>
            </a:xfrm>
            <a:prstGeom prst="rect">
              <a:avLst/>
            </a:prstGeom>
            <a:solidFill>
              <a:srgbClr val="FF9933"/>
            </a:solidFill>
            <a:ln w="9525">
              <a:noFill/>
              <a:miter lim="800000"/>
              <a:headEnd/>
              <a:tailEnd/>
            </a:ln>
          </p:spPr>
          <p:txBody>
            <a:bodyPr wrap="none">
              <a:spAutoFit/>
            </a:bodyPr>
            <a:lstStyle/>
            <a:p>
              <a:r>
                <a:rPr lang="en-US" sz="2000">
                  <a:latin typeface="Helvetica" pitchFamily="13" charset="0"/>
                </a:rPr>
                <a:t>Computational Grid</a:t>
              </a:r>
            </a:p>
          </p:txBody>
        </p:sp>
        <p:sp>
          <p:nvSpPr>
            <p:cNvPr id="29712" name="Line 21"/>
            <p:cNvSpPr>
              <a:spLocks noChangeShapeType="1"/>
            </p:cNvSpPr>
            <p:nvPr/>
          </p:nvSpPr>
          <p:spPr bwMode="auto">
            <a:xfrm flipH="1">
              <a:off x="5759450" y="1866881"/>
              <a:ext cx="1152525" cy="1223963"/>
            </a:xfrm>
            <a:prstGeom prst="line">
              <a:avLst/>
            </a:prstGeom>
            <a:noFill/>
            <a:ln w="9525">
              <a:solidFill>
                <a:schemeClr val="tx1"/>
              </a:solidFill>
              <a:round/>
              <a:headEnd/>
              <a:tailEnd/>
            </a:ln>
          </p:spPr>
          <p:txBody>
            <a:bodyPr/>
            <a:lstStyle/>
            <a:p>
              <a:endParaRPr lang="it-IT"/>
            </a:p>
          </p:txBody>
        </p:sp>
        <p:sp>
          <p:nvSpPr>
            <p:cNvPr id="29713" name="Line 22"/>
            <p:cNvSpPr>
              <a:spLocks noChangeShapeType="1"/>
            </p:cNvSpPr>
            <p:nvPr/>
          </p:nvSpPr>
          <p:spPr bwMode="auto">
            <a:xfrm flipH="1">
              <a:off x="5759450" y="2443144"/>
              <a:ext cx="1152525" cy="647700"/>
            </a:xfrm>
            <a:prstGeom prst="line">
              <a:avLst/>
            </a:prstGeom>
            <a:noFill/>
            <a:ln w="9525">
              <a:solidFill>
                <a:schemeClr val="tx1"/>
              </a:solidFill>
              <a:round/>
              <a:headEnd/>
              <a:tailEnd/>
            </a:ln>
          </p:spPr>
          <p:txBody>
            <a:bodyPr/>
            <a:lstStyle/>
            <a:p>
              <a:endParaRPr lang="it-IT"/>
            </a:p>
          </p:txBody>
        </p:sp>
        <p:sp>
          <p:nvSpPr>
            <p:cNvPr id="29714" name="Line 23"/>
            <p:cNvSpPr>
              <a:spLocks noChangeShapeType="1"/>
            </p:cNvSpPr>
            <p:nvPr/>
          </p:nvSpPr>
          <p:spPr bwMode="auto">
            <a:xfrm flipH="1" flipV="1">
              <a:off x="5759450" y="3090844"/>
              <a:ext cx="1441450" cy="144462"/>
            </a:xfrm>
            <a:prstGeom prst="line">
              <a:avLst/>
            </a:prstGeom>
            <a:noFill/>
            <a:ln w="9525">
              <a:solidFill>
                <a:schemeClr val="tx1"/>
              </a:solidFill>
              <a:round/>
              <a:headEnd/>
              <a:tailEnd/>
            </a:ln>
          </p:spPr>
          <p:txBody>
            <a:bodyPr/>
            <a:lstStyle/>
            <a:p>
              <a:endParaRPr lang="it-IT"/>
            </a:p>
          </p:txBody>
        </p:sp>
        <p:sp>
          <p:nvSpPr>
            <p:cNvPr id="29715" name="Text Box 24"/>
            <p:cNvSpPr txBox="1">
              <a:spLocks noChangeArrowheads="1"/>
            </p:cNvSpPr>
            <p:nvPr/>
          </p:nvSpPr>
          <p:spPr bwMode="auto">
            <a:xfrm>
              <a:off x="5265738" y="1052494"/>
              <a:ext cx="182562" cy="457200"/>
            </a:xfrm>
            <a:prstGeom prst="rect">
              <a:avLst/>
            </a:prstGeom>
            <a:noFill/>
            <a:ln w="25400">
              <a:noFill/>
              <a:miter lim="800000"/>
              <a:headEnd type="none" w="sm" len="sm"/>
              <a:tailEnd type="none" w="sm" len="sm"/>
            </a:ln>
          </p:spPr>
          <p:txBody>
            <a:bodyPr wrap="none">
              <a:spAutoFit/>
            </a:bodyPr>
            <a:lstStyle/>
            <a:p>
              <a:endParaRPr lang="en-GB">
                <a:latin typeface="Times New Roman" pitchFamily="18" charset="0"/>
              </a:endParaRPr>
            </a:p>
          </p:txBody>
        </p:sp>
        <p:sp>
          <p:nvSpPr>
            <p:cNvPr id="29716" name="Text Box 25"/>
            <p:cNvSpPr txBox="1">
              <a:spLocks noChangeArrowheads="1"/>
            </p:cNvSpPr>
            <p:nvPr/>
          </p:nvSpPr>
          <p:spPr bwMode="auto">
            <a:xfrm>
              <a:off x="8770938" y="1127106"/>
              <a:ext cx="184150" cy="457200"/>
            </a:xfrm>
            <a:prstGeom prst="rect">
              <a:avLst/>
            </a:prstGeom>
            <a:noFill/>
            <a:ln w="25400">
              <a:noFill/>
              <a:miter lim="800000"/>
              <a:headEnd type="none" w="sm" len="sm"/>
              <a:tailEnd type="none" w="sm" len="sm"/>
            </a:ln>
          </p:spPr>
          <p:txBody>
            <a:bodyPr wrap="none">
              <a:spAutoFit/>
            </a:bodyPr>
            <a:lstStyle/>
            <a:p>
              <a:endParaRPr lang="en-GB">
                <a:latin typeface="Times New Roman" pitchFamily="18" charset="0"/>
              </a:endParaRPr>
            </a:p>
          </p:txBody>
        </p:sp>
        <p:sp>
          <p:nvSpPr>
            <p:cNvPr id="29717" name="Text Box 26"/>
            <p:cNvSpPr txBox="1">
              <a:spLocks noChangeArrowheads="1"/>
            </p:cNvSpPr>
            <p:nvPr/>
          </p:nvSpPr>
          <p:spPr bwMode="auto">
            <a:xfrm>
              <a:off x="5765800" y="3416281"/>
              <a:ext cx="184150" cy="457200"/>
            </a:xfrm>
            <a:prstGeom prst="rect">
              <a:avLst/>
            </a:prstGeom>
            <a:noFill/>
            <a:ln w="25400">
              <a:noFill/>
              <a:miter lim="800000"/>
              <a:headEnd type="none" w="sm" len="sm"/>
              <a:tailEnd type="none" w="sm" len="sm"/>
            </a:ln>
          </p:spPr>
          <p:txBody>
            <a:bodyPr wrap="none">
              <a:spAutoFit/>
            </a:bodyPr>
            <a:lstStyle/>
            <a:p>
              <a:endParaRPr lang="en-GB">
                <a:latin typeface="Times New Roman" pitchFamily="18" charset="0"/>
              </a:endParaRPr>
            </a:p>
          </p:txBody>
        </p:sp>
        <p:sp>
          <p:nvSpPr>
            <p:cNvPr id="29718" name="Text Box 27"/>
            <p:cNvSpPr txBox="1">
              <a:spLocks noChangeArrowheads="1"/>
            </p:cNvSpPr>
            <p:nvPr/>
          </p:nvSpPr>
          <p:spPr bwMode="auto">
            <a:xfrm>
              <a:off x="8551863" y="3067031"/>
              <a:ext cx="184150" cy="455613"/>
            </a:xfrm>
            <a:prstGeom prst="rect">
              <a:avLst/>
            </a:prstGeom>
            <a:noFill/>
            <a:ln w="25400">
              <a:noFill/>
              <a:miter lim="800000"/>
              <a:headEnd type="none" w="sm" len="sm"/>
              <a:tailEnd type="none" w="sm" len="sm"/>
            </a:ln>
          </p:spPr>
          <p:txBody>
            <a:bodyPr wrap="none">
              <a:spAutoFit/>
            </a:bodyPr>
            <a:lstStyle/>
            <a:p>
              <a:endParaRPr lang="en-GB">
                <a:latin typeface="Times New Roman" pitchFamily="18" charset="0"/>
              </a:endParaRPr>
            </a:p>
          </p:txBody>
        </p:sp>
        <p:grpSp>
          <p:nvGrpSpPr>
            <p:cNvPr id="29719" name="Group 28"/>
            <p:cNvGrpSpPr>
              <a:grpSpLocks/>
            </p:cNvGrpSpPr>
            <p:nvPr/>
          </p:nvGrpSpPr>
          <p:grpSpPr bwMode="auto">
            <a:xfrm>
              <a:off x="3384550" y="2659044"/>
              <a:ext cx="1311275" cy="1371600"/>
              <a:chOff x="1776" y="2064"/>
              <a:chExt cx="805" cy="912"/>
            </a:xfrm>
          </p:grpSpPr>
          <p:pic>
            <p:nvPicPr>
              <p:cNvPr id="29796" name="Picture 29" descr="Picture1"/>
              <p:cNvPicPr>
                <a:picLocks noChangeAspect="1" noChangeArrowheads="1"/>
              </p:cNvPicPr>
              <p:nvPr/>
            </p:nvPicPr>
            <p:blipFill>
              <a:blip r:embed="rId4"/>
              <a:srcRect/>
              <a:stretch>
                <a:fillRect/>
              </a:stretch>
            </p:blipFill>
            <p:spPr bwMode="auto">
              <a:xfrm>
                <a:off x="1776" y="2064"/>
                <a:ext cx="805" cy="912"/>
              </a:xfrm>
              <a:prstGeom prst="rect">
                <a:avLst/>
              </a:prstGeom>
              <a:noFill/>
              <a:ln w="9525">
                <a:noFill/>
                <a:miter lim="800000"/>
                <a:headEnd/>
                <a:tailEnd/>
              </a:ln>
            </p:spPr>
          </p:pic>
          <p:sp>
            <p:nvSpPr>
              <p:cNvPr id="29797" name="WordArt 30"/>
              <p:cNvSpPr>
                <a:spLocks noChangeArrowheads="1" noChangeShapeType="1" noTextEdit="1"/>
              </p:cNvSpPr>
              <p:nvPr/>
            </p:nvSpPr>
            <p:spPr bwMode="auto">
              <a:xfrm>
                <a:off x="1824" y="2400"/>
                <a:ext cx="672" cy="342"/>
              </a:xfrm>
              <a:prstGeom prst="rect">
                <a:avLst/>
              </a:prstGeom>
            </p:spPr>
            <p:txBody>
              <a:bodyPr wrap="none" fromWordArt="1">
                <a:prstTxWarp prst="textCanDown">
                  <a:avLst>
                    <a:gd name="adj" fmla="val 33333"/>
                  </a:avLst>
                </a:prstTxWarp>
              </a:bodyPr>
              <a:lstStyle/>
              <a:p>
                <a:r>
                  <a:rPr lang="it-IT" sz="3600" kern="10">
                    <a:ln w="9525">
                      <a:solidFill>
                        <a:srgbClr val="000000"/>
                      </a:solidFill>
                      <a:round/>
                      <a:headEnd/>
                      <a:tailEnd/>
                    </a:ln>
                    <a:solidFill>
                      <a:srgbClr val="000000"/>
                    </a:solidFill>
                    <a:latin typeface="Arial"/>
                    <a:cs typeface="Arial"/>
                  </a:rPr>
                  <a:t>Grid</a:t>
                </a:r>
              </a:p>
            </p:txBody>
          </p:sp>
        </p:grpSp>
        <p:pic>
          <p:nvPicPr>
            <p:cNvPr id="29720" name="Picture 31"/>
            <p:cNvPicPr>
              <a:picLocks noChangeAspect="1" noChangeArrowheads="1"/>
            </p:cNvPicPr>
            <p:nvPr/>
          </p:nvPicPr>
          <p:blipFill>
            <a:blip r:embed="rId5"/>
            <a:srcRect/>
            <a:stretch>
              <a:fillRect/>
            </a:stretch>
          </p:blipFill>
          <p:spPr bwMode="auto">
            <a:xfrm>
              <a:off x="1439863" y="4632306"/>
              <a:ext cx="1352550" cy="979488"/>
            </a:xfrm>
            <a:prstGeom prst="rect">
              <a:avLst/>
            </a:prstGeom>
            <a:noFill/>
            <a:ln w="9525">
              <a:noFill/>
              <a:miter lim="800000"/>
              <a:headEnd/>
              <a:tailEnd/>
            </a:ln>
          </p:spPr>
        </p:pic>
        <p:sp>
          <p:nvSpPr>
            <p:cNvPr id="29721" name="Line 32"/>
            <p:cNvSpPr>
              <a:spLocks noChangeShapeType="1"/>
            </p:cNvSpPr>
            <p:nvPr/>
          </p:nvSpPr>
          <p:spPr bwMode="auto">
            <a:xfrm flipV="1">
              <a:off x="2689225" y="3884594"/>
              <a:ext cx="1282700" cy="596900"/>
            </a:xfrm>
            <a:prstGeom prst="line">
              <a:avLst/>
            </a:prstGeom>
            <a:noFill/>
            <a:ln w="9525">
              <a:solidFill>
                <a:schemeClr val="tx1"/>
              </a:solidFill>
              <a:round/>
              <a:headEnd/>
              <a:tailEnd/>
            </a:ln>
          </p:spPr>
          <p:txBody>
            <a:bodyPr/>
            <a:lstStyle/>
            <a:p>
              <a:endParaRPr lang="it-IT"/>
            </a:p>
          </p:txBody>
        </p:sp>
        <p:grpSp>
          <p:nvGrpSpPr>
            <p:cNvPr id="29722" name="Group 33"/>
            <p:cNvGrpSpPr>
              <a:grpSpLocks/>
            </p:cNvGrpSpPr>
            <p:nvPr/>
          </p:nvGrpSpPr>
          <p:grpSpPr bwMode="auto">
            <a:xfrm rot="-5400000">
              <a:off x="1083469" y="2412188"/>
              <a:ext cx="396875" cy="458787"/>
              <a:chOff x="1934" y="2200"/>
              <a:chExt cx="402" cy="464"/>
            </a:xfrm>
          </p:grpSpPr>
          <p:grpSp>
            <p:nvGrpSpPr>
              <p:cNvPr id="29786" name="Group 34"/>
              <p:cNvGrpSpPr>
                <a:grpSpLocks/>
              </p:cNvGrpSpPr>
              <p:nvPr/>
            </p:nvGrpSpPr>
            <p:grpSpPr bwMode="auto">
              <a:xfrm>
                <a:off x="2136" y="2200"/>
                <a:ext cx="200" cy="464"/>
                <a:chOff x="2032" y="2264"/>
                <a:chExt cx="312" cy="464"/>
              </a:xfrm>
            </p:grpSpPr>
            <p:sp>
              <p:nvSpPr>
                <p:cNvPr id="29792" name="Rectangle 35"/>
                <p:cNvSpPr>
                  <a:spLocks noChangeArrowheads="1"/>
                </p:cNvSpPr>
                <p:nvPr/>
              </p:nvSpPr>
              <p:spPr bwMode="auto">
                <a:xfrm>
                  <a:off x="2032" y="2264"/>
                  <a:ext cx="296" cy="56"/>
                </a:xfrm>
                <a:prstGeom prst="rect">
                  <a:avLst/>
                </a:prstGeom>
                <a:solidFill>
                  <a:srgbClr val="FF9900"/>
                </a:solidFill>
                <a:ln w="9525">
                  <a:noFill/>
                  <a:miter lim="800000"/>
                  <a:headEnd/>
                  <a:tailEnd/>
                </a:ln>
              </p:spPr>
              <p:txBody>
                <a:bodyPr wrap="none" anchor="ctr"/>
                <a:lstStyle/>
                <a:p>
                  <a:endParaRPr lang="it-IT"/>
                </a:p>
              </p:txBody>
            </p:sp>
            <p:sp>
              <p:nvSpPr>
                <p:cNvPr id="29793" name="Rectangle 36"/>
                <p:cNvSpPr>
                  <a:spLocks noChangeArrowheads="1"/>
                </p:cNvSpPr>
                <p:nvPr/>
              </p:nvSpPr>
              <p:spPr bwMode="auto">
                <a:xfrm>
                  <a:off x="2032" y="2400"/>
                  <a:ext cx="296" cy="56"/>
                </a:xfrm>
                <a:prstGeom prst="rect">
                  <a:avLst/>
                </a:prstGeom>
                <a:solidFill>
                  <a:srgbClr val="FF9900"/>
                </a:solidFill>
                <a:ln w="9525">
                  <a:noFill/>
                  <a:miter lim="800000"/>
                  <a:headEnd/>
                  <a:tailEnd/>
                </a:ln>
              </p:spPr>
              <p:txBody>
                <a:bodyPr wrap="none" anchor="ctr"/>
                <a:lstStyle/>
                <a:p>
                  <a:endParaRPr lang="it-IT"/>
                </a:p>
              </p:txBody>
            </p:sp>
            <p:sp>
              <p:nvSpPr>
                <p:cNvPr id="29794" name="Rectangle 37"/>
                <p:cNvSpPr>
                  <a:spLocks noChangeArrowheads="1"/>
                </p:cNvSpPr>
                <p:nvPr/>
              </p:nvSpPr>
              <p:spPr bwMode="auto">
                <a:xfrm>
                  <a:off x="2040" y="2536"/>
                  <a:ext cx="296" cy="56"/>
                </a:xfrm>
                <a:prstGeom prst="rect">
                  <a:avLst/>
                </a:prstGeom>
                <a:solidFill>
                  <a:srgbClr val="FF9900"/>
                </a:solidFill>
                <a:ln w="9525">
                  <a:noFill/>
                  <a:miter lim="800000"/>
                  <a:headEnd/>
                  <a:tailEnd/>
                </a:ln>
              </p:spPr>
              <p:txBody>
                <a:bodyPr wrap="none" anchor="ctr"/>
                <a:lstStyle/>
                <a:p>
                  <a:endParaRPr lang="it-IT"/>
                </a:p>
              </p:txBody>
            </p:sp>
            <p:sp>
              <p:nvSpPr>
                <p:cNvPr id="29795" name="Rectangle 38"/>
                <p:cNvSpPr>
                  <a:spLocks noChangeArrowheads="1"/>
                </p:cNvSpPr>
                <p:nvPr/>
              </p:nvSpPr>
              <p:spPr bwMode="auto">
                <a:xfrm>
                  <a:off x="2048" y="2672"/>
                  <a:ext cx="296" cy="56"/>
                </a:xfrm>
                <a:prstGeom prst="rect">
                  <a:avLst/>
                </a:prstGeom>
                <a:solidFill>
                  <a:srgbClr val="FF9900"/>
                </a:solidFill>
                <a:ln w="9525">
                  <a:noFill/>
                  <a:miter lim="800000"/>
                  <a:headEnd/>
                  <a:tailEnd/>
                </a:ln>
              </p:spPr>
              <p:txBody>
                <a:bodyPr wrap="none" anchor="ctr"/>
                <a:lstStyle/>
                <a:p>
                  <a:endParaRPr lang="it-IT"/>
                </a:p>
              </p:txBody>
            </p:sp>
          </p:grpSp>
          <p:sp>
            <p:nvSpPr>
              <p:cNvPr id="29787" name="Rectangle 39"/>
              <p:cNvSpPr>
                <a:spLocks noChangeArrowheads="1"/>
              </p:cNvSpPr>
              <p:nvPr/>
            </p:nvSpPr>
            <p:spPr bwMode="auto">
              <a:xfrm>
                <a:off x="1934" y="2332"/>
                <a:ext cx="104" cy="240"/>
              </a:xfrm>
              <a:prstGeom prst="rect">
                <a:avLst/>
              </a:prstGeom>
              <a:solidFill>
                <a:schemeClr val="accent2"/>
              </a:solidFill>
              <a:ln w="9525">
                <a:solidFill>
                  <a:schemeClr val="tx1"/>
                </a:solidFill>
                <a:miter lim="800000"/>
                <a:headEnd/>
                <a:tailEnd/>
              </a:ln>
            </p:spPr>
            <p:txBody>
              <a:bodyPr wrap="none" anchor="ctr"/>
              <a:lstStyle/>
              <a:p>
                <a:endParaRPr lang="it-IT"/>
              </a:p>
            </p:txBody>
          </p:sp>
          <p:sp>
            <p:nvSpPr>
              <p:cNvPr id="29788" name="Line 40"/>
              <p:cNvSpPr>
                <a:spLocks noChangeShapeType="1"/>
              </p:cNvSpPr>
              <p:nvPr/>
            </p:nvSpPr>
            <p:spPr bwMode="auto">
              <a:xfrm flipV="1">
                <a:off x="2040" y="2256"/>
                <a:ext cx="80" cy="112"/>
              </a:xfrm>
              <a:prstGeom prst="line">
                <a:avLst/>
              </a:prstGeom>
              <a:noFill/>
              <a:ln w="9525">
                <a:solidFill>
                  <a:srgbClr val="CC0000"/>
                </a:solidFill>
                <a:round/>
                <a:headEnd/>
                <a:tailEnd/>
              </a:ln>
            </p:spPr>
            <p:txBody>
              <a:bodyPr/>
              <a:lstStyle/>
              <a:p>
                <a:endParaRPr lang="it-IT"/>
              </a:p>
            </p:txBody>
          </p:sp>
          <p:sp>
            <p:nvSpPr>
              <p:cNvPr id="29789" name="Line 41"/>
              <p:cNvSpPr>
                <a:spLocks noChangeShapeType="1"/>
              </p:cNvSpPr>
              <p:nvPr/>
            </p:nvSpPr>
            <p:spPr bwMode="auto">
              <a:xfrm flipV="1">
                <a:off x="2040" y="2360"/>
                <a:ext cx="96" cy="80"/>
              </a:xfrm>
              <a:prstGeom prst="line">
                <a:avLst/>
              </a:prstGeom>
              <a:noFill/>
              <a:ln w="9525">
                <a:solidFill>
                  <a:srgbClr val="CC0000"/>
                </a:solidFill>
                <a:round/>
                <a:headEnd/>
                <a:tailEnd/>
              </a:ln>
            </p:spPr>
            <p:txBody>
              <a:bodyPr/>
              <a:lstStyle/>
              <a:p>
                <a:endParaRPr lang="it-IT"/>
              </a:p>
            </p:txBody>
          </p:sp>
          <p:sp>
            <p:nvSpPr>
              <p:cNvPr id="29790" name="Line 42"/>
              <p:cNvSpPr>
                <a:spLocks noChangeShapeType="1"/>
              </p:cNvSpPr>
              <p:nvPr/>
            </p:nvSpPr>
            <p:spPr bwMode="auto">
              <a:xfrm>
                <a:off x="2036" y="2452"/>
                <a:ext cx="100" cy="44"/>
              </a:xfrm>
              <a:prstGeom prst="line">
                <a:avLst/>
              </a:prstGeom>
              <a:noFill/>
              <a:ln w="9525">
                <a:solidFill>
                  <a:srgbClr val="CC0000"/>
                </a:solidFill>
                <a:round/>
                <a:headEnd/>
                <a:tailEnd/>
              </a:ln>
            </p:spPr>
            <p:txBody>
              <a:bodyPr/>
              <a:lstStyle/>
              <a:p>
                <a:endParaRPr lang="it-IT"/>
              </a:p>
            </p:txBody>
          </p:sp>
          <p:sp>
            <p:nvSpPr>
              <p:cNvPr id="29791" name="Line 43"/>
              <p:cNvSpPr>
                <a:spLocks noChangeShapeType="1"/>
              </p:cNvSpPr>
              <p:nvPr/>
            </p:nvSpPr>
            <p:spPr bwMode="auto">
              <a:xfrm>
                <a:off x="2034" y="2546"/>
                <a:ext cx="110" cy="86"/>
              </a:xfrm>
              <a:prstGeom prst="line">
                <a:avLst/>
              </a:prstGeom>
              <a:noFill/>
              <a:ln w="9525">
                <a:solidFill>
                  <a:srgbClr val="CC0000"/>
                </a:solidFill>
                <a:round/>
                <a:headEnd/>
                <a:tailEnd/>
              </a:ln>
            </p:spPr>
            <p:txBody>
              <a:bodyPr/>
              <a:lstStyle/>
              <a:p>
                <a:endParaRPr lang="it-IT"/>
              </a:p>
            </p:txBody>
          </p:sp>
        </p:grpSp>
        <p:grpSp>
          <p:nvGrpSpPr>
            <p:cNvPr id="29723" name="Group 44"/>
            <p:cNvGrpSpPr>
              <a:grpSpLocks/>
            </p:cNvGrpSpPr>
            <p:nvPr/>
          </p:nvGrpSpPr>
          <p:grpSpPr bwMode="auto">
            <a:xfrm>
              <a:off x="719138" y="787381"/>
              <a:ext cx="774700" cy="1666875"/>
              <a:chOff x="545" y="655"/>
              <a:chExt cx="488" cy="1050"/>
            </a:xfrm>
          </p:grpSpPr>
          <p:pic>
            <p:nvPicPr>
              <p:cNvPr id="29783" name="Picture 45" descr="j0205586"/>
              <p:cNvPicPr>
                <a:picLocks noChangeAspect="1" noChangeArrowheads="1"/>
              </p:cNvPicPr>
              <p:nvPr/>
            </p:nvPicPr>
            <p:blipFill>
              <a:blip r:embed="rId6"/>
              <a:srcRect/>
              <a:stretch>
                <a:fillRect/>
              </a:stretch>
            </p:blipFill>
            <p:spPr bwMode="auto">
              <a:xfrm>
                <a:off x="570" y="655"/>
                <a:ext cx="445" cy="409"/>
              </a:xfrm>
              <a:prstGeom prst="rect">
                <a:avLst/>
              </a:prstGeom>
              <a:noFill/>
              <a:ln w="9525">
                <a:noFill/>
                <a:miter lim="800000"/>
                <a:headEnd/>
                <a:tailEnd/>
              </a:ln>
            </p:spPr>
          </p:pic>
          <p:pic>
            <p:nvPicPr>
              <p:cNvPr id="29784" name="Picture 46" descr="MCj02055840000[1]"/>
              <p:cNvPicPr>
                <a:picLocks noChangeAspect="1" noChangeArrowheads="1"/>
              </p:cNvPicPr>
              <p:nvPr/>
            </p:nvPicPr>
            <p:blipFill>
              <a:blip r:embed="rId7"/>
              <a:srcRect/>
              <a:stretch>
                <a:fillRect/>
              </a:stretch>
            </p:blipFill>
            <p:spPr bwMode="auto">
              <a:xfrm>
                <a:off x="545" y="1291"/>
                <a:ext cx="488" cy="414"/>
              </a:xfrm>
              <a:prstGeom prst="rect">
                <a:avLst/>
              </a:prstGeom>
              <a:noFill/>
              <a:ln w="9525">
                <a:noFill/>
                <a:miter lim="800000"/>
                <a:headEnd/>
                <a:tailEnd/>
              </a:ln>
            </p:spPr>
          </p:pic>
          <p:sp>
            <p:nvSpPr>
              <p:cNvPr id="29785" name="AutoShape 47"/>
              <p:cNvSpPr>
                <a:spLocks noChangeArrowheads="1"/>
              </p:cNvSpPr>
              <p:nvPr/>
            </p:nvSpPr>
            <p:spPr bwMode="auto">
              <a:xfrm flipH="1">
                <a:off x="767" y="1015"/>
                <a:ext cx="77" cy="322"/>
              </a:xfrm>
              <a:prstGeom prst="lightningBolt">
                <a:avLst/>
              </a:prstGeom>
              <a:solidFill>
                <a:schemeClr val="accent1"/>
              </a:solidFill>
              <a:ln w="9525">
                <a:solidFill>
                  <a:schemeClr val="tx1"/>
                </a:solidFill>
                <a:miter lim="800000"/>
                <a:headEnd/>
                <a:tailEnd/>
              </a:ln>
            </p:spPr>
            <p:txBody>
              <a:bodyPr wrap="none" anchor="ctr"/>
              <a:lstStyle/>
              <a:p>
                <a:endParaRPr lang="it-IT"/>
              </a:p>
            </p:txBody>
          </p:sp>
        </p:grpSp>
        <p:pic>
          <p:nvPicPr>
            <p:cNvPr id="29724" name="Picture 48"/>
            <p:cNvPicPr>
              <a:picLocks noChangeAspect="1" noChangeArrowheads="1"/>
            </p:cNvPicPr>
            <p:nvPr/>
          </p:nvPicPr>
          <p:blipFill>
            <a:blip r:embed="rId5"/>
            <a:srcRect/>
            <a:stretch>
              <a:fillRect/>
            </a:stretch>
          </p:blipFill>
          <p:spPr bwMode="auto">
            <a:xfrm>
              <a:off x="3327400" y="4891069"/>
              <a:ext cx="1352550" cy="979487"/>
            </a:xfrm>
            <a:prstGeom prst="rect">
              <a:avLst/>
            </a:prstGeom>
            <a:noFill/>
            <a:ln w="9525">
              <a:noFill/>
              <a:miter lim="800000"/>
              <a:headEnd/>
              <a:tailEnd/>
            </a:ln>
          </p:spPr>
        </p:pic>
        <p:sp>
          <p:nvSpPr>
            <p:cNvPr id="29725" name="Line 49"/>
            <p:cNvSpPr>
              <a:spLocks noChangeShapeType="1"/>
            </p:cNvSpPr>
            <p:nvPr/>
          </p:nvSpPr>
          <p:spPr bwMode="auto">
            <a:xfrm flipH="1">
              <a:off x="3959225" y="3871894"/>
              <a:ext cx="19050" cy="1019175"/>
            </a:xfrm>
            <a:prstGeom prst="line">
              <a:avLst/>
            </a:prstGeom>
            <a:noFill/>
            <a:ln w="9525">
              <a:solidFill>
                <a:schemeClr val="tx1"/>
              </a:solidFill>
              <a:round/>
              <a:headEnd/>
              <a:tailEnd/>
            </a:ln>
          </p:spPr>
          <p:txBody>
            <a:bodyPr/>
            <a:lstStyle/>
            <a:p>
              <a:endParaRPr lang="it-IT"/>
            </a:p>
          </p:txBody>
        </p:sp>
        <p:sp>
          <p:nvSpPr>
            <p:cNvPr id="29726" name="Line 50"/>
            <p:cNvSpPr>
              <a:spLocks noChangeShapeType="1"/>
            </p:cNvSpPr>
            <p:nvPr/>
          </p:nvSpPr>
          <p:spPr bwMode="auto">
            <a:xfrm>
              <a:off x="3990975" y="3897294"/>
              <a:ext cx="1336675" cy="922337"/>
            </a:xfrm>
            <a:prstGeom prst="line">
              <a:avLst/>
            </a:prstGeom>
            <a:noFill/>
            <a:ln w="9525">
              <a:solidFill>
                <a:schemeClr val="tx1"/>
              </a:solidFill>
              <a:round/>
              <a:headEnd/>
              <a:tailEnd/>
            </a:ln>
          </p:spPr>
          <p:txBody>
            <a:bodyPr/>
            <a:lstStyle/>
            <a:p>
              <a:endParaRPr lang="it-IT"/>
            </a:p>
          </p:txBody>
        </p:sp>
        <p:sp>
          <p:nvSpPr>
            <p:cNvPr id="29727" name="Oval 51"/>
            <p:cNvSpPr>
              <a:spLocks noChangeArrowheads="1"/>
            </p:cNvSpPr>
            <p:nvPr/>
          </p:nvSpPr>
          <p:spPr bwMode="auto">
            <a:xfrm>
              <a:off x="1584325" y="6115031"/>
              <a:ext cx="4464050" cy="433388"/>
            </a:xfrm>
            <a:prstGeom prst="ellipse">
              <a:avLst/>
            </a:prstGeom>
            <a:solidFill>
              <a:srgbClr val="FFFF99"/>
            </a:solidFill>
            <a:ln w="28575">
              <a:solidFill>
                <a:srgbClr val="990000"/>
              </a:solidFill>
              <a:round/>
              <a:headEnd/>
              <a:tailEnd/>
            </a:ln>
          </p:spPr>
          <p:txBody>
            <a:bodyPr wrap="none" anchor="ctr"/>
            <a:lstStyle/>
            <a:p>
              <a:r>
                <a:rPr lang="en-US"/>
                <a:t>Cooperative Environment</a:t>
              </a:r>
            </a:p>
          </p:txBody>
        </p:sp>
        <p:sp>
          <p:nvSpPr>
            <p:cNvPr id="29728" name="Line 52"/>
            <p:cNvSpPr>
              <a:spLocks noChangeShapeType="1"/>
            </p:cNvSpPr>
            <p:nvPr/>
          </p:nvSpPr>
          <p:spPr bwMode="auto">
            <a:xfrm>
              <a:off x="2251075" y="5649894"/>
              <a:ext cx="228600" cy="292100"/>
            </a:xfrm>
            <a:prstGeom prst="line">
              <a:avLst/>
            </a:prstGeom>
            <a:noFill/>
            <a:ln w="9525">
              <a:solidFill>
                <a:schemeClr val="tx1"/>
              </a:solidFill>
              <a:round/>
              <a:headEnd/>
              <a:tailEnd/>
            </a:ln>
          </p:spPr>
          <p:txBody>
            <a:bodyPr/>
            <a:lstStyle/>
            <a:p>
              <a:endParaRPr lang="it-IT"/>
            </a:p>
          </p:txBody>
        </p:sp>
        <p:sp>
          <p:nvSpPr>
            <p:cNvPr id="29729" name="Line 53"/>
            <p:cNvSpPr>
              <a:spLocks noChangeShapeType="1"/>
            </p:cNvSpPr>
            <p:nvPr/>
          </p:nvSpPr>
          <p:spPr bwMode="auto">
            <a:xfrm flipH="1">
              <a:off x="4032250" y="5899131"/>
              <a:ext cx="0" cy="288925"/>
            </a:xfrm>
            <a:prstGeom prst="line">
              <a:avLst/>
            </a:prstGeom>
            <a:noFill/>
            <a:ln w="9525">
              <a:solidFill>
                <a:schemeClr val="tx1"/>
              </a:solidFill>
              <a:round/>
              <a:headEnd/>
              <a:tailEnd/>
            </a:ln>
          </p:spPr>
          <p:txBody>
            <a:bodyPr/>
            <a:lstStyle/>
            <a:p>
              <a:endParaRPr lang="it-IT"/>
            </a:p>
          </p:txBody>
        </p:sp>
        <p:sp>
          <p:nvSpPr>
            <p:cNvPr id="29730" name="Line 54"/>
            <p:cNvSpPr>
              <a:spLocks noChangeShapeType="1"/>
            </p:cNvSpPr>
            <p:nvPr/>
          </p:nvSpPr>
          <p:spPr bwMode="auto">
            <a:xfrm flipV="1">
              <a:off x="1008063" y="5467331"/>
              <a:ext cx="431800" cy="215900"/>
            </a:xfrm>
            <a:prstGeom prst="line">
              <a:avLst/>
            </a:prstGeom>
            <a:noFill/>
            <a:ln w="9525">
              <a:solidFill>
                <a:schemeClr val="tx1"/>
              </a:solidFill>
              <a:round/>
              <a:headEnd/>
              <a:tailEnd/>
            </a:ln>
          </p:spPr>
          <p:txBody>
            <a:bodyPr/>
            <a:lstStyle/>
            <a:p>
              <a:endParaRPr lang="it-IT"/>
            </a:p>
          </p:txBody>
        </p:sp>
        <p:sp>
          <p:nvSpPr>
            <p:cNvPr id="29731" name="AutoShape 55"/>
            <p:cNvSpPr>
              <a:spLocks noChangeArrowheads="1"/>
            </p:cNvSpPr>
            <p:nvPr/>
          </p:nvSpPr>
          <p:spPr bwMode="auto">
            <a:xfrm>
              <a:off x="3816350" y="1866881"/>
              <a:ext cx="287338" cy="288925"/>
            </a:xfrm>
            <a:prstGeom prst="plus">
              <a:avLst>
                <a:gd name="adj" fmla="val 38120"/>
              </a:avLst>
            </a:prstGeom>
            <a:solidFill>
              <a:srgbClr val="990000"/>
            </a:solidFill>
            <a:ln w="9525">
              <a:noFill/>
              <a:miter lim="800000"/>
              <a:headEnd/>
              <a:tailEnd/>
            </a:ln>
          </p:spPr>
          <p:txBody>
            <a:bodyPr wrap="none" anchor="ctr"/>
            <a:lstStyle/>
            <a:p>
              <a:endParaRPr lang="it-IT"/>
            </a:p>
          </p:txBody>
        </p:sp>
        <p:grpSp>
          <p:nvGrpSpPr>
            <p:cNvPr id="29732" name="Group 56"/>
            <p:cNvGrpSpPr>
              <a:grpSpLocks/>
            </p:cNvGrpSpPr>
            <p:nvPr/>
          </p:nvGrpSpPr>
          <p:grpSpPr bwMode="auto">
            <a:xfrm>
              <a:off x="6929438" y="2098656"/>
              <a:ext cx="1927225" cy="631825"/>
              <a:chOff x="5025" y="935"/>
              <a:chExt cx="1214" cy="398"/>
            </a:xfrm>
          </p:grpSpPr>
          <p:grpSp>
            <p:nvGrpSpPr>
              <p:cNvPr id="29771" name="Group 57"/>
              <p:cNvGrpSpPr>
                <a:grpSpLocks/>
              </p:cNvGrpSpPr>
              <p:nvPr/>
            </p:nvGrpSpPr>
            <p:grpSpPr bwMode="auto">
              <a:xfrm flipV="1">
                <a:off x="5025" y="994"/>
                <a:ext cx="260" cy="280"/>
                <a:chOff x="1934" y="2200"/>
                <a:chExt cx="402" cy="464"/>
              </a:xfrm>
            </p:grpSpPr>
            <p:grpSp>
              <p:nvGrpSpPr>
                <p:cNvPr id="29773" name="Group 58"/>
                <p:cNvGrpSpPr>
                  <a:grpSpLocks/>
                </p:cNvGrpSpPr>
                <p:nvPr/>
              </p:nvGrpSpPr>
              <p:grpSpPr bwMode="auto">
                <a:xfrm>
                  <a:off x="2136" y="2200"/>
                  <a:ext cx="200" cy="464"/>
                  <a:chOff x="2032" y="2264"/>
                  <a:chExt cx="312" cy="464"/>
                </a:xfrm>
              </p:grpSpPr>
              <p:sp>
                <p:nvSpPr>
                  <p:cNvPr id="29779" name="Rectangle 59"/>
                  <p:cNvSpPr>
                    <a:spLocks noChangeArrowheads="1"/>
                  </p:cNvSpPr>
                  <p:nvPr/>
                </p:nvSpPr>
                <p:spPr bwMode="auto">
                  <a:xfrm>
                    <a:off x="2032" y="2264"/>
                    <a:ext cx="296" cy="56"/>
                  </a:xfrm>
                  <a:prstGeom prst="rect">
                    <a:avLst/>
                  </a:prstGeom>
                  <a:solidFill>
                    <a:srgbClr val="FF9900"/>
                  </a:solidFill>
                  <a:ln w="9525">
                    <a:noFill/>
                    <a:miter lim="800000"/>
                    <a:headEnd/>
                    <a:tailEnd/>
                  </a:ln>
                </p:spPr>
                <p:txBody>
                  <a:bodyPr wrap="none" anchor="ctr"/>
                  <a:lstStyle/>
                  <a:p>
                    <a:endParaRPr lang="it-IT"/>
                  </a:p>
                </p:txBody>
              </p:sp>
              <p:sp>
                <p:nvSpPr>
                  <p:cNvPr id="29780" name="Rectangle 60"/>
                  <p:cNvSpPr>
                    <a:spLocks noChangeArrowheads="1"/>
                  </p:cNvSpPr>
                  <p:nvPr/>
                </p:nvSpPr>
                <p:spPr bwMode="auto">
                  <a:xfrm>
                    <a:off x="2032" y="2400"/>
                    <a:ext cx="296" cy="56"/>
                  </a:xfrm>
                  <a:prstGeom prst="rect">
                    <a:avLst/>
                  </a:prstGeom>
                  <a:solidFill>
                    <a:srgbClr val="FF9900"/>
                  </a:solidFill>
                  <a:ln w="9525">
                    <a:noFill/>
                    <a:miter lim="800000"/>
                    <a:headEnd/>
                    <a:tailEnd/>
                  </a:ln>
                </p:spPr>
                <p:txBody>
                  <a:bodyPr wrap="none" anchor="ctr"/>
                  <a:lstStyle/>
                  <a:p>
                    <a:endParaRPr lang="it-IT"/>
                  </a:p>
                </p:txBody>
              </p:sp>
              <p:sp>
                <p:nvSpPr>
                  <p:cNvPr id="29781" name="Rectangle 61"/>
                  <p:cNvSpPr>
                    <a:spLocks noChangeArrowheads="1"/>
                  </p:cNvSpPr>
                  <p:nvPr/>
                </p:nvSpPr>
                <p:spPr bwMode="auto">
                  <a:xfrm>
                    <a:off x="2040" y="2536"/>
                    <a:ext cx="296" cy="56"/>
                  </a:xfrm>
                  <a:prstGeom prst="rect">
                    <a:avLst/>
                  </a:prstGeom>
                  <a:solidFill>
                    <a:srgbClr val="FF9900"/>
                  </a:solidFill>
                  <a:ln w="9525">
                    <a:noFill/>
                    <a:miter lim="800000"/>
                    <a:headEnd/>
                    <a:tailEnd/>
                  </a:ln>
                </p:spPr>
                <p:txBody>
                  <a:bodyPr wrap="none" anchor="ctr"/>
                  <a:lstStyle/>
                  <a:p>
                    <a:endParaRPr lang="it-IT"/>
                  </a:p>
                </p:txBody>
              </p:sp>
              <p:sp>
                <p:nvSpPr>
                  <p:cNvPr id="29782" name="Rectangle 62"/>
                  <p:cNvSpPr>
                    <a:spLocks noChangeArrowheads="1"/>
                  </p:cNvSpPr>
                  <p:nvPr/>
                </p:nvSpPr>
                <p:spPr bwMode="auto">
                  <a:xfrm>
                    <a:off x="2048" y="2672"/>
                    <a:ext cx="296" cy="56"/>
                  </a:xfrm>
                  <a:prstGeom prst="rect">
                    <a:avLst/>
                  </a:prstGeom>
                  <a:solidFill>
                    <a:srgbClr val="FF9900"/>
                  </a:solidFill>
                  <a:ln w="9525">
                    <a:noFill/>
                    <a:miter lim="800000"/>
                    <a:headEnd/>
                    <a:tailEnd/>
                  </a:ln>
                </p:spPr>
                <p:txBody>
                  <a:bodyPr wrap="none" anchor="ctr"/>
                  <a:lstStyle/>
                  <a:p>
                    <a:endParaRPr lang="it-IT"/>
                  </a:p>
                </p:txBody>
              </p:sp>
            </p:grpSp>
            <p:sp>
              <p:nvSpPr>
                <p:cNvPr id="29774" name="Rectangle 63"/>
                <p:cNvSpPr>
                  <a:spLocks noChangeArrowheads="1"/>
                </p:cNvSpPr>
                <p:nvPr/>
              </p:nvSpPr>
              <p:spPr bwMode="auto">
                <a:xfrm>
                  <a:off x="1934" y="2332"/>
                  <a:ext cx="104" cy="240"/>
                </a:xfrm>
                <a:prstGeom prst="rect">
                  <a:avLst/>
                </a:prstGeom>
                <a:solidFill>
                  <a:schemeClr val="accent2"/>
                </a:solidFill>
                <a:ln w="9525">
                  <a:solidFill>
                    <a:schemeClr val="tx1"/>
                  </a:solidFill>
                  <a:miter lim="800000"/>
                  <a:headEnd/>
                  <a:tailEnd/>
                </a:ln>
              </p:spPr>
              <p:txBody>
                <a:bodyPr wrap="none" anchor="ctr"/>
                <a:lstStyle/>
                <a:p>
                  <a:endParaRPr lang="it-IT"/>
                </a:p>
              </p:txBody>
            </p:sp>
            <p:sp>
              <p:nvSpPr>
                <p:cNvPr id="29775" name="Line 64"/>
                <p:cNvSpPr>
                  <a:spLocks noChangeShapeType="1"/>
                </p:cNvSpPr>
                <p:nvPr/>
              </p:nvSpPr>
              <p:spPr bwMode="auto">
                <a:xfrm flipV="1">
                  <a:off x="2040" y="2256"/>
                  <a:ext cx="80" cy="112"/>
                </a:xfrm>
                <a:prstGeom prst="line">
                  <a:avLst/>
                </a:prstGeom>
                <a:noFill/>
                <a:ln w="9525">
                  <a:solidFill>
                    <a:srgbClr val="CC0000"/>
                  </a:solidFill>
                  <a:round/>
                  <a:headEnd/>
                  <a:tailEnd/>
                </a:ln>
              </p:spPr>
              <p:txBody>
                <a:bodyPr/>
                <a:lstStyle/>
                <a:p>
                  <a:endParaRPr lang="it-IT"/>
                </a:p>
              </p:txBody>
            </p:sp>
            <p:sp>
              <p:nvSpPr>
                <p:cNvPr id="29776" name="Line 65"/>
                <p:cNvSpPr>
                  <a:spLocks noChangeShapeType="1"/>
                </p:cNvSpPr>
                <p:nvPr/>
              </p:nvSpPr>
              <p:spPr bwMode="auto">
                <a:xfrm flipV="1">
                  <a:off x="2040" y="2360"/>
                  <a:ext cx="96" cy="80"/>
                </a:xfrm>
                <a:prstGeom prst="line">
                  <a:avLst/>
                </a:prstGeom>
                <a:noFill/>
                <a:ln w="9525">
                  <a:solidFill>
                    <a:srgbClr val="CC0000"/>
                  </a:solidFill>
                  <a:round/>
                  <a:headEnd/>
                  <a:tailEnd/>
                </a:ln>
              </p:spPr>
              <p:txBody>
                <a:bodyPr/>
                <a:lstStyle/>
                <a:p>
                  <a:endParaRPr lang="it-IT"/>
                </a:p>
              </p:txBody>
            </p:sp>
            <p:sp>
              <p:nvSpPr>
                <p:cNvPr id="29777" name="Line 66"/>
                <p:cNvSpPr>
                  <a:spLocks noChangeShapeType="1"/>
                </p:cNvSpPr>
                <p:nvPr/>
              </p:nvSpPr>
              <p:spPr bwMode="auto">
                <a:xfrm>
                  <a:off x="2036" y="2452"/>
                  <a:ext cx="100" cy="44"/>
                </a:xfrm>
                <a:prstGeom prst="line">
                  <a:avLst/>
                </a:prstGeom>
                <a:noFill/>
                <a:ln w="9525">
                  <a:solidFill>
                    <a:srgbClr val="CC0000"/>
                  </a:solidFill>
                  <a:round/>
                  <a:headEnd/>
                  <a:tailEnd/>
                </a:ln>
              </p:spPr>
              <p:txBody>
                <a:bodyPr/>
                <a:lstStyle/>
                <a:p>
                  <a:endParaRPr lang="it-IT"/>
                </a:p>
              </p:txBody>
            </p:sp>
            <p:sp>
              <p:nvSpPr>
                <p:cNvPr id="29778" name="Line 67"/>
                <p:cNvSpPr>
                  <a:spLocks noChangeShapeType="1"/>
                </p:cNvSpPr>
                <p:nvPr/>
              </p:nvSpPr>
              <p:spPr bwMode="auto">
                <a:xfrm>
                  <a:off x="2034" y="2546"/>
                  <a:ext cx="110" cy="86"/>
                </a:xfrm>
                <a:prstGeom prst="line">
                  <a:avLst/>
                </a:prstGeom>
                <a:noFill/>
                <a:ln w="9525">
                  <a:solidFill>
                    <a:srgbClr val="CC0000"/>
                  </a:solidFill>
                  <a:round/>
                  <a:headEnd/>
                  <a:tailEnd/>
                </a:ln>
              </p:spPr>
              <p:txBody>
                <a:bodyPr/>
                <a:lstStyle/>
                <a:p>
                  <a:endParaRPr lang="it-IT"/>
                </a:p>
              </p:txBody>
            </p:sp>
          </p:grpSp>
          <p:pic>
            <p:nvPicPr>
              <p:cNvPr id="29772" name="Picture 68" descr="blue_mountain_lge"/>
              <p:cNvPicPr>
                <a:picLocks noChangeAspect="1" noChangeArrowheads="1"/>
              </p:cNvPicPr>
              <p:nvPr/>
            </p:nvPicPr>
            <p:blipFill>
              <a:blip r:embed="rId8"/>
              <a:srcRect/>
              <a:stretch>
                <a:fillRect/>
              </a:stretch>
            </p:blipFill>
            <p:spPr bwMode="auto">
              <a:xfrm>
                <a:off x="5286" y="935"/>
                <a:ext cx="953" cy="398"/>
              </a:xfrm>
              <a:prstGeom prst="rect">
                <a:avLst/>
              </a:prstGeom>
              <a:noFill/>
              <a:ln w="9525">
                <a:noFill/>
                <a:miter lim="800000"/>
                <a:headEnd/>
                <a:tailEnd/>
              </a:ln>
            </p:spPr>
          </p:pic>
        </p:grpSp>
        <p:grpSp>
          <p:nvGrpSpPr>
            <p:cNvPr id="29733" name="Group 69"/>
            <p:cNvGrpSpPr>
              <a:grpSpLocks/>
            </p:cNvGrpSpPr>
            <p:nvPr/>
          </p:nvGrpSpPr>
          <p:grpSpPr bwMode="auto">
            <a:xfrm>
              <a:off x="6696075" y="3279756"/>
              <a:ext cx="1512888" cy="1035050"/>
              <a:chOff x="4117" y="2133"/>
              <a:chExt cx="953" cy="652"/>
            </a:xfrm>
          </p:grpSpPr>
          <p:grpSp>
            <p:nvGrpSpPr>
              <p:cNvPr id="29759" name="Group 70"/>
              <p:cNvGrpSpPr>
                <a:grpSpLocks/>
              </p:cNvGrpSpPr>
              <p:nvPr/>
            </p:nvGrpSpPr>
            <p:grpSpPr bwMode="auto">
              <a:xfrm rot="5400000" flipV="1">
                <a:off x="4435" y="2082"/>
                <a:ext cx="238" cy="301"/>
                <a:chOff x="1934" y="2200"/>
                <a:chExt cx="402" cy="464"/>
              </a:xfrm>
            </p:grpSpPr>
            <p:grpSp>
              <p:nvGrpSpPr>
                <p:cNvPr id="29761" name="Group 71"/>
                <p:cNvGrpSpPr>
                  <a:grpSpLocks/>
                </p:cNvGrpSpPr>
                <p:nvPr/>
              </p:nvGrpSpPr>
              <p:grpSpPr bwMode="auto">
                <a:xfrm>
                  <a:off x="2136" y="2200"/>
                  <a:ext cx="200" cy="464"/>
                  <a:chOff x="2032" y="2264"/>
                  <a:chExt cx="312" cy="464"/>
                </a:xfrm>
              </p:grpSpPr>
              <p:sp>
                <p:nvSpPr>
                  <p:cNvPr id="29767" name="Rectangle 72"/>
                  <p:cNvSpPr>
                    <a:spLocks noChangeArrowheads="1"/>
                  </p:cNvSpPr>
                  <p:nvPr/>
                </p:nvSpPr>
                <p:spPr bwMode="auto">
                  <a:xfrm>
                    <a:off x="2032" y="2264"/>
                    <a:ext cx="296" cy="56"/>
                  </a:xfrm>
                  <a:prstGeom prst="rect">
                    <a:avLst/>
                  </a:prstGeom>
                  <a:solidFill>
                    <a:srgbClr val="FF9900"/>
                  </a:solidFill>
                  <a:ln w="9525">
                    <a:noFill/>
                    <a:miter lim="800000"/>
                    <a:headEnd/>
                    <a:tailEnd/>
                  </a:ln>
                </p:spPr>
                <p:txBody>
                  <a:bodyPr wrap="none" anchor="ctr"/>
                  <a:lstStyle/>
                  <a:p>
                    <a:endParaRPr lang="it-IT"/>
                  </a:p>
                </p:txBody>
              </p:sp>
              <p:sp>
                <p:nvSpPr>
                  <p:cNvPr id="29768" name="Rectangle 73"/>
                  <p:cNvSpPr>
                    <a:spLocks noChangeArrowheads="1"/>
                  </p:cNvSpPr>
                  <p:nvPr/>
                </p:nvSpPr>
                <p:spPr bwMode="auto">
                  <a:xfrm>
                    <a:off x="2032" y="2400"/>
                    <a:ext cx="296" cy="56"/>
                  </a:xfrm>
                  <a:prstGeom prst="rect">
                    <a:avLst/>
                  </a:prstGeom>
                  <a:solidFill>
                    <a:srgbClr val="FF9900"/>
                  </a:solidFill>
                  <a:ln w="9525">
                    <a:noFill/>
                    <a:miter lim="800000"/>
                    <a:headEnd/>
                    <a:tailEnd/>
                  </a:ln>
                </p:spPr>
                <p:txBody>
                  <a:bodyPr wrap="none" anchor="ctr"/>
                  <a:lstStyle/>
                  <a:p>
                    <a:endParaRPr lang="it-IT"/>
                  </a:p>
                </p:txBody>
              </p:sp>
              <p:sp>
                <p:nvSpPr>
                  <p:cNvPr id="29769" name="Rectangle 74"/>
                  <p:cNvSpPr>
                    <a:spLocks noChangeArrowheads="1"/>
                  </p:cNvSpPr>
                  <p:nvPr/>
                </p:nvSpPr>
                <p:spPr bwMode="auto">
                  <a:xfrm>
                    <a:off x="2040" y="2536"/>
                    <a:ext cx="296" cy="56"/>
                  </a:xfrm>
                  <a:prstGeom prst="rect">
                    <a:avLst/>
                  </a:prstGeom>
                  <a:solidFill>
                    <a:srgbClr val="FF9900"/>
                  </a:solidFill>
                  <a:ln w="9525">
                    <a:noFill/>
                    <a:miter lim="800000"/>
                    <a:headEnd/>
                    <a:tailEnd/>
                  </a:ln>
                </p:spPr>
                <p:txBody>
                  <a:bodyPr wrap="none" anchor="ctr"/>
                  <a:lstStyle/>
                  <a:p>
                    <a:endParaRPr lang="it-IT"/>
                  </a:p>
                </p:txBody>
              </p:sp>
              <p:sp>
                <p:nvSpPr>
                  <p:cNvPr id="29770" name="Rectangle 75"/>
                  <p:cNvSpPr>
                    <a:spLocks noChangeArrowheads="1"/>
                  </p:cNvSpPr>
                  <p:nvPr/>
                </p:nvSpPr>
                <p:spPr bwMode="auto">
                  <a:xfrm>
                    <a:off x="2048" y="2672"/>
                    <a:ext cx="296" cy="56"/>
                  </a:xfrm>
                  <a:prstGeom prst="rect">
                    <a:avLst/>
                  </a:prstGeom>
                  <a:solidFill>
                    <a:srgbClr val="FF9900"/>
                  </a:solidFill>
                  <a:ln w="9525">
                    <a:noFill/>
                    <a:miter lim="800000"/>
                    <a:headEnd/>
                    <a:tailEnd/>
                  </a:ln>
                </p:spPr>
                <p:txBody>
                  <a:bodyPr wrap="none" anchor="ctr"/>
                  <a:lstStyle/>
                  <a:p>
                    <a:endParaRPr lang="it-IT"/>
                  </a:p>
                </p:txBody>
              </p:sp>
            </p:grpSp>
            <p:sp>
              <p:nvSpPr>
                <p:cNvPr id="29762" name="Rectangle 76"/>
                <p:cNvSpPr>
                  <a:spLocks noChangeArrowheads="1"/>
                </p:cNvSpPr>
                <p:nvPr/>
              </p:nvSpPr>
              <p:spPr bwMode="auto">
                <a:xfrm>
                  <a:off x="1934" y="2332"/>
                  <a:ext cx="104" cy="240"/>
                </a:xfrm>
                <a:prstGeom prst="rect">
                  <a:avLst/>
                </a:prstGeom>
                <a:solidFill>
                  <a:schemeClr val="accent2"/>
                </a:solidFill>
                <a:ln w="9525">
                  <a:solidFill>
                    <a:schemeClr val="tx1"/>
                  </a:solidFill>
                  <a:miter lim="800000"/>
                  <a:headEnd/>
                  <a:tailEnd/>
                </a:ln>
              </p:spPr>
              <p:txBody>
                <a:bodyPr wrap="none" anchor="ctr"/>
                <a:lstStyle/>
                <a:p>
                  <a:endParaRPr lang="it-IT"/>
                </a:p>
              </p:txBody>
            </p:sp>
            <p:sp>
              <p:nvSpPr>
                <p:cNvPr id="29763" name="Line 77"/>
                <p:cNvSpPr>
                  <a:spLocks noChangeShapeType="1"/>
                </p:cNvSpPr>
                <p:nvPr/>
              </p:nvSpPr>
              <p:spPr bwMode="auto">
                <a:xfrm flipV="1">
                  <a:off x="2040" y="2256"/>
                  <a:ext cx="80" cy="112"/>
                </a:xfrm>
                <a:prstGeom prst="line">
                  <a:avLst/>
                </a:prstGeom>
                <a:noFill/>
                <a:ln w="9525">
                  <a:solidFill>
                    <a:srgbClr val="CC0000"/>
                  </a:solidFill>
                  <a:round/>
                  <a:headEnd/>
                  <a:tailEnd/>
                </a:ln>
              </p:spPr>
              <p:txBody>
                <a:bodyPr/>
                <a:lstStyle/>
                <a:p>
                  <a:endParaRPr lang="it-IT"/>
                </a:p>
              </p:txBody>
            </p:sp>
            <p:sp>
              <p:nvSpPr>
                <p:cNvPr id="29764" name="Line 78"/>
                <p:cNvSpPr>
                  <a:spLocks noChangeShapeType="1"/>
                </p:cNvSpPr>
                <p:nvPr/>
              </p:nvSpPr>
              <p:spPr bwMode="auto">
                <a:xfrm flipV="1">
                  <a:off x="2040" y="2360"/>
                  <a:ext cx="96" cy="80"/>
                </a:xfrm>
                <a:prstGeom prst="line">
                  <a:avLst/>
                </a:prstGeom>
                <a:noFill/>
                <a:ln w="9525">
                  <a:solidFill>
                    <a:srgbClr val="CC0000"/>
                  </a:solidFill>
                  <a:round/>
                  <a:headEnd/>
                  <a:tailEnd/>
                </a:ln>
              </p:spPr>
              <p:txBody>
                <a:bodyPr/>
                <a:lstStyle/>
                <a:p>
                  <a:endParaRPr lang="it-IT"/>
                </a:p>
              </p:txBody>
            </p:sp>
            <p:sp>
              <p:nvSpPr>
                <p:cNvPr id="29765" name="Line 79"/>
                <p:cNvSpPr>
                  <a:spLocks noChangeShapeType="1"/>
                </p:cNvSpPr>
                <p:nvPr/>
              </p:nvSpPr>
              <p:spPr bwMode="auto">
                <a:xfrm>
                  <a:off x="2036" y="2452"/>
                  <a:ext cx="100" cy="44"/>
                </a:xfrm>
                <a:prstGeom prst="line">
                  <a:avLst/>
                </a:prstGeom>
                <a:noFill/>
                <a:ln w="9525">
                  <a:solidFill>
                    <a:srgbClr val="CC0000"/>
                  </a:solidFill>
                  <a:round/>
                  <a:headEnd/>
                  <a:tailEnd/>
                </a:ln>
              </p:spPr>
              <p:txBody>
                <a:bodyPr/>
                <a:lstStyle/>
                <a:p>
                  <a:endParaRPr lang="it-IT"/>
                </a:p>
              </p:txBody>
            </p:sp>
            <p:sp>
              <p:nvSpPr>
                <p:cNvPr id="29766" name="Line 80"/>
                <p:cNvSpPr>
                  <a:spLocks noChangeShapeType="1"/>
                </p:cNvSpPr>
                <p:nvPr/>
              </p:nvSpPr>
              <p:spPr bwMode="auto">
                <a:xfrm>
                  <a:off x="2034" y="2546"/>
                  <a:ext cx="110" cy="86"/>
                </a:xfrm>
                <a:prstGeom prst="line">
                  <a:avLst/>
                </a:prstGeom>
                <a:noFill/>
                <a:ln w="9525">
                  <a:solidFill>
                    <a:srgbClr val="CC0000"/>
                  </a:solidFill>
                  <a:round/>
                  <a:headEnd/>
                  <a:tailEnd/>
                </a:ln>
              </p:spPr>
              <p:txBody>
                <a:bodyPr/>
                <a:lstStyle/>
                <a:p>
                  <a:endParaRPr lang="it-IT"/>
                </a:p>
              </p:txBody>
            </p:sp>
          </p:grpSp>
          <p:pic>
            <p:nvPicPr>
              <p:cNvPr id="29760" name="Picture 81" descr="blue_mountain_lge"/>
              <p:cNvPicPr>
                <a:picLocks noChangeAspect="1" noChangeArrowheads="1"/>
              </p:cNvPicPr>
              <p:nvPr/>
            </p:nvPicPr>
            <p:blipFill>
              <a:blip r:embed="rId8"/>
              <a:srcRect/>
              <a:stretch>
                <a:fillRect/>
              </a:stretch>
            </p:blipFill>
            <p:spPr bwMode="auto">
              <a:xfrm>
                <a:off x="4117" y="2387"/>
                <a:ext cx="953" cy="398"/>
              </a:xfrm>
              <a:prstGeom prst="rect">
                <a:avLst/>
              </a:prstGeom>
              <a:noFill/>
              <a:ln w="9525">
                <a:noFill/>
                <a:miter lim="800000"/>
                <a:headEnd/>
                <a:tailEnd/>
              </a:ln>
            </p:spPr>
          </p:pic>
        </p:grpSp>
        <p:pic>
          <p:nvPicPr>
            <p:cNvPr id="29734" name="Picture 82" descr="MCj02397450000[1]"/>
            <p:cNvPicPr>
              <a:picLocks noChangeAspect="1" noChangeArrowheads="1"/>
            </p:cNvPicPr>
            <p:nvPr/>
          </p:nvPicPr>
          <p:blipFill>
            <a:blip r:embed="rId9"/>
            <a:srcRect/>
            <a:stretch>
              <a:fillRect/>
            </a:stretch>
          </p:blipFill>
          <p:spPr bwMode="auto">
            <a:xfrm>
              <a:off x="4967288" y="4819631"/>
              <a:ext cx="1223962" cy="900113"/>
            </a:xfrm>
            <a:prstGeom prst="rect">
              <a:avLst/>
            </a:prstGeom>
            <a:noFill/>
            <a:ln w="9525">
              <a:noFill/>
              <a:miter lim="800000"/>
              <a:headEnd/>
              <a:tailEnd/>
            </a:ln>
          </p:spPr>
        </p:pic>
        <p:grpSp>
          <p:nvGrpSpPr>
            <p:cNvPr id="29735" name="Group 83"/>
            <p:cNvGrpSpPr>
              <a:grpSpLocks/>
            </p:cNvGrpSpPr>
            <p:nvPr/>
          </p:nvGrpSpPr>
          <p:grpSpPr bwMode="auto">
            <a:xfrm>
              <a:off x="6335713" y="858819"/>
              <a:ext cx="1512887" cy="1008062"/>
              <a:chOff x="3891" y="754"/>
              <a:chExt cx="953" cy="635"/>
            </a:xfrm>
          </p:grpSpPr>
          <p:grpSp>
            <p:nvGrpSpPr>
              <p:cNvPr id="29747" name="Group 84"/>
              <p:cNvGrpSpPr>
                <a:grpSpLocks/>
              </p:cNvGrpSpPr>
              <p:nvPr/>
            </p:nvGrpSpPr>
            <p:grpSpPr bwMode="auto">
              <a:xfrm rot="-5400000">
                <a:off x="4246" y="1138"/>
                <a:ext cx="238" cy="302"/>
                <a:chOff x="1934" y="2200"/>
                <a:chExt cx="402" cy="464"/>
              </a:xfrm>
            </p:grpSpPr>
            <p:grpSp>
              <p:nvGrpSpPr>
                <p:cNvPr id="29749" name="Group 85"/>
                <p:cNvGrpSpPr>
                  <a:grpSpLocks/>
                </p:cNvGrpSpPr>
                <p:nvPr/>
              </p:nvGrpSpPr>
              <p:grpSpPr bwMode="auto">
                <a:xfrm>
                  <a:off x="2136" y="2200"/>
                  <a:ext cx="200" cy="464"/>
                  <a:chOff x="2032" y="2264"/>
                  <a:chExt cx="312" cy="464"/>
                </a:xfrm>
              </p:grpSpPr>
              <p:sp>
                <p:nvSpPr>
                  <p:cNvPr id="29755" name="Rectangle 86"/>
                  <p:cNvSpPr>
                    <a:spLocks noChangeArrowheads="1"/>
                  </p:cNvSpPr>
                  <p:nvPr/>
                </p:nvSpPr>
                <p:spPr bwMode="auto">
                  <a:xfrm>
                    <a:off x="2032" y="2264"/>
                    <a:ext cx="296" cy="56"/>
                  </a:xfrm>
                  <a:prstGeom prst="rect">
                    <a:avLst/>
                  </a:prstGeom>
                  <a:solidFill>
                    <a:srgbClr val="FF9900"/>
                  </a:solidFill>
                  <a:ln w="9525">
                    <a:noFill/>
                    <a:miter lim="800000"/>
                    <a:headEnd/>
                    <a:tailEnd/>
                  </a:ln>
                </p:spPr>
                <p:txBody>
                  <a:bodyPr wrap="none" anchor="ctr"/>
                  <a:lstStyle/>
                  <a:p>
                    <a:endParaRPr lang="it-IT"/>
                  </a:p>
                </p:txBody>
              </p:sp>
              <p:sp>
                <p:nvSpPr>
                  <p:cNvPr id="29756" name="Rectangle 87"/>
                  <p:cNvSpPr>
                    <a:spLocks noChangeArrowheads="1"/>
                  </p:cNvSpPr>
                  <p:nvPr/>
                </p:nvSpPr>
                <p:spPr bwMode="auto">
                  <a:xfrm>
                    <a:off x="2032" y="2400"/>
                    <a:ext cx="296" cy="56"/>
                  </a:xfrm>
                  <a:prstGeom prst="rect">
                    <a:avLst/>
                  </a:prstGeom>
                  <a:solidFill>
                    <a:srgbClr val="FF9900"/>
                  </a:solidFill>
                  <a:ln w="9525">
                    <a:noFill/>
                    <a:miter lim="800000"/>
                    <a:headEnd/>
                    <a:tailEnd/>
                  </a:ln>
                </p:spPr>
                <p:txBody>
                  <a:bodyPr wrap="none" anchor="ctr"/>
                  <a:lstStyle/>
                  <a:p>
                    <a:endParaRPr lang="it-IT"/>
                  </a:p>
                </p:txBody>
              </p:sp>
              <p:sp>
                <p:nvSpPr>
                  <p:cNvPr id="29757" name="Rectangle 88"/>
                  <p:cNvSpPr>
                    <a:spLocks noChangeArrowheads="1"/>
                  </p:cNvSpPr>
                  <p:nvPr/>
                </p:nvSpPr>
                <p:spPr bwMode="auto">
                  <a:xfrm>
                    <a:off x="2040" y="2536"/>
                    <a:ext cx="296" cy="56"/>
                  </a:xfrm>
                  <a:prstGeom prst="rect">
                    <a:avLst/>
                  </a:prstGeom>
                  <a:solidFill>
                    <a:srgbClr val="FF9900"/>
                  </a:solidFill>
                  <a:ln w="9525">
                    <a:noFill/>
                    <a:miter lim="800000"/>
                    <a:headEnd/>
                    <a:tailEnd/>
                  </a:ln>
                </p:spPr>
                <p:txBody>
                  <a:bodyPr wrap="none" anchor="ctr"/>
                  <a:lstStyle/>
                  <a:p>
                    <a:endParaRPr lang="it-IT"/>
                  </a:p>
                </p:txBody>
              </p:sp>
              <p:sp>
                <p:nvSpPr>
                  <p:cNvPr id="29758" name="Rectangle 89"/>
                  <p:cNvSpPr>
                    <a:spLocks noChangeArrowheads="1"/>
                  </p:cNvSpPr>
                  <p:nvPr/>
                </p:nvSpPr>
                <p:spPr bwMode="auto">
                  <a:xfrm>
                    <a:off x="2048" y="2672"/>
                    <a:ext cx="296" cy="56"/>
                  </a:xfrm>
                  <a:prstGeom prst="rect">
                    <a:avLst/>
                  </a:prstGeom>
                  <a:solidFill>
                    <a:srgbClr val="FF9900"/>
                  </a:solidFill>
                  <a:ln w="9525">
                    <a:noFill/>
                    <a:miter lim="800000"/>
                    <a:headEnd/>
                    <a:tailEnd/>
                  </a:ln>
                </p:spPr>
                <p:txBody>
                  <a:bodyPr wrap="none" anchor="ctr"/>
                  <a:lstStyle/>
                  <a:p>
                    <a:endParaRPr lang="it-IT"/>
                  </a:p>
                </p:txBody>
              </p:sp>
            </p:grpSp>
            <p:sp>
              <p:nvSpPr>
                <p:cNvPr id="29750" name="Rectangle 90"/>
                <p:cNvSpPr>
                  <a:spLocks noChangeArrowheads="1"/>
                </p:cNvSpPr>
                <p:nvPr/>
              </p:nvSpPr>
              <p:spPr bwMode="auto">
                <a:xfrm>
                  <a:off x="1934" y="2332"/>
                  <a:ext cx="104" cy="240"/>
                </a:xfrm>
                <a:prstGeom prst="rect">
                  <a:avLst/>
                </a:prstGeom>
                <a:solidFill>
                  <a:schemeClr val="accent2"/>
                </a:solidFill>
                <a:ln w="9525">
                  <a:solidFill>
                    <a:schemeClr val="tx1"/>
                  </a:solidFill>
                  <a:miter lim="800000"/>
                  <a:headEnd/>
                  <a:tailEnd/>
                </a:ln>
              </p:spPr>
              <p:txBody>
                <a:bodyPr wrap="none" anchor="ctr"/>
                <a:lstStyle/>
                <a:p>
                  <a:endParaRPr lang="it-IT"/>
                </a:p>
              </p:txBody>
            </p:sp>
            <p:sp>
              <p:nvSpPr>
                <p:cNvPr id="29751" name="Line 91"/>
                <p:cNvSpPr>
                  <a:spLocks noChangeShapeType="1"/>
                </p:cNvSpPr>
                <p:nvPr/>
              </p:nvSpPr>
              <p:spPr bwMode="auto">
                <a:xfrm flipV="1">
                  <a:off x="2040" y="2256"/>
                  <a:ext cx="80" cy="112"/>
                </a:xfrm>
                <a:prstGeom prst="line">
                  <a:avLst/>
                </a:prstGeom>
                <a:noFill/>
                <a:ln w="9525">
                  <a:solidFill>
                    <a:srgbClr val="CC0000"/>
                  </a:solidFill>
                  <a:round/>
                  <a:headEnd/>
                  <a:tailEnd/>
                </a:ln>
              </p:spPr>
              <p:txBody>
                <a:bodyPr/>
                <a:lstStyle/>
                <a:p>
                  <a:endParaRPr lang="it-IT"/>
                </a:p>
              </p:txBody>
            </p:sp>
            <p:sp>
              <p:nvSpPr>
                <p:cNvPr id="29752" name="Line 92"/>
                <p:cNvSpPr>
                  <a:spLocks noChangeShapeType="1"/>
                </p:cNvSpPr>
                <p:nvPr/>
              </p:nvSpPr>
              <p:spPr bwMode="auto">
                <a:xfrm flipV="1">
                  <a:off x="2040" y="2360"/>
                  <a:ext cx="96" cy="80"/>
                </a:xfrm>
                <a:prstGeom prst="line">
                  <a:avLst/>
                </a:prstGeom>
                <a:noFill/>
                <a:ln w="9525">
                  <a:solidFill>
                    <a:srgbClr val="CC0000"/>
                  </a:solidFill>
                  <a:round/>
                  <a:headEnd/>
                  <a:tailEnd/>
                </a:ln>
              </p:spPr>
              <p:txBody>
                <a:bodyPr/>
                <a:lstStyle/>
                <a:p>
                  <a:endParaRPr lang="it-IT"/>
                </a:p>
              </p:txBody>
            </p:sp>
            <p:sp>
              <p:nvSpPr>
                <p:cNvPr id="29753" name="Line 93"/>
                <p:cNvSpPr>
                  <a:spLocks noChangeShapeType="1"/>
                </p:cNvSpPr>
                <p:nvPr/>
              </p:nvSpPr>
              <p:spPr bwMode="auto">
                <a:xfrm>
                  <a:off x="2036" y="2452"/>
                  <a:ext cx="100" cy="44"/>
                </a:xfrm>
                <a:prstGeom prst="line">
                  <a:avLst/>
                </a:prstGeom>
                <a:noFill/>
                <a:ln w="9525">
                  <a:solidFill>
                    <a:srgbClr val="CC0000"/>
                  </a:solidFill>
                  <a:round/>
                  <a:headEnd/>
                  <a:tailEnd/>
                </a:ln>
              </p:spPr>
              <p:txBody>
                <a:bodyPr/>
                <a:lstStyle/>
                <a:p>
                  <a:endParaRPr lang="it-IT"/>
                </a:p>
              </p:txBody>
            </p:sp>
            <p:sp>
              <p:nvSpPr>
                <p:cNvPr id="29754" name="Line 94"/>
                <p:cNvSpPr>
                  <a:spLocks noChangeShapeType="1"/>
                </p:cNvSpPr>
                <p:nvPr/>
              </p:nvSpPr>
              <p:spPr bwMode="auto">
                <a:xfrm>
                  <a:off x="2034" y="2546"/>
                  <a:ext cx="110" cy="86"/>
                </a:xfrm>
                <a:prstGeom prst="line">
                  <a:avLst/>
                </a:prstGeom>
                <a:noFill/>
                <a:ln w="9525">
                  <a:solidFill>
                    <a:srgbClr val="CC0000"/>
                  </a:solidFill>
                  <a:round/>
                  <a:headEnd/>
                  <a:tailEnd/>
                </a:ln>
              </p:spPr>
              <p:txBody>
                <a:bodyPr/>
                <a:lstStyle/>
                <a:p>
                  <a:endParaRPr lang="it-IT"/>
                </a:p>
              </p:txBody>
            </p:sp>
          </p:grpSp>
          <p:pic>
            <p:nvPicPr>
              <p:cNvPr id="29748" name="Picture 95" descr="blue_mountain_lge"/>
              <p:cNvPicPr>
                <a:picLocks noChangeAspect="1" noChangeArrowheads="1"/>
              </p:cNvPicPr>
              <p:nvPr/>
            </p:nvPicPr>
            <p:blipFill>
              <a:blip r:embed="rId8"/>
              <a:srcRect/>
              <a:stretch>
                <a:fillRect/>
              </a:stretch>
            </p:blipFill>
            <p:spPr bwMode="auto">
              <a:xfrm>
                <a:off x="3891" y="754"/>
                <a:ext cx="953" cy="398"/>
              </a:xfrm>
              <a:prstGeom prst="rect">
                <a:avLst/>
              </a:prstGeom>
              <a:noFill/>
              <a:ln w="9525">
                <a:noFill/>
                <a:miter lim="800000"/>
                <a:headEnd/>
                <a:tailEnd/>
              </a:ln>
            </p:spPr>
          </p:pic>
        </p:grpSp>
        <p:sp>
          <p:nvSpPr>
            <p:cNvPr id="29736" name="AutoShape 96"/>
            <p:cNvSpPr>
              <a:spLocks noChangeArrowheads="1"/>
            </p:cNvSpPr>
            <p:nvPr/>
          </p:nvSpPr>
          <p:spPr bwMode="auto">
            <a:xfrm>
              <a:off x="1008063" y="2659044"/>
              <a:ext cx="576262" cy="288925"/>
            </a:xfrm>
            <a:prstGeom prst="flowChartAlternateProcess">
              <a:avLst/>
            </a:prstGeom>
            <a:noFill/>
            <a:ln w="28575">
              <a:solidFill>
                <a:srgbClr val="990000"/>
              </a:solidFill>
              <a:miter lim="800000"/>
              <a:headEnd/>
              <a:tailEnd/>
            </a:ln>
          </p:spPr>
          <p:txBody>
            <a:bodyPr wrap="none" anchor="ctr"/>
            <a:lstStyle/>
            <a:p>
              <a:endParaRPr lang="it-IT"/>
            </a:p>
          </p:txBody>
        </p:sp>
        <p:sp>
          <p:nvSpPr>
            <p:cNvPr id="29737" name="Text Box 97"/>
            <p:cNvSpPr txBox="1">
              <a:spLocks noChangeArrowheads="1"/>
            </p:cNvSpPr>
            <p:nvPr/>
          </p:nvSpPr>
          <p:spPr bwMode="auto">
            <a:xfrm>
              <a:off x="887413" y="3430569"/>
              <a:ext cx="1049337" cy="546100"/>
            </a:xfrm>
            <a:prstGeom prst="rect">
              <a:avLst/>
            </a:prstGeom>
            <a:solidFill>
              <a:srgbClr val="FFFF99"/>
            </a:solidFill>
            <a:ln w="28575">
              <a:solidFill>
                <a:srgbClr val="990000"/>
              </a:solidFill>
              <a:miter lim="800000"/>
              <a:headEnd/>
              <a:tailEnd/>
            </a:ln>
          </p:spPr>
          <p:txBody>
            <a:bodyPr wrap="none">
              <a:spAutoFit/>
            </a:bodyPr>
            <a:lstStyle/>
            <a:p>
              <a:r>
                <a:rPr lang="en-US" sz="1400"/>
                <a:t>Instrument</a:t>
              </a:r>
            </a:p>
            <a:p>
              <a:r>
                <a:rPr lang="en-US" sz="1400"/>
                <a:t> Element</a:t>
              </a:r>
            </a:p>
          </p:txBody>
        </p:sp>
        <p:sp>
          <p:nvSpPr>
            <p:cNvPr id="29738" name="Line 98"/>
            <p:cNvSpPr>
              <a:spLocks noChangeShapeType="1"/>
            </p:cNvSpPr>
            <p:nvPr/>
          </p:nvSpPr>
          <p:spPr bwMode="auto">
            <a:xfrm flipV="1">
              <a:off x="1289050" y="2968606"/>
              <a:ext cx="46038" cy="469900"/>
            </a:xfrm>
            <a:prstGeom prst="line">
              <a:avLst/>
            </a:prstGeom>
            <a:noFill/>
            <a:ln w="28575">
              <a:solidFill>
                <a:srgbClr val="990000"/>
              </a:solidFill>
              <a:round/>
              <a:headEnd/>
              <a:tailEnd/>
            </a:ln>
          </p:spPr>
          <p:txBody>
            <a:bodyPr/>
            <a:lstStyle/>
            <a:p>
              <a:endParaRPr lang="it-IT"/>
            </a:p>
          </p:txBody>
        </p:sp>
        <p:sp>
          <p:nvSpPr>
            <p:cNvPr id="29739" name="Text Box 99"/>
            <p:cNvSpPr txBox="1">
              <a:spLocks noChangeArrowheads="1"/>
            </p:cNvSpPr>
            <p:nvPr/>
          </p:nvSpPr>
          <p:spPr bwMode="auto">
            <a:xfrm>
              <a:off x="7416800" y="1650981"/>
              <a:ext cx="395288" cy="274638"/>
            </a:xfrm>
            <a:prstGeom prst="rect">
              <a:avLst/>
            </a:prstGeom>
            <a:solidFill>
              <a:schemeClr val="bg2"/>
            </a:solidFill>
            <a:ln w="9525">
              <a:noFill/>
              <a:miter lim="800000"/>
              <a:headEnd/>
              <a:tailEnd/>
            </a:ln>
          </p:spPr>
          <p:txBody>
            <a:bodyPr wrap="none">
              <a:spAutoFit/>
            </a:bodyPr>
            <a:lstStyle/>
            <a:p>
              <a:r>
                <a:rPr lang="en-US" sz="1200" b="1">
                  <a:solidFill>
                    <a:schemeClr val="bg1"/>
                  </a:solidFill>
                </a:rPr>
                <a:t>CE</a:t>
              </a:r>
            </a:p>
          </p:txBody>
        </p:sp>
        <p:sp>
          <p:nvSpPr>
            <p:cNvPr id="29740" name="Text Box 100"/>
            <p:cNvSpPr txBox="1">
              <a:spLocks noChangeArrowheads="1"/>
            </p:cNvSpPr>
            <p:nvPr/>
          </p:nvSpPr>
          <p:spPr bwMode="auto">
            <a:xfrm>
              <a:off x="6767513" y="2659044"/>
              <a:ext cx="395287" cy="274637"/>
            </a:xfrm>
            <a:prstGeom prst="rect">
              <a:avLst/>
            </a:prstGeom>
            <a:solidFill>
              <a:schemeClr val="bg2"/>
            </a:solidFill>
            <a:ln w="9525">
              <a:noFill/>
              <a:miter lim="800000"/>
              <a:headEnd/>
              <a:tailEnd/>
            </a:ln>
          </p:spPr>
          <p:txBody>
            <a:bodyPr wrap="none">
              <a:spAutoFit/>
            </a:bodyPr>
            <a:lstStyle/>
            <a:p>
              <a:r>
                <a:rPr lang="en-US" sz="1200" b="1">
                  <a:solidFill>
                    <a:schemeClr val="bg1"/>
                  </a:solidFill>
                </a:rPr>
                <a:t>CE</a:t>
              </a:r>
            </a:p>
          </p:txBody>
        </p:sp>
        <p:sp>
          <p:nvSpPr>
            <p:cNvPr id="29741" name="Text Box 102"/>
            <p:cNvSpPr txBox="1">
              <a:spLocks noChangeArrowheads="1"/>
            </p:cNvSpPr>
            <p:nvPr/>
          </p:nvSpPr>
          <p:spPr bwMode="auto">
            <a:xfrm>
              <a:off x="7488238" y="2947969"/>
              <a:ext cx="387350" cy="274637"/>
            </a:xfrm>
            <a:prstGeom prst="rect">
              <a:avLst/>
            </a:prstGeom>
            <a:solidFill>
              <a:schemeClr val="bg2"/>
            </a:solidFill>
            <a:ln w="9525">
              <a:noFill/>
              <a:miter lim="800000"/>
              <a:headEnd/>
              <a:tailEnd/>
            </a:ln>
          </p:spPr>
          <p:txBody>
            <a:bodyPr wrap="none">
              <a:spAutoFit/>
            </a:bodyPr>
            <a:lstStyle/>
            <a:p>
              <a:r>
                <a:rPr lang="en-US" sz="1200" b="1">
                  <a:solidFill>
                    <a:schemeClr val="bg1"/>
                  </a:solidFill>
                </a:rPr>
                <a:t>SE</a:t>
              </a:r>
            </a:p>
          </p:txBody>
        </p:sp>
        <p:sp>
          <p:nvSpPr>
            <p:cNvPr id="29742" name="Text Box 103"/>
            <p:cNvSpPr txBox="1">
              <a:spLocks noChangeArrowheads="1"/>
            </p:cNvSpPr>
            <p:nvPr/>
          </p:nvSpPr>
          <p:spPr bwMode="auto">
            <a:xfrm>
              <a:off x="4824413" y="3019406"/>
              <a:ext cx="936625" cy="366713"/>
            </a:xfrm>
            <a:prstGeom prst="rect">
              <a:avLst/>
            </a:prstGeom>
            <a:solidFill>
              <a:schemeClr val="bg2"/>
            </a:solidFill>
            <a:ln w="9525">
              <a:noFill/>
              <a:miter lim="800000"/>
              <a:headEnd/>
              <a:tailEnd/>
            </a:ln>
          </p:spPr>
          <p:txBody>
            <a:bodyPr>
              <a:spAutoFit/>
            </a:bodyPr>
            <a:lstStyle/>
            <a:p>
              <a:r>
                <a:rPr lang="en-US" b="1">
                  <a:solidFill>
                    <a:schemeClr val="bg1"/>
                  </a:solidFill>
                </a:rPr>
                <a:t>WMS</a:t>
              </a:r>
            </a:p>
          </p:txBody>
        </p:sp>
        <p:sp>
          <p:nvSpPr>
            <p:cNvPr id="29743" name="Text Box 104"/>
            <p:cNvSpPr txBox="1">
              <a:spLocks noChangeArrowheads="1"/>
            </p:cNvSpPr>
            <p:nvPr/>
          </p:nvSpPr>
          <p:spPr bwMode="auto">
            <a:xfrm>
              <a:off x="287338" y="5683231"/>
              <a:ext cx="1728787" cy="669925"/>
            </a:xfrm>
            <a:prstGeom prst="rect">
              <a:avLst/>
            </a:prstGeom>
            <a:solidFill>
              <a:srgbClr val="FFFF99"/>
            </a:solidFill>
            <a:ln w="28575">
              <a:solidFill>
                <a:srgbClr val="990000"/>
              </a:solidFill>
              <a:miter lim="800000"/>
              <a:headEnd/>
              <a:tailEnd/>
            </a:ln>
          </p:spPr>
          <p:txBody>
            <a:bodyPr>
              <a:spAutoFit/>
            </a:bodyPr>
            <a:lstStyle/>
            <a:p>
              <a:r>
                <a:rPr lang="en-US">
                  <a:latin typeface="Helvetica" pitchFamily="13" charset="0"/>
                </a:rPr>
                <a:t>Virtual Control  Room</a:t>
              </a:r>
            </a:p>
          </p:txBody>
        </p:sp>
        <p:sp>
          <p:nvSpPr>
            <p:cNvPr id="29744" name="Text Box 105"/>
            <p:cNvSpPr txBox="1">
              <a:spLocks noChangeArrowheads="1"/>
            </p:cNvSpPr>
            <p:nvPr/>
          </p:nvSpPr>
          <p:spPr bwMode="auto">
            <a:xfrm>
              <a:off x="5975350" y="5540356"/>
              <a:ext cx="1216025" cy="669925"/>
            </a:xfrm>
            <a:prstGeom prst="rect">
              <a:avLst/>
            </a:prstGeom>
            <a:solidFill>
              <a:srgbClr val="FFFF99"/>
            </a:solidFill>
            <a:ln w="28575">
              <a:solidFill>
                <a:srgbClr val="990000"/>
              </a:solidFill>
              <a:miter lim="800000"/>
              <a:headEnd/>
              <a:tailEnd/>
            </a:ln>
          </p:spPr>
          <p:txBody>
            <a:bodyPr wrap="none">
              <a:spAutoFit/>
            </a:bodyPr>
            <a:lstStyle/>
            <a:p>
              <a:r>
                <a:rPr lang="en-US"/>
                <a:t>Execution</a:t>
              </a:r>
            </a:p>
            <a:p>
              <a:r>
                <a:rPr lang="en-US"/>
                <a:t>Service</a:t>
              </a:r>
            </a:p>
          </p:txBody>
        </p:sp>
        <p:sp>
          <p:nvSpPr>
            <p:cNvPr id="29745" name="Text Box 106"/>
            <p:cNvSpPr txBox="1">
              <a:spLocks noChangeArrowheads="1"/>
            </p:cNvSpPr>
            <p:nvPr/>
          </p:nvSpPr>
          <p:spPr bwMode="auto">
            <a:xfrm>
              <a:off x="7127875" y="5540356"/>
              <a:ext cx="1698625" cy="274638"/>
            </a:xfrm>
            <a:prstGeom prst="rect">
              <a:avLst/>
            </a:prstGeom>
            <a:solidFill>
              <a:srgbClr val="CCFF66"/>
            </a:solidFill>
            <a:ln w="28575">
              <a:noFill/>
              <a:miter lim="800000"/>
              <a:headEnd/>
              <a:tailEnd/>
            </a:ln>
          </p:spPr>
          <p:txBody>
            <a:bodyPr wrap="none">
              <a:spAutoFit/>
            </a:bodyPr>
            <a:lstStyle/>
            <a:p>
              <a:r>
                <a:rPr lang="en-US" sz="1200"/>
                <a:t>Workflow Mng System</a:t>
              </a:r>
            </a:p>
          </p:txBody>
        </p:sp>
        <p:sp>
          <p:nvSpPr>
            <p:cNvPr id="29746" name="Text Box 107"/>
            <p:cNvSpPr txBox="1">
              <a:spLocks noChangeArrowheads="1"/>
            </p:cNvSpPr>
            <p:nvPr/>
          </p:nvSpPr>
          <p:spPr bwMode="auto">
            <a:xfrm>
              <a:off x="7164388" y="5899131"/>
              <a:ext cx="1476375" cy="274638"/>
            </a:xfrm>
            <a:prstGeom prst="rect">
              <a:avLst/>
            </a:prstGeom>
            <a:solidFill>
              <a:srgbClr val="CCFF66"/>
            </a:solidFill>
            <a:ln w="28575">
              <a:noFill/>
              <a:miter lim="800000"/>
              <a:headEnd/>
              <a:tailEnd/>
            </a:ln>
          </p:spPr>
          <p:txBody>
            <a:bodyPr wrap="none">
              <a:spAutoFit/>
            </a:bodyPr>
            <a:lstStyle/>
            <a:p>
              <a:r>
                <a:rPr lang="en-US" sz="1200"/>
                <a:t>Agreement Service</a:t>
              </a: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4"/>
          <p:cNvSpPr>
            <a:spLocks noGrp="1" noChangeArrowheads="1"/>
          </p:cNvSpPr>
          <p:nvPr>
            <p:ph type="title"/>
          </p:nvPr>
        </p:nvSpPr>
        <p:spPr/>
        <p:txBody>
          <a:bodyPr rIns="132046"/>
          <a:lstStyle/>
          <a:p>
            <a:pPr eaLnBrk="1" hangingPunct="1">
              <a:defRPr/>
            </a:pPr>
            <a:r>
              <a:rPr lang="en-US" dirty="0" smtClean="0">
                <a:effectLst>
                  <a:outerShdw blurRad="38100" dist="38100" dir="2700000" algn="tl">
                    <a:srgbClr val="C0C0C0"/>
                  </a:outerShdw>
                </a:effectLst>
                <a:ea typeface="ＭＳ Ｐゴシック" pitchFamily="13" charset="-128"/>
              </a:rPr>
              <a:t>First </a:t>
            </a:r>
            <a:r>
              <a:rPr lang="en-US" strike="sngStrike" dirty="0" smtClean="0">
                <a:effectLst>
                  <a:outerShdw blurRad="38100" dist="38100" dir="2700000" algn="tl">
                    <a:srgbClr val="C0C0C0"/>
                  </a:outerShdw>
                </a:effectLst>
                <a:ea typeface="ＭＳ Ｐゴシック" pitchFamily="13" charset="-128"/>
              </a:rPr>
              <a:t>collision</a:t>
            </a:r>
            <a:r>
              <a:rPr lang="en-US" dirty="0" smtClean="0">
                <a:effectLst>
                  <a:outerShdw blurRad="38100" dist="38100" dir="2700000" algn="tl">
                    <a:srgbClr val="C0C0C0"/>
                  </a:outerShdw>
                </a:effectLst>
                <a:ea typeface="ＭＳ Ｐゴシック" pitchFamily="13" charset="-128"/>
              </a:rPr>
              <a:t> beam configuration. Sept 08</a:t>
            </a:r>
          </a:p>
        </p:txBody>
      </p:sp>
      <p:sp>
        <p:nvSpPr>
          <p:cNvPr id="71686" name="Line 2"/>
          <p:cNvSpPr>
            <a:spLocks noChangeShapeType="1"/>
          </p:cNvSpPr>
          <p:nvPr/>
        </p:nvSpPr>
        <p:spPr bwMode="auto">
          <a:xfrm>
            <a:off x="409575" y="762000"/>
            <a:ext cx="8299450" cy="1588"/>
          </a:xfrm>
          <a:prstGeom prst="line">
            <a:avLst/>
          </a:prstGeom>
          <a:noFill/>
          <a:ln w="12700">
            <a:solidFill>
              <a:srgbClr val="808080"/>
            </a:solidFill>
            <a:round/>
            <a:headEnd/>
            <a:tailEnd/>
          </a:ln>
        </p:spPr>
        <p:txBody>
          <a:bodyPr/>
          <a:lstStyle/>
          <a:p>
            <a:endParaRPr lang="it-IT"/>
          </a:p>
        </p:txBody>
      </p:sp>
      <p:pic>
        <p:nvPicPr>
          <p:cNvPr id="9" name="Picture 8"/>
          <p:cNvPicPr>
            <a:picLocks noChangeAspect="1"/>
          </p:cNvPicPr>
          <p:nvPr/>
        </p:nvPicPr>
        <p:blipFill>
          <a:blip r:embed="rId3"/>
          <a:stretch>
            <a:fillRect/>
          </a:stretch>
        </p:blipFill>
        <p:spPr>
          <a:xfrm>
            <a:off x="84620" y="928670"/>
            <a:ext cx="9059380" cy="5357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10"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13"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55</a:t>
            </a:fld>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00034" y="785794"/>
            <a:ext cx="3657600" cy="3124200"/>
            <a:chOff x="240" y="432"/>
            <a:chExt cx="2304" cy="1968"/>
          </a:xfrm>
        </p:grpSpPr>
        <p:sp>
          <p:nvSpPr>
            <p:cNvPr id="28794" name="Oval 4"/>
            <p:cNvSpPr>
              <a:spLocks noChangeArrowheads="1"/>
            </p:cNvSpPr>
            <p:nvPr/>
          </p:nvSpPr>
          <p:spPr bwMode="auto">
            <a:xfrm>
              <a:off x="1392" y="1920"/>
              <a:ext cx="576" cy="480"/>
            </a:xfrm>
            <a:prstGeom prst="ellipse">
              <a:avLst/>
            </a:prstGeom>
            <a:solidFill>
              <a:srgbClr val="EEF3AB"/>
            </a:solidFill>
            <a:ln w="9525">
              <a:solidFill>
                <a:schemeClr val="tx1"/>
              </a:solidFill>
              <a:round/>
              <a:headEnd/>
              <a:tailEnd/>
            </a:ln>
          </p:spPr>
          <p:txBody>
            <a:bodyPr wrap="none" anchor="ctr"/>
            <a:lstStyle/>
            <a:p>
              <a:endParaRPr lang="it-IT"/>
            </a:p>
          </p:txBody>
        </p:sp>
        <p:sp>
          <p:nvSpPr>
            <p:cNvPr id="28795" name="Oval 5"/>
            <p:cNvSpPr>
              <a:spLocks noChangeArrowheads="1"/>
            </p:cNvSpPr>
            <p:nvPr/>
          </p:nvSpPr>
          <p:spPr bwMode="auto">
            <a:xfrm>
              <a:off x="1344" y="1872"/>
              <a:ext cx="576" cy="480"/>
            </a:xfrm>
            <a:prstGeom prst="ellipse">
              <a:avLst/>
            </a:prstGeom>
            <a:solidFill>
              <a:srgbClr val="EEF3AB"/>
            </a:solidFill>
            <a:ln w="9525">
              <a:solidFill>
                <a:schemeClr val="tx1"/>
              </a:solidFill>
              <a:round/>
              <a:headEnd/>
              <a:tailEnd/>
            </a:ln>
          </p:spPr>
          <p:txBody>
            <a:bodyPr wrap="none" anchor="ctr"/>
            <a:lstStyle/>
            <a:p>
              <a:endParaRPr lang="it-IT"/>
            </a:p>
          </p:txBody>
        </p:sp>
        <p:sp>
          <p:nvSpPr>
            <p:cNvPr id="28796" name="Oval 6"/>
            <p:cNvSpPr>
              <a:spLocks noChangeArrowheads="1"/>
            </p:cNvSpPr>
            <p:nvPr/>
          </p:nvSpPr>
          <p:spPr bwMode="auto">
            <a:xfrm>
              <a:off x="1296" y="1824"/>
              <a:ext cx="576" cy="480"/>
            </a:xfrm>
            <a:prstGeom prst="ellipse">
              <a:avLst/>
            </a:prstGeom>
            <a:solidFill>
              <a:srgbClr val="EEF3AB"/>
            </a:solidFill>
            <a:ln w="9525">
              <a:solidFill>
                <a:schemeClr val="tx1"/>
              </a:solidFill>
              <a:round/>
              <a:headEnd/>
              <a:tailEnd/>
            </a:ln>
          </p:spPr>
          <p:txBody>
            <a:bodyPr wrap="none" anchor="ctr"/>
            <a:lstStyle/>
            <a:p>
              <a:endParaRPr lang="it-IT"/>
            </a:p>
          </p:txBody>
        </p:sp>
        <p:sp>
          <p:nvSpPr>
            <p:cNvPr id="28797" name="Oval 7"/>
            <p:cNvSpPr>
              <a:spLocks noChangeArrowheads="1"/>
            </p:cNvSpPr>
            <p:nvPr/>
          </p:nvSpPr>
          <p:spPr bwMode="auto">
            <a:xfrm>
              <a:off x="1248" y="1776"/>
              <a:ext cx="576" cy="480"/>
            </a:xfrm>
            <a:prstGeom prst="ellipse">
              <a:avLst/>
            </a:prstGeom>
            <a:solidFill>
              <a:srgbClr val="EEF3AB"/>
            </a:solidFill>
            <a:ln w="9525">
              <a:solidFill>
                <a:schemeClr val="tx1"/>
              </a:solidFill>
              <a:round/>
              <a:headEnd/>
              <a:tailEnd/>
            </a:ln>
          </p:spPr>
          <p:txBody>
            <a:bodyPr wrap="none" anchor="ctr"/>
            <a:lstStyle/>
            <a:p>
              <a:endParaRPr lang="it-IT"/>
            </a:p>
          </p:txBody>
        </p:sp>
        <p:sp>
          <p:nvSpPr>
            <p:cNvPr id="28798" name="Oval 8"/>
            <p:cNvSpPr>
              <a:spLocks noChangeArrowheads="1"/>
            </p:cNvSpPr>
            <p:nvPr/>
          </p:nvSpPr>
          <p:spPr bwMode="auto">
            <a:xfrm>
              <a:off x="1200" y="1728"/>
              <a:ext cx="576" cy="480"/>
            </a:xfrm>
            <a:prstGeom prst="ellipse">
              <a:avLst/>
            </a:prstGeom>
            <a:solidFill>
              <a:srgbClr val="EEF3AB"/>
            </a:solidFill>
            <a:ln w="9525">
              <a:solidFill>
                <a:schemeClr val="tx1"/>
              </a:solidFill>
              <a:round/>
              <a:headEnd/>
              <a:tailEnd/>
            </a:ln>
          </p:spPr>
          <p:txBody>
            <a:bodyPr wrap="none" anchor="ctr"/>
            <a:lstStyle/>
            <a:p>
              <a:endParaRPr lang="it-IT"/>
            </a:p>
          </p:txBody>
        </p:sp>
        <p:sp>
          <p:nvSpPr>
            <p:cNvPr id="28799" name="Text Box 9"/>
            <p:cNvSpPr txBox="1">
              <a:spLocks noChangeArrowheads="1"/>
            </p:cNvSpPr>
            <p:nvPr/>
          </p:nvSpPr>
          <p:spPr bwMode="auto">
            <a:xfrm>
              <a:off x="1344" y="816"/>
              <a:ext cx="1200" cy="192"/>
            </a:xfrm>
            <a:prstGeom prst="rect">
              <a:avLst/>
            </a:prstGeom>
            <a:noFill/>
            <a:ln w="9525">
              <a:noFill/>
              <a:miter lim="800000"/>
              <a:headEnd/>
              <a:tailEnd/>
            </a:ln>
          </p:spPr>
          <p:txBody>
            <a:bodyPr>
              <a:spAutoFit/>
            </a:bodyPr>
            <a:lstStyle/>
            <a:p>
              <a:pPr>
                <a:spcBef>
                  <a:spcPct val="50000"/>
                </a:spcBef>
              </a:pPr>
              <a:r>
                <a:rPr lang="it-IT" sz="1400"/>
                <a:t>Web Services</a:t>
              </a:r>
              <a:endParaRPr lang="en-US" sz="1400"/>
            </a:p>
          </p:txBody>
        </p:sp>
        <p:sp>
          <p:nvSpPr>
            <p:cNvPr id="28800" name="Freeform 10"/>
            <p:cNvSpPr>
              <a:spLocks/>
            </p:cNvSpPr>
            <p:nvPr/>
          </p:nvSpPr>
          <p:spPr bwMode="auto">
            <a:xfrm>
              <a:off x="432" y="672"/>
              <a:ext cx="2016" cy="336"/>
            </a:xfrm>
            <a:custGeom>
              <a:avLst/>
              <a:gdLst>
                <a:gd name="T0" fmla="*/ 0 w 2448"/>
                <a:gd name="T1" fmla="*/ 336 h 336"/>
                <a:gd name="T2" fmla="*/ 1233 w 2448"/>
                <a:gd name="T3" fmla="*/ 336 h 336"/>
                <a:gd name="T4" fmla="*/ 1367 w 2448"/>
                <a:gd name="T5" fmla="*/ 0 h 336"/>
                <a:gd name="T6" fmla="*/ 0 60000 65536"/>
                <a:gd name="T7" fmla="*/ 0 60000 65536"/>
                <a:gd name="T8" fmla="*/ 0 60000 65536"/>
                <a:gd name="T9" fmla="*/ 0 w 2448"/>
                <a:gd name="T10" fmla="*/ 0 h 336"/>
                <a:gd name="T11" fmla="*/ 2448 w 2448"/>
                <a:gd name="T12" fmla="*/ 336 h 336"/>
              </a:gdLst>
              <a:ahLst/>
              <a:cxnLst>
                <a:cxn ang="T6">
                  <a:pos x="T0" y="T1"/>
                </a:cxn>
                <a:cxn ang="T7">
                  <a:pos x="T2" y="T3"/>
                </a:cxn>
                <a:cxn ang="T8">
                  <a:pos x="T4" y="T5"/>
                </a:cxn>
              </a:cxnLst>
              <a:rect l="T9" t="T10" r="T11" b="T12"/>
              <a:pathLst>
                <a:path w="2448" h="336">
                  <a:moveTo>
                    <a:pt x="0" y="336"/>
                  </a:moveTo>
                  <a:lnTo>
                    <a:pt x="2208" y="336"/>
                  </a:lnTo>
                  <a:lnTo>
                    <a:pt x="2448" y="0"/>
                  </a:lnTo>
                </a:path>
              </a:pathLst>
            </a:custGeom>
            <a:noFill/>
            <a:ln w="9525">
              <a:solidFill>
                <a:schemeClr val="tx1"/>
              </a:solidFill>
              <a:prstDash val="lgDashDot"/>
              <a:round/>
              <a:headEnd/>
              <a:tailEnd/>
            </a:ln>
          </p:spPr>
          <p:txBody>
            <a:bodyPr/>
            <a:lstStyle/>
            <a:p>
              <a:endParaRPr lang="it-IT"/>
            </a:p>
          </p:txBody>
        </p:sp>
        <p:sp>
          <p:nvSpPr>
            <p:cNvPr id="28801" name="Freeform 11"/>
            <p:cNvSpPr>
              <a:spLocks/>
            </p:cNvSpPr>
            <p:nvPr/>
          </p:nvSpPr>
          <p:spPr bwMode="auto">
            <a:xfrm flipV="1">
              <a:off x="432" y="1344"/>
              <a:ext cx="2064" cy="384"/>
            </a:xfrm>
            <a:custGeom>
              <a:avLst/>
              <a:gdLst>
                <a:gd name="T0" fmla="*/ 0 w 2448"/>
                <a:gd name="T1" fmla="*/ 502 h 336"/>
                <a:gd name="T2" fmla="*/ 1324 w 2448"/>
                <a:gd name="T3" fmla="*/ 502 h 336"/>
                <a:gd name="T4" fmla="*/ 1467 w 2448"/>
                <a:gd name="T5" fmla="*/ 0 h 336"/>
                <a:gd name="T6" fmla="*/ 0 60000 65536"/>
                <a:gd name="T7" fmla="*/ 0 60000 65536"/>
                <a:gd name="T8" fmla="*/ 0 60000 65536"/>
                <a:gd name="T9" fmla="*/ 0 w 2448"/>
                <a:gd name="T10" fmla="*/ 0 h 336"/>
                <a:gd name="T11" fmla="*/ 2448 w 2448"/>
                <a:gd name="T12" fmla="*/ 336 h 336"/>
              </a:gdLst>
              <a:ahLst/>
              <a:cxnLst>
                <a:cxn ang="T6">
                  <a:pos x="T0" y="T1"/>
                </a:cxn>
                <a:cxn ang="T7">
                  <a:pos x="T2" y="T3"/>
                </a:cxn>
                <a:cxn ang="T8">
                  <a:pos x="T4" y="T5"/>
                </a:cxn>
              </a:cxnLst>
              <a:rect l="T9" t="T10" r="T11" b="T12"/>
              <a:pathLst>
                <a:path w="2448" h="336">
                  <a:moveTo>
                    <a:pt x="0" y="336"/>
                  </a:moveTo>
                  <a:lnTo>
                    <a:pt x="2208" y="336"/>
                  </a:lnTo>
                  <a:lnTo>
                    <a:pt x="2448" y="0"/>
                  </a:lnTo>
                </a:path>
              </a:pathLst>
            </a:custGeom>
            <a:noFill/>
            <a:ln w="9525">
              <a:solidFill>
                <a:schemeClr val="tx1"/>
              </a:solidFill>
              <a:prstDash val="lgDashDotDot"/>
              <a:round/>
              <a:headEnd/>
              <a:tailEnd/>
            </a:ln>
          </p:spPr>
          <p:txBody>
            <a:bodyPr/>
            <a:lstStyle/>
            <a:p>
              <a:endParaRPr lang="it-IT"/>
            </a:p>
          </p:txBody>
        </p:sp>
        <p:sp>
          <p:nvSpPr>
            <p:cNvPr id="28802" name="Rectangle 12"/>
            <p:cNvSpPr>
              <a:spLocks noChangeArrowheads="1"/>
            </p:cNvSpPr>
            <p:nvPr/>
          </p:nvSpPr>
          <p:spPr bwMode="auto">
            <a:xfrm>
              <a:off x="576" y="1056"/>
              <a:ext cx="1632" cy="240"/>
            </a:xfrm>
            <a:prstGeom prst="rect">
              <a:avLst/>
            </a:prstGeom>
            <a:noFill/>
            <a:ln w="9525">
              <a:solidFill>
                <a:schemeClr val="tx1"/>
              </a:solidFill>
              <a:miter lim="800000"/>
              <a:headEnd/>
              <a:tailEnd/>
            </a:ln>
          </p:spPr>
          <p:txBody>
            <a:bodyPr wrap="none" anchor="ctr"/>
            <a:lstStyle/>
            <a:p>
              <a:endParaRPr lang="it-IT"/>
            </a:p>
          </p:txBody>
        </p:sp>
        <p:sp>
          <p:nvSpPr>
            <p:cNvPr id="28803" name="Text Box 13"/>
            <p:cNvSpPr txBox="1">
              <a:spLocks noChangeArrowheads="1"/>
            </p:cNvSpPr>
            <p:nvPr/>
          </p:nvSpPr>
          <p:spPr bwMode="auto">
            <a:xfrm>
              <a:off x="758" y="1080"/>
              <a:ext cx="1392" cy="233"/>
            </a:xfrm>
            <a:prstGeom prst="rect">
              <a:avLst/>
            </a:prstGeom>
            <a:noFill/>
            <a:ln w="9525">
              <a:noFill/>
              <a:miter lim="800000"/>
              <a:headEnd/>
              <a:tailEnd/>
            </a:ln>
          </p:spPr>
          <p:txBody>
            <a:bodyPr>
              <a:spAutoFit/>
            </a:bodyPr>
            <a:lstStyle/>
            <a:p>
              <a:pPr>
                <a:spcBef>
                  <a:spcPct val="50000"/>
                </a:spcBef>
              </a:pPr>
              <a:r>
                <a:rPr lang="it-IT" sz="1800" dirty="0" err="1"/>
                <a:t>Instrument</a:t>
              </a:r>
              <a:r>
                <a:rPr lang="it-IT" sz="1800" dirty="0"/>
                <a:t> </a:t>
              </a:r>
              <a:r>
                <a:rPr lang="it-IT" sz="1800" dirty="0" err="1"/>
                <a:t>Element</a:t>
              </a:r>
              <a:endParaRPr lang="en-US" sz="1800" dirty="0"/>
            </a:p>
          </p:txBody>
        </p:sp>
        <p:sp>
          <p:nvSpPr>
            <p:cNvPr id="28804" name="AutoShape 14"/>
            <p:cNvSpPr>
              <a:spLocks noChangeArrowheads="1"/>
            </p:cNvSpPr>
            <p:nvPr/>
          </p:nvSpPr>
          <p:spPr bwMode="auto">
            <a:xfrm>
              <a:off x="1056" y="432"/>
              <a:ext cx="144" cy="480"/>
            </a:xfrm>
            <a:prstGeom prst="downArrow">
              <a:avLst>
                <a:gd name="adj1" fmla="val 22222"/>
                <a:gd name="adj2" fmla="val 141667"/>
              </a:avLst>
            </a:prstGeom>
            <a:solidFill>
              <a:schemeClr val="bg2"/>
            </a:solidFill>
            <a:ln w="9525">
              <a:solidFill>
                <a:schemeClr val="tx1"/>
              </a:solidFill>
              <a:miter lim="800000"/>
              <a:headEnd/>
              <a:tailEnd/>
            </a:ln>
          </p:spPr>
          <p:txBody>
            <a:bodyPr vert="eaVert" wrap="none" anchor="ctr"/>
            <a:lstStyle/>
            <a:p>
              <a:endParaRPr lang="it-IT"/>
            </a:p>
          </p:txBody>
        </p:sp>
        <p:sp>
          <p:nvSpPr>
            <p:cNvPr id="28805" name="AutoShape 15"/>
            <p:cNvSpPr>
              <a:spLocks noChangeArrowheads="1"/>
            </p:cNvSpPr>
            <p:nvPr/>
          </p:nvSpPr>
          <p:spPr bwMode="auto">
            <a:xfrm>
              <a:off x="1056" y="1392"/>
              <a:ext cx="144" cy="480"/>
            </a:xfrm>
            <a:prstGeom prst="downArrow">
              <a:avLst>
                <a:gd name="adj1" fmla="val 22222"/>
                <a:gd name="adj2" fmla="val 141667"/>
              </a:avLst>
            </a:prstGeom>
            <a:solidFill>
              <a:schemeClr val="folHlink"/>
            </a:solidFill>
            <a:ln w="9525">
              <a:solidFill>
                <a:schemeClr val="tx1"/>
              </a:solidFill>
              <a:miter lim="800000"/>
              <a:headEnd/>
              <a:tailEnd/>
            </a:ln>
          </p:spPr>
          <p:txBody>
            <a:bodyPr vert="eaVert" wrap="none" anchor="ctr"/>
            <a:lstStyle/>
            <a:p>
              <a:endParaRPr lang="it-IT"/>
            </a:p>
          </p:txBody>
        </p:sp>
        <p:sp>
          <p:nvSpPr>
            <p:cNvPr id="28806" name="AutoShape 16"/>
            <p:cNvSpPr>
              <a:spLocks noChangeArrowheads="1"/>
            </p:cNvSpPr>
            <p:nvPr/>
          </p:nvSpPr>
          <p:spPr bwMode="auto">
            <a:xfrm rot="10800000">
              <a:off x="768" y="432"/>
              <a:ext cx="144" cy="480"/>
            </a:xfrm>
            <a:prstGeom prst="downArrow">
              <a:avLst>
                <a:gd name="adj1" fmla="val 22222"/>
                <a:gd name="adj2" fmla="val 141667"/>
              </a:avLst>
            </a:prstGeom>
            <a:solidFill>
              <a:schemeClr val="bg2"/>
            </a:solidFill>
            <a:ln w="9525">
              <a:solidFill>
                <a:schemeClr val="tx1"/>
              </a:solidFill>
              <a:miter lim="800000"/>
              <a:headEnd/>
              <a:tailEnd/>
            </a:ln>
          </p:spPr>
          <p:txBody>
            <a:bodyPr vert="eaVert" wrap="none" anchor="ctr"/>
            <a:lstStyle/>
            <a:p>
              <a:endParaRPr lang="it-IT"/>
            </a:p>
          </p:txBody>
        </p:sp>
        <p:sp>
          <p:nvSpPr>
            <p:cNvPr id="28807" name="AutoShape 17"/>
            <p:cNvSpPr>
              <a:spLocks noChangeArrowheads="1"/>
            </p:cNvSpPr>
            <p:nvPr/>
          </p:nvSpPr>
          <p:spPr bwMode="auto">
            <a:xfrm rot="10800000">
              <a:off x="768" y="1392"/>
              <a:ext cx="144" cy="480"/>
            </a:xfrm>
            <a:prstGeom prst="downArrow">
              <a:avLst>
                <a:gd name="adj1" fmla="val 22222"/>
                <a:gd name="adj2" fmla="val 141667"/>
              </a:avLst>
            </a:prstGeom>
            <a:solidFill>
              <a:schemeClr val="folHlink"/>
            </a:solidFill>
            <a:ln w="9525">
              <a:solidFill>
                <a:schemeClr val="tx1"/>
              </a:solidFill>
              <a:miter lim="800000"/>
              <a:headEnd/>
              <a:tailEnd/>
            </a:ln>
          </p:spPr>
          <p:txBody>
            <a:bodyPr vert="eaVert" wrap="none" anchor="ctr"/>
            <a:lstStyle/>
            <a:p>
              <a:endParaRPr lang="it-IT"/>
            </a:p>
          </p:txBody>
        </p:sp>
        <p:sp>
          <p:nvSpPr>
            <p:cNvPr id="28808" name="Text Box 18"/>
            <p:cNvSpPr txBox="1">
              <a:spLocks noChangeArrowheads="1"/>
            </p:cNvSpPr>
            <p:nvPr/>
          </p:nvSpPr>
          <p:spPr bwMode="auto">
            <a:xfrm>
              <a:off x="1248" y="1344"/>
              <a:ext cx="1200" cy="330"/>
            </a:xfrm>
            <a:prstGeom prst="rect">
              <a:avLst/>
            </a:prstGeom>
            <a:noFill/>
            <a:ln w="9525">
              <a:noFill/>
              <a:miter lim="800000"/>
              <a:headEnd/>
              <a:tailEnd/>
            </a:ln>
          </p:spPr>
          <p:txBody>
            <a:bodyPr>
              <a:spAutoFit/>
            </a:bodyPr>
            <a:lstStyle/>
            <a:p>
              <a:pPr>
                <a:spcBef>
                  <a:spcPct val="50000"/>
                </a:spcBef>
              </a:pPr>
              <a:r>
                <a:rPr lang="it-IT" sz="1400"/>
                <a:t>Any Protocol or physical connection</a:t>
              </a:r>
              <a:endParaRPr lang="en-US" sz="1400"/>
            </a:p>
          </p:txBody>
        </p:sp>
        <p:sp>
          <p:nvSpPr>
            <p:cNvPr id="28809" name="Oval 19"/>
            <p:cNvSpPr>
              <a:spLocks noChangeArrowheads="1"/>
            </p:cNvSpPr>
            <p:nvPr/>
          </p:nvSpPr>
          <p:spPr bwMode="auto">
            <a:xfrm>
              <a:off x="240" y="1728"/>
              <a:ext cx="576" cy="480"/>
            </a:xfrm>
            <a:prstGeom prst="ellipse">
              <a:avLst/>
            </a:prstGeom>
            <a:solidFill>
              <a:srgbClr val="EEF3AB"/>
            </a:solidFill>
            <a:ln w="9525">
              <a:solidFill>
                <a:schemeClr val="tx1"/>
              </a:solidFill>
              <a:round/>
              <a:headEnd/>
              <a:tailEnd/>
            </a:ln>
          </p:spPr>
          <p:txBody>
            <a:bodyPr wrap="none" anchor="ctr"/>
            <a:lstStyle/>
            <a:p>
              <a:endParaRPr lang="it-IT"/>
            </a:p>
          </p:txBody>
        </p:sp>
        <p:sp>
          <p:nvSpPr>
            <p:cNvPr id="28810" name="Text Box 20"/>
            <p:cNvSpPr txBox="1">
              <a:spLocks noChangeArrowheads="1"/>
            </p:cNvSpPr>
            <p:nvPr/>
          </p:nvSpPr>
          <p:spPr bwMode="auto">
            <a:xfrm>
              <a:off x="288" y="1776"/>
              <a:ext cx="672" cy="330"/>
            </a:xfrm>
            <a:prstGeom prst="rect">
              <a:avLst/>
            </a:prstGeom>
            <a:noFill/>
            <a:ln w="9525">
              <a:noFill/>
              <a:miter lim="800000"/>
              <a:headEnd/>
              <a:tailEnd/>
            </a:ln>
          </p:spPr>
          <p:txBody>
            <a:bodyPr>
              <a:spAutoFit/>
            </a:bodyPr>
            <a:lstStyle/>
            <a:p>
              <a:pPr>
                <a:spcBef>
                  <a:spcPct val="50000"/>
                </a:spcBef>
              </a:pPr>
              <a:r>
                <a:rPr lang="it-IT" sz="1400"/>
                <a:t>Sensor Network</a:t>
              </a:r>
              <a:endParaRPr lang="en-US" sz="1400"/>
            </a:p>
          </p:txBody>
        </p:sp>
        <p:grpSp>
          <p:nvGrpSpPr>
            <p:cNvPr id="28811" name="Group 21"/>
            <p:cNvGrpSpPr>
              <a:grpSpLocks/>
            </p:cNvGrpSpPr>
            <p:nvPr/>
          </p:nvGrpSpPr>
          <p:grpSpPr bwMode="auto">
            <a:xfrm>
              <a:off x="672" y="1920"/>
              <a:ext cx="672" cy="480"/>
              <a:chOff x="816" y="3696"/>
              <a:chExt cx="672" cy="480"/>
            </a:xfrm>
          </p:grpSpPr>
          <p:sp>
            <p:nvSpPr>
              <p:cNvPr id="28814" name="Oval 22"/>
              <p:cNvSpPr>
                <a:spLocks noChangeArrowheads="1"/>
              </p:cNvSpPr>
              <p:nvPr/>
            </p:nvSpPr>
            <p:spPr bwMode="auto">
              <a:xfrm>
                <a:off x="864" y="3696"/>
                <a:ext cx="576" cy="480"/>
              </a:xfrm>
              <a:prstGeom prst="ellipse">
                <a:avLst/>
              </a:prstGeom>
              <a:solidFill>
                <a:srgbClr val="EEF3AB"/>
              </a:solidFill>
              <a:ln w="9525">
                <a:solidFill>
                  <a:schemeClr val="tx1"/>
                </a:solidFill>
                <a:round/>
                <a:headEnd/>
                <a:tailEnd/>
              </a:ln>
            </p:spPr>
            <p:txBody>
              <a:bodyPr wrap="none" anchor="ctr"/>
              <a:lstStyle/>
              <a:p>
                <a:endParaRPr lang="it-IT"/>
              </a:p>
            </p:txBody>
          </p:sp>
          <p:sp>
            <p:nvSpPr>
              <p:cNvPr id="28815" name="Text Box 23"/>
              <p:cNvSpPr txBox="1">
                <a:spLocks noChangeArrowheads="1"/>
              </p:cNvSpPr>
              <p:nvPr/>
            </p:nvSpPr>
            <p:spPr bwMode="auto">
              <a:xfrm>
                <a:off x="816" y="3840"/>
                <a:ext cx="672" cy="192"/>
              </a:xfrm>
              <a:prstGeom prst="rect">
                <a:avLst/>
              </a:prstGeom>
              <a:noFill/>
              <a:ln w="9525">
                <a:noFill/>
                <a:miter lim="800000"/>
                <a:headEnd/>
                <a:tailEnd/>
              </a:ln>
            </p:spPr>
            <p:txBody>
              <a:bodyPr>
                <a:spAutoFit/>
              </a:bodyPr>
              <a:lstStyle/>
              <a:p>
                <a:pPr>
                  <a:spcBef>
                    <a:spcPct val="50000"/>
                  </a:spcBef>
                </a:pPr>
                <a:r>
                  <a:rPr lang="it-IT" sz="1400"/>
                  <a:t>Instrument</a:t>
                </a:r>
                <a:endParaRPr lang="en-US" sz="1400"/>
              </a:p>
            </p:txBody>
          </p:sp>
        </p:grpSp>
        <p:sp>
          <p:nvSpPr>
            <p:cNvPr id="28812" name="Oval 24"/>
            <p:cNvSpPr>
              <a:spLocks noChangeArrowheads="1"/>
            </p:cNvSpPr>
            <p:nvPr/>
          </p:nvSpPr>
          <p:spPr bwMode="auto">
            <a:xfrm>
              <a:off x="1152" y="1680"/>
              <a:ext cx="576" cy="480"/>
            </a:xfrm>
            <a:prstGeom prst="ellipse">
              <a:avLst/>
            </a:prstGeom>
            <a:solidFill>
              <a:srgbClr val="EEF3AB"/>
            </a:solidFill>
            <a:ln w="9525">
              <a:solidFill>
                <a:schemeClr val="tx1"/>
              </a:solidFill>
              <a:round/>
              <a:headEnd/>
              <a:tailEnd/>
            </a:ln>
          </p:spPr>
          <p:txBody>
            <a:bodyPr wrap="none" anchor="ctr"/>
            <a:lstStyle/>
            <a:p>
              <a:endParaRPr lang="it-IT"/>
            </a:p>
          </p:txBody>
        </p:sp>
        <p:sp>
          <p:nvSpPr>
            <p:cNvPr id="28813" name="Text Box 25"/>
            <p:cNvSpPr txBox="1">
              <a:spLocks noChangeArrowheads="1"/>
            </p:cNvSpPr>
            <p:nvPr/>
          </p:nvSpPr>
          <p:spPr bwMode="auto">
            <a:xfrm>
              <a:off x="1104" y="1824"/>
              <a:ext cx="672" cy="192"/>
            </a:xfrm>
            <a:prstGeom prst="rect">
              <a:avLst/>
            </a:prstGeom>
            <a:noFill/>
            <a:ln w="9525">
              <a:noFill/>
              <a:miter lim="800000"/>
              <a:headEnd/>
              <a:tailEnd/>
            </a:ln>
          </p:spPr>
          <p:txBody>
            <a:bodyPr>
              <a:spAutoFit/>
            </a:bodyPr>
            <a:lstStyle/>
            <a:p>
              <a:pPr>
                <a:spcBef>
                  <a:spcPct val="50000"/>
                </a:spcBef>
              </a:pPr>
              <a:r>
                <a:rPr lang="it-IT" sz="1400" dirty="0" err="1"/>
                <a:t>Instrument</a:t>
              </a:r>
              <a:endParaRPr lang="en-US" sz="1400" dirty="0"/>
            </a:p>
          </p:txBody>
        </p:sp>
      </p:grpSp>
      <p:grpSp>
        <p:nvGrpSpPr>
          <p:cNvPr id="4" name="Group 26"/>
          <p:cNvGrpSpPr>
            <a:grpSpLocks/>
          </p:cNvGrpSpPr>
          <p:nvPr/>
        </p:nvGrpSpPr>
        <p:grpSpPr bwMode="auto">
          <a:xfrm>
            <a:off x="4429124" y="928670"/>
            <a:ext cx="4505325" cy="3125788"/>
            <a:chOff x="2928" y="672"/>
            <a:chExt cx="2838" cy="1969"/>
          </a:xfrm>
        </p:grpSpPr>
        <p:sp>
          <p:nvSpPr>
            <p:cNvPr id="429083" name="Cloud"/>
            <p:cNvSpPr>
              <a:spLocks noChangeAspect="1" noEditPoints="1" noChangeArrowheads="1"/>
            </p:cNvSpPr>
            <p:nvPr/>
          </p:nvSpPr>
          <p:spPr bwMode="auto">
            <a:xfrm>
              <a:off x="3558" y="1363"/>
              <a:ext cx="899" cy="54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r>
                <a:rPr lang="en-US" dirty="0">
                  <a:latin typeface="Helvetica" pitchFamily="34" charset="0"/>
                </a:rPr>
                <a:t>Grid</a:t>
              </a:r>
            </a:p>
          </p:txBody>
        </p:sp>
        <p:sp>
          <p:nvSpPr>
            <p:cNvPr id="28718" name="Line 28"/>
            <p:cNvSpPr>
              <a:spLocks noChangeShapeType="1"/>
            </p:cNvSpPr>
            <p:nvPr/>
          </p:nvSpPr>
          <p:spPr bwMode="auto">
            <a:xfrm>
              <a:off x="3973" y="1210"/>
              <a:ext cx="32" cy="112"/>
            </a:xfrm>
            <a:prstGeom prst="line">
              <a:avLst/>
            </a:prstGeom>
            <a:noFill/>
            <a:ln w="9525">
              <a:solidFill>
                <a:schemeClr val="tx1"/>
              </a:solidFill>
              <a:round/>
              <a:headEnd/>
              <a:tailEnd/>
            </a:ln>
          </p:spPr>
          <p:txBody>
            <a:bodyPr/>
            <a:lstStyle/>
            <a:p>
              <a:endParaRPr lang="it-IT"/>
            </a:p>
          </p:txBody>
        </p:sp>
        <p:sp>
          <p:nvSpPr>
            <p:cNvPr id="28719" name="Line 29"/>
            <p:cNvSpPr>
              <a:spLocks noChangeShapeType="1"/>
            </p:cNvSpPr>
            <p:nvPr/>
          </p:nvSpPr>
          <p:spPr bwMode="auto">
            <a:xfrm flipH="1">
              <a:off x="4367" y="987"/>
              <a:ext cx="252" cy="355"/>
            </a:xfrm>
            <a:prstGeom prst="line">
              <a:avLst/>
            </a:prstGeom>
            <a:noFill/>
            <a:ln w="9525">
              <a:solidFill>
                <a:schemeClr val="tx1"/>
              </a:solidFill>
              <a:round/>
              <a:headEnd/>
              <a:tailEnd/>
            </a:ln>
          </p:spPr>
          <p:txBody>
            <a:bodyPr/>
            <a:lstStyle/>
            <a:p>
              <a:endParaRPr lang="it-IT"/>
            </a:p>
          </p:txBody>
        </p:sp>
        <p:sp>
          <p:nvSpPr>
            <p:cNvPr id="28720" name="Line 30"/>
            <p:cNvSpPr>
              <a:spLocks noChangeShapeType="1"/>
            </p:cNvSpPr>
            <p:nvPr/>
          </p:nvSpPr>
          <p:spPr bwMode="auto">
            <a:xfrm flipH="1" flipV="1">
              <a:off x="4411" y="1722"/>
              <a:ext cx="300" cy="117"/>
            </a:xfrm>
            <a:prstGeom prst="line">
              <a:avLst/>
            </a:prstGeom>
            <a:noFill/>
            <a:ln w="9525">
              <a:solidFill>
                <a:schemeClr val="tx1"/>
              </a:solidFill>
              <a:round/>
              <a:headEnd/>
              <a:tailEnd/>
            </a:ln>
          </p:spPr>
          <p:txBody>
            <a:bodyPr/>
            <a:lstStyle/>
            <a:p>
              <a:endParaRPr lang="it-IT"/>
            </a:p>
          </p:txBody>
        </p:sp>
        <p:sp>
          <p:nvSpPr>
            <p:cNvPr id="28721" name="Line 31"/>
            <p:cNvSpPr>
              <a:spLocks noChangeShapeType="1"/>
            </p:cNvSpPr>
            <p:nvPr/>
          </p:nvSpPr>
          <p:spPr bwMode="auto">
            <a:xfrm flipV="1">
              <a:off x="4125" y="1905"/>
              <a:ext cx="14" cy="142"/>
            </a:xfrm>
            <a:prstGeom prst="line">
              <a:avLst/>
            </a:prstGeom>
            <a:noFill/>
            <a:ln w="9525">
              <a:solidFill>
                <a:schemeClr val="tx1"/>
              </a:solidFill>
              <a:round/>
              <a:headEnd/>
              <a:tailEnd/>
            </a:ln>
          </p:spPr>
          <p:txBody>
            <a:bodyPr/>
            <a:lstStyle/>
            <a:p>
              <a:endParaRPr lang="it-IT"/>
            </a:p>
          </p:txBody>
        </p:sp>
        <p:grpSp>
          <p:nvGrpSpPr>
            <p:cNvPr id="28722" name="Group 32"/>
            <p:cNvGrpSpPr>
              <a:grpSpLocks/>
            </p:cNvGrpSpPr>
            <p:nvPr/>
          </p:nvGrpSpPr>
          <p:grpSpPr bwMode="auto">
            <a:xfrm rot="-5400000">
              <a:off x="3827" y="976"/>
              <a:ext cx="254" cy="268"/>
              <a:chOff x="1934" y="2200"/>
              <a:chExt cx="402" cy="464"/>
            </a:xfrm>
          </p:grpSpPr>
          <p:grpSp>
            <p:nvGrpSpPr>
              <p:cNvPr id="28784" name="Group 33"/>
              <p:cNvGrpSpPr>
                <a:grpSpLocks/>
              </p:cNvGrpSpPr>
              <p:nvPr/>
            </p:nvGrpSpPr>
            <p:grpSpPr bwMode="auto">
              <a:xfrm>
                <a:off x="2136" y="2200"/>
                <a:ext cx="200" cy="464"/>
                <a:chOff x="2032" y="2264"/>
                <a:chExt cx="312" cy="464"/>
              </a:xfrm>
            </p:grpSpPr>
            <p:sp>
              <p:nvSpPr>
                <p:cNvPr id="28790" name="Rectangle 34"/>
                <p:cNvSpPr>
                  <a:spLocks noChangeArrowheads="1"/>
                </p:cNvSpPr>
                <p:nvPr/>
              </p:nvSpPr>
              <p:spPr bwMode="auto">
                <a:xfrm>
                  <a:off x="2032" y="2264"/>
                  <a:ext cx="296" cy="56"/>
                </a:xfrm>
                <a:prstGeom prst="rect">
                  <a:avLst/>
                </a:prstGeom>
                <a:solidFill>
                  <a:srgbClr val="FF9900"/>
                </a:solidFill>
                <a:ln w="9525">
                  <a:noFill/>
                  <a:miter lim="800000"/>
                  <a:headEnd/>
                  <a:tailEnd/>
                </a:ln>
              </p:spPr>
              <p:txBody>
                <a:bodyPr wrap="none" anchor="ctr"/>
                <a:lstStyle/>
                <a:p>
                  <a:endParaRPr lang="it-IT"/>
                </a:p>
              </p:txBody>
            </p:sp>
            <p:sp>
              <p:nvSpPr>
                <p:cNvPr id="28791" name="Rectangle 35"/>
                <p:cNvSpPr>
                  <a:spLocks noChangeArrowheads="1"/>
                </p:cNvSpPr>
                <p:nvPr/>
              </p:nvSpPr>
              <p:spPr bwMode="auto">
                <a:xfrm>
                  <a:off x="2032" y="2400"/>
                  <a:ext cx="296" cy="56"/>
                </a:xfrm>
                <a:prstGeom prst="rect">
                  <a:avLst/>
                </a:prstGeom>
                <a:solidFill>
                  <a:srgbClr val="FF9900"/>
                </a:solidFill>
                <a:ln w="9525">
                  <a:noFill/>
                  <a:miter lim="800000"/>
                  <a:headEnd/>
                  <a:tailEnd/>
                </a:ln>
              </p:spPr>
              <p:txBody>
                <a:bodyPr wrap="none" anchor="ctr"/>
                <a:lstStyle/>
                <a:p>
                  <a:endParaRPr lang="it-IT"/>
                </a:p>
              </p:txBody>
            </p:sp>
            <p:sp>
              <p:nvSpPr>
                <p:cNvPr id="28792" name="Rectangle 36"/>
                <p:cNvSpPr>
                  <a:spLocks noChangeArrowheads="1"/>
                </p:cNvSpPr>
                <p:nvPr/>
              </p:nvSpPr>
              <p:spPr bwMode="auto">
                <a:xfrm>
                  <a:off x="2040" y="2536"/>
                  <a:ext cx="296" cy="56"/>
                </a:xfrm>
                <a:prstGeom prst="rect">
                  <a:avLst/>
                </a:prstGeom>
                <a:solidFill>
                  <a:srgbClr val="FF9900"/>
                </a:solidFill>
                <a:ln w="9525">
                  <a:noFill/>
                  <a:miter lim="800000"/>
                  <a:headEnd/>
                  <a:tailEnd/>
                </a:ln>
              </p:spPr>
              <p:txBody>
                <a:bodyPr wrap="none" anchor="ctr"/>
                <a:lstStyle/>
                <a:p>
                  <a:endParaRPr lang="it-IT"/>
                </a:p>
              </p:txBody>
            </p:sp>
            <p:sp>
              <p:nvSpPr>
                <p:cNvPr id="28793" name="Rectangle 37"/>
                <p:cNvSpPr>
                  <a:spLocks noChangeArrowheads="1"/>
                </p:cNvSpPr>
                <p:nvPr/>
              </p:nvSpPr>
              <p:spPr bwMode="auto">
                <a:xfrm>
                  <a:off x="2048" y="2672"/>
                  <a:ext cx="296" cy="56"/>
                </a:xfrm>
                <a:prstGeom prst="rect">
                  <a:avLst/>
                </a:prstGeom>
                <a:solidFill>
                  <a:srgbClr val="FF9900"/>
                </a:solidFill>
                <a:ln w="9525">
                  <a:noFill/>
                  <a:miter lim="800000"/>
                  <a:headEnd/>
                  <a:tailEnd/>
                </a:ln>
              </p:spPr>
              <p:txBody>
                <a:bodyPr wrap="none" anchor="ctr"/>
                <a:lstStyle/>
                <a:p>
                  <a:endParaRPr lang="it-IT"/>
                </a:p>
              </p:txBody>
            </p:sp>
          </p:grpSp>
          <p:sp>
            <p:nvSpPr>
              <p:cNvPr id="28785" name="Rectangle 38"/>
              <p:cNvSpPr>
                <a:spLocks noChangeArrowheads="1"/>
              </p:cNvSpPr>
              <p:nvPr/>
            </p:nvSpPr>
            <p:spPr bwMode="auto">
              <a:xfrm>
                <a:off x="1934" y="2332"/>
                <a:ext cx="104" cy="240"/>
              </a:xfrm>
              <a:prstGeom prst="rect">
                <a:avLst/>
              </a:prstGeom>
              <a:solidFill>
                <a:schemeClr val="accent2"/>
              </a:solidFill>
              <a:ln w="9525">
                <a:solidFill>
                  <a:schemeClr val="tx1"/>
                </a:solidFill>
                <a:miter lim="800000"/>
                <a:headEnd/>
                <a:tailEnd/>
              </a:ln>
            </p:spPr>
            <p:txBody>
              <a:bodyPr wrap="none" anchor="ctr"/>
              <a:lstStyle/>
              <a:p>
                <a:endParaRPr lang="it-IT"/>
              </a:p>
            </p:txBody>
          </p:sp>
          <p:sp>
            <p:nvSpPr>
              <p:cNvPr id="28786" name="Line 39"/>
              <p:cNvSpPr>
                <a:spLocks noChangeShapeType="1"/>
              </p:cNvSpPr>
              <p:nvPr/>
            </p:nvSpPr>
            <p:spPr bwMode="auto">
              <a:xfrm flipV="1">
                <a:off x="2040" y="2256"/>
                <a:ext cx="80" cy="112"/>
              </a:xfrm>
              <a:prstGeom prst="line">
                <a:avLst/>
              </a:prstGeom>
              <a:noFill/>
              <a:ln w="9525">
                <a:solidFill>
                  <a:srgbClr val="CC0000"/>
                </a:solidFill>
                <a:round/>
                <a:headEnd/>
                <a:tailEnd/>
              </a:ln>
            </p:spPr>
            <p:txBody>
              <a:bodyPr/>
              <a:lstStyle/>
              <a:p>
                <a:endParaRPr lang="it-IT"/>
              </a:p>
            </p:txBody>
          </p:sp>
          <p:sp>
            <p:nvSpPr>
              <p:cNvPr id="28787" name="Line 40"/>
              <p:cNvSpPr>
                <a:spLocks noChangeShapeType="1"/>
              </p:cNvSpPr>
              <p:nvPr/>
            </p:nvSpPr>
            <p:spPr bwMode="auto">
              <a:xfrm flipV="1">
                <a:off x="2040" y="2360"/>
                <a:ext cx="96" cy="80"/>
              </a:xfrm>
              <a:prstGeom prst="line">
                <a:avLst/>
              </a:prstGeom>
              <a:noFill/>
              <a:ln w="9525">
                <a:solidFill>
                  <a:srgbClr val="CC0000"/>
                </a:solidFill>
                <a:round/>
                <a:headEnd/>
                <a:tailEnd/>
              </a:ln>
            </p:spPr>
            <p:txBody>
              <a:bodyPr/>
              <a:lstStyle/>
              <a:p>
                <a:endParaRPr lang="it-IT"/>
              </a:p>
            </p:txBody>
          </p:sp>
          <p:sp>
            <p:nvSpPr>
              <p:cNvPr id="28788" name="Line 41"/>
              <p:cNvSpPr>
                <a:spLocks noChangeShapeType="1"/>
              </p:cNvSpPr>
              <p:nvPr/>
            </p:nvSpPr>
            <p:spPr bwMode="auto">
              <a:xfrm>
                <a:off x="2036" y="2452"/>
                <a:ext cx="100" cy="44"/>
              </a:xfrm>
              <a:prstGeom prst="line">
                <a:avLst/>
              </a:prstGeom>
              <a:noFill/>
              <a:ln w="9525">
                <a:solidFill>
                  <a:srgbClr val="CC0000"/>
                </a:solidFill>
                <a:round/>
                <a:headEnd/>
                <a:tailEnd/>
              </a:ln>
            </p:spPr>
            <p:txBody>
              <a:bodyPr/>
              <a:lstStyle/>
              <a:p>
                <a:endParaRPr lang="it-IT"/>
              </a:p>
            </p:txBody>
          </p:sp>
          <p:sp>
            <p:nvSpPr>
              <p:cNvPr id="28789" name="Line 42"/>
              <p:cNvSpPr>
                <a:spLocks noChangeShapeType="1"/>
              </p:cNvSpPr>
              <p:nvPr/>
            </p:nvSpPr>
            <p:spPr bwMode="auto">
              <a:xfrm>
                <a:off x="2034" y="2546"/>
                <a:ext cx="110" cy="86"/>
              </a:xfrm>
              <a:prstGeom prst="line">
                <a:avLst/>
              </a:prstGeom>
              <a:noFill/>
              <a:ln w="9525">
                <a:solidFill>
                  <a:srgbClr val="CC0000"/>
                </a:solidFill>
                <a:round/>
                <a:headEnd/>
                <a:tailEnd/>
              </a:ln>
            </p:spPr>
            <p:txBody>
              <a:bodyPr/>
              <a:lstStyle/>
              <a:p>
                <a:endParaRPr lang="it-IT"/>
              </a:p>
            </p:txBody>
          </p:sp>
        </p:grpSp>
        <p:grpSp>
          <p:nvGrpSpPr>
            <p:cNvPr id="28723" name="Group 43"/>
            <p:cNvGrpSpPr>
              <a:grpSpLocks/>
            </p:cNvGrpSpPr>
            <p:nvPr/>
          </p:nvGrpSpPr>
          <p:grpSpPr bwMode="auto">
            <a:xfrm rot="5400000" flipV="1">
              <a:off x="3992" y="2011"/>
              <a:ext cx="255" cy="268"/>
              <a:chOff x="1934" y="2200"/>
              <a:chExt cx="402" cy="464"/>
            </a:xfrm>
          </p:grpSpPr>
          <p:grpSp>
            <p:nvGrpSpPr>
              <p:cNvPr id="28774" name="Group 44"/>
              <p:cNvGrpSpPr>
                <a:grpSpLocks/>
              </p:cNvGrpSpPr>
              <p:nvPr/>
            </p:nvGrpSpPr>
            <p:grpSpPr bwMode="auto">
              <a:xfrm>
                <a:off x="2136" y="2200"/>
                <a:ext cx="200" cy="464"/>
                <a:chOff x="2032" y="2264"/>
                <a:chExt cx="312" cy="464"/>
              </a:xfrm>
            </p:grpSpPr>
            <p:sp>
              <p:nvSpPr>
                <p:cNvPr id="28780" name="Rectangle 45"/>
                <p:cNvSpPr>
                  <a:spLocks noChangeArrowheads="1"/>
                </p:cNvSpPr>
                <p:nvPr/>
              </p:nvSpPr>
              <p:spPr bwMode="auto">
                <a:xfrm>
                  <a:off x="2032" y="2264"/>
                  <a:ext cx="296" cy="56"/>
                </a:xfrm>
                <a:prstGeom prst="rect">
                  <a:avLst/>
                </a:prstGeom>
                <a:solidFill>
                  <a:srgbClr val="FF9900"/>
                </a:solidFill>
                <a:ln w="9525">
                  <a:noFill/>
                  <a:miter lim="800000"/>
                  <a:headEnd/>
                  <a:tailEnd/>
                </a:ln>
              </p:spPr>
              <p:txBody>
                <a:bodyPr wrap="none" anchor="ctr"/>
                <a:lstStyle/>
                <a:p>
                  <a:endParaRPr lang="it-IT"/>
                </a:p>
              </p:txBody>
            </p:sp>
            <p:sp>
              <p:nvSpPr>
                <p:cNvPr id="28781" name="Rectangle 46"/>
                <p:cNvSpPr>
                  <a:spLocks noChangeArrowheads="1"/>
                </p:cNvSpPr>
                <p:nvPr/>
              </p:nvSpPr>
              <p:spPr bwMode="auto">
                <a:xfrm>
                  <a:off x="2032" y="2400"/>
                  <a:ext cx="296" cy="56"/>
                </a:xfrm>
                <a:prstGeom prst="rect">
                  <a:avLst/>
                </a:prstGeom>
                <a:solidFill>
                  <a:srgbClr val="FF9900"/>
                </a:solidFill>
                <a:ln w="9525">
                  <a:noFill/>
                  <a:miter lim="800000"/>
                  <a:headEnd/>
                  <a:tailEnd/>
                </a:ln>
              </p:spPr>
              <p:txBody>
                <a:bodyPr wrap="none" anchor="ctr"/>
                <a:lstStyle/>
                <a:p>
                  <a:endParaRPr lang="it-IT"/>
                </a:p>
              </p:txBody>
            </p:sp>
            <p:sp>
              <p:nvSpPr>
                <p:cNvPr id="28782" name="Rectangle 47"/>
                <p:cNvSpPr>
                  <a:spLocks noChangeArrowheads="1"/>
                </p:cNvSpPr>
                <p:nvPr/>
              </p:nvSpPr>
              <p:spPr bwMode="auto">
                <a:xfrm>
                  <a:off x="2040" y="2536"/>
                  <a:ext cx="296" cy="56"/>
                </a:xfrm>
                <a:prstGeom prst="rect">
                  <a:avLst/>
                </a:prstGeom>
                <a:solidFill>
                  <a:srgbClr val="FF9900"/>
                </a:solidFill>
                <a:ln w="9525">
                  <a:noFill/>
                  <a:miter lim="800000"/>
                  <a:headEnd/>
                  <a:tailEnd/>
                </a:ln>
              </p:spPr>
              <p:txBody>
                <a:bodyPr wrap="none" anchor="ctr"/>
                <a:lstStyle/>
                <a:p>
                  <a:endParaRPr lang="it-IT"/>
                </a:p>
              </p:txBody>
            </p:sp>
            <p:sp>
              <p:nvSpPr>
                <p:cNvPr id="28783" name="Rectangle 48"/>
                <p:cNvSpPr>
                  <a:spLocks noChangeArrowheads="1"/>
                </p:cNvSpPr>
                <p:nvPr/>
              </p:nvSpPr>
              <p:spPr bwMode="auto">
                <a:xfrm>
                  <a:off x="2048" y="2672"/>
                  <a:ext cx="296" cy="56"/>
                </a:xfrm>
                <a:prstGeom prst="rect">
                  <a:avLst/>
                </a:prstGeom>
                <a:solidFill>
                  <a:srgbClr val="FF9900"/>
                </a:solidFill>
                <a:ln w="9525">
                  <a:noFill/>
                  <a:miter lim="800000"/>
                  <a:headEnd/>
                  <a:tailEnd/>
                </a:ln>
              </p:spPr>
              <p:txBody>
                <a:bodyPr wrap="none" anchor="ctr"/>
                <a:lstStyle/>
                <a:p>
                  <a:endParaRPr lang="it-IT"/>
                </a:p>
              </p:txBody>
            </p:sp>
          </p:grpSp>
          <p:sp>
            <p:nvSpPr>
              <p:cNvPr id="28775" name="Rectangle 49"/>
              <p:cNvSpPr>
                <a:spLocks noChangeArrowheads="1"/>
              </p:cNvSpPr>
              <p:nvPr/>
            </p:nvSpPr>
            <p:spPr bwMode="auto">
              <a:xfrm>
                <a:off x="1934" y="2332"/>
                <a:ext cx="104" cy="240"/>
              </a:xfrm>
              <a:prstGeom prst="rect">
                <a:avLst/>
              </a:prstGeom>
              <a:solidFill>
                <a:schemeClr val="accent2"/>
              </a:solidFill>
              <a:ln w="9525">
                <a:solidFill>
                  <a:schemeClr val="tx1"/>
                </a:solidFill>
                <a:miter lim="800000"/>
                <a:headEnd/>
                <a:tailEnd/>
              </a:ln>
            </p:spPr>
            <p:txBody>
              <a:bodyPr wrap="none" anchor="ctr"/>
              <a:lstStyle/>
              <a:p>
                <a:endParaRPr lang="it-IT"/>
              </a:p>
            </p:txBody>
          </p:sp>
          <p:sp>
            <p:nvSpPr>
              <p:cNvPr id="28776" name="Line 50"/>
              <p:cNvSpPr>
                <a:spLocks noChangeShapeType="1"/>
              </p:cNvSpPr>
              <p:nvPr/>
            </p:nvSpPr>
            <p:spPr bwMode="auto">
              <a:xfrm flipV="1">
                <a:off x="2040" y="2256"/>
                <a:ext cx="80" cy="112"/>
              </a:xfrm>
              <a:prstGeom prst="line">
                <a:avLst/>
              </a:prstGeom>
              <a:noFill/>
              <a:ln w="9525">
                <a:solidFill>
                  <a:srgbClr val="CC0000"/>
                </a:solidFill>
                <a:round/>
                <a:headEnd/>
                <a:tailEnd/>
              </a:ln>
            </p:spPr>
            <p:txBody>
              <a:bodyPr/>
              <a:lstStyle/>
              <a:p>
                <a:endParaRPr lang="it-IT"/>
              </a:p>
            </p:txBody>
          </p:sp>
          <p:sp>
            <p:nvSpPr>
              <p:cNvPr id="28777" name="Line 51"/>
              <p:cNvSpPr>
                <a:spLocks noChangeShapeType="1"/>
              </p:cNvSpPr>
              <p:nvPr/>
            </p:nvSpPr>
            <p:spPr bwMode="auto">
              <a:xfrm flipV="1">
                <a:off x="2040" y="2360"/>
                <a:ext cx="96" cy="80"/>
              </a:xfrm>
              <a:prstGeom prst="line">
                <a:avLst/>
              </a:prstGeom>
              <a:noFill/>
              <a:ln w="9525">
                <a:solidFill>
                  <a:srgbClr val="CC0000"/>
                </a:solidFill>
                <a:round/>
                <a:headEnd/>
                <a:tailEnd/>
              </a:ln>
            </p:spPr>
            <p:txBody>
              <a:bodyPr/>
              <a:lstStyle/>
              <a:p>
                <a:endParaRPr lang="it-IT"/>
              </a:p>
            </p:txBody>
          </p:sp>
          <p:sp>
            <p:nvSpPr>
              <p:cNvPr id="28778" name="Line 52"/>
              <p:cNvSpPr>
                <a:spLocks noChangeShapeType="1"/>
              </p:cNvSpPr>
              <p:nvPr/>
            </p:nvSpPr>
            <p:spPr bwMode="auto">
              <a:xfrm>
                <a:off x="2036" y="2452"/>
                <a:ext cx="100" cy="44"/>
              </a:xfrm>
              <a:prstGeom prst="line">
                <a:avLst/>
              </a:prstGeom>
              <a:noFill/>
              <a:ln w="9525">
                <a:solidFill>
                  <a:srgbClr val="CC0000"/>
                </a:solidFill>
                <a:round/>
                <a:headEnd/>
                <a:tailEnd/>
              </a:ln>
            </p:spPr>
            <p:txBody>
              <a:bodyPr/>
              <a:lstStyle/>
              <a:p>
                <a:endParaRPr lang="it-IT"/>
              </a:p>
            </p:txBody>
          </p:sp>
          <p:sp>
            <p:nvSpPr>
              <p:cNvPr id="28779" name="Line 53"/>
              <p:cNvSpPr>
                <a:spLocks noChangeShapeType="1"/>
              </p:cNvSpPr>
              <p:nvPr/>
            </p:nvSpPr>
            <p:spPr bwMode="auto">
              <a:xfrm>
                <a:off x="2034" y="2546"/>
                <a:ext cx="110" cy="86"/>
              </a:xfrm>
              <a:prstGeom prst="line">
                <a:avLst/>
              </a:prstGeom>
              <a:noFill/>
              <a:ln w="9525">
                <a:solidFill>
                  <a:srgbClr val="CC0000"/>
                </a:solidFill>
                <a:round/>
                <a:headEnd/>
                <a:tailEnd/>
              </a:ln>
            </p:spPr>
            <p:txBody>
              <a:bodyPr/>
              <a:lstStyle/>
              <a:p>
                <a:endParaRPr lang="it-IT"/>
              </a:p>
            </p:txBody>
          </p:sp>
        </p:grpSp>
        <p:pic>
          <p:nvPicPr>
            <p:cNvPr id="28724" name="Picture 54" descr="MCj03296110000[1]"/>
            <p:cNvPicPr>
              <a:picLocks noChangeAspect="1" noChangeArrowheads="1"/>
            </p:cNvPicPr>
            <p:nvPr/>
          </p:nvPicPr>
          <p:blipFill>
            <a:blip r:embed="rId3"/>
            <a:srcRect/>
            <a:stretch>
              <a:fillRect/>
            </a:stretch>
          </p:blipFill>
          <p:spPr bwMode="auto">
            <a:xfrm>
              <a:off x="2928" y="1503"/>
              <a:ext cx="387" cy="549"/>
            </a:xfrm>
            <a:prstGeom prst="rect">
              <a:avLst/>
            </a:prstGeom>
            <a:noFill/>
            <a:ln w="9525">
              <a:noFill/>
              <a:miter lim="800000"/>
              <a:headEnd/>
              <a:tailEnd/>
            </a:ln>
          </p:spPr>
        </p:pic>
        <p:sp>
          <p:nvSpPr>
            <p:cNvPr id="28725" name="Line 55"/>
            <p:cNvSpPr>
              <a:spLocks noChangeShapeType="1"/>
            </p:cNvSpPr>
            <p:nvPr/>
          </p:nvSpPr>
          <p:spPr bwMode="auto">
            <a:xfrm flipV="1">
              <a:off x="3408" y="1682"/>
              <a:ext cx="108" cy="61"/>
            </a:xfrm>
            <a:prstGeom prst="line">
              <a:avLst/>
            </a:prstGeom>
            <a:noFill/>
            <a:ln w="9525">
              <a:solidFill>
                <a:schemeClr val="tx1"/>
              </a:solidFill>
              <a:round/>
              <a:headEnd/>
              <a:tailEnd/>
            </a:ln>
          </p:spPr>
          <p:txBody>
            <a:bodyPr/>
            <a:lstStyle/>
            <a:p>
              <a:endParaRPr lang="it-IT"/>
            </a:p>
          </p:txBody>
        </p:sp>
        <p:pic>
          <p:nvPicPr>
            <p:cNvPr id="28726" name="Picture 56" descr="BS00369_"/>
            <p:cNvPicPr>
              <a:picLocks noChangeAspect="1" noChangeArrowheads="1"/>
            </p:cNvPicPr>
            <p:nvPr/>
          </p:nvPicPr>
          <p:blipFill>
            <a:blip r:embed="rId4"/>
            <a:srcRect/>
            <a:stretch>
              <a:fillRect/>
            </a:stretch>
          </p:blipFill>
          <p:spPr bwMode="auto">
            <a:xfrm>
              <a:off x="3609" y="680"/>
              <a:ext cx="562" cy="487"/>
            </a:xfrm>
            <a:prstGeom prst="rect">
              <a:avLst/>
            </a:prstGeom>
            <a:noFill/>
            <a:ln w="9525">
              <a:noFill/>
              <a:miter lim="800000"/>
              <a:headEnd/>
              <a:tailEnd/>
            </a:ln>
          </p:spPr>
        </p:pic>
        <p:sp>
          <p:nvSpPr>
            <p:cNvPr id="429113" name="Text Box 57"/>
            <p:cNvSpPr txBox="1">
              <a:spLocks noChangeArrowheads="1"/>
            </p:cNvSpPr>
            <p:nvPr/>
          </p:nvSpPr>
          <p:spPr bwMode="auto">
            <a:xfrm>
              <a:off x="2928" y="696"/>
              <a:ext cx="741" cy="368"/>
            </a:xfrm>
            <a:prstGeom prst="rect">
              <a:avLst/>
            </a:prstGeom>
            <a:noFill/>
            <a:ln w="25400">
              <a:noFill/>
              <a:miter lim="800000"/>
              <a:headEnd type="none" w="sm" len="sm"/>
              <a:tailEnd type="none" w="sm" len="sm"/>
            </a:ln>
            <a:effectLst/>
          </p:spPr>
          <p:txBody>
            <a:bodyPr wrap="none">
              <a:spAutoFit/>
            </a:bodyPr>
            <a:lstStyle/>
            <a:p>
              <a:pPr>
                <a:defRPr/>
              </a:pPr>
              <a:r>
                <a:rPr lang="en-US" sz="1600" b="1">
                  <a:effectLst>
                    <a:outerShdw blurRad="38100" dist="38100" dir="2700000" algn="tl">
                      <a:srgbClr val="C0C0C0"/>
                    </a:outerShdw>
                  </a:effectLst>
                  <a:latin typeface="Times New Roman" pitchFamily="18" charset="0"/>
                </a:rPr>
                <a:t>Computing</a:t>
              </a:r>
            </a:p>
            <a:p>
              <a:pPr>
                <a:defRPr/>
              </a:pPr>
              <a:r>
                <a:rPr lang="en-US" sz="1600" b="1">
                  <a:effectLst>
                    <a:outerShdw blurRad="38100" dist="38100" dir="2700000" algn="tl">
                      <a:srgbClr val="C0C0C0"/>
                    </a:outerShdw>
                  </a:effectLst>
                  <a:latin typeface="Times New Roman" pitchFamily="18" charset="0"/>
                </a:rPr>
                <a:t>   Element</a:t>
              </a:r>
              <a:endParaRPr lang="en-US" sz="1600">
                <a:latin typeface="Times New Roman" pitchFamily="18" charset="0"/>
              </a:endParaRPr>
            </a:p>
          </p:txBody>
        </p:sp>
        <p:grpSp>
          <p:nvGrpSpPr>
            <p:cNvPr id="28728" name="Group 58"/>
            <p:cNvGrpSpPr>
              <a:grpSpLocks/>
            </p:cNvGrpSpPr>
            <p:nvPr/>
          </p:nvGrpSpPr>
          <p:grpSpPr bwMode="auto">
            <a:xfrm>
              <a:off x="4831" y="727"/>
              <a:ext cx="388" cy="437"/>
              <a:chOff x="4370" y="1400"/>
              <a:chExt cx="399" cy="480"/>
            </a:xfrm>
          </p:grpSpPr>
          <p:grpSp>
            <p:nvGrpSpPr>
              <p:cNvPr id="28756" name="Group 59"/>
              <p:cNvGrpSpPr>
                <a:grpSpLocks/>
              </p:cNvGrpSpPr>
              <p:nvPr/>
            </p:nvGrpSpPr>
            <p:grpSpPr bwMode="auto">
              <a:xfrm>
                <a:off x="4370" y="1400"/>
                <a:ext cx="222" cy="288"/>
                <a:chOff x="5472" y="2832"/>
                <a:chExt cx="240" cy="288"/>
              </a:xfrm>
            </p:grpSpPr>
            <p:sp>
              <p:nvSpPr>
                <p:cNvPr id="28769" name="Oval 60"/>
                <p:cNvSpPr>
                  <a:spLocks noChangeArrowheads="1"/>
                </p:cNvSpPr>
                <p:nvPr/>
              </p:nvSpPr>
              <p:spPr bwMode="auto">
                <a:xfrm>
                  <a:off x="5472" y="3024"/>
                  <a:ext cx="240" cy="96"/>
                </a:xfrm>
                <a:prstGeom prst="ellipse">
                  <a:avLst/>
                </a:prstGeom>
                <a:solidFill>
                  <a:schemeClr val="accent2"/>
                </a:solidFill>
                <a:ln w="25400">
                  <a:solidFill>
                    <a:srgbClr val="00279F"/>
                  </a:solidFill>
                  <a:round/>
                  <a:headEnd type="none" w="sm" len="sm"/>
                  <a:tailEnd type="none" w="sm" len="sm"/>
                </a:ln>
              </p:spPr>
              <p:txBody>
                <a:bodyPr wrap="none" anchor="ctr"/>
                <a:lstStyle/>
                <a:p>
                  <a:endParaRPr lang="it-IT"/>
                </a:p>
              </p:txBody>
            </p:sp>
            <p:sp>
              <p:nvSpPr>
                <p:cNvPr id="28770" name="Rectangle 61"/>
                <p:cNvSpPr>
                  <a:spLocks noChangeArrowheads="1"/>
                </p:cNvSpPr>
                <p:nvPr/>
              </p:nvSpPr>
              <p:spPr bwMode="auto">
                <a:xfrm>
                  <a:off x="5472" y="2880"/>
                  <a:ext cx="240" cy="192"/>
                </a:xfrm>
                <a:prstGeom prst="rect">
                  <a:avLst/>
                </a:prstGeom>
                <a:solidFill>
                  <a:schemeClr val="accent2"/>
                </a:solidFill>
                <a:ln w="25400">
                  <a:solidFill>
                    <a:schemeClr val="accent2"/>
                  </a:solidFill>
                  <a:miter lim="800000"/>
                  <a:headEnd type="none" w="sm" len="sm"/>
                  <a:tailEnd type="none" w="sm" len="sm"/>
                </a:ln>
              </p:spPr>
              <p:txBody>
                <a:bodyPr wrap="none" anchor="ctr"/>
                <a:lstStyle/>
                <a:p>
                  <a:endParaRPr lang="it-IT"/>
                </a:p>
              </p:txBody>
            </p:sp>
            <p:sp>
              <p:nvSpPr>
                <p:cNvPr id="28771" name="Oval 62"/>
                <p:cNvSpPr>
                  <a:spLocks noChangeArrowheads="1"/>
                </p:cNvSpPr>
                <p:nvPr/>
              </p:nvSpPr>
              <p:spPr bwMode="auto">
                <a:xfrm>
                  <a:off x="5472" y="2832"/>
                  <a:ext cx="240" cy="96"/>
                </a:xfrm>
                <a:prstGeom prst="ellipse">
                  <a:avLst/>
                </a:prstGeom>
                <a:solidFill>
                  <a:schemeClr val="accent2"/>
                </a:solidFill>
                <a:ln w="25400">
                  <a:solidFill>
                    <a:srgbClr val="00279F"/>
                  </a:solidFill>
                  <a:round/>
                  <a:headEnd type="none" w="sm" len="sm"/>
                  <a:tailEnd type="none" w="sm" len="sm"/>
                </a:ln>
              </p:spPr>
              <p:txBody>
                <a:bodyPr wrap="none" anchor="ctr"/>
                <a:lstStyle/>
                <a:p>
                  <a:endParaRPr lang="it-IT"/>
                </a:p>
              </p:txBody>
            </p:sp>
            <p:sp>
              <p:nvSpPr>
                <p:cNvPr id="28772" name="Line 63"/>
                <p:cNvSpPr>
                  <a:spLocks noChangeShapeType="1"/>
                </p:cNvSpPr>
                <p:nvPr/>
              </p:nvSpPr>
              <p:spPr bwMode="auto">
                <a:xfrm>
                  <a:off x="5472" y="2880"/>
                  <a:ext cx="0" cy="192"/>
                </a:xfrm>
                <a:prstGeom prst="line">
                  <a:avLst/>
                </a:prstGeom>
                <a:noFill/>
                <a:ln w="25400">
                  <a:solidFill>
                    <a:srgbClr val="00279F"/>
                  </a:solidFill>
                  <a:round/>
                  <a:headEnd type="none" w="sm" len="sm"/>
                  <a:tailEnd type="none" w="sm" len="sm"/>
                </a:ln>
              </p:spPr>
              <p:txBody>
                <a:bodyPr wrap="none" anchor="ctr"/>
                <a:lstStyle/>
                <a:p>
                  <a:endParaRPr lang="it-IT"/>
                </a:p>
              </p:txBody>
            </p:sp>
            <p:sp>
              <p:nvSpPr>
                <p:cNvPr id="28773" name="Line 64"/>
                <p:cNvSpPr>
                  <a:spLocks noChangeShapeType="1"/>
                </p:cNvSpPr>
                <p:nvPr/>
              </p:nvSpPr>
              <p:spPr bwMode="auto">
                <a:xfrm>
                  <a:off x="5712" y="2880"/>
                  <a:ext cx="0" cy="192"/>
                </a:xfrm>
                <a:prstGeom prst="line">
                  <a:avLst/>
                </a:prstGeom>
                <a:noFill/>
                <a:ln w="25400">
                  <a:solidFill>
                    <a:srgbClr val="00279F"/>
                  </a:solidFill>
                  <a:round/>
                  <a:headEnd type="none" w="sm" len="sm"/>
                  <a:tailEnd type="none" w="sm" len="sm"/>
                </a:ln>
              </p:spPr>
              <p:txBody>
                <a:bodyPr wrap="none" anchor="ctr"/>
                <a:lstStyle/>
                <a:p>
                  <a:endParaRPr lang="it-IT"/>
                </a:p>
              </p:txBody>
            </p:sp>
          </p:grpSp>
          <p:grpSp>
            <p:nvGrpSpPr>
              <p:cNvPr id="28757" name="Group 65"/>
              <p:cNvGrpSpPr>
                <a:grpSpLocks/>
              </p:cNvGrpSpPr>
              <p:nvPr/>
            </p:nvGrpSpPr>
            <p:grpSpPr bwMode="auto">
              <a:xfrm>
                <a:off x="4459" y="1496"/>
                <a:ext cx="221" cy="288"/>
                <a:chOff x="5472" y="2832"/>
                <a:chExt cx="240" cy="288"/>
              </a:xfrm>
            </p:grpSpPr>
            <p:sp>
              <p:nvSpPr>
                <p:cNvPr id="28764" name="Oval 66"/>
                <p:cNvSpPr>
                  <a:spLocks noChangeArrowheads="1"/>
                </p:cNvSpPr>
                <p:nvPr/>
              </p:nvSpPr>
              <p:spPr bwMode="auto">
                <a:xfrm>
                  <a:off x="5472" y="3024"/>
                  <a:ext cx="240" cy="96"/>
                </a:xfrm>
                <a:prstGeom prst="ellipse">
                  <a:avLst/>
                </a:prstGeom>
                <a:solidFill>
                  <a:schemeClr val="accent2"/>
                </a:solidFill>
                <a:ln w="25400">
                  <a:solidFill>
                    <a:srgbClr val="00279F"/>
                  </a:solidFill>
                  <a:round/>
                  <a:headEnd type="none" w="sm" len="sm"/>
                  <a:tailEnd type="none" w="sm" len="sm"/>
                </a:ln>
              </p:spPr>
              <p:txBody>
                <a:bodyPr wrap="none" anchor="ctr"/>
                <a:lstStyle/>
                <a:p>
                  <a:endParaRPr lang="it-IT"/>
                </a:p>
              </p:txBody>
            </p:sp>
            <p:sp>
              <p:nvSpPr>
                <p:cNvPr id="28765" name="Rectangle 67"/>
                <p:cNvSpPr>
                  <a:spLocks noChangeArrowheads="1"/>
                </p:cNvSpPr>
                <p:nvPr/>
              </p:nvSpPr>
              <p:spPr bwMode="auto">
                <a:xfrm>
                  <a:off x="5472" y="2880"/>
                  <a:ext cx="240" cy="192"/>
                </a:xfrm>
                <a:prstGeom prst="rect">
                  <a:avLst/>
                </a:prstGeom>
                <a:solidFill>
                  <a:schemeClr val="accent2"/>
                </a:solidFill>
                <a:ln w="25400">
                  <a:solidFill>
                    <a:schemeClr val="accent2"/>
                  </a:solidFill>
                  <a:miter lim="800000"/>
                  <a:headEnd type="none" w="sm" len="sm"/>
                  <a:tailEnd type="none" w="sm" len="sm"/>
                </a:ln>
              </p:spPr>
              <p:txBody>
                <a:bodyPr wrap="none" anchor="ctr"/>
                <a:lstStyle/>
                <a:p>
                  <a:endParaRPr lang="it-IT"/>
                </a:p>
              </p:txBody>
            </p:sp>
            <p:sp>
              <p:nvSpPr>
                <p:cNvPr id="28766" name="Oval 68"/>
                <p:cNvSpPr>
                  <a:spLocks noChangeArrowheads="1"/>
                </p:cNvSpPr>
                <p:nvPr/>
              </p:nvSpPr>
              <p:spPr bwMode="auto">
                <a:xfrm>
                  <a:off x="5472" y="2832"/>
                  <a:ext cx="240" cy="96"/>
                </a:xfrm>
                <a:prstGeom prst="ellipse">
                  <a:avLst/>
                </a:prstGeom>
                <a:solidFill>
                  <a:schemeClr val="accent2"/>
                </a:solidFill>
                <a:ln w="25400">
                  <a:solidFill>
                    <a:srgbClr val="00279F"/>
                  </a:solidFill>
                  <a:round/>
                  <a:headEnd type="none" w="sm" len="sm"/>
                  <a:tailEnd type="none" w="sm" len="sm"/>
                </a:ln>
              </p:spPr>
              <p:txBody>
                <a:bodyPr wrap="none" anchor="ctr"/>
                <a:lstStyle/>
                <a:p>
                  <a:endParaRPr lang="it-IT"/>
                </a:p>
              </p:txBody>
            </p:sp>
            <p:sp>
              <p:nvSpPr>
                <p:cNvPr id="28767" name="Line 69"/>
                <p:cNvSpPr>
                  <a:spLocks noChangeShapeType="1"/>
                </p:cNvSpPr>
                <p:nvPr/>
              </p:nvSpPr>
              <p:spPr bwMode="auto">
                <a:xfrm>
                  <a:off x="5472" y="2880"/>
                  <a:ext cx="0" cy="192"/>
                </a:xfrm>
                <a:prstGeom prst="line">
                  <a:avLst/>
                </a:prstGeom>
                <a:noFill/>
                <a:ln w="25400">
                  <a:solidFill>
                    <a:srgbClr val="00279F"/>
                  </a:solidFill>
                  <a:round/>
                  <a:headEnd type="none" w="sm" len="sm"/>
                  <a:tailEnd type="none" w="sm" len="sm"/>
                </a:ln>
              </p:spPr>
              <p:txBody>
                <a:bodyPr wrap="none" anchor="ctr"/>
                <a:lstStyle/>
                <a:p>
                  <a:endParaRPr lang="it-IT"/>
                </a:p>
              </p:txBody>
            </p:sp>
            <p:sp>
              <p:nvSpPr>
                <p:cNvPr id="28768" name="Line 70"/>
                <p:cNvSpPr>
                  <a:spLocks noChangeShapeType="1"/>
                </p:cNvSpPr>
                <p:nvPr/>
              </p:nvSpPr>
              <p:spPr bwMode="auto">
                <a:xfrm>
                  <a:off x="5712" y="2880"/>
                  <a:ext cx="0" cy="192"/>
                </a:xfrm>
                <a:prstGeom prst="line">
                  <a:avLst/>
                </a:prstGeom>
                <a:noFill/>
                <a:ln w="25400">
                  <a:solidFill>
                    <a:srgbClr val="00279F"/>
                  </a:solidFill>
                  <a:round/>
                  <a:headEnd type="none" w="sm" len="sm"/>
                  <a:tailEnd type="none" w="sm" len="sm"/>
                </a:ln>
              </p:spPr>
              <p:txBody>
                <a:bodyPr wrap="none" anchor="ctr"/>
                <a:lstStyle/>
                <a:p>
                  <a:endParaRPr lang="it-IT"/>
                </a:p>
              </p:txBody>
            </p:sp>
          </p:grpSp>
          <p:grpSp>
            <p:nvGrpSpPr>
              <p:cNvPr id="28758" name="Group 71"/>
              <p:cNvGrpSpPr>
                <a:grpSpLocks/>
              </p:cNvGrpSpPr>
              <p:nvPr/>
            </p:nvGrpSpPr>
            <p:grpSpPr bwMode="auto">
              <a:xfrm>
                <a:off x="4547" y="1592"/>
                <a:ext cx="222" cy="288"/>
                <a:chOff x="5472" y="2832"/>
                <a:chExt cx="240" cy="288"/>
              </a:xfrm>
            </p:grpSpPr>
            <p:sp>
              <p:nvSpPr>
                <p:cNvPr id="28759" name="Oval 72"/>
                <p:cNvSpPr>
                  <a:spLocks noChangeArrowheads="1"/>
                </p:cNvSpPr>
                <p:nvPr/>
              </p:nvSpPr>
              <p:spPr bwMode="auto">
                <a:xfrm>
                  <a:off x="5472" y="3024"/>
                  <a:ext cx="240" cy="96"/>
                </a:xfrm>
                <a:prstGeom prst="ellipse">
                  <a:avLst/>
                </a:prstGeom>
                <a:solidFill>
                  <a:schemeClr val="accent2"/>
                </a:solidFill>
                <a:ln w="25400">
                  <a:solidFill>
                    <a:srgbClr val="00279F"/>
                  </a:solidFill>
                  <a:round/>
                  <a:headEnd type="none" w="sm" len="sm"/>
                  <a:tailEnd type="none" w="sm" len="sm"/>
                </a:ln>
              </p:spPr>
              <p:txBody>
                <a:bodyPr wrap="none" anchor="ctr"/>
                <a:lstStyle/>
                <a:p>
                  <a:endParaRPr lang="it-IT"/>
                </a:p>
              </p:txBody>
            </p:sp>
            <p:sp>
              <p:nvSpPr>
                <p:cNvPr id="28760" name="Rectangle 73"/>
                <p:cNvSpPr>
                  <a:spLocks noChangeArrowheads="1"/>
                </p:cNvSpPr>
                <p:nvPr/>
              </p:nvSpPr>
              <p:spPr bwMode="auto">
                <a:xfrm>
                  <a:off x="5472" y="2880"/>
                  <a:ext cx="240" cy="192"/>
                </a:xfrm>
                <a:prstGeom prst="rect">
                  <a:avLst/>
                </a:prstGeom>
                <a:solidFill>
                  <a:schemeClr val="accent2"/>
                </a:solidFill>
                <a:ln w="25400">
                  <a:solidFill>
                    <a:schemeClr val="accent2"/>
                  </a:solidFill>
                  <a:miter lim="800000"/>
                  <a:headEnd type="none" w="sm" len="sm"/>
                  <a:tailEnd type="none" w="sm" len="sm"/>
                </a:ln>
              </p:spPr>
              <p:txBody>
                <a:bodyPr wrap="none" anchor="ctr"/>
                <a:lstStyle/>
                <a:p>
                  <a:endParaRPr lang="it-IT"/>
                </a:p>
              </p:txBody>
            </p:sp>
            <p:sp>
              <p:nvSpPr>
                <p:cNvPr id="28761" name="Oval 74"/>
                <p:cNvSpPr>
                  <a:spLocks noChangeArrowheads="1"/>
                </p:cNvSpPr>
                <p:nvPr/>
              </p:nvSpPr>
              <p:spPr bwMode="auto">
                <a:xfrm>
                  <a:off x="5472" y="2832"/>
                  <a:ext cx="240" cy="96"/>
                </a:xfrm>
                <a:prstGeom prst="ellipse">
                  <a:avLst/>
                </a:prstGeom>
                <a:solidFill>
                  <a:schemeClr val="accent2"/>
                </a:solidFill>
                <a:ln w="25400">
                  <a:solidFill>
                    <a:srgbClr val="00279F"/>
                  </a:solidFill>
                  <a:round/>
                  <a:headEnd type="none" w="sm" len="sm"/>
                  <a:tailEnd type="none" w="sm" len="sm"/>
                </a:ln>
              </p:spPr>
              <p:txBody>
                <a:bodyPr wrap="none" anchor="ctr"/>
                <a:lstStyle/>
                <a:p>
                  <a:endParaRPr lang="it-IT"/>
                </a:p>
              </p:txBody>
            </p:sp>
            <p:sp>
              <p:nvSpPr>
                <p:cNvPr id="28762" name="Line 75"/>
                <p:cNvSpPr>
                  <a:spLocks noChangeShapeType="1"/>
                </p:cNvSpPr>
                <p:nvPr/>
              </p:nvSpPr>
              <p:spPr bwMode="auto">
                <a:xfrm>
                  <a:off x="5472" y="2880"/>
                  <a:ext cx="0" cy="192"/>
                </a:xfrm>
                <a:prstGeom prst="line">
                  <a:avLst/>
                </a:prstGeom>
                <a:noFill/>
                <a:ln w="25400">
                  <a:solidFill>
                    <a:srgbClr val="00279F"/>
                  </a:solidFill>
                  <a:round/>
                  <a:headEnd type="none" w="sm" len="sm"/>
                  <a:tailEnd type="none" w="sm" len="sm"/>
                </a:ln>
              </p:spPr>
              <p:txBody>
                <a:bodyPr wrap="none" anchor="ctr"/>
                <a:lstStyle/>
                <a:p>
                  <a:endParaRPr lang="it-IT"/>
                </a:p>
              </p:txBody>
            </p:sp>
            <p:sp>
              <p:nvSpPr>
                <p:cNvPr id="28763" name="Line 76"/>
                <p:cNvSpPr>
                  <a:spLocks noChangeShapeType="1"/>
                </p:cNvSpPr>
                <p:nvPr/>
              </p:nvSpPr>
              <p:spPr bwMode="auto">
                <a:xfrm>
                  <a:off x="5712" y="2880"/>
                  <a:ext cx="0" cy="192"/>
                </a:xfrm>
                <a:prstGeom prst="line">
                  <a:avLst/>
                </a:prstGeom>
                <a:noFill/>
                <a:ln w="25400">
                  <a:solidFill>
                    <a:srgbClr val="00279F"/>
                  </a:solidFill>
                  <a:round/>
                  <a:headEnd type="none" w="sm" len="sm"/>
                  <a:tailEnd type="none" w="sm" len="sm"/>
                </a:ln>
              </p:spPr>
              <p:txBody>
                <a:bodyPr wrap="none" anchor="ctr"/>
                <a:lstStyle/>
                <a:p>
                  <a:endParaRPr lang="it-IT"/>
                </a:p>
              </p:txBody>
            </p:sp>
          </p:grpSp>
        </p:grpSp>
        <p:sp>
          <p:nvSpPr>
            <p:cNvPr id="429133" name="Text Box 77"/>
            <p:cNvSpPr txBox="1">
              <a:spLocks noChangeArrowheads="1"/>
            </p:cNvSpPr>
            <p:nvPr/>
          </p:nvSpPr>
          <p:spPr bwMode="auto">
            <a:xfrm>
              <a:off x="5092" y="672"/>
              <a:ext cx="674" cy="368"/>
            </a:xfrm>
            <a:prstGeom prst="rect">
              <a:avLst/>
            </a:prstGeom>
            <a:noFill/>
            <a:ln w="25400">
              <a:noFill/>
              <a:miter lim="800000"/>
              <a:headEnd type="none" w="sm" len="sm"/>
              <a:tailEnd type="none" w="sm" len="sm"/>
            </a:ln>
            <a:effectLst/>
          </p:spPr>
          <p:txBody>
            <a:bodyPr wrap="none">
              <a:spAutoFit/>
            </a:bodyPr>
            <a:lstStyle/>
            <a:p>
              <a:pPr>
                <a:defRPr/>
              </a:pPr>
              <a:r>
                <a:rPr lang="en-US" sz="1600" b="1">
                  <a:effectLst>
                    <a:outerShdw blurRad="38100" dist="38100" dir="2700000" algn="tl">
                      <a:srgbClr val="C0C0C0"/>
                    </a:outerShdw>
                  </a:effectLst>
                  <a:latin typeface="Times New Roman" pitchFamily="18" charset="0"/>
                </a:rPr>
                <a:t>Storage</a:t>
              </a:r>
            </a:p>
            <a:p>
              <a:pPr>
                <a:defRPr/>
              </a:pPr>
              <a:r>
                <a:rPr lang="en-US" sz="1600" b="1">
                  <a:effectLst>
                    <a:outerShdw blurRad="38100" dist="38100" dir="2700000" algn="tl">
                      <a:srgbClr val="C0C0C0"/>
                    </a:outerShdw>
                  </a:effectLst>
                  <a:latin typeface="Times New Roman" pitchFamily="18" charset="0"/>
                </a:rPr>
                <a:t>   Element</a:t>
              </a:r>
              <a:endParaRPr lang="en-US" sz="1600">
                <a:latin typeface="Times New Roman" pitchFamily="18" charset="0"/>
              </a:endParaRPr>
            </a:p>
          </p:txBody>
        </p:sp>
        <p:grpSp>
          <p:nvGrpSpPr>
            <p:cNvPr id="28730" name="Group 78"/>
            <p:cNvGrpSpPr>
              <a:grpSpLocks/>
            </p:cNvGrpSpPr>
            <p:nvPr/>
          </p:nvGrpSpPr>
          <p:grpSpPr bwMode="auto">
            <a:xfrm flipV="1">
              <a:off x="4645" y="821"/>
              <a:ext cx="232" cy="294"/>
              <a:chOff x="1934" y="2200"/>
              <a:chExt cx="402" cy="464"/>
            </a:xfrm>
          </p:grpSpPr>
          <p:grpSp>
            <p:nvGrpSpPr>
              <p:cNvPr id="28746" name="Group 79"/>
              <p:cNvGrpSpPr>
                <a:grpSpLocks/>
              </p:cNvGrpSpPr>
              <p:nvPr/>
            </p:nvGrpSpPr>
            <p:grpSpPr bwMode="auto">
              <a:xfrm>
                <a:off x="2136" y="2200"/>
                <a:ext cx="200" cy="464"/>
                <a:chOff x="2032" y="2264"/>
                <a:chExt cx="312" cy="464"/>
              </a:xfrm>
            </p:grpSpPr>
            <p:sp>
              <p:nvSpPr>
                <p:cNvPr id="28752" name="Rectangle 80"/>
                <p:cNvSpPr>
                  <a:spLocks noChangeArrowheads="1"/>
                </p:cNvSpPr>
                <p:nvPr/>
              </p:nvSpPr>
              <p:spPr bwMode="auto">
                <a:xfrm>
                  <a:off x="2032" y="2264"/>
                  <a:ext cx="296" cy="56"/>
                </a:xfrm>
                <a:prstGeom prst="rect">
                  <a:avLst/>
                </a:prstGeom>
                <a:solidFill>
                  <a:srgbClr val="FF9900"/>
                </a:solidFill>
                <a:ln w="9525">
                  <a:noFill/>
                  <a:miter lim="800000"/>
                  <a:headEnd/>
                  <a:tailEnd/>
                </a:ln>
              </p:spPr>
              <p:txBody>
                <a:bodyPr wrap="none" anchor="ctr"/>
                <a:lstStyle/>
                <a:p>
                  <a:endParaRPr lang="it-IT"/>
                </a:p>
              </p:txBody>
            </p:sp>
            <p:sp>
              <p:nvSpPr>
                <p:cNvPr id="28753" name="Rectangle 81"/>
                <p:cNvSpPr>
                  <a:spLocks noChangeArrowheads="1"/>
                </p:cNvSpPr>
                <p:nvPr/>
              </p:nvSpPr>
              <p:spPr bwMode="auto">
                <a:xfrm>
                  <a:off x="2032" y="2400"/>
                  <a:ext cx="296" cy="56"/>
                </a:xfrm>
                <a:prstGeom prst="rect">
                  <a:avLst/>
                </a:prstGeom>
                <a:solidFill>
                  <a:srgbClr val="FF9900"/>
                </a:solidFill>
                <a:ln w="9525">
                  <a:noFill/>
                  <a:miter lim="800000"/>
                  <a:headEnd/>
                  <a:tailEnd/>
                </a:ln>
              </p:spPr>
              <p:txBody>
                <a:bodyPr wrap="none" anchor="ctr"/>
                <a:lstStyle/>
                <a:p>
                  <a:endParaRPr lang="it-IT"/>
                </a:p>
              </p:txBody>
            </p:sp>
            <p:sp>
              <p:nvSpPr>
                <p:cNvPr id="28754" name="Rectangle 82"/>
                <p:cNvSpPr>
                  <a:spLocks noChangeArrowheads="1"/>
                </p:cNvSpPr>
                <p:nvPr/>
              </p:nvSpPr>
              <p:spPr bwMode="auto">
                <a:xfrm>
                  <a:off x="2040" y="2536"/>
                  <a:ext cx="296" cy="56"/>
                </a:xfrm>
                <a:prstGeom prst="rect">
                  <a:avLst/>
                </a:prstGeom>
                <a:solidFill>
                  <a:srgbClr val="FF9900"/>
                </a:solidFill>
                <a:ln w="9525">
                  <a:noFill/>
                  <a:miter lim="800000"/>
                  <a:headEnd/>
                  <a:tailEnd/>
                </a:ln>
              </p:spPr>
              <p:txBody>
                <a:bodyPr wrap="none" anchor="ctr"/>
                <a:lstStyle/>
                <a:p>
                  <a:endParaRPr lang="it-IT"/>
                </a:p>
              </p:txBody>
            </p:sp>
            <p:sp>
              <p:nvSpPr>
                <p:cNvPr id="28755" name="Rectangle 83"/>
                <p:cNvSpPr>
                  <a:spLocks noChangeArrowheads="1"/>
                </p:cNvSpPr>
                <p:nvPr/>
              </p:nvSpPr>
              <p:spPr bwMode="auto">
                <a:xfrm>
                  <a:off x="2048" y="2672"/>
                  <a:ext cx="296" cy="56"/>
                </a:xfrm>
                <a:prstGeom prst="rect">
                  <a:avLst/>
                </a:prstGeom>
                <a:solidFill>
                  <a:srgbClr val="FF9900"/>
                </a:solidFill>
                <a:ln w="9525">
                  <a:noFill/>
                  <a:miter lim="800000"/>
                  <a:headEnd/>
                  <a:tailEnd/>
                </a:ln>
              </p:spPr>
              <p:txBody>
                <a:bodyPr wrap="none" anchor="ctr"/>
                <a:lstStyle/>
                <a:p>
                  <a:endParaRPr lang="it-IT"/>
                </a:p>
              </p:txBody>
            </p:sp>
          </p:grpSp>
          <p:sp>
            <p:nvSpPr>
              <p:cNvPr id="28747" name="Rectangle 84"/>
              <p:cNvSpPr>
                <a:spLocks noChangeArrowheads="1"/>
              </p:cNvSpPr>
              <p:nvPr/>
            </p:nvSpPr>
            <p:spPr bwMode="auto">
              <a:xfrm>
                <a:off x="1934" y="2332"/>
                <a:ext cx="104" cy="240"/>
              </a:xfrm>
              <a:prstGeom prst="rect">
                <a:avLst/>
              </a:prstGeom>
              <a:solidFill>
                <a:schemeClr val="accent2"/>
              </a:solidFill>
              <a:ln w="9525">
                <a:solidFill>
                  <a:schemeClr val="tx1"/>
                </a:solidFill>
                <a:miter lim="800000"/>
                <a:headEnd/>
                <a:tailEnd/>
              </a:ln>
            </p:spPr>
            <p:txBody>
              <a:bodyPr wrap="none" anchor="ctr"/>
              <a:lstStyle/>
              <a:p>
                <a:endParaRPr lang="it-IT"/>
              </a:p>
            </p:txBody>
          </p:sp>
          <p:sp>
            <p:nvSpPr>
              <p:cNvPr id="28748" name="Line 85"/>
              <p:cNvSpPr>
                <a:spLocks noChangeShapeType="1"/>
              </p:cNvSpPr>
              <p:nvPr/>
            </p:nvSpPr>
            <p:spPr bwMode="auto">
              <a:xfrm flipV="1">
                <a:off x="2040" y="2256"/>
                <a:ext cx="80" cy="112"/>
              </a:xfrm>
              <a:prstGeom prst="line">
                <a:avLst/>
              </a:prstGeom>
              <a:noFill/>
              <a:ln w="9525">
                <a:solidFill>
                  <a:srgbClr val="CC0000"/>
                </a:solidFill>
                <a:round/>
                <a:headEnd/>
                <a:tailEnd/>
              </a:ln>
            </p:spPr>
            <p:txBody>
              <a:bodyPr/>
              <a:lstStyle/>
              <a:p>
                <a:endParaRPr lang="it-IT"/>
              </a:p>
            </p:txBody>
          </p:sp>
          <p:sp>
            <p:nvSpPr>
              <p:cNvPr id="28749" name="Line 86"/>
              <p:cNvSpPr>
                <a:spLocks noChangeShapeType="1"/>
              </p:cNvSpPr>
              <p:nvPr/>
            </p:nvSpPr>
            <p:spPr bwMode="auto">
              <a:xfrm flipV="1">
                <a:off x="2040" y="2360"/>
                <a:ext cx="96" cy="80"/>
              </a:xfrm>
              <a:prstGeom prst="line">
                <a:avLst/>
              </a:prstGeom>
              <a:noFill/>
              <a:ln w="9525">
                <a:solidFill>
                  <a:srgbClr val="CC0000"/>
                </a:solidFill>
                <a:round/>
                <a:headEnd/>
                <a:tailEnd/>
              </a:ln>
            </p:spPr>
            <p:txBody>
              <a:bodyPr/>
              <a:lstStyle/>
              <a:p>
                <a:endParaRPr lang="it-IT"/>
              </a:p>
            </p:txBody>
          </p:sp>
          <p:sp>
            <p:nvSpPr>
              <p:cNvPr id="28750" name="Line 87"/>
              <p:cNvSpPr>
                <a:spLocks noChangeShapeType="1"/>
              </p:cNvSpPr>
              <p:nvPr/>
            </p:nvSpPr>
            <p:spPr bwMode="auto">
              <a:xfrm>
                <a:off x="2036" y="2452"/>
                <a:ext cx="100" cy="44"/>
              </a:xfrm>
              <a:prstGeom prst="line">
                <a:avLst/>
              </a:prstGeom>
              <a:noFill/>
              <a:ln w="9525">
                <a:solidFill>
                  <a:srgbClr val="CC0000"/>
                </a:solidFill>
                <a:round/>
                <a:headEnd/>
                <a:tailEnd/>
              </a:ln>
            </p:spPr>
            <p:txBody>
              <a:bodyPr/>
              <a:lstStyle/>
              <a:p>
                <a:endParaRPr lang="it-IT"/>
              </a:p>
            </p:txBody>
          </p:sp>
          <p:sp>
            <p:nvSpPr>
              <p:cNvPr id="28751" name="Line 88"/>
              <p:cNvSpPr>
                <a:spLocks noChangeShapeType="1"/>
              </p:cNvSpPr>
              <p:nvPr/>
            </p:nvSpPr>
            <p:spPr bwMode="auto">
              <a:xfrm>
                <a:off x="2034" y="2546"/>
                <a:ext cx="110" cy="86"/>
              </a:xfrm>
              <a:prstGeom prst="line">
                <a:avLst/>
              </a:prstGeom>
              <a:noFill/>
              <a:ln w="9525">
                <a:solidFill>
                  <a:srgbClr val="CC0000"/>
                </a:solidFill>
                <a:round/>
                <a:headEnd/>
                <a:tailEnd/>
              </a:ln>
            </p:spPr>
            <p:txBody>
              <a:bodyPr/>
              <a:lstStyle/>
              <a:p>
                <a:endParaRPr lang="it-IT"/>
              </a:p>
            </p:txBody>
          </p:sp>
        </p:grpSp>
        <p:pic>
          <p:nvPicPr>
            <p:cNvPr id="28731" name="Picture 89" descr="BS00369_"/>
            <p:cNvPicPr>
              <a:picLocks noChangeAspect="1" noChangeArrowheads="1"/>
            </p:cNvPicPr>
            <p:nvPr/>
          </p:nvPicPr>
          <p:blipFill>
            <a:blip r:embed="rId4"/>
            <a:srcRect/>
            <a:stretch>
              <a:fillRect/>
            </a:stretch>
          </p:blipFill>
          <p:spPr bwMode="auto">
            <a:xfrm>
              <a:off x="3890" y="2155"/>
              <a:ext cx="562" cy="486"/>
            </a:xfrm>
            <a:prstGeom prst="rect">
              <a:avLst/>
            </a:prstGeom>
            <a:noFill/>
            <a:ln w="9525">
              <a:noFill/>
              <a:miter lim="800000"/>
              <a:headEnd/>
              <a:tailEnd/>
            </a:ln>
          </p:spPr>
        </p:pic>
        <p:sp>
          <p:nvSpPr>
            <p:cNvPr id="429146" name="Text Box 90"/>
            <p:cNvSpPr txBox="1">
              <a:spLocks noChangeArrowheads="1"/>
            </p:cNvSpPr>
            <p:nvPr/>
          </p:nvSpPr>
          <p:spPr bwMode="auto">
            <a:xfrm>
              <a:off x="3249" y="2079"/>
              <a:ext cx="741" cy="368"/>
            </a:xfrm>
            <a:prstGeom prst="rect">
              <a:avLst/>
            </a:prstGeom>
            <a:noFill/>
            <a:ln w="25400">
              <a:noFill/>
              <a:miter lim="800000"/>
              <a:headEnd type="none" w="sm" len="sm"/>
              <a:tailEnd type="none" w="sm" len="sm"/>
            </a:ln>
            <a:effectLst/>
          </p:spPr>
          <p:txBody>
            <a:bodyPr wrap="none">
              <a:spAutoFit/>
            </a:bodyPr>
            <a:lstStyle/>
            <a:p>
              <a:pPr>
                <a:defRPr/>
              </a:pPr>
              <a:r>
                <a:rPr lang="en-US" sz="1600" b="1">
                  <a:effectLst>
                    <a:outerShdw blurRad="38100" dist="38100" dir="2700000" algn="tl">
                      <a:srgbClr val="C0C0C0"/>
                    </a:outerShdw>
                  </a:effectLst>
                  <a:latin typeface="Times New Roman" pitchFamily="18" charset="0"/>
                </a:rPr>
                <a:t>Computing</a:t>
              </a:r>
            </a:p>
            <a:p>
              <a:pPr>
                <a:defRPr/>
              </a:pPr>
              <a:r>
                <a:rPr lang="en-US" sz="1600" b="1">
                  <a:effectLst>
                    <a:outerShdw blurRad="38100" dist="38100" dir="2700000" algn="tl">
                      <a:srgbClr val="C0C0C0"/>
                    </a:outerShdw>
                  </a:effectLst>
                  <a:latin typeface="Times New Roman" pitchFamily="18" charset="0"/>
                </a:rPr>
                <a:t>   Element</a:t>
              </a:r>
              <a:endParaRPr lang="en-US" sz="1600">
                <a:latin typeface="Times New Roman" pitchFamily="18" charset="0"/>
              </a:endParaRPr>
            </a:p>
          </p:txBody>
        </p:sp>
        <p:sp>
          <p:nvSpPr>
            <p:cNvPr id="429147" name="Text Box 91"/>
            <p:cNvSpPr txBox="1">
              <a:spLocks noChangeArrowheads="1"/>
            </p:cNvSpPr>
            <p:nvPr/>
          </p:nvSpPr>
          <p:spPr bwMode="auto">
            <a:xfrm>
              <a:off x="4848" y="2127"/>
              <a:ext cx="896" cy="446"/>
            </a:xfrm>
            <a:prstGeom prst="rect">
              <a:avLst/>
            </a:prstGeom>
            <a:noFill/>
            <a:ln w="25400">
              <a:noFill/>
              <a:miter lim="800000"/>
              <a:headEnd type="none" w="sm" len="sm"/>
              <a:tailEnd type="none" w="sm" len="sm"/>
            </a:ln>
            <a:effectLst/>
          </p:spPr>
          <p:txBody>
            <a:bodyPr wrap="none">
              <a:spAutoFit/>
            </a:bodyPr>
            <a:lstStyle/>
            <a:p>
              <a:pPr>
                <a:defRPr/>
              </a:pPr>
              <a:r>
                <a:rPr lang="en-US" sz="2000" b="1">
                  <a:effectLst>
                    <a:outerShdw blurRad="38100" dist="38100" dir="2700000" algn="tl">
                      <a:srgbClr val="C0C0C0"/>
                    </a:outerShdw>
                  </a:effectLst>
                  <a:latin typeface="Times New Roman" pitchFamily="18" charset="0"/>
                </a:rPr>
                <a:t>Instrument</a:t>
              </a:r>
            </a:p>
            <a:p>
              <a:pPr>
                <a:defRPr/>
              </a:pPr>
              <a:r>
                <a:rPr lang="en-US" sz="2000" b="1">
                  <a:effectLst>
                    <a:outerShdw blurRad="38100" dist="38100" dir="2700000" algn="tl">
                      <a:srgbClr val="C0C0C0"/>
                    </a:outerShdw>
                  </a:effectLst>
                  <a:latin typeface="Times New Roman" pitchFamily="18" charset="0"/>
                </a:rPr>
                <a:t>Element</a:t>
              </a:r>
              <a:endParaRPr lang="en-US">
                <a:latin typeface="Times New Roman" pitchFamily="18" charset="0"/>
              </a:endParaRPr>
            </a:p>
          </p:txBody>
        </p:sp>
        <p:pic>
          <p:nvPicPr>
            <p:cNvPr id="28734" name="Picture 92" descr="Sensor Matrix"/>
            <p:cNvPicPr>
              <a:picLocks noChangeAspect="1" noChangeArrowheads="1"/>
            </p:cNvPicPr>
            <p:nvPr/>
          </p:nvPicPr>
          <p:blipFill>
            <a:blip r:embed="rId5"/>
            <a:srcRect/>
            <a:stretch>
              <a:fillRect/>
            </a:stretch>
          </p:blipFill>
          <p:spPr bwMode="auto">
            <a:xfrm>
              <a:off x="4848" y="1455"/>
              <a:ext cx="672" cy="672"/>
            </a:xfrm>
            <a:prstGeom prst="rect">
              <a:avLst/>
            </a:prstGeom>
            <a:noFill/>
            <a:ln w="9525">
              <a:noFill/>
              <a:miter lim="800000"/>
              <a:headEnd/>
              <a:tailEnd/>
            </a:ln>
          </p:spPr>
        </p:pic>
        <p:grpSp>
          <p:nvGrpSpPr>
            <p:cNvPr id="28735" name="Group 93"/>
            <p:cNvGrpSpPr>
              <a:grpSpLocks/>
            </p:cNvGrpSpPr>
            <p:nvPr/>
          </p:nvGrpSpPr>
          <p:grpSpPr bwMode="auto">
            <a:xfrm flipV="1">
              <a:off x="4668" y="1683"/>
              <a:ext cx="232" cy="294"/>
              <a:chOff x="1934" y="2200"/>
              <a:chExt cx="402" cy="464"/>
            </a:xfrm>
          </p:grpSpPr>
          <p:grpSp>
            <p:nvGrpSpPr>
              <p:cNvPr id="28736" name="Group 94"/>
              <p:cNvGrpSpPr>
                <a:grpSpLocks/>
              </p:cNvGrpSpPr>
              <p:nvPr/>
            </p:nvGrpSpPr>
            <p:grpSpPr bwMode="auto">
              <a:xfrm>
                <a:off x="2136" y="2200"/>
                <a:ext cx="200" cy="464"/>
                <a:chOff x="2032" y="2264"/>
                <a:chExt cx="312" cy="464"/>
              </a:xfrm>
            </p:grpSpPr>
            <p:sp>
              <p:nvSpPr>
                <p:cNvPr id="28742" name="Rectangle 95"/>
                <p:cNvSpPr>
                  <a:spLocks noChangeArrowheads="1"/>
                </p:cNvSpPr>
                <p:nvPr/>
              </p:nvSpPr>
              <p:spPr bwMode="auto">
                <a:xfrm>
                  <a:off x="2032" y="2264"/>
                  <a:ext cx="296" cy="56"/>
                </a:xfrm>
                <a:prstGeom prst="rect">
                  <a:avLst/>
                </a:prstGeom>
                <a:solidFill>
                  <a:srgbClr val="FF9900"/>
                </a:solidFill>
                <a:ln w="9525">
                  <a:noFill/>
                  <a:miter lim="800000"/>
                  <a:headEnd/>
                  <a:tailEnd/>
                </a:ln>
              </p:spPr>
              <p:txBody>
                <a:bodyPr wrap="none" anchor="ctr"/>
                <a:lstStyle/>
                <a:p>
                  <a:endParaRPr lang="it-IT"/>
                </a:p>
              </p:txBody>
            </p:sp>
            <p:sp>
              <p:nvSpPr>
                <p:cNvPr id="28743" name="Rectangle 96"/>
                <p:cNvSpPr>
                  <a:spLocks noChangeArrowheads="1"/>
                </p:cNvSpPr>
                <p:nvPr/>
              </p:nvSpPr>
              <p:spPr bwMode="auto">
                <a:xfrm>
                  <a:off x="2032" y="2400"/>
                  <a:ext cx="296" cy="56"/>
                </a:xfrm>
                <a:prstGeom prst="rect">
                  <a:avLst/>
                </a:prstGeom>
                <a:solidFill>
                  <a:srgbClr val="FF9900"/>
                </a:solidFill>
                <a:ln w="9525">
                  <a:noFill/>
                  <a:miter lim="800000"/>
                  <a:headEnd/>
                  <a:tailEnd/>
                </a:ln>
              </p:spPr>
              <p:txBody>
                <a:bodyPr wrap="none" anchor="ctr"/>
                <a:lstStyle/>
                <a:p>
                  <a:endParaRPr lang="it-IT"/>
                </a:p>
              </p:txBody>
            </p:sp>
            <p:sp>
              <p:nvSpPr>
                <p:cNvPr id="28744" name="Rectangle 97"/>
                <p:cNvSpPr>
                  <a:spLocks noChangeArrowheads="1"/>
                </p:cNvSpPr>
                <p:nvPr/>
              </p:nvSpPr>
              <p:spPr bwMode="auto">
                <a:xfrm>
                  <a:off x="2040" y="2536"/>
                  <a:ext cx="296" cy="56"/>
                </a:xfrm>
                <a:prstGeom prst="rect">
                  <a:avLst/>
                </a:prstGeom>
                <a:solidFill>
                  <a:srgbClr val="FF9900"/>
                </a:solidFill>
                <a:ln w="9525">
                  <a:noFill/>
                  <a:miter lim="800000"/>
                  <a:headEnd/>
                  <a:tailEnd/>
                </a:ln>
              </p:spPr>
              <p:txBody>
                <a:bodyPr wrap="none" anchor="ctr"/>
                <a:lstStyle/>
                <a:p>
                  <a:endParaRPr lang="it-IT"/>
                </a:p>
              </p:txBody>
            </p:sp>
            <p:sp>
              <p:nvSpPr>
                <p:cNvPr id="28745" name="Rectangle 98"/>
                <p:cNvSpPr>
                  <a:spLocks noChangeArrowheads="1"/>
                </p:cNvSpPr>
                <p:nvPr/>
              </p:nvSpPr>
              <p:spPr bwMode="auto">
                <a:xfrm>
                  <a:off x="2048" y="2672"/>
                  <a:ext cx="296" cy="56"/>
                </a:xfrm>
                <a:prstGeom prst="rect">
                  <a:avLst/>
                </a:prstGeom>
                <a:solidFill>
                  <a:srgbClr val="FF9900"/>
                </a:solidFill>
                <a:ln w="9525">
                  <a:noFill/>
                  <a:miter lim="800000"/>
                  <a:headEnd/>
                  <a:tailEnd/>
                </a:ln>
              </p:spPr>
              <p:txBody>
                <a:bodyPr wrap="none" anchor="ctr"/>
                <a:lstStyle/>
                <a:p>
                  <a:endParaRPr lang="it-IT"/>
                </a:p>
              </p:txBody>
            </p:sp>
          </p:grpSp>
          <p:sp>
            <p:nvSpPr>
              <p:cNvPr id="28737" name="Rectangle 99"/>
              <p:cNvSpPr>
                <a:spLocks noChangeArrowheads="1"/>
              </p:cNvSpPr>
              <p:nvPr/>
            </p:nvSpPr>
            <p:spPr bwMode="auto">
              <a:xfrm>
                <a:off x="1934" y="2332"/>
                <a:ext cx="104" cy="240"/>
              </a:xfrm>
              <a:prstGeom prst="rect">
                <a:avLst/>
              </a:prstGeom>
              <a:solidFill>
                <a:schemeClr val="accent2"/>
              </a:solidFill>
              <a:ln w="9525">
                <a:solidFill>
                  <a:schemeClr val="tx1"/>
                </a:solidFill>
                <a:miter lim="800000"/>
                <a:headEnd/>
                <a:tailEnd/>
              </a:ln>
            </p:spPr>
            <p:txBody>
              <a:bodyPr wrap="none" anchor="ctr"/>
              <a:lstStyle/>
              <a:p>
                <a:endParaRPr lang="it-IT"/>
              </a:p>
            </p:txBody>
          </p:sp>
          <p:sp>
            <p:nvSpPr>
              <p:cNvPr id="28738" name="Line 100"/>
              <p:cNvSpPr>
                <a:spLocks noChangeShapeType="1"/>
              </p:cNvSpPr>
              <p:nvPr/>
            </p:nvSpPr>
            <p:spPr bwMode="auto">
              <a:xfrm flipV="1">
                <a:off x="2040" y="2256"/>
                <a:ext cx="80" cy="112"/>
              </a:xfrm>
              <a:prstGeom prst="line">
                <a:avLst/>
              </a:prstGeom>
              <a:noFill/>
              <a:ln w="9525">
                <a:solidFill>
                  <a:srgbClr val="CC0000"/>
                </a:solidFill>
                <a:round/>
                <a:headEnd/>
                <a:tailEnd/>
              </a:ln>
            </p:spPr>
            <p:txBody>
              <a:bodyPr/>
              <a:lstStyle/>
              <a:p>
                <a:endParaRPr lang="it-IT"/>
              </a:p>
            </p:txBody>
          </p:sp>
          <p:sp>
            <p:nvSpPr>
              <p:cNvPr id="28739" name="Line 101"/>
              <p:cNvSpPr>
                <a:spLocks noChangeShapeType="1"/>
              </p:cNvSpPr>
              <p:nvPr/>
            </p:nvSpPr>
            <p:spPr bwMode="auto">
              <a:xfrm flipV="1">
                <a:off x="2040" y="2360"/>
                <a:ext cx="96" cy="80"/>
              </a:xfrm>
              <a:prstGeom prst="line">
                <a:avLst/>
              </a:prstGeom>
              <a:noFill/>
              <a:ln w="9525">
                <a:solidFill>
                  <a:srgbClr val="CC0000"/>
                </a:solidFill>
                <a:round/>
                <a:headEnd/>
                <a:tailEnd/>
              </a:ln>
            </p:spPr>
            <p:txBody>
              <a:bodyPr/>
              <a:lstStyle/>
              <a:p>
                <a:endParaRPr lang="it-IT"/>
              </a:p>
            </p:txBody>
          </p:sp>
          <p:sp>
            <p:nvSpPr>
              <p:cNvPr id="28740" name="Line 102"/>
              <p:cNvSpPr>
                <a:spLocks noChangeShapeType="1"/>
              </p:cNvSpPr>
              <p:nvPr/>
            </p:nvSpPr>
            <p:spPr bwMode="auto">
              <a:xfrm>
                <a:off x="2036" y="2452"/>
                <a:ext cx="100" cy="44"/>
              </a:xfrm>
              <a:prstGeom prst="line">
                <a:avLst/>
              </a:prstGeom>
              <a:noFill/>
              <a:ln w="9525">
                <a:solidFill>
                  <a:srgbClr val="CC0000"/>
                </a:solidFill>
                <a:round/>
                <a:headEnd/>
                <a:tailEnd/>
              </a:ln>
            </p:spPr>
            <p:txBody>
              <a:bodyPr/>
              <a:lstStyle/>
              <a:p>
                <a:endParaRPr lang="it-IT"/>
              </a:p>
            </p:txBody>
          </p:sp>
          <p:sp>
            <p:nvSpPr>
              <p:cNvPr id="28741" name="Line 103"/>
              <p:cNvSpPr>
                <a:spLocks noChangeShapeType="1"/>
              </p:cNvSpPr>
              <p:nvPr/>
            </p:nvSpPr>
            <p:spPr bwMode="auto">
              <a:xfrm>
                <a:off x="2034" y="2546"/>
                <a:ext cx="110" cy="86"/>
              </a:xfrm>
              <a:prstGeom prst="line">
                <a:avLst/>
              </a:prstGeom>
              <a:noFill/>
              <a:ln w="9525">
                <a:solidFill>
                  <a:srgbClr val="CC0000"/>
                </a:solidFill>
                <a:round/>
                <a:headEnd/>
                <a:tailEnd/>
              </a:ln>
            </p:spPr>
            <p:txBody>
              <a:bodyPr/>
              <a:lstStyle/>
              <a:p>
                <a:endParaRPr lang="it-IT"/>
              </a:p>
            </p:txBody>
          </p:sp>
        </p:grpSp>
      </p:grpSp>
      <p:grpSp>
        <p:nvGrpSpPr>
          <p:cNvPr id="17" name="Group 144"/>
          <p:cNvGrpSpPr>
            <a:grpSpLocks/>
          </p:cNvGrpSpPr>
          <p:nvPr/>
        </p:nvGrpSpPr>
        <p:grpSpPr bwMode="auto">
          <a:xfrm>
            <a:off x="433388" y="4143375"/>
            <a:ext cx="3429000" cy="2362200"/>
            <a:chOff x="296" y="2610"/>
            <a:chExt cx="2340" cy="1488"/>
          </a:xfrm>
        </p:grpSpPr>
        <p:sp>
          <p:nvSpPr>
            <p:cNvPr id="28683" name="Freeform 105"/>
            <p:cNvSpPr>
              <a:spLocks/>
            </p:cNvSpPr>
            <p:nvPr/>
          </p:nvSpPr>
          <p:spPr bwMode="auto">
            <a:xfrm>
              <a:off x="296" y="2994"/>
              <a:ext cx="2334" cy="1104"/>
            </a:xfrm>
            <a:custGeom>
              <a:avLst/>
              <a:gdLst>
                <a:gd name="T0" fmla="*/ 0 w 4261"/>
                <a:gd name="T1" fmla="*/ 88 h 2421"/>
                <a:gd name="T2" fmla="*/ 489 w 4261"/>
                <a:gd name="T3" fmla="*/ 229 h 2421"/>
                <a:gd name="T4" fmla="*/ 700 w 4261"/>
                <a:gd name="T5" fmla="*/ 31 h 2421"/>
                <a:gd name="T6" fmla="*/ 277 w 4261"/>
                <a:gd name="T7" fmla="*/ 0 h 2421"/>
                <a:gd name="T8" fmla="*/ 0 w 4261"/>
                <a:gd name="T9" fmla="*/ 88 h 2421"/>
                <a:gd name="T10" fmla="*/ 0 60000 65536"/>
                <a:gd name="T11" fmla="*/ 0 60000 65536"/>
                <a:gd name="T12" fmla="*/ 0 60000 65536"/>
                <a:gd name="T13" fmla="*/ 0 60000 65536"/>
                <a:gd name="T14" fmla="*/ 0 60000 65536"/>
                <a:gd name="T15" fmla="*/ 0 w 4261"/>
                <a:gd name="T16" fmla="*/ 0 h 2421"/>
                <a:gd name="T17" fmla="*/ 4261 w 4261"/>
                <a:gd name="T18" fmla="*/ 2421 h 2421"/>
              </a:gdLst>
              <a:ahLst/>
              <a:cxnLst>
                <a:cxn ang="T10">
                  <a:pos x="T0" y="T1"/>
                </a:cxn>
                <a:cxn ang="T11">
                  <a:pos x="T2" y="T3"/>
                </a:cxn>
                <a:cxn ang="T12">
                  <a:pos x="T4" y="T5"/>
                </a:cxn>
                <a:cxn ang="T13">
                  <a:pos x="T6" y="T7"/>
                </a:cxn>
                <a:cxn ang="T14">
                  <a:pos x="T8" y="T9"/>
                </a:cxn>
              </a:cxnLst>
              <a:rect l="T15" t="T16" r="T17" b="T18"/>
              <a:pathLst>
                <a:path w="4261" h="2421">
                  <a:moveTo>
                    <a:pt x="0" y="933"/>
                  </a:moveTo>
                  <a:lnTo>
                    <a:pt x="2976" y="2421"/>
                  </a:lnTo>
                  <a:lnTo>
                    <a:pt x="4261" y="320"/>
                  </a:lnTo>
                  <a:lnTo>
                    <a:pt x="1685" y="0"/>
                  </a:lnTo>
                  <a:lnTo>
                    <a:pt x="0" y="933"/>
                  </a:lnTo>
                  <a:close/>
                </a:path>
              </a:pathLst>
            </a:custGeom>
            <a:solidFill>
              <a:srgbClr val="00547E">
                <a:alpha val="14902"/>
              </a:srgbClr>
            </a:solidFill>
            <a:ln w="12700">
              <a:noFill/>
              <a:round/>
              <a:headEnd/>
              <a:tailEnd/>
            </a:ln>
          </p:spPr>
          <p:txBody>
            <a:bodyPr wrap="none" anchor="ctr"/>
            <a:lstStyle/>
            <a:p>
              <a:endParaRPr lang="it-IT"/>
            </a:p>
          </p:txBody>
        </p:sp>
        <p:sp>
          <p:nvSpPr>
            <p:cNvPr id="28684" name="Freeform 106"/>
            <p:cNvSpPr>
              <a:spLocks/>
            </p:cNvSpPr>
            <p:nvPr/>
          </p:nvSpPr>
          <p:spPr bwMode="auto">
            <a:xfrm>
              <a:off x="506" y="2933"/>
              <a:ext cx="1867" cy="705"/>
            </a:xfrm>
            <a:custGeom>
              <a:avLst/>
              <a:gdLst>
                <a:gd name="T0" fmla="*/ 0 w 3408"/>
                <a:gd name="T1" fmla="*/ 69 h 1547"/>
                <a:gd name="T2" fmla="*/ 379 w 3408"/>
                <a:gd name="T3" fmla="*/ 146 h 1547"/>
                <a:gd name="T4" fmla="*/ 560 w 3408"/>
                <a:gd name="T5" fmla="*/ 19 h 1547"/>
                <a:gd name="T6" fmla="*/ 222 w 3408"/>
                <a:gd name="T7" fmla="*/ 0 h 1547"/>
                <a:gd name="T8" fmla="*/ 0 w 3408"/>
                <a:gd name="T9" fmla="*/ 69 h 1547"/>
                <a:gd name="T10" fmla="*/ 0 60000 65536"/>
                <a:gd name="T11" fmla="*/ 0 60000 65536"/>
                <a:gd name="T12" fmla="*/ 0 60000 65536"/>
                <a:gd name="T13" fmla="*/ 0 60000 65536"/>
                <a:gd name="T14" fmla="*/ 0 60000 65536"/>
                <a:gd name="T15" fmla="*/ 0 w 3408"/>
                <a:gd name="T16" fmla="*/ 0 h 1547"/>
                <a:gd name="T17" fmla="*/ 3408 w 3408"/>
                <a:gd name="T18" fmla="*/ 1547 h 1547"/>
              </a:gdLst>
              <a:ahLst/>
              <a:cxnLst>
                <a:cxn ang="T10">
                  <a:pos x="T0" y="T1"/>
                </a:cxn>
                <a:cxn ang="T11">
                  <a:pos x="T2" y="T3"/>
                </a:cxn>
                <a:cxn ang="T12">
                  <a:pos x="T4" y="T5"/>
                </a:cxn>
                <a:cxn ang="T13">
                  <a:pos x="T6" y="T7"/>
                </a:cxn>
                <a:cxn ang="T14">
                  <a:pos x="T8" y="T9"/>
                </a:cxn>
              </a:cxnLst>
              <a:rect l="T15" t="T16" r="T17" b="T18"/>
              <a:pathLst>
                <a:path w="3408" h="1547">
                  <a:moveTo>
                    <a:pt x="0" y="731"/>
                  </a:moveTo>
                  <a:lnTo>
                    <a:pt x="2304" y="1547"/>
                  </a:lnTo>
                  <a:lnTo>
                    <a:pt x="3408" y="203"/>
                  </a:lnTo>
                  <a:lnTo>
                    <a:pt x="1349" y="0"/>
                  </a:lnTo>
                  <a:lnTo>
                    <a:pt x="0" y="731"/>
                  </a:lnTo>
                  <a:close/>
                </a:path>
              </a:pathLst>
            </a:custGeom>
            <a:solidFill>
              <a:srgbClr val="FF0000">
                <a:alpha val="14902"/>
              </a:srgbClr>
            </a:solidFill>
            <a:ln w="12700">
              <a:noFill/>
              <a:round/>
              <a:headEnd/>
              <a:tailEnd/>
            </a:ln>
          </p:spPr>
          <p:txBody>
            <a:bodyPr wrap="none" anchor="ctr"/>
            <a:lstStyle/>
            <a:p>
              <a:endParaRPr lang="it-IT"/>
            </a:p>
          </p:txBody>
        </p:sp>
        <p:sp>
          <p:nvSpPr>
            <p:cNvPr id="28685" name="Line 107"/>
            <p:cNvSpPr>
              <a:spLocks noChangeShapeType="1"/>
            </p:cNvSpPr>
            <p:nvPr/>
          </p:nvSpPr>
          <p:spPr bwMode="auto">
            <a:xfrm flipV="1">
              <a:off x="296" y="2616"/>
              <a:ext cx="1103" cy="810"/>
            </a:xfrm>
            <a:prstGeom prst="line">
              <a:avLst/>
            </a:prstGeom>
            <a:noFill/>
            <a:ln w="12700">
              <a:solidFill>
                <a:schemeClr val="tx1"/>
              </a:solidFill>
              <a:round/>
              <a:headEnd/>
              <a:tailEnd/>
            </a:ln>
          </p:spPr>
          <p:txBody>
            <a:bodyPr wrap="none" anchor="ctr"/>
            <a:lstStyle/>
            <a:p>
              <a:endParaRPr lang="it-IT"/>
            </a:p>
          </p:txBody>
        </p:sp>
        <p:sp>
          <p:nvSpPr>
            <p:cNvPr id="28686" name="Line 108"/>
            <p:cNvSpPr>
              <a:spLocks noChangeShapeType="1"/>
            </p:cNvSpPr>
            <p:nvPr/>
          </p:nvSpPr>
          <p:spPr bwMode="auto">
            <a:xfrm flipH="1" flipV="1">
              <a:off x="1398" y="2610"/>
              <a:ext cx="529" cy="1483"/>
            </a:xfrm>
            <a:prstGeom prst="line">
              <a:avLst/>
            </a:prstGeom>
            <a:noFill/>
            <a:ln w="12700">
              <a:solidFill>
                <a:schemeClr val="tx1"/>
              </a:solidFill>
              <a:round/>
              <a:headEnd/>
              <a:tailEnd/>
            </a:ln>
          </p:spPr>
          <p:txBody>
            <a:bodyPr wrap="none" anchor="ctr"/>
            <a:lstStyle/>
            <a:p>
              <a:endParaRPr lang="it-IT"/>
            </a:p>
          </p:txBody>
        </p:sp>
        <p:sp>
          <p:nvSpPr>
            <p:cNvPr id="28687" name="Line 109"/>
            <p:cNvSpPr>
              <a:spLocks noChangeShapeType="1"/>
            </p:cNvSpPr>
            <p:nvPr/>
          </p:nvSpPr>
          <p:spPr bwMode="auto">
            <a:xfrm flipH="1" flipV="1">
              <a:off x="1395" y="2613"/>
              <a:ext cx="1241" cy="524"/>
            </a:xfrm>
            <a:prstGeom prst="line">
              <a:avLst/>
            </a:prstGeom>
            <a:noFill/>
            <a:ln w="12700">
              <a:solidFill>
                <a:schemeClr val="tx1"/>
              </a:solidFill>
              <a:round/>
              <a:headEnd/>
              <a:tailEnd/>
            </a:ln>
          </p:spPr>
          <p:txBody>
            <a:bodyPr wrap="none" anchor="ctr"/>
            <a:lstStyle/>
            <a:p>
              <a:endParaRPr lang="it-IT"/>
            </a:p>
          </p:txBody>
        </p:sp>
        <p:sp>
          <p:nvSpPr>
            <p:cNvPr id="28688" name="Line 110"/>
            <p:cNvSpPr>
              <a:spLocks noChangeShapeType="1"/>
            </p:cNvSpPr>
            <p:nvPr/>
          </p:nvSpPr>
          <p:spPr bwMode="auto">
            <a:xfrm flipH="1">
              <a:off x="1219" y="2612"/>
              <a:ext cx="185" cy="383"/>
            </a:xfrm>
            <a:prstGeom prst="line">
              <a:avLst/>
            </a:prstGeom>
            <a:noFill/>
            <a:ln w="12700">
              <a:solidFill>
                <a:schemeClr val="tx1"/>
              </a:solidFill>
              <a:round/>
              <a:headEnd/>
              <a:tailEnd/>
            </a:ln>
          </p:spPr>
          <p:txBody>
            <a:bodyPr wrap="none" anchor="ctr"/>
            <a:lstStyle/>
            <a:p>
              <a:endParaRPr lang="it-IT"/>
            </a:p>
          </p:txBody>
        </p:sp>
        <p:sp>
          <p:nvSpPr>
            <p:cNvPr id="28689" name="Line 111"/>
            <p:cNvSpPr>
              <a:spLocks noChangeShapeType="1"/>
            </p:cNvSpPr>
            <p:nvPr/>
          </p:nvSpPr>
          <p:spPr bwMode="auto">
            <a:xfrm flipH="1" flipV="1">
              <a:off x="296" y="3426"/>
              <a:ext cx="1631" cy="672"/>
            </a:xfrm>
            <a:prstGeom prst="line">
              <a:avLst/>
            </a:prstGeom>
            <a:noFill/>
            <a:ln w="38100">
              <a:solidFill>
                <a:srgbClr val="00547E"/>
              </a:solidFill>
              <a:round/>
              <a:headEnd/>
              <a:tailEnd/>
            </a:ln>
          </p:spPr>
          <p:txBody>
            <a:bodyPr wrap="none" anchor="ctr"/>
            <a:lstStyle/>
            <a:p>
              <a:endParaRPr lang="it-IT"/>
            </a:p>
          </p:txBody>
        </p:sp>
        <p:sp>
          <p:nvSpPr>
            <p:cNvPr id="28690" name="Line 112"/>
            <p:cNvSpPr>
              <a:spLocks noChangeShapeType="1"/>
            </p:cNvSpPr>
            <p:nvPr/>
          </p:nvSpPr>
          <p:spPr bwMode="auto">
            <a:xfrm flipV="1">
              <a:off x="1927" y="3139"/>
              <a:ext cx="702" cy="955"/>
            </a:xfrm>
            <a:prstGeom prst="line">
              <a:avLst/>
            </a:prstGeom>
            <a:noFill/>
            <a:ln w="38100">
              <a:solidFill>
                <a:srgbClr val="00547E"/>
              </a:solidFill>
              <a:round/>
              <a:headEnd/>
              <a:tailEnd/>
            </a:ln>
          </p:spPr>
          <p:txBody>
            <a:bodyPr wrap="none" anchor="ctr"/>
            <a:lstStyle/>
            <a:p>
              <a:endParaRPr lang="it-IT"/>
            </a:p>
          </p:txBody>
        </p:sp>
        <p:sp>
          <p:nvSpPr>
            <p:cNvPr id="28691" name="Line 113"/>
            <p:cNvSpPr>
              <a:spLocks noChangeShapeType="1"/>
            </p:cNvSpPr>
            <p:nvPr/>
          </p:nvSpPr>
          <p:spPr bwMode="auto">
            <a:xfrm flipH="1" flipV="1">
              <a:off x="503" y="3270"/>
              <a:ext cx="1259" cy="365"/>
            </a:xfrm>
            <a:prstGeom prst="line">
              <a:avLst/>
            </a:prstGeom>
            <a:noFill/>
            <a:ln w="38100">
              <a:solidFill>
                <a:srgbClr val="BA0114"/>
              </a:solidFill>
              <a:round/>
              <a:headEnd/>
              <a:tailEnd/>
            </a:ln>
          </p:spPr>
          <p:txBody>
            <a:bodyPr wrap="none" anchor="ctr"/>
            <a:lstStyle/>
            <a:p>
              <a:endParaRPr lang="it-IT"/>
            </a:p>
          </p:txBody>
        </p:sp>
        <p:sp>
          <p:nvSpPr>
            <p:cNvPr id="28692" name="Line 114"/>
            <p:cNvSpPr>
              <a:spLocks noChangeShapeType="1"/>
            </p:cNvSpPr>
            <p:nvPr/>
          </p:nvSpPr>
          <p:spPr bwMode="auto">
            <a:xfrm flipH="1">
              <a:off x="1758" y="3026"/>
              <a:ext cx="604" cy="609"/>
            </a:xfrm>
            <a:prstGeom prst="line">
              <a:avLst/>
            </a:prstGeom>
            <a:noFill/>
            <a:ln w="38100">
              <a:solidFill>
                <a:srgbClr val="BA0114"/>
              </a:solidFill>
              <a:round/>
              <a:headEnd/>
              <a:tailEnd/>
            </a:ln>
          </p:spPr>
          <p:txBody>
            <a:bodyPr wrap="none" anchor="ctr"/>
            <a:lstStyle/>
            <a:p>
              <a:endParaRPr lang="it-IT"/>
            </a:p>
          </p:txBody>
        </p:sp>
        <p:sp>
          <p:nvSpPr>
            <p:cNvPr id="28693" name="Line 115"/>
            <p:cNvSpPr>
              <a:spLocks noChangeShapeType="1"/>
            </p:cNvSpPr>
            <p:nvPr/>
          </p:nvSpPr>
          <p:spPr bwMode="auto">
            <a:xfrm flipH="1">
              <a:off x="302" y="2995"/>
              <a:ext cx="917" cy="422"/>
            </a:xfrm>
            <a:prstGeom prst="line">
              <a:avLst/>
            </a:prstGeom>
            <a:noFill/>
            <a:ln w="3175">
              <a:solidFill>
                <a:srgbClr val="00547E"/>
              </a:solidFill>
              <a:round/>
              <a:headEnd/>
              <a:tailEnd/>
            </a:ln>
          </p:spPr>
          <p:txBody>
            <a:bodyPr wrap="none" anchor="ctr"/>
            <a:lstStyle/>
            <a:p>
              <a:endParaRPr lang="it-IT"/>
            </a:p>
          </p:txBody>
        </p:sp>
        <p:sp>
          <p:nvSpPr>
            <p:cNvPr id="28694" name="Line 116"/>
            <p:cNvSpPr>
              <a:spLocks noChangeShapeType="1"/>
            </p:cNvSpPr>
            <p:nvPr/>
          </p:nvSpPr>
          <p:spPr bwMode="auto">
            <a:xfrm flipH="1" flipV="1">
              <a:off x="1214" y="2995"/>
              <a:ext cx="1404" cy="144"/>
            </a:xfrm>
            <a:prstGeom prst="line">
              <a:avLst/>
            </a:prstGeom>
            <a:noFill/>
            <a:ln w="3175">
              <a:solidFill>
                <a:srgbClr val="00547E"/>
              </a:solidFill>
              <a:round/>
              <a:headEnd/>
              <a:tailEnd/>
            </a:ln>
          </p:spPr>
          <p:txBody>
            <a:bodyPr wrap="none" anchor="ctr"/>
            <a:lstStyle/>
            <a:p>
              <a:endParaRPr lang="it-IT"/>
            </a:p>
          </p:txBody>
        </p:sp>
        <p:sp>
          <p:nvSpPr>
            <p:cNvPr id="28695" name="Line 117"/>
            <p:cNvSpPr>
              <a:spLocks noChangeShapeType="1"/>
            </p:cNvSpPr>
            <p:nvPr/>
          </p:nvSpPr>
          <p:spPr bwMode="auto">
            <a:xfrm flipH="1">
              <a:off x="506" y="2934"/>
              <a:ext cx="734" cy="336"/>
            </a:xfrm>
            <a:prstGeom prst="line">
              <a:avLst/>
            </a:prstGeom>
            <a:noFill/>
            <a:ln w="3175">
              <a:solidFill>
                <a:srgbClr val="BA0114"/>
              </a:solidFill>
              <a:round/>
              <a:headEnd/>
              <a:tailEnd/>
            </a:ln>
          </p:spPr>
          <p:txBody>
            <a:bodyPr wrap="none" anchor="ctr"/>
            <a:lstStyle/>
            <a:p>
              <a:endParaRPr lang="it-IT"/>
            </a:p>
          </p:txBody>
        </p:sp>
        <p:sp>
          <p:nvSpPr>
            <p:cNvPr id="28696" name="Line 118"/>
            <p:cNvSpPr>
              <a:spLocks noChangeShapeType="1"/>
            </p:cNvSpPr>
            <p:nvPr/>
          </p:nvSpPr>
          <p:spPr bwMode="auto">
            <a:xfrm flipH="1" flipV="1">
              <a:off x="1239" y="2934"/>
              <a:ext cx="1119" cy="87"/>
            </a:xfrm>
            <a:prstGeom prst="line">
              <a:avLst/>
            </a:prstGeom>
            <a:noFill/>
            <a:ln w="3175">
              <a:solidFill>
                <a:srgbClr val="BA0114"/>
              </a:solidFill>
              <a:round/>
              <a:headEnd/>
              <a:tailEnd/>
            </a:ln>
          </p:spPr>
          <p:txBody>
            <a:bodyPr wrap="none" anchor="ctr"/>
            <a:lstStyle/>
            <a:p>
              <a:endParaRPr lang="it-IT"/>
            </a:p>
          </p:txBody>
        </p:sp>
        <p:sp>
          <p:nvSpPr>
            <p:cNvPr id="28697" name="Line 119"/>
            <p:cNvSpPr>
              <a:spLocks noChangeShapeType="1"/>
            </p:cNvSpPr>
            <p:nvPr/>
          </p:nvSpPr>
          <p:spPr bwMode="auto">
            <a:xfrm flipH="1">
              <a:off x="1619" y="2890"/>
              <a:ext cx="435" cy="361"/>
            </a:xfrm>
            <a:prstGeom prst="line">
              <a:avLst/>
            </a:prstGeom>
            <a:noFill/>
            <a:ln w="38100">
              <a:solidFill>
                <a:srgbClr val="007020"/>
              </a:solidFill>
              <a:round/>
              <a:headEnd/>
              <a:tailEnd/>
            </a:ln>
          </p:spPr>
          <p:txBody>
            <a:bodyPr wrap="none" anchor="ctr"/>
            <a:lstStyle/>
            <a:p>
              <a:endParaRPr lang="it-IT"/>
            </a:p>
          </p:txBody>
        </p:sp>
        <p:sp>
          <p:nvSpPr>
            <p:cNvPr id="28698" name="Line 120"/>
            <p:cNvSpPr>
              <a:spLocks noChangeShapeType="1"/>
            </p:cNvSpPr>
            <p:nvPr/>
          </p:nvSpPr>
          <p:spPr bwMode="auto">
            <a:xfrm flipH="1" flipV="1">
              <a:off x="742" y="3095"/>
              <a:ext cx="882" cy="157"/>
            </a:xfrm>
            <a:prstGeom prst="line">
              <a:avLst/>
            </a:prstGeom>
            <a:noFill/>
            <a:ln w="38100">
              <a:solidFill>
                <a:srgbClr val="007020"/>
              </a:solidFill>
              <a:round/>
              <a:headEnd/>
              <a:tailEnd/>
            </a:ln>
          </p:spPr>
          <p:txBody>
            <a:bodyPr wrap="none" anchor="ctr"/>
            <a:lstStyle/>
            <a:p>
              <a:endParaRPr lang="it-IT"/>
            </a:p>
          </p:txBody>
        </p:sp>
        <p:sp>
          <p:nvSpPr>
            <p:cNvPr id="28699" name="Line 121"/>
            <p:cNvSpPr>
              <a:spLocks noChangeShapeType="1"/>
            </p:cNvSpPr>
            <p:nvPr/>
          </p:nvSpPr>
          <p:spPr bwMode="auto">
            <a:xfrm flipH="1">
              <a:off x="743" y="2863"/>
              <a:ext cx="531" cy="233"/>
            </a:xfrm>
            <a:prstGeom prst="line">
              <a:avLst/>
            </a:prstGeom>
            <a:noFill/>
            <a:ln w="3175">
              <a:solidFill>
                <a:srgbClr val="007020"/>
              </a:solidFill>
              <a:round/>
              <a:headEnd/>
              <a:tailEnd/>
            </a:ln>
          </p:spPr>
          <p:txBody>
            <a:bodyPr wrap="none" anchor="ctr"/>
            <a:lstStyle/>
            <a:p>
              <a:endParaRPr lang="it-IT"/>
            </a:p>
          </p:txBody>
        </p:sp>
        <p:sp>
          <p:nvSpPr>
            <p:cNvPr id="28700" name="Line 122"/>
            <p:cNvSpPr>
              <a:spLocks noChangeShapeType="1"/>
            </p:cNvSpPr>
            <p:nvPr/>
          </p:nvSpPr>
          <p:spPr bwMode="auto">
            <a:xfrm flipH="1" flipV="1">
              <a:off x="1280" y="2864"/>
              <a:ext cx="760" cy="25"/>
            </a:xfrm>
            <a:prstGeom prst="line">
              <a:avLst/>
            </a:prstGeom>
            <a:noFill/>
            <a:ln w="3175">
              <a:solidFill>
                <a:srgbClr val="007020"/>
              </a:solidFill>
              <a:round/>
              <a:headEnd/>
              <a:tailEnd/>
            </a:ln>
          </p:spPr>
          <p:txBody>
            <a:bodyPr wrap="none" anchor="ctr"/>
            <a:lstStyle/>
            <a:p>
              <a:endParaRPr lang="it-IT"/>
            </a:p>
          </p:txBody>
        </p:sp>
        <p:sp>
          <p:nvSpPr>
            <p:cNvPr id="28701" name="Oval 123"/>
            <p:cNvSpPr>
              <a:spLocks noChangeArrowheads="1"/>
            </p:cNvSpPr>
            <p:nvPr/>
          </p:nvSpPr>
          <p:spPr bwMode="auto">
            <a:xfrm>
              <a:off x="1295" y="2916"/>
              <a:ext cx="132" cy="110"/>
            </a:xfrm>
            <a:prstGeom prst="ellipse">
              <a:avLst/>
            </a:prstGeom>
            <a:solidFill>
              <a:srgbClr val="007020"/>
            </a:solidFill>
            <a:ln w="12700">
              <a:noFill/>
              <a:round/>
              <a:headEnd/>
              <a:tailEnd/>
            </a:ln>
          </p:spPr>
          <p:txBody>
            <a:bodyPr wrap="none" anchor="ctr"/>
            <a:lstStyle/>
            <a:p>
              <a:r>
                <a:rPr lang="en-US" sz="1400" b="1">
                  <a:latin typeface="Geneva" charset="0"/>
                </a:rPr>
                <a:t>W</a:t>
              </a:r>
            </a:p>
          </p:txBody>
        </p:sp>
        <p:sp>
          <p:nvSpPr>
            <p:cNvPr id="28702" name="Oval 124"/>
            <p:cNvSpPr>
              <a:spLocks noChangeArrowheads="1"/>
            </p:cNvSpPr>
            <p:nvPr/>
          </p:nvSpPr>
          <p:spPr bwMode="auto">
            <a:xfrm>
              <a:off x="1006" y="3223"/>
              <a:ext cx="131" cy="109"/>
            </a:xfrm>
            <a:prstGeom prst="ellipse">
              <a:avLst/>
            </a:prstGeom>
            <a:solidFill>
              <a:srgbClr val="BA0114"/>
            </a:solidFill>
            <a:ln w="12700">
              <a:noFill/>
              <a:round/>
              <a:headEnd/>
              <a:tailEnd/>
            </a:ln>
          </p:spPr>
          <p:txBody>
            <a:bodyPr wrap="none" anchor="ctr"/>
            <a:lstStyle/>
            <a:p>
              <a:r>
                <a:rPr lang="en-US" sz="1400" b="1">
                  <a:latin typeface="Geneva" charset="0"/>
                </a:rPr>
                <a:t>E</a:t>
              </a:r>
            </a:p>
          </p:txBody>
        </p:sp>
        <p:sp>
          <p:nvSpPr>
            <p:cNvPr id="28703" name="Oval 125"/>
            <p:cNvSpPr>
              <a:spLocks noChangeArrowheads="1"/>
            </p:cNvSpPr>
            <p:nvPr/>
          </p:nvSpPr>
          <p:spPr bwMode="auto">
            <a:xfrm>
              <a:off x="1453" y="3310"/>
              <a:ext cx="131" cy="110"/>
            </a:xfrm>
            <a:prstGeom prst="ellipse">
              <a:avLst/>
            </a:prstGeom>
            <a:solidFill>
              <a:srgbClr val="BA0114">
                <a:alpha val="98822"/>
              </a:srgbClr>
            </a:solidFill>
            <a:ln w="12700">
              <a:noFill/>
              <a:round/>
              <a:headEnd/>
              <a:tailEnd/>
            </a:ln>
          </p:spPr>
          <p:txBody>
            <a:bodyPr wrap="none" anchor="ctr"/>
            <a:lstStyle/>
            <a:p>
              <a:r>
                <a:rPr lang="en-US" sz="1200" b="1">
                  <a:latin typeface="Geneva" charset="0"/>
                </a:rPr>
                <a:t>F</a:t>
              </a:r>
            </a:p>
          </p:txBody>
        </p:sp>
        <p:sp>
          <p:nvSpPr>
            <p:cNvPr id="28704" name="Oval 126"/>
            <p:cNvSpPr>
              <a:spLocks noChangeArrowheads="1"/>
            </p:cNvSpPr>
            <p:nvPr/>
          </p:nvSpPr>
          <p:spPr bwMode="auto">
            <a:xfrm>
              <a:off x="717" y="3442"/>
              <a:ext cx="131" cy="109"/>
            </a:xfrm>
            <a:prstGeom prst="ellipse">
              <a:avLst/>
            </a:prstGeom>
            <a:solidFill>
              <a:srgbClr val="00547E"/>
            </a:solidFill>
            <a:ln w="12700">
              <a:noFill/>
              <a:round/>
              <a:headEnd/>
              <a:tailEnd/>
            </a:ln>
          </p:spPr>
          <p:txBody>
            <a:bodyPr wrap="none" anchor="ctr"/>
            <a:lstStyle/>
            <a:p>
              <a:r>
                <a:rPr lang="en-US" sz="1400" b="1">
                  <a:solidFill>
                    <a:schemeClr val="bg1"/>
                  </a:solidFill>
                  <a:latin typeface="Geneva" charset="0"/>
                </a:rPr>
                <a:t>A</a:t>
              </a:r>
            </a:p>
          </p:txBody>
        </p:sp>
        <p:sp>
          <p:nvSpPr>
            <p:cNvPr id="28705" name="Oval 127"/>
            <p:cNvSpPr>
              <a:spLocks noChangeArrowheads="1"/>
            </p:cNvSpPr>
            <p:nvPr/>
          </p:nvSpPr>
          <p:spPr bwMode="auto">
            <a:xfrm>
              <a:off x="1190" y="3660"/>
              <a:ext cx="131" cy="110"/>
            </a:xfrm>
            <a:prstGeom prst="ellipse">
              <a:avLst/>
            </a:prstGeom>
            <a:solidFill>
              <a:srgbClr val="00547E"/>
            </a:solidFill>
            <a:ln w="12700">
              <a:noFill/>
              <a:round/>
              <a:headEnd/>
              <a:tailEnd/>
            </a:ln>
          </p:spPr>
          <p:txBody>
            <a:bodyPr wrap="none" anchor="ctr"/>
            <a:lstStyle/>
            <a:p>
              <a:r>
                <a:rPr lang="en-US" sz="1400" b="1">
                  <a:solidFill>
                    <a:schemeClr val="bg1"/>
                  </a:solidFill>
                  <a:latin typeface="Geneva" charset="0"/>
                </a:rPr>
                <a:t>B</a:t>
              </a:r>
            </a:p>
          </p:txBody>
        </p:sp>
        <p:sp>
          <p:nvSpPr>
            <p:cNvPr id="28706" name="Oval 128"/>
            <p:cNvSpPr>
              <a:spLocks noChangeArrowheads="1"/>
            </p:cNvSpPr>
            <p:nvPr/>
          </p:nvSpPr>
          <p:spPr bwMode="auto">
            <a:xfrm>
              <a:off x="2084" y="3485"/>
              <a:ext cx="131" cy="110"/>
            </a:xfrm>
            <a:prstGeom prst="ellipse">
              <a:avLst/>
            </a:prstGeom>
            <a:solidFill>
              <a:srgbClr val="00547E"/>
            </a:solidFill>
            <a:ln w="12700">
              <a:noFill/>
              <a:round/>
              <a:headEnd/>
              <a:tailEnd/>
            </a:ln>
          </p:spPr>
          <p:txBody>
            <a:bodyPr wrap="none" anchor="ctr"/>
            <a:lstStyle/>
            <a:p>
              <a:r>
                <a:rPr lang="en-US" sz="1400" b="1">
                  <a:solidFill>
                    <a:schemeClr val="bg1"/>
                  </a:solidFill>
                  <a:latin typeface="Geneva" charset="0"/>
                </a:rPr>
                <a:t>C</a:t>
              </a:r>
            </a:p>
          </p:txBody>
        </p:sp>
        <p:sp>
          <p:nvSpPr>
            <p:cNvPr id="28707" name="Line 129"/>
            <p:cNvSpPr>
              <a:spLocks noChangeShapeType="1"/>
            </p:cNvSpPr>
            <p:nvPr/>
          </p:nvSpPr>
          <p:spPr bwMode="auto">
            <a:xfrm flipV="1">
              <a:off x="822" y="3310"/>
              <a:ext cx="210" cy="153"/>
            </a:xfrm>
            <a:prstGeom prst="line">
              <a:avLst/>
            </a:prstGeom>
            <a:noFill/>
            <a:ln w="12700" cap="rnd">
              <a:solidFill>
                <a:schemeClr val="tx1">
                  <a:alpha val="49019"/>
                </a:schemeClr>
              </a:solidFill>
              <a:prstDash val="sysDot"/>
              <a:round/>
              <a:headEnd/>
              <a:tailEnd type="triangle" w="med" len="med"/>
            </a:ln>
          </p:spPr>
          <p:txBody>
            <a:bodyPr wrap="none" anchor="ctr"/>
            <a:lstStyle/>
            <a:p>
              <a:endParaRPr lang="it-IT"/>
            </a:p>
          </p:txBody>
        </p:sp>
        <p:sp>
          <p:nvSpPr>
            <p:cNvPr id="28708" name="Line 130"/>
            <p:cNvSpPr>
              <a:spLocks noChangeShapeType="1"/>
            </p:cNvSpPr>
            <p:nvPr/>
          </p:nvSpPr>
          <p:spPr bwMode="auto">
            <a:xfrm flipH="1" flipV="1">
              <a:off x="1085" y="3332"/>
              <a:ext cx="158" cy="328"/>
            </a:xfrm>
            <a:prstGeom prst="line">
              <a:avLst/>
            </a:prstGeom>
            <a:noFill/>
            <a:ln w="12700" cap="rnd">
              <a:solidFill>
                <a:schemeClr val="tx1">
                  <a:alpha val="49019"/>
                </a:schemeClr>
              </a:solidFill>
              <a:prstDash val="sysDot"/>
              <a:round/>
              <a:headEnd/>
              <a:tailEnd type="triangle" w="med" len="med"/>
            </a:ln>
          </p:spPr>
          <p:txBody>
            <a:bodyPr wrap="none" anchor="ctr"/>
            <a:lstStyle/>
            <a:p>
              <a:endParaRPr lang="it-IT"/>
            </a:p>
          </p:txBody>
        </p:sp>
        <p:sp>
          <p:nvSpPr>
            <p:cNvPr id="28709" name="Line 131"/>
            <p:cNvSpPr>
              <a:spLocks noChangeShapeType="1"/>
            </p:cNvSpPr>
            <p:nvPr/>
          </p:nvSpPr>
          <p:spPr bwMode="auto">
            <a:xfrm flipH="1" flipV="1">
              <a:off x="1584" y="3376"/>
              <a:ext cx="500" cy="153"/>
            </a:xfrm>
            <a:prstGeom prst="line">
              <a:avLst/>
            </a:prstGeom>
            <a:noFill/>
            <a:ln w="12700" cap="rnd">
              <a:solidFill>
                <a:schemeClr val="tx1">
                  <a:alpha val="49019"/>
                </a:schemeClr>
              </a:solidFill>
              <a:prstDash val="sysDot"/>
              <a:round/>
              <a:headEnd/>
              <a:tailEnd type="triangle" w="med" len="med"/>
            </a:ln>
          </p:spPr>
          <p:txBody>
            <a:bodyPr wrap="none" anchor="ctr"/>
            <a:lstStyle/>
            <a:p>
              <a:endParaRPr lang="it-IT"/>
            </a:p>
          </p:txBody>
        </p:sp>
        <p:sp>
          <p:nvSpPr>
            <p:cNvPr id="28710" name="Line 132"/>
            <p:cNvSpPr>
              <a:spLocks noChangeShapeType="1"/>
            </p:cNvSpPr>
            <p:nvPr/>
          </p:nvSpPr>
          <p:spPr bwMode="auto">
            <a:xfrm>
              <a:off x="848" y="3507"/>
              <a:ext cx="342" cy="175"/>
            </a:xfrm>
            <a:prstGeom prst="line">
              <a:avLst/>
            </a:prstGeom>
            <a:noFill/>
            <a:ln w="12700" cap="rnd">
              <a:solidFill>
                <a:schemeClr val="tx1">
                  <a:alpha val="49019"/>
                </a:schemeClr>
              </a:solidFill>
              <a:prstDash val="sysDot"/>
              <a:round/>
              <a:headEnd/>
              <a:tailEnd type="triangle" w="med" len="med"/>
            </a:ln>
          </p:spPr>
          <p:txBody>
            <a:bodyPr wrap="none" anchor="ctr"/>
            <a:lstStyle/>
            <a:p>
              <a:endParaRPr lang="it-IT"/>
            </a:p>
          </p:txBody>
        </p:sp>
        <p:sp>
          <p:nvSpPr>
            <p:cNvPr id="28711" name="Line 133"/>
            <p:cNvSpPr>
              <a:spLocks noChangeShapeType="1"/>
            </p:cNvSpPr>
            <p:nvPr/>
          </p:nvSpPr>
          <p:spPr bwMode="auto">
            <a:xfrm flipV="1">
              <a:off x="1111" y="3026"/>
              <a:ext cx="210" cy="197"/>
            </a:xfrm>
            <a:prstGeom prst="line">
              <a:avLst/>
            </a:prstGeom>
            <a:noFill/>
            <a:ln w="12700" cap="rnd">
              <a:solidFill>
                <a:schemeClr val="tx1">
                  <a:alpha val="49019"/>
                </a:schemeClr>
              </a:solidFill>
              <a:prstDash val="sysDot"/>
              <a:round/>
              <a:headEnd/>
              <a:tailEnd type="triangle" w="med" len="med"/>
            </a:ln>
          </p:spPr>
          <p:txBody>
            <a:bodyPr wrap="none" anchor="ctr"/>
            <a:lstStyle/>
            <a:p>
              <a:endParaRPr lang="it-IT"/>
            </a:p>
          </p:txBody>
        </p:sp>
        <p:sp>
          <p:nvSpPr>
            <p:cNvPr id="28712" name="Line 134"/>
            <p:cNvSpPr>
              <a:spLocks noChangeShapeType="1"/>
            </p:cNvSpPr>
            <p:nvPr/>
          </p:nvSpPr>
          <p:spPr bwMode="auto">
            <a:xfrm flipV="1">
              <a:off x="1269" y="3026"/>
              <a:ext cx="79" cy="634"/>
            </a:xfrm>
            <a:prstGeom prst="line">
              <a:avLst/>
            </a:prstGeom>
            <a:noFill/>
            <a:ln w="12700" cap="rnd">
              <a:solidFill>
                <a:schemeClr val="tx1">
                  <a:alpha val="49019"/>
                </a:schemeClr>
              </a:solidFill>
              <a:prstDash val="sysDot"/>
              <a:round/>
              <a:headEnd/>
              <a:tailEnd type="triangle" w="med" len="med"/>
            </a:ln>
          </p:spPr>
          <p:txBody>
            <a:bodyPr wrap="none" anchor="ctr"/>
            <a:lstStyle/>
            <a:p>
              <a:endParaRPr lang="it-IT"/>
            </a:p>
          </p:txBody>
        </p:sp>
        <p:sp>
          <p:nvSpPr>
            <p:cNvPr id="28713" name="Line 135"/>
            <p:cNvSpPr>
              <a:spLocks noChangeShapeType="1"/>
            </p:cNvSpPr>
            <p:nvPr/>
          </p:nvSpPr>
          <p:spPr bwMode="auto">
            <a:xfrm flipH="1" flipV="1">
              <a:off x="1374" y="3026"/>
              <a:ext cx="131" cy="284"/>
            </a:xfrm>
            <a:prstGeom prst="line">
              <a:avLst/>
            </a:prstGeom>
            <a:noFill/>
            <a:ln w="12700" cap="rnd">
              <a:solidFill>
                <a:schemeClr val="tx1">
                  <a:alpha val="49019"/>
                </a:schemeClr>
              </a:solidFill>
              <a:prstDash val="sysDot"/>
              <a:round/>
              <a:headEnd/>
              <a:tailEnd type="triangle" w="med" len="med"/>
            </a:ln>
          </p:spPr>
          <p:txBody>
            <a:bodyPr wrap="none" anchor="ctr"/>
            <a:lstStyle/>
            <a:p>
              <a:endParaRPr lang="it-IT"/>
            </a:p>
          </p:txBody>
        </p:sp>
        <p:sp>
          <p:nvSpPr>
            <p:cNvPr id="28714" name="Oval 136"/>
            <p:cNvSpPr>
              <a:spLocks noChangeArrowheads="1"/>
            </p:cNvSpPr>
            <p:nvPr/>
          </p:nvSpPr>
          <p:spPr bwMode="auto">
            <a:xfrm>
              <a:off x="2268" y="3245"/>
              <a:ext cx="131" cy="109"/>
            </a:xfrm>
            <a:prstGeom prst="ellipse">
              <a:avLst/>
            </a:prstGeom>
            <a:solidFill>
              <a:srgbClr val="00547E"/>
            </a:solidFill>
            <a:ln w="12700">
              <a:noFill/>
              <a:round/>
              <a:headEnd/>
              <a:tailEnd/>
            </a:ln>
          </p:spPr>
          <p:txBody>
            <a:bodyPr wrap="none" anchor="ctr"/>
            <a:lstStyle/>
            <a:p>
              <a:r>
                <a:rPr lang="en-US" sz="1400" b="1">
                  <a:solidFill>
                    <a:schemeClr val="bg1"/>
                  </a:solidFill>
                  <a:latin typeface="Geneva" charset="0"/>
                </a:rPr>
                <a:t>D</a:t>
              </a:r>
            </a:p>
          </p:txBody>
        </p:sp>
        <p:sp>
          <p:nvSpPr>
            <p:cNvPr id="28715" name="Line 137"/>
            <p:cNvSpPr>
              <a:spLocks noChangeShapeType="1"/>
            </p:cNvSpPr>
            <p:nvPr/>
          </p:nvSpPr>
          <p:spPr bwMode="auto">
            <a:xfrm flipH="1">
              <a:off x="2163" y="3332"/>
              <a:ext cx="131" cy="153"/>
            </a:xfrm>
            <a:prstGeom prst="line">
              <a:avLst/>
            </a:prstGeom>
            <a:noFill/>
            <a:ln w="12700" cap="rnd">
              <a:solidFill>
                <a:schemeClr val="tx1">
                  <a:alpha val="49019"/>
                </a:schemeClr>
              </a:solidFill>
              <a:prstDash val="sysDot"/>
              <a:round/>
              <a:headEnd/>
              <a:tailEnd type="triangle" w="med" len="med"/>
            </a:ln>
          </p:spPr>
          <p:txBody>
            <a:bodyPr wrap="none" anchor="ctr"/>
            <a:lstStyle/>
            <a:p>
              <a:endParaRPr lang="it-IT"/>
            </a:p>
          </p:txBody>
        </p:sp>
        <p:sp>
          <p:nvSpPr>
            <p:cNvPr id="28716" name="Freeform 138"/>
            <p:cNvSpPr>
              <a:spLocks/>
            </p:cNvSpPr>
            <p:nvPr/>
          </p:nvSpPr>
          <p:spPr bwMode="auto">
            <a:xfrm>
              <a:off x="737" y="2865"/>
              <a:ext cx="1321" cy="380"/>
            </a:xfrm>
            <a:custGeom>
              <a:avLst/>
              <a:gdLst>
                <a:gd name="T0" fmla="*/ 0 w 2379"/>
                <a:gd name="T1" fmla="*/ 47 h 837"/>
                <a:gd name="T2" fmla="*/ 272 w 2379"/>
                <a:gd name="T3" fmla="*/ 79 h 837"/>
                <a:gd name="T4" fmla="*/ 408 w 2379"/>
                <a:gd name="T5" fmla="*/ 5 h 837"/>
                <a:gd name="T6" fmla="*/ 168 w 2379"/>
                <a:gd name="T7" fmla="*/ 0 h 837"/>
                <a:gd name="T8" fmla="*/ 0 w 2379"/>
                <a:gd name="T9" fmla="*/ 47 h 837"/>
                <a:gd name="T10" fmla="*/ 0 60000 65536"/>
                <a:gd name="T11" fmla="*/ 0 60000 65536"/>
                <a:gd name="T12" fmla="*/ 0 60000 65536"/>
                <a:gd name="T13" fmla="*/ 0 60000 65536"/>
                <a:gd name="T14" fmla="*/ 0 60000 65536"/>
                <a:gd name="T15" fmla="*/ 0 w 2379"/>
                <a:gd name="T16" fmla="*/ 0 h 837"/>
                <a:gd name="T17" fmla="*/ 2379 w 2379"/>
                <a:gd name="T18" fmla="*/ 837 h 837"/>
              </a:gdLst>
              <a:ahLst/>
              <a:cxnLst>
                <a:cxn ang="T10">
                  <a:pos x="T0" y="T1"/>
                </a:cxn>
                <a:cxn ang="T11">
                  <a:pos x="T2" y="T3"/>
                </a:cxn>
                <a:cxn ang="T12">
                  <a:pos x="T4" y="T5"/>
                </a:cxn>
                <a:cxn ang="T13">
                  <a:pos x="T6" y="T7"/>
                </a:cxn>
                <a:cxn ang="T14">
                  <a:pos x="T8" y="T9"/>
                </a:cxn>
              </a:cxnLst>
              <a:rect l="T15" t="T16" r="T17" b="T18"/>
              <a:pathLst>
                <a:path w="2379" h="837">
                  <a:moveTo>
                    <a:pt x="0" y="501"/>
                  </a:moveTo>
                  <a:lnTo>
                    <a:pt x="1584" y="837"/>
                  </a:lnTo>
                  <a:lnTo>
                    <a:pt x="2379" y="58"/>
                  </a:lnTo>
                  <a:lnTo>
                    <a:pt x="981" y="0"/>
                  </a:lnTo>
                  <a:lnTo>
                    <a:pt x="0" y="501"/>
                  </a:lnTo>
                  <a:close/>
                </a:path>
              </a:pathLst>
            </a:custGeom>
            <a:solidFill>
              <a:srgbClr val="007020">
                <a:alpha val="14902"/>
              </a:srgbClr>
            </a:solidFill>
            <a:ln w="12700">
              <a:noFill/>
              <a:round/>
              <a:headEnd/>
              <a:tailEnd/>
            </a:ln>
          </p:spPr>
          <p:txBody>
            <a:bodyPr wrap="none" anchor="ctr"/>
            <a:lstStyle/>
            <a:p>
              <a:endParaRPr lang="it-IT"/>
            </a:p>
          </p:txBody>
        </p:sp>
      </p:grpSp>
      <p:sp>
        <p:nvSpPr>
          <p:cNvPr id="429195" name="Rectangle 139"/>
          <p:cNvSpPr>
            <a:spLocks noChangeArrowheads="1"/>
          </p:cNvSpPr>
          <p:nvPr/>
        </p:nvSpPr>
        <p:spPr bwMode="auto">
          <a:xfrm>
            <a:off x="4035425" y="4235450"/>
            <a:ext cx="4953000" cy="830263"/>
          </a:xfrm>
          <a:prstGeom prst="rect">
            <a:avLst/>
          </a:prstGeom>
          <a:noFill/>
          <a:ln w="9525">
            <a:noFill/>
            <a:miter lim="800000"/>
            <a:headEnd/>
            <a:tailEnd/>
          </a:ln>
        </p:spPr>
        <p:txBody>
          <a:bodyPr anchor="ctr">
            <a:spAutoFit/>
          </a:bodyPr>
          <a:lstStyle/>
          <a:p>
            <a:pPr marL="342900" indent="-342900"/>
            <a:r>
              <a:rPr lang="en-US" b="1"/>
              <a:t>1:  Provide a uniform access to the physical devices</a:t>
            </a:r>
          </a:p>
        </p:txBody>
      </p:sp>
      <p:sp>
        <p:nvSpPr>
          <p:cNvPr id="429196" name="Rectangle 140"/>
          <p:cNvSpPr>
            <a:spLocks noChangeArrowheads="1"/>
          </p:cNvSpPr>
          <p:nvPr/>
        </p:nvSpPr>
        <p:spPr bwMode="auto">
          <a:xfrm>
            <a:off x="4038600" y="4876800"/>
            <a:ext cx="4953000" cy="1200150"/>
          </a:xfrm>
          <a:prstGeom prst="rect">
            <a:avLst/>
          </a:prstGeom>
          <a:noFill/>
          <a:ln w="9525">
            <a:noFill/>
            <a:miter lim="800000"/>
            <a:headEnd/>
            <a:tailEnd/>
          </a:ln>
        </p:spPr>
        <p:txBody>
          <a:bodyPr anchor="ctr">
            <a:spAutoFit/>
          </a:bodyPr>
          <a:lstStyle/>
          <a:p>
            <a:pPr marL="342900" indent="-342900"/>
            <a:r>
              <a:rPr lang="en-US" b="1"/>
              <a:t>2:  Allow a standard grid access to the instruments</a:t>
            </a:r>
          </a:p>
          <a:p>
            <a:pPr marL="342900" indent="-342900">
              <a:buFontTx/>
              <a:buChar char="•"/>
            </a:pPr>
            <a:endParaRPr lang="en-US" b="1"/>
          </a:p>
        </p:txBody>
      </p:sp>
      <p:sp>
        <p:nvSpPr>
          <p:cNvPr id="429197" name="Rectangle 141"/>
          <p:cNvSpPr>
            <a:spLocks noChangeArrowheads="1"/>
          </p:cNvSpPr>
          <p:nvPr/>
        </p:nvSpPr>
        <p:spPr bwMode="auto">
          <a:xfrm>
            <a:off x="4038600" y="5486400"/>
            <a:ext cx="4953000" cy="1200150"/>
          </a:xfrm>
          <a:prstGeom prst="rect">
            <a:avLst/>
          </a:prstGeom>
          <a:noFill/>
          <a:ln w="9525">
            <a:noFill/>
            <a:miter lim="800000"/>
            <a:headEnd/>
            <a:tailEnd/>
          </a:ln>
        </p:spPr>
        <p:txBody>
          <a:bodyPr anchor="ctr">
            <a:spAutoFit/>
          </a:bodyPr>
          <a:lstStyle/>
          <a:p>
            <a:pPr marL="342900" indent="-342900"/>
            <a:r>
              <a:rPr lang="en-US" b="1"/>
              <a:t>3:  Allow the cooperation between different instruments that belong to different VOs</a:t>
            </a:r>
          </a:p>
        </p:txBody>
      </p:sp>
      <p:sp>
        <p:nvSpPr>
          <p:cNvPr id="144"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145"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146"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56</a:t>
            </a:fld>
            <a:endParaRPr lang="en-US" dirty="0"/>
          </a:p>
        </p:txBody>
      </p:sp>
      <p:sp>
        <p:nvSpPr>
          <p:cNvPr id="148" name="Rectangle 2"/>
          <p:cNvSpPr txBox="1">
            <a:spLocks noChangeArrowheads="1"/>
          </p:cNvSpPr>
          <p:nvPr/>
        </p:nvSpPr>
        <p:spPr bwMode="auto">
          <a:xfrm>
            <a:off x="914400" y="0"/>
            <a:ext cx="694372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accent2"/>
                </a:solidFill>
                <a:effectLst/>
                <a:uLnTx/>
                <a:uFillTx/>
                <a:latin typeface="+mj-lt"/>
                <a:ea typeface="+mj-ea"/>
                <a:cs typeface="+mj-cs"/>
              </a:rPr>
              <a:t>Instrument Element Requirements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29195"/>
                                        </p:tgtEl>
                                        <p:attrNameLst>
                                          <p:attrName>style.visibility</p:attrName>
                                        </p:attrNameLst>
                                      </p:cBhvr>
                                      <p:to>
                                        <p:strVal val="visible"/>
                                      </p:to>
                                    </p:set>
                                    <p:animEffect transition="in" filter="blinds(horizontal)">
                                      <p:cBhvr>
                                        <p:cTn id="11" dur="500"/>
                                        <p:tgtEl>
                                          <p:spTgt spid="42919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429196"/>
                                        </p:tgtEl>
                                        <p:attrNameLst>
                                          <p:attrName>style.visibility</p:attrName>
                                        </p:attrNameLst>
                                      </p:cBhvr>
                                      <p:to>
                                        <p:strVal val="visible"/>
                                      </p:to>
                                    </p:set>
                                    <p:animEffect transition="in" filter="blinds(horizontal)">
                                      <p:cBhvr>
                                        <p:cTn id="20" dur="500"/>
                                        <p:tgtEl>
                                          <p:spTgt spid="42919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429197"/>
                                        </p:tgtEl>
                                        <p:attrNameLst>
                                          <p:attrName>style.visibility</p:attrName>
                                        </p:attrNameLst>
                                      </p:cBhvr>
                                      <p:to>
                                        <p:strVal val="visible"/>
                                      </p:to>
                                    </p:set>
                                    <p:animEffect transition="in" filter="blinds(horizontal)">
                                      <p:cBhvr>
                                        <p:cTn id="29" dur="500"/>
                                        <p:tgtEl>
                                          <p:spTgt spid="429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195" grpId="0"/>
      <p:bldP spid="429196" grpId="0"/>
      <p:bldP spid="42919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500034" y="1000108"/>
            <a:ext cx="8229600" cy="4914900"/>
          </a:xfrm>
        </p:spPr>
        <p:txBody>
          <a:bodyPr/>
          <a:lstStyle/>
          <a:p>
            <a:pPr eaLnBrk="1" hangingPunct="1">
              <a:lnSpc>
                <a:spcPct val="90000"/>
              </a:lnSpc>
            </a:pPr>
            <a:r>
              <a:rPr lang="en-US" sz="1800" dirty="0" smtClean="0"/>
              <a:t>Web Service compliant (</a:t>
            </a:r>
            <a:r>
              <a:rPr lang="en-US" sz="1800" dirty="0" smtClean="0">
                <a:solidFill>
                  <a:srgbClr val="CC0000"/>
                </a:solidFill>
              </a:rPr>
              <a:t>WS-I</a:t>
            </a:r>
            <a:r>
              <a:rPr lang="en-US" sz="1800" dirty="0" smtClean="0"/>
              <a:t>)</a:t>
            </a:r>
          </a:p>
          <a:p>
            <a:pPr eaLnBrk="1" hangingPunct="1">
              <a:lnSpc>
                <a:spcPct val="90000"/>
              </a:lnSpc>
              <a:buFont typeface="Wingdings" pitchFamily="2" charset="2"/>
              <a:buNone/>
            </a:pPr>
            <a:endParaRPr lang="en-US" sz="1800" dirty="0" smtClean="0"/>
          </a:p>
          <a:p>
            <a:pPr eaLnBrk="1" hangingPunct="1">
              <a:lnSpc>
                <a:spcPct val="90000"/>
              </a:lnSpc>
            </a:pPr>
            <a:r>
              <a:rPr lang="en-US" sz="1800" dirty="0" smtClean="0">
                <a:solidFill>
                  <a:srgbClr val="CC0000"/>
                </a:solidFill>
              </a:rPr>
              <a:t>Tomcat</a:t>
            </a:r>
            <a:r>
              <a:rPr lang="en-US" sz="1800" dirty="0" smtClean="0"/>
              <a:t> + </a:t>
            </a:r>
            <a:r>
              <a:rPr lang="en-US" sz="1800" dirty="0" smtClean="0">
                <a:solidFill>
                  <a:srgbClr val="CC0000"/>
                </a:solidFill>
              </a:rPr>
              <a:t>Axis</a:t>
            </a:r>
            <a:r>
              <a:rPr lang="en-US" sz="1800" dirty="0" smtClean="0"/>
              <a:t> (and </a:t>
            </a:r>
            <a:r>
              <a:rPr lang="en-US" sz="1800" dirty="0" smtClean="0">
                <a:solidFill>
                  <a:srgbClr val="CC0000"/>
                </a:solidFill>
              </a:rPr>
              <a:t>Java</a:t>
            </a:r>
            <a:r>
              <a:rPr lang="en-US" sz="1800" dirty="0" smtClean="0"/>
              <a:t>) and Axis standalone are the main technologies of the IE</a:t>
            </a:r>
          </a:p>
          <a:p>
            <a:pPr eaLnBrk="1" hangingPunct="1">
              <a:lnSpc>
                <a:spcPct val="90000"/>
              </a:lnSpc>
            </a:pPr>
            <a:endParaRPr lang="en-US" sz="1800" dirty="0" smtClean="0"/>
          </a:p>
          <a:p>
            <a:pPr eaLnBrk="1" hangingPunct="1">
              <a:lnSpc>
                <a:spcPct val="90000"/>
              </a:lnSpc>
            </a:pPr>
            <a:r>
              <a:rPr lang="en-US" sz="1800" dirty="0" smtClean="0"/>
              <a:t>All the services are deployed on a single or multiple instances of Tomcat, according to the needs of the application</a:t>
            </a:r>
          </a:p>
          <a:p>
            <a:pPr eaLnBrk="1" hangingPunct="1">
              <a:lnSpc>
                <a:spcPct val="90000"/>
              </a:lnSpc>
            </a:pPr>
            <a:endParaRPr lang="en-US" sz="1800" dirty="0" smtClean="0"/>
          </a:p>
          <a:p>
            <a:pPr eaLnBrk="1" hangingPunct="1">
              <a:lnSpc>
                <a:spcPct val="90000"/>
              </a:lnSpc>
            </a:pPr>
            <a:r>
              <a:rPr lang="en-US" sz="1800" dirty="0" smtClean="0"/>
              <a:t> Message oriented middleware (Pub/Sub) is based on the </a:t>
            </a:r>
            <a:r>
              <a:rPr lang="en-US" sz="1800" dirty="0" smtClean="0">
                <a:solidFill>
                  <a:srgbClr val="CC0000"/>
                </a:solidFill>
              </a:rPr>
              <a:t>Java Messaging System (JMS)</a:t>
            </a:r>
            <a:r>
              <a:rPr lang="en-US" sz="1800" dirty="0" smtClean="0"/>
              <a:t>. The following implementations are used in the project</a:t>
            </a:r>
            <a:endParaRPr lang="en-US" sz="1400" dirty="0" smtClean="0"/>
          </a:p>
          <a:p>
            <a:pPr lvl="1" eaLnBrk="1" hangingPunct="1">
              <a:lnSpc>
                <a:spcPct val="90000"/>
              </a:lnSpc>
            </a:pPr>
            <a:r>
              <a:rPr lang="en-US" sz="1400" dirty="0" smtClean="0">
                <a:solidFill>
                  <a:srgbClr val="CC0000"/>
                </a:solidFill>
              </a:rPr>
              <a:t>RMM - JMS (</a:t>
            </a:r>
            <a:r>
              <a:rPr lang="en-US" sz="1400" dirty="0" err="1" smtClean="0">
                <a:solidFill>
                  <a:srgbClr val="CC0000"/>
                </a:solidFill>
              </a:rPr>
              <a:t>GridCC</a:t>
            </a:r>
            <a:r>
              <a:rPr lang="en-US" sz="1400" dirty="0" smtClean="0">
                <a:solidFill>
                  <a:srgbClr val="CC0000"/>
                </a:solidFill>
              </a:rPr>
              <a:t> IBM)</a:t>
            </a:r>
            <a:endParaRPr lang="en-US" sz="1400" dirty="0" smtClean="0"/>
          </a:p>
          <a:p>
            <a:pPr lvl="1" eaLnBrk="1" hangingPunct="1">
              <a:lnSpc>
                <a:spcPct val="90000"/>
              </a:lnSpc>
              <a:buFont typeface="Wingdings" pitchFamily="2" charset="2"/>
              <a:buNone/>
            </a:pPr>
            <a:endParaRPr lang="en-US" sz="1400" dirty="0" smtClean="0"/>
          </a:p>
          <a:p>
            <a:pPr eaLnBrk="1" hangingPunct="1">
              <a:lnSpc>
                <a:spcPct val="90000"/>
              </a:lnSpc>
            </a:pPr>
            <a:r>
              <a:rPr lang="en-US" sz="1800" dirty="0" err="1" smtClean="0"/>
              <a:t>MySQL</a:t>
            </a:r>
            <a:r>
              <a:rPr lang="en-US" sz="1800" dirty="0" smtClean="0"/>
              <a:t> and Oracle are used as Data Base for the RS</a:t>
            </a:r>
          </a:p>
          <a:p>
            <a:pPr eaLnBrk="1" hangingPunct="1">
              <a:lnSpc>
                <a:spcPct val="90000"/>
              </a:lnSpc>
            </a:pPr>
            <a:endParaRPr lang="en-US" sz="1800" dirty="0" smtClean="0"/>
          </a:p>
          <a:p>
            <a:pPr eaLnBrk="1" hangingPunct="1">
              <a:lnSpc>
                <a:spcPct val="90000"/>
              </a:lnSpc>
            </a:pPr>
            <a:r>
              <a:rPr lang="en-US" sz="1800" dirty="0" smtClean="0">
                <a:solidFill>
                  <a:srgbClr val="CC0000"/>
                </a:solidFill>
              </a:rPr>
              <a:t>STORM </a:t>
            </a:r>
            <a:r>
              <a:rPr lang="en-US" sz="1800" dirty="0" err="1" smtClean="0"/>
              <a:t>vers</a:t>
            </a:r>
            <a:r>
              <a:rPr lang="en-US" sz="1800" dirty="0" smtClean="0"/>
              <a:t>. 1.2  is the used SE that exposes a </a:t>
            </a:r>
            <a:r>
              <a:rPr lang="en-US" sz="1800" dirty="0" smtClean="0">
                <a:solidFill>
                  <a:srgbClr val="CC0000"/>
                </a:solidFill>
              </a:rPr>
              <a:t>SRM </a:t>
            </a:r>
            <a:r>
              <a:rPr lang="en-US" sz="1800" dirty="0" smtClean="0"/>
              <a:t>interface version 2.2</a:t>
            </a:r>
          </a:p>
          <a:p>
            <a:pPr eaLnBrk="1" hangingPunct="1">
              <a:lnSpc>
                <a:spcPct val="90000"/>
              </a:lnSpc>
              <a:buFont typeface="Wingdings" pitchFamily="2" charset="2"/>
              <a:buNone/>
            </a:pPr>
            <a:endParaRPr lang="en-US" sz="1800" dirty="0" smtClean="0"/>
          </a:p>
        </p:txBody>
      </p:sp>
      <p:sp>
        <p:nvSpPr>
          <p:cNvPr id="8" name="Segnaposto data 7"/>
          <p:cNvSpPr>
            <a:spLocks noGrp="1"/>
          </p:cNvSpPr>
          <p:nvPr>
            <p:ph type="dt" sz="quarter" idx="10"/>
          </p:nvPr>
        </p:nvSpPr>
        <p:spPr/>
        <p:txBody>
          <a:bodyPr/>
          <a:lstStyle/>
          <a:p>
            <a:pPr>
              <a:defRPr/>
            </a:pPr>
            <a:r>
              <a:rPr lang="it-IT"/>
              <a:t>10.12.2008</a:t>
            </a:r>
            <a:endParaRPr lang="en-US"/>
          </a:p>
        </p:txBody>
      </p:sp>
      <p:sp>
        <p:nvSpPr>
          <p:cNvPr id="10" name="Segnaposto piè di pagina 9"/>
          <p:cNvSpPr>
            <a:spLocks noGrp="1"/>
          </p:cNvSpPr>
          <p:nvPr>
            <p:ph type="ftr" sz="quarter" idx="11"/>
          </p:nvPr>
        </p:nvSpPr>
        <p:spPr/>
        <p:txBody>
          <a:bodyPr/>
          <a:lstStyle/>
          <a:p>
            <a:pPr>
              <a:defRPr/>
            </a:pPr>
            <a:r>
              <a:rPr lang="en-US"/>
              <a:t>M.Gulmini</a:t>
            </a:r>
          </a:p>
        </p:txBody>
      </p:sp>
      <p:sp>
        <p:nvSpPr>
          <p:cNvPr id="9" name="Segnaposto numero diapositiva 8"/>
          <p:cNvSpPr>
            <a:spLocks noGrp="1"/>
          </p:cNvSpPr>
          <p:nvPr>
            <p:ph type="sldNum" sz="quarter" idx="12"/>
          </p:nvPr>
        </p:nvSpPr>
        <p:spPr/>
        <p:txBody>
          <a:bodyPr/>
          <a:lstStyle/>
          <a:p>
            <a:pPr>
              <a:defRPr/>
            </a:pPr>
            <a:fld id="{18FC3919-553D-4ADD-AADE-E367EC929B3B}" type="slidenum">
              <a:rPr lang="en-US" smtClean="0"/>
              <a:pPr>
                <a:defRPr/>
              </a:pPr>
              <a:t>57</a:t>
            </a:fld>
            <a:endParaRPr lang="en-US"/>
          </a:p>
        </p:txBody>
      </p:sp>
      <p:sp>
        <p:nvSpPr>
          <p:cNvPr id="11" name="Rectangle 2"/>
          <p:cNvSpPr txBox="1">
            <a:spLocks noChangeArrowheads="1"/>
          </p:cNvSpPr>
          <p:nvPr/>
        </p:nvSpPr>
        <p:spPr bwMode="auto">
          <a:xfrm>
            <a:off x="914400" y="0"/>
            <a:ext cx="694372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accent2"/>
                </a:solidFill>
                <a:effectLst/>
                <a:uLnTx/>
                <a:uFillTx/>
                <a:latin typeface="+mj-lt"/>
                <a:ea typeface="+mj-ea"/>
                <a:cs typeface="+mj-cs"/>
              </a:rPr>
              <a:t>GRIDCC</a:t>
            </a:r>
            <a:r>
              <a:rPr kumimoji="0" lang="en-US" sz="2400" b="1" i="0" u="none" strike="noStrike" kern="0" cap="none" spc="0" normalizeH="0" noProof="0" dirty="0" smtClean="0">
                <a:ln>
                  <a:noFill/>
                </a:ln>
                <a:solidFill>
                  <a:schemeClr val="accent2"/>
                </a:solidFill>
                <a:effectLst/>
                <a:uLnTx/>
                <a:uFillTx/>
                <a:latin typeface="+mj-lt"/>
                <a:ea typeface="+mj-ea"/>
                <a:cs typeface="+mj-cs"/>
              </a:rPr>
              <a:t> – IE technologies</a:t>
            </a:r>
            <a:endParaRPr kumimoji="0" lang="en-US" sz="2400" b="1" i="0" u="none" strike="noStrike" kern="0" cap="none" spc="0" normalizeH="0" baseline="0" noProof="0" dirty="0" smtClean="0">
              <a:ln>
                <a:noFill/>
              </a:ln>
              <a:solidFill>
                <a:schemeClr val="accent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RCMS – Run Control and Monitor System</a:t>
            </a:r>
          </a:p>
        </p:txBody>
      </p:sp>
      <p:sp>
        <p:nvSpPr>
          <p:cNvPr id="8195" name="Rectangle 3"/>
          <p:cNvSpPr>
            <a:spLocks noGrp="1" noChangeArrowheads="1"/>
          </p:cNvSpPr>
          <p:nvPr>
            <p:ph idx="1"/>
          </p:nvPr>
        </p:nvSpPr>
        <p:spPr>
          <a:xfrm>
            <a:off x="642938" y="1214438"/>
            <a:ext cx="7772400" cy="5357812"/>
          </a:xfrm>
        </p:spPr>
        <p:txBody>
          <a:bodyPr/>
          <a:lstStyle/>
          <a:p>
            <a:pPr eaLnBrk="1" hangingPunct="1">
              <a:lnSpc>
                <a:spcPct val="90000"/>
              </a:lnSpc>
              <a:buFontTx/>
              <a:buNone/>
            </a:pPr>
            <a:endParaRPr lang="en-US" sz="1800" dirty="0" smtClean="0">
              <a:solidFill>
                <a:schemeClr val="accent2"/>
              </a:solidFill>
            </a:endParaRPr>
          </a:p>
          <a:p>
            <a:pPr eaLnBrk="1" hangingPunct="1">
              <a:lnSpc>
                <a:spcPct val="90000"/>
              </a:lnSpc>
            </a:pPr>
            <a:r>
              <a:rPr lang="en-US" b="1" dirty="0" smtClean="0"/>
              <a:t>1998</a:t>
            </a:r>
            <a:r>
              <a:rPr lang="en-US" dirty="0" smtClean="0"/>
              <a:t>: </a:t>
            </a:r>
            <a:r>
              <a:rPr lang="en-US" b="1" dirty="0" smtClean="0"/>
              <a:t>Java</a:t>
            </a:r>
            <a:r>
              <a:rPr lang="en-US" dirty="0" smtClean="0"/>
              <a:t> and </a:t>
            </a:r>
            <a:r>
              <a:rPr lang="en-US" b="1" dirty="0" smtClean="0"/>
              <a:t>CORBA</a:t>
            </a:r>
            <a:r>
              <a:rPr lang="en-US" dirty="0" smtClean="0"/>
              <a:t> (Common Request Broker Architecture) as communication backbone</a:t>
            </a:r>
          </a:p>
          <a:p>
            <a:pPr lvl="1" eaLnBrk="1" hangingPunct="1">
              <a:lnSpc>
                <a:spcPct val="90000"/>
              </a:lnSpc>
            </a:pPr>
            <a:r>
              <a:rPr lang="en-US" dirty="0" smtClean="0"/>
              <a:t>Used in test-beams and DT chambers production centers</a:t>
            </a:r>
          </a:p>
          <a:p>
            <a:pPr eaLnBrk="1" hangingPunct="1">
              <a:lnSpc>
                <a:spcPct val="90000"/>
              </a:lnSpc>
            </a:pPr>
            <a:r>
              <a:rPr lang="en-US" b="1" dirty="0" smtClean="0"/>
              <a:t>2001</a:t>
            </a:r>
            <a:r>
              <a:rPr lang="en-US" dirty="0" smtClean="0"/>
              <a:t>: </a:t>
            </a:r>
            <a:r>
              <a:rPr lang="en-US" b="1" dirty="0" smtClean="0"/>
              <a:t>HTTP + XML </a:t>
            </a:r>
            <a:r>
              <a:rPr lang="en-US" dirty="0" smtClean="0"/>
              <a:t>communication (JAXM)</a:t>
            </a:r>
          </a:p>
          <a:p>
            <a:pPr lvl="1" eaLnBrk="1" hangingPunct="1">
              <a:lnSpc>
                <a:spcPct val="90000"/>
              </a:lnSpc>
            </a:pPr>
            <a:r>
              <a:rPr lang="en-US" b="1" dirty="0" smtClean="0"/>
              <a:t>Tomcat</a:t>
            </a:r>
            <a:r>
              <a:rPr lang="en-US" dirty="0" smtClean="0"/>
              <a:t> application server</a:t>
            </a:r>
          </a:p>
          <a:p>
            <a:pPr lvl="1" eaLnBrk="1" hangingPunct="1">
              <a:lnSpc>
                <a:spcPct val="90000"/>
              </a:lnSpc>
            </a:pPr>
            <a:r>
              <a:rPr lang="en-US" dirty="0" smtClean="0"/>
              <a:t>Java applet GUI</a:t>
            </a:r>
          </a:p>
          <a:p>
            <a:pPr eaLnBrk="1" hangingPunct="1">
              <a:lnSpc>
                <a:spcPct val="90000"/>
              </a:lnSpc>
            </a:pPr>
            <a:r>
              <a:rPr lang="en-US" b="1" dirty="0" smtClean="0"/>
              <a:t>2003</a:t>
            </a:r>
            <a:r>
              <a:rPr lang="en-US" dirty="0" smtClean="0"/>
              <a:t>: Adoption of </a:t>
            </a:r>
            <a:r>
              <a:rPr lang="en-US" b="1" dirty="0" smtClean="0"/>
              <a:t>SOAP</a:t>
            </a:r>
            <a:r>
              <a:rPr lang="en-US" dirty="0" smtClean="0"/>
              <a:t> as control communication backbone</a:t>
            </a:r>
          </a:p>
          <a:p>
            <a:pPr lvl="1" eaLnBrk="1" hangingPunct="1">
              <a:lnSpc>
                <a:spcPct val="90000"/>
              </a:lnSpc>
            </a:pPr>
            <a:r>
              <a:rPr lang="en-US" dirty="0" smtClean="0"/>
              <a:t>First RCMS official release (RCMS 1)</a:t>
            </a:r>
          </a:p>
          <a:p>
            <a:pPr lvl="1" eaLnBrk="1" hangingPunct="1">
              <a:lnSpc>
                <a:spcPct val="90000"/>
              </a:lnSpc>
            </a:pPr>
            <a:r>
              <a:rPr lang="en-US" dirty="0" smtClean="0"/>
              <a:t>“</a:t>
            </a:r>
            <a:r>
              <a:rPr lang="en-US" dirty="0" err="1" smtClean="0"/>
              <a:t>DAQKit</a:t>
            </a:r>
            <a:r>
              <a:rPr lang="en-US" dirty="0" smtClean="0"/>
              <a:t>” for CMS sub-detector DAQ teams</a:t>
            </a:r>
          </a:p>
          <a:p>
            <a:pPr lvl="1" eaLnBrk="1" hangingPunct="1">
              <a:lnSpc>
                <a:spcPct val="90000"/>
              </a:lnSpc>
            </a:pPr>
            <a:r>
              <a:rPr lang="en-US" dirty="0" smtClean="0"/>
              <a:t>Used in test-beams and production centers</a:t>
            </a:r>
          </a:p>
          <a:p>
            <a:pPr eaLnBrk="1" hangingPunct="1">
              <a:lnSpc>
                <a:spcPct val="90000"/>
              </a:lnSpc>
            </a:pPr>
            <a:r>
              <a:rPr lang="en-US" b="1" dirty="0" smtClean="0"/>
              <a:t>2005</a:t>
            </a:r>
            <a:r>
              <a:rPr lang="en-US" dirty="0" smtClean="0"/>
              <a:t>: </a:t>
            </a:r>
            <a:r>
              <a:rPr lang="en-US" b="1" dirty="0" smtClean="0"/>
              <a:t>WSDL</a:t>
            </a:r>
            <a:r>
              <a:rPr lang="en-US" dirty="0" smtClean="0"/>
              <a:t> and Apache </a:t>
            </a:r>
            <a:r>
              <a:rPr lang="en-US" b="1" dirty="0" smtClean="0"/>
              <a:t>Axis</a:t>
            </a:r>
          </a:p>
          <a:p>
            <a:pPr lvl="1" eaLnBrk="1" hangingPunct="1">
              <a:lnSpc>
                <a:spcPct val="90000"/>
              </a:lnSpc>
            </a:pPr>
            <a:r>
              <a:rPr lang="en-US" dirty="0" smtClean="0"/>
              <a:t>RCMS 2</a:t>
            </a:r>
          </a:p>
          <a:p>
            <a:pPr lvl="1" eaLnBrk="1" hangingPunct="1">
              <a:lnSpc>
                <a:spcPct val="90000"/>
              </a:lnSpc>
            </a:pPr>
            <a:r>
              <a:rPr lang="en-US" dirty="0" smtClean="0"/>
              <a:t>JSP based GUI</a:t>
            </a:r>
          </a:p>
          <a:p>
            <a:pPr lvl="1" eaLnBrk="1" hangingPunct="1">
              <a:lnSpc>
                <a:spcPct val="90000"/>
              </a:lnSpc>
            </a:pPr>
            <a:r>
              <a:rPr lang="en-US" dirty="0" smtClean="0"/>
              <a:t>Sub-detector local DAQs, MTCC I&amp;II (2006)</a:t>
            </a:r>
          </a:p>
          <a:p>
            <a:pPr eaLnBrk="1" hangingPunct="1">
              <a:lnSpc>
                <a:spcPct val="90000"/>
              </a:lnSpc>
            </a:pPr>
            <a:r>
              <a:rPr lang="en-US" b="1" dirty="0" smtClean="0"/>
              <a:t>Sept 2008</a:t>
            </a:r>
            <a:r>
              <a:rPr lang="en-US" dirty="0" smtClean="0"/>
              <a:t>: first LHC </a:t>
            </a:r>
            <a:r>
              <a:rPr lang="en-US" strike="sngStrike" dirty="0" smtClean="0"/>
              <a:t>collision</a:t>
            </a:r>
            <a:r>
              <a:rPr lang="en-US" dirty="0" smtClean="0"/>
              <a:t> beam</a:t>
            </a:r>
          </a:p>
          <a:p>
            <a:pPr lvl="1" eaLnBrk="1" hangingPunct="1">
              <a:lnSpc>
                <a:spcPct val="90000"/>
              </a:lnSpc>
            </a:pPr>
            <a:r>
              <a:rPr lang="en-US" dirty="0" smtClean="0"/>
              <a:t>RCMS 3: Tomcat 5.5, Axis 1.4</a:t>
            </a:r>
          </a:p>
        </p:txBody>
      </p:sp>
      <p:sp>
        <p:nvSpPr>
          <p:cNvPr id="8199" name="CasellaDiTesto 7"/>
          <p:cNvSpPr txBox="1">
            <a:spLocks noChangeArrowheads="1"/>
          </p:cNvSpPr>
          <p:nvPr/>
        </p:nvSpPr>
        <p:spPr bwMode="auto">
          <a:xfrm>
            <a:off x="2357422" y="928670"/>
            <a:ext cx="4292600" cy="830997"/>
          </a:xfrm>
          <a:prstGeom prst="rect">
            <a:avLst/>
          </a:prstGeom>
          <a:noFill/>
          <a:ln w="9525">
            <a:noFill/>
            <a:miter lim="800000"/>
            <a:headEnd/>
            <a:tailEnd/>
          </a:ln>
        </p:spPr>
        <p:txBody>
          <a:bodyPr wrap="square">
            <a:spAutoFit/>
          </a:bodyPr>
          <a:lstStyle/>
          <a:p>
            <a:r>
              <a:rPr lang="en-US" dirty="0">
                <a:solidFill>
                  <a:srgbClr val="FF0000"/>
                </a:solidFill>
              </a:rPr>
              <a:t>Service Oriented Architecture</a:t>
            </a:r>
          </a:p>
          <a:p>
            <a:endParaRPr lang="it-IT" dirty="0"/>
          </a:p>
        </p:txBody>
      </p:sp>
      <p:sp>
        <p:nvSpPr>
          <p:cNvPr id="8"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9"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10"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lstStyle/>
          <a:p>
            <a:r>
              <a:rPr lang="en-US" dirty="0" smtClean="0"/>
              <a:t>RCMS Architecture</a:t>
            </a:r>
            <a:endParaRPr lang="it-IT" dirty="0" smtClean="0"/>
          </a:p>
        </p:txBody>
      </p:sp>
      <p:grpSp>
        <p:nvGrpSpPr>
          <p:cNvPr id="10246" name="Gruppo 48"/>
          <p:cNvGrpSpPr>
            <a:grpSpLocks/>
          </p:cNvGrpSpPr>
          <p:nvPr/>
        </p:nvGrpSpPr>
        <p:grpSpPr bwMode="auto">
          <a:xfrm>
            <a:off x="285750" y="1428750"/>
            <a:ext cx="4071938" cy="4500563"/>
            <a:chOff x="4724400" y="990600"/>
            <a:chExt cx="4419600" cy="5567346"/>
          </a:xfrm>
        </p:grpSpPr>
        <p:sp>
          <p:nvSpPr>
            <p:cNvPr id="10285" name="AutoShape 36"/>
            <p:cNvSpPr>
              <a:spLocks noChangeArrowheads="1"/>
            </p:cNvSpPr>
            <p:nvPr/>
          </p:nvSpPr>
          <p:spPr bwMode="auto">
            <a:xfrm>
              <a:off x="6934200" y="990600"/>
              <a:ext cx="2057400" cy="1447800"/>
            </a:xfrm>
            <a:prstGeom prst="roundRect">
              <a:avLst>
                <a:gd name="adj" fmla="val 16667"/>
              </a:avLst>
            </a:prstGeom>
            <a:solidFill>
              <a:srgbClr val="FFFF99"/>
            </a:solidFill>
            <a:ln w="9525">
              <a:noFill/>
              <a:round/>
              <a:headEnd/>
              <a:tailEnd/>
            </a:ln>
          </p:spPr>
          <p:txBody>
            <a:bodyPr wrap="none" anchor="ctr"/>
            <a:lstStyle/>
            <a:p>
              <a:endParaRPr lang="it-IT"/>
            </a:p>
          </p:txBody>
        </p:sp>
        <p:pic>
          <p:nvPicPr>
            <p:cNvPr id="10286" name="Picture 29" descr="indextop20050412"/>
            <p:cNvPicPr>
              <a:picLocks noChangeAspect="1" noChangeArrowheads="1"/>
            </p:cNvPicPr>
            <p:nvPr/>
          </p:nvPicPr>
          <p:blipFill>
            <a:blip r:embed="rId3"/>
            <a:srcRect/>
            <a:stretch>
              <a:fillRect/>
            </a:stretch>
          </p:blipFill>
          <p:spPr bwMode="auto">
            <a:xfrm>
              <a:off x="6248400" y="990600"/>
              <a:ext cx="471488" cy="533400"/>
            </a:xfrm>
            <a:prstGeom prst="rect">
              <a:avLst/>
            </a:prstGeom>
            <a:noFill/>
            <a:ln w="9525">
              <a:noFill/>
              <a:miter lim="800000"/>
              <a:headEnd/>
              <a:tailEnd/>
            </a:ln>
          </p:spPr>
        </p:pic>
        <p:pic>
          <p:nvPicPr>
            <p:cNvPr id="10287" name="Picture 29" descr="Firefoxlogo2"/>
            <p:cNvPicPr>
              <a:picLocks noChangeAspect="1" noChangeArrowheads="1"/>
            </p:cNvPicPr>
            <p:nvPr/>
          </p:nvPicPr>
          <p:blipFill>
            <a:blip r:embed="rId4"/>
            <a:srcRect/>
            <a:stretch>
              <a:fillRect/>
            </a:stretch>
          </p:blipFill>
          <p:spPr bwMode="auto">
            <a:xfrm>
              <a:off x="5562600" y="990600"/>
              <a:ext cx="465138" cy="533400"/>
            </a:xfrm>
            <a:prstGeom prst="rect">
              <a:avLst/>
            </a:prstGeom>
            <a:noFill/>
            <a:ln w="9525">
              <a:noFill/>
              <a:miter lim="800000"/>
              <a:headEnd/>
              <a:tailEnd/>
            </a:ln>
          </p:spPr>
        </p:pic>
        <p:pic>
          <p:nvPicPr>
            <p:cNvPr id="10288" name="Immagine 32" descr="InternetExplorer.png"/>
            <p:cNvPicPr>
              <a:picLocks noChangeAspect="1"/>
            </p:cNvPicPr>
            <p:nvPr/>
          </p:nvPicPr>
          <p:blipFill>
            <a:blip r:embed="rId5"/>
            <a:srcRect/>
            <a:stretch>
              <a:fillRect/>
            </a:stretch>
          </p:blipFill>
          <p:spPr bwMode="auto">
            <a:xfrm>
              <a:off x="4953000" y="990600"/>
              <a:ext cx="457200" cy="482600"/>
            </a:xfrm>
            <a:prstGeom prst="rect">
              <a:avLst/>
            </a:prstGeom>
            <a:noFill/>
            <a:ln w="9525">
              <a:noFill/>
              <a:miter lim="800000"/>
              <a:headEnd/>
              <a:tailEnd/>
            </a:ln>
          </p:spPr>
        </p:pic>
        <p:grpSp>
          <p:nvGrpSpPr>
            <p:cNvPr id="10289" name="Gruppo 46"/>
            <p:cNvGrpSpPr>
              <a:grpSpLocks/>
            </p:cNvGrpSpPr>
            <p:nvPr/>
          </p:nvGrpSpPr>
          <p:grpSpPr bwMode="auto">
            <a:xfrm>
              <a:off x="4724400" y="1071546"/>
              <a:ext cx="4419600" cy="5486400"/>
              <a:chOff x="4572000" y="1066800"/>
              <a:chExt cx="4419600" cy="5486400"/>
            </a:xfrm>
          </p:grpSpPr>
          <p:sp>
            <p:nvSpPr>
              <p:cNvPr id="10290" name="AutoShape 36"/>
              <p:cNvSpPr>
                <a:spLocks noChangeArrowheads="1"/>
              </p:cNvSpPr>
              <p:nvPr/>
            </p:nvSpPr>
            <p:spPr bwMode="auto">
              <a:xfrm>
                <a:off x="4572000" y="1828800"/>
                <a:ext cx="4419600" cy="3505200"/>
              </a:xfrm>
              <a:prstGeom prst="roundRect">
                <a:avLst>
                  <a:gd name="adj" fmla="val 16667"/>
                </a:avLst>
              </a:prstGeom>
              <a:solidFill>
                <a:srgbClr val="FFFF99"/>
              </a:solidFill>
              <a:ln w="9525">
                <a:noFill/>
                <a:round/>
                <a:headEnd/>
                <a:tailEnd/>
              </a:ln>
            </p:spPr>
            <p:txBody>
              <a:bodyPr wrap="none" anchor="ctr"/>
              <a:lstStyle/>
              <a:p>
                <a:endParaRPr lang="it-IT"/>
              </a:p>
            </p:txBody>
          </p:sp>
          <p:pic>
            <p:nvPicPr>
              <p:cNvPr id="10291" name="Picture 82" descr="rcms2logosm"/>
              <p:cNvPicPr>
                <a:picLocks noChangeAspect="1" noChangeArrowheads="1"/>
              </p:cNvPicPr>
              <p:nvPr/>
            </p:nvPicPr>
            <p:blipFill>
              <a:blip r:embed="rId6"/>
              <a:srcRect/>
              <a:stretch>
                <a:fillRect/>
              </a:stretch>
            </p:blipFill>
            <p:spPr bwMode="auto">
              <a:xfrm>
                <a:off x="7467600" y="1066800"/>
                <a:ext cx="935038" cy="841375"/>
              </a:xfrm>
              <a:prstGeom prst="rect">
                <a:avLst/>
              </a:prstGeom>
              <a:noFill/>
              <a:ln w="9525">
                <a:noFill/>
                <a:miter lim="800000"/>
                <a:headEnd/>
                <a:tailEnd/>
              </a:ln>
            </p:spPr>
          </p:pic>
          <p:sp>
            <p:nvSpPr>
              <p:cNvPr id="13" name="AutoShape 4"/>
              <p:cNvSpPr>
                <a:spLocks noChangeArrowheads="1"/>
              </p:cNvSpPr>
              <p:nvPr/>
            </p:nvSpPr>
            <p:spPr bwMode="auto">
              <a:xfrm>
                <a:off x="5104420" y="2209296"/>
                <a:ext cx="1316403" cy="575390"/>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a:solidFill>
                  <a:schemeClr val="tx1"/>
                </a:solidFill>
                <a:round/>
                <a:headEnd/>
                <a:tailEnd/>
              </a:ln>
              <a:effectLst>
                <a:outerShdw dist="35921" dir="2700000" algn="ctr" rotWithShape="0">
                  <a:srgbClr val="808080"/>
                </a:outerShdw>
              </a:effectLst>
            </p:spPr>
            <p:txBody>
              <a:bodyPr wrap="none" anchor="ctr"/>
              <a:lstStyle/>
              <a:p>
                <a:pPr algn="ctr">
                  <a:defRPr/>
                </a:pPr>
                <a:r>
                  <a:rPr lang="en-US" dirty="0">
                    <a:latin typeface="Times" pitchFamily="18" charset="0"/>
                  </a:rPr>
                  <a:t>Top FM</a:t>
                </a:r>
              </a:p>
            </p:txBody>
          </p:sp>
          <p:cxnSp>
            <p:nvCxnSpPr>
              <p:cNvPr id="10293" name="Connettore 2 14"/>
              <p:cNvCxnSpPr>
                <a:cxnSpLocks noChangeShapeType="1"/>
                <a:endCxn id="13" idx="0"/>
              </p:cNvCxnSpPr>
              <p:nvPr/>
            </p:nvCxnSpPr>
            <p:spPr bwMode="auto">
              <a:xfrm rot="16200000" flipH="1">
                <a:off x="5103813" y="1550987"/>
                <a:ext cx="736600" cy="581025"/>
              </a:xfrm>
              <a:prstGeom prst="straightConnector1">
                <a:avLst/>
              </a:prstGeom>
              <a:noFill/>
              <a:ln w="9525" algn="ctr">
                <a:solidFill>
                  <a:schemeClr val="tx1"/>
                </a:solidFill>
                <a:round/>
                <a:headEnd/>
                <a:tailEnd type="arrow" w="med" len="med"/>
              </a:ln>
            </p:spPr>
          </p:cxnSp>
          <p:cxnSp>
            <p:nvCxnSpPr>
              <p:cNvPr id="10294" name="Connettore 2 17"/>
              <p:cNvCxnSpPr>
                <a:cxnSpLocks noChangeShapeType="1"/>
                <a:endCxn id="13" idx="0"/>
              </p:cNvCxnSpPr>
              <p:nvPr/>
            </p:nvCxnSpPr>
            <p:spPr bwMode="auto">
              <a:xfrm rot="5400000">
                <a:off x="5437188" y="1851025"/>
                <a:ext cx="685800" cy="31750"/>
              </a:xfrm>
              <a:prstGeom prst="straightConnector1">
                <a:avLst/>
              </a:prstGeom>
              <a:noFill/>
              <a:ln w="9525" algn="ctr">
                <a:solidFill>
                  <a:schemeClr val="tx1"/>
                </a:solidFill>
                <a:round/>
                <a:headEnd/>
                <a:tailEnd type="arrow" w="med" len="med"/>
              </a:ln>
            </p:spPr>
          </p:cxnSp>
          <p:cxnSp>
            <p:nvCxnSpPr>
              <p:cNvPr id="10295" name="Connettore 2 20"/>
              <p:cNvCxnSpPr>
                <a:cxnSpLocks noChangeShapeType="1"/>
                <a:endCxn id="13" idx="0"/>
              </p:cNvCxnSpPr>
              <p:nvPr/>
            </p:nvCxnSpPr>
            <p:spPr bwMode="auto">
              <a:xfrm rot="5400000">
                <a:off x="5781676" y="1506537"/>
                <a:ext cx="685800" cy="720725"/>
              </a:xfrm>
              <a:prstGeom prst="straightConnector1">
                <a:avLst/>
              </a:prstGeom>
              <a:noFill/>
              <a:ln w="9525" algn="ctr">
                <a:solidFill>
                  <a:schemeClr val="tx1"/>
                </a:solidFill>
                <a:round/>
                <a:headEnd/>
                <a:tailEnd type="arrow" w="med" len="med"/>
              </a:ln>
            </p:spPr>
          </p:cxnSp>
          <p:sp>
            <p:nvSpPr>
              <p:cNvPr id="24" name="AutoShape 4"/>
              <p:cNvSpPr>
                <a:spLocks noChangeArrowheads="1"/>
              </p:cNvSpPr>
              <p:nvPr/>
            </p:nvSpPr>
            <p:spPr bwMode="auto">
              <a:xfrm>
                <a:off x="4647814" y="3733197"/>
                <a:ext cx="1468031" cy="575390"/>
              </a:xfrm>
              <a:prstGeom prst="roundRect">
                <a:avLst>
                  <a:gd name="adj" fmla="val 16667"/>
                </a:avLst>
              </a:prstGeom>
              <a:gradFill>
                <a:gsLst>
                  <a:gs pos="0">
                    <a:srgbClr val="8488C4"/>
                  </a:gs>
                  <a:gs pos="53000">
                    <a:srgbClr val="D4DEFF"/>
                  </a:gs>
                  <a:gs pos="83000">
                    <a:srgbClr val="D4DEFF"/>
                  </a:gs>
                  <a:gs pos="100000">
                    <a:srgbClr val="96AB94"/>
                  </a:gs>
                </a:gsLst>
                <a:lin ang="5400000" scaled="0"/>
              </a:gradFill>
              <a:ln w="38100">
                <a:solidFill>
                  <a:schemeClr val="tx1"/>
                </a:solidFill>
                <a:round/>
                <a:headEnd/>
                <a:tailEnd/>
              </a:ln>
              <a:effectLst>
                <a:outerShdw dist="35921" dir="2700000" algn="ctr" rotWithShape="0">
                  <a:srgbClr val="808080"/>
                </a:outerShdw>
              </a:effectLst>
            </p:spPr>
            <p:txBody>
              <a:bodyPr wrap="none" anchor="ctr"/>
              <a:lstStyle/>
              <a:p>
                <a:pPr algn="ctr">
                  <a:defRPr/>
                </a:pPr>
                <a:r>
                  <a:rPr lang="en-US" sz="1600" dirty="0">
                    <a:latin typeface="Times" pitchFamily="18" charset="0"/>
                  </a:rPr>
                  <a:t>Sub-Detecto</a:t>
                </a:r>
                <a:r>
                  <a:rPr lang="en-US" sz="2000" dirty="0">
                    <a:latin typeface="Times" pitchFamily="18" charset="0"/>
                  </a:rPr>
                  <a:t>r</a:t>
                </a:r>
              </a:p>
            </p:txBody>
          </p:sp>
          <p:sp>
            <p:nvSpPr>
              <p:cNvPr id="28" name="AutoShape 4"/>
              <p:cNvSpPr>
                <a:spLocks noChangeArrowheads="1"/>
              </p:cNvSpPr>
              <p:nvPr/>
            </p:nvSpPr>
            <p:spPr bwMode="auto">
              <a:xfrm>
                <a:off x="4952793" y="4190759"/>
                <a:ext cx="1468031" cy="575391"/>
              </a:xfrm>
              <a:prstGeom prst="roundRect">
                <a:avLst>
                  <a:gd name="adj" fmla="val 16667"/>
                </a:avLst>
              </a:prstGeom>
              <a:gradFill>
                <a:gsLst>
                  <a:gs pos="0">
                    <a:srgbClr val="8488C4"/>
                  </a:gs>
                  <a:gs pos="53000">
                    <a:srgbClr val="D4DEFF"/>
                  </a:gs>
                  <a:gs pos="83000">
                    <a:srgbClr val="D4DEFF"/>
                  </a:gs>
                  <a:gs pos="100000">
                    <a:srgbClr val="96AB94"/>
                  </a:gs>
                </a:gsLst>
                <a:lin ang="5400000" scaled="0"/>
              </a:gradFill>
              <a:ln w="38100">
                <a:solidFill>
                  <a:schemeClr val="tx1"/>
                </a:solidFill>
                <a:round/>
                <a:headEnd/>
                <a:tailEnd/>
              </a:ln>
              <a:effectLst>
                <a:outerShdw dist="35921" dir="2700000" algn="ctr" rotWithShape="0">
                  <a:srgbClr val="808080"/>
                </a:outerShdw>
              </a:effectLst>
            </p:spPr>
            <p:txBody>
              <a:bodyPr wrap="none" anchor="ctr"/>
              <a:lstStyle/>
              <a:p>
                <a:pPr algn="ctr">
                  <a:defRPr/>
                </a:pPr>
                <a:r>
                  <a:rPr lang="en-US" sz="1600" dirty="0">
                    <a:latin typeface="Times" pitchFamily="18" charset="0"/>
                  </a:rPr>
                  <a:t>Sub-Detector</a:t>
                </a:r>
              </a:p>
            </p:txBody>
          </p:sp>
          <p:sp>
            <p:nvSpPr>
              <p:cNvPr id="29" name="AutoShape 4"/>
              <p:cNvSpPr>
                <a:spLocks noChangeArrowheads="1"/>
              </p:cNvSpPr>
              <p:nvPr/>
            </p:nvSpPr>
            <p:spPr bwMode="auto">
              <a:xfrm>
                <a:off x="5237094" y="4648323"/>
                <a:ext cx="1468031" cy="573427"/>
              </a:xfrm>
              <a:prstGeom prst="roundRect">
                <a:avLst>
                  <a:gd name="adj" fmla="val 16667"/>
                </a:avLst>
              </a:prstGeom>
              <a:gradFill>
                <a:gsLst>
                  <a:gs pos="0">
                    <a:srgbClr val="8488C4"/>
                  </a:gs>
                  <a:gs pos="53000">
                    <a:srgbClr val="D4DEFF"/>
                  </a:gs>
                  <a:gs pos="83000">
                    <a:srgbClr val="D4DEFF"/>
                  </a:gs>
                  <a:gs pos="100000">
                    <a:srgbClr val="96AB94"/>
                  </a:gs>
                </a:gsLst>
                <a:lin ang="5400000" scaled="0"/>
              </a:gradFill>
              <a:ln w="38100">
                <a:solidFill>
                  <a:schemeClr val="tx1"/>
                </a:solidFill>
                <a:round/>
                <a:headEnd/>
                <a:tailEnd/>
              </a:ln>
              <a:effectLst>
                <a:outerShdw dist="35921" dir="2700000" algn="ctr" rotWithShape="0">
                  <a:srgbClr val="808080"/>
                </a:outerShdw>
              </a:effectLst>
            </p:spPr>
            <p:txBody>
              <a:bodyPr wrap="none" anchor="ctr"/>
              <a:lstStyle/>
              <a:p>
                <a:pPr algn="ctr">
                  <a:defRPr/>
                </a:pPr>
                <a:r>
                  <a:rPr lang="en-US" sz="1600" dirty="0">
                    <a:latin typeface="Times" pitchFamily="18" charset="0"/>
                  </a:rPr>
                  <a:t>Sub-Detecto</a:t>
                </a:r>
                <a:r>
                  <a:rPr lang="en-US" sz="2000" dirty="0">
                    <a:latin typeface="Times" pitchFamily="18" charset="0"/>
                  </a:rPr>
                  <a:t>r</a:t>
                </a:r>
              </a:p>
            </p:txBody>
          </p:sp>
          <p:sp>
            <p:nvSpPr>
              <p:cNvPr id="30" name="AutoShape 4"/>
              <p:cNvSpPr>
                <a:spLocks noChangeArrowheads="1"/>
              </p:cNvSpPr>
              <p:nvPr/>
            </p:nvSpPr>
            <p:spPr bwMode="auto">
              <a:xfrm>
                <a:off x="6553497" y="3733197"/>
                <a:ext cx="1468031" cy="575390"/>
              </a:xfrm>
              <a:prstGeom prst="roundRect">
                <a:avLst>
                  <a:gd name="adj" fmla="val 16667"/>
                </a:avLst>
              </a:prstGeom>
              <a:gradFill>
                <a:gsLst>
                  <a:gs pos="0">
                    <a:srgbClr val="8488C4"/>
                  </a:gs>
                  <a:gs pos="53000">
                    <a:srgbClr val="D4DEFF"/>
                  </a:gs>
                  <a:gs pos="83000">
                    <a:srgbClr val="D4DEFF"/>
                  </a:gs>
                  <a:gs pos="100000">
                    <a:srgbClr val="96AB94"/>
                  </a:gs>
                </a:gsLst>
                <a:lin ang="5400000" scaled="0"/>
              </a:gradFill>
              <a:ln w="38100">
                <a:solidFill>
                  <a:schemeClr val="tx1"/>
                </a:solidFill>
                <a:round/>
                <a:headEnd/>
                <a:tailEnd/>
              </a:ln>
              <a:effectLst>
                <a:outerShdw dist="35921" dir="2700000" algn="ctr" rotWithShape="0">
                  <a:srgbClr val="808080"/>
                </a:outerShdw>
              </a:effectLst>
            </p:spPr>
            <p:txBody>
              <a:bodyPr wrap="none" anchor="ctr"/>
              <a:lstStyle/>
              <a:p>
                <a:pPr algn="ctr">
                  <a:defRPr/>
                </a:pPr>
                <a:r>
                  <a:rPr lang="en-US" sz="1600" dirty="0">
                    <a:latin typeface="Times" pitchFamily="18" charset="0"/>
                  </a:rPr>
                  <a:t>Sub-Detector</a:t>
                </a:r>
              </a:p>
            </p:txBody>
          </p:sp>
          <p:sp>
            <p:nvSpPr>
              <p:cNvPr id="31" name="AutoShape 4"/>
              <p:cNvSpPr>
                <a:spLocks noChangeArrowheads="1"/>
              </p:cNvSpPr>
              <p:nvPr/>
            </p:nvSpPr>
            <p:spPr bwMode="auto">
              <a:xfrm>
                <a:off x="6858476" y="4190759"/>
                <a:ext cx="1468031" cy="575391"/>
              </a:xfrm>
              <a:prstGeom prst="roundRect">
                <a:avLst>
                  <a:gd name="adj" fmla="val 16667"/>
                </a:avLst>
              </a:prstGeom>
              <a:gradFill>
                <a:gsLst>
                  <a:gs pos="0">
                    <a:srgbClr val="8488C4"/>
                  </a:gs>
                  <a:gs pos="53000">
                    <a:srgbClr val="D4DEFF"/>
                  </a:gs>
                  <a:gs pos="83000">
                    <a:srgbClr val="D4DEFF"/>
                  </a:gs>
                  <a:gs pos="100000">
                    <a:srgbClr val="96AB94"/>
                  </a:gs>
                </a:gsLst>
                <a:lin ang="5400000" scaled="0"/>
              </a:gradFill>
              <a:ln w="38100">
                <a:solidFill>
                  <a:schemeClr val="tx1"/>
                </a:solidFill>
                <a:round/>
                <a:headEnd/>
                <a:tailEnd/>
              </a:ln>
              <a:effectLst>
                <a:outerShdw dist="35921" dir="2700000" algn="ctr" rotWithShape="0">
                  <a:srgbClr val="808080"/>
                </a:outerShdw>
              </a:effectLst>
            </p:spPr>
            <p:txBody>
              <a:bodyPr wrap="none" anchor="ctr"/>
              <a:lstStyle/>
              <a:p>
                <a:pPr algn="ctr">
                  <a:defRPr/>
                </a:pPr>
                <a:r>
                  <a:rPr lang="en-US" sz="1600" dirty="0">
                    <a:latin typeface="Times" pitchFamily="18" charset="0"/>
                  </a:rPr>
                  <a:t>Sub-Detector</a:t>
                </a:r>
              </a:p>
            </p:txBody>
          </p:sp>
          <p:sp>
            <p:nvSpPr>
              <p:cNvPr id="32" name="AutoShape 4"/>
              <p:cNvSpPr>
                <a:spLocks noChangeArrowheads="1"/>
              </p:cNvSpPr>
              <p:nvPr/>
            </p:nvSpPr>
            <p:spPr bwMode="auto">
              <a:xfrm>
                <a:off x="7142777" y="4648323"/>
                <a:ext cx="1468031" cy="573427"/>
              </a:xfrm>
              <a:prstGeom prst="roundRect">
                <a:avLst>
                  <a:gd name="adj" fmla="val 16667"/>
                </a:avLst>
              </a:prstGeom>
              <a:gradFill>
                <a:gsLst>
                  <a:gs pos="0">
                    <a:srgbClr val="8488C4"/>
                  </a:gs>
                  <a:gs pos="53000">
                    <a:srgbClr val="D4DEFF"/>
                  </a:gs>
                  <a:gs pos="83000">
                    <a:srgbClr val="D4DEFF"/>
                  </a:gs>
                  <a:gs pos="100000">
                    <a:srgbClr val="96AB94"/>
                  </a:gs>
                </a:gsLst>
                <a:lin ang="5400000" scaled="0"/>
              </a:gradFill>
              <a:ln w="38100">
                <a:solidFill>
                  <a:schemeClr val="tx1"/>
                </a:solidFill>
                <a:round/>
                <a:headEnd/>
                <a:tailEnd/>
              </a:ln>
              <a:effectLst>
                <a:outerShdw dist="35921" dir="2700000" algn="ctr" rotWithShape="0">
                  <a:srgbClr val="808080"/>
                </a:outerShdw>
              </a:effectLst>
            </p:spPr>
            <p:txBody>
              <a:bodyPr wrap="none" anchor="ctr"/>
              <a:lstStyle/>
              <a:p>
                <a:pPr algn="ctr">
                  <a:defRPr/>
                </a:pPr>
                <a:r>
                  <a:rPr lang="en-US" sz="1600" dirty="0">
                    <a:latin typeface="Times" pitchFamily="18" charset="0"/>
                  </a:rPr>
                  <a:t>Sub-Detector</a:t>
                </a:r>
              </a:p>
            </p:txBody>
          </p:sp>
          <p:cxnSp>
            <p:nvCxnSpPr>
              <p:cNvPr id="10302" name="AutoShape 39"/>
              <p:cNvCxnSpPr>
                <a:cxnSpLocks noChangeShapeType="1"/>
                <a:stCxn id="13" idx="2"/>
                <a:endCxn id="24" idx="0"/>
              </p:cNvCxnSpPr>
              <p:nvPr/>
            </p:nvCxnSpPr>
            <p:spPr bwMode="auto">
              <a:xfrm rot="5400000">
                <a:off x="5099050" y="3068638"/>
                <a:ext cx="949325" cy="381000"/>
              </a:xfrm>
              <a:prstGeom prst="curvedConnector3">
                <a:avLst>
                  <a:gd name="adj1" fmla="val 50000"/>
                </a:avLst>
              </a:prstGeom>
              <a:noFill/>
              <a:ln w="9525">
                <a:solidFill>
                  <a:schemeClr val="tx1"/>
                </a:solidFill>
                <a:round/>
                <a:headEnd/>
                <a:tailEnd/>
              </a:ln>
            </p:spPr>
          </p:cxnSp>
          <p:cxnSp>
            <p:nvCxnSpPr>
              <p:cNvPr id="10303" name="AutoShape 39"/>
              <p:cNvCxnSpPr>
                <a:cxnSpLocks noChangeShapeType="1"/>
                <a:stCxn id="13" idx="2"/>
                <a:endCxn id="28" idx="0"/>
              </p:cNvCxnSpPr>
              <p:nvPr/>
            </p:nvCxnSpPr>
            <p:spPr bwMode="auto">
              <a:xfrm rot="5400000">
                <a:off x="5022850" y="3449638"/>
                <a:ext cx="1406525" cy="76200"/>
              </a:xfrm>
              <a:prstGeom prst="curvedConnector3">
                <a:avLst>
                  <a:gd name="adj1" fmla="val 50000"/>
                </a:avLst>
              </a:prstGeom>
              <a:noFill/>
              <a:ln w="9525">
                <a:solidFill>
                  <a:schemeClr val="tx1"/>
                </a:solidFill>
                <a:round/>
                <a:headEnd/>
                <a:tailEnd/>
              </a:ln>
            </p:spPr>
          </p:cxnSp>
          <p:cxnSp>
            <p:nvCxnSpPr>
              <p:cNvPr id="10304" name="AutoShape 39"/>
              <p:cNvCxnSpPr>
                <a:cxnSpLocks noChangeShapeType="1"/>
                <a:stCxn id="13" idx="2"/>
                <a:endCxn id="29" idx="0"/>
              </p:cNvCxnSpPr>
              <p:nvPr/>
            </p:nvCxnSpPr>
            <p:spPr bwMode="auto">
              <a:xfrm rot="16200000" flipH="1">
                <a:off x="4936331" y="3612357"/>
                <a:ext cx="1863725" cy="207962"/>
              </a:xfrm>
              <a:prstGeom prst="curvedConnector3">
                <a:avLst>
                  <a:gd name="adj1" fmla="val 50000"/>
                </a:avLst>
              </a:prstGeom>
              <a:noFill/>
              <a:ln w="9525">
                <a:solidFill>
                  <a:schemeClr val="tx1"/>
                </a:solidFill>
                <a:round/>
                <a:headEnd/>
                <a:tailEnd/>
              </a:ln>
            </p:spPr>
          </p:cxnSp>
          <p:cxnSp>
            <p:nvCxnSpPr>
              <p:cNvPr id="10305" name="AutoShape 39"/>
              <p:cNvCxnSpPr>
                <a:cxnSpLocks noChangeShapeType="1"/>
                <a:stCxn id="13" idx="2"/>
                <a:endCxn id="30" idx="0"/>
              </p:cNvCxnSpPr>
              <p:nvPr/>
            </p:nvCxnSpPr>
            <p:spPr bwMode="auto">
              <a:xfrm rot="16200000" flipH="1">
                <a:off x="6051550" y="2497138"/>
                <a:ext cx="949325" cy="1524000"/>
              </a:xfrm>
              <a:prstGeom prst="curvedConnector3">
                <a:avLst>
                  <a:gd name="adj1" fmla="val 50000"/>
                </a:avLst>
              </a:prstGeom>
              <a:noFill/>
              <a:ln w="9525">
                <a:solidFill>
                  <a:schemeClr val="tx1"/>
                </a:solidFill>
                <a:round/>
                <a:headEnd/>
                <a:tailEnd/>
              </a:ln>
            </p:spPr>
          </p:cxnSp>
          <p:cxnSp>
            <p:nvCxnSpPr>
              <p:cNvPr id="10306" name="AutoShape 39"/>
              <p:cNvCxnSpPr>
                <a:cxnSpLocks noChangeShapeType="1"/>
                <a:stCxn id="13" idx="2"/>
                <a:endCxn id="31" idx="0"/>
              </p:cNvCxnSpPr>
              <p:nvPr/>
            </p:nvCxnSpPr>
            <p:spPr bwMode="auto">
              <a:xfrm rot="16200000" flipH="1">
                <a:off x="5975350" y="2573338"/>
                <a:ext cx="1406525" cy="1828800"/>
              </a:xfrm>
              <a:prstGeom prst="curvedConnector3">
                <a:avLst>
                  <a:gd name="adj1" fmla="val 50000"/>
                </a:avLst>
              </a:prstGeom>
              <a:noFill/>
              <a:ln w="9525">
                <a:solidFill>
                  <a:schemeClr val="tx1"/>
                </a:solidFill>
                <a:round/>
                <a:headEnd/>
                <a:tailEnd/>
              </a:ln>
            </p:spPr>
          </p:cxnSp>
          <p:cxnSp>
            <p:nvCxnSpPr>
              <p:cNvPr id="10307" name="AutoShape 39"/>
              <p:cNvCxnSpPr>
                <a:cxnSpLocks noChangeShapeType="1"/>
                <a:stCxn id="13" idx="2"/>
                <a:endCxn id="32" idx="0"/>
              </p:cNvCxnSpPr>
              <p:nvPr/>
            </p:nvCxnSpPr>
            <p:spPr bwMode="auto">
              <a:xfrm rot="16200000" flipH="1">
                <a:off x="5888831" y="2659857"/>
                <a:ext cx="1863725" cy="2112962"/>
              </a:xfrm>
              <a:prstGeom prst="curvedConnector3">
                <a:avLst>
                  <a:gd name="adj1" fmla="val 50000"/>
                </a:avLst>
              </a:prstGeom>
              <a:noFill/>
              <a:ln w="9525">
                <a:solidFill>
                  <a:schemeClr val="tx1"/>
                </a:solidFill>
                <a:round/>
                <a:headEnd/>
                <a:tailEnd/>
              </a:ln>
            </p:spPr>
          </p:cxnSp>
          <p:sp>
            <p:nvSpPr>
              <p:cNvPr id="60" name="Nuvola 59"/>
              <p:cNvSpPr/>
              <p:nvPr/>
            </p:nvSpPr>
            <p:spPr bwMode="auto">
              <a:xfrm>
                <a:off x="5335308" y="5410274"/>
                <a:ext cx="2970522" cy="1142926"/>
              </a:xfrm>
              <a:prstGeom prst="cloud">
                <a:avLst/>
              </a:prstGeom>
              <a:gradFill>
                <a:gsLst>
                  <a:gs pos="0">
                    <a:srgbClr val="DDEBCF"/>
                  </a:gs>
                  <a:gs pos="50000">
                    <a:srgbClr val="9CB86E"/>
                  </a:gs>
                  <a:gs pos="100000">
                    <a:srgbClr val="156B13"/>
                  </a:gs>
                </a:gsLst>
                <a:lin ang="5400000" scaled="0"/>
              </a:gradFill>
              <a:ln w="9525" cap="flat" cmpd="sng" algn="ctr">
                <a:solidFill>
                  <a:schemeClr val="tx1"/>
                </a:solidFill>
                <a:prstDash val="solid"/>
                <a:round/>
                <a:headEnd type="none" w="med" len="med"/>
                <a:tailEnd type="none" w="med" len="med"/>
              </a:ln>
              <a:effectLst/>
            </p:spPr>
            <p:txBody>
              <a:bodyPr/>
              <a:lstStyle/>
              <a:p>
                <a:pPr algn="ctr">
                  <a:defRPr/>
                </a:pPr>
                <a:r>
                  <a:rPr lang="en-US" sz="1800" dirty="0">
                    <a:latin typeface="Times" pitchFamily="18" charset="0"/>
                  </a:rPr>
                  <a:t>DAQ (XDAQ)</a:t>
                </a:r>
              </a:p>
              <a:p>
                <a:pPr algn="ctr">
                  <a:defRPr/>
                </a:pPr>
                <a:r>
                  <a:rPr lang="en-US" sz="1800" dirty="0">
                    <a:latin typeface="Times" pitchFamily="18" charset="0"/>
                  </a:rPr>
                  <a:t>Resources</a:t>
                </a:r>
                <a:endParaRPr lang="it-IT" sz="1800" dirty="0">
                  <a:latin typeface="Times" pitchFamily="18" charset="0"/>
                </a:endParaRPr>
              </a:p>
            </p:txBody>
          </p:sp>
          <p:sp>
            <p:nvSpPr>
              <p:cNvPr id="61" name="AutoShape 4"/>
              <p:cNvSpPr>
                <a:spLocks noChangeArrowheads="1"/>
              </p:cNvSpPr>
              <p:nvPr/>
            </p:nvSpPr>
            <p:spPr bwMode="auto">
              <a:xfrm>
                <a:off x="6836076" y="2058083"/>
                <a:ext cx="1469754" cy="573427"/>
              </a:xfrm>
              <a:prstGeom prst="roundRect">
                <a:avLst>
                  <a:gd name="adj" fmla="val 16667"/>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38100">
                <a:solidFill>
                  <a:schemeClr val="tx1"/>
                </a:solidFill>
                <a:round/>
                <a:headEnd/>
                <a:tailEnd/>
              </a:ln>
              <a:effectLst>
                <a:outerShdw dist="35921" dir="2700000" algn="ctr" rotWithShape="0">
                  <a:srgbClr val="808080"/>
                </a:outerShdw>
              </a:effectLst>
            </p:spPr>
            <p:txBody>
              <a:bodyPr wrap="none" anchor="ctr"/>
              <a:lstStyle/>
              <a:p>
                <a:pPr algn="ctr">
                  <a:defRPr/>
                </a:pPr>
                <a:r>
                  <a:rPr lang="en-US" sz="2000" dirty="0">
                    <a:latin typeface="Times" pitchFamily="18" charset="0"/>
                  </a:rPr>
                  <a:t>Services</a:t>
                </a:r>
              </a:p>
            </p:txBody>
          </p:sp>
          <p:sp>
            <p:nvSpPr>
              <p:cNvPr id="71" name="AutoShape 4"/>
              <p:cNvSpPr>
                <a:spLocks noChangeArrowheads="1"/>
              </p:cNvSpPr>
              <p:nvPr/>
            </p:nvSpPr>
            <p:spPr bwMode="auto">
              <a:xfrm>
                <a:off x="6989427" y="2480299"/>
                <a:ext cx="1469753" cy="573427"/>
              </a:xfrm>
              <a:prstGeom prst="roundRect">
                <a:avLst>
                  <a:gd name="adj" fmla="val 16667"/>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38100">
                <a:solidFill>
                  <a:schemeClr val="tx1"/>
                </a:solidFill>
                <a:round/>
                <a:headEnd/>
                <a:tailEnd/>
              </a:ln>
              <a:effectLst>
                <a:outerShdw dist="35921" dir="2700000" algn="ctr" rotWithShape="0">
                  <a:srgbClr val="808080"/>
                </a:outerShdw>
              </a:effectLst>
            </p:spPr>
            <p:txBody>
              <a:bodyPr wrap="none" anchor="ctr"/>
              <a:lstStyle/>
              <a:p>
                <a:pPr algn="ctr">
                  <a:defRPr/>
                </a:pPr>
                <a:r>
                  <a:rPr lang="en-US" sz="2000" dirty="0">
                    <a:latin typeface="Times" pitchFamily="18" charset="0"/>
                  </a:rPr>
                  <a:t>Services</a:t>
                </a:r>
              </a:p>
            </p:txBody>
          </p:sp>
          <p:sp>
            <p:nvSpPr>
              <p:cNvPr id="72" name="AutoShape 4"/>
              <p:cNvSpPr>
                <a:spLocks noChangeArrowheads="1"/>
              </p:cNvSpPr>
              <p:nvPr/>
            </p:nvSpPr>
            <p:spPr bwMode="auto">
              <a:xfrm>
                <a:off x="7218591" y="2894658"/>
                <a:ext cx="1468031" cy="575391"/>
              </a:xfrm>
              <a:prstGeom prst="roundRect">
                <a:avLst>
                  <a:gd name="adj" fmla="val 16667"/>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38100">
                <a:solidFill>
                  <a:schemeClr val="tx1"/>
                </a:solidFill>
                <a:round/>
                <a:headEnd/>
                <a:tailEnd/>
              </a:ln>
              <a:effectLst>
                <a:outerShdw dist="35921" dir="2700000" algn="ctr" rotWithShape="0">
                  <a:srgbClr val="808080"/>
                </a:outerShdw>
              </a:effectLst>
            </p:spPr>
            <p:txBody>
              <a:bodyPr wrap="none" anchor="ctr"/>
              <a:lstStyle/>
              <a:p>
                <a:pPr algn="ctr">
                  <a:defRPr/>
                </a:pPr>
                <a:r>
                  <a:rPr lang="en-US" sz="2000" dirty="0">
                    <a:latin typeface="Times" pitchFamily="18" charset="0"/>
                  </a:rPr>
                  <a:t>Services</a:t>
                </a:r>
              </a:p>
            </p:txBody>
          </p:sp>
          <p:cxnSp>
            <p:nvCxnSpPr>
              <p:cNvPr id="10312" name="AutoShape 39"/>
              <p:cNvCxnSpPr>
                <a:cxnSpLocks noChangeShapeType="1"/>
                <a:stCxn id="13" idx="3"/>
                <a:endCxn id="61" idx="1"/>
              </p:cNvCxnSpPr>
              <p:nvPr/>
            </p:nvCxnSpPr>
            <p:spPr bwMode="auto">
              <a:xfrm flipV="1">
                <a:off x="6421438" y="2344738"/>
                <a:ext cx="415925" cy="152400"/>
              </a:xfrm>
              <a:prstGeom prst="curvedConnector3">
                <a:avLst>
                  <a:gd name="adj1" fmla="val 50000"/>
                </a:avLst>
              </a:prstGeom>
              <a:noFill/>
              <a:ln w="9525">
                <a:solidFill>
                  <a:schemeClr val="tx1"/>
                </a:solidFill>
                <a:prstDash val="sysDash"/>
                <a:round/>
                <a:headEnd/>
                <a:tailEnd/>
              </a:ln>
            </p:spPr>
          </p:cxnSp>
          <p:cxnSp>
            <p:nvCxnSpPr>
              <p:cNvPr id="10313" name="AutoShape 39"/>
              <p:cNvCxnSpPr>
                <a:cxnSpLocks noChangeShapeType="1"/>
                <a:stCxn id="13" idx="3"/>
                <a:endCxn id="71" idx="1"/>
              </p:cNvCxnSpPr>
              <p:nvPr/>
            </p:nvCxnSpPr>
            <p:spPr bwMode="auto">
              <a:xfrm>
                <a:off x="6421438" y="2497138"/>
                <a:ext cx="568325" cy="269875"/>
              </a:xfrm>
              <a:prstGeom prst="curvedConnector3">
                <a:avLst>
                  <a:gd name="adj1" fmla="val 50000"/>
                </a:avLst>
              </a:prstGeom>
              <a:noFill/>
              <a:ln w="9525">
                <a:solidFill>
                  <a:schemeClr val="tx1"/>
                </a:solidFill>
                <a:prstDash val="sysDash"/>
                <a:round/>
                <a:headEnd/>
                <a:tailEnd/>
              </a:ln>
            </p:spPr>
          </p:cxnSp>
          <p:cxnSp>
            <p:nvCxnSpPr>
              <p:cNvPr id="10314" name="AutoShape 39"/>
              <p:cNvCxnSpPr>
                <a:cxnSpLocks noChangeShapeType="1"/>
                <a:stCxn id="13" idx="3"/>
                <a:endCxn id="72" idx="1"/>
              </p:cNvCxnSpPr>
              <p:nvPr/>
            </p:nvCxnSpPr>
            <p:spPr bwMode="auto">
              <a:xfrm>
                <a:off x="6421438" y="2497138"/>
                <a:ext cx="796925" cy="685800"/>
              </a:xfrm>
              <a:prstGeom prst="curvedConnector3">
                <a:avLst>
                  <a:gd name="adj1" fmla="val 50000"/>
                </a:avLst>
              </a:prstGeom>
              <a:noFill/>
              <a:ln w="9525">
                <a:solidFill>
                  <a:schemeClr val="tx1"/>
                </a:solidFill>
                <a:prstDash val="sysDash"/>
                <a:round/>
                <a:headEnd/>
                <a:tailEnd/>
              </a:ln>
            </p:spPr>
          </p:cxnSp>
          <p:cxnSp>
            <p:nvCxnSpPr>
              <p:cNvPr id="10315" name="Connettore 1 87"/>
              <p:cNvCxnSpPr>
                <a:cxnSpLocks noChangeShapeType="1"/>
              </p:cNvCxnSpPr>
              <p:nvPr/>
            </p:nvCxnSpPr>
            <p:spPr bwMode="auto">
              <a:xfrm rot="5400000">
                <a:off x="6019801" y="3352800"/>
                <a:ext cx="609600" cy="3175"/>
              </a:xfrm>
              <a:prstGeom prst="line">
                <a:avLst/>
              </a:prstGeom>
              <a:noFill/>
              <a:ln w="9525" algn="ctr">
                <a:solidFill>
                  <a:schemeClr val="tx1"/>
                </a:solidFill>
                <a:prstDash val="sysDash"/>
                <a:round/>
                <a:headEnd/>
                <a:tailEnd/>
              </a:ln>
            </p:spPr>
          </p:cxnSp>
          <p:cxnSp>
            <p:nvCxnSpPr>
              <p:cNvPr id="10316" name="AutoShape 39"/>
              <p:cNvCxnSpPr>
                <a:cxnSpLocks noChangeShapeType="1"/>
                <a:endCxn id="24" idx="3"/>
              </p:cNvCxnSpPr>
              <p:nvPr/>
            </p:nvCxnSpPr>
            <p:spPr bwMode="auto">
              <a:xfrm rot="5400000">
                <a:off x="6038850" y="3735388"/>
                <a:ext cx="363538" cy="207962"/>
              </a:xfrm>
              <a:prstGeom prst="curvedConnector2">
                <a:avLst/>
              </a:prstGeom>
              <a:noFill/>
              <a:ln w="9525">
                <a:solidFill>
                  <a:schemeClr val="tx1"/>
                </a:solidFill>
                <a:prstDash val="sysDash"/>
                <a:round/>
                <a:headEnd/>
                <a:tailEnd/>
              </a:ln>
            </p:spPr>
          </p:cxnSp>
          <p:cxnSp>
            <p:nvCxnSpPr>
              <p:cNvPr id="10317" name="AutoShape 39"/>
              <p:cNvCxnSpPr>
                <a:cxnSpLocks noChangeShapeType="1"/>
                <a:endCxn id="28" idx="3"/>
              </p:cNvCxnSpPr>
              <p:nvPr/>
            </p:nvCxnSpPr>
            <p:spPr bwMode="auto">
              <a:xfrm rot="16200000" flipH="1">
                <a:off x="5962650" y="4019550"/>
                <a:ext cx="820738" cy="96838"/>
              </a:xfrm>
              <a:prstGeom prst="curvedConnector4">
                <a:avLst>
                  <a:gd name="adj1" fmla="val 45648"/>
                  <a:gd name="adj2" fmla="val 165574"/>
                </a:avLst>
              </a:prstGeom>
              <a:noFill/>
              <a:ln w="9525">
                <a:solidFill>
                  <a:schemeClr val="tx1"/>
                </a:solidFill>
                <a:prstDash val="sysDash"/>
                <a:round/>
                <a:headEnd/>
                <a:tailEnd/>
              </a:ln>
            </p:spPr>
          </p:cxnSp>
          <p:cxnSp>
            <p:nvCxnSpPr>
              <p:cNvPr id="10318" name="AutoShape 39"/>
              <p:cNvCxnSpPr>
                <a:cxnSpLocks noChangeShapeType="1"/>
                <a:endCxn id="29" idx="3"/>
              </p:cNvCxnSpPr>
              <p:nvPr/>
            </p:nvCxnSpPr>
            <p:spPr bwMode="auto">
              <a:xfrm rot="16200000" flipH="1">
                <a:off x="5914231" y="4144169"/>
                <a:ext cx="1201738" cy="381000"/>
              </a:xfrm>
              <a:prstGeom prst="curvedConnector4">
                <a:avLst>
                  <a:gd name="adj1" fmla="val 49671"/>
                  <a:gd name="adj2" fmla="val 110000"/>
                </a:avLst>
              </a:prstGeom>
              <a:noFill/>
              <a:ln w="9525">
                <a:solidFill>
                  <a:schemeClr val="tx1"/>
                </a:solidFill>
                <a:prstDash val="sysDash"/>
                <a:round/>
                <a:headEnd/>
                <a:tailEnd/>
              </a:ln>
            </p:spPr>
          </p:cxnSp>
          <p:cxnSp>
            <p:nvCxnSpPr>
              <p:cNvPr id="10319" name="AutoShape 39"/>
              <p:cNvCxnSpPr>
                <a:cxnSpLocks noChangeShapeType="1"/>
                <a:endCxn id="32" idx="1"/>
              </p:cNvCxnSpPr>
              <p:nvPr/>
            </p:nvCxnSpPr>
            <p:spPr bwMode="auto">
              <a:xfrm rot="16200000" flipH="1">
                <a:off x="6132513" y="3925887"/>
                <a:ext cx="1201738" cy="817563"/>
              </a:xfrm>
              <a:prstGeom prst="curvedConnector2">
                <a:avLst/>
              </a:prstGeom>
              <a:noFill/>
              <a:ln w="9525">
                <a:solidFill>
                  <a:schemeClr val="tx1"/>
                </a:solidFill>
                <a:prstDash val="sysDash"/>
                <a:round/>
                <a:headEnd/>
                <a:tailEnd/>
              </a:ln>
            </p:spPr>
          </p:cxnSp>
          <p:cxnSp>
            <p:nvCxnSpPr>
              <p:cNvPr id="10320" name="AutoShape 39"/>
              <p:cNvCxnSpPr>
                <a:cxnSpLocks noChangeShapeType="1"/>
                <a:endCxn id="31" idx="1"/>
              </p:cNvCxnSpPr>
              <p:nvPr/>
            </p:nvCxnSpPr>
            <p:spPr bwMode="auto">
              <a:xfrm rot="16200000" flipH="1">
                <a:off x="6219031" y="3839369"/>
                <a:ext cx="744538" cy="533400"/>
              </a:xfrm>
              <a:prstGeom prst="curvedConnector2">
                <a:avLst/>
              </a:prstGeom>
              <a:noFill/>
              <a:ln w="9525">
                <a:solidFill>
                  <a:schemeClr val="tx1"/>
                </a:solidFill>
                <a:prstDash val="sysDash"/>
                <a:round/>
                <a:headEnd/>
                <a:tailEnd/>
              </a:ln>
            </p:spPr>
          </p:cxnSp>
          <p:cxnSp>
            <p:nvCxnSpPr>
              <p:cNvPr id="10321" name="AutoShape 39"/>
              <p:cNvCxnSpPr>
                <a:cxnSpLocks noChangeShapeType="1"/>
                <a:endCxn id="30" idx="1"/>
              </p:cNvCxnSpPr>
              <p:nvPr/>
            </p:nvCxnSpPr>
            <p:spPr bwMode="auto">
              <a:xfrm rot="16200000" flipH="1">
                <a:off x="6295231" y="3763169"/>
                <a:ext cx="287338" cy="228600"/>
              </a:xfrm>
              <a:prstGeom prst="curvedConnector2">
                <a:avLst/>
              </a:prstGeom>
              <a:noFill/>
              <a:ln w="9525">
                <a:solidFill>
                  <a:schemeClr val="tx1"/>
                </a:solidFill>
                <a:prstDash val="sysDash"/>
                <a:round/>
                <a:headEnd/>
                <a:tailEnd/>
              </a:ln>
            </p:spPr>
          </p:cxnSp>
          <p:cxnSp>
            <p:nvCxnSpPr>
              <p:cNvPr id="10322" name="AutoShape 39"/>
              <p:cNvCxnSpPr>
                <a:cxnSpLocks noChangeShapeType="1"/>
                <a:endCxn id="61" idx="1"/>
              </p:cNvCxnSpPr>
              <p:nvPr/>
            </p:nvCxnSpPr>
            <p:spPr bwMode="auto">
              <a:xfrm rot="5400000" flipH="1" flipV="1">
                <a:off x="6229351" y="2439987"/>
                <a:ext cx="703262" cy="512763"/>
              </a:xfrm>
              <a:prstGeom prst="curvedConnector2">
                <a:avLst/>
              </a:prstGeom>
              <a:noFill/>
              <a:ln w="9525">
                <a:solidFill>
                  <a:schemeClr val="tx1"/>
                </a:solidFill>
                <a:prstDash val="sysDash"/>
                <a:round/>
                <a:headEnd/>
                <a:tailEnd/>
              </a:ln>
            </p:spPr>
          </p:cxnSp>
          <p:cxnSp>
            <p:nvCxnSpPr>
              <p:cNvPr id="10323" name="AutoShape 39"/>
              <p:cNvCxnSpPr>
                <a:cxnSpLocks noChangeShapeType="1"/>
                <a:endCxn id="71" idx="1"/>
              </p:cNvCxnSpPr>
              <p:nvPr/>
            </p:nvCxnSpPr>
            <p:spPr bwMode="auto">
              <a:xfrm flipV="1">
                <a:off x="6324600" y="2767013"/>
                <a:ext cx="665163" cy="204787"/>
              </a:xfrm>
              <a:prstGeom prst="curvedConnector3">
                <a:avLst>
                  <a:gd name="adj1" fmla="val 50000"/>
                </a:avLst>
              </a:prstGeom>
              <a:noFill/>
              <a:ln w="9525">
                <a:solidFill>
                  <a:schemeClr val="tx1"/>
                </a:solidFill>
                <a:prstDash val="sysDash"/>
                <a:round/>
                <a:headEnd/>
                <a:tailEnd/>
              </a:ln>
            </p:spPr>
          </p:cxnSp>
          <p:cxnSp>
            <p:nvCxnSpPr>
              <p:cNvPr id="10324" name="AutoShape 39"/>
              <p:cNvCxnSpPr>
                <a:cxnSpLocks noChangeShapeType="1"/>
                <a:endCxn id="72" idx="1"/>
              </p:cNvCxnSpPr>
              <p:nvPr/>
            </p:nvCxnSpPr>
            <p:spPr bwMode="auto">
              <a:xfrm>
                <a:off x="6324600" y="2971800"/>
                <a:ext cx="893763" cy="211138"/>
              </a:xfrm>
              <a:prstGeom prst="curvedConnector3">
                <a:avLst>
                  <a:gd name="adj1" fmla="val 50000"/>
                </a:avLst>
              </a:prstGeom>
              <a:noFill/>
              <a:ln w="9525">
                <a:solidFill>
                  <a:schemeClr val="tx1"/>
                </a:solidFill>
                <a:prstDash val="sysDash"/>
                <a:round/>
                <a:headEnd/>
                <a:tailEnd/>
              </a:ln>
            </p:spPr>
          </p:cxnSp>
        </p:grpSp>
      </p:grpSp>
      <p:pic>
        <p:nvPicPr>
          <p:cNvPr id="10247" name="Immagine 7" descr="FMWithOutPS.png"/>
          <p:cNvPicPr>
            <a:picLocks noChangeAspect="1"/>
          </p:cNvPicPr>
          <p:nvPr/>
        </p:nvPicPr>
        <p:blipFill>
          <a:blip r:embed="rId7"/>
          <a:srcRect/>
          <a:stretch>
            <a:fillRect/>
          </a:stretch>
        </p:blipFill>
        <p:spPr bwMode="auto">
          <a:xfrm>
            <a:off x="5000628" y="928670"/>
            <a:ext cx="3690938" cy="2447925"/>
          </a:xfrm>
          <a:prstGeom prst="rect">
            <a:avLst/>
          </a:prstGeom>
          <a:noFill/>
          <a:ln w="9525">
            <a:noFill/>
            <a:miter lim="800000"/>
            <a:headEnd/>
            <a:tailEnd/>
          </a:ln>
        </p:spPr>
      </p:pic>
      <p:grpSp>
        <p:nvGrpSpPr>
          <p:cNvPr id="10248" name="Gruppo 48"/>
          <p:cNvGrpSpPr>
            <a:grpSpLocks/>
          </p:cNvGrpSpPr>
          <p:nvPr/>
        </p:nvGrpSpPr>
        <p:grpSpPr bwMode="auto">
          <a:xfrm>
            <a:off x="4929190" y="3714752"/>
            <a:ext cx="4057650" cy="2752725"/>
            <a:chOff x="4953000" y="990600"/>
            <a:chExt cx="4267200" cy="3429000"/>
          </a:xfrm>
        </p:grpSpPr>
        <p:sp>
          <p:nvSpPr>
            <p:cNvPr id="10249" name="Rectangle 18"/>
            <p:cNvSpPr>
              <a:spLocks noChangeArrowheads="1"/>
            </p:cNvSpPr>
            <p:nvPr/>
          </p:nvSpPr>
          <p:spPr bwMode="auto">
            <a:xfrm>
              <a:off x="4953000" y="990600"/>
              <a:ext cx="4114800" cy="3429000"/>
            </a:xfrm>
            <a:prstGeom prst="rect">
              <a:avLst/>
            </a:prstGeom>
            <a:gradFill rotWithShape="0">
              <a:gsLst>
                <a:gs pos="0">
                  <a:srgbClr val="5E9EFF"/>
                </a:gs>
                <a:gs pos="39999">
                  <a:srgbClr val="85C2FF"/>
                </a:gs>
                <a:gs pos="70000">
                  <a:srgbClr val="C4D6EB"/>
                </a:gs>
                <a:gs pos="100000">
                  <a:srgbClr val="FFEBFA"/>
                </a:gs>
              </a:gsLst>
              <a:lin ang="5400000"/>
            </a:gradFill>
            <a:ln w="28575">
              <a:noFill/>
              <a:miter lim="800000"/>
              <a:headEnd/>
              <a:tailEnd/>
            </a:ln>
          </p:spPr>
          <p:txBody>
            <a:bodyPr/>
            <a:lstStyle/>
            <a:p>
              <a:pPr marL="342900" indent="-342900">
                <a:spcBef>
                  <a:spcPct val="20000"/>
                </a:spcBef>
              </a:pPr>
              <a:endParaRPr lang="it-IT" sz="1600">
                <a:latin typeface="Helvetica" pitchFamily="13" charset="0"/>
              </a:endParaRPr>
            </a:p>
          </p:txBody>
        </p:sp>
        <p:grpSp>
          <p:nvGrpSpPr>
            <p:cNvPr id="10250" name="Group 5"/>
            <p:cNvGrpSpPr>
              <a:grpSpLocks/>
            </p:cNvGrpSpPr>
            <p:nvPr/>
          </p:nvGrpSpPr>
          <p:grpSpPr bwMode="auto">
            <a:xfrm>
              <a:off x="5033961" y="1066800"/>
              <a:ext cx="2884485" cy="3279775"/>
              <a:chOff x="1985" y="768"/>
              <a:chExt cx="1968" cy="2066"/>
            </a:xfrm>
          </p:grpSpPr>
          <p:grpSp>
            <p:nvGrpSpPr>
              <p:cNvPr id="10261" name="Group 6"/>
              <p:cNvGrpSpPr>
                <a:grpSpLocks/>
              </p:cNvGrpSpPr>
              <p:nvPr/>
            </p:nvGrpSpPr>
            <p:grpSpPr bwMode="auto">
              <a:xfrm>
                <a:off x="2346" y="768"/>
                <a:ext cx="1166" cy="960"/>
                <a:chOff x="3226" y="3068"/>
                <a:chExt cx="1166" cy="960"/>
              </a:xfrm>
            </p:grpSpPr>
            <p:sp>
              <p:nvSpPr>
                <p:cNvPr id="10275" name="Rectangle 11"/>
                <p:cNvSpPr>
                  <a:spLocks noChangeAspect="1" noChangeArrowheads="1"/>
                </p:cNvSpPr>
                <p:nvPr/>
              </p:nvSpPr>
              <p:spPr bwMode="auto">
                <a:xfrm>
                  <a:off x="3226" y="3068"/>
                  <a:ext cx="1144" cy="960"/>
                </a:xfrm>
                <a:prstGeom prst="rect">
                  <a:avLst/>
                </a:prstGeom>
                <a:solidFill>
                  <a:srgbClr val="D9DEFF"/>
                </a:solidFill>
                <a:ln w="9525">
                  <a:solidFill>
                    <a:schemeClr val="tx1"/>
                  </a:solidFill>
                  <a:miter lim="800000"/>
                  <a:headEnd/>
                  <a:tailEnd/>
                </a:ln>
              </p:spPr>
              <p:txBody>
                <a:bodyPr wrap="none" anchor="ctr"/>
                <a:lstStyle/>
                <a:p>
                  <a:endParaRPr lang="it-IT" sz="1200"/>
                </a:p>
              </p:txBody>
            </p:sp>
            <p:sp>
              <p:nvSpPr>
                <p:cNvPr id="10276" name="Rectangle 12"/>
                <p:cNvSpPr>
                  <a:spLocks noChangeAspect="1" noChangeArrowheads="1"/>
                </p:cNvSpPr>
                <p:nvPr/>
              </p:nvSpPr>
              <p:spPr bwMode="auto">
                <a:xfrm>
                  <a:off x="3311" y="3706"/>
                  <a:ext cx="435" cy="293"/>
                </a:xfrm>
                <a:prstGeom prst="rect">
                  <a:avLst/>
                </a:prstGeom>
                <a:solidFill>
                  <a:srgbClr val="F1DB8B"/>
                </a:solidFill>
                <a:ln w="9525">
                  <a:solidFill>
                    <a:schemeClr val="tx1"/>
                  </a:solidFill>
                  <a:miter lim="800000"/>
                  <a:headEnd/>
                  <a:tailEnd/>
                </a:ln>
              </p:spPr>
              <p:txBody>
                <a:bodyPr wrap="none" anchor="ctr"/>
                <a:lstStyle/>
                <a:p>
                  <a:r>
                    <a:rPr lang="it-IT" sz="1000"/>
                    <a:t>Input</a:t>
                  </a:r>
                </a:p>
                <a:p>
                  <a:r>
                    <a:rPr lang="en-US" sz="1000"/>
                    <a:t>Handler</a:t>
                  </a:r>
                  <a:endParaRPr lang="it-IT" sz="1000"/>
                </a:p>
              </p:txBody>
            </p:sp>
            <p:sp>
              <p:nvSpPr>
                <p:cNvPr id="10277" name="Rectangle 13"/>
                <p:cNvSpPr>
                  <a:spLocks noChangeAspect="1" noChangeArrowheads="1"/>
                </p:cNvSpPr>
                <p:nvPr/>
              </p:nvSpPr>
              <p:spPr bwMode="auto">
                <a:xfrm>
                  <a:off x="3288" y="3305"/>
                  <a:ext cx="481" cy="293"/>
                </a:xfrm>
                <a:prstGeom prst="rect">
                  <a:avLst/>
                </a:prstGeom>
                <a:solidFill>
                  <a:srgbClr val="F3D789"/>
                </a:solidFill>
                <a:ln w="19050">
                  <a:solidFill>
                    <a:srgbClr val="FF0000"/>
                  </a:solidFill>
                  <a:prstDash val="dash"/>
                  <a:miter lim="800000"/>
                  <a:headEnd/>
                  <a:tailEnd/>
                </a:ln>
              </p:spPr>
              <p:txBody>
                <a:bodyPr wrap="none" anchor="ctr"/>
                <a:lstStyle/>
                <a:p>
                  <a:r>
                    <a:rPr lang="it-IT" sz="1000"/>
                    <a:t>Event</a:t>
                  </a:r>
                </a:p>
                <a:p>
                  <a:r>
                    <a:rPr lang="it-IT" sz="1000"/>
                    <a:t>Processor</a:t>
                  </a:r>
                </a:p>
              </p:txBody>
            </p:sp>
            <p:sp>
              <p:nvSpPr>
                <p:cNvPr id="10278" name="Rectangle 14"/>
                <p:cNvSpPr>
                  <a:spLocks noChangeAspect="1" noChangeArrowheads="1"/>
                </p:cNvSpPr>
                <p:nvPr/>
              </p:nvSpPr>
              <p:spPr bwMode="auto">
                <a:xfrm>
                  <a:off x="3918" y="3305"/>
                  <a:ext cx="435" cy="293"/>
                </a:xfrm>
                <a:prstGeom prst="rect">
                  <a:avLst/>
                </a:prstGeom>
                <a:solidFill>
                  <a:srgbClr val="F1DB8B"/>
                </a:solidFill>
                <a:ln w="19050">
                  <a:solidFill>
                    <a:srgbClr val="FF0000"/>
                  </a:solidFill>
                  <a:prstDash val="dash"/>
                  <a:miter lim="800000"/>
                  <a:headEnd/>
                  <a:tailEnd/>
                </a:ln>
              </p:spPr>
              <p:txBody>
                <a:bodyPr wrap="none" anchor="ctr"/>
                <a:lstStyle/>
                <a:p>
                  <a:r>
                    <a:rPr lang="it-IT" sz="1000"/>
                    <a:t>FSM</a:t>
                  </a:r>
                </a:p>
                <a:p>
                  <a:r>
                    <a:rPr lang="it-IT" sz="1000"/>
                    <a:t>Engine</a:t>
                  </a:r>
                </a:p>
              </p:txBody>
            </p:sp>
            <p:sp>
              <p:nvSpPr>
                <p:cNvPr id="10279" name="Rectangle 15"/>
                <p:cNvSpPr>
                  <a:spLocks noChangeAspect="1" noChangeArrowheads="1"/>
                </p:cNvSpPr>
                <p:nvPr/>
              </p:nvSpPr>
              <p:spPr bwMode="auto">
                <a:xfrm>
                  <a:off x="3902" y="3711"/>
                  <a:ext cx="445" cy="294"/>
                </a:xfrm>
                <a:prstGeom prst="rect">
                  <a:avLst/>
                </a:prstGeom>
                <a:solidFill>
                  <a:srgbClr val="F1DB8B"/>
                </a:solidFill>
                <a:ln w="19050">
                  <a:solidFill>
                    <a:srgbClr val="FF0000"/>
                  </a:solidFill>
                  <a:prstDash val="dash"/>
                  <a:miter lim="800000"/>
                  <a:headEnd/>
                  <a:tailEnd/>
                </a:ln>
              </p:spPr>
              <p:txBody>
                <a:bodyPr wrap="none" anchor="ctr"/>
                <a:lstStyle/>
                <a:p>
                  <a:r>
                    <a:rPr lang="it-IT" sz="1000"/>
                    <a:t>Resource</a:t>
                  </a:r>
                </a:p>
                <a:p>
                  <a:r>
                    <a:rPr lang="it-IT" sz="1000"/>
                    <a:t>Proxy</a:t>
                  </a:r>
                </a:p>
              </p:txBody>
            </p:sp>
            <p:sp>
              <p:nvSpPr>
                <p:cNvPr id="10280" name="Line 16"/>
                <p:cNvSpPr>
                  <a:spLocks noChangeAspect="1" noChangeShapeType="1"/>
                </p:cNvSpPr>
                <p:nvPr/>
              </p:nvSpPr>
              <p:spPr bwMode="auto">
                <a:xfrm flipV="1">
                  <a:off x="3523" y="3618"/>
                  <a:ext cx="0" cy="115"/>
                </a:xfrm>
                <a:prstGeom prst="line">
                  <a:avLst/>
                </a:prstGeom>
                <a:noFill/>
                <a:ln w="9525">
                  <a:solidFill>
                    <a:schemeClr val="tx1"/>
                  </a:solidFill>
                  <a:round/>
                  <a:headEnd/>
                  <a:tailEnd type="triangle" w="med" len="med"/>
                </a:ln>
              </p:spPr>
              <p:txBody>
                <a:bodyPr/>
                <a:lstStyle/>
                <a:p>
                  <a:endParaRPr lang="it-IT"/>
                </a:p>
              </p:txBody>
            </p:sp>
            <p:sp>
              <p:nvSpPr>
                <p:cNvPr id="10281" name="Line 17"/>
                <p:cNvSpPr>
                  <a:spLocks noChangeAspect="1" noChangeShapeType="1"/>
                </p:cNvSpPr>
                <p:nvPr/>
              </p:nvSpPr>
              <p:spPr bwMode="auto">
                <a:xfrm flipV="1">
                  <a:off x="3765" y="3452"/>
                  <a:ext cx="156" cy="1"/>
                </a:xfrm>
                <a:prstGeom prst="line">
                  <a:avLst/>
                </a:prstGeom>
                <a:noFill/>
                <a:ln w="9525">
                  <a:solidFill>
                    <a:schemeClr val="tx1"/>
                  </a:solidFill>
                  <a:round/>
                  <a:headEnd type="triangle" w="med" len="med"/>
                  <a:tailEnd type="triangle" w="med" len="med"/>
                </a:ln>
              </p:spPr>
              <p:txBody>
                <a:bodyPr/>
                <a:lstStyle/>
                <a:p>
                  <a:endParaRPr lang="it-IT"/>
                </a:p>
              </p:txBody>
            </p:sp>
            <p:sp>
              <p:nvSpPr>
                <p:cNvPr id="10282" name="Line 18"/>
                <p:cNvSpPr>
                  <a:spLocks noChangeAspect="1" noChangeShapeType="1"/>
                </p:cNvSpPr>
                <p:nvPr/>
              </p:nvSpPr>
              <p:spPr bwMode="auto">
                <a:xfrm>
                  <a:off x="3745" y="3613"/>
                  <a:ext cx="111" cy="80"/>
                </a:xfrm>
                <a:prstGeom prst="line">
                  <a:avLst/>
                </a:prstGeom>
                <a:noFill/>
                <a:ln w="9525">
                  <a:solidFill>
                    <a:schemeClr val="tx1"/>
                  </a:solidFill>
                  <a:round/>
                  <a:headEnd/>
                  <a:tailEnd type="triangle" w="med" len="med"/>
                </a:ln>
              </p:spPr>
              <p:txBody>
                <a:bodyPr/>
                <a:lstStyle/>
                <a:p>
                  <a:endParaRPr lang="it-IT"/>
                </a:p>
              </p:txBody>
            </p:sp>
            <p:sp>
              <p:nvSpPr>
                <p:cNvPr id="10283" name="Line 19"/>
                <p:cNvSpPr>
                  <a:spLocks noChangeAspect="1" noChangeShapeType="1"/>
                </p:cNvSpPr>
                <p:nvPr/>
              </p:nvSpPr>
              <p:spPr bwMode="auto">
                <a:xfrm>
                  <a:off x="4161" y="3607"/>
                  <a:ext cx="0" cy="92"/>
                </a:xfrm>
                <a:prstGeom prst="line">
                  <a:avLst/>
                </a:prstGeom>
                <a:noFill/>
                <a:ln w="9525">
                  <a:solidFill>
                    <a:schemeClr val="tx1"/>
                  </a:solidFill>
                  <a:round/>
                  <a:headEnd/>
                  <a:tailEnd type="triangle" w="med" len="med"/>
                </a:ln>
              </p:spPr>
              <p:txBody>
                <a:bodyPr/>
                <a:lstStyle/>
                <a:p>
                  <a:endParaRPr lang="it-IT"/>
                </a:p>
              </p:txBody>
            </p:sp>
            <p:sp>
              <p:nvSpPr>
                <p:cNvPr id="10284" name="Text Box 20"/>
                <p:cNvSpPr txBox="1">
                  <a:spLocks noChangeAspect="1" noChangeArrowheads="1"/>
                </p:cNvSpPr>
                <p:nvPr/>
              </p:nvSpPr>
              <p:spPr bwMode="auto">
                <a:xfrm>
                  <a:off x="3226" y="3107"/>
                  <a:ext cx="1166" cy="242"/>
                </a:xfrm>
                <a:prstGeom prst="rect">
                  <a:avLst/>
                </a:prstGeom>
                <a:noFill/>
                <a:ln w="9525">
                  <a:noFill/>
                  <a:miter lim="800000"/>
                  <a:headEnd/>
                  <a:tailEnd/>
                </a:ln>
              </p:spPr>
              <p:txBody>
                <a:bodyPr wrap="none">
                  <a:spAutoFit/>
                </a:bodyPr>
                <a:lstStyle/>
                <a:p>
                  <a:r>
                    <a:rPr lang="en-US" sz="1400"/>
                    <a:t>Function Manager</a:t>
                  </a:r>
                </a:p>
              </p:txBody>
            </p:sp>
          </p:grpSp>
          <p:grpSp>
            <p:nvGrpSpPr>
              <p:cNvPr id="10262" name="Group 22"/>
              <p:cNvGrpSpPr>
                <a:grpSpLocks noChangeAspect="1"/>
              </p:cNvGrpSpPr>
              <p:nvPr/>
            </p:nvGrpSpPr>
            <p:grpSpPr bwMode="auto">
              <a:xfrm>
                <a:off x="2229" y="2106"/>
                <a:ext cx="1724" cy="728"/>
                <a:chOff x="2400" y="2736"/>
                <a:chExt cx="864" cy="336"/>
              </a:xfrm>
            </p:grpSpPr>
            <p:sp>
              <p:nvSpPr>
                <p:cNvPr id="10269" name="Oval 23"/>
                <p:cNvSpPr>
                  <a:spLocks noChangeAspect="1" noChangeArrowheads="1"/>
                </p:cNvSpPr>
                <p:nvPr/>
              </p:nvSpPr>
              <p:spPr bwMode="auto">
                <a:xfrm>
                  <a:off x="2592" y="2928"/>
                  <a:ext cx="192" cy="96"/>
                </a:xfrm>
                <a:prstGeom prst="ellipse">
                  <a:avLst/>
                </a:prstGeom>
                <a:solidFill>
                  <a:srgbClr val="EDC9B1"/>
                </a:solidFill>
                <a:ln w="9525">
                  <a:solidFill>
                    <a:schemeClr val="tx1"/>
                  </a:solidFill>
                  <a:round/>
                  <a:headEnd/>
                  <a:tailEnd/>
                </a:ln>
              </p:spPr>
              <p:txBody>
                <a:bodyPr wrap="none" anchor="ctr"/>
                <a:lstStyle/>
                <a:p>
                  <a:endParaRPr lang="it-IT"/>
                </a:p>
              </p:txBody>
            </p:sp>
            <p:sp>
              <p:nvSpPr>
                <p:cNvPr id="10270" name="Oval 24"/>
                <p:cNvSpPr>
                  <a:spLocks noChangeAspect="1" noChangeArrowheads="1"/>
                </p:cNvSpPr>
                <p:nvPr/>
              </p:nvSpPr>
              <p:spPr bwMode="auto">
                <a:xfrm>
                  <a:off x="2832" y="2976"/>
                  <a:ext cx="192" cy="96"/>
                </a:xfrm>
                <a:prstGeom prst="ellipse">
                  <a:avLst/>
                </a:prstGeom>
                <a:solidFill>
                  <a:srgbClr val="EDC9B1"/>
                </a:solidFill>
                <a:ln w="9525">
                  <a:solidFill>
                    <a:schemeClr val="tx1"/>
                  </a:solidFill>
                  <a:round/>
                  <a:headEnd/>
                  <a:tailEnd/>
                </a:ln>
              </p:spPr>
              <p:txBody>
                <a:bodyPr wrap="none" anchor="ctr"/>
                <a:lstStyle/>
                <a:p>
                  <a:endParaRPr lang="it-IT"/>
                </a:p>
              </p:txBody>
            </p:sp>
            <p:sp>
              <p:nvSpPr>
                <p:cNvPr id="10271" name="Oval 25"/>
                <p:cNvSpPr>
                  <a:spLocks noChangeAspect="1" noChangeArrowheads="1"/>
                </p:cNvSpPr>
                <p:nvPr/>
              </p:nvSpPr>
              <p:spPr bwMode="auto">
                <a:xfrm>
                  <a:off x="2928" y="2784"/>
                  <a:ext cx="192" cy="96"/>
                </a:xfrm>
                <a:prstGeom prst="ellipse">
                  <a:avLst/>
                </a:prstGeom>
                <a:solidFill>
                  <a:srgbClr val="EDC9B1"/>
                </a:solidFill>
                <a:ln w="9525">
                  <a:solidFill>
                    <a:schemeClr val="tx1"/>
                  </a:solidFill>
                  <a:round/>
                  <a:headEnd/>
                  <a:tailEnd/>
                </a:ln>
              </p:spPr>
              <p:txBody>
                <a:bodyPr wrap="none" anchor="ctr"/>
                <a:lstStyle/>
                <a:p>
                  <a:endParaRPr lang="it-IT"/>
                </a:p>
              </p:txBody>
            </p:sp>
            <p:sp>
              <p:nvSpPr>
                <p:cNvPr id="10272" name="Oval 26"/>
                <p:cNvSpPr>
                  <a:spLocks noChangeAspect="1" noChangeArrowheads="1"/>
                </p:cNvSpPr>
                <p:nvPr/>
              </p:nvSpPr>
              <p:spPr bwMode="auto">
                <a:xfrm>
                  <a:off x="2640" y="2736"/>
                  <a:ext cx="192" cy="96"/>
                </a:xfrm>
                <a:prstGeom prst="ellipse">
                  <a:avLst/>
                </a:prstGeom>
                <a:solidFill>
                  <a:srgbClr val="EDC9B1"/>
                </a:solidFill>
                <a:ln w="9525">
                  <a:solidFill>
                    <a:schemeClr val="tx1"/>
                  </a:solidFill>
                  <a:round/>
                  <a:headEnd/>
                  <a:tailEnd/>
                </a:ln>
              </p:spPr>
              <p:txBody>
                <a:bodyPr wrap="none" anchor="ctr"/>
                <a:lstStyle/>
                <a:p>
                  <a:endParaRPr lang="it-IT"/>
                </a:p>
              </p:txBody>
            </p:sp>
            <p:sp>
              <p:nvSpPr>
                <p:cNvPr id="10273" name="Oval 27"/>
                <p:cNvSpPr>
                  <a:spLocks noChangeAspect="1" noChangeArrowheads="1"/>
                </p:cNvSpPr>
                <p:nvPr/>
              </p:nvSpPr>
              <p:spPr bwMode="auto">
                <a:xfrm>
                  <a:off x="3072" y="2928"/>
                  <a:ext cx="192" cy="96"/>
                </a:xfrm>
                <a:prstGeom prst="ellipse">
                  <a:avLst/>
                </a:prstGeom>
                <a:solidFill>
                  <a:srgbClr val="EDC9B1"/>
                </a:solidFill>
                <a:ln w="9525">
                  <a:solidFill>
                    <a:schemeClr val="tx1"/>
                  </a:solidFill>
                  <a:round/>
                  <a:headEnd/>
                  <a:tailEnd/>
                </a:ln>
              </p:spPr>
              <p:txBody>
                <a:bodyPr wrap="none" anchor="ctr"/>
                <a:lstStyle/>
                <a:p>
                  <a:endParaRPr lang="it-IT"/>
                </a:p>
              </p:txBody>
            </p:sp>
            <p:sp>
              <p:nvSpPr>
                <p:cNvPr id="10274" name="Oval 28"/>
                <p:cNvSpPr>
                  <a:spLocks noChangeAspect="1" noChangeArrowheads="1"/>
                </p:cNvSpPr>
                <p:nvPr/>
              </p:nvSpPr>
              <p:spPr bwMode="auto">
                <a:xfrm>
                  <a:off x="2400" y="2784"/>
                  <a:ext cx="192" cy="96"/>
                </a:xfrm>
                <a:prstGeom prst="ellipse">
                  <a:avLst/>
                </a:prstGeom>
                <a:solidFill>
                  <a:srgbClr val="EDC9B1"/>
                </a:solidFill>
                <a:ln w="9525">
                  <a:solidFill>
                    <a:schemeClr val="tx1"/>
                  </a:solidFill>
                  <a:round/>
                  <a:headEnd/>
                  <a:tailEnd/>
                </a:ln>
              </p:spPr>
              <p:txBody>
                <a:bodyPr wrap="none" anchor="ctr"/>
                <a:lstStyle/>
                <a:p>
                  <a:endParaRPr lang="it-IT"/>
                </a:p>
              </p:txBody>
            </p:sp>
          </p:grpSp>
          <p:sp>
            <p:nvSpPr>
              <p:cNvPr id="10263" name="Line 29"/>
              <p:cNvSpPr>
                <a:spLocks noChangeShapeType="1"/>
              </p:cNvSpPr>
              <p:nvPr/>
            </p:nvSpPr>
            <p:spPr bwMode="auto">
              <a:xfrm flipH="1">
                <a:off x="3013" y="1712"/>
                <a:ext cx="196" cy="412"/>
              </a:xfrm>
              <a:prstGeom prst="line">
                <a:avLst/>
              </a:prstGeom>
              <a:noFill/>
              <a:ln w="28575">
                <a:solidFill>
                  <a:schemeClr val="accent2"/>
                </a:solidFill>
                <a:round/>
                <a:headEnd/>
                <a:tailEnd type="triangle" w="med" len="med"/>
              </a:ln>
            </p:spPr>
            <p:txBody>
              <a:bodyPr/>
              <a:lstStyle/>
              <a:p>
                <a:endParaRPr lang="it-IT"/>
              </a:p>
            </p:txBody>
          </p:sp>
          <p:sp>
            <p:nvSpPr>
              <p:cNvPr id="10264" name="Line 31"/>
              <p:cNvSpPr>
                <a:spLocks noChangeShapeType="1"/>
              </p:cNvSpPr>
              <p:nvPr/>
            </p:nvSpPr>
            <p:spPr bwMode="auto">
              <a:xfrm rot="16200000" flipV="1">
                <a:off x="2423" y="1798"/>
                <a:ext cx="440" cy="227"/>
              </a:xfrm>
              <a:prstGeom prst="line">
                <a:avLst/>
              </a:prstGeom>
              <a:noFill/>
              <a:ln w="28575">
                <a:solidFill>
                  <a:srgbClr val="FFCC00"/>
                </a:solidFill>
                <a:round/>
                <a:headEnd/>
                <a:tailEnd type="triangle" w="med" len="med"/>
              </a:ln>
            </p:spPr>
            <p:txBody>
              <a:bodyPr/>
              <a:lstStyle/>
              <a:p>
                <a:endParaRPr lang="it-IT"/>
              </a:p>
            </p:txBody>
          </p:sp>
          <p:sp>
            <p:nvSpPr>
              <p:cNvPr id="10265" name="Line 32"/>
              <p:cNvSpPr>
                <a:spLocks noChangeShapeType="1"/>
              </p:cNvSpPr>
              <p:nvPr/>
            </p:nvSpPr>
            <p:spPr bwMode="auto">
              <a:xfrm rot="16200000" flipH="1">
                <a:off x="2610" y="1825"/>
                <a:ext cx="408" cy="145"/>
              </a:xfrm>
              <a:prstGeom prst="line">
                <a:avLst/>
              </a:prstGeom>
              <a:noFill/>
              <a:ln w="28575">
                <a:solidFill>
                  <a:srgbClr val="996633"/>
                </a:solidFill>
                <a:round/>
                <a:headEnd type="triangle" w="med" len="med"/>
                <a:tailEnd/>
              </a:ln>
            </p:spPr>
            <p:txBody>
              <a:bodyPr/>
              <a:lstStyle/>
              <a:p>
                <a:endParaRPr lang="it-IT"/>
              </a:p>
            </p:txBody>
          </p:sp>
          <p:sp>
            <p:nvSpPr>
              <p:cNvPr id="10266" name="Line 33"/>
              <p:cNvSpPr>
                <a:spLocks noChangeShapeType="1"/>
              </p:cNvSpPr>
              <p:nvPr/>
            </p:nvSpPr>
            <p:spPr bwMode="auto">
              <a:xfrm rot="16200000" flipH="1">
                <a:off x="2518" y="1829"/>
                <a:ext cx="424" cy="161"/>
              </a:xfrm>
              <a:prstGeom prst="line">
                <a:avLst/>
              </a:prstGeom>
              <a:noFill/>
              <a:ln w="28575">
                <a:solidFill>
                  <a:srgbClr val="336600"/>
                </a:solidFill>
                <a:round/>
                <a:headEnd type="triangle" w="med" len="med"/>
                <a:tailEnd/>
              </a:ln>
            </p:spPr>
            <p:txBody>
              <a:bodyPr/>
              <a:lstStyle/>
              <a:p>
                <a:endParaRPr lang="it-IT"/>
              </a:p>
            </p:txBody>
          </p:sp>
          <p:sp>
            <p:nvSpPr>
              <p:cNvPr id="10267" name="Line 34"/>
              <p:cNvSpPr>
                <a:spLocks noChangeShapeType="1"/>
              </p:cNvSpPr>
              <p:nvPr/>
            </p:nvSpPr>
            <p:spPr bwMode="auto">
              <a:xfrm>
                <a:off x="1985" y="1538"/>
                <a:ext cx="412" cy="4"/>
              </a:xfrm>
              <a:prstGeom prst="line">
                <a:avLst/>
              </a:prstGeom>
              <a:noFill/>
              <a:ln w="28575">
                <a:solidFill>
                  <a:schemeClr val="accent2"/>
                </a:solidFill>
                <a:round/>
                <a:headEnd/>
                <a:tailEnd type="triangle" w="med" len="med"/>
              </a:ln>
            </p:spPr>
            <p:txBody>
              <a:bodyPr/>
              <a:lstStyle/>
              <a:p>
                <a:endParaRPr lang="it-IT"/>
              </a:p>
            </p:txBody>
          </p:sp>
          <p:sp>
            <p:nvSpPr>
              <p:cNvPr id="10268" name="Text Box 35"/>
              <p:cNvSpPr txBox="1">
                <a:spLocks noChangeArrowheads="1"/>
              </p:cNvSpPr>
              <p:nvPr/>
            </p:nvSpPr>
            <p:spPr bwMode="auto">
              <a:xfrm>
                <a:off x="2671" y="2343"/>
                <a:ext cx="747" cy="242"/>
              </a:xfrm>
              <a:prstGeom prst="rect">
                <a:avLst/>
              </a:prstGeom>
              <a:noFill/>
              <a:ln w="9525">
                <a:noFill/>
                <a:miter lim="800000"/>
                <a:headEnd/>
                <a:tailEnd/>
              </a:ln>
            </p:spPr>
            <p:txBody>
              <a:bodyPr wrap="none">
                <a:spAutoFit/>
              </a:bodyPr>
              <a:lstStyle/>
              <a:p>
                <a:r>
                  <a:rPr lang="en-US" sz="1400">
                    <a:latin typeface="Helvetica" pitchFamily="13" charset="0"/>
                  </a:rPr>
                  <a:t>Resources</a:t>
                </a:r>
              </a:p>
            </p:txBody>
          </p:sp>
        </p:grpSp>
        <p:sp>
          <p:nvSpPr>
            <p:cNvPr id="10251" name="Line 36"/>
            <p:cNvSpPr>
              <a:spLocks noChangeShapeType="1"/>
            </p:cNvSpPr>
            <p:nvPr/>
          </p:nvSpPr>
          <p:spPr bwMode="auto">
            <a:xfrm flipV="1">
              <a:off x="7346950" y="1571625"/>
              <a:ext cx="604838" cy="6350"/>
            </a:xfrm>
            <a:prstGeom prst="line">
              <a:avLst/>
            </a:prstGeom>
            <a:noFill/>
            <a:ln w="28575">
              <a:solidFill>
                <a:schemeClr val="accent2"/>
              </a:solidFill>
              <a:round/>
              <a:headEnd/>
              <a:tailEnd type="triangle" w="med" len="med"/>
            </a:ln>
          </p:spPr>
          <p:txBody>
            <a:bodyPr/>
            <a:lstStyle/>
            <a:p>
              <a:endParaRPr lang="it-IT"/>
            </a:p>
          </p:txBody>
        </p:sp>
        <p:sp>
          <p:nvSpPr>
            <p:cNvPr id="10252" name="Line 37"/>
            <p:cNvSpPr>
              <a:spLocks noChangeShapeType="1"/>
            </p:cNvSpPr>
            <p:nvPr/>
          </p:nvSpPr>
          <p:spPr bwMode="auto">
            <a:xfrm rot="5400000">
              <a:off x="7657307" y="1615281"/>
              <a:ext cx="0" cy="579437"/>
            </a:xfrm>
            <a:prstGeom prst="line">
              <a:avLst/>
            </a:prstGeom>
            <a:noFill/>
            <a:ln w="28575">
              <a:solidFill>
                <a:srgbClr val="336600"/>
              </a:solidFill>
              <a:round/>
              <a:headEnd type="triangle" w="med" len="med"/>
              <a:tailEnd/>
            </a:ln>
          </p:spPr>
          <p:txBody>
            <a:bodyPr/>
            <a:lstStyle/>
            <a:p>
              <a:endParaRPr lang="it-IT"/>
            </a:p>
          </p:txBody>
        </p:sp>
        <p:sp>
          <p:nvSpPr>
            <p:cNvPr id="10253" name="Line 38"/>
            <p:cNvSpPr>
              <a:spLocks noChangeShapeType="1"/>
            </p:cNvSpPr>
            <p:nvPr/>
          </p:nvSpPr>
          <p:spPr bwMode="auto">
            <a:xfrm rot="5400000">
              <a:off x="7636669" y="977106"/>
              <a:ext cx="0" cy="579438"/>
            </a:xfrm>
            <a:prstGeom prst="line">
              <a:avLst/>
            </a:prstGeom>
            <a:noFill/>
            <a:ln w="28575">
              <a:solidFill>
                <a:srgbClr val="FFCC00"/>
              </a:solidFill>
              <a:round/>
              <a:headEnd type="triangle" w="med" len="med"/>
              <a:tailEnd/>
            </a:ln>
          </p:spPr>
          <p:txBody>
            <a:bodyPr/>
            <a:lstStyle/>
            <a:p>
              <a:endParaRPr lang="it-IT"/>
            </a:p>
          </p:txBody>
        </p:sp>
        <p:sp>
          <p:nvSpPr>
            <p:cNvPr id="10254" name="Line 39"/>
            <p:cNvSpPr>
              <a:spLocks noChangeShapeType="1"/>
            </p:cNvSpPr>
            <p:nvPr/>
          </p:nvSpPr>
          <p:spPr bwMode="auto">
            <a:xfrm rot="5400000">
              <a:off x="7657307" y="1920081"/>
              <a:ext cx="0" cy="579437"/>
            </a:xfrm>
            <a:prstGeom prst="line">
              <a:avLst/>
            </a:prstGeom>
            <a:noFill/>
            <a:ln w="28575">
              <a:solidFill>
                <a:srgbClr val="996633"/>
              </a:solidFill>
              <a:round/>
              <a:headEnd type="triangle" w="med" len="med"/>
              <a:tailEnd/>
            </a:ln>
          </p:spPr>
          <p:txBody>
            <a:bodyPr/>
            <a:lstStyle/>
            <a:p>
              <a:endParaRPr lang="it-IT"/>
            </a:p>
          </p:txBody>
        </p:sp>
        <p:sp>
          <p:nvSpPr>
            <p:cNvPr id="10255" name="Text Box 42"/>
            <p:cNvSpPr txBox="1">
              <a:spLocks noChangeArrowheads="1"/>
            </p:cNvSpPr>
            <p:nvPr/>
          </p:nvSpPr>
          <p:spPr bwMode="auto">
            <a:xfrm>
              <a:off x="8016875" y="1752600"/>
              <a:ext cx="957860" cy="345050"/>
            </a:xfrm>
            <a:prstGeom prst="rect">
              <a:avLst/>
            </a:prstGeom>
            <a:noFill/>
            <a:ln w="9525">
              <a:noFill/>
              <a:miter lim="800000"/>
              <a:headEnd/>
              <a:tailEnd/>
            </a:ln>
          </p:spPr>
          <p:txBody>
            <a:bodyPr wrap="none">
              <a:spAutoFit/>
            </a:bodyPr>
            <a:lstStyle/>
            <a:p>
              <a:r>
                <a:rPr lang="en-US" sz="1200">
                  <a:latin typeface="Helvetica" pitchFamily="13" charset="0"/>
                </a:rPr>
                <a:t>State Flow</a:t>
              </a:r>
            </a:p>
          </p:txBody>
        </p:sp>
        <p:sp>
          <p:nvSpPr>
            <p:cNvPr id="10256" name="Text Box 43"/>
            <p:cNvSpPr txBox="1">
              <a:spLocks noChangeArrowheads="1"/>
            </p:cNvSpPr>
            <p:nvPr/>
          </p:nvSpPr>
          <p:spPr bwMode="auto">
            <a:xfrm>
              <a:off x="7981950" y="2057401"/>
              <a:ext cx="939315" cy="345050"/>
            </a:xfrm>
            <a:prstGeom prst="rect">
              <a:avLst/>
            </a:prstGeom>
            <a:noFill/>
            <a:ln w="9525">
              <a:noFill/>
              <a:miter lim="800000"/>
              <a:headEnd/>
              <a:tailEnd/>
            </a:ln>
          </p:spPr>
          <p:txBody>
            <a:bodyPr wrap="none">
              <a:spAutoFit/>
            </a:bodyPr>
            <a:lstStyle/>
            <a:p>
              <a:r>
                <a:rPr lang="en-US" sz="1200">
                  <a:latin typeface="Helvetica" pitchFamily="13" charset="0"/>
                </a:rPr>
                <a:t>Error Flow</a:t>
              </a:r>
            </a:p>
          </p:txBody>
        </p:sp>
        <p:sp>
          <p:nvSpPr>
            <p:cNvPr id="10257" name="Text Box 44"/>
            <p:cNvSpPr txBox="1">
              <a:spLocks noChangeArrowheads="1"/>
            </p:cNvSpPr>
            <p:nvPr/>
          </p:nvSpPr>
          <p:spPr bwMode="auto">
            <a:xfrm>
              <a:off x="7921625" y="1114425"/>
              <a:ext cx="1118008" cy="345050"/>
            </a:xfrm>
            <a:prstGeom prst="rect">
              <a:avLst/>
            </a:prstGeom>
            <a:noFill/>
            <a:ln w="9525">
              <a:noFill/>
              <a:miter lim="800000"/>
              <a:headEnd/>
              <a:tailEnd/>
            </a:ln>
          </p:spPr>
          <p:txBody>
            <a:bodyPr wrap="none">
              <a:spAutoFit/>
            </a:bodyPr>
            <a:lstStyle/>
            <a:p>
              <a:r>
                <a:rPr lang="en-US" sz="1200">
                  <a:latin typeface="Helvetica" pitchFamily="13" charset="0"/>
                </a:rPr>
                <a:t>Monitor Flow</a:t>
              </a:r>
            </a:p>
          </p:txBody>
        </p:sp>
        <p:sp>
          <p:nvSpPr>
            <p:cNvPr id="59" name="Text Box 45"/>
            <p:cNvSpPr txBox="1">
              <a:spLocks noChangeArrowheads="1"/>
            </p:cNvSpPr>
            <p:nvPr/>
          </p:nvSpPr>
          <p:spPr bwMode="auto">
            <a:xfrm>
              <a:off x="7939707" y="1484977"/>
              <a:ext cx="1280493" cy="537882"/>
            </a:xfrm>
            <a:prstGeom prst="rect">
              <a:avLst/>
            </a:prstGeom>
            <a:noFill/>
            <a:ln w="9525">
              <a:noFill/>
              <a:miter lim="800000"/>
              <a:headEnd/>
              <a:tailEnd/>
            </a:ln>
          </p:spPr>
          <p:txBody>
            <a:bodyPr/>
            <a:lstStyle/>
            <a:p>
              <a:pPr marL="342900" indent="-342900">
                <a:lnSpc>
                  <a:spcPct val="80000"/>
                </a:lnSpc>
                <a:buFont typeface="Wingdings" pitchFamily="2" charset="2"/>
                <a:buNone/>
                <a:defRPr/>
              </a:pPr>
              <a:r>
                <a:rPr lang="it-IT" sz="1200" kern="0" dirty="0" err="1">
                  <a:latin typeface="Helvetica" pitchFamily="34" charset="0"/>
                </a:rPr>
                <a:t>Control</a:t>
              </a:r>
              <a:r>
                <a:rPr lang="it-IT" sz="1200" kern="0" dirty="0">
                  <a:latin typeface="Helvetica" pitchFamily="34" charset="0"/>
                </a:rPr>
                <a:t> Flow</a:t>
              </a:r>
            </a:p>
          </p:txBody>
        </p:sp>
        <p:sp>
          <p:nvSpPr>
            <p:cNvPr id="10259" name="Text Box 46"/>
            <p:cNvSpPr txBox="1">
              <a:spLocks noChangeArrowheads="1"/>
            </p:cNvSpPr>
            <p:nvPr/>
          </p:nvSpPr>
          <p:spPr bwMode="auto">
            <a:xfrm>
              <a:off x="7848600" y="2438400"/>
              <a:ext cx="1170267" cy="345050"/>
            </a:xfrm>
            <a:prstGeom prst="rect">
              <a:avLst/>
            </a:prstGeom>
            <a:noFill/>
            <a:ln w="9525">
              <a:noFill/>
              <a:miter lim="800000"/>
              <a:headEnd/>
              <a:tailEnd/>
            </a:ln>
          </p:spPr>
          <p:txBody>
            <a:bodyPr wrap="none">
              <a:spAutoFit/>
            </a:bodyPr>
            <a:lstStyle/>
            <a:p>
              <a:r>
                <a:rPr lang="en-US" sz="1200">
                  <a:latin typeface="Helvetica" pitchFamily="13" charset="0"/>
                </a:rPr>
                <a:t>Customizable</a:t>
              </a:r>
            </a:p>
          </p:txBody>
        </p:sp>
        <p:sp>
          <p:nvSpPr>
            <p:cNvPr id="10260" name="Rettangolo 45"/>
            <p:cNvSpPr>
              <a:spLocks noChangeArrowheads="1"/>
            </p:cNvSpPr>
            <p:nvPr/>
          </p:nvSpPr>
          <p:spPr bwMode="auto">
            <a:xfrm>
              <a:off x="7467600" y="2438400"/>
              <a:ext cx="381000" cy="304800"/>
            </a:xfrm>
            <a:prstGeom prst="rect">
              <a:avLst/>
            </a:prstGeom>
            <a:solidFill>
              <a:srgbClr val="FFEC99"/>
            </a:solidFill>
            <a:ln w="19050" algn="ctr">
              <a:solidFill>
                <a:srgbClr val="FF0000"/>
              </a:solidFill>
              <a:prstDash val="dash"/>
              <a:round/>
              <a:headEnd/>
              <a:tailEnd/>
            </a:ln>
          </p:spPr>
          <p:txBody>
            <a:bodyPr/>
            <a:lstStyle/>
            <a:p>
              <a:endParaRPr lang="it-IT"/>
            </a:p>
          </p:txBody>
        </p:sp>
      </p:grpSp>
      <p:sp>
        <p:nvSpPr>
          <p:cNvPr id="85"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86"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87"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1" name="Connettore 1 120"/>
          <p:cNvCxnSpPr/>
          <p:nvPr/>
        </p:nvCxnSpPr>
        <p:spPr bwMode="auto">
          <a:xfrm>
            <a:off x="304800" y="4494213"/>
            <a:ext cx="8610600" cy="1587"/>
          </a:xfrm>
          <a:prstGeom prst="line">
            <a:avLst/>
          </a:prstGeom>
          <a:solidFill>
            <a:schemeClr val="accent1"/>
          </a:solidFill>
          <a:ln w="38100" cap="flat" cmpd="sng" algn="ctr">
            <a:solidFill>
              <a:schemeClr val="bg2">
                <a:lumMod val="60000"/>
                <a:lumOff val="40000"/>
              </a:schemeClr>
            </a:solidFill>
            <a:prstDash val="solid"/>
            <a:round/>
            <a:headEnd type="none" w="med" len="med"/>
            <a:tailEnd type="none" w="med" len="med"/>
          </a:ln>
          <a:effectLst/>
        </p:spPr>
      </p:cxnSp>
      <p:cxnSp>
        <p:nvCxnSpPr>
          <p:cNvPr id="123" name="Connettore 1 122"/>
          <p:cNvCxnSpPr/>
          <p:nvPr/>
        </p:nvCxnSpPr>
        <p:spPr bwMode="auto">
          <a:xfrm>
            <a:off x="304800" y="3657600"/>
            <a:ext cx="8610600" cy="1588"/>
          </a:xfrm>
          <a:prstGeom prst="line">
            <a:avLst/>
          </a:prstGeom>
          <a:solidFill>
            <a:schemeClr val="accent1"/>
          </a:solidFill>
          <a:ln w="38100" cap="flat" cmpd="sng" algn="ctr">
            <a:solidFill>
              <a:schemeClr val="bg2">
                <a:lumMod val="60000"/>
                <a:lumOff val="40000"/>
              </a:schemeClr>
            </a:solidFill>
            <a:prstDash val="solid"/>
            <a:round/>
            <a:headEnd type="none" w="med" len="med"/>
            <a:tailEnd type="none" w="med" len="med"/>
          </a:ln>
          <a:effectLst/>
        </p:spPr>
      </p:cxnSp>
      <p:cxnSp>
        <p:nvCxnSpPr>
          <p:cNvPr id="124" name="Connettore 1 123"/>
          <p:cNvCxnSpPr/>
          <p:nvPr/>
        </p:nvCxnSpPr>
        <p:spPr bwMode="auto">
          <a:xfrm>
            <a:off x="304800" y="2286000"/>
            <a:ext cx="8610600" cy="1588"/>
          </a:xfrm>
          <a:prstGeom prst="line">
            <a:avLst/>
          </a:prstGeom>
          <a:solidFill>
            <a:schemeClr val="accent1"/>
          </a:solidFill>
          <a:ln w="38100" cap="flat" cmpd="sng" algn="ctr">
            <a:solidFill>
              <a:schemeClr val="bg2">
                <a:lumMod val="60000"/>
                <a:lumOff val="40000"/>
              </a:schemeClr>
            </a:solidFill>
            <a:prstDash val="solid"/>
            <a:round/>
            <a:headEnd type="none" w="med" len="med"/>
            <a:tailEnd type="none" w="med" len="med"/>
          </a:ln>
          <a:effectLst/>
        </p:spPr>
      </p:cxnSp>
      <p:cxnSp>
        <p:nvCxnSpPr>
          <p:cNvPr id="125" name="Connettore 1 124"/>
          <p:cNvCxnSpPr/>
          <p:nvPr/>
        </p:nvCxnSpPr>
        <p:spPr bwMode="auto">
          <a:xfrm>
            <a:off x="304800" y="1600200"/>
            <a:ext cx="8610600" cy="1588"/>
          </a:xfrm>
          <a:prstGeom prst="line">
            <a:avLst/>
          </a:prstGeom>
          <a:solidFill>
            <a:schemeClr val="accent1"/>
          </a:solidFill>
          <a:ln w="38100" cap="flat" cmpd="sng" algn="ctr">
            <a:solidFill>
              <a:schemeClr val="bg2">
                <a:lumMod val="60000"/>
                <a:lumOff val="40000"/>
              </a:schemeClr>
            </a:solidFill>
            <a:prstDash val="solid"/>
            <a:round/>
            <a:headEnd type="none" w="med" len="med"/>
            <a:tailEnd type="none" w="med" len="med"/>
          </a:ln>
          <a:effectLst/>
        </p:spPr>
      </p:cxnSp>
      <p:sp>
        <p:nvSpPr>
          <p:cNvPr id="11270" name="Titolo 1"/>
          <p:cNvSpPr>
            <a:spLocks noGrp="1"/>
          </p:cNvSpPr>
          <p:nvPr>
            <p:ph type="title"/>
          </p:nvPr>
        </p:nvSpPr>
        <p:spPr/>
        <p:txBody>
          <a:bodyPr/>
          <a:lstStyle/>
          <a:p>
            <a:r>
              <a:rPr lang="en-US" dirty="0" smtClean="0"/>
              <a:t>Control Structure at MTCC I &amp; II (2006)</a:t>
            </a:r>
            <a:endParaRPr lang="it-IT" dirty="0" smtClean="0"/>
          </a:p>
        </p:txBody>
      </p:sp>
      <p:pic>
        <p:nvPicPr>
          <p:cNvPr id="11274" name="Picture 29" descr="indextop20050412"/>
          <p:cNvPicPr>
            <a:picLocks noChangeAspect="1" noChangeArrowheads="1"/>
          </p:cNvPicPr>
          <p:nvPr/>
        </p:nvPicPr>
        <p:blipFill>
          <a:blip r:embed="rId3"/>
          <a:srcRect/>
          <a:stretch>
            <a:fillRect/>
          </a:stretch>
        </p:blipFill>
        <p:spPr bwMode="auto">
          <a:xfrm>
            <a:off x="4862513" y="990600"/>
            <a:ext cx="471487" cy="533400"/>
          </a:xfrm>
          <a:prstGeom prst="rect">
            <a:avLst/>
          </a:prstGeom>
          <a:noFill/>
          <a:ln w="9525">
            <a:noFill/>
            <a:miter lim="800000"/>
            <a:headEnd/>
            <a:tailEnd/>
          </a:ln>
        </p:spPr>
      </p:pic>
      <p:sp>
        <p:nvSpPr>
          <p:cNvPr id="11275" name="Text Box 30"/>
          <p:cNvSpPr txBox="1">
            <a:spLocks noChangeArrowheads="1"/>
          </p:cNvSpPr>
          <p:nvPr/>
        </p:nvSpPr>
        <p:spPr bwMode="auto">
          <a:xfrm>
            <a:off x="228600" y="1295400"/>
            <a:ext cx="1735138" cy="304800"/>
          </a:xfrm>
          <a:prstGeom prst="rect">
            <a:avLst/>
          </a:prstGeom>
          <a:noFill/>
          <a:ln w="9525">
            <a:noFill/>
            <a:miter lim="800000"/>
            <a:headEnd/>
            <a:tailEnd/>
          </a:ln>
        </p:spPr>
        <p:txBody>
          <a:bodyPr wrap="none">
            <a:spAutoFit/>
          </a:bodyPr>
          <a:lstStyle/>
          <a:p>
            <a:r>
              <a:rPr lang="en-US" sz="1400"/>
              <a:t>Web Browser (GUI)</a:t>
            </a:r>
          </a:p>
        </p:txBody>
      </p:sp>
      <p:sp>
        <p:nvSpPr>
          <p:cNvPr id="11276" name="Text Box 31"/>
          <p:cNvSpPr txBox="1">
            <a:spLocks noChangeArrowheads="1"/>
          </p:cNvSpPr>
          <p:nvPr/>
        </p:nvSpPr>
        <p:spPr bwMode="auto">
          <a:xfrm>
            <a:off x="246063" y="1981200"/>
            <a:ext cx="1063625" cy="304800"/>
          </a:xfrm>
          <a:prstGeom prst="rect">
            <a:avLst/>
          </a:prstGeom>
          <a:noFill/>
          <a:ln w="9525">
            <a:noFill/>
            <a:miter lim="800000"/>
            <a:headEnd/>
            <a:tailEnd/>
          </a:ln>
        </p:spPr>
        <p:txBody>
          <a:bodyPr wrap="none">
            <a:spAutoFit/>
          </a:bodyPr>
          <a:lstStyle/>
          <a:p>
            <a:r>
              <a:rPr lang="en-US" sz="1400"/>
              <a:t>Level 0 FM</a:t>
            </a:r>
          </a:p>
        </p:txBody>
      </p:sp>
      <p:sp>
        <p:nvSpPr>
          <p:cNvPr id="11277" name="Text Box 32"/>
          <p:cNvSpPr txBox="1">
            <a:spLocks noChangeArrowheads="1"/>
          </p:cNvSpPr>
          <p:nvPr/>
        </p:nvSpPr>
        <p:spPr bwMode="auto">
          <a:xfrm>
            <a:off x="228600" y="3352800"/>
            <a:ext cx="1063625" cy="304800"/>
          </a:xfrm>
          <a:prstGeom prst="rect">
            <a:avLst/>
          </a:prstGeom>
          <a:noFill/>
          <a:ln w="9525">
            <a:noFill/>
            <a:miter lim="800000"/>
            <a:headEnd/>
            <a:tailEnd/>
          </a:ln>
        </p:spPr>
        <p:txBody>
          <a:bodyPr wrap="none">
            <a:spAutoFit/>
          </a:bodyPr>
          <a:lstStyle/>
          <a:p>
            <a:r>
              <a:rPr lang="en-US" sz="1400"/>
              <a:t>Level 1 FM</a:t>
            </a:r>
          </a:p>
        </p:txBody>
      </p:sp>
      <p:sp>
        <p:nvSpPr>
          <p:cNvPr id="11278" name="Text Box 33"/>
          <p:cNvSpPr txBox="1">
            <a:spLocks noChangeArrowheads="1"/>
          </p:cNvSpPr>
          <p:nvPr/>
        </p:nvSpPr>
        <p:spPr bwMode="auto">
          <a:xfrm>
            <a:off x="228600" y="4191000"/>
            <a:ext cx="1063625" cy="304800"/>
          </a:xfrm>
          <a:prstGeom prst="rect">
            <a:avLst/>
          </a:prstGeom>
          <a:noFill/>
          <a:ln w="9525">
            <a:noFill/>
            <a:miter lim="800000"/>
            <a:headEnd/>
            <a:tailEnd/>
          </a:ln>
        </p:spPr>
        <p:txBody>
          <a:bodyPr wrap="none">
            <a:spAutoFit/>
          </a:bodyPr>
          <a:lstStyle/>
          <a:p>
            <a:r>
              <a:rPr lang="en-US" sz="1400"/>
              <a:t>Level 2 FM</a:t>
            </a:r>
          </a:p>
        </p:txBody>
      </p:sp>
      <p:cxnSp>
        <p:nvCxnSpPr>
          <p:cNvPr id="11279" name="AutoShape 40"/>
          <p:cNvCxnSpPr>
            <a:cxnSpLocks noChangeShapeType="1"/>
          </p:cNvCxnSpPr>
          <p:nvPr/>
        </p:nvCxnSpPr>
        <p:spPr bwMode="auto">
          <a:xfrm rot="5400000">
            <a:off x="2209800" y="762000"/>
            <a:ext cx="381000" cy="3124200"/>
          </a:xfrm>
          <a:prstGeom prst="curvedConnector3">
            <a:avLst>
              <a:gd name="adj1" fmla="val 19523"/>
            </a:avLst>
          </a:prstGeom>
          <a:noFill/>
          <a:ln w="9525">
            <a:solidFill>
              <a:schemeClr val="tx1"/>
            </a:solidFill>
            <a:round/>
            <a:headEnd/>
            <a:tailEnd/>
          </a:ln>
        </p:spPr>
      </p:cxnSp>
      <p:cxnSp>
        <p:nvCxnSpPr>
          <p:cNvPr id="11280" name="AutoShape 42"/>
          <p:cNvCxnSpPr>
            <a:cxnSpLocks noChangeShapeType="1"/>
          </p:cNvCxnSpPr>
          <p:nvPr/>
        </p:nvCxnSpPr>
        <p:spPr bwMode="auto">
          <a:xfrm rot="16200000" flipH="1">
            <a:off x="3733800" y="1524000"/>
            <a:ext cx="381000" cy="76200"/>
          </a:xfrm>
          <a:prstGeom prst="curvedConnector3">
            <a:avLst>
              <a:gd name="adj1" fmla="val 50000"/>
            </a:avLst>
          </a:prstGeom>
          <a:noFill/>
          <a:ln w="9525">
            <a:solidFill>
              <a:schemeClr val="tx1"/>
            </a:solidFill>
            <a:round/>
            <a:headEnd/>
            <a:tailEnd/>
          </a:ln>
        </p:spPr>
      </p:cxnSp>
      <p:sp>
        <p:nvSpPr>
          <p:cNvPr id="11281" name="Text Box 43"/>
          <p:cNvSpPr txBox="1">
            <a:spLocks noChangeArrowheads="1"/>
          </p:cNvSpPr>
          <p:nvPr/>
        </p:nvSpPr>
        <p:spPr bwMode="auto">
          <a:xfrm>
            <a:off x="6858000" y="1200150"/>
            <a:ext cx="2057400" cy="400050"/>
          </a:xfrm>
          <a:prstGeom prst="rect">
            <a:avLst/>
          </a:prstGeom>
          <a:noFill/>
          <a:ln w="9525">
            <a:noFill/>
            <a:miter lim="800000"/>
            <a:headEnd/>
            <a:tailEnd/>
          </a:ln>
        </p:spPr>
        <p:txBody>
          <a:bodyPr>
            <a:spAutoFit/>
          </a:bodyPr>
          <a:lstStyle/>
          <a:p>
            <a:pPr algn="r"/>
            <a:r>
              <a:rPr lang="en-US" sz="1000"/>
              <a:t>User interaction with Web Browser  connected to Level 0 FM.</a:t>
            </a:r>
            <a:endParaRPr lang="en-US"/>
          </a:p>
        </p:txBody>
      </p:sp>
      <p:sp>
        <p:nvSpPr>
          <p:cNvPr id="11282" name="Text Box 44"/>
          <p:cNvSpPr txBox="1">
            <a:spLocks noChangeArrowheads="1"/>
          </p:cNvSpPr>
          <p:nvPr/>
        </p:nvSpPr>
        <p:spPr bwMode="auto">
          <a:xfrm>
            <a:off x="7239000" y="1889125"/>
            <a:ext cx="1676400" cy="400050"/>
          </a:xfrm>
          <a:prstGeom prst="rect">
            <a:avLst/>
          </a:prstGeom>
          <a:noFill/>
          <a:ln w="9525">
            <a:noFill/>
            <a:miter lim="800000"/>
            <a:headEnd/>
            <a:tailEnd/>
          </a:ln>
        </p:spPr>
        <p:txBody>
          <a:bodyPr>
            <a:spAutoFit/>
          </a:bodyPr>
          <a:lstStyle/>
          <a:p>
            <a:pPr algn="r"/>
            <a:r>
              <a:rPr lang="en-US" sz="1000"/>
              <a:t>Level 0 FM  is entry point to Run Control System.</a:t>
            </a:r>
            <a:endParaRPr lang="en-US"/>
          </a:p>
        </p:txBody>
      </p:sp>
      <p:sp>
        <p:nvSpPr>
          <p:cNvPr id="11283" name="Text Box 45"/>
          <p:cNvSpPr txBox="1">
            <a:spLocks noChangeArrowheads="1"/>
          </p:cNvSpPr>
          <p:nvPr/>
        </p:nvSpPr>
        <p:spPr bwMode="auto">
          <a:xfrm>
            <a:off x="7162800" y="3886200"/>
            <a:ext cx="1676400" cy="549275"/>
          </a:xfrm>
          <a:prstGeom prst="rect">
            <a:avLst/>
          </a:prstGeom>
          <a:noFill/>
          <a:ln w="9525">
            <a:noFill/>
            <a:miter lim="800000"/>
            <a:headEnd/>
            <a:tailEnd/>
          </a:ln>
        </p:spPr>
        <p:txBody>
          <a:bodyPr>
            <a:spAutoFit/>
          </a:bodyPr>
          <a:lstStyle/>
          <a:p>
            <a:pPr algn="r"/>
            <a:r>
              <a:rPr lang="en-US" sz="1000"/>
              <a:t>Level 2 FMs are sub-system specific custom implementations.</a:t>
            </a:r>
            <a:endParaRPr lang="en-US"/>
          </a:p>
        </p:txBody>
      </p:sp>
      <p:sp>
        <p:nvSpPr>
          <p:cNvPr id="11284" name="Text Box 46"/>
          <p:cNvSpPr txBox="1">
            <a:spLocks noChangeArrowheads="1"/>
          </p:cNvSpPr>
          <p:nvPr/>
        </p:nvSpPr>
        <p:spPr bwMode="auto">
          <a:xfrm>
            <a:off x="7467600" y="2895600"/>
            <a:ext cx="1524000" cy="708025"/>
          </a:xfrm>
          <a:prstGeom prst="rect">
            <a:avLst/>
          </a:prstGeom>
          <a:noFill/>
          <a:ln w="9525">
            <a:noFill/>
            <a:miter lim="800000"/>
            <a:headEnd/>
            <a:tailEnd/>
          </a:ln>
        </p:spPr>
        <p:txBody>
          <a:bodyPr>
            <a:spAutoFit/>
          </a:bodyPr>
          <a:lstStyle/>
          <a:p>
            <a:pPr algn="r"/>
            <a:r>
              <a:rPr lang="en-US" sz="1000"/>
              <a:t>Level 1 FM  interface to the Level 0 FM and have to implement a standard set of inputs and states.</a:t>
            </a:r>
            <a:endParaRPr lang="en-US"/>
          </a:p>
        </p:txBody>
      </p:sp>
      <p:pic>
        <p:nvPicPr>
          <p:cNvPr id="11285" name="Picture 29" descr="Firefoxlogo2"/>
          <p:cNvPicPr>
            <a:picLocks noChangeAspect="1" noChangeArrowheads="1"/>
          </p:cNvPicPr>
          <p:nvPr/>
        </p:nvPicPr>
        <p:blipFill>
          <a:blip r:embed="rId4"/>
          <a:srcRect/>
          <a:stretch>
            <a:fillRect/>
          </a:stretch>
        </p:blipFill>
        <p:spPr bwMode="auto">
          <a:xfrm>
            <a:off x="3657600" y="990600"/>
            <a:ext cx="465138" cy="533400"/>
          </a:xfrm>
          <a:prstGeom prst="rect">
            <a:avLst/>
          </a:prstGeom>
          <a:noFill/>
          <a:ln w="9525">
            <a:noFill/>
            <a:miter lim="800000"/>
            <a:headEnd/>
            <a:tailEnd/>
          </a:ln>
        </p:spPr>
      </p:pic>
      <p:pic>
        <p:nvPicPr>
          <p:cNvPr id="11286" name="Immagine 32" descr="InternetExplorer.png"/>
          <p:cNvPicPr>
            <a:picLocks noChangeAspect="1"/>
          </p:cNvPicPr>
          <p:nvPr/>
        </p:nvPicPr>
        <p:blipFill>
          <a:blip r:embed="rId5"/>
          <a:srcRect/>
          <a:stretch>
            <a:fillRect/>
          </a:stretch>
        </p:blipFill>
        <p:spPr bwMode="auto">
          <a:xfrm>
            <a:off x="2514600" y="990600"/>
            <a:ext cx="457200" cy="482600"/>
          </a:xfrm>
          <a:prstGeom prst="rect">
            <a:avLst/>
          </a:prstGeom>
          <a:noFill/>
          <a:ln w="9525">
            <a:noFill/>
            <a:miter lim="800000"/>
            <a:headEnd/>
            <a:tailEnd/>
          </a:ln>
        </p:spPr>
      </p:pic>
      <p:sp>
        <p:nvSpPr>
          <p:cNvPr id="34" name="Oval 5"/>
          <p:cNvSpPr>
            <a:spLocks noChangeArrowheads="1"/>
          </p:cNvSpPr>
          <p:nvPr/>
        </p:nvSpPr>
        <p:spPr bwMode="auto">
          <a:xfrm>
            <a:off x="3505200" y="1752600"/>
            <a:ext cx="914400" cy="381000"/>
          </a:xfrm>
          <a:prstGeom prst="ellipse">
            <a:avLst/>
          </a:prstGeom>
          <a:solidFill>
            <a:srgbClr val="FF6600">
              <a:alpha val="78000"/>
            </a:srgbClr>
          </a:solidFill>
          <a:ln w="9525">
            <a:solidFill>
              <a:srgbClr val="FF3300"/>
            </a:solidFill>
            <a:round/>
            <a:headEnd/>
            <a:tailEnd/>
          </a:ln>
          <a:effectLst/>
          <a:scene3d>
            <a:camera prst="orthographicFront"/>
            <a:lightRig rig="threePt" dir="t"/>
          </a:scene3d>
          <a:sp3d extrusionH="76200" contourW="76200">
            <a:bevelT w="6350"/>
            <a:bevelB w="6350"/>
            <a:extrusionClr>
              <a:srgbClr val="C00000"/>
            </a:extrusionClr>
            <a:contourClr>
              <a:srgbClr val="C00000"/>
            </a:contourClr>
          </a:sp3d>
        </p:spPr>
        <p:txBody>
          <a:bodyPr wrap="none" anchor="ctr"/>
          <a:lstStyle/>
          <a:p>
            <a:pPr algn="ctr">
              <a:defRPr/>
            </a:pPr>
            <a:r>
              <a:rPr lang="en-US" dirty="0">
                <a:latin typeface="Times" pitchFamily="18" charset="0"/>
              </a:rPr>
              <a:t>TOP</a:t>
            </a:r>
          </a:p>
        </p:txBody>
      </p:sp>
      <p:cxnSp>
        <p:nvCxnSpPr>
          <p:cNvPr id="11290" name="AutoShape 40"/>
          <p:cNvCxnSpPr>
            <a:cxnSpLocks noChangeShapeType="1"/>
          </p:cNvCxnSpPr>
          <p:nvPr/>
        </p:nvCxnSpPr>
        <p:spPr bwMode="auto">
          <a:xfrm rot="16200000" flipV="1">
            <a:off x="3213100" y="1003300"/>
            <a:ext cx="279400" cy="1219200"/>
          </a:xfrm>
          <a:prstGeom prst="curvedConnector3">
            <a:avLst>
              <a:gd name="adj1" fmla="val 50000"/>
            </a:avLst>
          </a:prstGeom>
          <a:noFill/>
          <a:ln w="9525">
            <a:solidFill>
              <a:schemeClr val="tx1"/>
            </a:solidFill>
            <a:round/>
            <a:headEnd/>
            <a:tailEnd/>
          </a:ln>
        </p:spPr>
      </p:cxnSp>
      <p:cxnSp>
        <p:nvCxnSpPr>
          <p:cNvPr id="11291" name="AutoShape 40"/>
          <p:cNvCxnSpPr>
            <a:cxnSpLocks noChangeShapeType="1"/>
          </p:cNvCxnSpPr>
          <p:nvPr/>
        </p:nvCxnSpPr>
        <p:spPr bwMode="auto">
          <a:xfrm rot="5400000" flipH="1" flipV="1">
            <a:off x="4415632" y="1070768"/>
            <a:ext cx="228600" cy="1135063"/>
          </a:xfrm>
          <a:prstGeom prst="curvedConnector3">
            <a:avLst>
              <a:gd name="adj1" fmla="val 50000"/>
            </a:avLst>
          </a:prstGeom>
          <a:noFill/>
          <a:ln w="9525">
            <a:solidFill>
              <a:schemeClr val="tx1"/>
            </a:solidFill>
            <a:round/>
            <a:headEnd/>
            <a:tailEnd/>
          </a:ln>
        </p:spPr>
      </p:cxnSp>
      <p:sp>
        <p:nvSpPr>
          <p:cNvPr id="52" name="Oval 5"/>
          <p:cNvSpPr>
            <a:spLocks noChangeArrowheads="1"/>
          </p:cNvSpPr>
          <p:nvPr/>
        </p:nvSpPr>
        <p:spPr bwMode="auto">
          <a:xfrm>
            <a:off x="381000" y="2514600"/>
            <a:ext cx="914400" cy="381000"/>
          </a:xfrm>
          <a:prstGeom prst="ellipse">
            <a:avLst/>
          </a:prstGeom>
          <a:solidFill>
            <a:schemeClr val="accent1">
              <a:lumMod val="60000"/>
              <a:lumOff val="40000"/>
              <a:alpha val="78000"/>
            </a:schemeClr>
          </a:solidFill>
          <a:ln w="9525">
            <a:solidFill>
              <a:schemeClr val="accent2"/>
            </a:solidFill>
            <a:round/>
            <a:headEnd/>
            <a:tailEnd/>
          </a:ln>
          <a:effectLst/>
          <a:scene3d>
            <a:camera prst="orthographicFront"/>
            <a:lightRig rig="threePt" dir="t"/>
          </a:scene3d>
          <a:sp3d extrusionH="76200" contourW="76200">
            <a:bevelT w="6350"/>
            <a:bevelB w="6350"/>
            <a:extrusionClr>
              <a:schemeClr val="accent2"/>
            </a:extrusionClr>
            <a:contourClr>
              <a:schemeClr val="accent2"/>
            </a:contourClr>
          </a:sp3d>
        </p:spPr>
        <p:txBody>
          <a:bodyPr wrap="none" anchor="ctr"/>
          <a:lstStyle/>
          <a:p>
            <a:pPr algn="ctr">
              <a:defRPr/>
            </a:pPr>
            <a:r>
              <a:rPr lang="en-US" dirty="0">
                <a:latin typeface="Times" pitchFamily="18" charset="0"/>
              </a:rPr>
              <a:t>LTC</a:t>
            </a:r>
          </a:p>
        </p:txBody>
      </p:sp>
      <p:sp>
        <p:nvSpPr>
          <p:cNvPr id="53" name="Oval 5"/>
          <p:cNvSpPr>
            <a:spLocks noChangeArrowheads="1"/>
          </p:cNvSpPr>
          <p:nvPr/>
        </p:nvSpPr>
        <p:spPr bwMode="auto">
          <a:xfrm>
            <a:off x="1219200" y="3048000"/>
            <a:ext cx="914400" cy="381000"/>
          </a:xfrm>
          <a:prstGeom prst="ellipse">
            <a:avLst/>
          </a:prstGeom>
          <a:solidFill>
            <a:schemeClr val="accent1">
              <a:lumMod val="60000"/>
              <a:lumOff val="40000"/>
              <a:alpha val="78000"/>
            </a:schemeClr>
          </a:solidFill>
          <a:ln w="9525">
            <a:solidFill>
              <a:schemeClr val="accent2"/>
            </a:solidFill>
            <a:round/>
            <a:headEnd/>
            <a:tailEnd/>
          </a:ln>
          <a:effectLst/>
          <a:scene3d>
            <a:camera prst="orthographicFront"/>
            <a:lightRig rig="threePt" dir="t"/>
          </a:scene3d>
          <a:sp3d extrusionH="76200" contourW="76200">
            <a:bevelT w="6350"/>
            <a:bevelB w="6350"/>
            <a:extrusionClr>
              <a:schemeClr val="accent2"/>
            </a:extrusionClr>
            <a:contourClr>
              <a:schemeClr val="accent2"/>
            </a:contourClr>
          </a:sp3d>
        </p:spPr>
        <p:txBody>
          <a:bodyPr wrap="none" anchor="ctr"/>
          <a:lstStyle/>
          <a:p>
            <a:pPr algn="ctr">
              <a:defRPr/>
            </a:pPr>
            <a:r>
              <a:rPr lang="en-US" dirty="0">
                <a:latin typeface="Times" pitchFamily="18" charset="0"/>
              </a:rPr>
              <a:t>CSC</a:t>
            </a:r>
          </a:p>
        </p:txBody>
      </p:sp>
      <p:sp>
        <p:nvSpPr>
          <p:cNvPr id="54" name="Oval 5"/>
          <p:cNvSpPr>
            <a:spLocks noChangeArrowheads="1"/>
          </p:cNvSpPr>
          <p:nvPr/>
        </p:nvSpPr>
        <p:spPr bwMode="auto">
          <a:xfrm>
            <a:off x="2971800" y="3048000"/>
            <a:ext cx="914400" cy="381000"/>
          </a:xfrm>
          <a:prstGeom prst="ellipse">
            <a:avLst/>
          </a:prstGeom>
          <a:solidFill>
            <a:schemeClr val="accent1">
              <a:lumMod val="60000"/>
              <a:lumOff val="40000"/>
              <a:alpha val="78000"/>
            </a:schemeClr>
          </a:solidFill>
          <a:ln w="9525">
            <a:solidFill>
              <a:schemeClr val="accent2"/>
            </a:solidFill>
            <a:round/>
            <a:headEnd/>
            <a:tailEnd/>
          </a:ln>
          <a:effectLst/>
          <a:scene3d>
            <a:camera prst="orthographicFront"/>
            <a:lightRig rig="threePt" dir="t"/>
          </a:scene3d>
          <a:sp3d extrusionH="76200" contourW="76200">
            <a:bevelT w="6350"/>
            <a:bevelB w="6350"/>
            <a:extrusionClr>
              <a:schemeClr val="accent2"/>
            </a:extrusionClr>
            <a:contourClr>
              <a:schemeClr val="accent2"/>
            </a:contourClr>
          </a:sp3d>
        </p:spPr>
        <p:txBody>
          <a:bodyPr wrap="none" anchor="ctr"/>
          <a:lstStyle/>
          <a:p>
            <a:pPr algn="ctr">
              <a:defRPr/>
            </a:pPr>
            <a:r>
              <a:rPr lang="en-US" dirty="0">
                <a:latin typeface="Times" pitchFamily="18" charset="0"/>
              </a:rPr>
              <a:t>DAQ</a:t>
            </a:r>
          </a:p>
        </p:txBody>
      </p:sp>
      <p:sp>
        <p:nvSpPr>
          <p:cNvPr id="55" name="Oval 5"/>
          <p:cNvSpPr>
            <a:spLocks noChangeArrowheads="1"/>
          </p:cNvSpPr>
          <p:nvPr/>
        </p:nvSpPr>
        <p:spPr bwMode="auto">
          <a:xfrm>
            <a:off x="2209800" y="2514600"/>
            <a:ext cx="914400" cy="381000"/>
          </a:xfrm>
          <a:prstGeom prst="ellipse">
            <a:avLst/>
          </a:prstGeom>
          <a:solidFill>
            <a:schemeClr val="accent1">
              <a:lumMod val="60000"/>
              <a:lumOff val="40000"/>
              <a:alpha val="78000"/>
            </a:schemeClr>
          </a:solidFill>
          <a:ln w="9525">
            <a:solidFill>
              <a:schemeClr val="accent2"/>
            </a:solidFill>
            <a:round/>
            <a:headEnd/>
            <a:tailEnd/>
          </a:ln>
          <a:effectLst/>
          <a:scene3d>
            <a:camera prst="orthographicFront"/>
            <a:lightRig rig="threePt" dir="t"/>
          </a:scene3d>
          <a:sp3d extrusionH="76200" contourW="76200">
            <a:bevelT w="6350"/>
            <a:bevelB w="6350"/>
            <a:extrusionClr>
              <a:schemeClr val="accent2"/>
            </a:extrusionClr>
            <a:contourClr>
              <a:schemeClr val="accent2"/>
            </a:contourClr>
          </a:sp3d>
        </p:spPr>
        <p:txBody>
          <a:bodyPr wrap="none" anchor="ctr"/>
          <a:lstStyle/>
          <a:p>
            <a:pPr algn="ctr">
              <a:defRPr/>
            </a:pPr>
            <a:r>
              <a:rPr lang="en-US" dirty="0">
                <a:latin typeface="Times" pitchFamily="18" charset="0"/>
              </a:rPr>
              <a:t>RPC</a:t>
            </a:r>
          </a:p>
        </p:txBody>
      </p:sp>
      <p:sp>
        <p:nvSpPr>
          <p:cNvPr id="56" name="Oval 5"/>
          <p:cNvSpPr>
            <a:spLocks noChangeArrowheads="1"/>
          </p:cNvSpPr>
          <p:nvPr/>
        </p:nvSpPr>
        <p:spPr bwMode="auto">
          <a:xfrm>
            <a:off x="3810000" y="2514600"/>
            <a:ext cx="914400" cy="381000"/>
          </a:xfrm>
          <a:prstGeom prst="ellipse">
            <a:avLst/>
          </a:prstGeom>
          <a:solidFill>
            <a:schemeClr val="accent1">
              <a:lumMod val="60000"/>
              <a:lumOff val="40000"/>
              <a:alpha val="78000"/>
            </a:schemeClr>
          </a:solidFill>
          <a:ln w="9525">
            <a:solidFill>
              <a:schemeClr val="accent2"/>
            </a:solidFill>
            <a:round/>
            <a:headEnd/>
            <a:tailEnd/>
          </a:ln>
          <a:effectLst/>
          <a:scene3d>
            <a:camera prst="orthographicFront"/>
            <a:lightRig rig="threePt" dir="t"/>
          </a:scene3d>
          <a:sp3d extrusionH="76200" contourW="76200">
            <a:bevelT w="6350"/>
            <a:bevelB w="6350"/>
            <a:extrusionClr>
              <a:schemeClr val="accent2"/>
            </a:extrusionClr>
            <a:contourClr>
              <a:schemeClr val="accent2"/>
            </a:contourClr>
          </a:sp3d>
        </p:spPr>
        <p:txBody>
          <a:bodyPr wrap="none" anchor="ctr"/>
          <a:lstStyle/>
          <a:p>
            <a:pPr algn="ctr">
              <a:defRPr/>
            </a:pPr>
            <a:r>
              <a:rPr lang="en-US" dirty="0">
                <a:latin typeface="Times" pitchFamily="18" charset="0"/>
              </a:rPr>
              <a:t>DT</a:t>
            </a:r>
          </a:p>
        </p:txBody>
      </p:sp>
      <p:sp>
        <p:nvSpPr>
          <p:cNvPr id="57" name="Oval 5"/>
          <p:cNvSpPr>
            <a:spLocks noChangeArrowheads="1"/>
          </p:cNvSpPr>
          <p:nvPr/>
        </p:nvSpPr>
        <p:spPr bwMode="auto">
          <a:xfrm>
            <a:off x="4800600" y="3048000"/>
            <a:ext cx="914400" cy="381000"/>
          </a:xfrm>
          <a:prstGeom prst="ellipse">
            <a:avLst/>
          </a:prstGeom>
          <a:solidFill>
            <a:schemeClr val="accent1">
              <a:lumMod val="60000"/>
              <a:lumOff val="40000"/>
              <a:alpha val="78000"/>
            </a:schemeClr>
          </a:solidFill>
          <a:ln w="9525">
            <a:solidFill>
              <a:schemeClr val="accent2"/>
            </a:solidFill>
            <a:round/>
            <a:headEnd/>
            <a:tailEnd/>
          </a:ln>
          <a:effectLst/>
          <a:scene3d>
            <a:camera prst="orthographicFront"/>
            <a:lightRig rig="threePt" dir="t"/>
          </a:scene3d>
          <a:sp3d extrusionH="76200" contourW="76200">
            <a:bevelT w="6350"/>
            <a:bevelB w="6350"/>
            <a:extrusionClr>
              <a:schemeClr val="accent2"/>
            </a:extrusionClr>
            <a:contourClr>
              <a:schemeClr val="accent2"/>
            </a:contourClr>
          </a:sp3d>
        </p:spPr>
        <p:txBody>
          <a:bodyPr wrap="none" anchor="ctr"/>
          <a:lstStyle/>
          <a:p>
            <a:pPr algn="ctr">
              <a:defRPr/>
            </a:pPr>
            <a:r>
              <a:rPr lang="en-US" dirty="0">
                <a:latin typeface="Times" pitchFamily="18" charset="0"/>
              </a:rPr>
              <a:t>TRK</a:t>
            </a:r>
          </a:p>
        </p:txBody>
      </p:sp>
      <p:sp>
        <p:nvSpPr>
          <p:cNvPr id="58" name="Oval 5"/>
          <p:cNvSpPr>
            <a:spLocks noChangeArrowheads="1"/>
          </p:cNvSpPr>
          <p:nvPr/>
        </p:nvSpPr>
        <p:spPr bwMode="auto">
          <a:xfrm>
            <a:off x="5715000" y="2438400"/>
            <a:ext cx="914400" cy="381000"/>
          </a:xfrm>
          <a:prstGeom prst="ellipse">
            <a:avLst/>
          </a:prstGeom>
          <a:solidFill>
            <a:schemeClr val="accent1">
              <a:lumMod val="60000"/>
              <a:lumOff val="40000"/>
              <a:alpha val="78000"/>
            </a:schemeClr>
          </a:solidFill>
          <a:ln w="9525">
            <a:solidFill>
              <a:schemeClr val="accent2"/>
            </a:solidFill>
            <a:round/>
            <a:headEnd/>
            <a:tailEnd/>
          </a:ln>
          <a:effectLst/>
          <a:scene3d>
            <a:camera prst="orthographicFront"/>
            <a:lightRig rig="threePt" dir="t"/>
          </a:scene3d>
          <a:sp3d extrusionH="76200" contourW="76200">
            <a:bevelT w="6350"/>
            <a:bevelB w="6350"/>
            <a:extrusionClr>
              <a:schemeClr val="accent2"/>
            </a:extrusionClr>
            <a:contourClr>
              <a:schemeClr val="accent2"/>
            </a:contourClr>
          </a:sp3d>
        </p:spPr>
        <p:txBody>
          <a:bodyPr wrap="none" anchor="ctr"/>
          <a:lstStyle/>
          <a:p>
            <a:pPr algn="ctr">
              <a:defRPr/>
            </a:pPr>
            <a:r>
              <a:rPr lang="en-US" dirty="0">
                <a:latin typeface="Times" pitchFamily="18" charset="0"/>
              </a:rPr>
              <a:t>ECAL</a:t>
            </a:r>
          </a:p>
        </p:txBody>
      </p:sp>
      <p:sp>
        <p:nvSpPr>
          <p:cNvPr id="59" name="Oval 5"/>
          <p:cNvSpPr>
            <a:spLocks noChangeArrowheads="1"/>
          </p:cNvSpPr>
          <p:nvPr/>
        </p:nvSpPr>
        <p:spPr bwMode="auto">
          <a:xfrm>
            <a:off x="6629400" y="3048000"/>
            <a:ext cx="914400" cy="381000"/>
          </a:xfrm>
          <a:prstGeom prst="ellipse">
            <a:avLst/>
          </a:prstGeom>
          <a:solidFill>
            <a:schemeClr val="accent1">
              <a:lumMod val="60000"/>
              <a:lumOff val="40000"/>
              <a:alpha val="78000"/>
            </a:schemeClr>
          </a:solidFill>
          <a:ln w="9525">
            <a:solidFill>
              <a:schemeClr val="accent2"/>
            </a:solidFill>
            <a:round/>
            <a:headEnd/>
            <a:tailEnd/>
          </a:ln>
          <a:effectLst/>
          <a:scene3d>
            <a:camera prst="orthographicFront"/>
            <a:lightRig rig="threePt" dir="t"/>
          </a:scene3d>
          <a:sp3d extrusionH="76200" contourW="76200">
            <a:bevelT w="6350"/>
            <a:bevelB w="6350"/>
            <a:extrusionClr>
              <a:schemeClr val="accent2"/>
            </a:extrusionClr>
            <a:contourClr>
              <a:schemeClr val="accent2"/>
            </a:contourClr>
          </a:sp3d>
        </p:spPr>
        <p:txBody>
          <a:bodyPr wrap="none" anchor="ctr"/>
          <a:lstStyle/>
          <a:p>
            <a:pPr algn="ctr">
              <a:defRPr/>
            </a:pPr>
            <a:r>
              <a:rPr lang="en-US" dirty="0">
                <a:latin typeface="Times" pitchFamily="18" charset="0"/>
              </a:rPr>
              <a:t>HCAL</a:t>
            </a:r>
          </a:p>
        </p:txBody>
      </p:sp>
      <p:cxnSp>
        <p:nvCxnSpPr>
          <p:cNvPr id="11316" name="AutoShape 40"/>
          <p:cNvCxnSpPr>
            <a:cxnSpLocks noChangeShapeType="1"/>
          </p:cNvCxnSpPr>
          <p:nvPr/>
        </p:nvCxnSpPr>
        <p:spPr bwMode="auto">
          <a:xfrm rot="5400000">
            <a:off x="2362200" y="1447800"/>
            <a:ext cx="914400" cy="2286000"/>
          </a:xfrm>
          <a:prstGeom prst="curvedConnector3">
            <a:avLst>
              <a:gd name="adj1" fmla="val 16667"/>
            </a:avLst>
          </a:prstGeom>
          <a:noFill/>
          <a:ln w="9525">
            <a:solidFill>
              <a:schemeClr val="tx1"/>
            </a:solidFill>
            <a:round/>
            <a:headEnd/>
            <a:tailEnd/>
          </a:ln>
        </p:spPr>
      </p:cxnSp>
      <p:cxnSp>
        <p:nvCxnSpPr>
          <p:cNvPr id="11317" name="AutoShape 40"/>
          <p:cNvCxnSpPr>
            <a:cxnSpLocks noChangeShapeType="1"/>
          </p:cNvCxnSpPr>
          <p:nvPr/>
        </p:nvCxnSpPr>
        <p:spPr bwMode="auto">
          <a:xfrm rot="5400000">
            <a:off x="3124200" y="1676400"/>
            <a:ext cx="381000" cy="1295400"/>
          </a:xfrm>
          <a:prstGeom prst="curvedConnector3">
            <a:avLst>
              <a:gd name="adj1" fmla="val 50000"/>
            </a:avLst>
          </a:prstGeom>
          <a:noFill/>
          <a:ln w="9525">
            <a:solidFill>
              <a:schemeClr val="tx1"/>
            </a:solidFill>
            <a:round/>
            <a:headEnd/>
            <a:tailEnd/>
          </a:ln>
        </p:spPr>
      </p:cxnSp>
      <p:cxnSp>
        <p:nvCxnSpPr>
          <p:cNvPr id="11318" name="AutoShape 40"/>
          <p:cNvCxnSpPr>
            <a:cxnSpLocks noChangeShapeType="1"/>
          </p:cNvCxnSpPr>
          <p:nvPr/>
        </p:nvCxnSpPr>
        <p:spPr bwMode="auto">
          <a:xfrm rot="5400000">
            <a:off x="3238500" y="2324100"/>
            <a:ext cx="914400" cy="533400"/>
          </a:xfrm>
          <a:prstGeom prst="curvedConnector3">
            <a:avLst>
              <a:gd name="adj1" fmla="val 34125"/>
            </a:avLst>
          </a:prstGeom>
          <a:noFill/>
          <a:ln w="9525">
            <a:solidFill>
              <a:schemeClr val="tx1"/>
            </a:solidFill>
            <a:round/>
            <a:headEnd/>
            <a:tailEnd/>
          </a:ln>
        </p:spPr>
      </p:cxnSp>
      <p:cxnSp>
        <p:nvCxnSpPr>
          <p:cNvPr id="11319" name="AutoShape 40"/>
          <p:cNvCxnSpPr>
            <a:cxnSpLocks noChangeShapeType="1"/>
          </p:cNvCxnSpPr>
          <p:nvPr/>
        </p:nvCxnSpPr>
        <p:spPr bwMode="auto">
          <a:xfrm rot="16200000" flipH="1">
            <a:off x="3924300" y="2171700"/>
            <a:ext cx="381000" cy="304800"/>
          </a:xfrm>
          <a:prstGeom prst="curvedConnector3">
            <a:avLst>
              <a:gd name="adj1" fmla="val 50000"/>
            </a:avLst>
          </a:prstGeom>
          <a:noFill/>
          <a:ln w="9525">
            <a:solidFill>
              <a:schemeClr val="tx1"/>
            </a:solidFill>
            <a:round/>
            <a:headEnd/>
            <a:tailEnd/>
          </a:ln>
        </p:spPr>
      </p:cxnSp>
      <p:cxnSp>
        <p:nvCxnSpPr>
          <p:cNvPr id="11320" name="AutoShape 40"/>
          <p:cNvCxnSpPr>
            <a:cxnSpLocks noChangeShapeType="1"/>
          </p:cNvCxnSpPr>
          <p:nvPr/>
        </p:nvCxnSpPr>
        <p:spPr bwMode="auto">
          <a:xfrm rot="16200000" flipH="1">
            <a:off x="4152900" y="1943100"/>
            <a:ext cx="914400" cy="1295400"/>
          </a:xfrm>
          <a:prstGeom prst="curvedConnector3">
            <a:avLst>
              <a:gd name="adj1" fmla="val 27083"/>
            </a:avLst>
          </a:prstGeom>
          <a:noFill/>
          <a:ln w="9525">
            <a:solidFill>
              <a:schemeClr val="tx1"/>
            </a:solidFill>
            <a:round/>
            <a:headEnd/>
            <a:tailEnd/>
          </a:ln>
        </p:spPr>
      </p:cxnSp>
      <p:cxnSp>
        <p:nvCxnSpPr>
          <p:cNvPr id="11321" name="AutoShape 40"/>
          <p:cNvCxnSpPr>
            <a:cxnSpLocks noChangeShapeType="1"/>
          </p:cNvCxnSpPr>
          <p:nvPr/>
        </p:nvCxnSpPr>
        <p:spPr bwMode="auto">
          <a:xfrm rot="16200000" flipH="1">
            <a:off x="4914900" y="1181100"/>
            <a:ext cx="304800" cy="2209800"/>
          </a:xfrm>
          <a:prstGeom prst="curvedConnector3">
            <a:avLst>
              <a:gd name="adj1" fmla="val 50000"/>
            </a:avLst>
          </a:prstGeom>
          <a:noFill/>
          <a:ln w="9525">
            <a:solidFill>
              <a:schemeClr val="tx1"/>
            </a:solidFill>
            <a:round/>
            <a:headEnd/>
            <a:tailEnd/>
          </a:ln>
        </p:spPr>
      </p:cxnSp>
      <p:cxnSp>
        <p:nvCxnSpPr>
          <p:cNvPr id="11322" name="AutoShape 40"/>
          <p:cNvCxnSpPr>
            <a:cxnSpLocks noChangeShapeType="1"/>
          </p:cNvCxnSpPr>
          <p:nvPr/>
        </p:nvCxnSpPr>
        <p:spPr bwMode="auto">
          <a:xfrm rot="16200000" flipH="1">
            <a:off x="5067300" y="1028700"/>
            <a:ext cx="914400" cy="3124200"/>
          </a:xfrm>
          <a:prstGeom prst="curvedConnector3">
            <a:avLst>
              <a:gd name="adj1" fmla="val 13542"/>
            </a:avLst>
          </a:prstGeom>
          <a:noFill/>
          <a:ln w="9525">
            <a:solidFill>
              <a:schemeClr val="tx1"/>
            </a:solidFill>
            <a:round/>
            <a:headEnd/>
            <a:tailEnd/>
          </a:ln>
        </p:spPr>
      </p:cxnSp>
      <p:sp>
        <p:nvSpPr>
          <p:cNvPr id="97" name="Oval 5"/>
          <p:cNvSpPr>
            <a:spLocks noChangeArrowheads="1"/>
          </p:cNvSpPr>
          <p:nvPr/>
        </p:nvSpPr>
        <p:spPr bwMode="auto">
          <a:xfrm>
            <a:off x="1104900" y="3886200"/>
            <a:ext cx="914400" cy="381000"/>
          </a:xfrm>
          <a:prstGeom prst="ellipse">
            <a:avLst/>
          </a:prstGeom>
          <a:solidFill>
            <a:schemeClr val="bg1">
              <a:lumMod val="65000"/>
              <a:alpha val="78000"/>
            </a:schemeClr>
          </a:solidFill>
          <a:ln w="9525">
            <a:solidFill>
              <a:schemeClr val="tx1">
                <a:lumMod val="50000"/>
                <a:lumOff val="50000"/>
              </a:schemeClr>
            </a:solidFill>
            <a:round/>
            <a:headEnd/>
            <a:tailEnd/>
          </a:ln>
          <a:effectLst/>
          <a:scene3d>
            <a:camera prst="orthographicFront"/>
            <a:lightRig rig="threePt" dir="t"/>
          </a:scene3d>
          <a:sp3d extrusionH="76200" contourW="76200">
            <a:bevelT w="6350"/>
            <a:bevelB w="6350"/>
            <a:extrusionClr>
              <a:schemeClr val="tx1">
                <a:lumMod val="85000"/>
                <a:lumOff val="15000"/>
              </a:schemeClr>
            </a:extrusionClr>
            <a:contourClr>
              <a:schemeClr val="tx1">
                <a:lumMod val="85000"/>
                <a:lumOff val="15000"/>
              </a:schemeClr>
            </a:contourClr>
          </a:sp3d>
        </p:spPr>
        <p:txBody>
          <a:bodyPr wrap="none" anchor="ctr"/>
          <a:lstStyle/>
          <a:p>
            <a:pPr algn="ctr">
              <a:defRPr/>
            </a:pPr>
            <a:r>
              <a:rPr lang="en-US" dirty="0">
                <a:latin typeface="Times" pitchFamily="18" charset="0"/>
              </a:rPr>
              <a:t>FB</a:t>
            </a:r>
          </a:p>
        </p:txBody>
      </p:sp>
      <p:sp>
        <p:nvSpPr>
          <p:cNvPr id="98" name="Oval 5"/>
          <p:cNvSpPr>
            <a:spLocks noChangeArrowheads="1"/>
          </p:cNvSpPr>
          <p:nvPr/>
        </p:nvSpPr>
        <p:spPr bwMode="auto">
          <a:xfrm>
            <a:off x="2400300" y="3886200"/>
            <a:ext cx="914400" cy="381000"/>
          </a:xfrm>
          <a:prstGeom prst="ellipse">
            <a:avLst/>
          </a:prstGeom>
          <a:solidFill>
            <a:schemeClr val="bg1">
              <a:lumMod val="65000"/>
              <a:alpha val="78000"/>
            </a:schemeClr>
          </a:solidFill>
          <a:ln w="9525">
            <a:solidFill>
              <a:schemeClr val="tx1">
                <a:lumMod val="50000"/>
                <a:lumOff val="50000"/>
              </a:schemeClr>
            </a:solidFill>
            <a:round/>
            <a:headEnd/>
            <a:tailEnd/>
          </a:ln>
          <a:effectLst/>
          <a:scene3d>
            <a:camera prst="orthographicFront"/>
            <a:lightRig rig="threePt" dir="t"/>
          </a:scene3d>
          <a:sp3d extrusionH="76200" contourW="76200">
            <a:bevelT w="6350"/>
            <a:bevelB w="6350"/>
            <a:extrusionClr>
              <a:schemeClr val="tx1">
                <a:lumMod val="85000"/>
                <a:lumOff val="15000"/>
              </a:schemeClr>
            </a:extrusionClr>
            <a:contourClr>
              <a:schemeClr val="tx1">
                <a:lumMod val="85000"/>
                <a:lumOff val="15000"/>
              </a:schemeClr>
            </a:contourClr>
          </a:sp3d>
        </p:spPr>
        <p:txBody>
          <a:bodyPr wrap="none" anchor="ctr"/>
          <a:lstStyle/>
          <a:p>
            <a:pPr algn="ctr">
              <a:defRPr/>
            </a:pPr>
            <a:r>
              <a:rPr lang="en-US" dirty="0">
                <a:latin typeface="Times" pitchFamily="18" charset="0"/>
              </a:rPr>
              <a:t>RB</a:t>
            </a:r>
          </a:p>
        </p:txBody>
      </p:sp>
      <p:sp>
        <p:nvSpPr>
          <p:cNvPr id="99" name="Oval 5"/>
          <p:cNvSpPr>
            <a:spLocks noChangeArrowheads="1"/>
          </p:cNvSpPr>
          <p:nvPr/>
        </p:nvSpPr>
        <p:spPr bwMode="auto">
          <a:xfrm>
            <a:off x="3619500" y="3886200"/>
            <a:ext cx="914400" cy="381000"/>
          </a:xfrm>
          <a:prstGeom prst="ellipse">
            <a:avLst/>
          </a:prstGeom>
          <a:solidFill>
            <a:schemeClr val="bg1">
              <a:lumMod val="65000"/>
              <a:alpha val="78000"/>
            </a:schemeClr>
          </a:solidFill>
          <a:ln w="9525">
            <a:solidFill>
              <a:schemeClr val="tx1">
                <a:lumMod val="50000"/>
                <a:lumOff val="50000"/>
              </a:schemeClr>
            </a:solidFill>
            <a:round/>
            <a:headEnd/>
            <a:tailEnd/>
          </a:ln>
          <a:effectLst/>
          <a:scene3d>
            <a:camera prst="orthographicFront"/>
            <a:lightRig rig="threePt" dir="t"/>
          </a:scene3d>
          <a:sp3d extrusionH="76200" contourW="76200">
            <a:bevelT w="6350"/>
            <a:bevelB w="6350"/>
            <a:extrusionClr>
              <a:schemeClr val="tx1">
                <a:lumMod val="85000"/>
                <a:lumOff val="15000"/>
              </a:schemeClr>
            </a:extrusionClr>
            <a:contourClr>
              <a:schemeClr val="tx1">
                <a:lumMod val="85000"/>
                <a:lumOff val="15000"/>
              </a:schemeClr>
            </a:contourClr>
          </a:sp3d>
        </p:spPr>
        <p:txBody>
          <a:bodyPr wrap="none" anchor="ctr"/>
          <a:lstStyle/>
          <a:p>
            <a:pPr algn="ctr">
              <a:defRPr/>
            </a:pPr>
            <a:r>
              <a:rPr lang="en-US" dirty="0">
                <a:latin typeface="Times" pitchFamily="18" charset="0"/>
              </a:rPr>
              <a:t>FF</a:t>
            </a:r>
          </a:p>
        </p:txBody>
      </p:sp>
      <p:cxnSp>
        <p:nvCxnSpPr>
          <p:cNvPr id="11332" name="AutoShape 37"/>
          <p:cNvCxnSpPr>
            <a:cxnSpLocks noChangeShapeType="1"/>
          </p:cNvCxnSpPr>
          <p:nvPr/>
        </p:nvCxnSpPr>
        <p:spPr bwMode="auto">
          <a:xfrm rot="5400000">
            <a:off x="2266950" y="2724150"/>
            <a:ext cx="457200" cy="1866900"/>
          </a:xfrm>
          <a:prstGeom prst="curvedConnector3">
            <a:avLst>
              <a:gd name="adj1" fmla="val 50000"/>
            </a:avLst>
          </a:prstGeom>
          <a:noFill/>
          <a:ln w="9525">
            <a:solidFill>
              <a:schemeClr val="tx1"/>
            </a:solidFill>
            <a:round/>
            <a:headEnd/>
            <a:tailEnd/>
          </a:ln>
        </p:spPr>
      </p:cxnSp>
      <p:cxnSp>
        <p:nvCxnSpPr>
          <p:cNvPr id="11333" name="AutoShape 38"/>
          <p:cNvCxnSpPr>
            <a:cxnSpLocks noChangeShapeType="1"/>
          </p:cNvCxnSpPr>
          <p:nvPr/>
        </p:nvCxnSpPr>
        <p:spPr bwMode="auto">
          <a:xfrm rot="10800000" flipV="1">
            <a:off x="2857500" y="3430588"/>
            <a:ext cx="573088" cy="455612"/>
          </a:xfrm>
          <a:prstGeom prst="curvedConnector2">
            <a:avLst/>
          </a:prstGeom>
          <a:noFill/>
          <a:ln w="9525">
            <a:solidFill>
              <a:schemeClr val="tx1"/>
            </a:solidFill>
            <a:round/>
            <a:headEnd/>
            <a:tailEnd/>
          </a:ln>
        </p:spPr>
      </p:cxnSp>
      <p:cxnSp>
        <p:nvCxnSpPr>
          <p:cNvPr id="11334" name="AutoShape 39"/>
          <p:cNvCxnSpPr>
            <a:cxnSpLocks noChangeShapeType="1"/>
          </p:cNvCxnSpPr>
          <p:nvPr/>
        </p:nvCxnSpPr>
        <p:spPr bwMode="auto">
          <a:xfrm>
            <a:off x="3429000" y="3429000"/>
            <a:ext cx="647700" cy="457200"/>
          </a:xfrm>
          <a:prstGeom prst="curvedConnector2">
            <a:avLst/>
          </a:prstGeom>
          <a:noFill/>
          <a:ln w="9525">
            <a:solidFill>
              <a:schemeClr val="tx1"/>
            </a:solidFill>
            <a:round/>
            <a:headEnd/>
            <a:tailEnd/>
          </a:ln>
        </p:spPr>
      </p:cxnSp>
      <p:grpSp>
        <p:nvGrpSpPr>
          <p:cNvPr id="11335" name="Gruppo 220"/>
          <p:cNvGrpSpPr>
            <a:grpSpLocks/>
          </p:cNvGrpSpPr>
          <p:nvPr/>
        </p:nvGrpSpPr>
        <p:grpSpPr bwMode="auto">
          <a:xfrm>
            <a:off x="1066800" y="4267200"/>
            <a:ext cx="1333500" cy="1828800"/>
            <a:chOff x="1638300" y="4267200"/>
            <a:chExt cx="1333500" cy="1828800"/>
          </a:xfrm>
        </p:grpSpPr>
        <p:grpSp>
          <p:nvGrpSpPr>
            <p:cNvPr id="11411" name="Gruppo 135"/>
            <p:cNvGrpSpPr>
              <a:grpSpLocks/>
            </p:cNvGrpSpPr>
            <p:nvPr/>
          </p:nvGrpSpPr>
          <p:grpSpPr bwMode="auto">
            <a:xfrm>
              <a:off x="1638300" y="4953000"/>
              <a:ext cx="1333500" cy="1143000"/>
              <a:chOff x="1219200" y="5029200"/>
              <a:chExt cx="1333500" cy="1143000"/>
            </a:xfrm>
          </p:grpSpPr>
          <p:grpSp>
            <p:nvGrpSpPr>
              <p:cNvPr id="11417" name="Gruppo 122"/>
              <p:cNvGrpSpPr>
                <a:grpSpLocks/>
              </p:cNvGrpSpPr>
              <p:nvPr/>
            </p:nvGrpSpPr>
            <p:grpSpPr bwMode="auto">
              <a:xfrm>
                <a:off x="1219200" y="5029200"/>
                <a:ext cx="723900" cy="533400"/>
                <a:chOff x="3086100" y="5257800"/>
                <a:chExt cx="723900" cy="533400"/>
              </a:xfrm>
            </p:grpSpPr>
            <p:sp>
              <p:nvSpPr>
                <p:cNvPr id="11430" name="Oval 11"/>
                <p:cNvSpPr>
                  <a:spLocks noChangeArrowheads="1"/>
                </p:cNvSpPr>
                <p:nvPr/>
              </p:nvSpPr>
              <p:spPr bwMode="auto">
                <a:xfrm>
                  <a:off x="3124200" y="5257800"/>
                  <a:ext cx="685800" cy="533400"/>
                </a:xfrm>
                <a:prstGeom prst="ellipse">
                  <a:avLst/>
                </a:prstGeom>
                <a:solidFill>
                  <a:schemeClr val="accent1"/>
                </a:solidFill>
                <a:ln w="9525">
                  <a:solidFill>
                    <a:schemeClr val="tx1"/>
                  </a:solidFill>
                  <a:round/>
                  <a:headEnd/>
                  <a:tailEnd/>
                </a:ln>
              </p:spPr>
              <p:txBody>
                <a:bodyPr wrap="none" anchor="ctr"/>
                <a:lstStyle/>
                <a:p>
                  <a:endParaRPr lang="it-IT"/>
                </a:p>
              </p:txBody>
            </p:sp>
            <p:pic>
              <p:nvPicPr>
                <p:cNvPr id="11431" name="Picture 12" descr="XDAQLogo">
                  <a:hlinkClick r:id="rId6"/>
                </p:cNvPr>
                <p:cNvPicPr>
                  <a:picLocks noChangeAspect="1" noChangeArrowheads="1"/>
                </p:cNvPicPr>
                <p:nvPr/>
              </p:nvPicPr>
              <p:blipFill>
                <a:blip r:embed="rId7"/>
                <a:srcRect/>
                <a:stretch>
                  <a:fillRect/>
                </a:stretch>
              </p:blipFill>
              <p:spPr bwMode="auto">
                <a:xfrm>
                  <a:off x="3086100" y="5334000"/>
                  <a:ext cx="685800" cy="407988"/>
                </a:xfrm>
                <a:prstGeom prst="rect">
                  <a:avLst/>
                </a:prstGeom>
                <a:noFill/>
                <a:ln w="9525">
                  <a:noFill/>
                  <a:miter lim="800000"/>
                  <a:headEnd/>
                  <a:tailEnd/>
                </a:ln>
              </p:spPr>
            </p:pic>
          </p:grpSp>
          <p:grpSp>
            <p:nvGrpSpPr>
              <p:cNvPr id="11418" name="Gruppo 123"/>
              <p:cNvGrpSpPr>
                <a:grpSpLocks/>
              </p:cNvGrpSpPr>
              <p:nvPr/>
            </p:nvGrpSpPr>
            <p:grpSpPr bwMode="auto">
              <a:xfrm>
                <a:off x="1371600" y="5181600"/>
                <a:ext cx="723900" cy="533400"/>
                <a:chOff x="3086100" y="5257800"/>
                <a:chExt cx="723900" cy="533400"/>
              </a:xfrm>
            </p:grpSpPr>
            <p:sp>
              <p:nvSpPr>
                <p:cNvPr id="11428" name="Oval 11"/>
                <p:cNvSpPr>
                  <a:spLocks noChangeArrowheads="1"/>
                </p:cNvSpPr>
                <p:nvPr/>
              </p:nvSpPr>
              <p:spPr bwMode="auto">
                <a:xfrm>
                  <a:off x="3124200" y="5257800"/>
                  <a:ext cx="685800" cy="533400"/>
                </a:xfrm>
                <a:prstGeom prst="ellipse">
                  <a:avLst/>
                </a:prstGeom>
                <a:solidFill>
                  <a:schemeClr val="accent1"/>
                </a:solidFill>
                <a:ln w="9525">
                  <a:solidFill>
                    <a:schemeClr val="tx1"/>
                  </a:solidFill>
                  <a:round/>
                  <a:headEnd/>
                  <a:tailEnd/>
                </a:ln>
              </p:spPr>
              <p:txBody>
                <a:bodyPr wrap="none" anchor="ctr"/>
                <a:lstStyle/>
                <a:p>
                  <a:endParaRPr lang="it-IT"/>
                </a:p>
              </p:txBody>
            </p:sp>
            <p:pic>
              <p:nvPicPr>
                <p:cNvPr id="11429" name="Picture 12" descr="XDAQLogo">
                  <a:hlinkClick r:id="rId6"/>
                </p:cNvPr>
                <p:cNvPicPr>
                  <a:picLocks noChangeAspect="1" noChangeArrowheads="1"/>
                </p:cNvPicPr>
                <p:nvPr/>
              </p:nvPicPr>
              <p:blipFill>
                <a:blip r:embed="rId7"/>
                <a:srcRect/>
                <a:stretch>
                  <a:fillRect/>
                </a:stretch>
              </p:blipFill>
              <p:spPr bwMode="auto">
                <a:xfrm>
                  <a:off x="3086100" y="5334000"/>
                  <a:ext cx="685800" cy="407988"/>
                </a:xfrm>
                <a:prstGeom prst="rect">
                  <a:avLst/>
                </a:prstGeom>
                <a:noFill/>
                <a:ln w="9525">
                  <a:noFill/>
                  <a:miter lim="800000"/>
                  <a:headEnd/>
                  <a:tailEnd/>
                </a:ln>
              </p:spPr>
            </p:pic>
          </p:grpSp>
          <p:grpSp>
            <p:nvGrpSpPr>
              <p:cNvPr id="11419" name="Gruppo 126"/>
              <p:cNvGrpSpPr>
                <a:grpSpLocks/>
              </p:cNvGrpSpPr>
              <p:nvPr/>
            </p:nvGrpSpPr>
            <p:grpSpPr bwMode="auto">
              <a:xfrm>
                <a:off x="1524000" y="5334000"/>
                <a:ext cx="723900" cy="533400"/>
                <a:chOff x="3086100" y="5257800"/>
                <a:chExt cx="723900" cy="533400"/>
              </a:xfrm>
            </p:grpSpPr>
            <p:sp>
              <p:nvSpPr>
                <p:cNvPr id="11426" name="Oval 11"/>
                <p:cNvSpPr>
                  <a:spLocks noChangeArrowheads="1"/>
                </p:cNvSpPr>
                <p:nvPr/>
              </p:nvSpPr>
              <p:spPr bwMode="auto">
                <a:xfrm>
                  <a:off x="3124200" y="5257800"/>
                  <a:ext cx="685800" cy="533400"/>
                </a:xfrm>
                <a:prstGeom prst="ellipse">
                  <a:avLst/>
                </a:prstGeom>
                <a:solidFill>
                  <a:schemeClr val="accent1"/>
                </a:solidFill>
                <a:ln w="9525">
                  <a:solidFill>
                    <a:schemeClr val="tx1"/>
                  </a:solidFill>
                  <a:round/>
                  <a:headEnd/>
                  <a:tailEnd/>
                </a:ln>
              </p:spPr>
              <p:txBody>
                <a:bodyPr wrap="none" anchor="ctr"/>
                <a:lstStyle/>
                <a:p>
                  <a:endParaRPr lang="it-IT"/>
                </a:p>
              </p:txBody>
            </p:sp>
            <p:pic>
              <p:nvPicPr>
                <p:cNvPr id="11427" name="Picture 12" descr="XDAQLogo">
                  <a:hlinkClick r:id="rId6"/>
                </p:cNvPr>
                <p:cNvPicPr>
                  <a:picLocks noChangeAspect="1" noChangeArrowheads="1"/>
                </p:cNvPicPr>
                <p:nvPr/>
              </p:nvPicPr>
              <p:blipFill>
                <a:blip r:embed="rId7"/>
                <a:srcRect/>
                <a:stretch>
                  <a:fillRect/>
                </a:stretch>
              </p:blipFill>
              <p:spPr bwMode="auto">
                <a:xfrm>
                  <a:off x="3086100" y="5334000"/>
                  <a:ext cx="685800" cy="407988"/>
                </a:xfrm>
                <a:prstGeom prst="rect">
                  <a:avLst/>
                </a:prstGeom>
                <a:noFill/>
                <a:ln w="9525">
                  <a:noFill/>
                  <a:miter lim="800000"/>
                  <a:headEnd/>
                  <a:tailEnd/>
                </a:ln>
              </p:spPr>
            </p:pic>
          </p:grpSp>
          <p:grpSp>
            <p:nvGrpSpPr>
              <p:cNvPr id="11420" name="Gruppo 129"/>
              <p:cNvGrpSpPr>
                <a:grpSpLocks/>
              </p:cNvGrpSpPr>
              <p:nvPr/>
            </p:nvGrpSpPr>
            <p:grpSpPr bwMode="auto">
              <a:xfrm>
                <a:off x="1676400" y="5486400"/>
                <a:ext cx="723900" cy="533400"/>
                <a:chOff x="3086100" y="5257800"/>
                <a:chExt cx="723900" cy="533400"/>
              </a:xfrm>
            </p:grpSpPr>
            <p:sp>
              <p:nvSpPr>
                <p:cNvPr id="11424" name="Oval 11"/>
                <p:cNvSpPr>
                  <a:spLocks noChangeArrowheads="1"/>
                </p:cNvSpPr>
                <p:nvPr/>
              </p:nvSpPr>
              <p:spPr bwMode="auto">
                <a:xfrm>
                  <a:off x="3124200" y="5257800"/>
                  <a:ext cx="685800" cy="533400"/>
                </a:xfrm>
                <a:prstGeom prst="ellipse">
                  <a:avLst/>
                </a:prstGeom>
                <a:solidFill>
                  <a:schemeClr val="accent1"/>
                </a:solidFill>
                <a:ln w="9525">
                  <a:solidFill>
                    <a:schemeClr val="tx1"/>
                  </a:solidFill>
                  <a:round/>
                  <a:headEnd/>
                  <a:tailEnd/>
                </a:ln>
              </p:spPr>
              <p:txBody>
                <a:bodyPr wrap="none" anchor="ctr"/>
                <a:lstStyle/>
                <a:p>
                  <a:endParaRPr lang="it-IT"/>
                </a:p>
              </p:txBody>
            </p:sp>
            <p:pic>
              <p:nvPicPr>
                <p:cNvPr id="11425" name="Picture 12" descr="XDAQLogo">
                  <a:hlinkClick r:id="rId6"/>
                </p:cNvPr>
                <p:cNvPicPr>
                  <a:picLocks noChangeAspect="1" noChangeArrowheads="1"/>
                </p:cNvPicPr>
                <p:nvPr/>
              </p:nvPicPr>
              <p:blipFill>
                <a:blip r:embed="rId7"/>
                <a:srcRect/>
                <a:stretch>
                  <a:fillRect/>
                </a:stretch>
              </p:blipFill>
              <p:spPr bwMode="auto">
                <a:xfrm>
                  <a:off x="3086100" y="5334000"/>
                  <a:ext cx="685800" cy="407988"/>
                </a:xfrm>
                <a:prstGeom prst="rect">
                  <a:avLst/>
                </a:prstGeom>
                <a:noFill/>
                <a:ln w="9525">
                  <a:noFill/>
                  <a:miter lim="800000"/>
                  <a:headEnd/>
                  <a:tailEnd/>
                </a:ln>
              </p:spPr>
            </p:pic>
          </p:grpSp>
          <p:grpSp>
            <p:nvGrpSpPr>
              <p:cNvPr id="11421" name="Gruppo 132"/>
              <p:cNvGrpSpPr>
                <a:grpSpLocks/>
              </p:cNvGrpSpPr>
              <p:nvPr/>
            </p:nvGrpSpPr>
            <p:grpSpPr bwMode="auto">
              <a:xfrm>
                <a:off x="1828800" y="5638800"/>
                <a:ext cx="723900" cy="533400"/>
                <a:chOff x="3086100" y="5257800"/>
                <a:chExt cx="723900" cy="533400"/>
              </a:xfrm>
            </p:grpSpPr>
            <p:sp>
              <p:nvSpPr>
                <p:cNvPr id="11422" name="Oval 11"/>
                <p:cNvSpPr>
                  <a:spLocks noChangeArrowheads="1"/>
                </p:cNvSpPr>
                <p:nvPr/>
              </p:nvSpPr>
              <p:spPr bwMode="auto">
                <a:xfrm>
                  <a:off x="3124200" y="5257800"/>
                  <a:ext cx="685800" cy="533400"/>
                </a:xfrm>
                <a:prstGeom prst="ellipse">
                  <a:avLst/>
                </a:prstGeom>
                <a:solidFill>
                  <a:schemeClr val="accent1"/>
                </a:solidFill>
                <a:ln w="9525">
                  <a:solidFill>
                    <a:schemeClr val="tx1"/>
                  </a:solidFill>
                  <a:round/>
                  <a:headEnd/>
                  <a:tailEnd/>
                </a:ln>
              </p:spPr>
              <p:txBody>
                <a:bodyPr wrap="none" anchor="ctr"/>
                <a:lstStyle/>
                <a:p>
                  <a:endParaRPr lang="it-IT"/>
                </a:p>
              </p:txBody>
            </p:sp>
            <p:pic>
              <p:nvPicPr>
                <p:cNvPr id="11423" name="Picture 12" descr="XDAQLogo">
                  <a:hlinkClick r:id="rId6"/>
                </p:cNvPr>
                <p:cNvPicPr>
                  <a:picLocks noChangeAspect="1" noChangeArrowheads="1"/>
                </p:cNvPicPr>
                <p:nvPr/>
              </p:nvPicPr>
              <p:blipFill>
                <a:blip r:embed="rId7"/>
                <a:srcRect/>
                <a:stretch>
                  <a:fillRect/>
                </a:stretch>
              </p:blipFill>
              <p:spPr bwMode="auto">
                <a:xfrm>
                  <a:off x="3086100" y="5334000"/>
                  <a:ext cx="685800" cy="407988"/>
                </a:xfrm>
                <a:prstGeom prst="rect">
                  <a:avLst/>
                </a:prstGeom>
                <a:noFill/>
                <a:ln w="9525">
                  <a:noFill/>
                  <a:miter lim="800000"/>
                  <a:headEnd/>
                  <a:tailEnd/>
                </a:ln>
              </p:spPr>
            </p:pic>
          </p:grpSp>
        </p:grpSp>
        <p:cxnSp>
          <p:nvCxnSpPr>
            <p:cNvPr id="11412" name="AutoShape 37"/>
            <p:cNvCxnSpPr>
              <a:cxnSpLocks noChangeShapeType="1"/>
            </p:cNvCxnSpPr>
            <p:nvPr/>
          </p:nvCxnSpPr>
          <p:spPr bwMode="auto">
            <a:xfrm rot="5400000">
              <a:off x="1733550" y="4552950"/>
              <a:ext cx="685800" cy="114300"/>
            </a:xfrm>
            <a:prstGeom prst="curvedConnector3">
              <a:avLst>
                <a:gd name="adj1" fmla="val 50000"/>
              </a:avLst>
            </a:prstGeom>
            <a:noFill/>
            <a:ln w="9525">
              <a:solidFill>
                <a:schemeClr val="tx1"/>
              </a:solidFill>
              <a:round/>
              <a:headEnd/>
              <a:tailEnd/>
            </a:ln>
          </p:spPr>
        </p:cxnSp>
        <p:cxnSp>
          <p:nvCxnSpPr>
            <p:cNvPr id="11413" name="AutoShape 37"/>
            <p:cNvCxnSpPr>
              <a:cxnSpLocks noChangeShapeType="1"/>
              <a:endCxn id="11428" idx="0"/>
            </p:cNvCxnSpPr>
            <p:nvPr/>
          </p:nvCxnSpPr>
          <p:spPr bwMode="auto">
            <a:xfrm rot="16200000" flipH="1">
              <a:off x="1733550" y="4667250"/>
              <a:ext cx="838200" cy="38100"/>
            </a:xfrm>
            <a:prstGeom prst="curvedConnector3">
              <a:avLst>
                <a:gd name="adj1" fmla="val 50000"/>
              </a:avLst>
            </a:prstGeom>
            <a:noFill/>
            <a:ln w="9525">
              <a:solidFill>
                <a:schemeClr val="tx1"/>
              </a:solidFill>
              <a:round/>
              <a:headEnd/>
              <a:tailEnd/>
            </a:ln>
          </p:spPr>
        </p:cxnSp>
        <p:cxnSp>
          <p:nvCxnSpPr>
            <p:cNvPr id="11414" name="AutoShape 37"/>
            <p:cNvCxnSpPr>
              <a:cxnSpLocks noChangeShapeType="1"/>
              <a:stCxn id="11426" idx="0"/>
            </p:cNvCxnSpPr>
            <p:nvPr/>
          </p:nvCxnSpPr>
          <p:spPr bwMode="auto">
            <a:xfrm rot="16200000" flipV="1">
              <a:off x="1733550" y="4667250"/>
              <a:ext cx="990600" cy="190500"/>
            </a:xfrm>
            <a:prstGeom prst="curvedConnector3">
              <a:avLst>
                <a:gd name="adj1" fmla="val 50000"/>
              </a:avLst>
            </a:prstGeom>
            <a:noFill/>
            <a:ln w="9525">
              <a:solidFill>
                <a:schemeClr val="tx1"/>
              </a:solidFill>
              <a:round/>
              <a:headEnd/>
              <a:tailEnd/>
            </a:ln>
          </p:spPr>
        </p:cxnSp>
        <p:cxnSp>
          <p:nvCxnSpPr>
            <p:cNvPr id="11415" name="AutoShape 37"/>
            <p:cNvCxnSpPr>
              <a:cxnSpLocks noChangeShapeType="1"/>
              <a:stCxn id="11424" idx="0"/>
            </p:cNvCxnSpPr>
            <p:nvPr/>
          </p:nvCxnSpPr>
          <p:spPr bwMode="auto">
            <a:xfrm rot="16200000" flipV="1">
              <a:off x="1733550" y="4667250"/>
              <a:ext cx="1143000" cy="342900"/>
            </a:xfrm>
            <a:prstGeom prst="curvedConnector3">
              <a:avLst>
                <a:gd name="adj1" fmla="val 50000"/>
              </a:avLst>
            </a:prstGeom>
            <a:noFill/>
            <a:ln w="9525">
              <a:solidFill>
                <a:schemeClr val="tx1"/>
              </a:solidFill>
              <a:round/>
              <a:headEnd/>
              <a:tailEnd/>
            </a:ln>
          </p:spPr>
        </p:cxnSp>
        <p:cxnSp>
          <p:nvCxnSpPr>
            <p:cNvPr id="11416" name="AutoShape 37"/>
            <p:cNvCxnSpPr>
              <a:cxnSpLocks noChangeShapeType="1"/>
              <a:stCxn id="11422" idx="0"/>
            </p:cNvCxnSpPr>
            <p:nvPr/>
          </p:nvCxnSpPr>
          <p:spPr bwMode="auto">
            <a:xfrm rot="16200000" flipV="1">
              <a:off x="1733550" y="4667250"/>
              <a:ext cx="1295400" cy="495300"/>
            </a:xfrm>
            <a:prstGeom prst="curvedConnector3">
              <a:avLst>
                <a:gd name="adj1" fmla="val 50000"/>
              </a:avLst>
            </a:prstGeom>
            <a:noFill/>
            <a:ln w="9525">
              <a:solidFill>
                <a:schemeClr val="tx1"/>
              </a:solidFill>
              <a:round/>
              <a:headEnd/>
              <a:tailEnd/>
            </a:ln>
          </p:spPr>
        </p:cxnSp>
      </p:grpSp>
      <p:grpSp>
        <p:nvGrpSpPr>
          <p:cNvPr id="11336" name="Gruppo 221"/>
          <p:cNvGrpSpPr>
            <a:grpSpLocks/>
          </p:cNvGrpSpPr>
          <p:nvPr/>
        </p:nvGrpSpPr>
        <p:grpSpPr bwMode="auto">
          <a:xfrm>
            <a:off x="2362200" y="4267200"/>
            <a:ext cx="1333500" cy="1828800"/>
            <a:chOff x="1638300" y="4267200"/>
            <a:chExt cx="1333500" cy="1828800"/>
          </a:xfrm>
        </p:grpSpPr>
        <p:grpSp>
          <p:nvGrpSpPr>
            <p:cNvPr id="11390" name="Gruppo 135"/>
            <p:cNvGrpSpPr>
              <a:grpSpLocks/>
            </p:cNvGrpSpPr>
            <p:nvPr/>
          </p:nvGrpSpPr>
          <p:grpSpPr bwMode="auto">
            <a:xfrm>
              <a:off x="1638300" y="4953000"/>
              <a:ext cx="1333500" cy="1143000"/>
              <a:chOff x="1219200" y="5029200"/>
              <a:chExt cx="1333500" cy="1143000"/>
            </a:xfrm>
          </p:grpSpPr>
          <p:grpSp>
            <p:nvGrpSpPr>
              <p:cNvPr id="11396" name="Gruppo 122"/>
              <p:cNvGrpSpPr>
                <a:grpSpLocks/>
              </p:cNvGrpSpPr>
              <p:nvPr/>
            </p:nvGrpSpPr>
            <p:grpSpPr bwMode="auto">
              <a:xfrm>
                <a:off x="1219200" y="5029200"/>
                <a:ext cx="723900" cy="533400"/>
                <a:chOff x="3086100" y="5257800"/>
                <a:chExt cx="723900" cy="533400"/>
              </a:xfrm>
            </p:grpSpPr>
            <p:sp>
              <p:nvSpPr>
                <p:cNvPr id="11409" name="Oval 11"/>
                <p:cNvSpPr>
                  <a:spLocks noChangeArrowheads="1"/>
                </p:cNvSpPr>
                <p:nvPr/>
              </p:nvSpPr>
              <p:spPr bwMode="auto">
                <a:xfrm>
                  <a:off x="3124200" y="5257800"/>
                  <a:ext cx="685800" cy="533400"/>
                </a:xfrm>
                <a:prstGeom prst="ellipse">
                  <a:avLst/>
                </a:prstGeom>
                <a:solidFill>
                  <a:schemeClr val="accent1"/>
                </a:solidFill>
                <a:ln w="9525">
                  <a:solidFill>
                    <a:schemeClr val="tx1"/>
                  </a:solidFill>
                  <a:round/>
                  <a:headEnd/>
                  <a:tailEnd/>
                </a:ln>
              </p:spPr>
              <p:txBody>
                <a:bodyPr wrap="none" anchor="ctr"/>
                <a:lstStyle/>
                <a:p>
                  <a:endParaRPr lang="it-IT"/>
                </a:p>
              </p:txBody>
            </p:sp>
            <p:pic>
              <p:nvPicPr>
                <p:cNvPr id="11410" name="Picture 12" descr="XDAQLogo">
                  <a:hlinkClick r:id="rId6"/>
                </p:cNvPr>
                <p:cNvPicPr>
                  <a:picLocks noChangeAspect="1" noChangeArrowheads="1"/>
                </p:cNvPicPr>
                <p:nvPr/>
              </p:nvPicPr>
              <p:blipFill>
                <a:blip r:embed="rId7"/>
                <a:srcRect/>
                <a:stretch>
                  <a:fillRect/>
                </a:stretch>
              </p:blipFill>
              <p:spPr bwMode="auto">
                <a:xfrm>
                  <a:off x="3086100" y="5334000"/>
                  <a:ext cx="685800" cy="407988"/>
                </a:xfrm>
                <a:prstGeom prst="rect">
                  <a:avLst/>
                </a:prstGeom>
                <a:noFill/>
                <a:ln w="9525">
                  <a:noFill/>
                  <a:miter lim="800000"/>
                  <a:headEnd/>
                  <a:tailEnd/>
                </a:ln>
              </p:spPr>
            </p:pic>
          </p:grpSp>
          <p:grpSp>
            <p:nvGrpSpPr>
              <p:cNvPr id="11397" name="Gruppo 123"/>
              <p:cNvGrpSpPr>
                <a:grpSpLocks/>
              </p:cNvGrpSpPr>
              <p:nvPr/>
            </p:nvGrpSpPr>
            <p:grpSpPr bwMode="auto">
              <a:xfrm>
                <a:off x="1371600" y="5181600"/>
                <a:ext cx="723900" cy="533400"/>
                <a:chOff x="3086100" y="5257800"/>
                <a:chExt cx="723900" cy="533400"/>
              </a:xfrm>
            </p:grpSpPr>
            <p:sp>
              <p:nvSpPr>
                <p:cNvPr id="11407" name="Oval 11"/>
                <p:cNvSpPr>
                  <a:spLocks noChangeArrowheads="1"/>
                </p:cNvSpPr>
                <p:nvPr/>
              </p:nvSpPr>
              <p:spPr bwMode="auto">
                <a:xfrm>
                  <a:off x="3124200" y="5257800"/>
                  <a:ext cx="685800" cy="533400"/>
                </a:xfrm>
                <a:prstGeom prst="ellipse">
                  <a:avLst/>
                </a:prstGeom>
                <a:solidFill>
                  <a:schemeClr val="accent1"/>
                </a:solidFill>
                <a:ln w="9525">
                  <a:solidFill>
                    <a:schemeClr val="tx1"/>
                  </a:solidFill>
                  <a:round/>
                  <a:headEnd/>
                  <a:tailEnd/>
                </a:ln>
              </p:spPr>
              <p:txBody>
                <a:bodyPr wrap="none" anchor="ctr"/>
                <a:lstStyle/>
                <a:p>
                  <a:endParaRPr lang="it-IT"/>
                </a:p>
              </p:txBody>
            </p:sp>
            <p:pic>
              <p:nvPicPr>
                <p:cNvPr id="11408" name="Picture 12" descr="XDAQLogo">
                  <a:hlinkClick r:id="rId6"/>
                </p:cNvPr>
                <p:cNvPicPr>
                  <a:picLocks noChangeAspect="1" noChangeArrowheads="1"/>
                </p:cNvPicPr>
                <p:nvPr/>
              </p:nvPicPr>
              <p:blipFill>
                <a:blip r:embed="rId7"/>
                <a:srcRect/>
                <a:stretch>
                  <a:fillRect/>
                </a:stretch>
              </p:blipFill>
              <p:spPr bwMode="auto">
                <a:xfrm>
                  <a:off x="3086100" y="5334000"/>
                  <a:ext cx="685800" cy="407988"/>
                </a:xfrm>
                <a:prstGeom prst="rect">
                  <a:avLst/>
                </a:prstGeom>
                <a:noFill/>
                <a:ln w="9525">
                  <a:noFill/>
                  <a:miter lim="800000"/>
                  <a:headEnd/>
                  <a:tailEnd/>
                </a:ln>
              </p:spPr>
            </p:pic>
          </p:grpSp>
          <p:grpSp>
            <p:nvGrpSpPr>
              <p:cNvPr id="11398" name="Gruppo 126"/>
              <p:cNvGrpSpPr>
                <a:grpSpLocks/>
              </p:cNvGrpSpPr>
              <p:nvPr/>
            </p:nvGrpSpPr>
            <p:grpSpPr bwMode="auto">
              <a:xfrm>
                <a:off x="1524000" y="5334000"/>
                <a:ext cx="723900" cy="533400"/>
                <a:chOff x="3086100" y="5257800"/>
                <a:chExt cx="723900" cy="533400"/>
              </a:xfrm>
            </p:grpSpPr>
            <p:sp>
              <p:nvSpPr>
                <p:cNvPr id="11405" name="Oval 11"/>
                <p:cNvSpPr>
                  <a:spLocks noChangeArrowheads="1"/>
                </p:cNvSpPr>
                <p:nvPr/>
              </p:nvSpPr>
              <p:spPr bwMode="auto">
                <a:xfrm>
                  <a:off x="3124200" y="5257800"/>
                  <a:ext cx="685800" cy="533400"/>
                </a:xfrm>
                <a:prstGeom prst="ellipse">
                  <a:avLst/>
                </a:prstGeom>
                <a:solidFill>
                  <a:schemeClr val="accent1"/>
                </a:solidFill>
                <a:ln w="9525">
                  <a:solidFill>
                    <a:schemeClr val="tx1"/>
                  </a:solidFill>
                  <a:round/>
                  <a:headEnd/>
                  <a:tailEnd/>
                </a:ln>
              </p:spPr>
              <p:txBody>
                <a:bodyPr wrap="none" anchor="ctr"/>
                <a:lstStyle/>
                <a:p>
                  <a:endParaRPr lang="it-IT"/>
                </a:p>
              </p:txBody>
            </p:sp>
            <p:pic>
              <p:nvPicPr>
                <p:cNvPr id="11406" name="Picture 12" descr="XDAQLogo">
                  <a:hlinkClick r:id="rId6"/>
                </p:cNvPr>
                <p:cNvPicPr>
                  <a:picLocks noChangeAspect="1" noChangeArrowheads="1"/>
                </p:cNvPicPr>
                <p:nvPr/>
              </p:nvPicPr>
              <p:blipFill>
                <a:blip r:embed="rId7"/>
                <a:srcRect/>
                <a:stretch>
                  <a:fillRect/>
                </a:stretch>
              </p:blipFill>
              <p:spPr bwMode="auto">
                <a:xfrm>
                  <a:off x="3086100" y="5334000"/>
                  <a:ext cx="685800" cy="407988"/>
                </a:xfrm>
                <a:prstGeom prst="rect">
                  <a:avLst/>
                </a:prstGeom>
                <a:noFill/>
                <a:ln w="9525">
                  <a:noFill/>
                  <a:miter lim="800000"/>
                  <a:headEnd/>
                  <a:tailEnd/>
                </a:ln>
              </p:spPr>
            </p:pic>
          </p:grpSp>
          <p:grpSp>
            <p:nvGrpSpPr>
              <p:cNvPr id="11399" name="Gruppo 129"/>
              <p:cNvGrpSpPr>
                <a:grpSpLocks/>
              </p:cNvGrpSpPr>
              <p:nvPr/>
            </p:nvGrpSpPr>
            <p:grpSpPr bwMode="auto">
              <a:xfrm>
                <a:off x="1676400" y="5486400"/>
                <a:ext cx="723900" cy="533400"/>
                <a:chOff x="3086100" y="5257800"/>
                <a:chExt cx="723900" cy="533400"/>
              </a:xfrm>
            </p:grpSpPr>
            <p:sp>
              <p:nvSpPr>
                <p:cNvPr id="11403" name="Oval 11"/>
                <p:cNvSpPr>
                  <a:spLocks noChangeArrowheads="1"/>
                </p:cNvSpPr>
                <p:nvPr/>
              </p:nvSpPr>
              <p:spPr bwMode="auto">
                <a:xfrm>
                  <a:off x="3124200" y="5257800"/>
                  <a:ext cx="685800" cy="533400"/>
                </a:xfrm>
                <a:prstGeom prst="ellipse">
                  <a:avLst/>
                </a:prstGeom>
                <a:solidFill>
                  <a:schemeClr val="accent1"/>
                </a:solidFill>
                <a:ln w="9525">
                  <a:solidFill>
                    <a:schemeClr val="tx1"/>
                  </a:solidFill>
                  <a:round/>
                  <a:headEnd/>
                  <a:tailEnd/>
                </a:ln>
              </p:spPr>
              <p:txBody>
                <a:bodyPr wrap="none" anchor="ctr"/>
                <a:lstStyle/>
                <a:p>
                  <a:endParaRPr lang="it-IT"/>
                </a:p>
              </p:txBody>
            </p:sp>
            <p:pic>
              <p:nvPicPr>
                <p:cNvPr id="11404" name="Picture 12" descr="XDAQLogo">
                  <a:hlinkClick r:id="rId6"/>
                </p:cNvPr>
                <p:cNvPicPr>
                  <a:picLocks noChangeAspect="1" noChangeArrowheads="1"/>
                </p:cNvPicPr>
                <p:nvPr/>
              </p:nvPicPr>
              <p:blipFill>
                <a:blip r:embed="rId7"/>
                <a:srcRect/>
                <a:stretch>
                  <a:fillRect/>
                </a:stretch>
              </p:blipFill>
              <p:spPr bwMode="auto">
                <a:xfrm>
                  <a:off x="3086100" y="5334000"/>
                  <a:ext cx="685800" cy="407988"/>
                </a:xfrm>
                <a:prstGeom prst="rect">
                  <a:avLst/>
                </a:prstGeom>
                <a:noFill/>
                <a:ln w="9525">
                  <a:noFill/>
                  <a:miter lim="800000"/>
                  <a:headEnd/>
                  <a:tailEnd/>
                </a:ln>
              </p:spPr>
            </p:pic>
          </p:grpSp>
          <p:grpSp>
            <p:nvGrpSpPr>
              <p:cNvPr id="11400" name="Gruppo 132"/>
              <p:cNvGrpSpPr>
                <a:grpSpLocks/>
              </p:cNvGrpSpPr>
              <p:nvPr/>
            </p:nvGrpSpPr>
            <p:grpSpPr bwMode="auto">
              <a:xfrm>
                <a:off x="1828800" y="5638800"/>
                <a:ext cx="723900" cy="533400"/>
                <a:chOff x="3086100" y="5257800"/>
                <a:chExt cx="723900" cy="533400"/>
              </a:xfrm>
            </p:grpSpPr>
            <p:sp>
              <p:nvSpPr>
                <p:cNvPr id="11401" name="Oval 11"/>
                <p:cNvSpPr>
                  <a:spLocks noChangeArrowheads="1"/>
                </p:cNvSpPr>
                <p:nvPr/>
              </p:nvSpPr>
              <p:spPr bwMode="auto">
                <a:xfrm>
                  <a:off x="3124200" y="5257800"/>
                  <a:ext cx="685800" cy="533400"/>
                </a:xfrm>
                <a:prstGeom prst="ellipse">
                  <a:avLst/>
                </a:prstGeom>
                <a:solidFill>
                  <a:schemeClr val="accent1"/>
                </a:solidFill>
                <a:ln w="9525">
                  <a:solidFill>
                    <a:schemeClr val="tx1"/>
                  </a:solidFill>
                  <a:round/>
                  <a:headEnd/>
                  <a:tailEnd/>
                </a:ln>
              </p:spPr>
              <p:txBody>
                <a:bodyPr wrap="none" anchor="ctr"/>
                <a:lstStyle/>
                <a:p>
                  <a:endParaRPr lang="it-IT"/>
                </a:p>
              </p:txBody>
            </p:sp>
            <p:pic>
              <p:nvPicPr>
                <p:cNvPr id="11402" name="Picture 12" descr="XDAQLogo">
                  <a:hlinkClick r:id="rId6"/>
                </p:cNvPr>
                <p:cNvPicPr>
                  <a:picLocks noChangeAspect="1" noChangeArrowheads="1"/>
                </p:cNvPicPr>
                <p:nvPr/>
              </p:nvPicPr>
              <p:blipFill>
                <a:blip r:embed="rId7"/>
                <a:srcRect/>
                <a:stretch>
                  <a:fillRect/>
                </a:stretch>
              </p:blipFill>
              <p:spPr bwMode="auto">
                <a:xfrm>
                  <a:off x="3086100" y="5334000"/>
                  <a:ext cx="685800" cy="407988"/>
                </a:xfrm>
                <a:prstGeom prst="rect">
                  <a:avLst/>
                </a:prstGeom>
                <a:noFill/>
                <a:ln w="9525">
                  <a:noFill/>
                  <a:miter lim="800000"/>
                  <a:headEnd/>
                  <a:tailEnd/>
                </a:ln>
              </p:spPr>
            </p:pic>
          </p:grpSp>
        </p:grpSp>
        <p:cxnSp>
          <p:nvCxnSpPr>
            <p:cNvPr id="11391" name="AutoShape 37"/>
            <p:cNvCxnSpPr>
              <a:cxnSpLocks noChangeShapeType="1"/>
              <a:endCxn id="11409" idx="0"/>
            </p:cNvCxnSpPr>
            <p:nvPr/>
          </p:nvCxnSpPr>
          <p:spPr bwMode="auto">
            <a:xfrm rot="5400000">
              <a:off x="1733550" y="4552950"/>
              <a:ext cx="685800" cy="114300"/>
            </a:xfrm>
            <a:prstGeom prst="curvedConnector3">
              <a:avLst>
                <a:gd name="adj1" fmla="val 50000"/>
              </a:avLst>
            </a:prstGeom>
            <a:noFill/>
            <a:ln w="9525">
              <a:solidFill>
                <a:schemeClr val="tx1"/>
              </a:solidFill>
              <a:round/>
              <a:headEnd/>
              <a:tailEnd/>
            </a:ln>
          </p:spPr>
        </p:cxnSp>
        <p:cxnSp>
          <p:nvCxnSpPr>
            <p:cNvPr id="11392" name="AutoShape 37"/>
            <p:cNvCxnSpPr>
              <a:cxnSpLocks noChangeShapeType="1"/>
              <a:endCxn id="11407" idx="0"/>
            </p:cNvCxnSpPr>
            <p:nvPr/>
          </p:nvCxnSpPr>
          <p:spPr bwMode="auto">
            <a:xfrm rot="16200000" flipH="1">
              <a:off x="1733550" y="4667250"/>
              <a:ext cx="838200" cy="38100"/>
            </a:xfrm>
            <a:prstGeom prst="curvedConnector3">
              <a:avLst>
                <a:gd name="adj1" fmla="val 50000"/>
              </a:avLst>
            </a:prstGeom>
            <a:noFill/>
            <a:ln w="9525">
              <a:solidFill>
                <a:schemeClr val="tx1"/>
              </a:solidFill>
              <a:round/>
              <a:headEnd/>
              <a:tailEnd/>
            </a:ln>
          </p:spPr>
        </p:cxnSp>
        <p:cxnSp>
          <p:nvCxnSpPr>
            <p:cNvPr id="11393" name="AutoShape 37"/>
            <p:cNvCxnSpPr>
              <a:cxnSpLocks noChangeShapeType="1"/>
              <a:stCxn id="11405" idx="0"/>
            </p:cNvCxnSpPr>
            <p:nvPr/>
          </p:nvCxnSpPr>
          <p:spPr bwMode="auto">
            <a:xfrm rot="16200000" flipV="1">
              <a:off x="1733550" y="4667250"/>
              <a:ext cx="990600" cy="190500"/>
            </a:xfrm>
            <a:prstGeom prst="curvedConnector3">
              <a:avLst>
                <a:gd name="adj1" fmla="val 50000"/>
              </a:avLst>
            </a:prstGeom>
            <a:noFill/>
            <a:ln w="9525">
              <a:solidFill>
                <a:schemeClr val="tx1"/>
              </a:solidFill>
              <a:round/>
              <a:headEnd/>
              <a:tailEnd/>
            </a:ln>
          </p:spPr>
        </p:cxnSp>
        <p:cxnSp>
          <p:nvCxnSpPr>
            <p:cNvPr id="11394" name="AutoShape 37"/>
            <p:cNvCxnSpPr>
              <a:cxnSpLocks noChangeShapeType="1"/>
              <a:stCxn id="11403" idx="0"/>
            </p:cNvCxnSpPr>
            <p:nvPr/>
          </p:nvCxnSpPr>
          <p:spPr bwMode="auto">
            <a:xfrm rot="16200000" flipV="1">
              <a:off x="1733550" y="4667250"/>
              <a:ext cx="1143000" cy="342900"/>
            </a:xfrm>
            <a:prstGeom prst="curvedConnector3">
              <a:avLst>
                <a:gd name="adj1" fmla="val 50000"/>
              </a:avLst>
            </a:prstGeom>
            <a:noFill/>
            <a:ln w="9525">
              <a:solidFill>
                <a:schemeClr val="tx1"/>
              </a:solidFill>
              <a:round/>
              <a:headEnd/>
              <a:tailEnd/>
            </a:ln>
          </p:spPr>
        </p:cxnSp>
        <p:cxnSp>
          <p:nvCxnSpPr>
            <p:cNvPr id="11395" name="AutoShape 37"/>
            <p:cNvCxnSpPr>
              <a:cxnSpLocks noChangeShapeType="1"/>
              <a:stCxn id="11401" idx="0"/>
            </p:cNvCxnSpPr>
            <p:nvPr/>
          </p:nvCxnSpPr>
          <p:spPr bwMode="auto">
            <a:xfrm rot="16200000" flipV="1">
              <a:off x="1733550" y="4667250"/>
              <a:ext cx="1295400" cy="495300"/>
            </a:xfrm>
            <a:prstGeom prst="curvedConnector3">
              <a:avLst>
                <a:gd name="adj1" fmla="val 50000"/>
              </a:avLst>
            </a:prstGeom>
            <a:noFill/>
            <a:ln w="9525">
              <a:solidFill>
                <a:schemeClr val="tx1"/>
              </a:solidFill>
              <a:round/>
              <a:headEnd/>
              <a:tailEnd/>
            </a:ln>
          </p:spPr>
        </p:cxnSp>
      </p:grpSp>
      <p:grpSp>
        <p:nvGrpSpPr>
          <p:cNvPr id="11337" name="Gruppo 243"/>
          <p:cNvGrpSpPr>
            <a:grpSpLocks/>
          </p:cNvGrpSpPr>
          <p:nvPr/>
        </p:nvGrpSpPr>
        <p:grpSpPr bwMode="auto">
          <a:xfrm>
            <a:off x="3619500" y="4267200"/>
            <a:ext cx="1333500" cy="1828800"/>
            <a:chOff x="1638300" y="4267200"/>
            <a:chExt cx="1333500" cy="1828800"/>
          </a:xfrm>
        </p:grpSpPr>
        <p:grpSp>
          <p:nvGrpSpPr>
            <p:cNvPr id="11369" name="Gruppo 135"/>
            <p:cNvGrpSpPr>
              <a:grpSpLocks/>
            </p:cNvGrpSpPr>
            <p:nvPr/>
          </p:nvGrpSpPr>
          <p:grpSpPr bwMode="auto">
            <a:xfrm>
              <a:off x="1638300" y="4953000"/>
              <a:ext cx="1333500" cy="1143000"/>
              <a:chOff x="1219200" y="5029200"/>
              <a:chExt cx="1333500" cy="1143000"/>
            </a:xfrm>
          </p:grpSpPr>
          <p:grpSp>
            <p:nvGrpSpPr>
              <p:cNvPr id="11375" name="Gruppo 122"/>
              <p:cNvGrpSpPr>
                <a:grpSpLocks/>
              </p:cNvGrpSpPr>
              <p:nvPr/>
            </p:nvGrpSpPr>
            <p:grpSpPr bwMode="auto">
              <a:xfrm>
                <a:off x="1219200" y="5029200"/>
                <a:ext cx="723900" cy="533400"/>
                <a:chOff x="3086100" y="5257800"/>
                <a:chExt cx="723900" cy="533400"/>
              </a:xfrm>
            </p:grpSpPr>
            <p:sp>
              <p:nvSpPr>
                <p:cNvPr id="11388" name="Oval 11"/>
                <p:cNvSpPr>
                  <a:spLocks noChangeArrowheads="1"/>
                </p:cNvSpPr>
                <p:nvPr/>
              </p:nvSpPr>
              <p:spPr bwMode="auto">
                <a:xfrm>
                  <a:off x="3124200" y="5257800"/>
                  <a:ext cx="685800" cy="533400"/>
                </a:xfrm>
                <a:prstGeom prst="ellipse">
                  <a:avLst/>
                </a:prstGeom>
                <a:solidFill>
                  <a:schemeClr val="accent1"/>
                </a:solidFill>
                <a:ln w="9525">
                  <a:solidFill>
                    <a:schemeClr val="tx1"/>
                  </a:solidFill>
                  <a:round/>
                  <a:headEnd/>
                  <a:tailEnd/>
                </a:ln>
              </p:spPr>
              <p:txBody>
                <a:bodyPr wrap="none" anchor="ctr"/>
                <a:lstStyle/>
                <a:p>
                  <a:endParaRPr lang="it-IT"/>
                </a:p>
              </p:txBody>
            </p:sp>
            <p:pic>
              <p:nvPicPr>
                <p:cNvPr id="11389" name="Picture 12" descr="XDAQLogo">
                  <a:hlinkClick r:id="rId6"/>
                </p:cNvPr>
                <p:cNvPicPr>
                  <a:picLocks noChangeAspect="1" noChangeArrowheads="1"/>
                </p:cNvPicPr>
                <p:nvPr/>
              </p:nvPicPr>
              <p:blipFill>
                <a:blip r:embed="rId7"/>
                <a:srcRect/>
                <a:stretch>
                  <a:fillRect/>
                </a:stretch>
              </p:blipFill>
              <p:spPr bwMode="auto">
                <a:xfrm>
                  <a:off x="3086100" y="5334000"/>
                  <a:ext cx="685800" cy="407988"/>
                </a:xfrm>
                <a:prstGeom prst="rect">
                  <a:avLst/>
                </a:prstGeom>
                <a:noFill/>
                <a:ln w="9525">
                  <a:noFill/>
                  <a:miter lim="800000"/>
                  <a:headEnd/>
                  <a:tailEnd/>
                </a:ln>
              </p:spPr>
            </p:pic>
          </p:grpSp>
          <p:grpSp>
            <p:nvGrpSpPr>
              <p:cNvPr id="11376" name="Gruppo 123"/>
              <p:cNvGrpSpPr>
                <a:grpSpLocks/>
              </p:cNvGrpSpPr>
              <p:nvPr/>
            </p:nvGrpSpPr>
            <p:grpSpPr bwMode="auto">
              <a:xfrm>
                <a:off x="1371600" y="5181600"/>
                <a:ext cx="723900" cy="533400"/>
                <a:chOff x="3086100" y="5257800"/>
                <a:chExt cx="723900" cy="533400"/>
              </a:xfrm>
            </p:grpSpPr>
            <p:sp>
              <p:nvSpPr>
                <p:cNvPr id="11386" name="Oval 11"/>
                <p:cNvSpPr>
                  <a:spLocks noChangeArrowheads="1"/>
                </p:cNvSpPr>
                <p:nvPr/>
              </p:nvSpPr>
              <p:spPr bwMode="auto">
                <a:xfrm>
                  <a:off x="3124200" y="5257800"/>
                  <a:ext cx="685800" cy="533400"/>
                </a:xfrm>
                <a:prstGeom prst="ellipse">
                  <a:avLst/>
                </a:prstGeom>
                <a:solidFill>
                  <a:schemeClr val="accent1"/>
                </a:solidFill>
                <a:ln w="9525">
                  <a:solidFill>
                    <a:schemeClr val="tx1"/>
                  </a:solidFill>
                  <a:round/>
                  <a:headEnd/>
                  <a:tailEnd/>
                </a:ln>
              </p:spPr>
              <p:txBody>
                <a:bodyPr wrap="none" anchor="ctr"/>
                <a:lstStyle/>
                <a:p>
                  <a:endParaRPr lang="it-IT"/>
                </a:p>
              </p:txBody>
            </p:sp>
            <p:pic>
              <p:nvPicPr>
                <p:cNvPr id="11387" name="Picture 12" descr="XDAQLogo">
                  <a:hlinkClick r:id="rId6"/>
                </p:cNvPr>
                <p:cNvPicPr>
                  <a:picLocks noChangeAspect="1" noChangeArrowheads="1"/>
                </p:cNvPicPr>
                <p:nvPr/>
              </p:nvPicPr>
              <p:blipFill>
                <a:blip r:embed="rId7"/>
                <a:srcRect/>
                <a:stretch>
                  <a:fillRect/>
                </a:stretch>
              </p:blipFill>
              <p:spPr bwMode="auto">
                <a:xfrm>
                  <a:off x="3086100" y="5334000"/>
                  <a:ext cx="685800" cy="407988"/>
                </a:xfrm>
                <a:prstGeom prst="rect">
                  <a:avLst/>
                </a:prstGeom>
                <a:noFill/>
                <a:ln w="9525">
                  <a:noFill/>
                  <a:miter lim="800000"/>
                  <a:headEnd/>
                  <a:tailEnd/>
                </a:ln>
              </p:spPr>
            </p:pic>
          </p:grpSp>
          <p:grpSp>
            <p:nvGrpSpPr>
              <p:cNvPr id="11377" name="Gruppo 126"/>
              <p:cNvGrpSpPr>
                <a:grpSpLocks/>
              </p:cNvGrpSpPr>
              <p:nvPr/>
            </p:nvGrpSpPr>
            <p:grpSpPr bwMode="auto">
              <a:xfrm>
                <a:off x="1524000" y="5334000"/>
                <a:ext cx="723900" cy="533400"/>
                <a:chOff x="3086100" y="5257800"/>
                <a:chExt cx="723900" cy="533400"/>
              </a:xfrm>
            </p:grpSpPr>
            <p:sp>
              <p:nvSpPr>
                <p:cNvPr id="11384" name="Oval 11"/>
                <p:cNvSpPr>
                  <a:spLocks noChangeArrowheads="1"/>
                </p:cNvSpPr>
                <p:nvPr/>
              </p:nvSpPr>
              <p:spPr bwMode="auto">
                <a:xfrm>
                  <a:off x="3124200" y="5257800"/>
                  <a:ext cx="685800" cy="533400"/>
                </a:xfrm>
                <a:prstGeom prst="ellipse">
                  <a:avLst/>
                </a:prstGeom>
                <a:solidFill>
                  <a:schemeClr val="accent1"/>
                </a:solidFill>
                <a:ln w="9525">
                  <a:solidFill>
                    <a:schemeClr val="tx1"/>
                  </a:solidFill>
                  <a:round/>
                  <a:headEnd/>
                  <a:tailEnd/>
                </a:ln>
              </p:spPr>
              <p:txBody>
                <a:bodyPr wrap="none" anchor="ctr"/>
                <a:lstStyle/>
                <a:p>
                  <a:endParaRPr lang="it-IT"/>
                </a:p>
              </p:txBody>
            </p:sp>
            <p:pic>
              <p:nvPicPr>
                <p:cNvPr id="11385" name="Picture 12" descr="XDAQLogo">
                  <a:hlinkClick r:id="rId6"/>
                </p:cNvPr>
                <p:cNvPicPr>
                  <a:picLocks noChangeAspect="1" noChangeArrowheads="1"/>
                </p:cNvPicPr>
                <p:nvPr/>
              </p:nvPicPr>
              <p:blipFill>
                <a:blip r:embed="rId7"/>
                <a:srcRect/>
                <a:stretch>
                  <a:fillRect/>
                </a:stretch>
              </p:blipFill>
              <p:spPr bwMode="auto">
                <a:xfrm>
                  <a:off x="3086100" y="5334000"/>
                  <a:ext cx="685800" cy="407988"/>
                </a:xfrm>
                <a:prstGeom prst="rect">
                  <a:avLst/>
                </a:prstGeom>
                <a:noFill/>
                <a:ln w="9525">
                  <a:noFill/>
                  <a:miter lim="800000"/>
                  <a:headEnd/>
                  <a:tailEnd/>
                </a:ln>
              </p:spPr>
            </p:pic>
          </p:grpSp>
          <p:grpSp>
            <p:nvGrpSpPr>
              <p:cNvPr id="11378" name="Gruppo 129"/>
              <p:cNvGrpSpPr>
                <a:grpSpLocks/>
              </p:cNvGrpSpPr>
              <p:nvPr/>
            </p:nvGrpSpPr>
            <p:grpSpPr bwMode="auto">
              <a:xfrm>
                <a:off x="1676400" y="5486400"/>
                <a:ext cx="723900" cy="533400"/>
                <a:chOff x="3086100" y="5257800"/>
                <a:chExt cx="723900" cy="533400"/>
              </a:xfrm>
            </p:grpSpPr>
            <p:sp>
              <p:nvSpPr>
                <p:cNvPr id="11382" name="Oval 11"/>
                <p:cNvSpPr>
                  <a:spLocks noChangeArrowheads="1"/>
                </p:cNvSpPr>
                <p:nvPr/>
              </p:nvSpPr>
              <p:spPr bwMode="auto">
                <a:xfrm>
                  <a:off x="3124200" y="5257800"/>
                  <a:ext cx="685800" cy="533400"/>
                </a:xfrm>
                <a:prstGeom prst="ellipse">
                  <a:avLst/>
                </a:prstGeom>
                <a:solidFill>
                  <a:schemeClr val="accent1"/>
                </a:solidFill>
                <a:ln w="9525">
                  <a:solidFill>
                    <a:schemeClr val="tx1"/>
                  </a:solidFill>
                  <a:round/>
                  <a:headEnd/>
                  <a:tailEnd/>
                </a:ln>
              </p:spPr>
              <p:txBody>
                <a:bodyPr wrap="none" anchor="ctr"/>
                <a:lstStyle/>
                <a:p>
                  <a:endParaRPr lang="it-IT"/>
                </a:p>
              </p:txBody>
            </p:sp>
            <p:pic>
              <p:nvPicPr>
                <p:cNvPr id="11383" name="Picture 12" descr="XDAQLogo">
                  <a:hlinkClick r:id="rId6"/>
                </p:cNvPr>
                <p:cNvPicPr>
                  <a:picLocks noChangeAspect="1" noChangeArrowheads="1"/>
                </p:cNvPicPr>
                <p:nvPr/>
              </p:nvPicPr>
              <p:blipFill>
                <a:blip r:embed="rId7"/>
                <a:srcRect/>
                <a:stretch>
                  <a:fillRect/>
                </a:stretch>
              </p:blipFill>
              <p:spPr bwMode="auto">
                <a:xfrm>
                  <a:off x="3086100" y="5334000"/>
                  <a:ext cx="685800" cy="407988"/>
                </a:xfrm>
                <a:prstGeom prst="rect">
                  <a:avLst/>
                </a:prstGeom>
                <a:noFill/>
                <a:ln w="9525">
                  <a:noFill/>
                  <a:miter lim="800000"/>
                  <a:headEnd/>
                  <a:tailEnd/>
                </a:ln>
              </p:spPr>
            </p:pic>
          </p:grpSp>
          <p:grpSp>
            <p:nvGrpSpPr>
              <p:cNvPr id="11379" name="Gruppo 132"/>
              <p:cNvGrpSpPr>
                <a:grpSpLocks/>
              </p:cNvGrpSpPr>
              <p:nvPr/>
            </p:nvGrpSpPr>
            <p:grpSpPr bwMode="auto">
              <a:xfrm>
                <a:off x="1828800" y="5638800"/>
                <a:ext cx="723900" cy="533400"/>
                <a:chOff x="3086100" y="5257800"/>
                <a:chExt cx="723900" cy="533400"/>
              </a:xfrm>
            </p:grpSpPr>
            <p:sp>
              <p:nvSpPr>
                <p:cNvPr id="11380" name="Oval 11"/>
                <p:cNvSpPr>
                  <a:spLocks noChangeArrowheads="1"/>
                </p:cNvSpPr>
                <p:nvPr/>
              </p:nvSpPr>
              <p:spPr bwMode="auto">
                <a:xfrm>
                  <a:off x="3124200" y="5257800"/>
                  <a:ext cx="685800" cy="533400"/>
                </a:xfrm>
                <a:prstGeom prst="ellipse">
                  <a:avLst/>
                </a:prstGeom>
                <a:solidFill>
                  <a:schemeClr val="accent1"/>
                </a:solidFill>
                <a:ln w="9525">
                  <a:solidFill>
                    <a:schemeClr val="tx1"/>
                  </a:solidFill>
                  <a:round/>
                  <a:headEnd/>
                  <a:tailEnd/>
                </a:ln>
              </p:spPr>
              <p:txBody>
                <a:bodyPr wrap="none" anchor="ctr"/>
                <a:lstStyle/>
                <a:p>
                  <a:endParaRPr lang="it-IT"/>
                </a:p>
              </p:txBody>
            </p:sp>
            <p:pic>
              <p:nvPicPr>
                <p:cNvPr id="11381" name="Picture 12" descr="XDAQLogo">
                  <a:hlinkClick r:id="rId6"/>
                </p:cNvPr>
                <p:cNvPicPr>
                  <a:picLocks noChangeAspect="1" noChangeArrowheads="1"/>
                </p:cNvPicPr>
                <p:nvPr/>
              </p:nvPicPr>
              <p:blipFill>
                <a:blip r:embed="rId7"/>
                <a:srcRect/>
                <a:stretch>
                  <a:fillRect/>
                </a:stretch>
              </p:blipFill>
              <p:spPr bwMode="auto">
                <a:xfrm>
                  <a:off x="3086100" y="5334000"/>
                  <a:ext cx="685800" cy="407988"/>
                </a:xfrm>
                <a:prstGeom prst="rect">
                  <a:avLst/>
                </a:prstGeom>
                <a:noFill/>
                <a:ln w="9525">
                  <a:noFill/>
                  <a:miter lim="800000"/>
                  <a:headEnd/>
                  <a:tailEnd/>
                </a:ln>
              </p:spPr>
            </p:pic>
          </p:grpSp>
        </p:grpSp>
        <p:cxnSp>
          <p:nvCxnSpPr>
            <p:cNvPr id="11370" name="AutoShape 37"/>
            <p:cNvCxnSpPr>
              <a:cxnSpLocks noChangeShapeType="1"/>
              <a:endCxn id="11388" idx="0"/>
            </p:cNvCxnSpPr>
            <p:nvPr/>
          </p:nvCxnSpPr>
          <p:spPr bwMode="auto">
            <a:xfrm rot="5400000">
              <a:off x="1733550" y="4552950"/>
              <a:ext cx="685800" cy="114300"/>
            </a:xfrm>
            <a:prstGeom prst="curvedConnector3">
              <a:avLst>
                <a:gd name="adj1" fmla="val 50000"/>
              </a:avLst>
            </a:prstGeom>
            <a:noFill/>
            <a:ln w="9525">
              <a:solidFill>
                <a:schemeClr val="tx1"/>
              </a:solidFill>
              <a:round/>
              <a:headEnd/>
              <a:tailEnd/>
            </a:ln>
          </p:spPr>
        </p:cxnSp>
        <p:cxnSp>
          <p:nvCxnSpPr>
            <p:cNvPr id="11371" name="AutoShape 37"/>
            <p:cNvCxnSpPr>
              <a:cxnSpLocks noChangeShapeType="1"/>
              <a:endCxn id="11386" idx="0"/>
            </p:cNvCxnSpPr>
            <p:nvPr/>
          </p:nvCxnSpPr>
          <p:spPr bwMode="auto">
            <a:xfrm rot="16200000" flipH="1">
              <a:off x="1733550" y="4667250"/>
              <a:ext cx="838200" cy="38100"/>
            </a:xfrm>
            <a:prstGeom prst="curvedConnector3">
              <a:avLst>
                <a:gd name="adj1" fmla="val 50000"/>
              </a:avLst>
            </a:prstGeom>
            <a:noFill/>
            <a:ln w="9525">
              <a:solidFill>
                <a:schemeClr val="tx1"/>
              </a:solidFill>
              <a:round/>
              <a:headEnd/>
              <a:tailEnd/>
            </a:ln>
          </p:spPr>
        </p:cxnSp>
        <p:cxnSp>
          <p:nvCxnSpPr>
            <p:cNvPr id="11372" name="AutoShape 37"/>
            <p:cNvCxnSpPr>
              <a:cxnSpLocks noChangeShapeType="1"/>
              <a:stCxn id="11384" idx="0"/>
            </p:cNvCxnSpPr>
            <p:nvPr/>
          </p:nvCxnSpPr>
          <p:spPr bwMode="auto">
            <a:xfrm rot="16200000" flipV="1">
              <a:off x="1733550" y="4667250"/>
              <a:ext cx="990600" cy="190500"/>
            </a:xfrm>
            <a:prstGeom prst="curvedConnector3">
              <a:avLst>
                <a:gd name="adj1" fmla="val 50000"/>
              </a:avLst>
            </a:prstGeom>
            <a:noFill/>
            <a:ln w="9525">
              <a:solidFill>
                <a:schemeClr val="tx1"/>
              </a:solidFill>
              <a:round/>
              <a:headEnd/>
              <a:tailEnd/>
            </a:ln>
          </p:spPr>
        </p:cxnSp>
        <p:cxnSp>
          <p:nvCxnSpPr>
            <p:cNvPr id="11373" name="AutoShape 37"/>
            <p:cNvCxnSpPr>
              <a:cxnSpLocks noChangeShapeType="1"/>
              <a:stCxn id="11382" idx="0"/>
            </p:cNvCxnSpPr>
            <p:nvPr/>
          </p:nvCxnSpPr>
          <p:spPr bwMode="auto">
            <a:xfrm rot="16200000" flipV="1">
              <a:off x="1733550" y="4667250"/>
              <a:ext cx="1143000" cy="342900"/>
            </a:xfrm>
            <a:prstGeom prst="curvedConnector3">
              <a:avLst>
                <a:gd name="adj1" fmla="val 50000"/>
              </a:avLst>
            </a:prstGeom>
            <a:noFill/>
            <a:ln w="9525">
              <a:solidFill>
                <a:schemeClr val="tx1"/>
              </a:solidFill>
              <a:round/>
              <a:headEnd/>
              <a:tailEnd/>
            </a:ln>
          </p:spPr>
        </p:cxnSp>
        <p:cxnSp>
          <p:nvCxnSpPr>
            <p:cNvPr id="11374" name="AutoShape 37"/>
            <p:cNvCxnSpPr>
              <a:cxnSpLocks noChangeShapeType="1"/>
              <a:stCxn id="11380" idx="0"/>
            </p:cNvCxnSpPr>
            <p:nvPr/>
          </p:nvCxnSpPr>
          <p:spPr bwMode="auto">
            <a:xfrm rot="16200000" flipV="1">
              <a:off x="1733550" y="4667250"/>
              <a:ext cx="1295400" cy="495300"/>
            </a:xfrm>
            <a:prstGeom prst="curvedConnector3">
              <a:avLst>
                <a:gd name="adj1" fmla="val 50000"/>
              </a:avLst>
            </a:prstGeom>
            <a:noFill/>
            <a:ln w="9525">
              <a:solidFill>
                <a:schemeClr val="tx1"/>
              </a:solidFill>
              <a:round/>
              <a:headEnd/>
              <a:tailEnd/>
            </a:ln>
          </p:spPr>
        </p:cxnSp>
      </p:grpSp>
      <p:sp>
        <p:nvSpPr>
          <p:cNvPr id="11338" name="Text Box 33"/>
          <p:cNvSpPr txBox="1">
            <a:spLocks noChangeArrowheads="1"/>
          </p:cNvSpPr>
          <p:nvPr/>
        </p:nvSpPr>
        <p:spPr bwMode="auto">
          <a:xfrm>
            <a:off x="228600" y="5867400"/>
            <a:ext cx="925513" cy="307975"/>
          </a:xfrm>
          <a:prstGeom prst="rect">
            <a:avLst/>
          </a:prstGeom>
          <a:noFill/>
          <a:ln w="9525">
            <a:noFill/>
            <a:miter lim="800000"/>
            <a:headEnd/>
            <a:tailEnd/>
          </a:ln>
        </p:spPr>
        <p:txBody>
          <a:bodyPr wrap="none">
            <a:spAutoFit/>
          </a:bodyPr>
          <a:lstStyle/>
          <a:p>
            <a:r>
              <a:rPr lang="en-US" sz="1400"/>
              <a:t>Resources</a:t>
            </a:r>
          </a:p>
        </p:txBody>
      </p:sp>
      <p:cxnSp>
        <p:nvCxnSpPr>
          <p:cNvPr id="126" name="Connettore 1 125"/>
          <p:cNvCxnSpPr/>
          <p:nvPr/>
        </p:nvCxnSpPr>
        <p:spPr bwMode="auto">
          <a:xfrm>
            <a:off x="304800" y="6170613"/>
            <a:ext cx="8610600" cy="1587"/>
          </a:xfrm>
          <a:prstGeom prst="line">
            <a:avLst/>
          </a:prstGeom>
          <a:solidFill>
            <a:schemeClr val="accent1"/>
          </a:solidFill>
          <a:ln w="38100" cap="flat" cmpd="sng" algn="ctr">
            <a:solidFill>
              <a:schemeClr val="bg2">
                <a:lumMod val="60000"/>
                <a:lumOff val="40000"/>
              </a:schemeClr>
            </a:solidFill>
            <a:prstDash val="solid"/>
            <a:round/>
            <a:headEnd type="none" w="med" len="med"/>
            <a:tailEnd type="none" w="med" len="med"/>
          </a:ln>
          <a:effectLst/>
        </p:spPr>
      </p:cxnSp>
      <p:sp>
        <p:nvSpPr>
          <p:cNvPr id="130" name="Oval 5"/>
          <p:cNvSpPr>
            <a:spLocks noChangeArrowheads="1"/>
          </p:cNvSpPr>
          <p:nvPr/>
        </p:nvSpPr>
        <p:spPr bwMode="auto">
          <a:xfrm>
            <a:off x="4724400" y="3886200"/>
            <a:ext cx="914400" cy="381000"/>
          </a:xfrm>
          <a:prstGeom prst="ellipse">
            <a:avLst/>
          </a:prstGeom>
          <a:solidFill>
            <a:schemeClr val="bg1">
              <a:lumMod val="65000"/>
              <a:alpha val="78000"/>
            </a:schemeClr>
          </a:solidFill>
          <a:ln w="9525">
            <a:solidFill>
              <a:schemeClr val="tx1">
                <a:lumMod val="50000"/>
                <a:lumOff val="50000"/>
              </a:schemeClr>
            </a:solidFill>
            <a:round/>
            <a:headEnd/>
            <a:tailEnd/>
          </a:ln>
          <a:effectLst/>
          <a:scene3d>
            <a:camera prst="orthographicFront"/>
            <a:lightRig rig="threePt" dir="t"/>
          </a:scene3d>
          <a:sp3d extrusionH="76200" contourW="76200">
            <a:bevelT w="6350"/>
            <a:bevelB w="6350"/>
            <a:extrusionClr>
              <a:schemeClr val="tx1">
                <a:lumMod val="85000"/>
                <a:lumOff val="15000"/>
              </a:schemeClr>
            </a:extrusionClr>
            <a:contourClr>
              <a:schemeClr val="tx1">
                <a:lumMod val="85000"/>
                <a:lumOff val="15000"/>
              </a:schemeClr>
            </a:contourClr>
          </a:sp3d>
        </p:spPr>
        <p:txBody>
          <a:bodyPr wrap="none" anchor="ctr"/>
          <a:lstStyle/>
          <a:p>
            <a:pPr algn="ctr">
              <a:defRPr/>
            </a:pPr>
            <a:r>
              <a:rPr lang="en-US" dirty="0">
                <a:latin typeface="Times" pitchFamily="18" charset="0"/>
              </a:rPr>
              <a:t>FEC</a:t>
            </a:r>
          </a:p>
        </p:txBody>
      </p:sp>
      <p:sp>
        <p:nvSpPr>
          <p:cNvPr id="131" name="Oval 5"/>
          <p:cNvSpPr>
            <a:spLocks noChangeArrowheads="1"/>
          </p:cNvSpPr>
          <p:nvPr/>
        </p:nvSpPr>
        <p:spPr bwMode="auto">
          <a:xfrm>
            <a:off x="5943600" y="3886200"/>
            <a:ext cx="914400" cy="381000"/>
          </a:xfrm>
          <a:prstGeom prst="ellipse">
            <a:avLst/>
          </a:prstGeom>
          <a:solidFill>
            <a:schemeClr val="bg1">
              <a:lumMod val="65000"/>
              <a:alpha val="78000"/>
            </a:schemeClr>
          </a:solidFill>
          <a:ln w="9525">
            <a:solidFill>
              <a:schemeClr val="tx1">
                <a:lumMod val="50000"/>
                <a:lumOff val="50000"/>
              </a:schemeClr>
            </a:solidFill>
            <a:round/>
            <a:headEnd/>
            <a:tailEnd/>
          </a:ln>
          <a:effectLst/>
          <a:scene3d>
            <a:camera prst="orthographicFront"/>
            <a:lightRig rig="threePt" dir="t"/>
          </a:scene3d>
          <a:sp3d extrusionH="76200" contourW="76200">
            <a:bevelT w="6350"/>
            <a:bevelB w="6350"/>
            <a:extrusionClr>
              <a:schemeClr val="tx1">
                <a:lumMod val="85000"/>
                <a:lumOff val="15000"/>
              </a:schemeClr>
            </a:extrusionClr>
            <a:contourClr>
              <a:schemeClr val="tx1">
                <a:lumMod val="85000"/>
                <a:lumOff val="15000"/>
              </a:schemeClr>
            </a:contourClr>
          </a:sp3d>
        </p:spPr>
        <p:txBody>
          <a:bodyPr wrap="none" anchor="ctr"/>
          <a:lstStyle/>
          <a:p>
            <a:pPr algn="ctr">
              <a:defRPr/>
            </a:pPr>
            <a:r>
              <a:rPr lang="en-US" dirty="0">
                <a:latin typeface="Times" pitchFamily="18" charset="0"/>
              </a:rPr>
              <a:t>FED</a:t>
            </a:r>
          </a:p>
        </p:txBody>
      </p:sp>
      <p:cxnSp>
        <p:nvCxnSpPr>
          <p:cNvPr id="11346" name="AutoShape 38"/>
          <p:cNvCxnSpPr>
            <a:cxnSpLocks noChangeShapeType="1"/>
          </p:cNvCxnSpPr>
          <p:nvPr/>
        </p:nvCxnSpPr>
        <p:spPr bwMode="auto">
          <a:xfrm rot="5400000">
            <a:off x="4991100" y="3619500"/>
            <a:ext cx="457200" cy="76200"/>
          </a:xfrm>
          <a:prstGeom prst="curvedConnector3">
            <a:avLst>
              <a:gd name="adj1" fmla="val 50000"/>
            </a:avLst>
          </a:prstGeom>
          <a:noFill/>
          <a:ln w="9525">
            <a:solidFill>
              <a:schemeClr val="tx1"/>
            </a:solidFill>
            <a:round/>
            <a:headEnd/>
            <a:tailEnd/>
          </a:ln>
        </p:spPr>
      </p:cxnSp>
      <p:cxnSp>
        <p:nvCxnSpPr>
          <p:cNvPr id="11347" name="AutoShape 39"/>
          <p:cNvCxnSpPr>
            <a:cxnSpLocks noChangeShapeType="1"/>
          </p:cNvCxnSpPr>
          <p:nvPr/>
        </p:nvCxnSpPr>
        <p:spPr bwMode="auto">
          <a:xfrm rot="16200000" flipH="1">
            <a:off x="5600700" y="3086100"/>
            <a:ext cx="457200" cy="1143000"/>
          </a:xfrm>
          <a:prstGeom prst="curvedConnector3">
            <a:avLst>
              <a:gd name="adj1" fmla="val 50000"/>
            </a:avLst>
          </a:prstGeom>
          <a:noFill/>
          <a:ln w="9525">
            <a:solidFill>
              <a:schemeClr val="tx1"/>
            </a:solidFill>
            <a:round/>
            <a:headEnd/>
            <a:tailEnd/>
          </a:ln>
        </p:spPr>
      </p:cxnSp>
      <p:grpSp>
        <p:nvGrpSpPr>
          <p:cNvPr id="11348" name="Gruppo 122"/>
          <p:cNvGrpSpPr>
            <a:grpSpLocks/>
          </p:cNvGrpSpPr>
          <p:nvPr/>
        </p:nvGrpSpPr>
        <p:grpSpPr bwMode="auto">
          <a:xfrm>
            <a:off x="4953000" y="5029200"/>
            <a:ext cx="723900" cy="533400"/>
            <a:chOff x="3086100" y="5257800"/>
            <a:chExt cx="723900" cy="533400"/>
          </a:xfrm>
        </p:grpSpPr>
        <p:sp>
          <p:nvSpPr>
            <p:cNvPr id="11367" name="Oval 11"/>
            <p:cNvSpPr>
              <a:spLocks noChangeArrowheads="1"/>
            </p:cNvSpPr>
            <p:nvPr/>
          </p:nvSpPr>
          <p:spPr bwMode="auto">
            <a:xfrm>
              <a:off x="3124200" y="5257800"/>
              <a:ext cx="685800" cy="533400"/>
            </a:xfrm>
            <a:prstGeom prst="ellipse">
              <a:avLst/>
            </a:prstGeom>
            <a:solidFill>
              <a:schemeClr val="accent1"/>
            </a:solidFill>
            <a:ln w="9525">
              <a:solidFill>
                <a:schemeClr val="tx1"/>
              </a:solidFill>
              <a:round/>
              <a:headEnd/>
              <a:tailEnd/>
            </a:ln>
          </p:spPr>
          <p:txBody>
            <a:bodyPr wrap="none" anchor="ctr"/>
            <a:lstStyle/>
            <a:p>
              <a:endParaRPr lang="it-IT"/>
            </a:p>
          </p:txBody>
        </p:sp>
        <p:pic>
          <p:nvPicPr>
            <p:cNvPr id="11368" name="Picture 12" descr="XDAQLogo">
              <a:hlinkClick r:id="rId6"/>
            </p:cNvPr>
            <p:cNvPicPr>
              <a:picLocks noChangeAspect="1" noChangeArrowheads="1"/>
            </p:cNvPicPr>
            <p:nvPr/>
          </p:nvPicPr>
          <p:blipFill>
            <a:blip r:embed="rId7"/>
            <a:srcRect/>
            <a:stretch>
              <a:fillRect/>
            </a:stretch>
          </p:blipFill>
          <p:spPr bwMode="auto">
            <a:xfrm>
              <a:off x="3086100" y="5334000"/>
              <a:ext cx="685800" cy="407988"/>
            </a:xfrm>
            <a:prstGeom prst="rect">
              <a:avLst/>
            </a:prstGeom>
            <a:noFill/>
            <a:ln w="9525">
              <a:noFill/>
              <a:miter lim="800000"/>
              <a:headEnd/>
              <a:tailEnd/>
            </a:ln>
          </p:spPr>
        </p:pic>
      </p:grpSp>
      <p:grpSp>
        <p:nvGrpSpPr>
          <p:cNvPr id="11349" name="Gruppo 123"/>
          <p:cNvGrpSpPr>
            <a:grpSpLocks/>
          </p:cNvGrpSpPr>
          <p:nvPr/>
        </p:nvGrpSpPr>
        <p:grpSpPr bwMode="auto">
          <a:xfrm>
            <a:off x="5105400" y="5181600"/>
            <a:ext cx="723900" cy="533400"/>
            <a:chOff x="3086100" y="5257800"/>
            <a:chExt cx="723900" cy="533400"/>
          </a:xfrm>
        </p:grpSpPr>
        <p:sp>
          <p:nvSpPr>
            <p:cNvPr id="11365" name="Oval 11"/>
            <p:cNvSpPr>
              <a:spLocks noChangeArrowheads="1"/>
            </p:cNvSpPr>
            <p:nvPr/>
          </p:nvSpPr>
          <p:spPr bwMode="auto">
            <a:xfrm>
              <a:off x="3124200" y="5257800"/>
              <a:ext cx="685800" cy="533400"/>
            </a:xfrm>
            <a:prstGeom prst="ellipse">
              <a:avLst/>
            </a:prstGeom>
            <a:solidFill>
              <a:schemeClr val="accent1"/>
            </a:solidFill>
            <a:ln w="9525">
              <a:solidFill>
                <a:schemeClr val="tx1"/>
              </a:solidFill>
              <a:round/>
              <a:headEnd/>
              <a:tailEnd/>
            </a:ln>
          </p:spPr>
          <p:txBody>
            <a:bodyPr wrap="none" anchor="ctr"/>
            <a:lstStyle/>
            <a:p>
              <a:endParaRPr lang="it-IT"/>
            </a:p>
          </p:txBody>
        </p:sp>
        <p:pic>
          <p:nvPicPr>
            <p:cNvPr id="11366" name="Picture 12" descr="XDAQLogo">
              <a:hlinkClick r:id="rId6"/>
            </p:cNvPr>
            <p:cNvPicPr>
              <a:picLocks noChangeAspect="1" noChangeArrowheads="1"/>
            </p:cNvPicPr>
            <p:nvPr/>
          </p:nvPicPr>
          <p:blipFill>
            <a:blip r:embed="rId7"/>
            <a:srcRect/>
            <a:stretch>
              <a:fillRect/>
            </a:stretch>
          </p:blipFill>
          <p:spPr bwMode="auto">
            <a:xfrm>
              <a:off x="3086100" y="5334000"/>
              <a:ext cx="685800" cy="407988"/>
            </a:xfrm>
            <a:prstGeom prst="rect">
              <a:avLst/>
            </a:prstGeom>
            <a:noFill/>
            <a:ln w="9525">
              <a:noFill/>
              <a:miter lim="800000"/>
              <a:headEnd/>
              <a:tailEnd/>
            </a:ln>
          </p:spPr>
        </p:pic>
      </p:grpSp>
      <p:grpSp>
        <p:nvGrpSpPr>
          <p:cNvPr id="11350" name="Gruppo 126"/>
          <p:cNvGrpSpPr>
            <a:grpSpLocks/>
          </p:cNvGrpSpPr>
          <p:nvPr/>
        </p:nvGrpSpPr>
        <p:grpSpPr bwMode="auto">
          <a:xfrm>
            <a:off x="6134100" y="5105400"/>
            <a:ext cx="723900" cy="533400"/>
            <a:chOff x="3086100" y="5257800"/>
            <a:chExt cx="723900" cy="533400"/>
          </a:xfrm>
        </p:grpSpPr>
        <p:sp>
          <p:nvSpPr>
            <p:cNvPr id="11363" name="Oval 11"/>
            <p:cNvSpPr>
              <a:spLocks noChangeArrowheads="1"/>
            </p:cNvSpPr>
            <p:nvPr/>
          </p:nvSpPr>
          <p:spPr bwMode="auto">
            <a:xfrm>
              <a:off x="3124200" y="5257800"/>
              <a:ext cx="685800" cy="533400"/>
            </a:xfrm>
            <a:prstGeom prst="ellipse">
              <a:avLst/>
            </a:prstGeom>
            <a:solidFill>
              <a:schemeClr val="accent1"/>
            </a:solidFill>
            <a:ln w="9525">
              <a:solidFill>
                <a:schemeClr val="tx1"/>
              </a:solidFill>
              <a:round/>
              <a:headEnd/>
              <a:tailEnd/>
            </a:ln>
          </p:spPr>
          <p:txBody>
            <a:bodyPr wrap="none" anchor="ctr"/>
            <a:lstStyle/>
            <a:p>
              <a:endParaRPr lang="it-IT"/>
            </a:p>
          </p:txBody>
        </p:sp>
        <p:pic>
          <p:nvPicPr>
            <p:cNvPr id="11364" name="Picture 12" descr="XDAQLogo">
              <a:hlinkClick r:id="rId6"/>
            </p:cNvPr>
            <p:cNvPicPr>
              <a:picLocks noChangeAspect="1" noChangeArrowheads="1"/>
            </p:cNvPicPr>
            <p:nvPr/>
          </p:nvPicPr>
          <p:blipFill>
            <a:blip r:embed="rId7"/>
            <a:srcRect/>
            <a:stretch>
              <a:fillRect/>
            </a:stretch>
          </p:blipFill>
          <p:spPr bwMode="auto">
            <a:xfrm>
              <a:off x="3086100" y="5334000"/>
              <a:ext cx="685800" cy="407988"/>
            </a:xfrm>
            <a:prstGeom prst="rect">
              <a:avLst/>
            </a:prstGeom>
            <a:noFill/>
            <a:ln w="9525">
              <a:noFill/>
              <a:miter lim="800000"/>
              <a:headEnd/>
              <a:tailEnd/>
            </a:ln>
          </p:spPr>
        </p:pic>
      </p:grpSp>
      <p:grpSp>
        <p:nvGrpSpPr>
          <p:cNvPr id="11351" name="Gruppo 129"/>
          <p:cNvGrpSpPr>
            <a:grpSpLocks/>
          </p:cNvGrpSpPr>
          <p:nvPr/>
        </p:nvGrpSpPr>
        <p:grpSpPr bwMode="auto">
          <a:xfrm>
            <a:off x="6286500" y="5257800"/>
            <a:ext cx="723900" cy="533400"/>
            <a:chOff x="3086100" y="5257800"/>
            <a:chExt cx="723900" cy="533400"/>
          </a:xfrm>
        </p:grpSpPr>
        <p:sp>
          <p:nvSpPr>
            <p:cNvPr id="11361" name="Oval 11"/>
            <p:cNvSpPr>
              <a:spLocks noChangeArrowheads="1"/>
            </p:cNvSpPr>
            <p:nvPr/>
          </p:nvSpPr>
          <p:spPr bwMode="auto">
            <a:xfrm>
              <a:off x="3124200" y="5257800"/>
              <a:ext cx="685800" cy="533400"/>
            </a:xfrm>
            <a:prstGeom prst="ellipse">
              <a:avLst/>
            </a:prstGeom>
            <a:solidFill>
              <a:schemeClr val="accent1"/>
            </a:solidFill>
            <a:ln w="9525">
              <a:solidFill>
                <a:schemeClr val="tx1"/>
              </a:solidFill>
              <a:round/>
              <a:headEnd/>
              <a:tailEnd/>
            </a:ln>
          </p:spPr>
          <p:txBody>
            <a:bodyPr wrap="none" anchor="ctr"/>
            <a:lstStyle/>
            <a:p>
              <a:endParaRPr lang="it-IT"/>
            </a:p>
          </p:txBody>
        </p:sp>
        <p:pic>
          <p:nvPicPr>
            <p:cNvPr id="11362" name="Picture 12" descr="XDAQLogo">
              <a:hlinkClick r:id="rId6"/>
            </p:cNvPr>
            <p:cNvPicPr>
              <a:picLocks noChangeAspect="1" noChangeArrowheads="1"/>
            </p:cNvPicPr>
            <p:nvPr/>
          </p:nvPicPr>
          <p:blipFill>
            <a:blip r:embed="rId7"/>
            <a:srcRect/>
            <a:stretch>
              <a:fillRect/>
            </a:stretch>
          </p:blipFill>
          <p:spPr bwMode="auto">
            <a:xfrm>
              <a:off x="3086100" y="5334000"/>
              <a:ext cx="685800" cy="407988"/>
            </a:xfrm>
            <a:prstGeom prst="rect">
              <a:avLst/>
            </a:prstGeom>
            <a:noFill/>
            <a:ln w="9525">
              <a:noFill/>
              <a:miter lim="800000"/>
              <a:headEnd/>
              <a:tailEnd/>
            </a:ln>
          </p:spPr>
        </p:pic>
      </p:grpSp>
      <p:grpSp>
        <p:nvGrpSpPr>
          <p:cNvPr id="11352" name="Gruppo 132"/>
          <p:cNvGrpSpPr>
            <a:grpSpLocks/>
          </p:cNvGrpSpPr>
          <p:nvPr/>
        </p:nvGrpSpPr>
        <p:grpSpPr bwMode="auto">
          <a:xfrm>
            <a:off x="6438900" y="5410200"/>
            <a:ext cx="723900" cy="533400"/>
            <a:chOff x="3086100" y="5257800"/>
            <a:chExt cx="723900" cy="533400"/>
          </a:xfrm>
        </p:grpSpPr>
        <p:sp>
          <p:nvSpPr>
            <p:cNvPr id="11359" name="Oval 11"/>
            <p:cNvSpPr>
              <a:spLocks noChangeArrowheads="1"/>
            </p:cNvSpPr>
            <p:nvPr/>
          </p:nvSpPr>
          <p:spPr bwMode="auto">
            <a:xfrm>
              <a:off x="3124200" y="5257800"/>
              <a:ext cx="685800" cy="533400"/>
            </a:xfrm>
            <a:prstGeom prst="ellipse">
              <a:avLst/>
            </a:prstGeom>
            <a:solidFill>
              <a:schemeClr val="accent1"/>
            </a:solidFill>
            <a:ln w="9525">
              <a:solidFill>
                <a:schemeClr val="tx1"/>
              </a:solidFill>
              <a:round/>
              <a:headEnd/>
              <a:tailEnd/>
            </a:ln>
          </p:spPr>
          <p:txBody>
            <a:bodyPr wrap="none" anchor="ctr"/>
            <a:lstStyle/>
            <a:p>
              <a:endParaRPr lang="it-IT"/>
            </a:p>
          </p:txBody>
        </p:sp>
        <p:pic>
          <p:nvPicPr>
            <p:cNvPr id="11360" name="Picture 12" descr="XDAQLogo">
              <a:hlinkClick r:id="rId6"/>
            </p:cNvPr>
            <p:cNvPicPr>
              <a:picLocks noChangeAspect="1" noChangeArrowheads="1"/>
            </p:cNvPicPr>
            <p:nvPr/>
          </p:nvPicPr>
          <p:blipFill>
            <a:blip r:embed="rId7"/>
            <a:srcRect/>
            <a:stretch>
              <a:fillRect/>
            </a:stretch>
          </p:blipFill>
          <p:spPr bwMode="auto">
            <a:xfrm>
              <a:off x="3086100" y="5334000"/>
              <a:ext cx="685800" cy="407988"/>
            </a:xfrm>
            <a:prstGeom prst="rect">
              <a:avLst/>
            </a:prstGeom>
            <a:noFill/>
            <a:ln w="9525">
              <a:noFill/>
              <a:miter lim="800000"/>
              <a:headEnd/>
              <a:tailEnd/>
            </a:ln>
          </p:spPr>
        </p:pic>
      </p:grpSp>
      <p:cxnSp>
        <p:nvCxnSpPr>
          <p:cNvPr id="11353" name="AutoShape 37"/>
          <p:cNvCxnSpPr>
            <a:cxnSpLocks noChangeShapeType="1"/>
          </p:cNvCxnSpPr>
          <p:nvPr/>
        </p:nvCxnSpPr>
        <p:spPr bwMode="auto">
          <a:xfrm rot="16200000" flipH="1">
            <a:off x="4876800" y="4572000"/>
            <a:ext cx="762000" cy="152400"/>
          </a:xfrm>
          <a:prstGeom prst="curvedConnector3">
            <a:avLst>
              <a:gd name="adj1" fmla="val 50000"/>
            </a:avLst>
          </a:prstGeom>
          <a:noFill/>
          <a:ln w="9525">
            <a:solidFill>
              <a:schemeClr val="tx1"/>
            </a:solidFill>
            <a:round/>
            <a:headEnd/>
            <a:tailEnd/>
          </a:ln>
        </p:spPr>
      </p:cxnSp>
      <p:cxnSp>
        <p:nvCxnSpPr>
          <p:cNvPr id="11354" name="AutoShape 37"/>
          <p:cNvCxnSpPr>
            <a:cxnSpLocks noChangeShapeType="1"/>
          </p:cNvCxnSpPr>
          <p:nvPr/>
        </p:nvCxnSpPr>
        <p:spPr bwMode="auto">
          <a:xfrm rot="16200000" flipH="1">
            <a:off x="4876800" y="4572000"/>
            <a:ext cx="914400" cy="304800"/>
          </a:xfrm>
          <a:prstGeom prst="curvedConnector3">
            <a:avLst>
              <a:gd name="adj1" fmla="val 50000"/>
            </a:avLst>
          </a:prstGeom>
          <a:noFill/>
          <a:ln w="9525">
            <a:solidFill>
              <a:schemeClr val="tx1"/>
            </a:solidFill>
            <a:round/>
            <a:headEnd/>
            <a:tailEnd/>
          </a:ln>
        </p:spPr>
      </p:cxnSp>
      <p:cxnSp>
        <p:nvCxnSpPr>
          <p:cNvPr id="11355" name="AutoShape 37"/>
          <p:cNvCxnSpPr>
            <a:cxnSpLocks noChangeShapeType="1"/>
          </p:cNvCxnSpPr>
          <p:nvPr/>
        </p:nvCxnSpPr>
        <p:spPr bwMode="auto">
          <a:xfrm rot="16200000" flipV="1">
            <a:off x="6038850" y="4629150"/>
            <a:ext cx="838200" cy="114300"/>
          </a:xfrm>
          <a:prstGeom prst="curvedConnector3">
            <a:avLst>
              <a:gd name="adj1" fmla="val 50000"/>
            </a:avLst>
          </a:prstGeom>
          <a:noFill/>
          <a:ln w="9525">
            <a:solidFill>
              <a:schemeClr val="tx1"/>
            </a:solidFill>
            <a:round/>
            <a:headEnd/>
            <a:tailEnd/>
          </a:ln>
        </p:spPr>
      </p:cxnSp>
      <p:cxnSp>
        <p:nvCxnSpPr>
          <p:cNvPr id="11356" name="AutoShape 37"/>
          <p:cNvCxnSpPr>
            <a:cxnSpLocks noChangeShapeType="1"/>
          </p:cNvCxnSpPr>
          <p:nvPr/>
        </p:nvCxnSpPr>
        <p:spPr bwMode="auto">
          <a:xfrm rot="16200000" flipV="1">
            <a:off x="6038850" y="4629150"/>
            <a:ext cx="990600" cy="266700"/>
          </a:xfrm>
          <a:prstGeom prst="curvedConnector3">
            <a:avLst>
              <a:gd name="adj1" fmla="val 50000"/>
            </a:avLst>
          </a:prstGeom>
          <a:noFill/>
          <a:ln w="9525">
            <a:solidFill>
              <a:schemeClr val="tx1"/>
            </a:solidFill>
            <a:round/>
            <a:headEnd/>
            <a:tailEnd/>
          </a:ln>
        </p:spPr>
      </p:cxnSp>
      <p:cxnSp>
        <p:nvCxnSpPr>
          <p:cNvPr id="11357" name="AutoShape 37"/>
          <p:cNvCxnSpPr>
            <a:cxnSpLocks noChangeShapeType="1"/>
          </p:cNvCxnSpPr>
          <p:nvPr/>
        </p:nvCxnSpPr>
        <p:spPr bwMode="auto">
          <a:xfrm rot="16200000" flipV="1">
            <a:off x="6038850" y="4629150"/>
            <a:ext cx="1143000" cy="419100"/>
          </a:xfrm>
          <a:prstGeom prst="curvedConnector3">
            <a:avLst>
              <a:gd name="adj1" fmla="val 50000"/>
            </a:avLst>
          </a:prstGeom>
          <a:noFill/>
          <a:ln w="9525">
            <a:solidFill>
              <a:schemeClr val="tx1"/>
            </a:solidFill>
            <a:round/>
            <a:headEnd/>
            <a:tailEnd/>
          </a:ln>
        </p:spPr>
      </p:cxnSp>
      <p:sp>
        <p:nvSpPr>
          <p:cNvPr id="11358" name="Text Box 45"/>
          <p:cNvSpPr txBox="1">
            <a:spLocks noChangeArrowheads="1"/>
          </p:cNvSpPr>
          <p:nvPr/>
        </p:nvSpPr>
        <p:spPr bwMode="auto">
          <a:xfrm>
            <a:off x="7543800" y="5695950"/>
            <a:ext cx="1295400" cy="400050"/>
          </a:xfrm>
          <a:prstGeom prst="rect">
            <a:avLst/>
          </a:prstGeom>
          <a:noFill/>
          <a:ln w="9525">
            <a:noFill/>
            <a:miter lim="800000"/>
            <a:headEnd/>
            <a:tailEnd/>
          </a:ln>
        </p:spPr>
        <p:txBody>
          <a:bodyPr>
            <a:spAutoFit/>
          </a:bodyPr>
          <a:lstStyle/>
          <a:p>
            <a:pPr algn="r"/>
            <a:r>
              <a:rPr lang="en-US" sz="1000"/>
              <a:t>Resources are </a:t>
            </a:r>
            <a:r>
              <a:rPr lang="en-GB" sz="1000"/>
              <a:t>on-line system components</a:t>
            </a:r>
            <a:endParaRPr lang="en-US"/>
          </a:p>
        </p:txBody>
      </p:sp>
      <p:sp>
        <p:nvSpPr>
          <p:cNvPr id="138"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139"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140"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RCMS &amp; Web Services – Why?</a:t>
            </a:r>
          </a:p>
        </p:txBody>
      </p:sp>
      <p:sp>
        <p:nvSpPr>
          <p:cNvPr id="12291" name="Rectangle 3"/>
          <p:cNvSpPr>
            <a:spLocks noGrp="1" noChangeArrowheads="1"/>
          </p:cNvSpPr>
          <p:nvPr>
            <p:ph idx="1"/>
          </p:nvPr>
        </p:nvSpPr>
        <p:spPr>
          <a:xfrm>
            <a:off x="714375" y="928688"/>
            <a:ext cx="7772400" cy="5500687"/>
          </a:xfrm>
        </p:spPr>
        <p:txBody>
          <a:bodyPr/>
          <a:lstStyle/>
          <a:p>
            <a:r>
              <a:rPr lang="en-US" dirty="0" smtClean="0"/>
              <a:t>TDR(2002):</a:t>
            </a:r>
          </a:p>
          <a:p>
            <a:pPr lvl="1"/>
            <a:r>
              <a:rPr lang="en-US" i="1" dirty="0" smtClean="0">
                <a:latin typeface="Arial" pitchFamily="34" charset="0"/>
              </a:rPr>
              <a:t>it is planned to </a:t>
            </a:r>
            <a:r>
              <a:rPr lang="en-US" i="1" dirty="0" err="1" smtClean="0">
                <a:latin typeface="Arial" pitchFamily="34" charset="0"/>
              </a:rPr>
              <a:t>maximise</a:t>
            </a:r>
            <a:r>
              <a:rPr lang="en-US" i="1" dirty="0" smtClean="0">
                <a:latin typeface="Arial" pitchFamily="34" charset="0"/>
              </a:rPr>
              <a:t> the use of </a:t>
            </a:r>
            <a:r>
              <a:rPr lang="en-US" b="1" i="1" dirty="0" smtClean="0">
                <a:latin typeface="Arial" pitchFamily="34" charset="0"/>
              </a:rPr>
              <a:t>standard</a:t>
            </a:r>
            <a:r>
              <a:rPr lang="en-US" i="1" dirty="0" smtClean="0">
                <a:latin typeface="Arial" pitchFamily="34" charset="0"/>
              </a:rPr>
              <a:t> software technologies in the RCMS.</a:t>
            </a:r>
          </a:p>
          <a:p>
            <a:pPr lvl="1"/>
            <a:r>
              <a:rPr lang="en-US" b="1" i="1" dirty="0" smtClean="0">
                <a:latin typeface="Arial" pitchFamily="34" charset="0"/>
              </a:rPr>
              <a:t>Web technologies</a:t>
            </a:r>
            <a:r>
              <a:rPr lang="en-US" i="1" dirty="0" smtClean="0">
                <a:latin typeface="Arial" pitchFamily="34" charset="0"/>
              </a:rPr>
              <a:t> and in particular </a:t>
            </a:r>
            <a:r>
              <a:rPr lang="en-US" b="1" i="1" dirty="0" smtClean="0">
                <a:latin typeface="Arial" pitchFamily="34" charset="0"/>
              </a:rPr>
              <a:t>Web Services</a:t>
            </a:r>
            <a:r>
              <a:rPr lang="en-US" i="1" dirty="0" smtClean="0">
                <a:latin typeface="Arial" pitchFamily="34" charset="0"/>
              </a:rPr>
              <a:t> have been chosen because they have been designed to interconnect highly heterogeneous and distributed systems, therefore implying a rich choice of available tools and solutions. </a:t>
            </a:r>
          </a:p>
          <a:p>
            <a:pPr lvl="1"/>
            <a:r>
              <a:rPr lang="en-US" i="1" dirty="0" smtClean="0">
                <a:latin typeface="Arial" pitchFamily="34" charset="0"/>
              </a:rPr>
              <a:t>Many of these widely-spread software tools follow an </a:t>
            </a:r>
            <a:r>
              <a:rPr lang="en-US" b="1" i="1" dirty="0" smtClean="0">
                <a:latin typeface="Arial" pitchFamily="34" charset="0"/>
              </a:rPr>
              <a:t>open-source</a:t>
            </a:r>
            <a:r>
              <a:rPr lang="en-US" i="1" dirty="0" smtClean="0">
                <a:latin typeface="Arial" pitchFamily="34" charset="0"/>
              </a:rPr>
              <a:t> approach, thus facilitating the </a:t>
            </a:r>
            <a:r>
              <a:rPr lang="en-US" b="1" i="1" dirty="0" smtClean="0">
                <a:latin typeface="Arial" pitchFamily="34" charset="0"/>
              </a:rPr>
              <a:t>integration</a:t>
            </a:r>
            <a:r>
              <a:rPr lang="en-US" i="1" dirty="0" smtClean="0">
                <a:latin typeface="Arial" pitchFamily="34" charset="0"/>
              </a:rPr>
              <a:t> with other software packages. </a:t>
            </a:r>
          </a:p>
          <a:p>
            <a:pPr lvl="1"/>
            <a:endParaRPr lang="en-US" dirty="0" smtClean="0">
              <a:latin typeface="Arial" pitchFamily="34" charset="0"/>
            </a:endParaRPr>
          </a:p>
          <a:p>
            <a:pPr eaLnBrk="1" hangingPunct="1">
              <a:lnSpc>
                <a:spcPct val="90000"/>
              </a:lnSpc>
            </a:pPr>
            <a:r>
              <a:rPr lang="en-US" dirty="0" smtClean="0"/>
              <a:t>Central DAQ provides tools to the sub-detector DAQ teams to develop their own local DAQ and control systems (XDAQ and RCMS).</a:t>
            </a:r>
          </a:p>
          <a:p>
            <a:pPr eaLnBrk="1" hangingPunct="1">
              <a:lnSpc>
                <a:spcPct val="90000"/>
              </a:lnSpc>
            </a:pPr>
            <a:r>
              <a:rPr lang="en-US" dirty="0" smtClean="0"/>
              <a:t>Adoption of XDAQ and RCMS (</a:t>
            </a:r>
            <a:r>
              <a:rPr lang="en-US" dirty="0" err="1" smtClean="0"/>
              <a:t>DAQKit</a:t>
            </a:r>
            <a:r>
              <a:rPr lang="en-US" dirty="0" smtClean="0"/>
              <a:t>) in the sub-detectors makes the integration of the overall CMS DAQ easier.</a:t>
            </a:r>
          </a:p>
          <a:p>
            <a:pPr eaLnBrk="1" hangingPunct="1">
              <a:lnSpc>
                <a:spcPct val="90000"/>
              </a:lnSpc>
            </a:pPr>
            <a:r>
              <a:rPr lang="en-US" dirty="0" smtClean="0"/>
              <a:t>Adoption of web services standards (WSDL and SOAP)  helps sub-detector custom developments integration.</a:t>
            </a:r>
          </a:p>
          <a:p>
            <a:pPr lvl="1" eaLnBrk="1" hangingPunct="1">
              <a:lnSpc>
                <a:spcPct val="90000"/>
              </a:lnSpc>
            </a:pPr>
            <a:endParaRPr lang="en-US" dirty="0" smtClean="0"/>
          </a:p>
          <a:p>
            <a:pPr lvl="1" eaLnBrk="1" hangingPunct="1">
              <a:lnSpc>
                <a:spcPct val="90000"/>
              </a:lnSpc>
            </a:pPr>
            <a:endParaRPr lang="en-US" dirty="0" smtClean="0"/>
          </a:p>
          <a:p>
            <a:pPr lvl="1" eaLnBrk="1" hangingPunct="1">
              <a:lnSpc>
                <a:spcPct val="90000"/>
              </a:lnSpc>
            </a:pPr>
            <a:endParaRPr lang="en-US" dirty="0" smtClean="0"/>
          </a:p>
        </p:txBody>
      </p:sp>
      <p:sp>
        <p:nvSpPr>
          <p:cNvPr id="7" name="Segnaposto data 3"/>
          <p:cNvSpPr>
            <a:spLocks noGrp="1"/>
          </p:cNvSpPr>
          <p:nvPr>
            <p:ph type="dt" sz="quarter" idx="10"/>
          </p:nvPr>
        </p:nvSpPr>
        <p:spPr>
          <a:xfrm>
            <a:off x="166688" y="6572272"/>
            <a:ext cx="2155825" cy="195241"/>
          </a:xfrm>
        </p:spPr>
        <p:txBody>
          <a:bodyPr/>
          <a:lstStyle/>
          <a:p>
            <a:pPr>
              <a:defRPr/>
            </a:pPr>
            <a:r>
              <a:rPr lang="it-IT" dirty="0" smtClean="0"/>
              <a:t>Incontro CCR - 10.12.2008</a:t>
            </a:r>
            <a:endParaRPr lang="en-US" dirty="0"/>
          </a:p>
        </p:txBody>
      </p:sp>
      <p:sp>
        <p:nvSpPr>
          <p:cNvPr id="8" name="Segnaposto piè di pagina 4"/>
          <p:cNvSpPr>
            <a:spLocks noGrp="1"/>
          </p:cNvSpPr>
          <p:nvPr>
            <p:ph type="ftr" sz="quarter" idx="11"/>
          </p:nvPr>
        </p:nvSpPr>
        <p:spPr>
          <a:xfrm>
            <a:off x="3017838" y="6572272"/>
            <a:ext cx="3136900" cy="214291"/>
          </a:xfrm>
        </p:spPr>
        <p:txBody>
          <a:bodyPr/>
          <a:lstStyle/>
          <a:p>
            <a:pPr>
              <a:defRPr/>
            </a:pPr>
            <a:r>
              <a:rPr lang="en-US" dirty="0" err="1" smtClean="0"/>
              <a:t>M.Gulmini</a:t>
            </a:r>
            <a:endParaRPr lang="en-US" dirty="0"/>
          </a:p>
        </p:txBody>
      </p:sp>
      <p:sp>
        <p:nvSpPr>
          <p:cNvPr id="9" name="Segnaposto numero diapositiva 5"/>
          <p:cNvSpPr>
            <a:spLocks noGrp="1"/>
          </p:cNvSpPr>
          <p:nvPr>
            <p:ph type="sldNum" sz="quarter" idx="12"/>
          </p:nvPr>
        </p:nvSpPr>
        <p:spPr>
          <a:xfrm>
            <a:off x="6858016" y="6500834"/>
            <a:ext cx="2063750" cy="357166"/>
          </a:xfrm>
        </p:spPr>
        <p:txBody>
          <a:bodyPr/>
          <a:lstStyle/>
          <a:p>
            <a:pPr>
              <a:defRPr/>
            </a:pPr>
            <a:fld id="{4DEB29AC-4B80-414F-BE6C-7525237D6B2F}"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Mframe">
  <a:themeElements>
    <a:clrScheme name="FMfra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Mfram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3" charset="-128"/>
          </a:defRPr>
        </a:defPPr>
      </a:lstStyle>
    </a:lnDef>
  </a:objectDefaults>
  <a:extraClrSchemeLst>
    <a:extraClrScheme>
      <a:clrScheme name="FMfra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Mfra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Mfra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Mfra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Mfra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Mfra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Mfra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Mfra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Mfra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Mfra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Mfra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Mfra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8576</TotalTime>
  <Words>4129</Words>
  <Application>Microsoft PowerPoint</Application>
  <PresentationFormat>Presentazione su schermo (4:3)</PresentationFormat>
  <Paragraphs>1072</Paragraphs>
  <Slides>57</Slides>
  <Notes>57</Notes>
  <HiddenSlides>0</HiddenSlides>
  <MMClips>0</MMClips>
  <ScaleCrop>false</ScaleCrop>
  <HeadingPairs>
    <vt:vector size="4" baseType="variant">
      <vt:variant>
        <vt:lpstr>Tema</vt:lpstr>
      </vt:variant>
      <vt:variant>
        <vt:i4>1</vt:i4>
      </vt:variant>
      <vt:variant>
        <vt:lpstr>Titoli diapositive</vt:lpstr>
      </vt:variant>
      <vt:variant>
        <vt:i4>57</vt:i4>
      </vt:variant>
    </vt:vector>
  </HeadingPairs>
  <TitlesOfParts>
    <vt:vector size="58" baseType="lpstr">
      <vt:lpstr>FMframe</vt:lpstr>
      <vt:lpstr> Web Services  CMS and Agata Run Control The GRIDCC Project </vt:lpstr>
      <vt:lpstr>Contents</vt:lpstr>
      <vt:lpstr>CMS</vt:lpstr>
      <vt:lpstr>Control and Monitor Requirements</vt:lpstr>
      <vt:lpstr>Run Control and Monitor System </vt:lpstr>
      <vt:lpstr>RCMS – Run Control and Monitor System</vt:lpstr>
      <vt:lpstr>RCMS Architecture</vt:lpstr>
      <vt:lpstr>Control Structure at MTCC I &amp; II (2006)</vt:lpstr>
      <vt:lpstr>RCMS &amp; Web Services – Why?</vt:lpstr>
      <vt:lpstr>Diapositiva 10</vt:lpstr>
      <vt:lpstr>Web Services: the beginning</vt:lpstr>
      <vt:lpstr>Apache Axis &amp; Sun JWSDP</vt:lpstr>
      <vt:lpstr>Tomcat/Axis Java – The choice</vt:lpstr>
      <vt:lpstr>WSDL and Java Interface</vt:lpstr>
      <vt:lpstr>WSDL and Java Exceptions</vt:lpstr>
      <vt:lpstr>Example: An RCMS Exception</vt:lpstr>
      <vt:lpstr>Development Environment</vt:lpstr>
      <vt:lpstr>Example: an Axis service</vt:lpstr>
      <vt:lpstr>Ant and XDoclet </vt:lpstr>
      <vt:lpstr>Example: Axis deployment descriptors</vt:lpstr>
      <vt:lpstr>Diapositiva 21</vt:lpstr>
      <vt:lpstr>RCMS and GRIDCC</vt:lpstr>
      <vt:lpstr>Instrument Element (IE): the basic idea</vt:lpstr>
      <vt:lpstr>(Some) GRIDCC Developments</vt:lpstr>
      <vt:lpstr>Diapositiva 25</vt:lpstr>
      <vt:lpstr>Diapositiva 26</vt:lpstr>
      <vt:lpstr>When the WS performance is not enough…</vt:lpstr>
      <vt:lpstr>Diapositiva 28</vt:lpstr>
      <vt:lpstr>Agata Project</vt:lpstr>
      <vt:lpstr>Agata DAQ</vt:lpstr>
      <vt:lpstr>Agata DAQ &amp; Run Control</vt:lpstr>
      <vt:lpstr>Agata Run Control Structure</vt:lpstr>
      <vt:lpstr>Diapositiva 33</vt:lpstr>
      <vt:lpstr>WSDL: Axis Java client (I)</vt:lpstr>
      <vt:lpstr>WSDL: Axis Java client (II)</vt:lpstr>
      <vt:lpstr>WSDL: XDAQ Client (CMS)</vt:lpstr>
      <vt:lpstr>WSDL: Perl Client</vt:lpstr>
      <vt:lpstr>Perl Script : example</vt:lpstr>
      <vt:lpstr>WSDL Clients: GUIs for Run Control</vt:lpstr>
      <vt:lpstr>JSP CMS Run Control GUIs</vt:lpstr>
      <vt:lpstr>Java Applet GUI example</vt:lpstr>
      <vt:lpstr>LabView GUI</vt:lpstr>
      <vt:lpstr>Diapositiva 43</vt:lpstr>
      <vt:lpstr>Agata GUI (Cracov)</vt:lpstr>
      <vt:lpstr>Considerations</vt:lpstr>
      <vt:lpstr>Questions</vt:lpstr>
      <vt:lpstr>People</vt:lpstr>
      <vt:lpstr>SPARE SLIDES</vt:lpstr>
      <vt:lpstr>JAX-RPC</vt:lpstr>
      <vt:lpstr>References</vt:lpstr>
      <vt:lpstr>The Grid Technologies to extend the limit of a single computer (center)</vt:lpstr>
      <vt:lpstr>Extending the Grid Concepts</vt:lpstr>
      <vt:lpstr>RCMS Services</vt:lpstr>
      <vt:lpstr>The GRIDCC Architecture</vt:lpstr>
      <vt:lpstr>First collision beam configuration. Sept 08</vt:lpstr>
      <vt:lpstr>Diapositiva 56</vt:lpstr>
      <vt:lpstr>Diapositiva 57</vt:lpstr>
    </vt:vector>
  </TitlesOfParts>
  <Company>pp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FMFW</dc:title>
  <dc:creator>pp</dc:creator>
  <cp:lastModifiedBy>michele</cp:lastModifiedBy>
  <cp:revision>260</cp:revision>
  <cp:lastPrinted>2005-03-16T08:01:09Z</cp:lastPrinted>
  <dcterms:created xsi:type="dcterms:W3CDTF">2005-06-17T10:35:29Z</dcterms:created>
  <dcterms:modified xsi:type="dcterms:W3CDTF">2008-12-11T08:11:02Z</dcterms:modified>
</cp:coreProperties>
</file>