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7" r:id="rId5"/>
    <p:sldId id="610" r:id="rId6"/>
    <p:sldId id="777" r:id="rId7"/>
    <p:sldId id="616" r:id="rId8"/>
    <p:sldId id="843" r:id="rId9"/>
    <p:sldId id="806" r:id="rId10"/>
    <p:sldId id="700" r:id="rId11"/>
    <p:sldId id="781" r:id="rId12"/>
    <p:sldId id="844" r:id="rId13"/>
    <p:sldId id="782" r:id="rId14"/>
    <p:sldId id="784" r:id="rId15"/>
    <p:sldId id="679" r:id="rId16"/>
    <p:sldId id="751" r:id="rId17"/>
    <p:sldId id="626" r:id="rId18"/>
    <p:sldId id="785" r:id="rId19"/>
    <p:sldId id="845" r:id="rId20"/>
    <p:sldId id="807" r:id="rId21"/>
    <p:sldId id="803" r:id="rId22"/>
    <p:sldId id="847" r:id="rId23"/>
    <p:sldId id="848" r:id="rId24"/>
    <p:sldId id="849" r:id="rId25"/>
    <p:sldId id="850" r:id="rId26"/>
    <p:sldId id="853" r:id="rId27"/>
    <p:sldId id="852" r:id="rId2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e Warren" initials="MCW" lastIdx="37" clrIdx="0"/>
  <p:cmAuthor id="1" name="Andrei Seryi" initials="A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0066"/>
    <a:srgbClr val="002147"/>
    <a:srgbClr val="1B3665"/>
    <a:srgbClr val="33AAE1"/>
    <a:srgbClr val="C8FF01"/>
    <a:srgbClr val="FF66FF"/>
    <a:srgbClr val="006600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94763" autoAdjust="0"/>
  </p:normalViewPr>
  <p:slideViewPr>
    <p:cSldViewPr>
      <p:cViewPr>
        <p:scale>
          <a:sx n="100" d="100"/>
          <a:sy n="100" d="100"/>
        </p:scale>
        <p:origin x="-114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720" y="36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578464EE-8FC5-4F02-BC81-34DC28FC3A45}" type="datetimeFigureOut">
              <a:rPr lang="en-GB" smtClean="0"/>
              <a:t>24/10/15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759F7051-67EA-4A31-B5B5-DF6CC3F1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00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5561" tIns="47781" rIns="95561" bIns="47781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1F41DC28-1398-423E-92A5-48F3835C63AC}" type="datetime1">
              <a:rPr lang="en-US"/>
              <a:pPr>
                <a:defRPr/>
              </a:pPr>
              <a:t>24/10/15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1" tIns="47781" rIns="95561" bIns="4778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5561" tIns="47781" rIns="95561" bIns="47781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2329F151-7AF5-4E0D-AF08-2F1024B49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5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ECD222-D1B6-E64D-ABF9-AB7847F3C2FB}" type="slidenum">
              <a:rPr lang="it-IT" sz="1200"/>
              <a:pPr eaLnBrk="1" hangingPunct="1"/>
              <a:t>5</a:t>
            </a:fld>
            <a:endParaRPr lang="it-IT" sz="1200"/>
          </a:p>
        </p:txBody>
      </p:sp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8132" name="Segnaposto numero diapositiva 3"/>
          <p:cNvSpPr txBox="1">
            <a:spLocks noGrp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1C9B17A-C62C-F146-93AD-BE19A5358053}" type="slidenum">
              <a:rPr lang="it-IT" sz="1200"/>
              <a:pPr algn="r" eaLnBrk="1" hangingPunct="1"/>
              <a:t>5</a:t>
            </a:fld>
            <a:endParaRPr 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F0F0F1-135A-374F-A204-2ADFC7A0A347}" type="slidenum">
              <a:rPr lang="it-IT" sz="1200">
                <a:latin typeface="Times New Roman" charset="0"/>
              </a:rPr>
              <a:pPr/>
              <a:t>16</a:t>
            </a:fld>
            <a:endParaRPr lang="it-IT" sz="1200">
              <a:latin typeface="Times New Roman" charset="0"/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9CAE740-8D4C-AF49-B1C3-881D6D728DA2}" type="slidenum">
              <a:rPr lang="en-US" sz="1200">
                <a:latin typeface="Times New Roman" charset="0"/>
              </a:rPr>
              <a:pPr algn="r" eaLnBrk="1" hangingPunct="1"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5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8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59485" cy="4320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59485" cy="4320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3474615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59485" cy="4320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A1DC25-ABC0-DF4B-9872-55330B19398A}" type="datetimeFigureOut">
              <a:rPr lang="en-US" smtClean="0"/>
              <a:t>24/10/15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8333FB-624C-2449-988C-D4FFFAD03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"/>
            <a:ext cx="7129536" cy="6206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7479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96785"/>
            <a:ext cx="7772400" cy="590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27168"/>
            <a:ext cx="9144000" cy="2308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chemeClr val="tx1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</a:rPr>
              <a:t>		         	</a:t>
            </a:r>
            <a:r>
              <a:rPr lang="en-GB" sz="900" baseline="0" dirty="0" smtClean="0">
                <a:solidFill>
                  <a:schemeClr val="tx1"/>
                </a:solidFill>
                <a:latin typeface="Arial" pitchFamily="34" charset="0"/>
              </a:rPr>
              <a:t>              </a:t>
            </a:r>
            <a:r>
              <a:rPr lang="en-GB" sz="900" dirty="0" smtClean="0">
                <a:solidFill>
                  <a:schemeClr val="tx1"/>
                </a:solidFill>
                <a:latin typeface="Arial" pitchFamily="34" charset="0"/>
              </a:rPr>
              <a:t>     Stefano</a:t>
            </a:r>
            <a:r>
              <a:rPr lang="en-GB" sz="900" baseline="0" dirty="0" smtClean="0">
                <a:solidFill>
                  <a:schemeClr val="tx1"/>
                </a:solidFill>
                <a:latin typeface="Arial" pitchFamily="34" charset="0"/>
              </a:rPr>
              <a:t> Ragazzi – INFN LNGS &amp; UNIMIB</a:t>
            </a:r>
            <a:endParaRPr lang="en-GB" sz="9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6632"/>
            <a:ext cx="756083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5496" y="642784"/>
            <a:ext cx="9108504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73" r:id="rId2"/>
    <p:sldLayoutId id="2147483974" r:id="rId3"/>
    <p:sldLayoutId id="2147483975" r:id="rId4"/>
    <p:sldLayoutId id="2147483978" r:id="rId5"/>
    <p:sldLayoutId id="2147484002" r:id="rId6"/>
    <p:sldLayoutId id="2147484003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>
              <a:lumMod val="85000"/>
              <a:lumOff val="15000"/>
            </a:schemeClr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accent6">
              <a:lumMod val="60000"/>
              <a:lumOff val="4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760" y="728700"/>
            <a:ext cx="8892480" cy="1800200"/>
          </a:xfrm>
        </p:spPr>
        <p:txBody>
          <a:bodyPr/>
          <a:lstStyle/>
          <a:p>
            <a:r>
              <a:rPr lang="en-US" sz="3600" dirty="0" err="1"/>
              <a:t>Laboratori</a:t>
            </a:r>
            <a:r>
              <a:rPr lang="en-US" sz="3600" dirty="0"/>
              <a:t> </a:t>
            </a:r>
            <a:r>
              <a:rPr lang="en-US" sz="3600" dirty="0" err="1"/>
              <a:t>Nazionali</a:t>
            </a:r>
            <a:r>
              <a:rPr lang="en-US" sz="3600" dirty="0"/>
              <a:t> del Gran </a:t>
            </a:r>
            <a:r>
              <a:rPr lang="en-US" sz="3600" dirty="0" err="1"/>
              <a:t>Sasso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Scientific Program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87624" y="2816932"/>
            <a:ext cx="32043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GB" sz="1100" kern="0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499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Alba Formicola LNGS</a:t>
            </a:r>
            <a:endParaRPr lang="en-US" sz="2000" dirty="0">
              <a:latin typeface="+mn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3356992"/>
            <a:ext cx="6372708" cy="864096"/>
          </a:xfrm>
        </p:spPr>
        <p:txBody>
          <a:bodyPr/>
          <a:lstStyle/>
          <a:p>
            <a:r>
              <a:rPr lang="en-US" sz="2000" dirty="0" smtClean="0"/>
              <a:t>EDIT 2015</a:t>
            </a:r>
          </a:p>
          <a:p>
            <a:r>
              <a:rPr lang="en-US" sz="2000" smtClean="0"/>
              <a:t>INTERNATIONAL </a:t>
            </a:r>
            <a:r>
              <a:rPr lang="en-US" sz="2000" dirty="0" smtClean="0"/>
              <a:t>SCHOOL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60839" cy="432048"/>
          </a:xfrm>
        </p:spPr>
        <p:txBody>
          <a:bodyPr/>
          <a:lstStyle/>
          <a:p>
            <a:r>
              <a:rPr lang="en-US" dirty="0" smtClean="0"/>
              <a:t>LNGS main topics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908720"/>
            <a:ext cx="874897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Selected topics </a:t>
            </a:r>
          </a:p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+mn-lt"/>
              </a:rPr>
              <a:t>NOT</a:t>
            </a:r>
            <a:endParaRPr lang="en-US" sz="3200" dirty="0" smtClean="0">
              <a:solidFill>
                <a:srgbClr val="000090"/>
              </a:solidFill>
              <a:latin typeface="+mn-lt"/>
            </a:endParaRPr>
          </a:p>
          <a:p>
            <a:pPr algn="ctr"/>
            <a:r>
              <a:rPr lang="en-US" sz="3200" dirty="0">
                <a:solidFill>
                  <a:srgbClr val="000090"/>
                </a:solidFill>
                <a:latin typeface="+mn-lt"/>
              </a:rPr>
              <a:t>a</a:t>
            </a:r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 comprehensive review of Physics at LNGS</a:t>
            </a:r>
          </a:p>
          <a:p>
            <a:pPr algn="ctr"/>
            <a:endParaRPr lang="en-US" sz="3200" dirty="0">
              <a:solidFill>
                <a:srgbClr val="000090"/>
              </a:solidFill>
              <a:latin typeface="+mn-lt"/>
            </a:endParaRPr>
          </a:p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+mn-lt"/>
              </a:rPr>
              <a:t>Core activities in the LNGS program</a:t>
            </a:r>
          </a:p>
          <a:p>
            <a:pPr marL="457200" indent="-457200">
              <a:buFont typeface="Arial"/>
              <a:buChar char="•"/>
            </a:pPr>
            <a:endParaRPr lang="en-US" sz="3200" b="1" dirty="0">
              <a:solidFill>
                <a:schemeClr val="bg2"/>
              </a:solidFill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Neutrino Astrophysics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Neutrino Physics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Dark Matter </a:t>
            </a:r>
            <a:r>
              <a:rPr lang="en-US" sz="2800" dirty="0" smtClean="0">
                <a:latin typeface="Arial"/>
                <a:cs typeface="Arial"/>
              </a:rPr>
              <a:t>searches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Astro</a:t>
            </a:r>
            <a:r>
              <a:rPr lang="en-US" sz="2800" dirty="0" smtClean="0">
                <a:latin typeface="Arial"/>
                <a:cs typeface="Arial"/>
              </a:rPr>
              <a:t>-Nuclear Physics</a:t>
            </a:r>
          </a:p>
          <a:p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984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772400" cy="1362075"/>
          </a:xfrm>
        </p:spPr>
        <p:txBody>
          <a:bodyPr/>
          <a:lstStyle/>
          <a:p>
            <a:r>
              <a:rPr lang="en-GB" dirty="0" err="1"/>
              <a:t>Cosmogenic</a:t>
            </a:r>
            <a:r>
              <a:rPr lang="en-GB" dirty="0"/>
              <a:t> </a:t>
            </a:r>
            <a:r>
              <a:rPr lang="en-GB" dirty="0" smtClean="0"/>
              <a:t>AND Solar Neutrinos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435100" y="3898900"/>
            <a:ext cx="66287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/>
                <a:cs typeface="Arial"/>
                <a:sym typeface="Symbol" charset="0"/>
              </a:rPr>
              <a:t>Men in pits or wells sometimes see the stars</a:t>
            </a:r>
            <a:r>
              <a:rPr lang="en-US" i="1" dirty="0" smtClean="0">
                <a:latin typeface="Arial"/>
                <a:cs typeface="Arial"/>
                <a:sym typeface="Symbol" charset="0"/>
              </a:rPr>
              <a:t>… </a:t>
            </a:r>
            <a:endParaRPr lang="en-US" i="1" dirty="0">
              <a:latin typeface="Arial"/>
              <a:cs typeface="Arial"/>
              <a:sym typeface="Symbol" charset="0"/>
            </a:endParaRPr>
          </a:p>
          <a:p>
            <a:r>
              <a:rPr lang="en-US" dirty="0">
                <a:latin typeface="Arial"/>
                <a:cs typeface="Arial"/>
                <a:sym typeface="Symbol" charset="0"/>
              </a:rPr>
              <a:t>Aristotle</a:t>
            </a:r>
            <a:endParaRPr lang="it-IT" dirty="0">
              <a:latin typeface="Arial"/>
              <a:cs typeface="Arial"/>
              <a:sym typeface="Symbo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26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28700"/>
            <a:ext cx="9144000" cy="18362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Search 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cs typeface="Times New Roman" charset="0"/>
                <a:sym typeface="Times New Roman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 from Core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Collapse Supernovae </a:t>
            </a:r>
            <a:endParaRPr lang="en-GB" dirty="0" smtClean="0">
              <a:cs typeface="Times New Roman" charset="0"/>
              <a:sym typeface="Times New Roman" charset="0"/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LVD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live since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1992. </a:t>
            </a:r>
            <a:endParaRPr lang="en-US" sz="2000" dirty="0" smtClean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90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% </a:t>
            </a:r>
            <a:r>
              <a:rPr lang="en-US" sz="2000" dirty="0" err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c.l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. upper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limit of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gravitational stellar collapses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D ≤ 20 </a:t>
            </a:r>
            <a:r>
              <a:rPr lang="en-US" sz="2000" dirty="0" err="1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kpc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	R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&lt; 0.12 events/year</a:t>
            </a:r>
          </a:p>
          <a:p>
            <a:pPr marL="0" indent="0" algn="ctr">
              <a:buNone/>
            </a:pPr>
            <a:endParaRPr lang="en-US" sz="1400" dirty="0">
              <a:solidFill>
                <a:schemeClr val="accent6">
                  <a:lumMod val="75000"/>
                </a:schemeClr>
              </a:solidFill>
              <a:cs typeface="Times" charset="0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60839" cy="432048"/>
          </a:xfrm>
        </p:spPr>
        <p:txBody>
          <a:bodyPr/>
          <a:lstStyle/>
          <a:p>
            <a:r>
              <a:rPr lang="en-GB" dirty="0" smtClean="0"/>
              <a:t>LVD</a:t>
            </a:r>
            <a:endParaRPr lang="en-GB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2564904"/>
            <a:ext cx="327565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2600908"/>
            <a:ext cx="3909549" cy="29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93" y="4836233"/>
            <a:ext cx="2259475" cy="17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454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1"/>
          </p:nvPr>
        </p:nvSpPr>
        <p:spPr bwMode="auto">
          <a:xfrm>
            <a:off x="647564" y="2132856"/>
            <a:ext cx="7772400" cy="2556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it-IT" sz="2800" dirty="0" smtClean="0"/>
              <a:t>Continue data </a:t>
            </a:r>
            <a:r>
              <a:rPr lang="it-IT" sz="2800" dirty="0" err="1" smtClean="0"/>
              <a:t>taking</a:t>
            </a:r>
            <a:r>
              <a:rPr lang="it-IT" sz="2800" dirty="0" smtClean="0"/>
              <a:t> </a:t>
            </a:r>
            <a:r>
              <a:rPr lang="it-IT" sz="2800" dirty="0" err="1" smtClean="0"/>
              <a:t>trying</a:t>
            </a:r>
            <a:r>
              <a:rPr lang="it-IT" sz="2800" dirty="0" smtClean="0"/>
              <a:t> to </a:t>
            </a:r>
            <a:r>
              <a:rPr lang="it-IT" sz="2800" dirty="0" err="1" smtClean="0"/>
              <a:t>keep</a:t>
            </a:r>
            <a:r>
              <a:rPr lang="it-IT" sz="2800" dirty="0" smtClean="0"/>
              <a:t> the </a:t>
            </a:r>
            <a:r>
              <a:rPr lang="it-IT" sz="2800" dirty="0" err="1" smtClean="0"/>
              <a:t>experiment</a:t>
            </a:r>
            <a:r>
              <a:rPr lang="it-IT" sz="2800" dirty="0" smtClean="0"/>
              <a:t> </a:t>
            </a:r>
            <a:r>
              <a:rPr lang="it-IT" sz="2800" dirty="0" err="1" smtClean="0"/>
              <a:t>as</a:t>
            </a:r>
            <a:r>
              <a:rPr lang="it-IT" sz="2800" dirty="0" smtClean="0"/>
              <a:t> </a:t>
            </a:r>
            <a:r>
              <a:rPr lang="it-IT" sz="2800" dirty="0" err="1" smtClean="0"/>
              <a:t>much</a:t>
            </a:r>
            <a:r>
              <a:rPr lang="it-IT" sz="2800" dirty="0" smtClean="0"/>
              <a:t> </a:t>
            </a:r>
            <a:r>
              <a:rPr lang="it-IT" sz="2800" dirty="0" err="1" smtClean="0"/>
              <a:t>performing</a:t>
            </a:r>
            <a:r>
              <a:rPr lang="it-IT" sz="2800" dirty="0" smtClean="0"/>
              <a:t> </a:t>
            </a:r>
            <a:r>
              <a:rPr lang="it-IT" sz="2800" dirty="0" err="1" smtClean="0"/>
              <a:t>as</a:t>
            </a:r>
            <a:r>
              <a:rPr lang="it-IT" sz="2800" dirty="0" smtClean="0"/>
              <a:t> </a:t>
            </a:r>
            <a:r>
              <a:rPr lang="it-IT" sz="2800" dirty="0" err="1" smtClean="0"/>
              <a:t>it</a:t>
            </a:r>
            <a:r>
              <a:rPr lang="it-IT" sz="2800" dirty="0" smtClean="0"/>
              <a:t> </a:t>
            </a:r>
            <a:r>
              <a:rPr lang="it-IT" sz="2800" dirty="0" err="1" smtClean="0"/>
              <a:t>was</a:t>
            </a:r>
            <a:r>
              <a:rPr lang="it-IT" sz="2800" dirty="0" smtClean="0"/>
              <a:t> </a:t>
            </a:r>
            <a:r>
              <a:rPr lang="it-IT" sz="2800" dirty="0" err="1" smtClean="0"/>
              <a:t>since</a:t>
            </a:r>
            <a:r>
              <a:rPr lang="it-IT" sz="2800" dirty="0" smtClean="0"/>
              <a:t> the </a:t>
            </a:r>
            <a:r>
              <a:rPr lang="it-IT" sz="2800" dirty="0" err="1" smtClean="0"/>
              <a:t>past</a:t>
            </a:r>
            <a:r>
              <a:rPr lang="it-IT" sz="2800" dirty="0" smtClean="0"/>
              <a:t> 21 </a:t>
            </a:r>
            <a:r>
              <a:rPr lang="it-IT" sz="2800" dirty="0" err="1" smtClean="0"/>
              <a:t>years</a:t>
            </a:r>
            <a:r>
              <a:rPr lang="it-IT" sz="2800" dirty="0" smtClean="0"/>
              <a:t>!</a:t>
            </a:r>
            <a:endParaRPr lang="it-IT" sz="2800" dirty="0"/>
          </a:p>
          <a:p>
            <a:pPr marL="0" indent="0" algn="ctr">
              <a:buNone/>
            </a:pPr>
            <a:r>
              <a:rPr lang="it-IT" sz="2800" dirty="0" smtClean="0"/>
              <a:t>AND catch an SN </a:t>
            </a:r>
            <a:r>
              <a:rPr lang="it-IT" sz="2800" dirty="0" err="1" smtClean="0"/>
              <a:t>collapse</a:t>
            </a:r>
            <a:r>
              <a:rPr lang="it-IT" sz="2800" dirty="0" smtClean="0"/>
              <a:t> 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xfrm>
            <a:off x="539552" y="116632"/>
            <a:ext cx="7560839" cy="4320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 smtClean="0">
                <a:solidFill>
                  <a:srgbClr val="000000"/>
                </a:solidFill>
              </a:rPr>
              <a:t>…. and for the future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939" y="116632"/>
            <a:ext cx="4367061" cy="432048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Neutrinos</a:t>
            </a:r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6264188" y="8064"/>
            <a:ext cx="2879812" cy="4815700"/>
            <a:chOff x="3840" y="-70"/>
            <a:chExt cx="1920" cy="3105"/>
          </a:xfrm>
        </p:grpSpPr>
        <p:pic>
          <p:nvPicPr>
            <p:cNvPr id="72709" name="Picture 5" descr="Su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-70"/>
              <a:ext cx="1920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0" name="Picture 6" descr="solarreac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764"/>
              <a:ext cx="1920" cy="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799504"/>
            <a:ext cx="6228184" cy="93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l" defTabSz="762000">
              <a:spcBef>
                <a:spcPct val="20000"/>
              </a:spcBef>
              <a:buSzPct val="100000"/>
              <a:buFontTx/>
              <a:buChar char="•"/>
            </a:pPr>
            <a:r>
              <a:rPr lang="en-GB" sz="2400" dirty="0" smtClean="0">
                <a:latin typeface="+mn-lt"/>
              </a:rPr>
              <a:t>Sun is a precious source of neutrinos</a:t>
            </a:r>
          </a:p>
          <a:p>
            <a:pPr marL="800100" lvl="1" indent="-342900" defTabSz="762000">
              <a:spcBef>
                <a:spcPct val="20000"/>
              </a:spcBef>
              <a:buSzPct val="100000"/>
              <a:buFontTx/>
              <a:buChar char="•"/>
            </a:pPr>
            <a:r>
              <a:rPr lang="en-GB" dirty="0" smtClean="0">
                <a:latin typeface="+mn-lt"/>
              </a:rPr>
              <a:t>studied on the Earth: ~10</a:t>
            </a:r>
            <a:r>
              <a:rPr lang="en-GB" baseline="30000" dirty="0" smtClean="0">
                <a:latin typeface="+mn-lt"/>
              </a:rPr>
              <a:t>10</a:t>
            </a:r>
            <a:r>
              <a:rPr lang="en-GB" dirty="0" smtClean="0">
                <a:latin typeface="+mn-lt"/>
              </a:rPr>
              <a:t> cm</a:t>
            </a:r>
            <a:r>
              <a:rPr lang="en-GB" baseline="30000" dirty="0" smtClean="0">
                <a:latin typeface="+mn-lt"/>
              </a:rPr>
              <a:t>-2</a:t>
            </a:r>
            <a:r>
              <a:rPr lang="en-GB" dirty="0" smtClean="0">
                <a:latin typeface="+mn-lt"/>
              </a:rPr>
              <a:t>s</a:t>
            </a:r>
            <a:r>
              <a:rPr lang="en-GB" baseline="30000" dirty="0" smtClean="0">
                <a:latin typeface="+mn-lt"/>
              </a:rPr>
              <a:t>-1</a:t>
            </a:r>
            <a:endParaRPr lang="en-GB" dirty="0" smtClean="0">
              <a:latin typeface="+mn-lt"/>
            </a:endParaRPr>
          </a:p>
          <a:p>
            <a:pPr lvl="1" defTabSz="762000">
              <a:spcBef>
                <a:spcPct val="20000"/>
              </a:spcBef>
              <a:buSzPct val="100000"/>
            </a:pPr>
            <a:endParaRPr lang="en-GB" dirty="0">
              <a:latin typeface="+mn-lt"/>
            </a:endParaRPr>
          </a:p>
        </p:txBody>
      </p:sp>
      <p:pic>
        <p:nvPicPr>
          <p:cNvPr id="72712" name="Picture 8" descr="nspec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5721"/>
          <a:stretch>
            <a:fillRect/>
          </a:stretch>
        </p:blipFill>
        <p:spPr bwMode="auto">
          <a:xfrm>
            <a:off x="304800" y="3276302"/>
            <a:ext cx="464820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1981200" y="2895302"/>
            <a:ext cx="6477000" cy="990600"/>
            <a:chOff x="1248" y="1920"/>
            <a:chExt cx="4080" cy="624"/>
          </a:xfrm>
        </p:grpSpPr>
        <p:sp>
          <p:nvSpPr>
            <p:cNvPr id="72714" name="Oval 10"/>
            <p:cNvSpPr>
              <a:spLocks noChangeArrowheads="1"/>
            </p:cNvSpPr>
            <p:nvPr/>
          </p:nvSpPr>
          <p:spPr bwMode="auto">
            <a:xfrm>
              <a:off x="5136" y="1920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 flipH="1">
              <a:off x="1248" y="2016"/>
              <a:ext cx="3888" cy="5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2421396" y="3681028"/>
            <a:ext cx="5715000" cy="914400"/>
            <a:chOff x="1488" y="2496"/>
            <a:chExt cx="3600" cy="576"/>
          </a:xfrm>
        </p:grpSpPr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>
              <a:off x="4896" y="2496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18" name="Line 14"/>
            <p:cNvSpPr>
              <a:spLocks noChangeShapeType="1"/>
            </p:cNvSpPr>
            <p:nvPr/>
          </p:nvSpPr>
          <p:spPr bwMode="auto">
            <a:xfrm flipH="1">
              <a:off x="1488" y="2592"/>
              <a:ext cx="3408" cy="48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3657600" y="4419302"/>
            <a:ext cx="4876800" cy="1219200"/>
            <a:chOff x="2304" y="2880"/>
            <a:chExt cx="3072" cy="768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>
              <a:off x="5184" y="2880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21" name="Line 17"/>
            <p:cNvSpPr>
              <a:spLocks noChangeShapeType="1"/>
            </p:cNvSpPr>
            <p:nvPr/>
          </p:nvSpPr>
          <p:spPr bwMode="auto">
            <a:xfrm flipH="1">
              <a:off x="2304" y="2976"/>
              <a:ext cx="2880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71700" y="1772816"/>
            <a:ext cx="27933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Sun Astrophysics</a:t>
            </a:r>
          </a:p>
          <a:p>
            <a:endParaRPr lang="en-US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Neutrino Physics</a:t>
            </a:r>
            <a:endParaRPr lang="en-US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" name="Curved Left Arrow 3"/>
          <p:cNvSpPr/>
          <p:nvPr/>
        </p:nvSpPr>
        <p:spPr bwMode="auto">
          <a:xfrm>
            <a:off x="4644008" y="2060848"/>
            <a:ext cx="731520" cy="9001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800000">
            <a:off x="971600" y="1916832"/>
            <a:ext cx="731520" cy="9001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36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628" y="116632"/>
            <a:ext cx="6659485" cy="432048"/>
          </a:xfrm>
        </p:spPr>
        <p:txBody>
          <a:bodyPr/>
          <a:lstStyle/>
          <a:p>
            <a:r>
              <a:rPr lang="en-US" dirty="0" err="1" smtClean="0"/>
              <a:t>Borexino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" y="3284984"/>
            <a:ext cx="4597501" cy="3174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996" y="3297056"/>
            <a:ext cx="4608004" cy="3156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556" y="1016732"/>
            <a:ext cx="8172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A remarkable detector </a:t>
            </a:r>
            <a:r>
              <a:rPr lang="en-US" dirty="0" smtClean="0">
                <a:latin typeface="Arial"/>
                <a:cs typeface="Arial"/>
              </a:rPr>
              <a:t>called </a:t>
            </a:r>
            <a:r>
              <a:rPr lang="en-US" dirty="0" err="1" smtClean="0">
                <a:solidFill>
                  <a:schemeClr val="accent2"/>
                </a:solidFill>
                <a:latin typeface="Arial"/>
                <a:cs typeface="Arial"/>
              </a:rPr>
              <a:t>Borexino</a:t>
            </a:r>
            <a:r>
              <a:rPr lang="en-US" dirty="0" smtClean="0">
                <a:latin typeface="Arial"/>
                <a:cs typeface="Arial"/>
              </a:rPr>
              <a:t> has operated for the past seven years…”</a:t>
            </a:r>
          </a:p>
          <a:p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Wick </a:t>
            </a:r>
            <a:r>
              <a:rPr lang="en-US" sz="2000" i="1" dirty="0" err="1" smtClean="0">
                <a:latin typeface="Arial"/>
                <a:cs typeface="Arial"/>
              </a:rPr>
              <a:t>Haxton</a:t>
            </a:r>
            <a:r>
              <a:rPr lang="en-US" sz="2000" i="1" dirty="0" smtClean="0">
                <a:latin typeface="Arial"/>
                <a:cs typeface="Arial"/>
              </a:rPr>
              <a:t> Nature v.512 p.378, 28 August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20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8"/>
          <p:cNvSpPr txBox="1">
            <a:spLocks noChangeArrowheads="1"/>
          </p:cNvSpPr>
          <p:nvPr/>
        </p:nvSpPr>
        <p:spPr bwMode="auto">
          <a:xfrm>
            <a:off x="107950" y="891784"/>
            <a:ext cx="4277254" cy="84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300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tons</a:t>
            </a: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liquid</a:t>
            </a: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scintillator</a:t>
            </a: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800" dirty="0">
                <a:solidFill>
                  <a:srgbClr val="003399"/>
                </a:solidFill>
                <a:latin typeface="Arial"/>
                <a:cs typeface="Arial"/>
              </a:rPr>
              <a:t>in a </a:t>
            </a:r>
            <a:r>
              <a:rPr lang="en-GB" sz="1800" dirty="0" smtClean="0">
                <a:solidFill>
                  <a:srgbClr val="003399"/>
                </a:solidFill>
                <a:latin typeface="Arial"/>
                <a:cs typeface="Arial"/>
              </a:rPr>
              <a:t>nylon bag</a:t>
            </a:r>
            <a:endParaRPr lang="it-IT" sz="1800" dirty="0">
              <a:solidFill>
                <a:srgbClr val="003399"/>
              </a:solidFill>
              <a:latin typeface="Arial"/>
              <a:cs typeface="Arial"/>
            </a:endParaRPr>
          </a:p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2200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photomultipliers</a:t>
            </a:r>
            <a:endParaRPr lang="it-IT" sz="1800" dirty="0">
              <a:solidFill>
                <a:srgbClr val="003399"/>
              </a:solidFill>
              <a:latin typeface="Arial"/>
              <a:cs typeface="Arial"/>
            </a:endParaRPr>
          </a:p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2500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tons</a:t>
            </a: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it-IT" sz="1800" dirty="0" err="1">
                <a:solidFill>
                  <a:srgbClr val="003399"/>
                </a:solidFill>
                <a:latin typeface="Arial"/>
                <a:cs typeface="Arial"/>
              </a:rPr>
              <a:t>ultrapure</a:t>
            </a:r>
            <a:r>
              <a:rPr lang="it-IT" sz="180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it-IT" sz="1800" dirty="0" smtClean="0">
                <a:solidFill>
                  <a:srgbClr val="003399"/>
                </a:solidFill>
                <a:latin typeface="Arial"/>
                <a:cs typeface="Arial"/>
              </a:rPr>
              <a:t>water</a:t>
            </a:r>
            <a:endParaRPr lang="it-IT" sz="1800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0982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113"/>
            <a:ext cx="9145588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BOREXINO: 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real 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time detector 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of solar 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neutrinos</a:t>
            </a:r>
          </a:p>
        </p:txBody>
      </p:sp>
      <p:sp>
        <p:nvSpPr>
          <p:cNvPr id="24580" name="Rectangle 23"/>
          <p:cNvSpPr>
            <a:spLocks noChangeArrowheads="1"/>
          </p:cNvSpPr>
          <p:nvPr/>
        </p:nvSpPr>
        <p:spPr bwMode="auto">
          <a:xfrm>
            <a:off x="0" y="1777985"/>
            <a:ext cx="450056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it-IT" sz="2000" b="1" dirty="0">
                <a:latin typeface="Arial"/>
                <a:cs typeface="Arial"/>
              </a:rPr>
              <a:t>The </a:t>
            </a:r>
            <a:r>
              <a:rPr lang="it-IT" sz="2000" b="1" dirty="0" err="1">
                <a:latin typeface="Arial"/>
                <a:cs typeface="Arial"/>
              </a:rPr>
              <a:t>sun</a:t>
            </a:r>
            <a:r>
              <a:rPr lang="it-IT" sz="2000" b="1" dirty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is</a:t>
            </a:r>
            <a:r>
              <a:rPr lang="it-IT" sz="2000" b="1" dirty="0" smtClean="0">
                <a:latin typeface="Arial"/>
                <a:cs typeface="Arial"/>
              </a:rPr>
              <a:t> an intense neutrino source</a:t>
            </a:r>
            <a:r>
              <a:rPr lang="it-IT" sz="2000" dirty="0" smtClean="0">
                <a:latin typeface="Arial"/>
                <a:cs typeface="Arial"/>
              </a:rPr>
              <a:t>:60 </a:t>
            </a:r>
            <a:r>
              <a:rPr lang="it-IT" sz="2000" dirty="0" err="1">
                <a:latin typeface="Arial"/>
                <a:cs typeface="Arial"/>
              </a:rPr>
              <a:t>Billions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neutrinos</a:t>
            </a:r>
            <a:r>
              <a:rPr lang="it-IT" sz="2000" dirty="0" smtClean="0">
                <a:latin typeface="Arial"/>
                <a:cs typeface="Arial"/>
              </a:rPr>
              <a:t> per </a:t>
            </a:r>
            <a:r>
              <a:rPr lang="it-IT" sz="2000" dirty="0" err="1" smtClean="0">
                <a:latin typeface="Arial"/>
                <a:cs typeface="Arial"/>
              </a:rPr>
              <a:t>second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>
                <a:latin typeface="Arial"/>
                <a:cs typeface="Arial"/>
              </a:rPr>
              <a:t>per </a:t>
            </a:r>
            <a:r>
              <a:rPr lang="it-IT" sz="2000" dirty="0" smtClean="0">
                <a:latin typeface="Arial"/>
                <a:cs typeface="Arial"/>
              </a:rPr>
              <a:t>cm</a:t>
            </a:r>
            <a:r>
              <a:rPr lang="it-IT" sz="2000" baseline="30000" dirty="0" smtClean="0">
                <a:latin typeface="Arial"/>
                <a:cs typeface="Arial"/>
              </a:rPr>
              <a:t>2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at</a:t>
            </a:r>
            <a:r>
              <a:rPr lang="it-IT" sz="2000" dirty="0" smtClean="0">
                <a:latin typeface="Arial"/>
                <a:cs typeface="Arial"/>
              </a:rPr>
              <a:t> the Earth </a:t>
            </a:r>
            <a:r>
              <a:rPr lang="it-IT" sz="2000" dirty="0" err="1" smtClean="0">
                <a:latin typeface="Arial"/>
                <a:cs typeface="Arial"/>
              </a:rPr>
              <a:t>surface</a:t>
            </a:r>
            <a:endParaRPr lang="it-IT" sz="2000" dirty="0">
              <a:latin typeface="Arial"/>
              <a:cs typeface="Arial"/>
            </a:endParaRP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it-IT" sz="2000" b="1" dirty="0" err="1" smtClean="0">
                <a:latin typeface="Arial"/>
                <a:cs typeface="Arial"/>
              </a:rPr>
              <a:t>Neutrinos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produced</a:t>
            </a:r>
            <a:r>
              <a:rPr lang="it-IT" sz="2000" dirty="0" smtClean="0">
                <a:latin typeface="Arial"/>
                <a:cs typeface="Arial"/>
              </a:rPr>
              <a:t> in the core of the </a:t>
            </a:r>
            <a:r>
              <a:rPr lang="it-IT" sz="2000" dirty="0" err="1" smtClean="0">
                <a:latin typeface="Arial"/>
                <a:cs typeface="Arial"/>
              </a:rPr>
              <a:t>sun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reach</a:t>
            </a:r>
            <a:r>
              <a:rPr lang="it-IT" sz="2000" dirty="0" smtClean="0">
                <a:latin typeface="Arial"/>
                <a:cs typeface="Arial"/>
              </a:rPr>
              <a:t> the Earth in 8 min.</a:t>
            </a: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it-IT" sz="2000" b="1" dirty="0" smtClean="0">
                <a:latin typeface="Arial"/>
                <a:cs typeface="Arial"/>
              </a:rPr>
              <a:t>Light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produced</a:t>
            </a:r>
            <a:r>
              <a:rPr lang="it-IT" sz="2000" dirty="0" smtClean="0">
                <a:latin typeface="Arial"/>
                <a:cs typeface="Arial"/>
              </a:rPr>
              <a:t> in </a:t>
            </a:r>
            <a:r>
              <a:rPr lang="it-IT" sz="2000" dirty="0" err="1" smtClean="0">
                <a:latin typeface="Arial"/>
                <a:cs typeface="Arial"/>
              </a:rPr>
              <a:t>Sun’s</a:t>
            </a:r>
            <a:r>
              <a:rPr lang="it-IT" sz="2000" dirty="0" smtClean="0">
                <a:latin typeface="Arial"/>
                <a:cs typeface="Arial"/>
              </a:rPr>
              <a:t> core </a:t>
            </a:r>
            <a:r>
              <a:rPr lang="it-IT" sz="2000" dirty="0" err="1" smtClean="0">
                <a:latin typeface="Arial"/>
                <a:cs typeface="Arial"/>
              </a:rPr>
              <a:t>takes</a:t>
            </a:r>
            <a:r>
              <a:rPr lang="it-IT" sz="2000" dirty="0" smtClean="0">
                <a:latin typeface="Arial"/>
                <a:cs typeface="Arial"/>
              </a:rPr>
              <a:t> &gt;100,000 </a:t>
            </a:r>
            <a:r>
              <a:rPr lang="it-IT" sz="2000" dirty="0" err="1" smtClean="0">
                <a:latin typeface="Arial"/>
                <a:cs typeface="Arial"/>
              </a:rPr>
              <a:t>years</a:t>
            </a:r>
            <a:r>
              <a:rPr lang="it-IT" sz="2000" dirty="0" smtClean="0">
                <a:latin typeface="Arial"/>
                <a:cs typeface="Arial"/>
              </a:rPr>
              <a:t> to </a:t>
            </a:r>
            <a:r>
              <a:rPr lang="it-IT" sz="2000" dirty="0" err="1" smtClean="0">
                <a:latin typeface="Arial"/>
                <a:cs typeface="Arial"/>
              </a:rPr>
              <a:t>reach</a:t>
            </a:r>
            <a:r>
              <a:rPr lang="it-IT" sz="2000" dirty="0" smtClean="0">
                <a:latin typeface="Arial"/>
                <a:cs typeface="Arial"/>
              </a:rPr>
              <a:t> the </a:t>
            </a:r>
            <a:r>
              <a:rPr lang="it-IT" sz="2000" dirty="0" err="1" smtClean="0">
                <a:latin typeface="Arial"/>
                <a:cs typeface="Arial"/>
              </a:rPr>
              <a:t>Sun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surface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Aug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. 2014: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Borexino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reported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first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measurement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of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neutrinos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produced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from the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primary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p-p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reaction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2000" b="1" dirty="0" smtClean="0">
              <a:solidFill>
                <a:srgbClr val="000090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>
              <a:spcBef>
                <a:spcPct val="50000"/>
              </a:spcBef>
            </a:pPr>
            <a:endParaRPr lang="it-IT" sz="2000" dirty="0" smtClean="0">
              <a:latin typeface="Arial"/>
              <a:cs typeface="Arial"/>
            </a:endParaRP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95952"/>
            <a:ext cx="4645025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2020" y="4725144"/>
            <a:ext cx="368776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Physics World: 2014 Top Ten Physics Breakthrough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50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636" y="116632"/>
            <a:ext cx="6659485" cy="432048"/>
          </a:xfrm>
        </p:spPr>
        <p:txBody>
          <a:bodyPr/>
          <a:lstStyle/>
          <a:p>
            <a:r>
              <a:rPr lang="en-US" dirty="0" err="1" smtClean="0"/>
              <a:t>Borexino</a:t>
            </a:r>
            <a:r>
              <a:rPr lang="en-US" dirty="0" smtClean="0"/>
              <a:t> @ LNGS</a:t>
            </a:r>
            <a:endParaRPr lang="en-US" dirty="0"/>
          </a:p>
        </p:txBody>
      </p:sp>
      <p:pic>
        <p:nvPicPr>
          <p:cNvPr id="3" name="Picture 2" descr="Borexino_dall_al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6692"/>
            <a:ext cx="8829466" cy="58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87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659485" cy="432048"/>
          </a:xfrm>
        </p:spPr>
        <p:txBody>
          <a:bodyPr/>
          <a:lstStyle/>
          <a:p>
            <a:r>
              <a:rPr lang="en-US" dirty="0" err="1" smtClean="0"/>
              <a:t>Borexino</a:t>
            </a:r>
            <a:r>
              <a:rPr lang="en-US" dirty="0" smtClean="0"/>
              <a:t>: next challenge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63588" y="1700808"/>
            <a:ext cx="6598441" cy="4482910"/>
            <a:chOff x="1259632" y="2204864"/>
            <a:chExt cx="6598441" cy="44829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632" y="2204864"/>
              <a:ext cx="6598441" cy="4482910"/>
            </a:xfrm>
            <a:prstGeom prst="rect">
              <a:avLst/>
            </a:prstGeom>
          </p:spPr>
        </p:pic>
        <p:sp>
          <p:nvSpPr>
            <p:cNvPr id="4" name="Donut 3"/>
            <p:cNvSpPr/>
            <p:nvPr/>
          </p:nvSpPr>
          <p:spPr bwMode="auto">
            <a:xfrm>
              <a:off x="5616116" y="3429000"/>
              <a:ext cx="1188132" cy="576064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76" y="728700"/>
            <a:ext cx="6734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CNO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latin typeface="+mn-lt"/>
                <a:cs typeface="Symbol" charset="2"/>
              </a:rPr>
              <a:t> rate is a fraction of beta rate from </a:t>
            </a:r>
            <a:r>
              <a:rPr lang="en-US" sz="2000" baseline="30000" dirty="0" smtClean="0">
                <a:latin typeface="+mn-lt"/>
                <a:cs typeface="Symbol" charset="2"/>
              </a:rPr>
              <a:t>210</a:t>
            </a:r>
            <a:r>
              <a:rPr lang="en-US" sz="2000" dirty="0" smtClean="0">
                <a:latin typeface="+mn-lt"/>
                <a:cs typeface="Symbol" charset="2"/>
              </a:rPr>
              <a:t>Bi</a:t>
            </a:r>
          </a:p>
          <a:p>
            <a:pPr marL="342900" indent="-342900">
              <a:buFont typeface="Arial"/>
              <a:buChar char="•"/>
            </a:pPr>
            <a:r>
              <a:rPr lang="en-US" sz="2000" baseline="30000" dirty="0" smtClean="0">
                <a:latin typeface="+mn-lt"/>
                <a:cs typeface="Symbol" charset="2"/>
              </a:rPr>
              <a:t>210</a:t>
            </a:r>
            <a:r>
              <a:rPr lang="en-US" sz="2000" dirty="0" smtClean="0">
                <a:latin typeface="+mn-lt"/>
                <a:cs typeface="Symbol" charset="2"/>
              </a:rPr>
              <a:t>Bi rate monitored by </a:t>
            </a:r>
            <a:r>
              <a:rPr lang="en-US" sz="2000" baseline="30000" dirty="0" smtClean="0">
                <a:latin typeface="+mn-lt"/>
                <a:cs typeface="Symbol" charset="2"/>
              </a:rPr>
              <a:t>210</a:t>
            </a:r>
            <a:r>
              <a:rPr lang="en-US" sz="2000" dirty="0" smtClean="0">
                <a:latin typeface="+mn-lt"/>
                <a:cs typeface="Symbol" charset="2"/>
              </a:rPr>
              <a:t>Po</a:t>
            </a:r>
            <a:r>
              <a:rPr lang="en-US" sz="2000" dirty="0" smtClean="0">
                <a:latin typeface="Symbol" charset="2"/>
                <a:cs typeface="Symbol" charset="2"/>
              </a:rPr>
              <a:t> a </a:t>
            </a:r>
            <a:r>
              <a:rPr lang="en-US" sz="2000" dirty="0" smtClean="0">
                <a:latin typeface="+mn-lt"/>
                <a:cs typeface="Symbol" charset="2"/>
              </a:rPr>
              <a:t>rate</a:t>
            </a:r>
            <a:endParaRPr lang="en-US" sz="2000" dirty="0" smtClean="0">
              <a:latin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+mn-lt"/>
                <a:cs typeface="Symbol" charset="2"/>
              </a:rPr>
              <a:t>p</a:t>
            </a:r>
            <a:r>
              <a:rPr lang="en-US" sz="2000" dirty="0" smtClean="0">
                <a:latin typeface="+mn-lt"/>
                <a:cs typeface="Symbol" charset="2"/>
              </a:rPr>
              <a:t>rovided that rates are stable</a:t>
            </a:r>
            <a:endParaRPr lang="en-US" sz="2000" dirty="0">
              <a:latin typeface="+mn-lt"/>
              <a:cs typeface="Symbol" charset="2"/>
            </a:endParaRPr>
          </a:p>
          <a:p>
            <a:pPr marL="800100" lvl="1" indent="-342900">
              <a:buFont typeface="Arial"/>
              <a:buChar char="•"/>
            </a:pPr>
            <a:endParaRPr lang="en-US" dirty="0" smtClean="0">
              <a:latin typeface="+mn-lt"/>
              <a:cs typeface="Symbol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8104" y="565767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>
                <a:latin typeface="Arial"/>
                <a:cs typeface="Arial"/>
              </a:rPr>
              <a:t>Solar Neutrino rates (</a:t>
            </a:r>
            <a:r>
              <a:rPr lang="en-US" sz="1600" dirty="0" err="1">
                <a:latin typeface="Arial"/>
                <a:cs typeface="Arial"/>
              </a:rPr>
              <a:t>cpd</a:t>
            </a:r>
            <a:r>
              <a:rPr lang="en-US" sz="1600" dirty="0">
                <a:latin typeface="Arial"/>
                <a:cs typeface="Arial"/>
              </a:rPr>
              <a:t>/t)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 pp:1.44 ±0.13 ± 0.10 	</a:t>
            </a:r>
            <a:endParaRPr lang="en-US" sz="1600" dirty="0" smtClean="0">
              <a:latin typeface="Arial"/>
              <a:cs typeface="Arial"/>
            </a:endParaRPr>
          </a:p>
          <a:p>
            <a:pPr lvl="1"/>
            <a:r>
              <a:rPr lang="en-US" sz="1600" dirty="0" smtClean="0">
                <a:latin typeface="Arial"/>
                <a:cs typeface="Arial"/>
              </a:rPr>
              <a:t>Nature </a:t>
            </a:r>
            <a:r>
              <a:rPr lang="en-US" sz="1600" dirty="0">
                <a:latin typeface="Arial"/>
                <a:cs typeface="Arial"/>
              </a:rPr>
              <a:t>512, 383 (2014)</a:t>
            </a:r>
          </a:p>
          <a:p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907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3568" y="692696"/>
            <a:ext cx="8280275" cy="3456384"/>
          </a:xfrm>
        </p:spPr>
        <p:txBody>
          <a:bodyPr/>
          <a:lstStyle/>
          <a:p>
            <a:pPr marL="0" indent="0">
              <a:buNone/>
            </a:pPr>
            <a:r>
              <a:rPr lang="it-IT" sz="2000" b="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nuclear </a:t>
            </a:r>
            <a:r>
              <a:rPr lang="it-IT" sz="20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fusion reaction cross </a:t>
            </a:r>
            <a:r>
              <a:rPr lang="it-IT" sz="2000" b="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sections</a:t>
            </a:r>
            <a:endParaRPr lang="en-US" sz="2000" b="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000" b="0" dirty="0">
                <a:latin typeface="Arial"/>
                <a:cs typeface="Arial"/>
              </a:rPr>
              <a:t>Stars </a:t>
            </a:r>
            <a:r>
              <a:rPr lang="en-US" sz="2000" b="0" dirty="0" smtClean="0">
                <a:latin typeface="Arial"/>
                <a:cs typeface="Arial"/>
              </a:rPr>
              <a:t>powered </a:t>
            </a:r>
            <a:r>
              <a:rPr lang="en-US" sz="2000" b="0" dirty="0">
                <a:latin typeface="Arial"/>
                <a:cs typeface="Arial"/>
              </a:rPr>
              <a:t>by nuclear reactions</a:t>
            </a:r>
          </a:p>
          <a:p>
            <a:pPr lvl="1"/>
            <a:r>
              <a:rPr lang="en-US" sz="2000" b="0" dirty="0">
                <a:latin typeface="Arial"/>
                <a:cs typeface="Arial"/>
              </a:rPr>
              <a:t>K</a:t>
            </a:r>
            <a:r>
              <a:rPr lang="en-US" sz="2000" b="0" dirty="0" smtClean="0">
                <a:latin typeface="Arial"/>
                <a:cs typeface="Arial"/>
              </a:rPr>
              <a:t>ey </a:t>
            </a:r>
            <a:r>
              <a:rPr lang="en-US" sz="2000" b="0" dirty="0">
                <a:latin typeface="Arial"/>
                <a:cs typeface="Arial"/>
              </a:rPr>
              <a:t>parameters </a:t>
            </a:r>
            <a:r>
              <a:rPr lang="en-US" sz="2000" b="0" dirty="0" smtClean="0">
                <a:latin typeface="Arial"/>
                <a:cs typeface="Arial"/>
              </a:rPr>
              <a:t>to </a:t>
            </a:r>
            <a:r>
              <a:rPr lang="en-US" sz="2000" b="0" dirty="0">
                <a:latin typeface="Arial"/>
                <a:cs typeface="Arial"/>
              </a:rPr>
              <a:t>model </a:t>
            </a:r>
            <a:r>
              <a:rPr lang="en-US" sz="2000" b="0" dirty="0" smtClean="0">
                <a:latin typeface="Arial"/>
                <a:cs typeface="Arial"/>
              </a:rPr>
              <a:t>stars</a:t>
            </a:r>
          </a:p>
          <a:p>
            <a:pPr lvl="2"/>
            <a:r>
              <a:rPr lang="en-US" sz="2000" b="0" dirty="0" smtClean="0">
                <a:latin typeface="Arial"/>
                <a:cs typeface="Arial"/>
              </a:rPr>
              <a:t>chemical </a:t>
            </a:r>
            <a:r>
              <a:rPr lang="en-US" sz="2000" b="0" dirty="0">
                <a:latin typeface="Arial"/>
                <a:cs typeface="Arial"/>
              </a:rPr>
              <a:t>composition, </a:t>
            </a:r>
            <a:r>
              <a:rPr lang="en-US" sz="2000" b="0" dirty="0" smtClean="0">
                <a:latin typeface="Arial"/>
                <a:cs typeface="Arial"/>
              </a:rPr>
              <a:t>opacity…</a:t>
            </a:r>
          </a:p>
          <a:p>
            <a:pPr lvl="2"/>
            <a:r>
              <a:rPr lang="en-US" sz="2000" b="0" dirty="0" smtClean="0">
                <a:latin typeface="Arial"/>
                <a:cs typeface="Arial"/>
              </a:rPr>
              <a:t>reactions </a:t>
            </a:r>
            <a:r>
              <a:rPr lang="en-US" sz="2000" b="0" dirty="0">
                <a:latin typeface="Arial"/>
                <a:cs typeface="Arial"/>
              </a:rPr>
              <a:t>cross sections </a:t>
            </a:r>
            <a:r>
              <a:rPr lang="en-US" sz="2000" b="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b="0" dirty="0">
              <a:solidFill>
                <a:srgbClr val="000090"/>
              </a:solidFill>
              <a:latin typeface="Arial"/>
              <a:cs typeface="Arial"/>
            </a:endParaRPr>
          </a:p>
          <a:p>
            <a:pPr lvl="3"/>
            <a:r>
              <a:rPr lang="en-US" b="0" dirty="0" smtClean="0">
                <a:latin typeface="Arial"/>
                <a:cs typeface="Arial"/>
              </a:rPr>
              <a:t>determine </a:t>
            </a:r>
            <a:r>
              <a:rPr lang="en-US" b="0" dirty="0">
                <a:latin typeface="Arial"/>
                <a:cs typeface="Arial"/>
              </a:rPr>
              <a:t>the origin of </a:t>
            </a:r>
            <a:r>
              <a:rPr lang="en-US" b="0" dirty="0" smtClean="0">
                <a:latin typeface="Arial"/>
                <a:cs typeface="Arial"/>
              </a:rPr>
              <a:t>elements</a:t>
            </a:r>
          </a:p>
          <a:p>
            <a:pPr lvl="3"/>
            <a:r>
              <a:rPr lang="en-US" b="0" dirty="0" smtClean="0">
                <a:latin typeface="Arial"/>
                <a:cs typeface="Arial"/>
              </a:rPr>
              <a:t>stellar </a:t>
            </a:r>
            <a:r>
              <a:rPr lang="en-US" b="0" dirty="0">
                <a:latin typeface="Arial"/>
                <a:cs typeface="Arial"/>
              </a:rPr>
              <a:t>evolution and </a:t>
            </a:r>
            <a:r>
              <a:rPr lang="en-US" b="0" dirty="0" smtClean="0">
                <a:latin typeface="Arial"/>
                <a:cs typeface="Arial"/>
              </a:rPr>
              <a:t>dynamics</a:t>
            </a:r>
            <a:endParaRPr lang="en-US" b="0" dirty="0">
              <a:latin typeface="Arial"/>
              <a:cs typeface="Arial"/>
            </a:endParaRPr>
          </a:p>
          <a:p>
            <a:pPr lvl="2"/>
            <a:r>
              <a:rPr lang="en-US" sz="2000" b="0" dirty="0" smtClean="0">
                <a:latin typeface="Arial"/>
                <a:cs typeface="Arial"/>
              </a:rPr>
              <a:t>Many </a:t>
            </a:r>
            <a:r>
              <a:rPr lang="en-US" sz="2000" b="0" dirty="0">
                <a:latin typeface="Arial"/>
                <a:cs typeface="Arial"/>
              </a:rPr>
              <a:t>reactions </a:t>
            </a:r>
            <a:r>
              <a:rPr lang="en-US" sz="2000" b="0" dirty="0" smtClean="0">
                <a:latin typeface="Arial"/>
                <a:cs typeface="Arial"/>
              </a:rPr>
              <a:t>need </a:t>
            </a:r>
            <a:r>
              <a:rPr lang="en-US" sz="2000" b="0" dirty="0">
                <a:latin typeface="Arial"/>
                <a:cs typeface="Arial"/>
              </a:rPr>
              <a:t>high precision data.</a:t>
            </a:r>
          </a:p>
          <a:p>
            <a:endParaRPr lang="en-GB" sz="2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00" y="116632"/>
            <a:ext cx="9181020" cy="432048"/>
          </a:xfrm>
        </p:spPr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Nuclear </a:t>
            </a:r>
            <a:r>
              <a:rPr lang="en-GB" sz="2800" dirty="0" smtClean="0">
                <a:solidFill>
                  <a:schemeClr val="accent2"/>
                </a:solidFill>
              </a:rPr>
              <a:t>astrophysics  </a:t>
            </a:r>
            <a:r>
              <a:rPr lang="it-IT" sz="2800" dirty="0" smtClean="0">
                <a:solidFill>
                  <a:schemeClr val="accent2"/>
                </a:solidFill>
              </a:rPr>
              <a:t> </a:t>
            </a:r>
            <a:r>
              <a:rPr lang="it-IT" sz="2800" dirty="0">
                <a:solidFill>
                  <a:schemeClr val="accent2"/>
                </a:solidFill>
              </a:rPr>
              <a:t>LUNA </a:t>
            </a:r>
            <a:r>
              <a:rPr lang="it-IT" sz="2800" dirty="0" err="1" smtClean="0">
                <a:solidFill>
                  <a:schemeClr val="accent2"/>
                </a:solidFill>
              </a:rPr>
              <a:t>experiment</a:t>
            </a:r>
            <a:r>
              <a:rPr lang="it-IT" sz="2800" dirty="0" smtClean="0">
                <a:solidFill>
                  <a:schemeClr val="accent2"/>
                </a:solidFill>
              </a:rPr>
              <a:t>     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270108"/>
            <a:ext cx="2567967" cy="24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star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09243"/>
            <a:ext cx="28098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93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48" y="116632"/>
            <a:ext cx="7560839" cy="432048"/>
          </a:xfrm>
        </p:spPr>
        <p:txBody>
          <a:bodyPr/>
          <a:lstStyle/>
          <a:p>
            <a:r>
              <a:rPr lang="en-GB" dirty="0" err="1" smtClean="0"/>
              <a:t>Laboratori</a:t>
            </a:r>
            <a:r>
              <a:rPr lang="en-GB" dirty="0" smtClean="0"/>
              <a:t> </a:t>
            </a:r>
            <a:r>
              <a:rPr lang="en-GB" dirty="0" err="1" smtClean="0"/>
              <a:t>Nazionali</a:t>
            </a:r>
            <a:r>
              <a:rPr lang="en-GB" dirty="0" smtClean="0"/>
              <a:t> del Gran </a:t>
            </a:r>
            <a:r>
              <a:rPr lang="en-GB" dirty="0" err="1" smtClean="0"/>
              <a:t>Sasso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2" y="692695"/>
            <a:ext cx="7920880" cy="59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0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Sun to novae and beyond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9770" y="2544291"/>
            <a:ext cx="1846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GB" sz="4400" b="0">
              <a:solidFill>
                <a:schemeClr val="tx2"/>
              </a:solidFill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407731" y="2061691"/>
            <a:ext cx="984738" cy="838200"/>
          </a:xfrm>
          <a:prstGeom prst="ellipse">
            <a:avLst/>
          </a:prstGeom>
          <a:solidFill>
            <a:srgbClr val="FFFF9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b="0">
              <a:solidFill>
                <a:schemeClr val="tx1"/>
              </a:solidFill>
              <a:latin typeface="SymbolPS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6693" y="2204566"/>
            <a:ext cx="380267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Symbol" charset="0"/>
              </a:rPr>
              <a:t>s</a:t>
            </a:r>
            <a:r>
              <a:rPr lang="en-US" sz="2800">
                <a:solidFill>
                  <a:srgbClr val="FF3300"/>
                </a:solidFill>
              </a:rPr>
              <a:t>(</a:t>
            </a:r>
            <a:r>
              <a:rPr lang="en-US" sz="2400">
                <a:solidFill>
                  <a:srgbClr val="FF3300"/>
                </a:solidFill>
              </a:rPr>
              <a:t>E</a:t>
            </a:r>
            <a:r>
              <a:rPr lang="en-US" sz="2800">
                <a:solidFill>
                  <a:srgbClr val="FF3300"/>
                </a:solidFill>
              </a:rPr>
              <a:t>) = </a:t>
            </a:r>
            <a:r>
              <a:rPr lang="en-US" sz="2400">
                <a:solidFill>
                  <a:srgbClr val="FF3300"/>
                </a:solidFill>
              </a:rPr>
              <a:t>S(E) </a:t>
            </a:r>
            <a:r>
              <a:rPr lang="en-US" sz="3600">
                <a:solidFill>
                  <a:srgbClr val="FF3300"/>
                </a:solidFill>
              </a:rPr>
              <a:t>e</a:t>
            </a:r>
            <a:r>
              <a:rPr lang="en-US" sz="3600" baseline="30000">
                <a:solidFill>
                  <a:srgbClr val="FF3300"/>
                </a:solidFill>
              </a:rPr>
              <a:t>–2</a:t>
            </a:r>
            <a:r>
              <a:rPr lang="en-US" sz="3600" baseline="30000">
                <a:solidFill>
                  <a:srgbClr val="FF3300"/>
                </a:solidFill>
                <a:latin typeface="Symbol" charset="0"/>
              </a:rPr>
              <a:t>ph</a:t>
            </a:r>
            <a:r>
              <a:rPr lang="en-US" sz="2400">
                <a:solidFill>
                  <a:srgbClr val="FF3300"/>
                </a:solidFill>
                <a:latin typeface="Symbol" charset="0"/>
              </a:rPr>
              <a:t>  </a:t>
            </a:r>
            <a:r>
              <a:rPr lang="en-US" sz="2400">
                <a:solidFill>
                  <a:srgbClr val="FF3300"/>
                </a:solidFill>
              </a:rPr>
              <a:t>E</a:t>
            </a:r>
            <a:r>
              <a:rPr lang="en-US" sz="2400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14101" y="3044354"/>
            <a:ext cx="3063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3300"/>
                </a:solidFill>
              </a:rPr>
              <a:t>2</a:t>
            </a:r>
            <a:r>
              <a:rPr lang="en-US" sz="2400" dirty="0">
                <a:solidFill>
                  <a:srgbClr val="FF3300"/>
                </a:solidFill>
                <a:latin typeface="Symbol" charset="0"/>
              </a:rPr>
              <a:t>ph = 31.29 Z</a:t>
            </a:r>
            <a:r>
              <a:rPr lang="en-US" sz="2400" baseline="-25000" dirty="0">
                <a:solidFill>
                  <a:srgbClr val="FF3300"/>
                </a:solidFill>
                <a:latin typeface="Symbol" charset="0"/>
              </a:rPr>
              <a:t>1</a:t>
            </a:r>
            <a:r>
              <a:rPr lang="en-US" sz="2400" dirty="0">
                <a:solidFill>
                  <a:srgbClr val="FF3300"/>
                </a:solidFill>
                <a:latin typeface="Symbol" charset="0"/>
              </a:rPr>
              <a:t>Z</a:t>
            </a:r>
            <a:r>
              <a:rPr lang="en-US" sz="2400" baseline="-25000" dirty="0">
                <a:solidFill>
                  <a:srgbClr val="FF3300"/>
                </a:solidFill>
                <a:latin typeface="Symbol" charset="0"/>
              </a:rPr>
              <a:t>2</a:t>
            </a:r>
            <a:r>
              <a:rPr lang="en-US" sz="2400" dirty="0">
                <a:solidFill>
                  <a:srgbClr val="FF3300"/>
                </a:solidFill>
                <a:latin typeface="Symbol" charset="0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Symbol" charset="0"/>
                <a:sym typeface="Symbol" charset="0"/>
              </a:rPr>
              <a:t>m/E</a:t>
            </a:r>
            <a:endParaRPr lang="en-US" sz="2400" baseline="-25000" dirty="0">
              <a:solidFill>
                <a:srgbClr val="FF33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3095836" y="3140968"/>
            <a:ext cx="63304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23528" y="5517232"/>
            <a:ext cx="2842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 dirty="0"/>
              <a:t>Reaction Rate(star)</a:t>
            </a:r>
            <a:r>
              <a:rPr lang="en-US" sz="2400" dirty="0"/>
              <a:t> </a:t>
            </a:r>
            <a:r>
              <a:rPr lang="en-US" sz="2800" dirty="0" smtClean="0">
                <a:sym typeface="Symbol" charset="0"/>
              </a:rPr>
              <a:t>≈</a:t>
            </a:r>
            <a:endParaRPr lang="en-US" sz="2800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455876" y="5229200"/>
            <a:ext cx="5309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000" b="0" dirty="0">
                <a:sym typeface="Symbol" charset="0"/>
              </a:rPr>
              <a:t>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887924" y="5517232"/>
            <a:ext cx="200191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latin typeface="Symbol" charset="0"/>
              </a:rPr>
              <a:t>F</a:t>
            </a:r>
            <a:r>
              <a:rPr lang="en-US" sz="2400" dirty="0"/>
              <a:t>(E) </a:t>
            </a:r>
            <a:r>
              <a:rPr lang="en-US" sz="2800" dirty="0">
                <a:latin typeface="Symbol" charset="0"/>
              </a:rPr>
              <a:t>s</a:t>
            </a:r>
            <a:r>
              <a:rPr lang="en-US" sz="2400" dirty="0"/>
              <a:t>(E) </a:t>
            </a:r>
            <a:r>
              <a:rPr lang="en-US" sz="2400" dirty="0" err="1"/>
              <a:t>dE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203848" y="1304764"/>
            <a:ext cx="5495256" cy="3708412"/>
            <a:chOff x="-1169386" y="3213151"/>
            <a:chExt cx="5495256" cy="3708412"/>
          </a:xfrm>
        </p:grpSpPr>
        <p:pic>
          <p:nvPicPr>
            <p:cNvPr id="13" name="Picture 18" descr="imm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33" y="4563591"/>
              <a:ext cx="3229268" cy="235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1674930" y="3213151"/>
              <a:ext cx="155936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Gamow Peak</a:t>
              </a: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250994" y="3573191"/>
              <a:ext cx="0" cy="111612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-1169386" y="6057467"/>
              <a:ext cx="131014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rgbClr val="FF0000"/>
                  </a:solidFill>
                </a:rPr>
                <a:t>Maxwell</a:t>
              </a:r>
            </a:p>
            <a:p>
              <a:r>
                <a:rPr lang="en-US" sz="2000" b="0" dirty="0">
                  <a:solidFill>
                    <a:srgbClr val="FF0000"/>
                  </a:solidFill>
                </a:rPr>
                <a:t>Boltzmann</a:t>
              </a:r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 flipV="1">
              <a:off x="54750" y="5805439"/>
              <a:ext cx="1008112" cy="5417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3763162" y="3897227"/>
              <a:ext cx="56270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latin typeface="Symbol" charset="0"/>
                </a:rPr>
                <a:t>s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>
              <a:off x="3007078" y="4257267"/>
              <a:ext cx="597877" cy="35877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34"/>
          <p:cNvSpPr>
            <a:spLocks noChangeArrowheads="1"/>
          </p:cNvSpPr>
          <p:nvPr/>
        </p:nvSpPr>
        <p:spPr bwMode="auto">
          <a:xfrm>
            <a:off x="7020272" y="1196752"/>
            <a:ext cx="396044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auto">
          <a:xfrm>
            <a:off x="215516" y="764704"/>
            <a:ext cx="40446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6EB0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000" dirty="0">
                <a:latin typeface="+mn-lt"/>
              </a:rPr>
              <a:t> </a:t>
            </a:r>
            <a:r>
              <a:rPr lang="en-US" sz="2000" b="0" dirty="0">
                <a:solidFill>
                  <a:srgbClr val="3333FF"/>
                </a:solidFill>
                <a:latin typeface="+mn-lt"/>
              </a:rPr>
              <a:t>Stellar </a:t>
            </a:r>
            <a:r>
              <a:rPr lang="en-US" sz="2000" b="0" dirty="0" err="1">
                <a:solidFill>
                  <a:srgbClr val="3333FF"/>
                </a:solidFill>
                <a:latin typeface="+mn-lt"/>
              </a:rPr>
              <a:t>Energy+Nucleosynthesis</a:t>
            </a:r>
            <a:r>
              <a:rPr lang="en-US" sz="2000" b="0" dirty="0">
                <a:solidFill>
                  <a:srgbClr val="3333FF"/>
                </a:solidFill>
                <a:latin typeface="+mn-lt"/>
              </a:rPr>
              <a:t>    </a:t>
            </a:r>
          </a:p>
        </p:txBody>
      </p:sp>
      <p:sp>
        <p:nvSpPr>
          <p:cNvPr id="29" name="Rectangle 59"/>
          <p:cNvSpPr>
            <a:spLocks noChangeArrowheads="1"/>
          </p:cNvSpPr>
          <p:nvPr/>
        </p:nvSpPr>
        <p:spPr bwMode="auto">
          <a:xfrm>
            <a:off x="215516" y="1588616"/>
            <a:ext cx="3424604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6EB0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000" dirty="0"/>
              <a:t> </a:t>
            </a:r>
            <a:r>
              <a:rPr lang="en-US" sz="2000" b="0" dirty="0">
                <a:latin typeface="Symbol" charset="0"/>
              </a:rPr>
              <a:t>s</a:t>
            </a:r>
            <a:r>
              <a:rPr lang="en-US" sz="2000" b="0" dirty="0"/>
              <a:t>(</a:t>
            </a:r>
            <a:r>
              <a:rPr lang="en-US" sz="2000" b="0" dirty="0" err="1"/>
              <a:t>E</a:t>
            </a:r>
            <a:r>
              <a:rPr lang="en-US" sz="2000" b="0" baseline="-25000" dirty="0" err="1"/>
              <a:t>star</a:t>
            </a:r>
            <a:r>
              <a:rPr lang="en-US" sz="2000" b="0" dirty="0"/>
              <a:t>) with </a:t>
            </a:r>
            <a:r>
              <a:rPr lang="en-US" sz="2000" b="0" dirty="0" err="1"/>
              <a:t>E</a:t>
            </a:r>
            <a:r>
              <a:rPr lang="en-US" sz="2000" b="0" baseline="-25000" dirty="0" err="1"/>
              <a:t>star</a:t>
            </a:r>
            <a:r>
              <a:rPr lang="en-US" sz="2000" b="0" dirty="0"/>
              <a:t> &lt;&lt; </a:t>
            </a:r>
            <a:r>
              <a:rPr lang="en-US" sz="2000" b="0" dirty="0" err="1"/>
              <a:t>E</a:t>
            </a:r>
            <a:r>
              <a:rPr lang="en-US" sz="2000" b="0" baseline="-25000" dirty="0" err="1"/>
              <a:t>Coulomb</a:t>
            </a:r>
            <a:r>
              <a:rPr lang="en-US" sz="2000" b="0" dirty="0"/>
              <a:t> </a:t>
            </a:r>
          </a:p>
        </p:txBody>
      </p:sp>
      <p:sp>
        <p:nvSpPr>
          <p:cNvPr id="30" name="Rectangle 61"/>
          <p:cNvSpPr>
            <a:spLocks noChangeArrowheads="1"/>
          </p:cNvSpPr>
          <p:nvPr/>
        </p:nvSpPr>
        <p:spPr bwMode="auto">
          <a:xfrm>
            <a:off x="215517" y="1196504"/>
            <a:ext cx="24801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6EB0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000">
                <a:latin typeface="+mn-lt"/>
              </a:rPr>
              <a:t> </a:t>
            </a:r>
            <a:r>
              <a:rPr lang="en-US" sz="2000" b="0">
                <a:solidFill>
                  <a:srgbClr val="3333FF"/>
                </a:solidFill>
                <a:latin typeface="+mn-lt"/>
              </a:rPr>
              <a:t>Hydrogen Burning   </a:t>
            </a:r>
          </a:p>
        </p:txBody>
      </p:sp>
    </p:spTree>
    <p:extLst>
      <p:ext uri="{BB962C8B-B14F-4D97-AF65-F5344CB8AC3E}">
        <p14:creationId xmlns:p14="http://schemas.microsoft.com/office/powerpoint/2010/main" val="2102020602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LUNA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astrophysical motivation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656692"/>
            <a:ext cx="8748971" cy="5868950"/>
          </a:xfrm>
        </p:spPr>
        <p:txBody>
          <a:bodyPr/>
          <a:lstStyle/>
          <a:p>
            <a:r>
              <a:rPr lang="en-US" sz="2400" dirty="0"/>
              <a:t>Solar neutrinos: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r>
              <a:rPr lang="en-US" sz="1800" dirty="0" smtClean="0">
                <a:solidFill>
                  <a:srgbClr val="FF0000"/>
                </a:solidFill>
              </a:rPr>
              <a:t>He(</a:t>
            </a:r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r>
              <a:rPr lang="en-US" sz="1800" dirty="0" smtClean="0">
                <a:solidFill>
                  <a:srgbClr val="FF0000"/>
                </a:solidFill>
              </a:rPr>
              <a:t>He,2p)</a:t>
            </a:r>
            <a:r>
              <a:rPr lang="en-US" sz="1800" baseline="30000" dirty="0" smtClean="0">
                <a:solidFill>
                  <a:srgbClr val="FF0000"/>
                </a:solidFill>
              </a:rPr>
              <a:t>4</a:t>
            </a:r>
            <a:r>
              <a:rPr lang="en-US" sz="1800" dirty="0" smtClean="0">
                <a:solidFill>
                  <a:srgbClr val="FF0000"/>
                </a:solidFill>
              </a:rPr>
              <a:t>He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He(</a:t>
            </a:r>
            <a:r>
              <a:rPr lang="en-US" sz="1800" baseline="30000" dirty="0">
                <a:solidFill>
                  <a:srgbClr val="FF0000"/>
                </a:solidFill>
              </a:rPr>
              <a:t>4</a:t>
            </a:r>
            <a:r>
              <a:rPr lang="en-US" sz="1800" dirty="0">
                <a:solidFill>
                  <a:srgbClr val="FF0000"/>
                </a:solidFill>
              </a:rPr>
              <a:t>He,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7</a:t>
            </a:r>
            <a:r>
              <a:rPr lang="en-US" sz="1800" dirty="0">
                <a:solidFill>
                  <a:srgbClr val="FF0000"/>
                </a:solidFill>
              </a:rPr>
              <a:t>Be, </a:t>
            </a:r>
            <a:r>
              <a:rPr lang="en-US" sz="1800" baseline="30000" dirty="0">
                <a:solidFill>
                  <a:srgbClr val="FF0000"/>
                </a:solidFill>
              </a:rPr>
              <a:t>14</a:t>
            </a:r>
            <a:r>
              <a:rPr lang="en-US" sz="1800" dirty="0">
                <a:solidFill>
                  <a:srgbClr val="FF0000"/>
                </a:solidFill>
              </a:rPr>
              <a:t>N(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15</a:t>
            </a:r>
            <a:r>
              <a:rPr lang="en-US" sz="1800" dirty="0">
                <a:solidFill>
                  <a:srgbClr val="FF0000"/>
                </a:solidFill>
              </a:rPr>
              <a:t>O</a:t>
            </a:r>
          </a:p>
          <a:p>
            <a:r>
              <a:rPr lang="en-US" sz="2400" dirty="0" smtClean="0"/>
              <a:t>Age </a:t>
            </a:r>
            <a:r>
              <a:rPr lang="en-US" sz="2400" dirty="0"/>
              <a:t>of globular cluster: 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14</a:t>
            </a:r>
            <a:r>
              <a:rPr lang="en-US" sz="1800" dirty="0" smtClean="0">
                <a:solidFill>
                  <a:srgbClr val="FF0000"/>
                </a:solidFill>
              </a:rPr>
              <a:t>N(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Light </a:t>
            </a:r>
            <a:r>
              <a:rPr lang="en-US" sz="2400" dirty="0"/>
              <a:t>nuclei </a:t>
            </a:r>
            <a:r>
              <a:rPr lang="en-US" sz="2400" dirty="0" err="1"/>
              <a:t>nucleosynthesis</a:t>
            </a:r>
            <a:r>
              <a:rPr lang="en-US" sz="2400" dirty="0"/>
              <a:t> </a:t>
            </a:r>
            <a:endParaRPr lang="en-US" sz="2400" dirty="0" smtClean="0"/>
          </a:p>
          <a:p>
            <a:pPr lvl="2"/>
            <a:r>
              <a:rPr lang="en-US" sz="1400" dirty="0" smtClean="0"/>
              <a:t>(</a:t>
            </a:r>
            <a:r>
              <a:rPr lang="en-US" sz="1400" baseline="30000" dirty="0"/>
              <a:t>17</a:t>
            </a:r>
            <a:r>
              <a:rPr lang="en-US" sz="1400" dirty="0"/>
              <a:t>/</a:t>
            </a:r>
            <a:r>
              <a:rPr lang="en-US" sz="1400" baseline="30000" dirty="0"/>
              <a:t>18</a:t>
            </a:r>
            <a:r>
              <a:rPr lang="en-US" sz="1400" dirty="0"/>
              <a:t>O abundances, </a:t>
            </a:r>
            <a:r>
              <a:rPr lang="en-US" sz="1400" baseline="30000" dirty="0"/>
              <a:t>19</a:t>
            </a:r>
            <a:r>
              <a:rPr lang="en-US" sz="1400" dirty="0"/>
              <a:t>F production, </a:t>
            </a:r>
            <a:r>
              <a:rPr lang="en-US" sz="1400" baseline="30000" dirty="0"/>
              <a:t>26</a:t>
            </a:r>
            <a:r>
              <a:rPr lang="en-US" sz="1400" dirty="0"/>
              <a:t>Mg excess,...): </a:t>
            </a:r>
            <a:endParaRPr lang="en-US" sz="1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N(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17</a:t>
            </a:r>
            <a:r>
              <a:rPr lang="en-US" sz="1800" dirty="0">
                <a:solidFill>
                  <a:srgbClr val="FF0000"/>
                </a:solidFill>
              </a:rPr>
              <a:t>N(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O, </a:t>
            </a:r>
            <a:r>
              <a:rPr lang="en-US" sz="1800" baseline="30000" dirty="0">
                <a:solidFill>
                  <a:srgbClr val="FF0000"/>
                </a:solidFill>
              </a:rPr>
              <a:t>25</a:t>
            </a:r>
            <a:r>
              <a:rPr lang="en-US" sz="1800" dirty="0">
                <a:solidFill>
                  <a:srgbClr val="FF0000"/>
                </a:solidFill>
              </a:rPr>
              <a:t>Mg(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26</a:t>
            </a:r>
            <a:r>
              <a:rPr lang="en-US" sz="1800" dirty="0">
                <a:solidFill>
                  <a:srgbClr val="FF0000"/>
                </a:solidFill>
              </a:rPr>
              <a:t>Al</a:t>
            </a:r>
          </a:p>
          <a:p>
            <a:r>
              <a:rPr lang="en-US" sz="2400" dirty="0" smtClean="0"/>
              <a:t>Big </a:t>
            </a:r>
            <a:r>
              <a:rPr lang="en-US" sz="2400" dirty="0"/>
              <a:t>Bang </a:t>
            </a:r>
            <a:r>
              <a:rPr lang="en-US" sz="2400" dirty="0" err="1"/>
              <a:t>Nucleosynthesis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H(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6</a:t>
            </a:r>
            <a:r>
              <a:rPr lang="en-US" sz="1800" dirty="0" smtClean="0">
                <a:solidFill>
                  <a:srgbClr val="FF0000"/>
                </a:solidFill>
              </a:rPr>
              <a:t>Li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He(</a:t>
            </a:r>
            <a:r>
              <a:rPr lang="en-US" sz="1800" baseline="30000" dirty="0">
                <a:solidFill>
                  <a:srgbClr val="FF0000"/>
                </a:solidFill>
              </a:rPr>
              <a:t>4</a:t>
            </a:r>
            <a:r>
              <a:rPr lang="en-US" sz="1800" dirty="0">
                <a:solidFill>
                  <a:srgbClr val="FF0000"/>
                </a:solidFill>
              </a:rPr>
              <a:t>He,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7</a:t>
            </a:r>
            <a:r>
              <a:rPr lang="en-US" sz="1800" dirty="0">
                <a:solidFill>
                  <a:srgbClr val="FF0000"/>
                </a:solidFill>
              </a:rPr>
              <a:t>Be, 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H(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</a:t>
            </a:r>
          </a:p>
          <a:p>
            <a:r>
              <a:rPr lang="en-US" sz="2000" dirty="0" smtClean="0"/>
              <a:t>Light </a:t>
            </a:r>
            <a:r>
              <a:rPr lang="en-US" sz="2000" dirty="0"/>
              <a:t>nuclei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17</a:t>
            </a:r>
            <a:r>
              <a:rPr lang="en-US" sz="1800" dirty="0" smtClean="0">
                <a:solidFill>
                  <a:srgbClr val="FF0000"/>
                </a:solidFill>
              </a:rPr>
              <a:t>O(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14</a:t>
            </a:r>
            <a:r>
              <a:rPr lang="en-US" sz="1800" dirty="0" smtClean="0">
                <a:solidFill>
                  <a:srgbClr val="FF0000"/>
                </a:solidFill>
              </a:rPr>
              <a:t>N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22</a:t>
            </a:r>
            <a:r>
              <a:rPr lang="en-US" sz="1800" dirty="0">
                <a:solidFill>
                  <a:srgbClr val="FF0000"/>
                </a:solidFill>
              </a:rPr>
              <a:t>Ne(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Na, 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24</a:t>
            </a:r>
            <a:r>
              <a:rPr lang="en-US" sz="1800" dirty="0">
                <a:solidFill>
                  <a:srgbClr val="FF0000"/>
                </a:solidFill>
              </a:rPr>
              <a:t>Mg,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19</a:t>
            </a:r>
            <a:r>
              <a:rPr lang="en-US" sz="1800" dirty="0">
                <a:solidFill>
                  <a:srgbClr val="FF0000"/>
                </a:solidFill>
              </a:rPr>
              <a:t>F,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N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NEXT</a:t>
            </a:r>
          </a:p>
          <a:p>
            <a:r>
              <a:rPr lang="en-US" sz="2000" dirty="0" smtClean="0"/>
              <a:t>He </a:t>
            </a:r>
            <a:r>
              <a:rPr lang="en-US" sz="2000" dirty="0"/>
              <a:t>burning and stellar evolution: </a:t>
            </a:r>
            <a:endParaRPr lang="en-US" sz="20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12</a:t>
            </a:r>
            <a:r>
              <a:rPr lang="en-US" sz="1800" dirty="0" smtClean="0">
                <a:solidFill>
                  <a:srgbClr val="FF0000"/>
                </a:solidFill>
              </a:rPr>
              <a:t>C(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000" dirty="0"/>
              <a:t>s process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13</a:t>
            </a:r>
            <a:r>
              <a:rPr lang="en-US" sz="1800" dirty="0" smtClean="0">
                <a:solidFill>
                  <a:srgbClr val="FF0000"/>
                </a:solidFill>
              </a:rPr>
              <a:t>C(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 smtClean="0">
                <a:solidFill>
                  <a:srgbClr val="FF0000"/>
                </a:solidFill>
              </a:rPr>
              <a:t>22</a:t>
            </a:r>
            <a:r>
              <a:rPr lang="en-US" sz="1800" dirty="0" smtClean="0">
                <a:solidFill>
                  <a:srgbClr val="FF0000"/>
                </a:solidFill>
              </a:rPr>
              <a:t>Ne(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25</a:t>
            </a:r>
            <a:r>
              <a:rPr lang="en-US" sz="1800" dirty="0" smtClean="0">
                <a:solidFill>
                  <a:srgbClr val="FF0000"/>
                </a:solidFill>
              </a:rPr>
              <a:t>Mg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528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 </a:t>
            </a:r>
            <a:r>
              <a:rPr lang="en-US" dirty="0" smtClean="0"/>
              <a:t>MV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88" y="1052736"/>
            <a:ext cx="7812868" cy="5220580"/>
          </a:xfrm>
        </p:spPr>
        <p:txBody>
          <a:bodyPr/>
          <a:lstStyle/>
          <a:p>
            <a:r>
              <a:rPr lang="en-US" sz="2400" dirty="0"/>
              <a:t>Higher energy </a:t>
            </a:r>
            <a:r>
              <a:rPr lang="en-US" sz="2400" dirty="0" smtClean="0"/>
              <a:t>machine</a:t>
            </a:r>
          </a:p>
          <a:p>
            <a:pPr lvl="1"/>
            <a:r>
              <a:rPr lang="en-US" sz="2000" b="0" dirty="0" smtClean="0">
                <a:sym typeface="Wingdings" pitchFamily="2" charset="2"/>
              </a:rPr>
              <a:t>3.5 </a:t>
            </a:r>
            <a:r>
              <a:rPr lang="en-US" sz="2000" b="0" dirty="0">
                <a:sym typeface="Wingdings" pitchFamily="2" charset="2"/>
              </a:rPr>
              <a:t>MV single ended positive ion </a:t>
            </a:r>
            <a:r>
              <a:rPr lang="en-US" sz="2000" b="0" dirty="0" smtClean="0">
                <a:sym typeface="Wingdings" pitchFamily="2" charset="2"/>
              </a:rPr>
              <a:t>accelerator</a:t>
            </a:r>
          </a:p>
          <a:p>
            <a:pPr lvl="1"/>
            <a:r>
              <a:rPr lang="en-US" sz="2000" b="0" dirty="0" smtClean="0">
                <a:sym typeface="Wingdings" pitchFamily="2" charset="2"/>
              </a:rPr>
              <a:t>Mainly devoted to He-burning in stars</a:t>
            </a:r>
          </a:p>
          <a:p>
            <a:pPr lvl="1"/>
            <a:r>
              <a:rPr lang="en-US" sz="2000" b="0" dirty="0" smtClean="0">
                <a:sym typeface="Wingdings" pitchFamily="2" charset="2"/>
              </a:rPr>
              <a:t>Relevant at higher temperatures than H-burning</a:t>
            </a:r>
          </a:p>
          <a:p>
            <a:pPr marL="0" indent="0">
              <a:buNone/>
            </a:pPr>
            <a:r>
              <a:rPr lang="en-GB" sz="2000" baseline="30000" dirty="0">
                <a:solidFill>
                  <a:srgbClr val="FF0000"/>
                </a:solidFill>
              </a:rPr>
              <a:t>12</a:t>
            </a:r>
            <a:r>
              <a:rPr lang="en-GB" sz="2000" dirty="0">
                <a:solidFill>
                  <a:srgbClr val="FF0000"/>
                </a:solidFill>
              </a:rPr>
              <a:t>C(</a:t>
            </a:r>
            <a:r>
              <a:rPr lang="it-IT" sz="1800" dirty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SymbolPS" charset="0"/>
              </a:rPr>
              <a:t>g</a:t>
            </a:r>
            <a:r>
              <a:rPr lang="en-GB" sz="2000" dirty="0">
                <a:solidFill>
                  <a:srgbClr val="FF0000"/>
                </a:solidFill>
              </a:rPr>
              <a:t>)</a:t>
            </a:r>
            <a:r>
              <a:rPr lang="en-GB" sz="2000" baseline="30000" dirty="0">
                <a:solidFill>
                  <a:srgbClr val="FF0000"/>
                </a:solidFill>
              </a:rPr>
              <a:t>16</a:t>
            </a:r>
            <a:r>
              <a:rPr lang="en-GB" sz="2000" dirty="0">
                <a:solidFill>
                  <a:srgbClr val="FF0000"/>
                </a:solidFill>
              </a:rPr>
              <a:t>O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000" b="0" dirty="0"/>
              <a:t>the most important reaction of nuclear astrophysics: production of the elements heavier than A=16, star evolution from He burning to the explosive phase (core collapse and thermonuclear SN) and ratio C/</a:t>
            </a:r>
            <a:r>
              <a:rPr lang="en-GB" sz="2000" b="0" dirty="0" smtClean="0"/>
              <a:t>O</a:t>
            </a:r>
            <a:endParaRPr lang="it-IT" sz="2000" dirty="0" smtClean="0"/>
          </a:p>
          <a:p>
            <a:pPr marL="0" indent="0">
              <a:buNone/>
            </a:pPr>
            <a:r>
              <a:rPr lang="it-IT" sz="2000" dirty="0" err="1" smtClean="0"/>
              <a:t>Sources</a:t>
            </a:r>
            <a:r>
              <a:rPr lang="it-IT" sz="2000" dirty="0" smtClean="0"/>
              <a:t> </a:t>
            </a:r>
            <a:r>
              <a:rPr lang="it-IT" sz="2000" dirty="0"/>
              <a:t>of the </a:t>
            </a:r>
            <a:r>
              <a:rPr lang="it-IT" sz="2000" dirty="0" err="1"/>
              <a:t>neutrons</a:t>
            </a:r>
            <a:r>
              <a:rPr lang="it-IT" sz="2000" dirty="0"/>
              <a:t> </a:t>
            </a:r>
            <a:r>
              <a:rPr lang="it-IT" sz="2000" dirty="0" err="1"/>
              <a:t>responsible</a:t>
            </a:r>
            <a:r>
              <a:rPr lang="it-IT" sz="2000" dirty="0"/>
              <a:t>  for the </a:t>
            </a:r>
            <a:r>
              <a:rPr lang="it-IT" sz="2000" dirty="0" err="1"/>
              <a:t>S-process</a:t>
            </a:r>
            <a:r>
              <a:rPr lang="it-IT" sz="2000" dirty="0"/>
              <a:t>: 50% of the </a:t>
            </a:r>
            <a:r>
              <a:rPr lang="it-IT" sz="2000" dirty="0" err="1"/>
              <a:t>elements</a:t>
            </a:r>
            <a:r>
              <a:rPr lang="it-IT" sz="2000" dirty="0"/>
              <a:t> </a:t>
            </a:r>
            <a:r>
              <a:rPr lang="it-IT" sz="2000" dirty="0" err="1"/>
              <a:t>beyond</a:t>
            </a:r>
            <a:r>
              <a:rPr lang="it-IT" sz="2000" dirty="0"/>
              <a:t> </a:t>
            </a:r>
            <a:r>
              <a:rPr lang="it-IT" sz="2000" dirty="0" err="1" smtClean="0"/>
              <a:t>Iron</a:t>
            </a:r>
            <a:endParaRPr lang="it-IT" sz="2000" baseline="30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000" baseline="30000" dirty="0" smtClean="0">
                <a:solidFill>
                  <a:srgbClr val="FF0000"/>
                </a:solidFill>
              </a:rPr>
              <a:t>13</a:t>
            </a:r>
            <a:r>
              <a:rPr lang="it-IT" sz="2000" dirty="0" smtClean="0">
                <a:solidFill>
                  <a:srgbClr val="FF0000"/>
                </a:solidFill>
              </a:rPr>
              <a:t>C</a:t>
            </a:r>
            <a:r>
              <a:rPr lang="it-IT" sz="2000" dirty="0">
                <a:solidFill>
                  <a:srgbClr val="FF0000"/>
                </a:solidFill>
              </a:rPr>
              <a:t>(</a:t>
            </a:r>
            <a:r>
              <a:rPr lang="it-IT" sz="1800" dirty="0" err="1">
                <a:solidFill>
                  <a:srgbClr val="FF0000"/>
                </a:solidFill>
                <a:latin typeface="Symbol" charset="0"/>
              </a:rPr>
              <a:t>a</a:t>
            </a:r>
            <a:r>
              <a:rPr lang="it-IT" sz="2000" dirty="0" err="1">
                <a:solidFill>
                  <a:srgbClr val="FF0000"/>
                </a:solidFill>
              </a:rPr>
              <a:t>,n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  <a:r>
              <a:rPr lang="it-IT" sz="2000" baseline="30000" dirty="0">
                <a:solidFill>
                  <a:srgbClr val="FF0000"/>
                </a:solidFill>
              </a:rPr>
              <a:t>16</a:t>
            </a:r>
            <a:r>
              <a:rPr lang="it-IT" sz="2000" dirty="0">
                <a:solidFill>
                  <a:srgbClr val="FF0000"/>
                </a:solidFill>
              </a:rPr>
              <a:t>O: </a:t>
            </a:r>
            <a:r>
              <a:rPr lang="it-IT" sz="2000" b="0" dirty="0" err="1"/>
              <a:t>isotopes</a:t>
            </a:r>
            <a:r>
              <a:rPr lang="it-IT" sz="2000" b="0" dirty="0"/>
              <a:t> with A≥90 </a:t>
            </a:r>
            <a:r>
              <a:rPr lang="it-IT" sz="2000" b="0" dirty="0" err="1"/>
              <a:t>during</a:t>
            </a:r>
            <a:r>
              <a:rPr lang="it-IT" sz="2000" b="0" dirty="0"/>
              <a:t> AGB </a:t>
            </a:r>
            <a:r>
              <a:rPr lang="it-IT" sz="2000" b="0" dirty="0" err="1"/>
              <a:t>phase</a:t>
            </a:r>
            <a:r>
              <a:rPr lang="it-IT" sz="2000" b="0" dirty="0"/>
              <a:t> of </a:t>
            </a:r>
            <a:r>
              <a:rPr lang="it-IT" sz="2000" b="0" dirty="0" err="1"/>
              <a:t>low</a:t>
            </a:r>
            <a:r>
              <a:rPr lang="it-IT" sz="2000" b="0" dirty="0"/>
              <a:t> mass </a:t>
            </a:r>
            <a:r>
              <a:rPr lang="it-IT" sz="2000" b="0" dirty="0" err="1"/>
              <a:t>stars</a:t>
            </a:r>
            <a:r>
              <a:rPr lang="it-IT" sz="2000" b="0" dirty="0"/>
              <a:t> </a:t>
            </a:r>
          </a:p>
          <a:p>
            <a:pPr marL="0" indent="0">
              <a:buNone/>
            </a:pPr>
            <a:r>
              <a:rPr lang="it-IT" sz="2000" baseline="30000" dirty="0">
                <a:solidFill>
                  <a:srgbClr val="FF0000"/>
                </a:solidFill>
              </a:rPr>
              <a:t>22</a:t>
            </a:r>
            <a:r>
              <a:rPr lang="it-IT" sz="2000" dirty="0">
                <a:solidFill>
                  <a:srgbClr val="FF0000"/>
                </a:solidFill>
              </a:rPr>
              <a:t>Ne(</a:t>
            </a:r>
            <a:r>
              <a:rPr lang="it-IT" sz="1800" dirty="0" err="1">
                <a:solidFill>
                  <a:srgbClr val="FF0000"/>
                </a:solidFill>
                <a:latin typeface="Symbol" charset="0"/>
              </a:rPr>
              <a:t>a</a:t>
            </a:r>
            <a:r>
              <a:rPr lang="it-IT" sz="2000" dirty="0" err="1">
                <a:solidFill>
                  <a:srgbClr val="FF0000"/>
                </a:solidFill>
              </a:rPr>
              <a:t>,n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  <a:r>
              <a:rPr lang="it-IT" sz="2000" baseline="30000" dirty="0">
                <a:solidFill>
                  <a:srgbClr val="FF0000"/>
                </a:solidFill>
              </a:rPr>
              <a:t>25</a:t>
            </a:r>
            <a:r>
              <a:rPr lang="it-IT" sz="2000" dirty="0">
                <a:solidFill>
                  <a:srgbClr val="FF0000"/>
                </a:solidFill>
              </a:rPr>
              <a:t>Mg: </a:t>
            </a:r>
            <a:r>
              <a:rPr lang="it-IT" sz="2000" b="0" dirty="0" err="1"/>
              <a:t>isotopes</a:t>
            </a:r>
            <a:r>
              <a:rPr lang="it-IT" sz="2000" b="0" dirty="0"/>
              <a:t> with A‹90 </a:t>
            </a:r>
            <a:r>
              <a:rPr lang="it-IT" sz="2000" b="0" dirty="0" err="1"/>
              <a:t>during</a:t>
            </a:r>
            <a:r>
              <a:rPr lang="it-IT" sz="2000" b="0" dirty="0"/>
              <a:t> He and C </a:t>
            </a:r>
            <a:r>
              <a:rPr lang="it-IT" sz="2000" b="0" dirty="0" err="1"/>
              <a:t>burning</a:t>
            </a:r>
            <a:r>
              <a:rPr lang="it-IT" sz="2000" b="0" dirty="0"/>
              <a:t> in massive </a:t>
            </a:r>
            <a:r>
              <a:rPr lang="it-IT" sz="2000" b="0" dirty="0" err="1" smtClean="0"/>
              <a:t>stars</a:t>
            </a:r>
            <a:endParaRPr lang="it-IT" sz="2000" b="0" dirty="0" smtClean="0"/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(</a:t>
            </a:r>
            <a:r>
              <a:rPr lang="it-IT" sz="1800" dirty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GB" sz="2000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0" dirty="0">
                <a:solidFill>
                  <a:srgbClr val="FF0000"/>
                </a:solidFill>
              </a:rPr>
              <a:t>on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baseline="30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He, </a:t>
            </a:r>
            <a:r>
              <a:rPr lang="en-GB" sz="2000" baseline="30000" dirty="0">
                <a:solidFill>
                  <a:srgbClr val="FF0000"/>
                </a:solidFill>
              </a:rPr>
              <a:t>14</a:t>
            </a:r>
            <a:r>
              <a:rPr lang="en-GB" sz="2000" dirty="0">
                <a:solidFill>
                  <a:srgbClr val="FF0000"/>
                </a:solidFill>
              </a:rPr>
              <a:t>N, </a:t>
            </a:r>
            <a:r>
              <a:rPr lang="en-GB" sz="2000" baseline="30000" dirty="0">
                <a:solidFill>
                  <a:srgbClr val="FF0000"/>
                </a:solidFill>
              </a:rPr>
              <a:t>15</a:t>
            </a:r>
            <a:r>
              <a:rPr lang="en-GB" sz="2000" dirty="0">
                <a:solidFill>
                  <a:srgbClr val="FF0000"/>
                </a:solidFill>
              </a:rPr>
              <a:t>N, </a:t>
            </a:r>
            <a:r>
              <a:rPr lang="en-GB" sz="2000" baseline="30000" dirty="0">
                <a:solidFill>
                  <a:srgbClr val="FF0000"/>
                </a:solidFill>
              </a:rPr>
              <a:t>18</a:t>
            </a:r>
            <a:r>
              <a:rPr lang="en-GB" sz="2000" dirty="0">
                <a:solidFill>
                  <a:srgbClr val="FF0000"/>
                </a:solidFill>
              </a:rPr>
              <a:t>O……</a:t>
            </a:r>
            <a:endParaRPr lang="it-IT" sz="2000" b="0" dirty="0"/>
          </a:p>
          <a:p>
            <a:pPr marL="0" indent="0">
              <a:buNone/>
            </a:pPr>
            <a:endParaRPr lang="en-US" sz="2000" b="0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32945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77057"/>
              </p:ext>
            </p:extLst>
          </p:nvPr>
        </p:nvGraphicFramePr>
        <p:xfrm>
          <a:off x="114300" y="855656"/>
          <a:ext cx="3983120" cy="298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6501587" imgH="4876190" progId="Photoshop.Image.10">
                  <p:embed/>
                </p:oleObj>
              </mc:Choice>
              <mc:Fallback>
                <p:oleObj name="Image" r:id="rId4" imgW="6501587" imgH="487619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855656"/>
                        <a:ext cx="3983120" cy="2987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magine 17" descr="Scuola di fisica - Visita al museo LNG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061737"/>
            <a:ext cx="4022113" cy="2671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Outreach &amp; </a:t>
            </a:r>
            <a:r>
              <a:rPr lang="en-US" sz="3600" dirty="0" smtClean="0">
                <a:latin typeface="+mj-lt"/>
              </a:rPr>
              <a:t>Education</a:t>
            </a:r>
            <a:endParaRPr lang="en-US" sz="3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0700" y="855656"/>
            <a:ext cx="44069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8000 visitors/year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1500-2000 visitors at LNGS open day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2014 European researcher’s night with GSSI and L’Aquila </a:t>
            </a:r>
            <a:r>
              <a:rPr lang="en-US" sz="2400" dirty="0" err="1" smtClean="0">
                <a:solidFill>
                  <a:srgbClr val="1F497D"/>
                </a:solidFill>
              </a:rPr>
              <a:t>Univeristy</a:t>
            </a:r>
            <a:r>
              <a:rPr lang="en-US" sz="2400" dirty="0" smtClean="0">
                <a:solidFill>
                  <a:srgbClr val="1F497D"/>
                </a:solidFill>
              </a:rPr>
              <a:t>: 15,000 participants in L’Aquila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Educational activities at several levels: from youngest to post-Doc and Physics teachers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3 education and high-education projects with </a:t>
            </a:r>
            <a:r>
              <a:rPr lang="en-US" sz="2400" dirty="0" err="1" smtClean="0">
                <a:solidFill>
                  <a:srgbClr val="1F497D"/>
                </a:solidFill>
              </a:rPr>
              <a:t>Abruzzo</a:t>
            </a:r>
            <a:r>
              <a:rPr lang="en-US" sz="2400" dirty="0" smtClean="0">
                <a:solidFill>
                  <a:srgbClr val="1F497D"/>
                </a:solidFill>
              </a:rPr>
              <a:t> Region on EU funds 2007-2013</a:t>
            </a:r>
            <a:r>
              <a:rPr lang="en-US" sz="2400" b="1" dirty="0" smtClean="0">
                <a:solidFill>
                  <a:srgbClr val="1F497D"/>
                </a:solidFill>
              </a:rPr>
              <a:t>: 5.4 M€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9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08809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60839" cy="432048"/>
          </a:xfrm>
        </p:spPr>
        <p:txBody>
          <a:bodyPr/>
          <a:lstStyle/>
          <a:p>
            <a:r>
              <a:rPr lang="en-US" dirty="0" smtClean="0"/>
              <a:t>The birth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" y="728700"/>
            <a:ext cx="4572507" cy="579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86" y="728700"/>
            <a:ext cx="4962001" cy="58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4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572" y="116632"/>
            <a:ext cx="7560839" cy="432048"/>
          </a:xfrm>
        </p:spPr>
        <p:txBody>
          <a:bodyPr/>
          <a:lstStyle/>
          <a:p>
            <a:r>
              <a:rPr lang="en-GB" dirty="0" smtClean="0"/>
              <a:t>Underground Science Laboratories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1124744"/>
            <a:ext cx="2448271" cy="1584176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en-GB" sz="2400" dirty="0" smtClean="0"/>
              <a:t>LNGS</a:t>
            </a:r>
          </a:p>
          <a:p>
            <a:pPr lvl="1"/>
            <a:r>
              <a:rPr lang="en-GB" sz="2400" dirty="0" smtClean="0"/>
              <a:t>Largest</a:t>
            </a:r>
          </a:p>
          <a:p>
            <a:pPr lvl="1"/>
            <a:r>
              <a:rPr lang="en-GB" sz="2400" dirty="0" smtClean="0"/>
              <a:t>Easy access</a:t>
            </a:r>
          </a:p>
          <a:p>
            <a:pPr lvl="1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141" r="32000"/>
          <a:stretch/>
        </p:blipFill>
        <p:spPr>
          <a:xfrm>
            <a:off x="2339752" y="692696"/>
            <a:ext cx="6693396" cy="5640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83768" y="6330806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latin typeface="+mn-lt"/>
              </a:rPr>
              <a:t>Plot adapted from http</a:t>
            </a:r>
            <a:r>
              <a:rPr lang="en-GB" sz="1400" dirty="0">
                <a:latin typeface="+mn-lt"/>
              </a:rPr>
              <a:t>://www.deepscience.org/contents/facilities.shtml</a:t>
            </a:r>
          </a:p>
        </p:txBody>
      </p:sp>
    </p:spTree>
    <p:extLst>
      <p:ext uri="{BB962C8B-B14F-4D97-AF65-F5344CB8AC3E}">
        <p14:creationId xmlns:p14="http://schemas.microsoft.com/office/powerpoint/2010/main" val="2098783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539552" y="1422400"/>
            <a:ext cx="4140460" cy="506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10000"/>
              </a:lnSpc>
              <a:spcBef>
                <a:spcPct val="20000"/>
              </a:spcBef>
            </a:pPr>
            <a:endParaRPr lang="en-US" sz="1800" dirty="0" smtClean="0">
              <a:solidFill>
                <a:srgbClr val="000090"/>
              </a:solidFill>
              <a:latin typeface="+mn-lt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+mj-lt"/>
              </a:rPr>
              <a:t>E.g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: dose to human body in </a:t>
            </a:r>
            <a:r>
              <a:rPr lang="en-US" sz="1800" b="1" i="1" dirty="0" smtClean="0">
                <a:solidFill>
                  <a:srgbClr val="000090"/>
                </a:solidFill>
                <a:latin typeface="+mj-lt"/>
              </a:rPr>
              <a:t>normal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 environment: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 ~ 1/3 internal (</a:t>
            </a:r>
            <a:r>
              <a:rPr lang="en-US" sz="1800" baseline="30000" dirty="0" smtClean="0">
                <a:solidFill>
                  <a:srgbClr val="000090"/>
                </a:solidFill>
                <a:latin typeface="+mj-lt"/>
              </a:rPr>
              <a:t>40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K)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 ~ 1/3 local radioactivity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 ~1/3 cosmic ray </a:t>
            </a:r>
            <a:r>
              <a:rPr lang="en-US" sz="1800" dirty="0" err="1" smtClean="0">
                <a:solidFill>
                  <a:srgbClr val="000090"/>
                </a:solidFill>
                <a:latin typeface="+mj-lt"/>
              </a:rPr>
              <a:t>muons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: highly penetrating particles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Reduction of radiation background in rare events searches: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Ultrapure detector materials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Ultrapure heavy shielding</a:t>
            </a:r>
          </a:p>
          <a:p>
            <a:pPr marL="800100" lvl="1" indent="-342900" algn="just">
              <a:lnSpc>
                <a:spcPct val="110000"/>
              </a:lnSpc>
              <a:spcBef>
                <a:spcPct val="20000"/>
              </a:spcBef>
              <a:buFont typeface="+mj-lt"/>
              <a:buAutoNum type="alphaLcPeriod"/>
            </a:pPr>
            <a:r>
              <a:rPr lang="en-US" sz="1800" b="1" dirty="0" smtClean="0">
                <a:solidFill>
                  <a:srgbClr val="000090"/>
                </a:solidFill>
                <a:latin typeface="+mj-lt"/>
              </a:rPr>
              <a:t>Deep underground laboratories</a:t>
            </a:r>
          </a:p>
          <a:p>
            <a:pPr lvl="1" algn="just">
              <a:lnSpc>
                <a:spcPct val="11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000090"/>
                </a:solidFill>
                <a:latin typeface="+mj-lt"/>
              </a:rPr>
              <a:t>       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=&gt; </a:t>
            </a:r>
            <a:r>
              <a:rPr lang="en-US" sz="1800" dirty="0" err="1" smtClean="0">
                <a:solidFill>
                  <a:srgbClr val="000090"/>
                </a:solidFill>
                <a:latin typeface="+mj-lt"/>
              </a:rPr>
              <a:t>muon</a:t>
            </a:r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 reduction at LNGS 1/10</a:t>
            </a:r>
            <a:r>
              <a:rPr lang="en-US" sz="1800" baseline="30000" dirty="0" smtClean="0">
                <a:solidFill>
                  <a:srgbClr val="000090"/>
                </a:solidFill>
                <a:latin typeface="+mj-lt"/>
              </a:rPr>
              <a:t>6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14" y="850900"/>
            <a:ext cx="3950615" cy="600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35455"/>
            <a:ext cx="8229600" cy="5886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/>
                </a:solidFill>
              </a:rPr>
              <a:t>Underground labs: why?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452" y="850900"/>
            <a:ext cx="4460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are events &lt;-&gt; weak signals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=&gt; low radiation environment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0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60839" cy="432048"/>
          </a:xfrm>
        </p:spPr>
        <p:txBody>
          <a:bodyPr/>
          <a:lstStyle/>
          <a:p>
            <a:r>
              <a:rPr lang="en-GB" dirty="0" smtClean="0"/>
              <a:t>Muon Flux versus depth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508104" y="6345324"/>
            <a:ext cx="3768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/>
              <a:t>Hime</a:t>
            </a:r>
            <a:r>
              <a:rPr lang="en-GB" sz="1200" dirty="0" smtClean="0"/>
              <a:t> </a:t>
            </a:r>
            <a:r>
              <a:rPr lang="en-GB" sz="1200" dirty="0"/>
              <a:t>and </a:t>
            </a:r>
            <a:r>
              <a:rPr lang="en-GB" sz="1200" dirty="0" smtClean="0"/>
              <a:t>Mei, </a:t>
            </a:r>
            <a:r>
              <a:rPr lang="en-GB" sz="1200" dirty="0" err="1"/>
              <a:t>Phys.Rev</a:t>
            </a:r>
            <a:r>
              <a:rPr lang="en-GB" sz="1200" dirty="0"/>
              <a:t>. D73 (2006) 053004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48133" r="54325" b="11781"/>
          <a:stretch/>
        </p:blipFill>
        <p:spPr bwMode="auto">
          <a:xfrm>
            <a:off x="1043608" y="1232756"/>
            <a:ext cx="7488832" cy="51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728700"/>
            <a:ext cx="3309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LNGS: 10</a:t>
            </a:r>
            <a:r>
              <a:rPr lang="en-US" baseline="30000" dirty="0" smtClean="0">
                <a:latin typeface="+mn-lt"/>
              </a:rPr>
              <a:t>-6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wrt</a:t>
            </a:r>
            <a:r>
              <a:rPr lang="en-US" dirty="0" smtClean="0">
                <a:latin typeface="+mn-lt"/>
              </a:rPr>
              <a:t> surface</a:t>
            </a:r>
            <a:endParaRPr lang="en-US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3868" y="3248980"/>
            <a:ext cx="81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  <a:latin typeface="+mn-lt"/>
              </a:rPr>
              <a:t>LNGS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668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60839" cy="432048"/>
          </a:xfrm>
        </p:spPr>
        <p:txBody>
          <a:bodyPr/>
          <a:lstStyle/>
          <a:p>
            <a:r>
              <a:rPr lang="en-GB" dirty="0" smtClean="0"/>
              <a:t>The LNGS Laboratory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824028" y="692696"/>
            <a:ext cx="4235948" cy="5220580"/>
            <a:chOff x="1978694" y="728700"/>
            <a:chExt cx="5653646" cy="5691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78694" y="728700"/>
              <a:ext cx="5653646" cy="569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3733238" y="3831382"/>
              <a:ext cx="317500" cy="21246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3563888" y="1410703"/>
              <a:ext cx="38100" cy="242067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35896" y="1480994"/>
              <a:ext cx="188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3400 </a:t>
              </a:r>
              <a:r>
                <a:rPr lang="en-US" b="1" dirty="0" err="1" smtClean="0">
                  <a:latin typeface="+mn-lt"/>
                </a:rPr>
                <a:t>m.w.e</a:t>
              </a:r>
              <a:r>
                <a:rPr lang="en-US" b="1" dirty="0" smtClean="0">
                  <a:latin typeface="+mn-lt"/>
                </a:rPr>
                <a:t>.</a:t>
              </a:r>
              <a:endParaRPr lang="en-US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41118" y="2159377"/>
              <a:ext cx="1978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1.1 </a:t>
              </a:r>
              <a:r>
                <a:rPr lang="en-US" b="1" dirty="0">
                  <a:latin typeface="+mn-lt"/>
                </a:rPr>
                <a:t>μ / (m</a:t>
              </a:r>
              <a:r>
                <a:rPr lang="en-US" b="1" baseline="30000" dirty="0">
                  <a:latin typeface="+mn-lt"/>
                </a:rPr>
                <a:t>2 </a:t>
              </a:r>
              <a:r>
                <a:rPr lang="en-US" b="1" dirty="0">
                  <a:latin typeface="+mn-lt"/>
                </a:rPr>
                <a:t>h</a:t>
              </a:r>
              <a:r>
                <a:rPr lang="en-US" b="1" dirty="0" smtClean="0">
                  <a:latin typeface="+mn-lt"/>
                </a:rPr>
                <a:t>)</a:t>
              </a:r>
              <a:endParaRPr lang="en-US" b="1" dirty="0">
                <a:latin typeface="+mn-lt"/>
              </a:endParaRPr>
            </a:p>
          </p:txBody>
        </p:sp>
      </p:grpSp>
      <p:sp>
        <p:nvSpPr>
          <p:cNvPr id="10" name="Content Placeholder 6"/>
          <p:cNvSpPr txBox="1">
            <a:spLocks/>
          </p:cNvSpPr>
          <p:nvPr/>
        </p:nvSpPr>
        <p:spPr>
          <a:xfrm>
            <a:off x="14537" y="1088740"/>
            <a:ext cx="4716524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r>
              <a:rPr lang="en-GB" sz="2400" b="0" dirty="0" smtClean="0">
                <a:latin typeface="Arial"/>
                <a:cs typeface="Arial"/>
              </a:rPr>
              <a:t>42.46°N 13.57°E</a:t>
            </a:r>
          </a:p>
          <a:p>
            <a:r>
              <a:rPr lang="en-GB" sz="2400" b="0" dirty="0" err="1" smtClean="0">
                <a:latin typeface="Arial"/>
                <a:cs typeface="Arial"/>
              </a:rPr>
              <a:t>Muon</a:t>
            </a:r>
            <a:r>
              <a:rPr lang="en-GB" sz="2400" b="0" dirty="0" smtClean="0">
                <a:latin typeface="Arial"/>
                <a:cs typeface="Arial"/>
              </a:rPr>
              <a:t> flux: 3.0 10</a:t>
            </a:r>
            <a:r>
              <a:rPr lang="en-GB" sz="2400" b="0" baseline="30000" dirty="0" smtClean="0">
                <a:latin typeface="Arial"/>
                <a:cs typeface="Arial"/>
              </a:rPr>
              <a:t>-4</a:t>
            </a:r>
            <a:r>
              <a:rPr lang="en-GB" sz="2400" b="0" dirty="0" smtClean="0">
                <a:latin typeface="Arial"/>
                <a:cs typeface="Arial"/>
              </a:rPr>
              <a:t> m</a:t>
            </a:r>
            <a:r>
              <a:rPr lang="en-GB" sz="2400" b="0" baseline="30000" dirty="0" smtClean="0">
                <a:latin typeface="Arial"/>
                <a:cs typeface="Arial"/>
              </a:rPr>
              <a:t>-2</a:t>
            </a:r>
            <a:r>
              <a:rPr lang="en-GB" sz="2400" b="0" dirty="0" smtClean="0">
                <a:latin typeface="Arial"/>
                <a:cs typeface="Arial"/>
              </a:rPr>
              <a:t>s</a:t>
            </a:r>
            <a:r>
              <a:rPr lang="en-GB" sz="2400" b="0" baseline="30000" dirty="0" smtClean="0">
                <a:latin typeface="Arial"/>
                <a:cs typeface="Arial"/>
              </a:rPr>
              <a:t>-1</a:t>
            </a:r>
            <a:endParaRPr lang="en-GB" sz="2400" b="0" dirty="0" smtClean="0">
              <a:latin typeface="Arial"/>
              <a:cs typeface="Arial"/>
            </a:endParaRPr>
          </a:p>
          <a:p>
            <a:r>
              <a:rPr lang="en-GB" sz="2400" b="0" dirty="0" smtClean="0">
                <a:latin typeface="Arial"/>
                <a:cs typeface="Arial"/>
              </a:rPr>
              <a:t>Neutron flux: </a:t>
            </a:r>
          </a:p>
          <a:p>
            <a:pPr marL="0" indent="0">
              <a:buNone/>
            </a:pPr>
            <a:r>
              <a:rPr lang="en-GB" sz="2400" b="0" dirty="0">
                <a:latin typeface="Arial"/>
                <a:cs typeface="Arial"/>
              </a:rPr>
              <a:t>	</a:t>
            </a:r>
            <a:r>
              <a:rPr lang="en-GB" sz="2400" b="0" dirty="0" smtClean="0">
                <a:latin typeface="Arial"/>
                <a:cs typeface="Arial"/>
              </a:rPr>
              <a:t>2.92 10</a:t>
            </a:r>
            <a:r>
              <a:rPr lang="en-GB" sz="2400" b="0" baseline="30000" dirty="0" smtClean="0">
                <a:latin typeface="Arial"/>
                <a:cs typeface="Arial"/>
              </a:rPr>
              <a:t>-6</a:t>
            </a:r>
            <a:r>
              <a:rPr lang="en-GB" sz="2400" b="0" dirty="0" smtClean="0">
                <a:latin typeface="Arial"/>
                <a:cs typeface="Arial"/>
              </a:rPr>
              <a:t> cm</a:t>
            </a:r>
            <a:r>
              <a:rPr lang="en-GB" sz="2400" b="0" baseline="30000" dirty="0" smtClean="0">
                <a:latin typeface="Arial"/>
                <a:cs typeface="Arial"/>
              </a:rPr>
              <a:t>-2</a:t>
            </a:r>
            <a:r>
              <a:rPr lang="en-GB" sz="2400" b="0" dirty="0" smtClean="0">
                <a:latin typeface="Arial"/>
                <a:cs typeface="Arial"/>
              </a:rPr>
              <a:t>s</a:t>
            </a:r>
            <a:r>
              <a:rPr lang="en-GB" sz="2400" b="0" baseline="30000" dirty="0" smtClean="0">
                <a:latin typeface="Arial"/>
                <a:cs typeface="Arial"/>
              </a:rPr>
              <a:t>-1  </a:t>
            </a:r>
            <a:r>
              <a:rPr lang="en-GB" sz="2400" b="0" dirty="0" smtClean="0">
                <a:latin typeface="Arial"/>
                <a:cs typeface="Arial"/>
              </a:rPr>
              <a:t>(0-1 </a:t>
            </a:r>
            <a:r>
              <a:rPr lang="en-GB" sz="2400" b="0" dirty="0" err="1" smtClean="0">
                <a:latin typeface="Arial"/>
                <a:cs typeface="Arial"/>
              </a:rPr>
              <a:t>keV</a:t>
            </a:r>
            <a:r>
              <a:rPr lang="en-GB" sz="2400" b="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en-GB" sz="2400" b="0" dirty="0">
                <a:latin typeface="Arial"/>
                <a:cs typeface="Arial"/>
              </a:rPr>
              <a:t>	</a:t>
            </a:r>
            <a:r>
              <a:rPr lang="en-GB" sz="2400" b="0" dirty="0" smtClean="0">
                <a:latin typeface="Arial"/>
                <a:cs typeface="Arial"/>
              </a:rPr>
              <a:t>0.86 </a:t>
            </a:r>
            <a:r>
              <a:rPr lang="en-GB" sz="2400" b="0" dirty="0">
                <a:latin typeface="Arial"/>
                <a:cs typeface="Arial"/>
              </a:rPr>
              <a:t>10</a:t>
            </a:r>
            <a:r>
              <a:rPr lang="en-GB" sz="2400" b="0" baseline="30000" dirty="0">
                <a:latin typeface="Arial"/>
                <a:cs typeface="Arial"/>
              </a:rPr>
              <a:t>-6</a:t>
            </a:r>
            <a:r>
              <a:rPr lang="en-GB" sz="2400" b="0" dirty="0">
                <a:latin typeface="Arial"/>
                <a:cs typeface="Arial"/>
              </a:rPr>
              <a:t> cm</a:t>
            </a:r>
            <a:r>
              <a:rPr lang="en-GB" sz="2400" b="0" baseline="30000" dirty="0">
                <a:latin typeface="Arial"/>
                <a:cs typeface="Arial"/>
              </a:rPr>
              <a:t>-2</a:t>
            </a:r>
            <a:r>
              <a:rPr lang="en-GB" sz="2400" b="0" dirty="0">
                <a:latin typeface="Arial"/>
                <a:cs typeface="Arial"/>
              </a:rPr>
              <a:t>s</a:t>
            </a:r>
            <a:r>
              <a:rPr lang="en-GB" sz="2400" b="0" baseline="30000" dirty="0">
                <a:latin typeface="Arial"/>
                <a:cs typeface="Arial"/>
              </a:rPr>
              <a:t>-1  </a:t>
            </a:r>
            <a:r>
              <a:rPr lang="en-GB" sz="2400" b="0" dirty="0" smtClean="0">
                <a:latin typeface="Arial"/>
                <a:cs typeface="Arial"/>
              </a:rPr>
              <a:t>(&gt; 1 </a:t>
            </a:r>
            <a:r>
              <a:rPr lang="en-GB" sz="2400" b="0" dirty="0" err="1">
                <a:latin typeface="Arial"/>
                <a:cs typeface="Arial"/>
              </a:rPr>
              <a:t>keV</a:t>
            </a:r>
            <a:r>
              <a:rPr lang="en-GB" sz="2400" b="0" dirty="0" smtClean="0">
                <a:latin typeface="Arial"/>
                <a:cs typeface="Arial"/>
              </a:rPr>
              <a:t>)</a:t>
            </a:r>
          </a:p>
          <a:p>
            <a:r>
              <a:rPr lang="en-GB" sz="2400" b="0" dirty="0" err="1" smtClean="0">
                <a:latin typeface="Arial"/>
                <a:cs typeface="Arial"/>
              </a:rPr>
              <a:t>Rn</a:t>
            </a:r>
            <a:r>
              <a:rPr lang="en-GB" sz="2400" b="0" dirty="0" smtClean="0">
                <a:latin typeface="Arial"/>
                <a:cs typeface="Arial"/>
              </a:rPr>
              <a:t> in air: 20-80 </a:t>
            </a:r>
            <a:r>
              <a:rPr lang="en-GB" sz="2400" b="0" dirty="0" err="1" smtClean="0">
                <a:latin typeface="Arial"/>
                <a:cs typeface="Arial"/>
              </a:rPr>
              <a:t>Bq</a:t>
            </a:r>
            <a:r>
              <a:rPr lang="en-GB" sz="2400" b="0" dirty="0" smtClean="0">
                <a:latin typeface="Arial"/>
                <a:cs typeface="Arial"/>
              </a:rPr>
              <a:t> m</a:t>
            </a:r>
            <a:r>
              <a:rPr lang="en-GB" sz="2400" b="0" baseline="30000" dirty="0" smtClean="0">
                <a:latin typeface="Arial"/>
                <a:cs typeface="Arial"/>
              </a:rPr>
              <a:t>-3</a:t>
            </a:r>
            <a:endParaRPr lang="en-GB" sz="2400" b="0" dirty="0" smtClean="0">
              <a:latin typeface="Arial"/>
              <a:cs typeface="Arial"/>
            </a:endParaRPr>
          </a:p>
          <a:p>
            <a:r>
              <a:rPr lang="en-GB" sz="2400" b="0" dirty="0" smtClean="0">
                <a:latin typeface="Arial"/>
                <a:cs typeface="Arial"/>
              </a:rPr>
              <a:t>Surface: 17 800 m</a:t>
            </a:r>
            <a:r>
              <a:rPr lang="en-GB" sz="2400" b="0" baseline="30000" dirty="0" smtClean="0">
                <a:latin typeface="Arial"/>
                <a:cs typeface="Arial"/>
              </a:rPr>
              <a:t>2</a:t>
            </a:r>
            <a:endParaRPr lang="en-GB" sz="2400" b="0" dirty="0" smtClean="0">
              <a:latin typeface="Arial"/>
              <a:cs typeface="Arial"/>
            </a:endParaRPr>
          </a:p>
          <a:p>
            <a:r>
              <a:rPr lang="en-GB" sz="2400" b="0" dirty="0" smtClean="0">
                <a:latin typeface="Arial"/>
                <a:cs typeface="Arial"/>
              </a:rPr>
              <a:t>Volume: 180 000 m</a:t>
            </a:r>
            <a:r>
              <a:rPr lang="en-GB" sz="2400" b="0" baseline="30000" dirty="0" smtClean="0">
                <a:latin typeface="Arial"/>
                <a:cs typeface="Arial"/>
              </a:rPr>
              <a:t>3</a:t>
            </a:r>
            <a:endParaRPr lang="en-GB" sz="2400" b="0" dirty="0" smtClean="0">
              <a:latin typeface="Arial"/>
              <a:cs typeface="Arial"/>
            </a:endParaRPr>
          </a:p>
          <a:p>
            <a:r>
              <a:rPr lang="en-GB" sz="2400" b="0" dirty="0" smtClean="0">
                <a:latin typeface="Arial"/>
                <a:cs typeface="Arial"/>
              </a:rPr>
              <a:t>Ventilation: 1 </a:t>
            </a:r>
            <a:r>
              <a:rPr lang="en-GB" sz="2400" b="0" dirty="0" err="1" smtClean="0">
                <a:latin typeface="Arial"/>
                <a:cs typeface="Arial"/>
              </a:rPr>
              <a:t>vol</a:t>
            </a:r>
            <a:r>
              <a:rPr lang="en-GB" sz="2400" b="0" dirty="0" smtClean="0">
                <a:latin typeface="Arial"/>
                <a:cs typeface="Arial"/>
              </a:rPr>
              <a:t> / 3.5 hours</a:t>
            </a:r>
          </a:p>
          <a:p>
            <a:pPr marL="0" indent="0">
              <a:buNone/>
            </a:pPr>
            <a:endParaRPr lang="en-GB" sz="2400" b="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074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39" cy="432048"/>
          </a:xfrm>
        </p:spPr>
        <p:txBody>
          <a:bodyPr/>
          <a:lstStyle/>
          <a:p>
            <a:r>
              <a:rPr lang="en-US" dirty="0" smtClean="0"/>
              <a:t>A busy laboratory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15516" y="764704"/>
            <a:ext cx="8784976" cy="56526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6" name="Group 43"/>
          <p:cNvGrpSpPr>
            <a:grpSpLocks/>
          </p:cNvGrpSpPr>
          <p:nvPr/>
        </p:nvGrpSpPr>
        <p:grpSpPr bwMode="auto">
          <a:xfrm>
            <a:off x="287524" y="1232756"/>
            <a:ext cx="8656637" cy="5040313"/>
            <a:chOff x="80" y="981"/>
            <a:chExt cx="5453" cy="3175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"/>
            <a:srcRect l="2449"/>
            <a:stretch>
              <a:fillRect/>
            </a:stretch>
          </p:blipFill>
          <p:spPr bwMode="auto">
            <a:xfrm>
              <a:off x="113" y="1048"/>
              <a:ext cx="5418" cy="3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2185" y="981"/>
              <a:ext cx="831" cy="6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 rot="1641537">
              <a:off x="129" y="1451"/>
              <a:ext cx="525" cy="1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80" y="1024"/>
              <a:ext cx="940" cy="2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61" name="Rectangle 12"/>
            <p:cNvSpPr>
              <a:spLocks noChangeArrowheads="1"/>
            </p:cNvSpPr>
            <p:nvPr/>
          </p:nvSpPr>
          <p:spPr bwMode="auto">
            <a:xfrm>
              <a:off x="4745" y="3700"/>
              <a:ext cx="788" cy="2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 rot="1641537">
              <a:off x="4373" y="3957"/>
              <a:ext cx="525" cy="1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GB">
                <a:latin typeface="ＭＳ Ｐゴシック" charset="-128"/>
              </a:endParaRPr>
            </a:p>
          </p:txBody>
        </p:sp>
      </p:grpSp>
      <p:sp>
        <p:nvSpPr>
          <p:cNvPr id="63" name="Line 5"/>
          <p:cNvSpPr>
            <a:spLocks noChangeShapeType="1"/>
          </p:cNvSpPr>
          <p:nvPr/>
        </p:nvSpPr>
        <p:spPr bwMode="auto">
          <a:xfrm flipH="1" flipV="1">
            <a:off x="6208852" y="3374286"/>
            <a:ext cx="919431" cy="7387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4" name="Line 6"/>
          <p:cNvSpPr>
            <a:spLocks noChangeShapeType="1"/>
          </p:cNvSpPr>
          <p:nvPr/>
        </p:nvSpPr>
        <p:spPr bwMode="auto">
          <a:xfrm flipH="1" flipV="1">
            <a:off x="6712136" y="3085361"/>
            <a:ext cx="7921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rot="5400000" flipV="1">
            <a:off x="4156261" y="2113903"/>
            <a:ext cx="7905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6" name="Line 7"/>
          <p:cNvSpPr>
            <a:spLocks noChangeShapeType="1"/>
          </p:cNvSpPr>
          <p:nvPr/>
        </p:nvSpPr>
        <p:spPr bwMode="auto">
          <a:xfrm rot="5400000" flipV="1">
            <a:off x="3652184" y="1825680"/>
            <a:ext cx="1295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8" name="Line 17"/>
          <p:cNvSpPr>
            <a:spLocks noChangeShapeType="1"/>
          </p:cNvSpPr>
          <p:nvPr/>
        </p:nvSpPr>
        <p:spPr bwMode="auto">
          <a:xfrm flipH="1">
            <a:off x="5488128" y="1326415"/>
            <a:ext cx="357882" cy="16145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9" name="Line 18"/>
          <p:cNvSpPr>
            <a:spLocks noChangeShapeType="1"/>
          </p:cNvSpPr>
          <p:nvPr/>
        </p:nvSpPr>
        <p:spPr bwMode="auto">
          <a:xfrm rot="5400000" flipV="1">
            <a:off x="2499698" y="1249463"/>
            <a:ext cx="1654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0" name="Line 19"/>
          <p:cNvSpPr>
            <a:spLocks noChangeShapeType="1"/>
          </p:cNvSpPr>
          <p:nvPr/>
        </p:nvSpPr>
        <p:spPr bwMode="auto">
          <a:xfrm rot="5400000" flipV="1">
            <a:off x="2860022" y="1825725"/>
            <a:ext cx="64770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7396349" y="3364769"/>
            <a:ext cx="137697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BOREXINO</a:t>
            </a:r>
          </a:p>
        </p:txBody>
      </p:sp>
      <p:sp>
        <p:nvSpPr>
          <p:cNvPr id="74" name="Text Box 34"/>
          <p:cNvSpPr txBox="1">
            <a:spLocks noChangeArrowheads="1"/>
          </p:cNvSpPr>
          <p:nvPr/>
        </p:nvSpPr>
        <p:spPr bwMode="auto">
          <a:xfrm>
            <a:off x="4375289" y="1481989"/>
            <a:ext cx="637587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LVD</a:t>
            </a:r>
          </a:p>
        </p:txBody>
      </p:sp>
      <p:sp>
        <p:nvSpPr>
          <p:cNvPr id="75" name="Text Box 35"/>
          <p:cNvSpPr txBox="1">
            <a:spLocks noChangeArrowheads="1"/>
          </p:cNvSpPr>
          <p:nvPr/>
        </p:nvSpPr>
        <p:spPr bwMode="auto">
          <a:xfrm>
            <a:off x="4029261" y="1062977"/>
            <a:ext cx="1312889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/>
              <a:t>GERDA </a:t>
            </a:r>
            <a:r>
              <a:rPr lang="it-IT" sz="1800" u="sng" dirty="0" smtClean="0">
                <a:solidFill>
                  <a:srgbClr val="FF0000"/>
                </a:solidFill>
              </a:rPr>
              <a:t>- II</a:t>
            </a:r>
            <a:endParaRPr lang="it-IT" sz="1800" u="sng" dirty="0"/>
          </a:p>
        </p:txBody>
      </p:sp>
      <p:sp>
        <p:nvSpPr>
          <p:cNvPr id="76" name="Text Box 36"/>
          <p:cNvSpPr txBox="1">
            <a:spLocks noChangeArrowheads="1"/>
          </p:cNvSpPr>
          <p:nvPr/>
        </p:nvSpPr>
        <p:spPr bwMode="auto">
          <a:xfrm>
            <a:off x="2457649" y="924865"/>
            <a:ext cx="1030761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CRESST</a:t>
            </a:r>
          </a:p>
        </p:txBody>
      </p:sp>
      <p:sp>
        <p:nvSpPr>
          <p:cNvPr id="77" name="Text Box 37"/>
          <p:cNvSpPr txBox="1">
            <a:spLocks noChangeArrowheads="1"/>
          </p:cNvSpPr>
          <p:nvPr/>
        </p:nvSpPr>
        <p:spPr bwMode="auto">
          <a:xfrm>
            <a:off x="2317943" y="1999602"/>
            <a:ext cx="96670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>
                <a:solidFill>
                  <a:srgbClr val="FF0000"/>
                </a:solidFill>
              </a:rPr>
              <a:t>CUORE</a:t>
            </a:r>
          </a:p>
        </p:txBody>
      </p:sp>
      <p:sp>
        <p:nvSpPr>
          <p:cNvPr id="78" name="Line 38"/>
          <p:cNvSpPr>
            <a:spLocks noChangeShapeType="1"/>
          </p:cNvSpPr>
          <p:nvPr/>
        </p:nvSpPr>
        <p:spPr bwMode="auto">
          <a:xfrm flipV="1">
            <a:off x="3687909" y="3142603"/>
            <a:ext cx="1006475" cy="210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>
            <a:off x="2193239" y="4950765"/>
            <a:ext cx="1633615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DAMA/LIBRA</a:t>
            </a:r>
          </a:p>
        </p:txBody>
      </p:sp>
      <p:sp>
        <p:nvSpPr>
          <p:cNvPr id="80" name="Line 48"/>
          <p:cNvSpPr>
            <a:spLocks noChangeShapeType="1"/>
          </p:cNvSpPr>
          <p:nvPr/>
        </p:nvSpPr>
        <p:spPr bwMode="auto">
          <a:xfrm flipV="1">
            <a:off x="2392504" y="3071079"/>
            <a:ext cx="2322512" cy="159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1" name="Line 49"/>
          <p:cNvSpPr>
            <a:spLocks noChangeShapeType="1"/>
          </p:cNvSpPr>
          <p:nvPr/>
        </p:nvSpPr>
        <p:spPr bwMode="auto">
          <a:xfrm flipV="1">
            <a:off x="2032146" y="3013923"/>
            <a:ext cx="26638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2" name="Text Box 50"/>
          <p:cNvSpPr txBox="1">
            <a:spLocks noChangeArrowheads="1"/>
          </p:cNvSpPr>
          <p:nvPr/>
        </p:nvSpPr>
        <p:spPr bwMode="auto">
          <a:xfrm>
            <a:off x="1513758" y="4372915"/>
            <a:ext cx="966929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COBRA</a:t>
            </a:r>
          </a:p>
        </p:txBody>
      </p:sp>
      <p:sp>
        <p:nvSpPr>
          <p:cNvPr id="83" name="Text Box 51"/>
          <p:cNvSpPr txBox="1">
            <a:spLocks noChangeArrowheads="1"/>
          </p:cNvSpPr>
          <p:nvPr/>
        </p:nvSpPr>
        <p:spPr bwMode="auto">
          <a:xfrm>
            <a:off x="1576998" y="3787126"/>
            <a:ext cx="55627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800" u="sng" dirty="0"/>
              <a:t>VIP</a:t>
            </a:r>
          </a:p>
        </p:txBody>
      </p:sp>
      <p:sp>
        <p:nvSpPr>
          <p:cNvPr id="84" name="Text Box 52"/>
          <p:cNvSpPr txBox="1">
            <a:spLocks noChangeArrowheads="1"/>
          </p:cNvSpPr>
          <p:nvPr/>
        </p:nvSpPr>
        <p:spPr bwMode="auto">
          <a:xfrm>
            <a:off x="3400565" y="1550250"/>
            <a:ext cx="81275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LUNA</a:t>
            </a:r>
          </a:p>
        </p:txBody>
      </p:sp>
      <p:sp>
        <p:nvSpPr>
          <p:cNvPr id="85" name="Line 53"/>
          <p:cNvSpPr>
            <a:spLocks noChangeShapeType="1"/>
          </p:cNvSpPr>
          <p:nvPr/>
        </p:nvSpPr>
        <p:spPr bwMode="auto">
          <a:xfrm rot="5400000" flipV="1">
            <a:off x="3491892" y="1841555"/>
            <a:ext cx="5746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6" name="Line 54"/>
          <p:cNvSpPr>
            <a:spLocks noChangeShapeType="1"/>
          </p:cNvSpPr>
          <p:nvPr/>
        </p:nvSpPr>
        <p:spPr bwMode="auto">
          <a:xfrm rot="5400000" flipV="1">
            <a:off x="5019815" y="1824886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7" name="Text Box 55"/>
          <p:cNvSpPr txBox="1">
            <a:spLocks noChangeArrowheads="1"/>
          </p:cNvSpPr>
          <p:nvPr/>
        </p:nvSpPr>
        <p:spPr bwMode="auto">
          <a:xfrm>
            <a:off x="5046803" y="1423252"/>
            <a:ext cx="100511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XENON</a:t>
            </a:r>
          </a:p>
        </p:txBody>
      </p:sp>
      <p:sp>
        <p:nvSpPr>
          <p:cNvPr id="88" name="Line 56"/>
          <p:cNvSpPr>
            <a:spLocks noChangeShapeType="1"/>
          </p:cNvSpPr>
          <p:nvPr/>
        </p:nvSpPr>
        <p:spPr bwMode="auto">
          <a:xfrm flipH="1" flipV="1">
            <a:off x="6702290" y="3119260"/>
            <a:ext cx="1127400" cy="37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9" name="Line 58"/>
          <p:cNvSpPr>
            <a:spLocks noChangeShapeType="1"/>
          </p:cNvSpPr>
          <p:nvPr/>
        </p:nvSpPr>
        <p:spPr bwMode="auto">
          <a:xfrm flipH="1" flipV="1">
            <a:off x="5488128" y="3752203"/>
            <a:ext cx="1266825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90" name="Text Box 59"/>
          <p:cNvSpPr txBox="1">
            <a:spLocks noChangeArrowheads="1"/>
          </p:cNvSpPr>
          <p:nvPr/>
        </p:nvSpPr>
        <p:spPr bwMode="auto">
          <a:xfrm>
            <a:off x="6662928" y="4299890"/>
            <a:ext cx="2351360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/>
              <a:t>LOW ACTIVITY LAB</a:t>
            </a:r>
          </a:p>
        </p:txBody>
      </p:sp>
      <p:sp>
        <p:nvSpPr>
          <p:cNvPr id="91" name="Line 56"/>
          <p:cNvSpPr>
            <a:spLocks noChangeShapeType="1"/>
          </p:cNvSpPr>
          <p:nvPr/>
        </p:nvSpPr>
        <p:spPr bwMode="auto">
          <a:xfrm flipH="1">
            <a:off x="6583549" y="1326414"/>
            <a:ext cx="828675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92" name="TextBox 44"/>
          <p:cNvSpPr txBox="1">
            <a:spLocks noChangeArrowheads="1"/>
          </p:cNvSpPr>
          <p:nvPr/>
        </p:nvSpPr>
        <p:spPr bwMode="auto">
          <a:xfrm>
            <a:off x="7026657" y="996394"/>
            <a:ext cx="953991" cy="36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8" tIns="45655" rIns="91308" bIns="45655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800" u="sng" dirty="0"/>
              <a:t>ERMES</a:t>
            </a:r>
          </a:p>
        </p:txBody>
      </p:sp>
      <p:sp>
        <p:nvSpPr>
          <p:cNvPr id="93" name="Text Box 21"/>
          <p:cNvSpPr txBox="1">
            <a:spLocks noChangeArrowheads="1"/>
          </p:cNvSpPr>
          <p:nvPr/>
        </p:nvSpPr>
        <p:spPr bwMode="auto">
          <a:xfrm>
            <a:off x="7188290" y="2798598"/>
            <a:ext cx="1697635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DARK SIDE 50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95" name="Line 56"/>
          <p:cNvSpPr>
            <a:spLocks noChangeShapeType="1"/>
          </p:cNvSpPr>
          <p:nvPr/>
        </p:nvSpPr>
        <p:spPr bwMode="auto">
          <a:xfrm flipH="1">
            <a:off x="5343663" y="1716935"/>
            <a:ext cx="86519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96" name="Text Box 55"/>
          <p:cNvSpPr txBox="1">
            <a:spLocks noChangeArrowheads="1"/>
          </p:cNvSpPr>
          <p:nvPr/>
        </p:nvSpPr>
        <p:spPr bwMode="auto">
          <a:xfrm>
            <a:off x="5240120" y="969928"/>
            <a:ext cx="1314956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/>
              <a:t>XENON 1T</a:t>
            </a:r>
            <a:endParaRPr lang="it-IT" sz="1800" u="sng" dirty="0"/>
          </a:p>
        </p:txBody>
      </p:sp>
      <p:sp>
        <p:nvSpPr>
          <p:cNvPr id="97" name="Text Box 52"/>
          <p:cNvSpPr txBox="1">
            <a:spLocks noChangeArrowheads="1"/>
          </p:cNvSpPr>
          <p:nvPr/>
        </p:nvSpPr>
        <p:spPr bwMode="auto">
          <a:xfrm>
            <a:off x="7056276" y="3897052"/>
            <a:ext cx="1270122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LUNA-MV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98" name="Text Box 52"/>
          <p:cNvSpPr txBox="1">
            <a:spLocks noChangeArrowheads="1"/>
          </p:cNvSpPr>
          <p:nvPr/>
        </p:nvSpPr>
        <p:spPr bwMode="auto">
          <a:xfrm>
            <a:off x="5863000" y="1353935"/>
            <a:ext cx="1069233" cy="36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50" rIns="91296" bIns="456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1800" u="sng" dirty="0" smtClean="0">
                <a:solidFill>
                  <a:srgbClr val="FF0000"/>
                </a:solidFill>
              </a:rPr>
              <a:t>GINGER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sp>
        <p:nvSpPr>
          <p:cNvPr id="99" name="TextBox 44"/>
          <p:cNvSpPr txBox="1">
            <a:spLocks noChangeArrowheads="1"/>
          </p:cNvSpPr>
          <p:nvPr/>
        </p:nvSpPr>
        <p:spPr bwMode="auto">
          <a:xfrm>
            <a:off x="7487126" y="1365649"/>
            <a:ext cx="1248793" cy="36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8" tIns="45655" rIns="91308" bIns="45655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800" u="sng" dirty="0" smtClean="0">
                <a:solidFill>
                  <a:srgbClr val="FF0000"/>
                </a:solidFill>
              </a:rPr>
              <a:t>ERMES-W</a:t>
            </a:r>
            <a:endParaRPr lang="en-GB" sz="1800" u="sng" dirty="0">
              <a:solidFill>
                <a:srgbClr val="FF0000"/>
              </a:solidFill>
            </a:endParaRPr>
          </a:p>
        </p:txBody>
      </p:sp>
      <p:sp>
        <p:nvSpPr>
          <p:cNvPr id="49" name="Line 56"/>
          <p:cNvSpPr>
            <a:spLocks noChangeShapeType="1"/>
          </p:cNvSpPr>
          <p:nvPr/>
        </p:nvSpPr>
        <p:spPr bwMode="auto">
          <a:xfrm flipH="1">
            <a:off x="4860031" y="1664804"/>
            <a:ext cx="2988915" cy="14761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296" tIns="45650" rIns="91296" bIns="45650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857994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117" y="208741"/>
            <a:ext cx="793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 International Laboratory</a:t>
            </a:r>
          </a:p>
          <a:p>
            <a:pPr algn="ctr"/>
            <a:r>
              <a:rPr lang="en-US" sz="2400" dirty="0" smtClean="0"/>
              <a:t>Main users: Italy, Germany, USA, Russia</a:t>
            </a:r>
            <a:endParaRPr lang="en-US" sz="2400" dirty="0"/>
          </a:p>
        </p:txBody>
      </p:sp>
      <p:pic>
        <p:nvPicPr>
          <p:cNvPr id="5" name="Picture 1" descr="UTENTI_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74374"/>
            <a:ext cx="8142288" cy="553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684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AI-templates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656565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51CF613-68D3-4C45-9605-8719B12652F8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74A243-D308-427B-ABDF-40C64F7C22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7B5F9C-6501-436E-A3F8-DA0088B7B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JAI-templates</Template>
  <TotalTime>12668</TotalTime>
  <Words>1047</Words>
  <Application>Microsoft Macintosh PowerPoint</Application>
  <PresentationFormat>On-screen Show (4:3)</PresentationFormat>
  <Paragraphs>172</Paragraphs>
  <Slides>24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JAI-templates</vt:lpstr>
      <vt:lpstr>Image</vt:lpstr>
      <vt:lpstr>Laboratori Nazionali del Gran Sasso Scientific Program</vt:lpstr>
      <vt:lpstr>Laboratori Nazionali del Gran Sasso</vt:lpstr>
      <vt:lpstr>The birth</vt:lpstr>
      <vt:lpstr>Underground Science Laboratories</vt:lpstr>
      <vt:lpstr>PowerPoint Presentation</vt:lpstr>
      <vt:lpstr>Muon Flux versus depth</vt:lpstr>
      <vt:lpstr>The LNGS Laboratory</vt:lpstr>
      <vt:lpstr>A busy laboratory</vt:lpstr>
      <vt:lpstr>PowerPoint Presentation</vt:lpstr>
      <vt:lpstr>LNGS main topics</vt:lpstr>
      <vt:lpstr>Cosmogenic AND Solar Neutrinos </vt:lpstr>
      <vt:lpstr>LVD</vt:lpstr>
      <vt:lpstr>…. and for the future</vt:lpstr>
      <vt:lpstr>Solar Neutrinos</vt:lpstr>
      <vt:lpstr>Borexino</vt:lpstr>
      <vt:lpstr>BOREXINO: real time detector of solar neutrinos</vt:lpstr>
      <vt:lpstr>Borexino @ LNGS</vt:lpstr>
      <vt:lpstr>Borexino: next challenge</vt:lpstr>
      <vt:lpstr>Nuclear astrophysics   LUNA experiment     </vt:lpstr>
      <vt:lpstr>From Sun to novae and beyond</vt:lpstr>
      <vt:lpstr>LUNA astrophysical motivation</vt:lpstr>
      <vt:lpstr>LUNA MV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>Introduction</dc:subject>
  <dc:creator>SR</dc:creator>
  <cp:keywords/>
  <dc:description/>
  <cp:lastModifiedBy>Alba Formicola</cp:lastModifiedBy>
  <cp:revision>211</cp:revision>
  <cp:lastPrinted>2014-05-21T08:07:04Z</cp:lastPrinted>
  <dcterms:created xsi:type="dcterms:W3CDTF">2013-02-25T10:39:07Z</dcterms:created>
  <dcterms:modified xsi:type="dcterms:W3CDTF">2015-10-24T09:10:10Z</dcterms:modified>
  <cp:category/>
</cp:coreProperties>
</file>