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58" r:id="rId3"/>
    <p:sldId id="264" r:id="rId4"/>
    <p:sldId id="266" r:id="rId5"/>
    <p:sldId id="272" r:id="rId6"/>
    <p:sldId id="271" r:id="rId7"/>
    <p:sldId id="259" r:id="rId8"/>
    <p:sldId id="257" r:id="rId9"/>
    <p:sldId id="260" r:id="rId10"/>
    <p:sldId id="262" r:id="rId11"/>
    <p:sldId id="263" r:id="rId12"/>
    <p:sldId id="265" r:id="rId13"/>
    <p:sldId id="267" r:id="rId14"/>
    <p:sldId id="269" r:id="rId15"/>
    <p:sldId id="268"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5" autoAdjust="0"/>
  </p:normalViewPr>
  <p:slideViewPr>
    <p:cSldViewPr snapToGrid="0" snapToObjects="1">
      <p:cViewPr>
        <p:scale>
          <a:sx n="81" d="100"/>
          <a:sy n="81" d="100"/>
        </p:scale>
        <p:origin x="-1896"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F5794C-E37D-CA4C-9CFA-E4921CA0A4E0}" type="datetimeFigureOut">
              <a:rPr lang="en-US" smtClean="0"/>
              <a:t>21/10/15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30DA80-5070-034D-AE69-28625D20D892}" type="slidenum">
              <a:rPr lang="en-US" smtClean="0"/>
              <a:t>‹#›</a:t>
            </a:fld>
            <a:endParaRPr lang="en-US"/>
          </a:p>
        </p:txBody>
      </p:sp>
    </p:spTree>
    <p:extLst>
      <p:ext uri="{BB962C8B-B14F-4D97-AF65-F5344CB8AC3E}">
        <p14:creationId xmlns:p14="http://schemas.microsoft.com/office/powerpoint/2010/main" val="7490316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DD9C0-7A64-634A-836E-CB68E3803DE8}" type="datetimeFigureOut">
              <a:rPr lang="en-US" smtClean="0"/>
              <a:t>21/10/15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2220B-0F99-FF4F-B415-3E7999448515}" type="slidenum">
              <a:rPr lang="en-US" smtClean="0"/>
              <a:t>‹#›</a:t>
            </a:fld>
            <a:endParaRPr lang="en-US"/>
          </a:p>
        </p:txBody>
      </p:sp>
    </p:spTree>
    <p:extLst>
      <p:ext uri="{BB962C8B-B14F-4D97-AF65-F5344CB8AC3E}">
        <p14:creationId xmlns:p14="http://schemas.microsoft.com/office/powerpoint/2010/main" val="20650678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it-IT"/>
          </a:p>
        </p:txBody>
      </p:sp>
      <p:sp>
        <p:nvSpPr>
          <p:cNvPr id="4" name="Date Placeholder 3"/>
          <p:cNvSpPr>
            <a:spLocks noGrp="1"/>
          </p:cNvSpPr>
          <p:nvPr>
            <p:ph type="dt" sz="half" idx="10"/>
          </p:nvPr>
        </p:nvSpPr>
        <p:spPr/>
        <p:txBody>
          <a:bodyPr/>
          <a:lstStyle/>
          <a:p>
            <a:r>
              <a:rPr lang="en-US" smtClean="0"/>
              <a:t>19 October 2015</a:t>
            </a:r>
            <a:endParaRPr lang="it-IT"/>
          </a:p>
        </p:txBody>
      </p:sp>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264244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r>
              <a:rPr lang="en-US" smtClean="0"/>
              <a:t>19 October 2015</a:t>
            </a:r>
            <a:endParaRPr lang="it-IT"/>
          </a:p>
        </p:txBody>
      </p:sp>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88088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r>
              <a:rPr lang="en-US" smtClean="0"/>
              <a:t>19 October 2015</a:t>
            </a:r>
            <a:endParaRPr lang="it-IT"/>
          </a:p>
        </p:txBody>
      </p:sp>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195969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r>
              <a:rPr lang="en-US" smtClean="0"/>
              <a:t>19 October 2015</a:t>
            </a:r>
            <a:endParaRPr lang="it-IT"/>
          </a:p>
        </p:txBody>
      </p:sp>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273911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r>
              <a:rPr lang="en-US" smtClean="0"/>
              <a:t>19 October 2015</a:t>
            </a:r>
            <a:endParaRPr lang="it-IT"/>
          </a:p>
        </p:txBody>
      </p:sp>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318874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Date Placeholder 4"/>
          <p:cNvSpPr>
            <a:spLocks noGrp="1"/>
          </p:cNvSpPr>
          <p:nvPr>
            <p:ph type="dt" sz="half" idx="10"/>
          </p:nvPr>
        </p:nvSpPr>
        <p:spPr/>
        <p:txBody>
          <a:bodyPr/>
          <a:lstStyle/>
          <a:p>
            <a:r>
              <a:rPr lang="en-US" smtClean="0"/>
              <a:t>19 October 2015</a:t>
            </a:r>
            <a:endParaRPr lang="it-IT"/>
          </a:p>
        </p:txBody>
      </p:sp>
      <p:sp>
        <p:nvSpPr>
          <p:cNvPr id="6" name="Footer Placeholder 5"/>
          <p:cNvSpPr>
            <a:spLocks noGrp="1"/>
          </p:cNvSpPr>
          <p:nvPr>
            <p:ph type="ftr" sz="quarter" idx="11"/>
          </p:nvPr>
        </p:nvSpPr>
        <p:spPr/>
        <p:txBody>
          <a:bodyPr/>
          <a:lstStyle/>
          <a:p>
            <a:r>
              <a:rPr lang="it-IT" smtClean="0"/>
              <a:t>EDIT-2015: Calorimetry Laboratory DAY3 </a:t>
            </a:r>
            <a:endParaRPr lang="it-IT"/>
          </a:p>
        </p:txBody>
      </p:sp>
      <p:sp>
        <p:nvSpPr>
          <p:cNvPr id="7" name="Slide Number Placeholder 6"/>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203727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7" name="Date Placeholder 6"/>
          <p:cNvSpPr>
            <a:spLocks noGrp="1"/>
          </p:cNvSpPr>
          <p:nvPr>
            <p:ph type="dt" sz="half" idx="10"/>
          </p:nvPr>
        </p:nvSpPr>
        <p:spPr/>
        <p:txBody>
          <a:bodyPr/>
          <a:lstStyle/>
          <a:p>
            <a:r>
              <a:rPr lang="en-US" smtClean="0"/>
              <a:t>19 October 2015</a:t>
            </a:r>
            <a:endParaRPr lang="it-IT"/>
          </a:p>
        </p:txBody>
      </p:sp>
      <p:sp>
        <p:nvSpPr>
          <p:cNvPr id="8" name="Footer Placeholder 7"/>
          <p:cNvSpPr>
            <a:spLocks noGrp="1"/>
          </p:cNvSpPr>
          <p:nvPr>
            <p:ph type="ftr" sz="quarter" idx="11"/>
          </p:nvPr>
        </p:nvSpPr>
        <p:spPr/>
        <p:txBody>
          <a:bodyPr/>
          <a:lstStyle/>
          <a:p>
            <a:r>
              <a:rPr lang="it-IT" smtClean="0"/>
              <a:t>EDIT-2015: Calorimetry Laboratory DAY3 </a:t>
            </a:r>
            <a:endParaRPr lang="it-IT"/>
          </a:p>
        </p:txBody>
      </p:sp>
      <p:sp>
        <p:nvSpPr>
          <p:cNvPr id="9" name="Slide Number Placeholder 8"/>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163049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Date Placeholder 2"/>
          <p:cNvSpPr>
            <a:spLocks noGrp="1"/>
          </p:cNvSpPr>
          <p:nvPr>
            <p:ph type="dt" sz="half" idx="10"/>
          </p:nvPr>
        </p:nvSpPr>
        <p:spPr/>
        <p:txBody>
          <a:bodyPr/>
          <a:lstStyle/>
          <a:p>
            <a:r>
              <a:rPr lang="en-US" smtClean="0"/>
              <a:t>19 October 2015</a:t>
            </a:r>
            <a:endParaRPr lang="it-IT"/>
          </a:p>
        </p:txBody>
      </p:sp>
      <p:sp>
        <p:nvSpPr>
          <p:cNvPr id="4" name="Footer Placeholder 3"/>
          <p:cNvSpPr>
            <a:spLocks noGrp="1"/>
          </p:cNvSpPr>
          <p:nvPr>
            <p:ph type="ftr" sz="quarter" idx="11"/>
          </p:nvPr>
        </p:nvSpPr>
        <p:spPr/>
        <p:txBody>
          <a:bodyPr/>
          <a:lstStyle/>
          <a:p>
            <a:r>
              <a:rPr lang="it-IT" smtClean="0"/>
              <a:t>EDIT-2015: Calorimetry Laboratory DAY3 </a:t>
            </a:r>
            <a:endParaRPr lang="it-IT"/>
          </a:p>
        </p:txBody>
      </p:sp>
      <p:sp>
        <p:nvSpPr>
          <p:cNvPr id="5" name="Slide Number Placeholder 4"/>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15858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19 October 2015</a:t>
            </a:r>
            <a:endParaRPr lang="it-IT"/>
          </a:p>
        </p:txBody>
      </p:sp>
      <p:sp>
        <p:nvSpPr>
          <p:cNvPr id="3" name="Footer Placeholder 2"/>
          <p:cNvSpPr>
            <a:spLocks noGrp="1"/>
          </p:cNvSpPr>
          <p:nvPr>
            <p:ph type="ftr" sz="quarter" idx="11"/>
          </p:nvPr>
        </p:nvSpPr>
        <p:spPr/>
        <p:txBody>
          <a:bodyPr/>
          <a:lstStyle/>
          <a:p>
            <a:r>
              <a:rPr lang="it-IT" smtClean="0"/>
              <a:t>EDIT-2015: Calorimetry Laboratory DAY3 </a:t>
            </a:r>
            <a:endParaRPr lang="it-IT"/>
          </a:p>
        </p:txBody>
      </p:sp>
      <p:sp>
        <p:nvSpPr>
          <p:cNvPr id="4" name="Slide Number Placeholder 3"/>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81375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r>
              <a:rPr lang="en-US" smtClean="0"/>
              <a:t>19 October 2015</a:t>
            </a:r>
            <a:endParaRPr lang="it-IT"/>
          </a:p>
        </p:txBody>
      </p:sp>
      <p:sp>
        <p:nvSpPr>
          <p:cNvPr id="6" name="Footer Placeholder 5"/>
          <p:cNvSpPr>
            <a:spLocks noGrp="1"/>
          </p:cNvSpPr>
          <p:nvPr>
            <p:ph type="ftr" sz="quarter" idx="11"/>
          </p:nvPr>
        </p:nvSpPr>
        <p:spPr/>
        <p:txBody>
          <a:bodyPr/>
          <a:lstStyle/>
          <a:p>
            <a:r>
              <a:rPr lang="it-IT" smtClean="0"/>
              <a:t>EDIT-2015: Calorimetry Laboratory DAY3 </a:t>
            </a:r>
            <a:endParaRPr lang="it-IT"/>
          </a:p>
        </p:txBody>
      </p:sp>
      <p:sp>
        <p:nvSpPr>
          <p:cNvPr id="7" name="Slide Number Placeholder 6"/>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1576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r>
              <a:rPr lang="en-US" smtClean="0"/>
              <a:t>19 October 2015</a:t>
            </a:r>
            <a:endParaRPr lang="it-IT"/>
          </a:p>
        </p:txBody>
      </p:sp>
      <p:sp>
        <p:nvSpPr>
          <p:cNvPr id="6" name="Footer Placeholder 5"/>
          <p:cNvSpPr>
            <a:spLocks noGrp="1"/>
          </p:cNvSpPr>
          <p:nvPr>
            <p:ph type="ftr" sz="quarter" idx="11"/>
          </p:nvPr>
        </p:nvSpPr>
        <p:spPr/>
        <p:txBody>
          <a:bodyPr/>
          <a:lstStyle/>
          <a:p>
            <a:r>
              <a:rPr lang="it-IT" smtClean="0"/>
              <a:t>EDIT-2015: Calorimetry Laboratory DAY3 </a:t>
            </a:r>
            <a:endParaRPr lang="it-IT"/>
          </a:p>
        </p:txBody>
      </p:sp>
      <p:sp>
        <p:nvSpPr>
          <p:cNvPr id="7" name="Slide Number Placeholder 6"/>
          <p:cNvSpPr>
            <a:spLocks noGrp="1"/>
          </p:cNvSpPr>
          <p:nvPr>
            <p:ph type="sldNum" sz="quarter" idx="12"/>
          </p:nvPr>
        </p:nvSpPr>
        <p:spPr/>
        <p:txBody>
          <a:bodyPr/>
          <a:lstStyle/>
          <a:p>
            <a:fld id="{91AE750E-B5B9-7B47-A78F-CE7D6C24F8BD}" type="slidenum">
              <a:rPr lang="it-IT" smtClean="0"/>
              <a:t>‹#›</a:t>
            </a:fld>
            <a:endParaRPr lang="it-IT"/>
          </a:p>
        </p:txBody>
      </p:sp>
    </p:spTree>
    <p:extLst>
      <p:ext uri="{BB962C8B-B14F-4D97-AF65-F5344CB8AC3E}">
        <p14:creationId xmlns:p14="http://schemas.microsoft.com/office/powerpoint/2010/main" val="21203712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it-I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a:defRPr>
            </a:lvl1pPr>
          </a:lstStyle>
          <a:p>
            <a:r>
              <a:rPr lang="en-US" smtClean="0"/>
              <a:t>19 October 2015</a:t>
            </a:r>
            <a:endParaRPr lang="it-I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a:defRPr>
            </a:lvl1pPr>
          </a:lstStyle>
          <a:p>
            <a:r>
              <a:rPr lang="it-IT" smtClean="0"/>
              <a:t>EDIT-2015: Calorimetry Laboratory DAY3 </a:t>
            </a:r>
            <a:endParaRPr lang="it-I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a:defRPr>
            </a:lvl1pPr>
          </a:lstStyle>
          <a:p>
            <a:fld id="{91AE750E-B5B9-7B47-A78F-CE7D6C24F8BD}" type="slidenum">
              <a:rPr lang="it-IT" smtClean="0"/>
              <a:pPr/>
              <a:t>‹#›</a:t>
            </a:fld>
            <a:endParaRPr lang="it-IT" dirty="0"/>
          </a:p>
        </p:txBody>
      </p:sp>
    </p:spTree>
    <p:extLst>
      <p:ext uri="{BB962C8B-B14F-4D97-AF65-F5344CB8AC3E}">
        <p14:creationId xmlns:p14="http://schemas.microsoft.com/office/powerpoint/2010/main" val="109079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Time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00164"/>
            <a:ext cx="9144000" cy="1470025"/>
          </a:xfrm>
        </p:spPr>
        <p:txBody>
          <a:bodyPr>
            <a:normAutofit fontScale="90000"/>
          </a:bodyPr>
          <a:lstStyle/>
          <a:p>
            <a:r>
              <a:rPr lang="en-US" dirty="0" smtClean="0"/>
              <a:t>Test on crystals and large area MPPCs</a:t>
            </a:r>
            <a:br>
              <a:rPr lang="en-US" dirty="0" smtClean="0"/>
            </a:br>
            <a:r>
              <a:rPr lang="en-US" dirty="0" smtClean="0"/>
              <a:t/>
            </a:r>
            <a:br>
              <a:rPr lang="en-US" dirty="0" smtClean="0"/>
            </a:br>
            <a:r>
              <a:rPr lang="en-US" sz="3600" i="1" dirty="0" smtClean="0"/>
              <a:t>Laboratory course: Day 3</a:t>
            </a:r>
            <a:endParaRPr lang="en-US" sz="3600" i="1" dirty="0"/>
          </a:p>
        </p:txBody>
      </p:sp>
      <p:sp>
        <p:nvSpPr>
          <p:cNvPr id="3" name="Subtitle 2"/>
          <p:cNvSpPr>
            <a:spLocks noGrp="1"/>
          </p:cNvSpPr>
          <p:nvPr>
            <p:ph type="subTitle" idx="1"/>
          </p:nvPr>
        </p:nvSpPr>
        <p:spPr>
          <a:xfrm>
            <a:off x="1371600" y="4623157"/>
            <a:ext cx="6400800" cy="1752600"/>
          </a:xfrm>
        </p:spPr>
        <p:txBody>
          <a:bodyPr/>
          <a:lstStyle/>
          <a:p>
            <a:endParaRPr lang="en-US" dirty="0" smtClean="0">
              <a:latin typeface="Times"/>
              <a:cs typeface="Times"/>
            </a:endParaRPr>
          </a:p>
          <a:p>
            <a:r>
              <a:rPr lang="en-US" dirty="0" err="1" smtClean="0">
                <a:latin typeface="Times"/>
                <a:cs typeface="Times"/>
              </a:rPr>
              <a:t>Calorimetry</a:t>
            </a:r>
            <a:r>
              <a:rPr lang="en-US" dirty="0" smtClean="0">
                <a:latin typeface="Times"/>
                <a:cs typeface="Times"/>
              </a:rPr>
              <a:t> </a:t>
            </a:r>
            <a:r>
              <a:rPr lang="en-US" dirty="0">
                <a:latin typeface="Times"/>
                <a:cs typeface="Times"/>
              </a:rPr>
              <a:t>Laboratory</a:t>
            </a:r>
          </a:p>
        </p:txBody>
      </p:sp>
      <p:pic>
        <p:nvPicPr>
          <p:cNvPr id="4" name="Picture 3"/>
          <p:cNvPicPr>
            <a:picLocks noChangeAspect="1"/>
          </p:cNvPicPr>
          <p:nvPr/>
        </p:nvPicPr>
        <p:blipFill>
          <a:blip r:embed="rId2"/>
          <a:stretch>
            <a:fillRect/>
          </a:stretch>
        </p:blipFill>
        <p:spPr>
          <a:xfrm>
            <a:off x="3094936" y="425824"/>
            <a:ext cx="2971181" cy="2147842"/>
          </a:xfrm>
          <a:prstGeom prst="rect">
            <a:avLst/>
          </a:prstGeom>
        </p:spPr>
      </p:pic>
    </p:spTree>
    <p:extLst>
      <p:ext uri="{BB962C8B-B14F-4D97-AF65-F5344CB8AC3E}">
        <p14:creationId xmlns:p14="http://schemas.microsoft.com/office/powerpoint/2010/main" val="38224476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ardi_nota.eps"/>
          <p:cNvPicPr>
            <a:picLocks noChangeAspect="1"/>
          </p:cNvPicPr>
          <p:nvPr/>
        </p:nvPicPr>
        <p:blipFill rotWithShape="1">
          <a:blip r:embed="rId2">
            <a:extLst>
              <a:ext uri="{28A0092B-C50C-407E-A947-70E740481C1C}">
                <a14:useLocalDpi xmlns:a14="http://schemas.microsoft.com/office/drawing/2010/main" val="0"/>
              </a:ext>
            </a:extLst>
          </a:blip>
          <a:srcRect t="4984" r="55311" b="50728"/>
          <a:stretch/>
        </p:blipFill>
        <p:spPr>
          <a:xfrm>
            <a:off x="1352894" y="2336600"/>
            <a:ext cx="6230217" cy="4192122"/>
          </a:xfrm>
          <a:prstGeom prst="rect">
            <a:avLst/>
          </a:prstGeom>
        </p:spPr>
      </p:pic>
      <p:sp>
        <p:nvSpPr>
          <p:cNvPr id="2" name="Title 1"/>
          <p:cNvSpPr>
            <a:spLocks noGrp="1"/>
          </p:cNvSpPr>
          <p:nvPr>
            <p:ph type="title"/>
          </p:nvPr>
        </p:nvSpPr>
        <p:spPr>
          <a:xfrm>
            <a:off x="457200" y="0"/>
            <a:ext cx="8229600" cy="1143000"/>
          </a:xfrm>
        </p:spPr>
        <p:txBody>
          <a:bodyPr/>
          <a:lstStyle/>
          <a:p>
            <a:r>
              <a:rPr lang="en-US" noProof="0" smtClean="0"/>
              <a:t>Example of Light Yield evaluation</a:t>
            </a:r>
            <a:endParaRPr lang="en-US" noProof="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138" y="1388840"/>
            <a:ext cx="6004973" cy="564792"/>
          </a:xfrm>
          <a:prstGeom prst="rect">
            <a:avLst/>
          </a:prstGeom>
        </p:spPr>
      </p:pic>
      <p:pic>
        <p:nvPicPr>
          <p:cNvPr id="7" name="Picture 6" descr="sardi_nota.eps"/>
          <p:cNvPicPr>
            <a:picLocks noChangeAspect="1"/>
          </p:cNvPicPr>
          <p:nvPr/>
        </p:nvPicPr>
        <p:blipFill rotWithShape="1">
          <a:blip r:embed="rId4">
            <a:extLst>
              <a:ext uri="{28A0092B-C50C-407E-A947-70E740481C1C}">
                <a14:useLocalDpi xmlns:a14="http://schemas.microsoft.com/office/drawing/2010/main" val="0"/>
              </a:ext>
            </a:extLst>
          </a:blip>
          <a:srcRect l="77131" t="12102" r="7708" b="78496"/>
          <a:stretch/>
        </p:blipFill>
        <p:spPr>
          <a:xfrm>
            <a:off x="5117210" y="4774410"/>
            <a:ext cx="2113631" cy="889987"/>
          </a:xfrm>
          <a:prstGeom prst="rect">
            <a:avLst/>
          </a:prstGeom>
        </p:spPr>
      </p:pic>
      <p:sp>
        <p:nvSpPr>
          <p:cNvPr id="6" name="TextBox 5"/>
          <p:cNvSpPr txBox="1"/>
          <p:nvPr/>
        </p:nvSpPr>
        <p:spPr>
          <a:xfrm>
            <a:off x="661014" y="942945"/>
            <a:ext cx="7199407" cy="400110"/>
          </a:xfrm>
          <a:prstGeom prst="rect">
            <a:avLst/>
          </a:prstGeom>
          <a:noFill/>
        </p:spPr>
        <p:txBody>
          <a:bodyPr wrap="none" rtlCol="0">
            <a:spAutoFit/>
          </a:bodyPr>
          <a:lstStyle/>
          <a:p>
            <a:pPr marL="285750" indent="-285750">
              <a:buFont typeface="Arial"/>
              <a:buChar char="•"/>
            </a:pPr>
            <a:r>
              <a:rPr lang="en-US" sz="2000" dirty="0" smtClean="0">
                <a:latin typeface="Times"/>
              </a:rPr>
              <a:t>From the charge distributions we can measure the number of P.E</a:t>
            </a:r>
          </a:p>
        </p:txBody>
      </p:sp>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8" name="Slide Number Placeholder 7"/>
          <p:cNvSpPr>
            <a:spLocks noGrp="1"/>
          </p:cNvSpPr>
          <p:nvPr>
            <p:ph type="sldNum" sz="quarter" idx="12"/>
          </p:nvPr>
        </p:nvSpPr>
        <p:spPr/>
        <p:txBody>
          <a:bodyPr/>
          <a:lstStyle/>
          <a:p>
            <a:fld id="{91AE750E-B5B9-7B47-A78F-CE7D6C24F8BD}" type="slidenum">
              <a:rPr lang="it-IT" smtClean="0"/>
              <a:t>10</a:t>
            </a:fld>
            <a:endParaRPr lang="it-IT"/>
          </a:p>
        </p:txBody>
      </p:sp>
    </p:spTree>
    <p:extLst>
      <p:ext uri="{BB962C8B-B14F-4D97-AF65-F5344CB8AC3E}">
        <p14:creationId xmlns:p14="http://schemas.microsoft.com/office/powerpoint/2010/main" val="30642712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Longitudinal Response Uniformity</a:t>
            </a:r>
            <a:endParaRPr lang="en-US" noProof="0" dirty="0"/>
          </a:p>
        </p:txBody>
      </p:sp>
      <p:sp>
        <p:nvSpPr>
          <p:cNvPr id="4" name="TextBox 3"/>
          <p:cNvSpPr txBox="1"/>
          <p:nvPr/>
        </p:nvSpPr>
        <p:spPr>
          <a:xfrm>
            <a:off x="542841" y="1301431"/>
            <a:ext cx="8152387" cy="707886"/>
          </a:xfrm>
          <a:prstGeom prst="rect">
            <a:avLst/>
          </a:prstGeom>
          <a:noFill/>
        </p:spPr>
        <p:txBody>
          <a:bodyPr wrap="square" rtlCol="0">
            <a:spAutoFit/>
          </a:bodyPr>
          <a:lstStyle/>
          <a:p>
            <a:r>
              <a:rPr lang="en-US" sz="2000" dirty="0" smtClean="0">
                <a:latin typeface="Times"/>
              </a:rPr>
              <a:t>Slope of the linear fit of the LY normalized to the central value as a function of the distance of the source from the PMT    </a:t>
            </a:r>
            <a:endParaRPr lang="en-US" sz="2000" dirty="0">
              <a:latin typeface="Times"/>
            </a:endParaRPr>
          </a:p>
        </p:txBody>
      </p:sp>
      <p:grpSp>
        <p:nvGrpSpPr>
          <p:cNvPr id="10" name="Group 9"/>
          <p:cNvGrpSpPr/>
          <p:nvPr/>
        </p:nvGrpSpPr>
        <p:grpSpPr>
          <a:xfrm>
            <a:off x="-6398890" y="2250308"/>
            <a:ext cx="13712179" cy="8851554"/>
            <a:chOff x="-5230560" y="2106193"/>
            <a:chExt cx="10338859" cy="7019999"/>
          </a:xfrm>
        </p:grpSpPr>
        <p:pic>
          <p:nvPicPr>
            <p:cNvPr id="9" name="Picture 8" descr="sardo1_poster.eps"/>
            <p:cNvPicPr>
              <a:picLocks noChangeAspect="1"/>
            </p:cNvPicPr>
            <p:nvPr/>
          </p:nvPicPr>
          <p:blipFill>
            <a:blip r:embed="rId2">
              <a:extLst>
                <a:ext uri="{28A0092B-C50C-407E-A947-70E740481C1C}">
                  <a14:useLocalDpi xmlns:a14="http://schemas.microsoft.com/office/drawing/2010/main" val="0"/>
                </a:ext>
              </a:extLst>
            </a:blip>
            <a:srcRect l="-55087" t="54613" r="55087" b="-54613"/>
            <a:stretch>
              <a:fillRect/>
            </a:stretch>
          </p:blipFill>
          <p:spPr bwMode="auto">
            <a:xfrm>
              <a:off x="-5230560" y="2106193"/>
              <a:ext cx="10338859" cy="701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74398" y="2483724"/>
              <a:ext cx="139236" cy="292910"/>
            </a:xfrm>
            <a:prstGeom prst="rect">
              <a:avLst/>
            </a:prstGeom>
          </p:spPr>
          <p:txBody>
            <a:bodyPr wrap="none">
              <a:spAutoFit/>
            </a:bodyPr>
            <a:lstStyle/>
            <a:p>
              <a:r>
                <a:rPr lang="en-US" b="1" dirty="0" smtClean="0">
                  <a:latin typeface="Times"/>
                  <a:cs typeface="Times"/>
                </a:rPr>
                <a:t> </a:t>
              </a:r>
              <a:endParaRPr lang="en-US" dirty="0">
                <a:latin typeface="Times"/>
              </a:endParaRPr>
            </a:p>
          </p:txBody>
        </p:sp>
        <p:sp>
          <p:nvSpPr>
            <p:cNvPr id="6" name="Rounded Rectangle 5"/>
            <p:cNvSpPr>
              <a:spLocks noChangeArrowheads="1"/>
            </p:cNvSpPr>
            <p:nvPr/>
          </p:nvSpPr>
          <p:spPr bwMode="auto">
            <a:xfrm>
              <a:off x="3125010" y="4332693"/>
              <a:ext cx="1728183" cy="391585"/>
            </a:xfrm>
            <a:prstGeom prst="roundRect">
              <a:avLst>
                <a:gd name="adj" fmla="val 16667"/>
              </a:avLst>
            </a:prstGeom>
            <a:noFill/>
            <a:ln w="38100">
              <a:solidFill>
                <a:srgbClr val="66FF33"/>
              </a:solidFill>
              <a:round/>
              <a:headEnd/>
              <a:tailEnd/>
            </a:ln>
            <a:extLst>
              <a:ext uri="{909E8E84-426E-40dd-AFC4-6F175D3DCCD1}">
                <a14:hiddenFill xmlns:a14="http://schemas.microsoft.com/office/drawing/2010/main">
                  <a:solidFill>
                    <a:schemeClr val="bg1"/>
                  </a:solidFill>
                </a14:hiddenFill>
              </a:ext>
            </a:extLst>
          </p:spPr>
          <p:txBody>
            <a:bodyPr anchor="ctr">
              <a:spAutoFit/>
            </a:bodyPr>
            <a:lstStyle/>
            <a:p>
              <a:pPr algn="ctr" hangingPunct="0">
                <a:lnSpc>
                  <a:spcPct val="95000"/>
                </a:lnSpc>
                <a:buClr>
                  <a:srgbClr val="000000"/>
                </a:buClr>
                <a:buSzPct val="45000"/>
                <a:buFont typeface="StarSymbol" charset="0"/>
                <a:buNone/>
              </a:pPr>
              <a:endParaRPr lang="en-US" sz="2400" kern="1200" dirty="0">
                <a:latin typeface="Times"/>
              </a:endParaRPr>
            </a:p>
          </p:txBody>
        </p:sp>
        <p:sp>
          <p:nvSpPr>
            <p:cNvPr id="7" name="Rounded Rectangle 6"/>
            <p:cNvSpPr>
              <a:spLocks noChangeArrowheads="1"/>
            </p:cNvSpPr>
            <p:nvPr/>
          </p:nvSpPr>
          <p:spPr bwMode="auto">
            <a:xfrm>
              <a:off x="1242437" y="4347635"/>
              <a:ext cx="1728183" cy="39158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chemeClr val="bg1"/>
                  </a:solidFill>
                </a14:hiddenFill>
              </a:ext>
            </a:extLst>
          </p:spPr>
          <p:txBody>
            <a:bodyPr anchor="ctr">
              <a:spAutoFit/>
            </a:bodyPr>
            <a:lstStyle/>
            <a:p>
              <a:pPr algn="ctr" hangingPunct="0">
                <a:lnSpc>
                  <a:spcPct val="95000"/>
                </a:lnSpc>
                <a:buClr>
                  <a:srgbClr val="000000"/>
                </a:buClr>
                <a:buSzPct val="45000"/>
                <a:buFont typeface="StarSymbol" charset="0"/>
                <a:buNone/>
              </a:pPr>
              <a:endParaRPr lang="en-US" sz="2400" kern="1200" dirty="0">
                <a:latin typeface="Times"/>
              </a:endParaRPr>
            </a:p>
          </p:txBody>
        </p:sp>
        <p:sp>
          <p:nvSpPr>
            <p:cNvPr id="8" name="TextBox 7"/>
            <p:cNvSpPr txBox="1"/>
            <p:nvPr/>
          </p:nvSpPr>
          <p:spPr>
            <a:xfrm>
              <a:off x="1725067" y="2227197"/>
              <a:ext cx="2160264" cy="292910"/>
            </a:xfrm>
            <a:prstGeom prst="rect">
              <a:avLst/>
            </a:prstGeom>
            <a:solidFill>
              <a:schemeClr val="bg1"/>
            </a:solidFill>
          </p:spPr>
          <p:txBody>
            <a:bodyPr wrap="square" rtlCol="0">
              <a:spAutoFit/>
            </a:bodyPr>
            <a:lstStyle/>
            <a:p>
              <a:r>
                <a:rPr lang="en-US" b="1" kern="1200" dirty="0" err="1" smtClean="0">
                  <a:solidFill>
                    <a:srgbClr val="000000"/>
                  </a:solidFill>
                  <a:latin typeface="Times"/>
                  <a:cs typeface="Times"/>
                </a:rPr>
                <a:t>Opto</a:t>
              </a:r>
              <a:r>
                <a:rPr lang="en-US" b="1" kern="1200" dirty="0" smtClean="0">
                  <a:solidFill>
                    <a:srgbClr val="000000"/>
                  </a:solidFill>
                  <a:latin typeface="Times"/>
                  <a:cs typeface="Times"/>
                </a:rPr>
                <a:t> Materials 01,</a:t>
              </a:r>
              <a:endParaRPr lang="en-US" b="1" kern="1200" dirty="0">
                <a:solidFill>
                  <a:srgbClr val="000000"/>
                </a:solidFill>
                <a:latin typeface="Times"/>
                <a:cs typeface="Times"/>
              </a:endParaRPr>
            </a:p>
          </p:txBody>
        </p:sp>
      </p:grpSp>
      <p:sp>
        <p:nvSpPr>
          <p:cNvPr id="11" name="TextBox 10"/>
          <p:cNvSpPr txBox="1"/>
          <p:nvPr/>
        </p:nvSpPr>
        <p:spPr>
          <a:xfrm>
            <a:off x="2826190" y="2400553"/>
            <a:ext cx="4148758" cy="369332"/>
          </a:xfrm>
          <a:prstGeom prst="rect">
            <a:avLst/>
          </a:prstGeom>
          <a:solidFill>
            <a:srgbClr val="FFFFFF"/>
          </a:solidFill>
        </p:spPr>
        <p:txBody>
          <a:bodyPr wrap="square" rtlCol="0">
            <a:spAutoFit/>
          </a:bodyPr>
          <a:lstStyle/>
          <a:p>
            <a:r>
              <a:rPr lang="it-IT" dirty="0" smtClean="0">
                <a:latin typeface="Times"/>
              </a:rPr>
              <a:t>                                    </a:t>
            </a:r>
            <a:endParaRPr lang="it-IT" dirty="0">
              <a:latin typeface="Times"/>
            </a:endParaRPr>
          </a:p>
        </p:txBody>
      </p:sp>
      <p:sp>
        <p:nvSpPr>
          <p:cNvPr id="12" name="Footer Placeholder 11"/>
          <p:cNvSpPr>
            <a:spLocks noGrp="1"/>
          </p:cNvSpPr>
          <p:nvPr>
            <p:ph type="ftr" sz="quarter" idx="11"/>
          </p:nvPr>
        </p:nvSpPr>
        <p:spPr/>
        <p:txBody>
          <a:bodyPr/>
          <a:lstStyle/>
          <a:p>
            <a:r>
              <a:rPr lang="it-IT" smtClean="0"/>
              <a:t>EDIT-2015: Calorimetry Laboratory DAY3 </a:t>
            </a:r>
            <a:endParaRPr lang="it-IT"/>
          </a:p>
        </p:txBody>
      </p:sp>
      <p:sp>
        <p:nvSpPr>
          <p:cNvPr id="13" name="Slide Number Placeholder 12"/>
          <p:cNvSpPr>
            <a:spLocks noGrp="1"/>
          </p:cNvSpPr>
          <p:nvPr>
            <p:ph type="sldNum" sz="quarter" idx="12"/>
          </p:nvPr>
        </p:nvSpPr>
        <p:spPr/>
        <p:txBody>
          <a:bodyPr/>
          <a:lstStyle/>
          <a:p>
            <a:fld id="{91AE750E-B5B9-7B47-A78F-CE7D6C24F8BD}" type="slidenum">
              <a:rPr lang="it-IT" smtClean="0"/>
              <a:t>11</a:t>
            </a:fld>
            <a:endParaRPr lang="it-IT"/>
          </a:p>
        </p:txBody>
      </p:sp>
    </p:spTree>
    <p:extLst>
      <p:ext uri="{BB962C8B-B14F-4D97-AF65-F5344CB8AC3E}">
        <p14:creationId xmlns:p14="http://schemas.microsoft.com/office/powerpoint/2010/main" val="38850473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797"/>
          </a:xfrm>
        </p:spPr>
        <p:txBody>
          <a:bodyPr>
            <a:normAutofit fontScale="90000"/>
          </a:bodyPr>
          <a:lstStyle/>
          <a:p>
            <a:r>
              <a:rPr lang="en-US" dirty="0" smtClean="0"/>
              <a:t>MPPC test</a:t>
            </a:r>
            <a:endParaRPr lang="en-US" dirty="0"/>
          </a:p>
        </p:txBody>
      </p:sp>
      <p:sp>
        <p:nvSpPr>
          <p:cNvPr id="3" name="Content Placeholder 2"/>
          <p:cNvSpPr>
            <a:spLocks noGrp="1"/>
          </p:cNvSpPr>
          <p:nvPr>
            <p:ph idx="1"/>
          </p:nvPr>
        </p:nvSpPr>
        <p:spPr>
          <a:xfrm>
            <a:off x="457200" y="925964"/>
            <a:ext cx="8229600" cy="4525963"/>
          </a:xfrm>
        </p:spPr>
        <p:txBody>
          <a:bodyPr>
            <a:normAutofit lnSpcReduction="10000"/>
          </a:bodyPr>
          <a:lstStyle/>
          <a:p>
            <a:pPr marL="0" indent="0">
              <a:buNone/>
            </a:pPr>
            <a:r>
              <a:rPr lang="en-US" dirty="0" smtClean="0"/>
              <a:t>Using the MPPC station, each group will evaluate for the two TSV large area MPPC:</a:t>
            </a:r>
          </a:p>
          <a:p>
            <a:pPr marL="0" indent="0">
              <a:buNone/>
            </a:pPr>
            <a:endParaRPr lang="en-US" sz="1000" dirty="0" smtClean="0"/>
          </a:p>
          <a:p>
            <a:r>
              <a:rPr lang="en-US" sz="2400" dirty="0" smtClean="0"/>
              <a:t>The response to a Hamamatsu blue laser as function of </a:t>
            </a:r>
            <a:r>
              <a:rPr lang="en-US" sz="2400" dirty="0" err="1" smtClean="0"/>
              <a:t>Vbias</a:t>
            </a:r>
            <a:endParaRPr lang="en-US" sz="2400" dirty="0" smtClean="0"/>
          </a:p>
          <a:p>
            <a:r>
              <a:rPr lang="en-US" sz="2400" dirty="0" smtClean="0"/>
              <a:t>The dark current as function of </a:t>
            </a:r>
            <a:r>
              <a:rPr lang="en-US" sz="2400" dirty="0" err="1" smtClean="0"/>
              <a:t>Vbias</a:t>
            </a:r>
            <a:endParaRPr lang="en-US" sz="2400" dirty="0" smtClean="0"/>
          </a:p>
          <a:p>
            <a:r>
              <a:rPr lang="en-US" sz="2400" dirty="0" smtClean="0"/>
              <a:t>With fixed temperature </a:t>
            </a:r>
            <a:endParaRPr lang="en-US" sz="2400" dirty="0"/>
          </a:p>
          <a:p>
            <a:pPr marL="0" indent="0">
              <a:buNone/>
            </a:pPr>
            <a:endParaRPr lang="en-US" sz="1000" dirty="0"/>
          </a:p>
          <a:p>
            <a:pPr marL="0" indent="0">
              <a:buNone/>
            </a:pPr>
            <a:r>
              <a:rPr lang="en-US" sz="2400" dirty="0" smtClean="0"/>
              <a:t>The test will be done on two Micro Film MPPC </a:t>
            </a:r>
          </a:p>
          <a:p>
            <a:pPr marL="0" indent="0">
              <a:buNone/>
            </a:pPr>
            <a:r>
              <a:rPr lang="en-US" sz="2400" dirty="0" smtClean="0"/>
              <a:t>(16 cells 3x3 mm</a:t>
            </a:r>
            <a:r>
              <a:rPr lang="en-US" sz="2400" baseline="30000" dirty="0" smtClean="0"/>
              <a:t>2</a:t>
            </a:r>
            <a:r>
              <a:rPr lang="en-US" sz="2400" dirty="0" smtClean="0"/>
              <a:t> SIPM with 50 </a:t>
            </a:r>
            <a:r>
              <a:rPr lang="en-US" sz="2400" dirty="0" err="1" smtClean="0"/>
              <a:t>μm</a:t>
            </a:r>
            <a:r>
              <a:rPr lang="en-US" sz="2400" dirty="0" smtClean="0"/>
              <a:t> pixel size)</a:t>
            </a:r>
          </a:p>
          <a:p>
            <a:pPr marL="457200" indent="-457200">
              <a:buFont typeface="+mj-lt"/>
              <a:buAutoNum type="arabicPeriod"/>
            </a:pPr>
            <a:r>
              <a:rPr lang="en-US" sz="2400" dirty="0" smtClean="0"/>
              <a:t>Irradiated with a neutron flux of 1.7 n/cm</a:t>
            </a:r>
            <a:r>
              <a:rPr lang="en-US" sz="2400" baseline="30000" dirty="0" smtClean="0"/>
              <a:t>2</a:t>
            </a:r>
            <a:r>
              <a:rPr lang="en-US" sz="2400" dirty="0" smtClean="0"/>
              <a:t>s of 14 MeV neutrons</a:t>
            </a:r>
          </a:p>
          <a:p>
            <a:pPr marL="457200" indent="-457200">
              <a:buFont typeface="+mj-lt"/>
              <a:buAutoNum type="arabicPeriod"/>
            </a:pPr>
            <a:r>
              <a:rPr lang="en-US" sz="2400" dirty="0" smtClean="0"/>
              <a:t>Not irradiated</a:t>
            </a:r>
            <a:endParaRPr lang="en-US" sz="2400" dirty="0"/>
          </a:p>
          <a:p>
            <a:pPr marL="0" indent="0">
              <a:buNone/>
            </a:pPr>
            <a:endParaRPr lang="en-US" sz="800" dirty="0"/>
          </a:p>
        </p:txBody>
      </p:sp>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12</a:t>
            </a:fld>
            <a:endParaRPr lang="it-IT"/>
          </a:p>
        </p:txBody>
      </p:sp>
    </p:spTree>
    <p:extLst>
      <p:ext uri="{BB962C8B-B14F-4D97-AF65-F5344CB8AC3E}">
        <p14:creationId xmlns:p14="http://schemas.microsoft.com/office/powerpoint/2010/main" val="39533522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13</a:t>
            </a:fld>
            <a:endParaRPr lang="it-IT"/>
          </a:p>
        </p:txBody>
      </p:sp>
      <p:pic>
        <p:nvPicPr>
          <p:cNvPr id="7" name="Picture 6"/>
          <p:cNvPicPr>
            <a:picLocks noChangeAspect="1"/>
          </p:cNvPicPr>
          <p:nvPr/>
        </p:nvPicPr>
        <p:blipFill>
          <a:blip r:embed="rId2"/>
          <a:stretch>
            <a:fillRect/>
          </a:stretch>
        </p:blipFill>
        <p:spPr>
          <a:xfrm>
            <a:off x="553454" y="812800"/>
            <a:ext cx="8369300" cy="5232400"/>
          </a:xfrm>
          <a:prstGeom prst="rect">
            <a:avLst/>
          </a:prstGeom>
        </p:spPr>
      </p:pic>
    </p:spTree>
    <p:extLst>
      <p:ext uri="{BB962C8B-B14F-4D97-AF65-F5344CB8AC3E}">
        <p14:creationId xmlns:p14="http://schemas.microsoft.com/office/powerpoint/2010/main" val="1650783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238" y="946919"/>
            <a:ext cx="1458315" cy="1276026"/>
          </a:xfrm>
          <a:prstGeom prst="rect">
            <a:avLst/>
          </a:prstGeom>
        </p:spPr>
      </p:pic>
      <p:sp>
        <p:nvSpPr>
          <p:cNvPr id="2" name="Title 1"/>
          <p:cNvSpPr>
            <a:spLocks noGrp="1"/>
          </p:cNvSpPr>
          <p:nvPr>
            <p:ph type="title"/>
          </p:nvPr>
        </p:nvSpPr>
        <p:spPr>
          <a:xfrm>
            <a:off x="676275" y="-109760"/>
            <a:ext cx="7385038" cy="1143000"/>
          </a:xfrm>
        </p:spPr>
        <p:txBody>
          <a:bodyPr>
            <a:normAutofit/>
          </a:bodyPr>
          <a:lstStyle/>
          <a:p>
            <a:r>
              <a:rPr lang="en-US" sz="4000" dirty="0" smtClean="0">
                <a:solidFill>
                  <a:srgbClr val="000000"/>
                </a:solidFill>
              </a:rPr>
              <a:t>Irradiation technique</a:t>
            </a:r>
            <a:endParaRPr lang="en-US" sz="4000"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t>EDIT-2015: Calorimetry Laboratory DAY3 </a:t>
            </a:r>
            <a:endParaRPr lang="en-US" b="1" dirty="0"/>
          </a:p>
        </p:txBody>
      </p:sp>
      <p:sp>
        <p:nvSpPr>
          <p:cNvPr id="21" name="Cube 20"/>
          <p:cNvSpPr/>
          <p:nvPr/>
        </p:nvSpPr>
        <p:spPr>
          <a:xfrm>
            <a:off x="5713266" y="2280129"/>
            <a:ext cx="839934" cy="831936"/>
          </a:xfrm>
          <a:prstGeom prst="cube">
            <a:avLst>
              <a:gd name="adj" fmla="val 902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0000"/>
                </a:solidFill>
                <a:latin typeface="Times"/>
                <a:cs typeface="Times"/>
              </a:rPr>
              <a:t>MPPC</a:t>
            </a:r>
            <a:endParaRPr lang="en-US" sz="2800" b="1" dirty="0">
              <a:solidFill>
                <a:srgbClr val="FF0000"/>
              </a:solidFill>
              <a:latin typeface="Times"/>
              <a:cs typeface="Times"/>
            </a:endParaRPr>
          </a:p>
        </p:txBody>
      </p:sp>
      <p:sp>
        <p:nvSpPr>
          <p:cNvPr id="32" name="Oval 31"/>
          <p:cNvSpPr/>
          <p:nvPr/>
        </p:nvSpPr>
        <p:spPr>
          <a:xfrm>
            <a:off x="6326333" y="988439"/>
            <a:ext cx="1789800" cy="1116546"/>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latin typeface="Times"/>
                <a:cs typeface="Times"/>
              </a:rPr>
              <a:t>Digital SCOPE</a:t>
            </a:r>
          </a:p>
        </p:txBody>
      </p:sp>
      <p:sp>
        <p:nvSpPr>
          <p:cNvPr id="34" name="Freeform 33"/>
          <p:cNvSpPr/>
          <p:nvPr/>
        </p:nvSpPr>
        <p:spPr>
          <a:xfrm>
            <a:off x="6086877" y="1882122"/>
            <a:ext cx="549002" cy="310435"/>
          </a:xfrm>
          <a:custGeom>
            <a:avLst/>
            <a:gdLst>
              <a:gd name="connsiteX0" fmla="*/ 0 w 549002"/>
              <a:gd name="connsiteY0" fmla="*/ 310435 h 310435"/>
              <a:gd name="connsiteX1" fmla="*/ 197057 w 549002"/>
              <a:gd name="connsiteY1" fmla="*/ 3932 h 310435"/>
              <a:gd name="connsiteX2" fmla="*/ 350324 w 549002"/>
              <a:gd name="connsiteY2" fmla="*/ 135290 h 310435"/>
              <a:gd name="connsiteX3" fmla="*/ 525486 w 549002"/>
              <a:gd name="connsiteY3" fmla="*/ 113397 h 310435"/>
              <a:gd name="connsiteX4" fmla="*/ 547381 w 549002"/>
              <a:gd name="connsiteY4" fmla="*/ 91504 h 310435"/>
              <a:gd name="connsiteX5" fmla="*/ 547381 w 549002"/>
              <a:gd name="connsiteY5" fmla="*/ 113397 h 3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002" h="310435">
                <a:moveTo>
                  <a:pt x="0" y="310435"/>
                </a:moveTo>
                <a:cubicBezTo>
                  <a:pt x="69335" y="171779"/>
                  <a:pt x="138670" y="33123"/>
                  <a:pt x="197057" y="3932"/>
                </a:cubicBezTo>
                <a:cubicBezTo>
                  <a:pt x="255444" y="-25259"/>
                  <a:pt x="295586" y="117046"/>
                  <a:pt x="350324" y="135290"/>
                </a:cubicBezTo>
                <a:cubicBezTo>
                  <a:pt x="405062" y="153534"/>
                  <a:pt x="492643" y="120695"/>
                  <a:pt x="525486" y="113397"/>
                </a:cubicBezTo>
                <a:cubicBezTo>
                  <a:pt x="558329" y="106099"/>
                  <a:pt x="543732" y="91504"/>
                  <a:pt x="547381" y="91504"/>
                </a:cubicBezTo>
                <a:cubicBezTo>
                  <a:pt x="551030" y="91504"/>
                  <a:pt x="547381" y="113397"/>
                  <a:pt x="547381" y="113397"/>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a:cs typeface="Times"/>
            </a:endParaRPr>
          </a:p>
        </p:txBody>
      </p:sp>
      <p:sp>
        <p:nvSpPr>
          <p:cNvPr id="35" name="Oval 34"/>
          <p:cNvSpPr/>
          <p:nvPr/>
        </p:nvSpPr>
        <p:spPr>
          <a:xfrm>
            <a:off x="2108944" y="965695"/>
            <a:ext cx="1789800" cy="1116546"/>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Times"/>
                <a:cs typeface="Times"/>
              </a:rPr>
              <a:t>PICO AMMETTER</a:t>
            </a:r>
            <a:endParaRPr lang="en-US" sz="1400" dirty="0">
              <a:solidFill>
                <a:schemeClr val="tx1"/>
              </a:solidFill>
              <a:latin typeface="Times"/>
              <a:cs typeface="Times"/>
            </a:endParaRPr>
          </a:p>
        </p:txBody>
      </p:sp>
      <p:sp>
        <p:nvSpPr>
          <p:cNvPr id="36" name="Freeform 35"/>
          <p:cNvSpPr/>
          <p:nvPr/>
        </p:nvSpPr>
        <p:spPr>
          <a:xfrm flipH="1">
            <a:off x="3750107" y="1710909"/>
            <a:ext cx="697637" cy="481648"/>
          </a:xfrm>
          <a:custGeom>
            <a:avLst/>
            <a:gdLst>
              <a:gd name="connsiteX0" fmla="*/ 0 w 549002"/>
              <a:gd name="connsiteY0" fmla="*/ 310435 h 310435"/>
              <a:gd name="connsiteX1" fmla="*/ 197057 w 549002"/>
              <a:gd name="connsiteY1" fmla="*/ 3932 h 310435"/>
              <a:gd name="connsiteX2" fmla="*/ 350324 w 549002"/>
              <a:gd name="connsiteY2" fmla="*/ 135290 h 310435"/>
              <a:gd name="connsiteX3" fmla="*/ 525486 w 549002"/>
              <a:gd name="connsiteY3" fmla="*/ 113397 h 310435"/>
              <a:gd name="connsiteX4" fmla="*/ 547381 w 549002"/>
              <a:gd name="connsiteY4" fmla="*/ 91504 h 310435"/>
              <a:gd name="connsiteX5" fmla="*/ 547381 w 549002"/>
              <a:gd name="connsiteY5" fmla="*/ 113397 h 3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002" h="310435">
                <a:moveTo>
                  <a:pt x="0" y="310435"/>
                </a:moveTo>
                <a:cubicBezTo>
                  <a:pt x="69335" y="171779"/>
                  <a:pt x="138670" y="33123"/>
                  <a:pt x="197057" y="3932"/>
                </a:cubicBezTo>
                <a:cubicBezTo>
                  <a:pt x="255444" y="-25259"/>
                  <a:pt x="295586" y="117046"/>
                  <a:pt x="350324" y="135290"/>
                </a:cubicBezTo>
                <a:cubicBezTo>
                  <a:pt x="405062" y="153534"/>
                  <a:pt x="492643" y="120695"/>
                  <a:pt x="525486" y="113397"/>
                </a:cubicBezTo>
                <a:cubicBezTo>
                  <a:pt x="558329" y="106099"/>
                  <a:pt x="543732" y="91504"/>
                  <a:pt x="547381" y="91504"/>
                </a:cubicBezTo>
                <a:cubicBezTo>
                  <a:pt x="551030" y="91504"/>
                  <a:pt x="547381" y="113397"/>
                  <a:pt x="547381" y="113397"/>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a:cs typeface="Times"/>
            </a:endParaRPr>
          </a:p>
        </p:txBody>
      </p:sp>
      <p:sp>
        <p:nvSpPr>
          <p:cNvPr id="37" name="Cube 36"/>
          <p:cNvSpPr/>
          <p:nvPr/>
        </p:nvSpPr>
        <p:spPr>
          <a:xfrm>
            <a:off x="4027777" y="2280129"/>
            <a:ext cx="839934" cy="831936"/>
          </a:xfrm>
          <a:prstGeom prst="cube">
            <a:avLst>
              <a:gd name="adj" fmla="val 902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0000"/>
                </a:solidFill>
                <a:latin typeface="Times"/>
                <a:cs typeface="Times"/>
              </a:rPr>
              <a:t>MPPC</a:t>
            </a:r>
            <a:endParaRPr lang="en-US" sz="2800" b="1" dirty="0">
              <a:solidFill>
                <a:srgbClr val="FF0000"/>
              </a:solidFill>
              <a:latin typeface="Times"/>
              <a:cs typeface="Times"/>
            </a:endParaRPr>
          </a:p>
        </p:txBody>
      </p:sp>
      <p:sp>
        <p:nvSpPr>
          <p:cNvPr id="38" name="Sun 37"/>
          <p:cNvSpPr/>
          <p:nvPr/>
        </p:nvSpPr>
        <p:spPr>
          <a:xfrm>
            <a:off x="6367416" y="3155851"/>
            <a:ext cx="625907" cy="547327"/>
          </a:xfrm>
          <a:prstGeom prst="sun">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a:cs typeface="Times"/>
            </a:endParaRPr>
          </a:p>
        </p:txBody>
      </p:sp>
      <p:sp>
        <p:nvSpPr>
          <p:cNvPr id="39" name="TextBox 38"/>
          <p:cNvSpPr txBox="1"/>
          <p:nvPr/>
        </p:nvSpPr>
        <p:spPr>
          <a:xfrm>
            <a:off x="6070375" y="5654510"/>
            <a:ext cx="2260825" cy="338554"/>
          </a:xfrm>
          <a:prstGeom prst="rect">
            <a:avLst/>
          </a:prstGeom>
          <a:noFill/>
        </p:spPr>
        <p:txBody>
          <a:bodyPr wrap="square" rtlCol="0">
            <a:spAutoFit/>
          </a:bodyPr>
          <a:lstStyle/>
          <a:p>
            <a:r>
              <a:rPr lang="en-US" sz="1600" b="1" dirty="0" smtClean="0">
                <a:latin typeface="Times"/>
                <a:cs typeface="Times"/>
              </a:rPr>
              <a:t>Led  @ 360 nm</a:t>
            </a:r>
            <a:endParaRPr lang="en-US" sz="1600" b="1" dirty="0">
              <a:latin typeface="Times"/>
              <a:cs typeface="Times"/>
            </a:endParaRPr>
          </a:p>
        </p:txBody>
      </p:sp>
      <p:sp>
        <p:nvSpPr>
          <p:cNvPr id="40" name="Freeform 39"/>
          <p:cNvSpPr/>
          <p:nvPr/>
        </p:nvSpPr>
        <p:spPr>
          <a:xfrm>
            <a:off x="5812175" y="3528033"/>
            <a:ext cx="1572863" cy="2539595"/>
          </a:xfrm>
          <a:custGeom>
            <a:avLst/>
            <a:gdLst>
              <a:gd name="connsiteX0" fmla="*/ 975350 w 1572863"/>
              <a:gd name="connsiteY0" fmla="*/ 0 h 2539595"/>
              <a:gd name="connsiteX1" fmla="*/ 1544626 w 1572863"/>
              <a:gd name="connsiteY1" fmla="*/ 525434 h 2539595"/>
              <a:gd name="connsiteX2" fmla="*/ 187121 w 1572863"/>
              <a:gd name="connsiteY2" fmla="*/ 1576300 h 2539595"/>
              <a:gd name="connsiteX3" fmla="*/ 11959 w 1572863"/>
              <a:gd name="connsiteY3" fmla="*/ 2539595 h 2539595"/>
              <a:gd name="connsiteX4" fmla="*/ 11959 w 1572863"/>
              <a:gd name="connsiteY4" fmla="*/ 2539595 h 2539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863" h="2539595">
                <a:moveTo>
                  <a:pt x="975350" y="0"/>
                </a:moveTo>
                <a:cubicBezTo>
                  <a:pt x="1325673" y="131358"/>
                  <a:pt x="1675997" y="262717"/>
                  <a:pt x="1544626" y="525434"/>
                </a:cubicBezTo>
                <a:cubicBezTo>
                  <a:pt x="1413255" y="788151"/>
                  <a:pt x="442566" y="1240606"/>
                  <a:pt x="187121" y="1576300"/>
                </a:cubicBezTo>
                <a:cubicBezTo>
                  <a:pt x="-68324" y="1911994"/>
                  <a:pt x="11959" y="2539595"/>
                  <a:pt x="11959" y="2539595"/>
                </a:cubicBezTo>
                <a:lnTo>
                  <a:pt x="11959" y="2539595"/>
                </a:lnTo>
              </a:path>
            </a:pathLst>
          </a:custGeom>
          <a:ln w="76200" cmpd="tri">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a:cs typeface="Times"/>
            </a:endParaRPr>
          </a:p>
        </p:txBody>
      </p:sp>
      <p:sp>
        <p:nvSpPr>
          <p:cNvPr id="41" name="Freeform 40"/>
          <p:cNvSpPr/>
          <p:nvPr/>
        </p:nvSpPr>
        <p:spPr>
          <a:xfrm>
            <a:off x="1313714" y="4839481"/>
            <a:ext cx="4585756" cy="1184361"/>
          </a:xfrm>
          <a:custGeom>
            <a:avLst/>
            <a:gdLst>
              <a:gd name="connsiteX0" fmla="*/ 4510420 w 4585756"/>
              <a:gd name="connsiteY0" fmla="*/ 1184361 h 1184361"/>
              <a:gd name="connsiteX1" fmla="*/ 4488525 w 4585756"/>
              <a:gd name="connsiteY1" fmla="*/ 746500 h 1184361"/>
              <a:gd name="connsiteX2" fmla="*/ 4160096 w 4585756"/>
              <a:gd name="connsiteY2" fmla="*/ 67815 h 1184361"/>
              <a:gd name="connsiteX3" fmla="*/ 0 w 4585756"/>
              <a:gd name="connsiteY3" fmla="*/ 24029 h 1184361"/>
              <a:gd name="connsiteX4" fmla="*/ 0 w 4585756"/>
              <a:gd name="connsiteY4" fmla="*/ 24029 h 1184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5756" h="1184361">
                <a:moveTo>
                  <a:pt x="4510420" y="1184361"/>
                </a:moveTo>
                <a:cubicBezTo>
                  <a:pt x="4528666" y="1058476"/>
                  <a:pt x="4546912" y="932591"/>
                  <a:pt x="4488525" y="746500"/>
                </a:cubicBezTo>
                <a:cubicBezTo>
                  <a:pt x="4430138" y="560409"/>
                  <a:pt x="4908184" y="188227"/>
                  <a:pt x="4160096" y="67815"/>
                </a:cubicBezTo>
                <a:cubicBezTo>
                  <a:pt x="3412008" y="-52597"/>
                  <a:pt x="0" y="24029"/>
                  <a:pt x="0" y="24029"/>
                </a:cubicBezTo>
                <a:lnTo>
                  <a:pt x="0" y="24029"/>
                </a:lnTo>
              </a:path>
            </a:pathLst>
          </a:custGeom>
          <a:ln w="76200" cmpd="tri">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a:cs typeface="Times"/>
            </a:endParaRPr>
          </a:p>
        </p:txBody>
      </p:sp>
      <p:sp>
        <p:nvSpPr>
          <p:cNvPr id="42" name="Chord 41"/>
          <p:cNvSpPr/>
          <p:nvPr/>
        </p:nvSpPr>
        <p:spPr>
          <a:xfrm rot="20726554" flipH="1">
            <a:off x="94262" y="4445551"/>
            <a:ext cx="1063418" cy="885874"/>
          </a:xfrm>
          <a:prstGeom prst="chord">
            <a:avLst>
              <a:gd name="adj1" fmla="val 3787610"/>
              <a:gd name="adj2" fmla="val 162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676275" y="5158463"/>
            <a:ext cx="1206838" cy="584776"/>
          </a:xfrm>
          <a:prstGeom prst="rect">
            <a:avLst/>
          </a:prstGeom>
          <a:noFill/>
        </p:spPr>
        <p:txBody>
          <a:bodyPr wrap="square" rtlCol="0">
            <a:spAutoFit/>
          </a:bodyPr>
          <a:lstStyle/>
          <a:p>
            <a:r>
              <a:rPr lang="en-US" sz="1600" dirty="0" smtClean="0">
                <a:latin typeface="Times"/>
                <a:cs typeface="Times"/>
              </a:rPr>
              <a:t>Reference PM tube</a:t>
            </a:r>
            <a:endParaRPr lang="en-US" sz="1600" dirty="0">
              <a:latin typeface="Times"/>
              <a:cs typeface="Times"/>
            </a:endParaRPr>
          </a:p>
        </p:txBody>
      </p:sp>
      <p:sp>
        <p:nvSpPr>
          <p:cNvPr id="45" name="TextBox 44"/>
          <p:cNvSpPr txBox="1"/>
          <p:nvPr/>
        </p:nvSpPr>
        <p:spPr>
          <a:xfrm>
            <a:off x="5115358" y="859138"/>
            <a:ext cx="1520521" cy="338554"/>
          </a:xfrm>
          <a:prstGeom prst="rect">
            <a:avLst/>
          </a:prstGeom>
          <a:solidFill>
            <a:srgbClr val="FFFFFF"/>
          </a:solidFill>
        </p:spPr>
        <p:txBody>
          <a:bodyPr wrap="square" rtlCol="0">
            <a:spAutoFit/>
          </a:bodyPr>
          <a:lstStyle/>
          <a:p>
            <a:r>
              <a:rPr lang="en-US" sz="1600" dirty="0" smtClean="0"/>
              <a:t>Neutron Source</a:t>
            </a:r>
            <a:endParaRPr lang="en-US" sz="1600" dirty="0"/>
          </a:p>
        </p:txBody>
      </p:sp>
      <p:sp>
        <p:nvSpPr>
          <p:cNvPr id="46" name="TextBox 45"/>
          <p:cNvSpPr txBox="1"/>
          <p:nvPr/>
        </p:nvSpPr>
        <p:spPr>
          <a:xfrm>
            <a:off x="2369132" y="4376924"/>
            <a:ext cx="2992949" cy="369332"/>
          </a:xfrm>
          <a:prstGeom prst="rect">
            <a:avLst/>
          </a:prstGeom>
          <a:noFill/>
        </p:spPr>
        <p:txBody>
          <a:bodyPr wrap="square" rtlCol="0">
            <a:spAutoFit/>
          </a:bodyPr>
          <a:lstStyle/>
          <a:p>
            <a:r>
              <a:rPr lang="en-US" sz="1800" dirty="0" smtClean="0">
                <a:latin typeface="Times"/>
                <a:cs typeface="Times"/>
              </a:rPr>
              <a:t>2 m from the source</a:t>
            </a:r>
            <a:endParaRPr lang="en-US" sz="1800" dirty="0">
              <a:latin typeface="Times"/>
              <a:cs typeface="Times"/>
            </a:endParaRPr>
          </a:p>
        </p:txBody>
      </p:sp>
      <p:sp>
        <p:nvSpPr>
          <p:cNvPr id="47" name="Lightning Bolt 46"/>
          <p:cNvSpPr/>
          <p:nvPr/>
        </p:nvSpPr>
        <p:spPr>
          <a:xfrm>
            <a:off x="5647581" y="1794550"/>
            <a:ext cx="186204" cy="266649"/>
          </a:xfrm>
          <a:prstGeom prst="lightningBol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a:cs typeface="Times"/>
            </a:endParaRPr>
          </a:p>
        </p:txBody>
      </p:sp>
      <p:sp>
        <p:nvSpPr>
          <p:cNvPr id="48" name="Lightning Bolt 47"/>
          <p:cNvSpPr/>
          <p:nvPr/>
        </p:nvSpPr>
        <p:spPr>
          <a:xfrm>
            <a:off x="5362081" y="1946950"/>
            <a:ext cx="186204" cy="266649"/>
          </a:xfrm>
          <a:prstGeom prst="lightningBol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a:cs typeface="Times"/>
            </a:endParaRPr>
          </a:p>
        </p:txBody>
      </p:sp>
      <p:sp>
        <p:nvSpPr>
          <p:cNvPr id="49" name="Lightning Bolt 48"/>
          <p:cNvSpPr/>
          <p:nvPr/>
        </p:nvSpPr>
        <p:spPr>
          <a:xfrm flipH="1">
            <a:off x="4820073" y="1908407"/>
            <a:ext cx="347204" cy="174914"/>
          </a:xfrm>
          <a:prstGeom prst="lightningBol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a:cs typeface="Times"/>
            </a:endParaRPr>
          </a:p>
        </p:txBody>
      </p:sp>
      <p:sp>
        <p:nvSpPr>
          <p:cNvPr id="50" name="Lightning Bolt 49"/>
          <p:cNvSpPr/>
          <p:nvPr/>
        </p:nvSpPr>
        <p:spPr>
          <a:xfrm flipH="1">
            <a:off x="4647164" y="1623452"/>
            <a:ext cx="347204" cy="174914"/>
          </a:xfrm>
          <a:prstGeom prst="lightningBol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a:cs typeface="Times"/>
            </a:endParaRPr>
          </a:p>
        </p:txBody>
      </p:sp>
      <p:sp>
        <p:nvSpPr>
          <p:cNvPr id="51" name="Lightning Bolt 50"/>
          <p:cNvSpPr/>
          <p:nvPr/>
        </p:nvSpPr>
        <p:spPr>
          <a:xfrm>
            <a:off x="5296396" y="1530983"/>
            <a:ext cx="186204" cy="266649"/>
          </a:xfrm>
          <a:prstGeom prst="lightningBol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a:cs typeface="Times"/>
            </a:endParaRPr>
          </a:p>
        </p:txBody>
      </p:sp>
      <p:sp>
        <p:nvSpPr>
          <p:cNvPr id="7" name="TextBox 6"/>
          <p:cNvSpPr txBox="1"/>
          <p:nvPr/>
        </p:nvSpPr>
        <p:spPr>
          <a:xfrm>
            <a:off x="228599" y="2617242"/>
            <a:ext cx="3670145" cy="1077218"/>
          </a:xfrm>
          <a:prstGeom prst="rect">
            <a:avLst/>
          </a:prstGeom>
          <a:noFill/>
        </p:spPr>
        <p:txBody>
          <a:bodyPr wrap="square" rtlCol="0">
            <a:spAutoFit/>
          </a:bodyPr>
          <a:lstStyle/>
          <a:p>
            <a:pPr algn="just"/>
            <a:r>
              <a:rPr lang="en-US" sz="1600" b="1" dirty="0" smtClean="0">
                <a:solidFill>
                  <a:srgbClr val="800000"/>
                </a:solidFill>
                <a:latin typeface="Times"/>
                <a:cs typeface="Times"/>
              </a:rPr>
              <a:t>FNG provides Neutron with 14 MeV of energy. The scaled damage with respect the 1 MeV neutron is a factor 1.8 greater:</a:t>
            </a:r>
          </a:p>
        </p:txBody>
      </p:sp>
      <p:sp>
        <p:nvSpPr>
          <p:cNvPr id="8" name="Rectangle 7"/>
          <p:cNvSpPr/>
          <p:nvPr/>
        </p:nvSpPr>
        <p:spPr>
          <a:xfrm>
            <a:off x="270271" y="3700414"/>
            <a:ext cx="5757771" cy="584776"/>
          </a:xfrm>
          <a:prstGeom prst="rect">
            <a:avLst/>
          </a:prstGeom>
        </p:spPr>
        <p:txBody>
          <a:bodyPr wrap="square">
            <a:spAutoFit/>
          </a:bodyPr>
          <a:lstStyle/>
          <a:p>
            <a:pPr algn="just"/>
            <a:r>
              <a:rPr lang="en-US" sz="1600" b="1" dirty="0" err="1" smtClean="0">
                <a:latin typeface="Times"/>
                <a:cs typeface="Times"/>
                <a:sym typeface="Wingdings"/>
              </a:rPr>
              <a:t>n_flux</a:t>
            </a:r>
            <a:r>
              <a:rPr lang="en-US" sz="1600" b="1" dirty="0" smtClean="0">
                <a:latin typeface="Times"/>
                <a:cs typeface="Times"/>
                <a:sym typeface="Wingdings"/>
              </a:rPr>
              <a:t> </a:t>
            </a:r>
            <a:r>
              <a:rPr lang="en-US" sz="1600" b="1" dirty="0">
                <a:latin typeface="Times"/>
                <a:cs typeface="Times"/>
                <a:sym typeface="Wingdings"/>
              </a:rPr>
              <a:t>1.7x10</a:t>
            </a:r>
            <a:r>
              <a:rPr lang="en-US" sz="1600" b="1" baseline="30000" dirty="0">
                <a:latin typeface="Times"/>
                <a:cs typeface="Times"/>
                <a:sym typeface="Wingdings"/>
              </a:rPr>
              <a:t>11 </a:t>
            </a:r>
            <a:r>
              <a:rPr lang="en-US" sz="1600" b="1" dirty="0">
                <a:latin typeface="Times"/>
                <a:cs typeface="Times"/>
                <a:sym typeface="Wingdings"/>
              </a:rPr>
              <a:t>@ 14 MeV ~ </a:t>
            </a:r>
            <a:r>
              <a:rPr lang="en-US" sz="1600" b="1" dirty="0" err="1">
                <a:latin typeface="Times"/>
                <a:cs typeface="Times"/>
                <a:sym typeface="Wingdings"/>
              </a:rPr>
              <a:t>n_flux</a:t>
            </a:r>
            <a:r>
              <a:rPr lang="en-US" sz="1600" b="1" dirty="0">
                <a:latin typeface="Times"/>
                <a:cs typeface="Times"/>
                <a:sym typeface="Wingdings"/>
              </a:rPr>
              <a:t> 3x10</a:t>
            </a:r>
            <a:r>
              <a:rPr lang="en-US" sz="1600" b="1" baseline="30000" dirty="0">
                <a:latin typeface="Times"/>
                <a:cs typeface="Times"/>
                <a:sym typeface="Wingdings"/>
              </a:rPr>
              <a:t>11</a:t>
            </a:r>
            <a:r>
              <a:rPr lang="en-US" sz="1600" b="1" dirty="0">
                <a:latin typeface="Times"/>
                <a:cs typeface="Times"/>
                <a:sym typeface="Wingdings"/>
              </a:rPr>
              <a:t> @ 1 </a:t>
            </a:r>
            <a:r>
              <a:rPr lang="en-US" sz="1600" b="1" dirty="0" smtClean="0">
                <a:latin typeface="Times"/>
                <a:cs typeface="Times"/>
                <a:sym typeface="Wingdings"/>
              </a:rPr>
              <a:t>MeV</a:t>
            </a:r>
          </a:p>
          <a:p>
            <a:pPr algn="just"/>
            <a:r>
              <a:rPr lang="en-US" sz="1600" b="1" dirty="0" smtClean="0">
                <a:latin typeface="Times"/>
                <a:cs typeface="Times"/>
                <a:sym typeface="Wingdings"/>
              </a:rPr>
              <a:t>safety margin of the experiment </a:t>
            </a:r>
            <a:endParaRPr lang="en-US" sz="1600" b="1" dirty="0">
              <a:latin typeface="Times"/>
              <a:cs typeface="Times"/>
            </a:endParaRPr>
          </a:p>
        </p:txBody>
      </p:sp>
      <p:sp>
        <p:nvSpPr>
          <p:cNvPr id="9" name="Slide Number Placeholder 8"/>
          <p:cNvSpPr>
            <a:spLocks noGrp="1"/>
          </p:cNvSpPr>
          <p:nvPr>
            <p:ph type="sldNum" sz="quarter" idx="12"/>
          </p:nvPr>
        </p:nvSpPr>
        <p:spPr/>
        <p:txBody>
          <a:bodyPr/>
          <a:lstStyle/>
          <a:p>
            <a:fld id="{91AE750E-B5B9-7B47-A78F-CE7D6C24F8BD}" type="slidenum">
              <a:rPr lang="it-IT" smtClean="0"/>
              <a:t>14</a:t>
            </a:fld>
            <a:endParaRPr lang="it-IT"/>
          </a:p>
        </p:txBody>
      </p:sp>
    </p:spTree>
    <p:extLst>
      <p:ext uri="{BB962C8B-B14F-4D97-AF65-F5344CB8AC3E}">
        <p14:creationId xmlns:p14="http://schemas.microsoft.com/office/powerpoint/2010/main" val="27157322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Experimental setup</a:t>
            </a:r>
            <a:endParaRPr lang="en-US" dirty="0"/>
          </a:p>
        </p:txBody>
      </p:sp>
      <p:pic>
        <p:nvPicPr>
          <p:cNvPr id="30" name="Picture 29" descr="20150714_1001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0"/>
            <a:ext cx="9144000" cy="5143500"/>
          </a:xfrm>
          <a:prstGeom prst="rect">
            <a:avLst/>
          </a:prstGeom>
        </p:spPr>
      </p:pic>
      <p:cxnSp>
        <p:nvCxnSpPr>
          <p:cNvPr id="5" name="Straight Arrow Connector 4"/>
          <p:cNvCxnSpPr/>
          <p:nvPr/>
        </p:nvCxnSpPr>
        <p:spPr>
          <a:xfrm flipV="1">
            <a:off x="4436780" y="4782372"/>
            <a:ext cx="501685" cy="100351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548754" y="5695889"/>
            <a:ext cx="6077656" cy="400111"/>
          </a:xfrm>
          <a:prstGeom prst="rect">
            <a:avLst/>
          </a:prstGeom>
        </p:spPr>
        <p:txBody>
          <a:bodyPr>
            <a:spAutoFit/>
          </a:bodyPr>
          <a:lstStyle/>
          <a:p>
            <a:pPr algn="ctr"/>
            <a:r>
              <a:rPr lang="en-US" sz="2000" b="1" dirty="0" smtClean="0">
                <a:solidFill>
                  <a:srgbClr val="FF0000"/>
                </a:solidFill>
                <a:latin typeface="Times"/>
                <a:cs typeface="Times"/>
              </a:rPr>
              <a:t>Optical fiber connected to the Laser</a:t>
            </a:r>
            <a:endParaRPr lang="it-IT" sz="2000" b="1" dirty="0">
              <a:solidFill>
                <a:srgbClr val="FF0000"/>
              </a:solidFill>
              <a:latin typeface="Times"/>
            </a:endParaRPr>
          </a:p>
        </p:txBody>
      </p:sp>
      <p:cxnSp>
        <p:nvCxnSpPr>
          <p:cNvPr id="37" name="Straight Arrow Connector 36"/>
          <p:cNvCxnSpPr/>
          <p:nvPr/>
        </p:nvCxnSpPr>
        <p:spPr>
          <a:xfrm>
            <a:off x="4734656" y="1956014"/>
            <a:ext cx="1155770" cy="117996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1695828" y="1426363"/>
            <a:ext cx="6077656" cy="400111"/>
          </a:xfrm>
          <a:prstGeom prst="rect">
            <a:avLst/>
          </a:prstGeom>
        </p:spPr>
        <p:txBody>
          <a:bodyPr>
            <a:spAutoFit/>
          </a:bodyPr>
          <a:lstStyle/>
          <a:p>
            <a:pPr algn="ctr"/>
            <a:r>
              <a:rPr lang="en-US" sz="2000" b="1" dirty="0" smtClean="0">
                <a:solidFill>
                  <a:srgbClr val="FF0000"/>
                </a:solidFill>
                <a:latin typeface="Times"/>
                <a:cs typeface="Times"/>
              </a:rPr>
              <a:t>MPPC</a:t>
            </a:r>
            <a:endParaRPr lang="it-IT" sz="2000" b="1" dirty="0">
              <a:solidFill>
                <a:srgbClr val="FF0000"/>
              </a:solidFill>
              <a:latin typeface="Times"/>
            </a:endParaRPr>
          </a:p>
        </p:txBody>
      </p:sp>
      <p:sp>
        <p:nvSpPr>
          <p:cNvPr id="43" name="Rectangle 42"/>
          <p:cNvSpPr/>
          <p:nvPr/>
        </p:nvSpPr>
        <p:spPr>
          <a:xfrm>
            <a:off x="7290116" y="1448182"/>
            <a:ext cx="2277640" cy="1015663"/>
          </a:xfrm>
          <a:prstGeom prst="rect">
            <a:avLst/>
          </a:prstGeom>
        </p:spPr>
        <p:txBody>
          <a:bodyPr wrap="square">
            <a:spAutoFit/>
          </a:bodyPr>
          <a:lstStyle/>
          <a:p>
            <a:r>
              <a:rPr lang="en-US" sz="2000" b="1" dirty="0" smtClean="0">
                <a:solidFill>
                  <a:srgbClr val="FF0000"/>
                </a:solidFill>
                <a:latin typeface="Times"/>
                <a:cs typeface="Times"/>
              </a:rPr>
              <a:t>Readout for the </a:t>
            </a:r>
          </a:p>
          <a:p>
            <a:pPr marL="342900" indent="-342900">
              <a:buFontTx/>
              <a:buChar char="-"/>
            </a:pPr>
            <a:r>
              <a:rPr lang="en-US" sz="2000" b="1" dirty="0" smtClean="0">
                <a:solidFill>
                  <a:srgbClr val="FF0000"/>
                </a:solidFill>
                <a:latin typeface="Times"/>
                <a:cs typeface="Times"/>
              </a:rPr>
              <a:t>signal</a:t>
            </a:r>
          </a:p>
          <a:p>
            <a:pPr marL="342900" indent="-342900">
              <a:buFontTx/>
              <a:buChar char="-"/>
            </a:pPr>
            <a:r>
              <a:rPr lang="en-US" sz="2000" b="1" dirty="0" smtClean="0">
                <a:solidFill>
                  <a:srgbClr val="FF0000"/>
                </a:solidFill>
                <a:latin typeface="Times"/>
                <a:cs typeface="Times"/>
              </a:rPr>
              <a:t>dark current</a:t>
            </a:r>
            <a:endParaRPr lang="it-IT" sz="2000" b="1" dirty="0">
              <a:solidFill>
                <a:srgbClr val="FF0000"/>
              </a:solidFill>
              <a:latin typeface="Times"/>
            </a:endParaRPr>
          </a:p>
        </p:txBody>
      </p:sp>
      <p:cxnSp>
        <p:nvCxnSpPr>
          <p:cNvPr id="44" name="Straight Arrow Connector 43"/>
          <p:cNvCxnSpPr/>
          <p:nvPr/>
        </p:nvCxnSpPr>
        <p:spPr>
          <a:xfrm>
            <a:off x="8442702" y="2463845"/>
            <a:ext cx="0" cy="82453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7" name="Footer Placeholder 46"/>
          <p:cNvSpPr>
            <a:spLocks noGrp="1"/>
          </p:cNvSpPr>
          <p:nvPr>
            <p:ph type="ftr" sz="quarter" idx="11"/>
          </p:nvPr>
        </p:nvSpPr>
        <p:spPr/>
        <p:txBody>
          <a:bodyPr/>
          <a:lstStyle/>
          <a:p>
            <a:r>
              <a:rPr lang="it-IT" smtClean="0"/>
              <a:t>EDIT-2015: Calorimetry Laboratory DAY3 </a:t>
            </a:r>
            <a:endParaRPr lang="it-IT"/>
          </a:p>
        </p:txBody>
      </p:sp>
      <p:sp>
        <p:nvSpPr>
          <p:cNvPr id="48" name="Slide Number Placeholder 47"/>
          <p:cNvSpPr>
            <a:spLocks noGrp="1"/>
          </p:cNvSpPr>
          <p:nvPr>
            <p:ph type="sldNum" sz="quarter" idx="12"/>
          </p:nvPr>
        </p:nvSpPr>
        <p:spPr/>
        <p:txBody>
          <a:bodyPr/>
          <a:lstStyle/>
          <a:p>
            <a:fld id="{91AE750E-B5B9-7B47-A78F-CE7D6C24F8BD}" type="slidenum">
              <a:rPr lang="it-IT" smtClean="0"/>
              <a:t>15</a:t>
            </a:fld>
            <a:endParaRPr lang="it-IT"/>
          </a:p>
        </p:txBody>
      </p:sp>
    </p:spTree>
    <p:extLst>
      <p:ext uri="{BB962C8B-B14F-4D97-AF65-F5344CB8AC3E}">
        <p14:creationId xmlns:p14="http://schemas.microsoft.com/office/powerpoint/2010/main" val="24121939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of results after irradiation</a:t>
            </a:r>
            <a:endParaRPr lang="en-US" dirty="0"/>
          </a:p>
        </p:txBody>
      </p:sp>
      <p:grpSp>
        <p:nvGrpSpPr>
          <p:cNvPr id="4" name="Group 3"/>
          <p:cNvGrpSpPr/>
          <p:nvPr/>
        </p:nvGrpSpPr>
        <p:grpSpPr>
          <a:xfrm>
            <a:off x="426795" y="3685018"/>
            <a:ext cx="3891375" cy="2564618"/>
            <a:chOff x="426795" y="3685018"/>
            <a:chExt cx="3891375" cy="2564618"/>
          </a:xfrm>
        </p:grpSpPr>
        <p:pic>
          <p:nvPicPr>
            <p:cNvPr id="5" name="Picture 4" descr="microfilm_ratio.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151975" y="3083441"/>
              <a:ext cx="2564618" cy="3767772"/>
            </a:xfrm>
            <a:prstGeom prst="rect">
              <a:avLst/>
            </a:prstGeom>
          </p:spPr>
        </p:pic>
        <p:sp>
          <p:nvSpPr>
            <p:cNvPr id="6" name="TextBox 5"/>
            <p:cNvSpPr txBox="1"/>
            <p:nvPr/>
          </p:nvSpPr>
          <p:spPr>
            <a:xfrm rot="16200000">
              <a:off x="-243983" y="4571358"/>
              <a:ext cx="1710888" cy="369332"/>
            </a:xfrm>
            <a:prstGeom prst="rect">
              <a:avLst/>
            </a:prstGeom>
            <a:solidFill>
              <a:schemeClr val="bg1"/>
            </a:solidFill>
          </p:spPr>
          <p:txBody>
            <a:bodyPr wrap="none" rtlCol="0">
              <a:spAutoFit/>
            </a:bodyPr>
            <a:lstStyle/>
            <a:p>
              <a:r>
                <a:rPr lang="en-US" sz="1800" dirty="0" smtClean="0"/>
                <a:t>R = MPPC / PMT</a:t>
              </a:r>
              <a:endParaRPr lang="en-US" sz="1800" dirty="0"/>
            </a:p>
          </p:txBody>
        </p:sp>
      </p:grpSp>
      <p:sp>
        <p:nvSpPr>
          <p:cNvPr id="7" name="Oval 6"/>
          <p:cNvSpPr/>
          <p:nvPr/>
        </p:nvSpPr>
        <p:spPr>
          <a:xfrm>
            <a:off x="2391378" y="1720880"/>
            <a:ext cx="1453640" cy="831936"/>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Digital SCOPE</a:t>
            </a:r>
          </a:p>
        </p:txBody>
      </p:sp>
      <p:pic>
        <p:nvPicPr>
          <p:cNvPr id="8" name="Picture 7" descr="wave_microfil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98" y="1271003"/>
            <a:ext cx="3670804" cy="2495893"/>
          </a:xfrm>
          <a:prstGeom prst="rect">
            <a:avLst/>
          </a:prstGeom>
        </p:spPr>
      </p:pic>
      <p:pic>
        <p:nvPicPr>
          <p:cNvPr id="9" name="Picture 8" descr="current_dose (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230" y="1671131"/>
            <a:ext cx="3601565" cy="2451486"/>
          </a:xfrm>
          <a:prstGeom prst="rect">
            <a:avLst/>
          </a:prstGeom>
        </p:spPr>
      </p:pic>
      <p:sp>
        <p:nvSpPr>
          <p:cNvPr id="10" name="TextBox 9"/>
          <p:cNvSpPr txBox="1"/>
          <p:nvPr/>
        </p:nvSpPr>
        <p:spPr>
          <a:xfrm>
            <a:off x="6418657" y="2718002"/>
            <a:ext cx="1628792" cy="646331"/>
          </a:xfrm>
          <a:prstGeom prst="rect">
            <a:avLst/>
          </a:prstGeom>
          <a:noFill/>
        </p:spPr>
        <p:txBody>
          <a:bodyPr wrap="square" rtlCol="0">
            <a:spAutoFit/>
          </a:bodyPr>
          <a:lstStyle/>
          <a:p>
            <a:r>
              <a:rPr lang="en-US" dirty="0" smtClean="0">
                <a:latin typeface="Times"/>
                <a:cs typeface="Times"/>
              </a:rPr>
              <a:t>30 °C</a:t>
            </a:r>
          </a:p>
          <a:p>
            <a:r>
              <a:rPr lang="en-US" dirty="0" smtClean="0">
                <a:latin typeface="Times"/>
                <a:cs typeface="Times"/>
              </a:rPr>
              <a:t>1 cell </a:t>
            </a:r>
            <a:r>
              <a:rPr lang="en-US" sz="1400" dirty="0" smtClean="0">
                <a:latin typeface="Times"/>
                <a:cs typeface="Times"/>
              </a:rPr>
              <a:t>(3x3 mm</a:t>
            </a:r>
            <a:r>
              <a:rPr lang="en-US" sz="1400" baseline="30000" dirty="0" smtClean="0">
                <a:latin typeface="Times"/>
                <a:cs typeface="Times"/>
              </a:rPr>
              <a:t>2</a:t>
            </a:r>
            <a:r>
              <a:rPr lang="en-US" sz="1400" dirty="0" smtClean="0">
                <a:latin typeface="Times"/>
                <a:cs typeface="Times"/>
              </a:rPr>
              <a:t>)</a:t>
            </a:r>
          </a:p>
        </p:txBody>
      </p:sp>
      <p:sp>
        <p:nvSpPr>
          <p:cNvPr id="12" name="TextBox 11"/>
          <p:cNvSpPr txBox="1"/>
          <p:nvPr/>
        </p:nvSpPr>
        <p:spPr>
          <a:xfrm>
            <a:off x="2304620" y="1720880"/>
            <a:ext cx="1681500" cy="523220"/>
          </a:xfrm>
          <a:prstGeom prst="rect">
            <a:avLst/>
          </a:prstGeom>
          <a:noFill/>
        </p:spPr>
        <p:txBody>
          <a:bodyPr wrap="square" rtlCol="0">
            <a:spAutoFit/>
          </a:bodyPr>
          <a:lstStyle/>
          <a:p>
            <a:r>
              <a:rPr lang="en-US" sz="1400" dirty="0" smtClean="0">
                <a:solidFill>
                  <a:srgbClr val="FF0000"/>
                </a:solidFill>
                <a:latin typeface="Times"/>
                <a:cs typeface="Times"/>
              </a:rPr>
              <a:t>Before irradiation</a:t>
            </a:r>
          </a:p>
          <a:p>
            <a:r>
              <a:rPr lang="en-US" sz="1400" dirty="0" smtClean="0">
                <a:latin typeface="Times"/>
                <a:cs typeface="Times"/>
              </a:rPr>
              <a:t>After irradiation</a:t>
            </a:r>
            <a:endParaRPr lang="en-US" sz="1400" dirty="0">
              <a:latin typeface="Times"/>
              <a:cs typeface="Times"/>
            </a:endParaRPr>
          </a:p>
        </p:txBody>
      </p:sp>
      <p:sp>
        <p:nvSpPr>
          <p:cNvPr id="13" name="Rectangle 12"/>
          <p:cNvSpPr/>
          <p:nvPr/>
        </p:nvSpPr>
        <p:spPr>
          <a:xfrm>
            <a:off x="338668" y="870416"/>
            <a:ext cx="8805332" cy="830997"/>
          </a:xfrm>
          <a:prstGeom prst="rect">
            <a:avLst/>
          </a:prstGeom>
        </p:spPr>
        <p:txBody>
          <a:bodyPr wrap="square">
            <a:spAutoFit/>
          </a:bodyPr>
          <a:lstStyle/>
          <a:p>
            <a:r>
              <a:rPr lang="en-US" sz="2000" dirty="0">
                <a:latin typeface="Times"/>
                <a:cs typeface="Times"/>
              </a:rPr>
              <a:t>Total irradiation </a:t>
            </a:r>
            <a:r>
              <a:rPr lang="en-US" sz="2000" dirty="0" smtClean="0">
                <a:latin typeface="Times"/>
                <a:cs typeface="Times"/>
              </a:rPr>
              <a:t>1.1 </a:t>
            </a:r>
            <a:r>
              <a:rPr lang="en-US" sz="2000" dirty="0">
                <a:latin typeface="Times"/>
                <a:cs typeface="Times"/>
              </a:rPr>
              <a:t>x 10</a:t>
            </a:r>
            <a:r>
              <a:rPr lang="en-US" sz="2000" baseline="30000" dirty="0">
                <a:latin typeface="Times"/>
                <a:cs typeface="Times"/>
              </a:rPr>
              <a:t>11</a:t>
            </a:r>
            <a:r>
              <a:rPr lang="en-US" sz="2000" dirty="0">
                <a:latin typeface="Times"/>
                <a:cs typeface="Times"/>
              </a:rPr>
              <a:t> n_14 MeV/cm</a:t>
            </a:r>
            <a:r>
              <a:rPr lang="en-US" sz="2000" baseline="30000" dirty="0">
                <a:latin typeface="Times"/>
                <a:cs typeface="Times"/>
              </a:rPr>
              <a:t>2</a:t>
            </a:r>
            <a:r>
              <a:rPr lang="en-US" sz="2000" dirty="0">
                <a:latin typeface="Times"/>
                <a:cs typeface="Times"/>
              </a:rPr>
              <a:t>  </a:t>
            </a:r>
            <a:r>
              <a:rPr lang="en-US" sz="2800" dirty="0">
                <a:latin typeface="Times"/>
                <a:cs typeface="Times"/>
              </a:rPr>
              <a:t>≈</a:t>
            </a:r>
            <a:r>
              <a:rPr lang="en-US" sz="2000" dirty="0">
                <a:latin typeface="Times"/>
                <a:cs typeface="Times"/>
              </a:rPr>
              <a:t>   </a:t>
            </a:r>
            <a:r>
              <a:rPr lang="en-US" sz="2000" dirty="0" smtClean="0">
                <a:latin typeface="Times"/>
                <a:cs typeface="Times"/>
              </a:rPr>
              <a:t> 2/3 Experiment </a:t>
            </a:r>
            <a:r>
              <a:rPr lang="en-US" sz="2000" dirty="0">
                <a:latin typeface="Times"/>
                <a:cs typeface="Times"/>
              </a:rPr>
              <a:t>requirement	</a:t>
            </a:r>
            <a:r>
              <a:rPr lang="en-US" sz="2000" dirty="0" smtClean="0">
                <a:latin typeface="Times"/>
                <a:cs typeface="Times"/>
              </a:rPr>
              <a:t>									</a:t>
            </a:r>
            <a:r>
              <a:rPr lang="en-US" sz="2000" dirty="0">
                <a:latin typeface="Times"/>
                <a:cs typeface="Times"/>
              </a:rPr>
              <a:t> </a:t>
            </a:r>
            <a:r>
              <a:rPr lang="en-US" sz="2000" dirty="0" smtClean="0">
                <a:latin typeface="Times"/>
                <a:cs typeface="Times"/>
              </a:rPr>
              <a:t>          </a:t>
            </a:r>
            <a:r>
              <a:rPr lang="en-US" sz="1600" dirty="0">
                <a:latin typeface="Times"/>
                <a:cs typeface="Times"/>
              </a:rPr>
              <a:t>2</a:t>
            </a:r>
            <a:r>
              <a:rPr lang="en-US" sz="1600" dirty="0" smtClean="0">
                <a:latin typeface="Times"/>
                <a:cs typeface="Times"/>
              </a:rPr>
              <a:t>x10</a:t>
            </a:r>
            <a:r>
              <a:rPr lang="en-US" sz="1600" baseline="30000" dirty="0" smtClean="0">
                <a:latin typeface="Times"/>
                <a:cs typeface="Times"/>
              </a:rPr>
              <a:t>11</a:t>
            </a:r>
            <a:r>
              <a:rPr lang="en-US" sz="1600" dirty="0" smtClean="0">
                <a:latin typeface="Times"/>
                <a:cs typeface="Times"/>
              </a:rPr>
              <a:t> </a:t>
            </a:r>
            <a:r>
              <a:rPr lang="en-US" sz="1600" dirty="0">
                <a:latin typeface="Times"/>
                <a:cs typeface="Times"/>
              </a:rPr>
              <a:t>n_1 MeV/cm</a:t>
            </a:r>
            <a:r>
              <a:rPr lang="en-US" sz="1600" baseline="30000" dirty="0">
                <a:latin typeface="Times"/>
                <a:cs typeface="Times"/>
              </a:rPr>
              <a:t>2</a:t>
            </a:r>
            <a:r>
              <a:rPr lang="en-US" sz="1600" dirty="0">
                <a:latin typeface="Times"/>
                <a:cs typeface="Times"/>
              </a:rPr>
              <a:t> equivalent </a:t>
            </a:r>
            <a:endParaRPr lang="en-US" sz="2000" dirty="0">
              <a:latin typeface="Times"/>
              <a:cs typeface="Times"/>
            </a:endParaRPr>
          </a:p>
        </p:txBody>
      </p:sp>
      <p:sp>
        <p:nvSpPr>
          <p:cNvPr id="14" name="TextBox 13"/>
          <p:cNvSpPr txBox="1"/>
          <p:nvPr/>
        </p:nvSpPr>
        <p:spPr>
          <a:xfrm>
            <a:off x="5413882" y="4019990"/>
            <a:ext cx="2664923" cy="276999"/>
          </a:xfrm>
          <a:prstGeom prst="rect">
            <a:avLst/>
          </a:prstGeom>
          <a:solidFill>
            <a:srgbClr val="FFFFFF"/>
          </a:solidFill>
        </p:spPr>
        <p:txBody>
          <a:bodyPr wrap="square" rtlCol="0">
            <a:spAutoFit/>
          </a:bodyPr>
          <a:lstStyle/>
          <a:p>
            <a:r>
              <a:rPr lang="en-US" sz="1200" b="1" dirty="0" smtClean="0">
                <a:latin typeface="Times"/>
                <a:cs typeface="Times"/>
              </a:rPr>
              <a:t>Integrated Neutron Flux [n/(cm</a:t>
            </a:r>
            <a:r>
              <a:rPr lang="en-US" sz="1200" b="1" baseline="30000" dirty="0" smtClean="0">
                <a:latin typeface="Times"/>
                <a:cs typeface="Times"/>
              </a:rPr>
              <a:t>2</a:t>
            </a:r>
            <a:r>
              <a:rPr lang="en-US" sz="1200" b="1" dirty="0" smtClean="0">
                <a:latin typeface="Times"/>
                <a:cs typeface="Times"/>
              </a:rPr>
              <a:t>)] </a:t>
            </a:r>
            <a:endParaRPr lang="en-US" sz="1200" b="1" dirty="0">
              <a:latin typeface="Times"/>
              <a:cs typeface="Times"/>
            </a:endParaRPr>
          </a:p>
        </p:txBody>
      </p:sp>
      <p:sp>
        <p:nvSpPr>
          <p:cNvPr id="15" name="TextBox 14"/>
          <p:cNvSpPr txBox="1"/>
          <p:nvPr/>
        </p:nvSpPr>
        <p:spPr>
          <a:xfrm>
            <a:off x="1474062" y="6043192"/>
            <a:ext cx="2664923" cy="276999"/>
          </a:xfrm>
          <a:prstGeom prst="rect">
            <a:avLst/>
          </a:prstGeom>
          <a:solidFill>
            <a:srgbClr val="FFFFFF"/>
          </a:solidFill>
        </p:spPr>
        <p:txBody>
          <a:bodyPr wrap="square" rtlCol="0">
            <a:spAutoFit/>
          </a:bodyPr>
          <a:lstStyle/>
          <a:p>
            <a:r>
              <a:rPr lang="en-US" sz="1200" b="1" dirty="0" smtClean="0">
                <a:latin typeface="Times"/>
                <a:cs typeface="Times"/>
              </a:rPr>
              <a:t>Integrated Neutron Flux [n/(cm</a:t>
            </a:r>
            <a:r>
              <a:rPr lang="en-US" sz="1200" b="1" baseline="30000" dirty="0" smtClean="0">
                <a:latin typeface="Times"/>
                <a:cs typeface="Times"/>
              </a:rPr>
              <a:t>2</a:t>
            </a:r>
            <a:r>
              <a:rPr lang="en-US" sz="1200" b="1" dirty="0" smtClean="0">
                <a:latin typeface="Times"/>
                <a:cs typeface="Times"/>
              </a:rPr>
              <a:t>)] </a:t>
            </a:r>
            <a:endParaRPr lang="en-US" sz="1200" b="1" dirty="0">
              <a:latin typeface="Times"/>
              <a:cs typeface="Times"/>
            </a:endParaRPr>
          </a:p>
        </p:txBody>
      </p:sp>
      <p:sp>
        <p:nvSpPr>
          <p:cNvPr id="17" name="Footer Placeholder 16"/>
          <p:cNvSpPr>
            <a:spLocks noGrp="1"/>
          </p:cNvSpPr>
          <p:nvPr>
            <p:ph type="ftr" sz="quarter" idx="11"/>
          </p:nvPr>
        </p:nvSpPr>
        <p:spPr/>
        <p:txBody>
          <a:bodyPr/>
          <a:lstStyle/>
          <a:p>
            <a:r>
              <a:rPr lang="it-IT" smtClean="0"/>
              <a:t>EDIT-2015: Calorimetry Laboratory DAY3 </a:t>
            </a:r>
            <a:endParaRPr lang="it-IT"/>
          </a:p>
        </p:txBody>
      </p:sp>
      <p:sp>
        <p:nvSpPr>
          <p:cNvPr id="18" name="Slide Number Placeholder 17"/>
          <p:cNvSpPr>
            <a:spLocks noGrp="1"/>
          </p:cNvSpPr>
          <p:nvPr>
            <p:ph type="sldNum" sz="quarter" idx="12"/>
          </p:nvPr>
        </p:nvSpPr>
        <p:spPr/>
        <p:txBody>
          <a:bodyPr/>
          <a:lstStyle/>
          <a:p>
            <a:fld id="{91AE750E-B5B9-7B47-A78F-CE7D6C24F8BD}" type="slidenum">
              <a:rPr lang="it-IT" smtClean="0"/>
              <a:t>16</a:t>
            </a:fld>
            <a:endParaRPr lang="it-IT"/>
          </a:p>
        </p:txBody>
      </p:sp>
      <p:sp>
        <p:nvSpPr>
          <p:cNvPr id="19" name="TextBox 18"/>
          <p:cNvSpPr txBox="1"/>
          <p:nvPr/>
        </p:nvSpPr>
        <p:spPr>
          <a:xfrm>
            <a:off x="4649230" y="4813732"/>
            <a:ext cx="3926455" cy="1015663"/>
          </a:xfrm>
          <a:prstGeom prst="rect">
            <a:avLst/>
          </a:prstGeom>
          <a:noFill/>
        </p:spPr>
        <p:txBody>
          <a:bodyPr wrap="square" rtlCol="0">
            <a:spAutoFit/>
          </a:bodyPr>
          <a:lstStyle/>
          <a:p>
            <a:pPr marL="285750" indent="-285750">
              <a:buFont typeface="Arial"/>
              <a:buChar char="•"/>
            </a:pPr>
            <a:r>
              <a:rPr lang="en-US" sz="2000" b="1" dirty="0" smtClean="0">
                <a:latin typeface="Times"/>
                <a:cs typeface="Times"/>
              </a:rPr>
              <a:t>The students will complete the studies measuring these quantities as function of </a:t>
            </a:r>
            <a:r>
              <a:rPr lang="en-US" sz="2000" b="1" dirty="0" err="1" smtClean="0">
                <a:latin typeface="Times"/>
                <a:cs typeface="Times"/>
              </a:rPr>
              <a:t>Vbias</a:t>
            </a:r>
            <a:endParaRPr lang="en-US" sz="2000" b="1" dirty="0">
              <a:latin typeface="Times"/>
              <a:cs typeface="Times"/>
            </a:endParaRPr>
          </a:p>
        </p:txBody>
      </p:sp>
    </p:spTree>
    <p:extLst>
      <p:ext uri="{BB962C8B-B14F-4D97-AF65-F5344CB8AC3E}">
        <p14:creationId xmlns:p14="http://schemas.microsoft.com/office/powerpoint/2010/main" val="11036890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39"/>
            <a:ext cx="8229600" cy="681836"/>
          </a:xfrm>
        </p:spPr>
        <p:txBody>
          <a:bodyPr>
            <a:normAutofit fontScale="90000"/>
          </a:bodyPr>
          <a:lstStyle/>
          <a:p>
            <a:r>
              <a:rPr lang="en-US" noProof="0" dirty="0" smtClean="0"/>
              <a:t>Experience Description</a:t>
            </a:r>
            <a:endParaRPr lang="en-US" noProof="0" dirty="0"/>
          </a:p>
        </p:txBody>
      </p:sp>
      <p:sp>
        <p:nvSpPr>
          <p:cNvPr id="3" name="Content Placeholder 2"/>
          <p:cNvSpPr>
            <a:spLocks noGrp="1"/>
          </p:cNvSpPr>
          <p:nvPr>
            <p:ph idx="1"/>
          </p:nvPr>
        </p:nvSpPr>
        <p:spPr>
          <a:xfrm>
            <a:off x="457200" y="1166760"/>
            <a:ext cx="8229600" cy="4525963"/>
          </a:xfrm>
        </p:spPr>
        <p:txBody>
          <a:bodyPr>
            <a:normAutofit/>
          </a:bodyPr>
          <a:lstStyle/>
          <a:p>
            <a:pPr marL="0" indent="0">
              <a:buNone/>
            </a:pPr>
            <a:r>
              <a:rPr lang="en-US" noProof="0" dirty="0" smtClean="0"/>
              <a:t>The 6 students will be separated in two groups.</a:t>
            </a:r>
          </a:p>
          <a:p>
            <a:pPr marL="0" indent="0">
              <a:buNone/>
            </a:pPr>
            <a:endParaRPr lang="en-US" noProof="0" dirty="0" smtClean="0"/>
          </a:p>
          <a:p>
            <a:pPr marL="0" indent="0">
              <a:buNone/>
            </a:pPr>
            <a:r>
              <a:rPr lang="en-US" noProof="0" dirty="0" smtClean="0"/>
              <a:t>The experience is composed </a:t>
            </a:r>
            <a:r>
              <a:rPr lang="en-US" dirty="0" smtClean="0"/>
              <a:t>by</a:t>
            </a:r>
            <a:r>
              <a:rPr lang="en-US" noProof="0" dirty="0" smtClean="0"/>
              <a:t> two parts:</a:t>
            </a:r>
          </a:p>
          <a:p>
            <a:pPr marL="514350" indent="-514350">
              <a:buFont typeface="+mj-ea"/>
              <a:buAutoNum type="circleNumDbPlain"/>
            </a:pPr>
            <a:r>
              <a:rPr lang="en-US" noProof="0" dirty="0" smtClean="0"/>
              <a:t>Test of three </a:t>
            </a:r>
            <a:r>
              <a:rPr lang="en-US" dirty="0" smtClean="0"/>
              <a:t>scintillating </a:t>
            </a:r>
            <a:r>
              <a:rPr lang="en-US" noProof="0" dirty="0" smtClean="0"/>
              <a:t>crystals (LYSO, BaF</a:t>
            </a:r>
            <a:r>
              <a:rPr lang="en-US" baseline="-25000" noProof="0" dirty="0" smtClean="0"/>
              <a:t>2, </a:t>
            </a:r>
            <a:r>
              <a:rPr lang="en-US" dirty="0" err="1" smtClean="0"/>
              <a:t>undoped</a:t>
            </a:r>
            <a:r>
              <a:rPr lang="en-US" dirty="0" smtClean="0"/>
              <a:t> C</a:t>
            </a:r>
            <a:r>
              <a:rPr lang="en-US" noProof="0" dirty="0" err="1" smtClean="0"/>
              <a:t>sI</a:t>
            </a:r>
            <a:r>
              <a:rPr lang="en-US" noProof="0" dirty="0" smtClean="0"/>
              <a:t> pure) with a Na</a:t>
            </a:r>
            <a:r>
              <a:rPr lang="en-US" baseline="30000" noProof="0" dirty="0" smtClean="0"/>
              <a:t>22</a:t>
            </a:r>
            <a:r>
              <a:rPr lang="en-US" noProof="0" dirty="0" smtClean="0"/>
              <a:t> source </a:t>
            </a:r>
          </a:p>
          <a:p>
            <a:pPr marL="514350" indent="-514350">
              <a:buFont typeface="+mj-ea"/>
              <a:buAutoNum type="circleNumDbPlain"/>
            </a:pPr>
            <a:r>
              <a:rPr lang="en-US" dirty="0" smtClean="0"/>
              <a:t>Test of new TSV (Through Silicon </a:t>
            </a:r>
            <a:r>
              <a:rPr lang="en-US" dirty="0" err="1" smtClean="0"/>
              <a:t>Vias</a:t>
            </a:r>
            <a:r>
              <a:rPr lang="en-US" dirty="0" smtClean="0"/>
              <a:t>) large area MPPC of Hamamatsu</a:t>
            </a:r>
            <a:endParaRPr lang="en-US" noProof="0" dirty="0" smtClean="0"/>
          </a:p>
          <a:p>
            <a:pPr marL="0" indent="0">
              <a:buNone/>
            </a:pPr>
            <a:endParaRPr lang="en-US" noProof="0" dirty="0" smtClean="0"/>
          </a:p>
        </p:txBody>
      </p:sp>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2</a:t>
            </a:fld>
            <a:endParaRPr lang="it-IT"/>
          </a:p>
        </p:txBody>
      </p:sp>
    </p:spTree>
    <p:extLst>
      <p:ext uri="{BB962C8B-B14F-4D97-AF65-F5344CB8AC3E}">
        <p14:creationId xmlns:p14="http://schemas.microsoft.com/office/powerpoint/2010/main" val="12836307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18"/>
            <a:ext cx="8229600" cy="807277"/>
          </a:xfrm>
        </p:spPr>
        <p:txBody>
          <a:bodyPr/>
          <a:lstStyle/>
          <a:p>
            <a:r>
              <a:rPr lang="en-US" dirty="0" smtClean="0"/>
              <a:t>Crystals test</a:t>
            </a:r>
            <a:endParaRPr lang="en-US" dirty="0"/>
          </a:p>
        </p:txBody>
      </p:sp>
      <p:sp>
        <p:nvSpPr>
          <p:cNvPr id="3" name="Content Placeholder 2"/>
          <p:cNvSpPr>
            <a:spLocks noGrp="1"/>
          </p:cNvSpPr>
          <p:nvPr>
            <p:ph idx="1"/>
          </p:nvPr>
        </p:nvSpPr>
        <p:spPr>
          <a:xfrm>
            <a:off x="266519" y="1176842"/>
            <a:ext cx="8654073" cy="4525963"/>
          </a:xfrm>
        </p:spPr>
        <p:txBody>
          <a:bodyPr>
            <a:normAutofit fontScale="92500" lnSpcReduction="10000"/>
          </a:bodyPr>
          <a:lstStyle/>
          <a:p>
            <a:pPr marL="0" indent="0">
              <a:buNone/>
            </a:pPr>
            <a:r>
              <a:rPr lang="en-US" sz="2800" dirty="0" smtClean="0"/>
              <a:t>Using a manual crystal station, each group will evaluate for each crystal:</a:t>
            </a:r>
          </a:p>
          <a:p>
            <a:pPr marL="0" indent="0">
              <a:buNone/>
            </a:pPr>
            <a:endParaRPr lang="en-US" sz="1000" dirty="0" smtClean="0"/>
          </a:p>
          <a:p>
            <a:r>
              <a:rPr lang="en-US" sz="2400" dirty="0" smtClean="0"/>
              <a:t>The Light </a:t>
            </a:r>
            <a:r>
              <a:rPr lang="en-US" sz="2400" dirty="0"/>
              <a:t>Yield (LY</a:t>
            </a:r>
            <a:r>
              <a:rPr lang="en-US" sz="2400" dirty="0" smtClean="0"/>
              <a:t>)</a:t>
            </a:r>
            <a:endParaRPr lang="en-US" sz="1000" dirty="0"/>
          </a:p>
          <a:p>
            <a:r>
              <a:rPr lang="en-US" sz="2400" dirty="0" smtClean="0"/>
              <a:t>The Longitudinal </a:t>
            </a:r>
            <a:r>
              <a:rPr lang="en-US" sz="2400" dirty="0"/>
              <a:t>Response Uniformity (LRU</a:t>
            </a:r>
            <a:r>
              <a:rPr lang="en-US" sz="2400" dirty="0" smtClean="0"/>
              <a:t>)</a:t>
            </a:r>
            <a:endParaRPr lang="en-US" sz="2400" dirty="0"/>
          </a:p>
          <a:p>
            <a:r>
              <a:rPr lang="en-US" sz="2400" dirty="0" smtClean="0"/>
              <a:t>Study the time emission distribution</a:t>
            </a:r>
          </a:p>
          <a:p>
            <a:pPr marL="0" indent="0">
              <a:buNone/>
            </a:pPr>
            <a:r>
              <a:rPr lang="en-US" sz="2400" dirty="0"/>
              <a:t/>
            </a:r>
            <a:br>
              <a:rPr lang="en-US" sz="2400" dirty="0"/>
            </a:br>
            <a:r>
              <a:rPr lang="en-US" sz="2800" dirty="0" smtClean="0"/>
              <a:t>Readout will be done with a CAEN Waveform digitizer at  1 </a:t>
            </a:r>
            <a:r>
              <a:rPr lang="en-US" sz="2800" dirty="0" err="1" smtClean="0"/>
              <a:t>Gsps</a:t>
            </a:r>
            <a:r>
              <a:rPr lang="en-US" sz="2800" dirty="0" smtClean="0"/>
              <a:t>. Two different formats will be available for data analysis:</a:t>
            </a:r>
          </a:p>
          <a:p>
            <a:pPr marL="0" indent="0">
              <a:buNone/>
            </a:pPr>
            <a:endParaRPr lang="en-US" sz="2800" dirty="0" smtClean="0"/>
          </a:p>
          <a:p>
            <a:pPr>
              <a:buFont typeface="Wingdings" charset="0"/>
              <a:buChar char="à"/>
            </a:pPr>
            <a:r>
              <a:rPr lang="en-US" sz="2400" dirty="0" smtClean="0">
                <a:sym typeface="Wingdings"/>
              </a:rPr>
              <a:t>Charge and time already evaluated for each channel</a:t>
            </a:r>
          </a:p>
          <a:p>
            <a:pPr>
              <a:buFont typeface="Wingdings" charset="0"/>
              <a:buChar char="à"/>
            </a:pPr>
            <a:r>
              <a:rPr lang="en-US" sz="2400" dirty="0" smtClean="0">
                <a:sym typeface="Wingdings"/>
              </a:rPr>
              <a:t>Full wave with all samples digitized at 1 ns</a:t>
            </a:r>
            <a:endParaRPr lang="en-US" sz="2400" dirty="0"/>
          </a:p>
          <a:p>
            <a:pPr marL="0" indent="0">
              <a:buNone/>
            </a:pPr>
            <a:endParaRPr lang="en-US" sz="800" dirty="0"/>
          </a:p>
        </p:txBody>
      </p:sp>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3</a:t>
            </a:fld>
            <a:endParaRPr lang="it-IT"/>
          </a:p>
        </p:txBody>
      </p:sp>
    </p:spTree>
    <p:extLst>
      <p:ext uri="{BB962C8B-B14F-4D97-AF65-F5344CB8AC3E}">
        <p14:creationId xmlns:p14="http://schemas.microsoft.com/office/powerpoint/2010/main" val="19505601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4</a:t>
            </a:fld>
            <a:endParaRPr lang="it-IT"/>
          </a:p>
        </p:txBody>
      </p:sp>
      <p:sp>
        <p:nvSpPr>
          <p:cNvPr id="8" name="Title 1"/>
          <p:cNvSpPr>
            <a:spLocks noGrp="1"/>
          </p:cNvSpPr>
          <p:nvPr>
            <p:ph type="title"/>
          </p:nvPr>
        </p:nvSpPr>
        <p:spPr>
          <a:xfrm>
            <a:off x="457200" y="133518"/>
            <a:ext cx="8229600" cy="807277"/>
          </a:xfrm>
        </p:spPr>
        <p:txBody>
          <a:bodyPr/>
          <a:lstStyle/>
          <a:p>
            <a:r>
              <a:rPr lang="en-US" dirty="0" smtClean="0"/>
              <a:t>Inorganic Scintillators -1-</a:t>
            </a:r>
            <a:endParaRPr lang="en-US" dirty="0"/>
          </a:p>
        </p:txBody>
      </p:sp>
      <p:sp>
        <p:nvSpPr>
          <p:cNvPr id="2" name="Rectangle 1"/>
          <p:cNvSpPr/>
          <p:nvPr/>
        </p:nvSpPr>
        <p:spPr>
          <a:xfrm>
            <a:off x="457200" y="1169384"/>
            <a:ext cx="8229600" cy="5047535"/>
          </a:xfrm>
          <a:prstGeom prst="rect">
            <a:avLst/>
          </a:prstGeom>
        </p:spPr>
        <p:txBody>
          <a:bodyPr wrap="square">
            <a:spAutoFit/>
          </a:bodyPr>
          <a:lstStyle/>
          <a:p>
            <a:pPr marL="342900" indent="-342900" algn="just">
              <a:buFont typeface="Arial"/>
              <a:buChar char="•"/>
            </a:pPr>
            <a:r>
              <a:rPr lang="en-US" sz="2400" dirty="0">
                <a:latin typeface="Times"/>
                <a:cs typeface="Times"/>
              </a:rPr>
              <a:t>The scintillation mechanism depends on the structure of the crystal lattice. In a pure </a:t>
            </a:r>
            <a:r>
              <a:rPr lang="en-US" sz="2400" dirty="0" smtClean="0">
                <a:latin typeface="Times"/>
                <a:cs typeface="Times"/>
              </a:rPr>
              <a:t>inorganic crystal, </a:t>
            </a:r>
            <a:r>
              <a:rPr lang="en-US" sz="2400" dirty="0">
                <a:latin typeface="Times"/>
                <a:cs typeface="Times"/>
              </a:rPr>
              <a:t>electrons are only allowed to occupy selected energy bands. </a:t>
            </a:r>
            <a:endParaRPr lang="en-US" sz="2400" dirty="0" smtClean="0">
              <a:latin typeface="Times"/>
              <a:cs typeface="Times"/>
            </a:endParaRPr>
          </a:p>
          <a:p>
            <a:pPr marL="342900" indent="-342900" algn="just">
              <a:buFont typeface="Arial"/>
              <a:buChar char="•"/>
            </a:pPr>
            <a:endParaRPr lang="en-US" sz="1000" dirty="0">
              <a:latin typeface="Times"/>
              <a:cs typeface="Times"/>
            </a:endParaRPr>
          </a:p>
          <a:p>
            <a:pPr marL="342900" indent="-342900" algn="just">
              <a:buFont typeface="Arial"/>
              <a:buChar char="•"/>
            </a:pPr>
            <a:r>
              <a:rPr lang="en-US" sz="2400" dirty="0">
                <a:latin typeface="Times"/>
                <a:cs typeface="Times"/>
              </a:rPr>
              <a:t>In the pure crystal, </a:t>
            </a:r>
            <a:r>
              <a:rPr lang="en-US" sz="2400" b="1" dirty="0">
                <a:latin typeface="Times"/>
                <a:cs typeface="Times"/>
              </a:rPr>
              <a:t>absorption of energy </a:t>
            </a:r>
            <a:r>
              <a:rPr lang="en-US" sz="2400" dirty="0">
                <a:latin typeface="Times"/>
                <a:cs typeface="Times"/>
              </a:rPr>
              <a:t>can elevate electrons from the valence band to the conduction band leaving a gap in the valence band. </a:t>
            </a:r>
            <a:endParaRPr lang="en-US" sz="2400" dirty="0" smtClean="0">
              <a:latin typeface="Times"/>
              <a:cs typeface="Times"/>
            </a:endParaRPr>
          </a:p>
          <a:p>
            <a:pPr marL="342900" indent="-342900" algn="just">
              <a:buFont typeface="Arial"/>
              <a:buChar char="•"/>
            </a:pPr>
            <a:endParaRPr lang="en-US" sz="2400" dirty="0">
              <a:latin typeface="Times"/>
              <a:cs typeface="Times"/>
            </a:endParaRPr>
          </a:p>
          <a:p>
            <a:pPr marL="342900" indent="-342900" algn="just">
              <a:buFont typeface="Arial"/>
              <a:buChar char="•"/>
            </a:pPr>
            <a:r>
              <a:rPr lang="en-US" sz="2400" dirty="0" smtClean="0">
                <a:latin typeface="Times"/>
                <a:cs typeface="Times"/>
              </a:rPr>
              <a:t>However</a:t>
            </a:r>
            <a:r>
              <a:rPr lang="en-US" sz="2400" dirty="0">
                <a:latin typeface="Times"/>
                <a:cs typeface="Times"/>
              </a:rPr>
              <a:t>, the return of an electron to </a:t>
            </a:r>
            <a:r>
              <a:rPr lang="en-US" sz="2400" dirty="0" smtClean="0">
                <a:latin typeface="Times"/>
                <a:cs typeface="Times"/>
              </a:rPr>
              <a:t>the </a:t>
            </a:r>
            <a:r>
              <a:rPr lang="en-US" sz="2400" dirty="0">
                <a:latin typeface="Times"/>
                <a:cs typeface="Times"/>
              </a:rPr>
              <a:t>valence band with the emission of a photon is an </a:t>
            </a:r>
            <a:r>
              <a:rPr lang="en-US" sz="2400" b="1" dirty="0">
                <a:latin typeface="Times"/>
                <a:cs typeface="Times"/>
              </a:rPr>
              <a:t>inefficient process</a:t>
            </a:r>
            <a:r>
              <a:rPr lang="en-US" sz="2400" dirty="0">
                <a:latin typeface="Times"/>
                <a:cs typeface="Times"/>
              </a:rPr>
              <a:t>. Few photons are released per decay, the energy is emitted by other mechanisms. In addition, band gap widths in pure crystals are such that the resulting emitted photon is too high to lie within the visible range.</a:t>
            </a:r>
            <a:endParaRPr lang="en-US" sz="2400" dirty="0">
              <a:latin typeface="Times"/>
              <a:cs typeface="Times"/>
            </a:endParaRPr>
          </a:p>
        </p:txBody>
      </p:sp>
    </p:spTree>
    <p:extLst>
      <p:ext uri="{BB962C8B-B14F-4D97-AF65-F5344CB8AC3E}">
        <p14:creationId xmlns:p14="http://schemas.microsoft.com/office/powerpoint/2010/main" val="12651284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5</a:t>
            </a:fld>
            <a:endParaRPr lang="it-IT"/>
          </a:p>
        </p:txBody>
      </p:sp>
      <p:sp>
        <p:nvSpPr>
          <p:cNvPr id="8" name="Title 1"/>
          <p:cNvSpPr>
            <a:spLocks noGrp="1"/>
          </p:cNvSpPr>
          <p:nvPr>
            <p:ph type="title"/>
          </p:nvPr>
        </p:nvSpPr>
        <p:spPr>
          <a:xfrm>
            <a:off x="457200" y="133518"/>
            <a:ext cx="8229600" cy="807277"/>
          </a:xfrm>
        </p:spPr>
        <p:txBody>
          <a:bodyPr/>
          <a:lstStyle/>
          <a:p>
            <a:r>
              <a:rPr lang="en-US" dirty="0" smtClean="0"/>
              <a:t>Inorganic Scintillators -2-</a:t>
            </a:r>
            <a:endParaRPr lang="en-US" dirty="0"/>
          </a:p>
        </p:txBody>
      </p:sp>
      <p:sp>
        <p:nvSpPr>
          <p:cNvPr id="2" name="Rectangle 1"/>
          <p:cNvSpPr/>
          <p:nvPr/>
        </p:nvSpPr>
        <p:spPr>
          <a:xfrm>
            <a:off x="457200" y="1169384"/>
            <a:ext cx="8229600" cy="3200876"/>
          </a:xfrm>
          <a:prstGeom prst="rect">
            <a:avLst/>
          </a:prstGeom>
        </p:spPr>
        <p:txBody>
          <a:bodyPr wrap="square">
            <a:spAutoFit/>
          </a:bodyPr>
          <a:lstStyle/>
          <a:p>
            <a:pPr marL="342900" indent="-342900" algn="just">
              <a:buFont typeface="Arial"/>
              <a:buChar char="•"/>
            </a:pPr>
            <a:r>
              <a:rPr lang="en-US" sz="2400" dirty="0">
                <a:latin typeface="Times"/>
                <a:cs typeface="Times"/>
              </a:rPr>
              <a:t>Small amounts of impurities are therefore added to the crystal. </a:t>
            </a:r>
            <a:r>
              <a:rPr lang="en-US" sz="2400" dirty="0" err="1">
                <a:latin typeface="Times"/>
                <a:cs typeface="Times"/>
              </a:rPr>
              <a:t>Tl</a:t>
            </a:r>
            <a:r>
              <a:rPr lang="en-US" sz="2400" dirty="0">
                <a:latin typeface="Times"/>
                <a:cs typeface="Times"/>
              </a:rPr>
              <a:t> is added to </a:t>
            </a:r>
            <a:r>
              <a:rPr lang="en-US" sz="2400" dirty="0" err="1">
                <a:latin typeface="Times"/>
                <a:cs typeface="Times"/>
              </a:rPr>
              <a:t>NaI</a:t>
            </a:r>
            <a:r>
              <a:rPr lang="en-US" sz="2400" dirty="0">
                <a:latin typeface="Times"/>
                <a:cs typeface="Times"/>
              </a:rPr>
              <a:t> in trace amounts. The impurities are called </a:t>
            </a:r>
            <a:r>
              <a:rPr lang="en-US" sz="2400" b="1" dirty="0" smtClean="0">
                <a:latin typeface="Times"/>
                <a:cs typeface="Times"/>
              </a:rPr>
              <a:t>activators</a:t>
            </a:r>
            <a:r>
              <a:rPr lang="en-US" sz="2400" dirty="0" smtClean="0">
                <a:latin typeface="Times"/>
                <a:cs typeface="Times"/>
              </a:rPr>
              <a:t>.</a:t>
            </a:r>
          </a:p>
          <a:p>
            <a:pPr marL="342900" indent="-342900" algn="just">
              <a:buFont typeface="Arial"/>
              <a:buChar char="•"/>
            </a:pPr>
            <a:endParaRPr lang="en-US" sz="1000" dirty="0">
              <a:latin typeface="Times"/>
              <a:cs typeface="Times"/>
            </a:endParaRPr>
          </a:p>
          <a:p>
            <a:pPr marL="342900" indent="-342900" algn="just">
              <a:buFont typeface="Arial"/>
              <a:buChar char="•"/>
            </a:pPr>
            <a:r>
              <a:rPr lang="en-US" sz="2400" dirty="0">
                <a:latin typeface="Times"/>
                <a:cs typeface="Times"/>
              </a:rPr>
              <a:t>Energy states are created within what would be the forbidden band in the pure crystal. The electron can de-excite through these levels back to the valence band. </a:t>
            </a:r>
            <a:r>
              <a:rPr lang="en-US" sz="2400" b="1" dirty="0">
                <a:latin typeface="Times"/>
                <a:cs typeface="Times"/>
              </a:rPr>
              <a:t>The energy levels created by the activator’s presence within the crystal are narrower than in the pure crystal.</a:t>
            </a:r>
            <a:endParaRPr lang="en-US" sz="2400" b="1" dirty="0">
              <a:latin typeface="Times"/>
              <a:cs typeface="Times"/>
            </a:endParaRPr>
          </a:p>
        </p:txBody>
      </p:sp>
      <p:pic>
        <p:nvPicPr>
          <p:cNvPr id="3" name="Picture 2" descr="Screen Shot 2015-10-21 at 18.30.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4" y="4527550"/>
            <a:ext cx="8039100" cy="1828800"/>
          </a:xfrm>
          <a:prstGeom prst="rect">
            <a:avLst/>
          </a:prstGeom>
        </p:spPr>
      </p:pic>
    </p:spTree>
    <p:extLst>
      <p:ext uri="{BB962C8B-B14F-4D97-AF65-F5344CB8AC3E}">
        <p14:creationId xmlns:p14="http://schemas.microsoft.com/office/powerpoint/2010/main" val="40869172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t-IT" smtClean="0"/>
              <a:t>EDIT-2015: Calorimetry Laboratory DAY3 </a:t>
            </a:r>
            <a:endParaRPr lang="it-IT"/>
          </a:p>
        </p:txBody>
      </p:sp>
      <p:sp>
        <p:nvSpPr>
          <p:cNvPr id="6" name="Slide Number Placeholder 5"/>
          <p:cNvSpPr>
            <a:spLocks noGrp="1"/>
          </p:cNvSpPr>
          <p:nvPr>
            <p:ph type="sldNum" sz="quarter" idx="12"/>
          </p:nvPr>
        </p:nvSpPr>
        <p:spPr/>
        <p:txBody>
          <a:bodyPr/>
          <a:lstStyle/>
          <a:p>
            <a:fld id="{91AE750E-B5B9-7B47-A78F-CE7D6C24F8BD}" type="slidenum">
              <a:rPr lang="it-IT" smtClean="0"/>
              <a:t>6</a:t>
            </a:fld>
            <a:endParaRPr lang="it-IT"/>
          </a:p>
        </p:txBody>
      </p:sp>
      <p:sp>
        <p:nvSpPr>
          <p:cNvPr id="2" name="Content Placeholder 1"/>
          <p:cNvSpPr>
            <a:spLocks noGrp="1"/>
          </p:cNvSpPr>
          <p:nvPr>
            <p:ph idx="1"/>
          </p:nvPr>
        </p:nvSpPr>
        <p:spPr>
          <a:xfrm>
            <a:off x="1115597" y="157648"/>
            <a:ext cx="6597816" cy="594987"/>
          </a:xfrm>
        </p:spPr>
        <p:txBody>
          <a:bodyPr>
            <a:normAutofit fontScale="92500"/>
          </a:bodyPr>
          <a:lstStyle/>
          <a:p>
            <a:pPr marL="0" indent="0">
              <a:buNone/>
            </a:pPr>
            <a:r>
              <a:rPr lang="en-US" dirty="0" smtClean="0"/>
              <a:t>Characteristics of crystals used in the lab</a:t>
            </a:r>
            <a:endParaRPr lang="en-US" dirty="0"/>
          </a:p>
        </p:txBody>
      </p:sp>
      <p:graphicFrame>
        <p:nvGraphicFramePr>
          <p:cNvPr id="7" name="Table 222"/>
          <p:cNvGraphicFramePr/>
          <p:nvPr>
            <p:extLst>
              <p:ext uri="{D42A27DB-BD31-4B8C-83A1-F6EECF244321}">
                <p14:modId xmlns:p14="http://schemas.microsoft.com/office/powerpoint/2010/main" val="2542466159"/>
              </p:ext>
            </p:extLst>
          </p:nvPr>
        </p:nvGraphicFramePr>
        <p:xfrm>
          <a:off x="1031868" y="790377"/>
          <a:ext cx="7158060" cy="2103120"/>
        </p:xfrm>
        <a:graphic>
          <a:graphicData uri="http://schemas.openxmlformats.org/drawingml/2006/table">
            <a:tbl>
              <a:tblPr firstRow="1" bandRow="1"/>
              <a:tblGrid>
                <a:gridCol w="3003607"/>
                <a:gridCol w="1353055"/>
                <a:gridCol w="1417851"/>
                <a:gridCol w="1383547"/>
              </a:tblGrid>
              <a:tr h="327869">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defRPr>
                          <a:latin typeface="Georgia"/>
                          <a:ea typeface="Georgia"/>
                          <a:cs typeface="Georgia"/>
                          <a:sym typeface="Georgia"/>
                        </a:defRPr>
                      </a:pPr>
                      <a:endParaRPr sz="1800" dirty="0"/>
                    </a:p>
                  </a:txBody>
                  <a:tcPr marL="50800" marR="50800" marT="50800" marB="50800" anchor="ctr" horzOverflow="overflow">
                    <a:lnL w="25400">
                      <a:solidFill>
                        <a:srgbClr val="FFFFFF"/>
                      </a:solidFill>
                      <a:miter lim="400000"/>
                    </a:lnL>
                    <a:lnR w="25400">
                      <a:solidFill>
                        <a:srgbClr val="0B5D18"/>
                      </a:solidFill>
                      <a:miter lim="400000"/>
                    </a:lnR>
                    <a:lnT w="25400">
                      <a:solidFill>
                        <a:srgbClr val="FFFFFF"/>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defRPr b="0">
                          <a:solidFill>
                            <a:srgbClr val="000000"/>
                          </a:solidFill>
                        </a:defRPr>
                      </a:pPr>
                      <a:r>
                        <a:rPr sz="1800" b="1" dirty="0">
                          <a:solidFill>
                            <a:srgbClr val="FFFFFF"/>
                          </a:solidFill>
                          <a:latin typeface="Georgia"/>
                          <a:ea typeface="Georgia"/>
                          <a:cs typeface="Georgia"/>
                          <a:sym typeface="Georgia"/>
                        </a:rPr>
                        <a:t>LYSO</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solidFill>
                      <a:srgbClr val="4A397E"/>
                    </a:solid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defRPr b="0">
                          <a:solidFill>
                            <a:srgbClr val="000000"/>
                          </a:solidFill>
                        </a:defRPr>
                      </a:pPr>
                      <a:r>
                        <a:rPr sz="1800" b="1" dirty="0">
                          <a:solidFill>
                            <a:srgbClr val="FFFFFF"/>
                          </a:solidFill>
                          <a:latin typeface="Georgia"/>
                          <a:ea typeface="Georgia"/>
                          <a:cs typeface="Georgia"/>
                          <a:sym typeface="Georgia"/>
                        </a:rPr>
                        <a:t>BaF</a:t>
                      </a:r>
                      <a:r>
                        <a:rPr sz="1800" b="1" baseline="-5999" dirty="0">
                          <a:solidFill>
                            <a:srgbClr val="FFFFFF"/>
                          </a:solidFill>
                          <a:latin typeface="Georgia"/>
                          <a:ea typeface="Georgia"/>
                          <a:cs typeface="Georgia"/>
                          <a:sym typeface="Georgia"/>
                        </a:rPr>
                        <a:t>2</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solidFill>
                      <a:srgbClr val="4A397E"/>
                    </a:solid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defRPr b="0">
                          <a:solidFill>
                            <a:srgbClr val="000000"/>
                          </a:solidFill>
                        </a:defRPr>
                      </a:pPr>
                      <a:r>
                        <a:rPr sz="1800" b="1" dirty="0">
                          <a:solidFill>
                            <a:srgbClr val="FFFFFF"/>
                          </a:solidFill>
                          <a:latin typeface="Georgia"/>
                          <a:ea typeface="Georgia"/>
                          <a:cs typeface="Georgia"/>
                          <a:sym typeface="Georgia"/>
                        </a:rPr>
                        <a:t>CsI</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solidFill>
                      <a:srgbClr val="4A397E"/>
                    </a:solidFill>
                  </a:tcPr>
                </a:tc>
              </a:tr>
              <a:tr h="301285">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algn="l" defTabSz="914400"/>
                      <a:r>
                        <a:rPr lang="en-US" sz="1600" dirty="0" smtClean="0">
                          <a:latin typeface="Georgia"/>
                          <a:ea typeface="Georgia"/>
                          <a:cs typeface="Georgia"/>
                          <a:sym typeface="Georgia"/>
                        </a:rPr>
                        <a:t>Radiation</a:t>
                      </a:r>
                      <a:r>
                        <a:rPr lang="en-US" sz="1600" baseline="0" dirty="0" smtClean="0">
                          <a:latin typeface="Georgia"/>
                          <a:ea typeface="Georgia"/>
                          <a:cs typeface="Georgia"/>
                          <a:sym typeface="Georgia"/>
                        </a:rPr>
                        <a:t> Length </a:t>
                      </a:r>
                      <a:r>
                        <a:rPr sz="1600" dirty="0" smtClean="0">
                          <a:latin typeface="Georgia"/>
                          <a:ea typeface="Georgia"/>
                          <a:cs typeface="Georgia"/>
                          <a:sym typeface="Georgia"/>
                        </a:rPr>
                        <a:t>X</a:t>
                      </a:r>
                      <a:r>
                        <a:rPr sz="1600" baseline="-5999" dirty="0" smtClean="0">
                          <a:latin typeface="Georgia"/>
                          <a:ea typeface="Georgia"/>
                          <a:cs typeface="Georgia"/>
                          <a:sym typeface="Georgia"/>
                        </a:rPr>
                        <a:t>0</a:t>
                      </a:r>
                      <a:r>
                        <a:rPr sz="1600" dirty="0" smtClean="0">
                          <a:latin typeface="Georgia"/>
                          <a:ea typeface="Georgia"/>
                          <a:cs typeface="Georgia"/>
                          <a:sym typeface="Georgia"/>
                        </a:rPr>
                        <a:t> </a:t>
                      </a:r>
                      <a:r>
                        <a:rPr sz="1600" dirty="0">
                          <a:latin typeface="Georgia"/>
                          <a:ea typeface="Georgia"/>
                          <a:cs typeface="Georgia"/>
                          <a:sym typeface="Georgia"/>
                        </a:rPr>
                        <a:t>[cm]</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dirty="0">
                          <a:latin typeface="Georgia"/>
                          <a:ea typeface="Georgia"/>
                          <a:cs typeface="Georgia"/>
                          <a:sym typeface="Georgia"/>
                        </a:rPr>
                        <a:t>1.14</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dirty="0">
                          <a:latin typeface="Georgia"/>
                          <a:ea typeface="Georgia"/>
                          <a:cs typeface="Georgia"/>
                          <a:sym typeface="Georgia"/>
                        </a:rPr>
                        <a:t>2.03</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dirty="0">
                          <a:latin typeface="Georgia"/>
                          <a:ea typeface="Georgia"/>
                          <a:cs typeface="Georgia"/>
                          <a:sym typeface="Georgia"/>
                        </a:rPr>
                        <a:t>1.86</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r>
              <a:tr h="301285">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algn="l" defTabSz="914400"/>
                      <a:r>
                        <a:rPr sz="1600" dirty="0">
                          <a:latin typeface="Georgia"/>
                          <a:ea typeface="Georgia"/>
                          <a:cs typeface="Georgia"/>
                          <a:sym typeface="Georgia"/>
                        </a:rPr>
                        <a:t>Light Yield [% NaI(Tl)]</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a:latin typeface="Georgia"/>
                          <a:ea typeface="Georgia"/>
                          <a:cs typeface="Georgia"/>
                          <a:sym typeface="Georgia"/>
                        </a:rPr>
                        <a:t>75</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b="1">
                          <a:latin typeface="Georgia"/>
                          <a:ea typeface="Georgia"/>
                          <a:cs typeface="Georgia"/>
                          <a:sym typeface="Georgia"/>
                        </a:rPr>
                        <a:t>4</a:t>
                      </a:r>
                      <a:r>
                        <a:rPr sz="1600">
                          <a:latin typeface="Georgia"/>
                          <a:ea typeface="Georgia"/>
                          <a:cs typeface="Georgia"/>
                          <a:sym typeface="Georgia"/>
                        </a:rPr>
                        <a:t>/36</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dirty="0">
                          <a:latin typeface="Georgia"/>
                          <a:ea typeface="Georgia"/>
                          <a:cs typeface="Georgia"/>
                          <a:sym typeface="Georgia"/>
                        </a:rPr>
                        <a:t>3.6</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r>
              <a:tr h="301285">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algn="l" defTabSz="914400"/>
                      <a:r>
                        <a:rPr lang="en-US" sz="1600" dirty="0" smtClean="0">
                          <a:latin typeface="Georgia"/>
                          <a:ea typeface="Georgia"/>
                          <a:cs typeface="Georgia"/>
                          <a:sym typeface="Georgia"/>
                        </a:rPr>
                        <a:t>Decay</a:t>
                      </a:r>
                      <a:r>
                        <a:rPr lang="en-US" sz="1600" baseline="0" dirty="0" smtClean="0">
                          <a:latin typeface="Georgia"/>
                          <a:ea typeface="Georgia"/>
                          <a:cs typeface="Georgia"/>
                          <a:sym typeface="Georgia"/>
                        </a:rPr>
                        <a:t> Time</a:t>
                      </a:r>
                      <a:r>
                        <a:rPr sz="1600" dirty="0" smtClean="0">
                          <a:latin typeface="Georgia"/>
                          <a:ea typeface="Georgia"/>
                          <a:cs typeface="Georgia"/>
                          <a:sym typeface="Georgia"/>
                        </a:rPr>
                        <a:t>[</a:t>
                      </a:r>
                      <a:r>
                        <a:rPr sz="1600" dirty="0">
                          <a:latin typeface="Georgia"/>
                          <a:ea typeface="Georgia"/>
                          <a:cs typeface="Georgia"/>
                          <a:sym typeface="Georgia"/>
                        </a:rPr>
                        <a:t>ns]</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dirty="0">
                          <a:latin typeface="Georgia"/>
                          <a:ea typeface="Georgia"/>
                          <a:cs typeface="Georgia"/>
                          <a:sym typeface="Georgia"/>
                        </a:rPr>
                        <a:t>40</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b="1">
                          <a:latin typeface="Georgia"/>
                          <a:ea typeface="Georgia"/>
                          <a:cs typeface="Georgia"/>
                          <a:sym typeface="Georgia"/>
                        </a:rPr>
                        <a:t>0.9</a:t>
                      </a:r>
                      <a:r>
                        <a:rPr sz="1600">
                          <a:latin typeface="Georgia"/>
                          <a:ea typeface="Georgia"/>
                          <a:cs typeface="Georgia"/>
                          <a:sym typeface="Georgia"/>
                        </a:rPr>
                        <a:t>/650</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dirty="0">
                          <a:latin typeface="Georgia"/>
                          <a:ea typeface="Georgia"/>
                          <a:cs typeface="Georgia"/>
                          <a:sym typeface="Georgia"/>
                        </a:rPr>
                        <a:t>20</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r>
              <a:tr h="301285">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algn="l" defTabSz="914400"/>
                      <a:r>
                        <a:rPr lang="en-US" sz="1600" dirty="0" err="1" smtClean="0">
                          <a:latin typeface="Georgia"/>
                          <a:ea typeface="Georgia"/>
                          <a:cs typeface="Georgia"/>
                          <a:sym typeface="Georgia"/>
                        </a:rPr>
                        <a:t>Photosensor</a:t>
                      </a:r>
                      <a:endParaRPr sz="1600" dirty="0">
                        <a:latin typeface="Georgia"/>
                        <a:ea typeface="Georgia"/>
                        <a:cs typeface="Georgia"/>
                        <a:sym typeface="Georgia"/>
                      </a:endParaRP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a:latin typeface="Georgia"/>
                          <a:ea typeface="Georgia"/>
                          <a:cs typeface="Georgia"/>
                          <a:sym typeface="Georgia"/>
                        </a:rPr>
                        <a:t>APD</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b="1" dirty="0" smtClean="0">
                          <a:latin typeface="Georgia"/>
                          <a:ea typeface="Georgia"/>
                          <a:cs typeface="Georgia"/>
                          <a:sym typeface="Georgia"/>
                        </a:rPr>
                        <a:t>R</a:t>
                      </a:r>
                      <a:r>
                        <a:rPr lang="en-US" sz="1600" b="1" dirty="0" smtClean="0">
                          <a:latin typeface="Georgia"/>
                          <a:ea typeface="Georgia"/>
                          <a:cs typeface="Georgia"/>
                          <a:sym typeface="Georgia"/>
                        </a:rPr>
                        <a:t>M</a:t>
                      </a:r>
                      <a:r>
                        <a:rPr sz="1600" b="1" dirty="0" smtClean="0">
                          <a:latin typeface="Georgia"/>
                          <a:ea typeface="Georgia"/>
                          <a:cs typeface="Georgia"/>
                          <a:sym typeface="Georgia"/>
                        </a:rPr>
                        <a:t>D </a:t>
                      </a:r>
                      <a:r>
                        <a:rPr sz="1600" b="1" dirty="0">
                          <a:latin typeface="Georgia"/>
                          <a:ea typeface="Georgia"/>
                          <a:cs typeface="Georgia"/>
                          <a:sym typeface="Georgia"/>
                        </a:rPr>
                        <a:t>APD</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dirty="0">
                          <a:latin typeface="Georgia"/>
                          <a:ea typeface="Georgia"/>
                          <a:cs typeface="Georgia"/>
                          <a:sym typeface="Georgia"/>
                        </a:rPr>
                        <a:t>SiPM</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r>
              <a:tr h="301285">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algn="l" defTabSz="914400"/>
                      <a:r>
                        <a:rPr lang="en-US" sz="1600" dirty="0" smtClean="0">
                          <a:latin typeface="Georgia"/>
                          <a:ea typeface="Georgia"/>
                          <a:cs typeface="Georgia"/>
                          <a:sym typeface="Georgia"/>
                        </a:rPr>
                        <a:t>Wavelength</a:t>
                      </a:r>
                      <a:r>
                        <a:rPr lang="en-US" sz="1600" baseline="0" dirty="0" smtClean="0">
                          <a:latin typeface="Georgia"/>
                          <a:ea typeface="Georgia"/>
                          <a:cs typeface="Georgia"/>
                          <a:sym typeface="Georgia"/>
                        </a:rPr>
                        <a:t> </a:t>
                      </a:r>
                      <a:r>
                        <a:rPr sz="1600" dirty="0" smtClean="0">
                          <a:latin typeface="Georgia"/>
                          <a:ea typeface="Georgia"/>
                          <a:cs typeface="Georgia"/>
                          <a:sym typeface="Georgia"/>
                        </a:rPr>
                        <a:t>[</a:t>
                      </a:r>
                      <a:r>
                        <a:rPr sz="1600" dirty="0">
                          <a:latin typeface="Georgia"/>
                          <a:ea typeface="Georgia"/>
                          <a:cs typeface="Georgia"/>
                          <a:sym typeface="Georgia"/>
                        </a:rPr>
                        <a:t>nm]</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dirty="0">
                          <a:latin typeface="Georgia"/>
                          <a:ea typeface="Georgia"/>
                          <a:cs typeface="Georgia"/>
                          <a:sym typeface="Georgia"/>
                        </a:rPr>
                        <a:t>402</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b="1" dirty="0">
                          <a:latin typeface="Georgia"/>
                          <a:ea typeface="Georgia"/>
                          <a:cs typeface="Georgia"/>
                          <a:sym typeface="Georgia"/>
                        </a:rPr>
                        <a:t>220</a:t>
                      </a:r>
                      <a:r>
                        <a:rPr sz="1600" dirty="0">
                          <a:latin typeface="Georgia"/>
                          <a:ea typeface="Georgia"/>
                          <a:cs typeface="Georgia"/>
                          <a:sym typeface="Georgia"/>
                        </a:rPr>
                        <a:t>/300</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Helvetica Light"/>
                          <a:ea typeface="Helvetica Light"/>
                          <a:cs typeface="Helvetica Light"/>
                        </a:defRPr>
                      </a:lvl1pPr>
                      <a:lvl2pPr marL="457200" algn="l" defTabSz="457200" rtl="0" eaLnBrk="1" latinLnBrk="0" hangingPunct="1">
                        <a:defRPr sz="1800" kern="1200">
                          <a:solidFill>
                            <a:schemeClr val="tx1"/>
                          </a:solidFill>
                          <a:latin typeface="Helvetica Light"/>
                          <a:ea typeface="Helvetica Light"/>
                          <a:cs typeface="Helvetica Light"/>
                        </a:defRPr>
                      </a:lvl2pPr>
                      <a:lvl3pPr marL="914400" algn="l" defTabSz="457200" rtl="0" eaLnBrk="1" latinLnBrk="0" hangingPunct="1">
                        <a:defRPr sz="1800" kern="1200">
                          <a:solidFill>
                            <a:schemeClr val="tx1"/>
                          </a:solidFill>
                          <a:latin typeface="Helvetica Light"/>
                          <a:ea typeface="Helvetica Light"/>
                          <a:cs typeface="Helvetica Light"/>
                        </a:defRPr>
                      </a:lvl3pPr>
                      <a:lvl4pPr marL="1371600" algn="l" defTabSz="457200" rtl="0" eaLnBrk="1" latinLnBrk="0" hangingPunct="1">
                        <a:defRPr sz="1800" kern="1200">
                          <a:solidFill>
                            <a:schemeClr val="tx1"/>
                          </a:solidFill>
                          <a:latin typeface="Helvetica Light"/>
                          <a:ea typeface="Helvetica Light"/>
                          <a:cs typeface="Helvetica Light"/>
                        </a:defRPr>
                      </a:lvl4pPr>
                      <a:lvl5pPr marL="1828800" algn="l" defTabSz="457200" rtl="0" eaLnBrk="1" latinLnBrk="0" hangingPunct="1">
                        <a:defRPr sz="1800" kern="1200">
                          <a:solidFill>
                            <a:schemeClr val="tx1"/>
                          </a:solidFill>
                          <a:latin typeface="Helvetica Light"/>
                          <a:ea typeface="Helvetica Light"/>
                          <a:cs typeface="Helvetica Light"/>
                        </a:defRPr>
                      </a:lvl5pPr>
                      <a:lvl6pPr marL="2286000" algn="l" defTabSz="457200" rtl="0" eaLnBrk="1" latinLnBrk="0" hangingPunct="1">
                        <a:defRPr sz="1800" kern="1200">
                          <a:solidFill>
                            <a:schemeClr val="tx1"/>
                          </a:solidFill>
                          <a:latin typeface="Helvetica Light"/>
                          <a:ea typeface="Helvetica Light"/>
                          <a:cs typeface="Helvetica Light"/>
                        </a:defRPr>
                      </a:lvl6pPr>
                      <a:lvl7pPr marL="2743200" algn="l" defTabSz="457200" rtl="0" eaLnBrk="1" latinLnBrk="0" hangingPunct="1">
                        <a:defRPr sz="1800" kern="1200">
                          <a:solidFill>
                            <a:schemeClr val="tx1"/>
                          </a:solidFill>
                          <a:latin typeface="Helvetica Light"/>
                          <a:ea typeface="Helvetica Light"/>
                          <a:cs typeface="Helvetica Light"/>
                        </a:defRPr>
                      </a:lvl7pPr>
                      <a:lvl8pPr marL="3200400" algn="l" defTabSz="457200" rtl="0" eaLnBrk="1" latinLnBrk="0" hangingPunct="1">
                        <a:defRPr sz="1800" kern="1200">
                          <a:solidFill>
                            <a:schemeClr val="tx1"/>
                          </a:solidFill>
                          <a:latin typeface="Helvetica Light"/>
                          <a:ea typeface="Helvetica Light"/>
                          <a:cs typeface="Helvetica Light"/>
                        </a:defRPr>
                      </a:lvl8pPr>
                      <a:lvl9pPr marL="3657600" algn="l" defTabSz="457200" rtl="0" eaLnBrk="1" latinLnBrk="0" hangingPunct="1">
                        <a:defRPr sz="1800" kern="1200">
                          <a:solidFill>
                            <a:schemeClr val="tx1"/>
                          </a:solidFill>
                          <a:latin typeface="Helvetica Light"/>
                          <a:ea typeface="Helvetica Light"/>
                          <a:cs typeface="Helvetica Light"/>
                        </a:defRPr>
                      </a:lvl9pPr>
                    </a:lstStyle>
                    <a:p>
                      <a:pPr lvl="0" defTabSz="914400"/>
                      <a:r>
                        <a:rPr sz="1600" dirty="0">
                          <a:latin typeface="Georgia"/>
                          <a:ea typeface="Georgia"/>
                          <a:cs typeface="Georgia"/>
                          <a:sym typeface="Georgia"/>
                        </a:rPr>
                        <a:t>310</a:t>
                      </a:r>
                    </a:p>
                  </a:txBody>
                  <a:tcPr marL="50800" marR="50800" marT="50800" marB="50800" anchor="ctr" horzOverflow="overflow">
                    <a:lnL w="25400">
                      <a:solidFill>
                        <a:srgbClr val="0B5D18"/>
                      </a:solidFill>
                      <a:miter lim="400000"/>
                    </a:lnL>
                    <a:lnR w="25400">
                      <a:solidFill>
                        <a:srgbClr val="0B5D18"/>
                      </a:solidFill>
                      <a:miter lim="400000"/>
                    </a:lnR>
                    <a:lnT w="25400">
                      <a:solidFill>
                        <a:srgbClr val="0B5D18"/>
                      </a:solidFill>
                      <a:miter lim="400000"/>
                    </a:lnT>
                    <a:lnB w="25400">
                      <a:solidFill>
                        <a:srgbClr val="0B5D18"/>
                      </a:solidFill>
                      <a:miter lim="400000"/>
                    </a:lnB>
                    <a:lnTlToBr w="12700" cmpd="sng">
                      <a:noFill/>
                      <a:prstDash val="solid"/>
                    </a:lnTlToBr>
                    <a:lnBlToTr w="12700" cmpd="sng">
                      <a:noFill/>
                      <a:prstDash val="solid"/>
                    </a:lnBlToTr>
                    <a:noFill/>
                  </a:tcPr>
                </a:tc>
              </a:tr>
            </a:tbl>
          </a:graphicData>
        </a:graphic>
      </p:graphicFrame>
      <p:sp>
        <p:nvSpPr>
          <p:cNvPr id="8" name="TextBox 7"/>
          <p:cNvSpPr txBox="1"/>
          <p:nvPr/>
        </p:nvSpPr>
        <p:spPr>
          <a:xfrm>
            <a:off x="457200" y="3057582"/>
            <a:ext cx="8699818" cy="1477328"/>
          </a:xfrm>
          <a:prstGeom prst="rect">
            <a:avLst/>
          </a:prstGeom>
          <a:noFill/>
        </p:spPr>
        <p:txBody>
          <a:bodyPr wrap="none" rtlCol="0">
            <a:spAutoFit/>
          </a:bodyPr>
          <a:lstStyle/>
          <a:p>
            <a:r>
              <a:rPr lang="en-US" dirty="0" smtClean="0"/>
              <a:t>These crystals have been selected with a lot of variation on parameters :</a:t>
            </a:r>
          </a:p>
          <a:p>
            <a:pPr marL="285750" indent="-285750">
              <a:buFont typeface="Wingdings" charset="0"/>
              <a:buChar char="à"/>
            </a:pPr>
            <a:r>
              <a:rPr lang="en-US" dirty="0" smtClean="0"/>
              <a:t>mechanical consideration (density of LYSO is 7 g/cm</a:t>
            </a:r>
            <a:r>
              <a:rPr lang="en-US" baseline="30000" dirty="0" smtClean="0"/>
              <a:t>3 </a:t>
            </a:r>
            <a:r>
              <a:rPr lang="en-US" dirty="0" err="1" smtClean="0"/>
              <a:t>w.r.t</a:t>
            </a:r>
            <a:r>
              <a:rPr lang="en-US" dirty="0" smtClean="0"/>
              <a:t> to 4-5 g/cm</a:t>
            </a:r>
            <a:r>
              <a:rPr lang="en-US" baseline="30000" dirty="0" smtClean="0"/>
              <a:t>3</a:t>
            </a:r>
            <a:r>
              <a:rPr lang="en-US" dirty="0" smtClean="0"/>
              <a:t> of the other two)</a:t>
            </a:r>
          </a:p>
          <a:p>
            <a:pPr marL="285750" indent="-285750">
              <a:buFont typeface="Wingdings" charset="0"/>
              <a:buChar char="à"/>
            </a:pPr>
            <a:r>
              <a:rPr lang="en-US" dirty="0" smtClean="0"/>
              <a:t>Large variation in the light output and in the time emission distribution</a:t>
            </a:r>
          </a:p>
          <a:p>
            <a:r>
              <a:rPr lang="en-US" dirty="0" smtClean="0">
                <a:sym typeface="Wingdings"/>
              </a:rPr>
              <a:t> </a:t>
            </a:r>
            <a:r>
              <a:rPr lang="en-US" dirty="0" err="1">
                <a:sym typeface="Wingdings"/>
              </a:rPr>
              <a:t>U</a:t>
            </a:r>
            <a:r>
              <a:rPr lang="en-US" dirty="0" err="1" smtClean="0"/>
              <a:t>ndoped</a:t>
            </a:r>
            <a:r>
              <a:rPr lang="en-US" dirty="0" smtClean="0"/>
              <a:t> </a:t>
            </a:r>
            <a:r>
              <a:rPr lang="en-US" dirty="0" err="1" smtClean="0"/>
              <a:t>CsI</a:t>
            </a:r>
            <a:r>
              <a:rPr lang="en-US" dirty="0" smtClean="0"/>
              <a:t> is also slightly hygroscopic and softer than the other two.</a:t>
            </a:r>
          </a:p>
          <a:p>
            <a:r>
              <a:rPr lang="en-US" dirty="0" smtClean="0">
                <a:sym typeface="Wingdings"/>
              </a:rPr>
              <a:t> </a:t>
            </a:r>
            <a:r>
              <a:rPr lang="en-US" dirty="0" smtClean="0"/>
              <a:t>The BaF</a:t>
            </a:r>
            <a:r>
              <a:rPr lang="en-US" baseline="-25000" dirty="0" smtClean="0"/>
              <a:t>2</a:t>
            </a:r>
            <a:r>
              <a:rPr lang="en-US" dirty="0" smtClean="0"/>
              <a:t> is a special crystal since has two different components .</a:t>
            </a:r>
          </a:p>
        </p:txBody>
      </p:sp>
      <p:pic>
        <p:nvPicPr>
          <p:cNvPr id="3" name="Picture 2"/>
          <p:cNvPicPr>
            <a:picLocks noChangeAspect="1"/>
          </p:cNvPicPr>
          <p:nvPr/>
        </p:nvPicPr>
        <p:blipFill>
          <a:blip r:embed="rId2"/>
          <a:stretch>
            <a:fillRect/>
          </a:stretch>
        </p:blipFill>
        <p:spPr>
          <a:xfrm>
            <a:off x="6208177" y="4534910"/>
            <a:ext cx="3010472" cy="2337204"/>
          </a:xfrm>
          <a:prstGeom prst="rect">
            <a:avLst/>
          </a:prstGeom>
        </p:spPr>
      </p:pic>
      <p:pic>
        <p:nvPicPr>
          <p:cNvPr id="9" name="Picture 8"/>
          <p:cNvPicPr>
            <a:picLocks noChangeAspect="1"/>
          </p:cNvPicPr>
          <p:nvPr/>
        </p:nvPicPr>
        <p:blipFill>
          <a:blip r:embed="rId3"/>
          <a:stretch>
            <a:fillRect/>
          </a:stretch>
        </p:blipFill>
        <p:spPr>
          <a:xfrm>
            <a:off x="1115597" y="4534910"/>
            <a:ext cx="4051300" cy="1739900"/>
          </a:xfrm>
          <a:prstGeom prst="rect">
            <a:avLst/>
          </a:prstGeom>
        </p:spPr>
      </p:pic>
    </p:spTree>
    <p:extLst>
      <p:ext uri="{BB962C8B-B14F-4D97-AF65-F5344CB8AC3E}">
        <p14:creationId xmlns:p14="http://schemas.microsoft.com/office/powerpoint/2010/main" val="3373398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459318" y="1218108"/>
            <a:ext cx="1711127" cy="1529665"/>
          </a:xfrm>
          <a:prstGeom prst="rect">
            <a:avLst/>
          </a:prstGeom>
          <a:solidFill>
            <a:schemeClr val="bg2">
              <a:lumMod val="75000"/>
              <a:alpha val="6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a:endParaRPr>
          </a:p>
        </p:txBody>
      </p:sp>
      <p:sp>
        <p:nvSpPr>
          <p:cNvPr id="26" name="Rectangle 25"/>
          <p:cNvSpPr/>
          <p:nvPr/>
        </p:nvSpPr>
        <p:spPr>
          <a:xfrm>
            <a:off x="3684525" y="1218108"/>
            <a:ext cx="1711127" cy="1529665"/>
          </a:xfrm>
          <a:prstGeom prst="rect">
            <a:avLst/>
          </a:prstGeom>
          <a:solidFill>
            <a:srgbClr val="C4BD97">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a:endParaRPr>
          </a:p>
        </p:txBody>
      </p:sp>
      <p:pic>
        <p:nvPicPr>
          <p:cNvPr id="25" name="Picture 24"/>
          <p:cNvPicPr>
            <a:picLocks noChangeAspect="1"/>
          </p:cNvPicPr>
          <p:nvPr/>
        </p:nvPicPr>
        <p:blipFill>
          <a:blip r:embed="rId2"/>
          <a:stretch>
            <a:fillRect/>
          </a:stretch>
        </p:blipFill>
        <p:spPr>
          <a:xfrm rot="18875034">
            <a:off x="4264652" y="2108545"/>
            <a:ext cx="414788" cy="414788"/>
          </a:xfrm>
          <a:prstGeom prst="rect">
            <a:avLst/>
          </a:prstGeom>
        </p:spPr>
      </p:pic>
      <p:sp>
        <p:nvSpPr>
          <p:cNvPr id="13" name="Cube 12"/>
          <p:cNvSpPr/>
          <p:nvPr/>
        </p:nvSpPr>
        <p:spPr>
          <a:xfrm rot="16200000">
            <a:off x="4322424" y="1817635"/>
            <a:ext cx="271257" cy="453142"/>
          </a:xfrm>
          <a:prstGeom prst="cub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a:endParaRPr>
          </a:p>
        </p:txBody>
      </p:sp>
      <p:sp>
        <p:nvSpPr>
          <p:cNvPr id="39" name="Cube 38"/>
          <p:cNvSpPr/>
          <p:nvPr/>
        </p:nvSpPr>
        <p:spPr>
          <a:xfrm rot="16200000">
            <a:off x="4389277" y="1691571"/>
            <a:ext cx="135629" cy="487350"/>
          </a:xfrm>
          <a:prstGeom prst="cube">
            <a:avLst>
              <a:gd name="adj" fmla="val 80546"/>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7F7F7F"/>
              </a:solidFill>
              <a:latin typeface="Times"/>
            </a:endParaRPr>
          </a:p>
        </p:txBody>
      </p:sp>
      <p:pic>
        <p:nvPicPr>
          <p:cNvPr id="34" name="Picture 33"/>
          <p:cNvPicPr>
            <a:picLocks noChangeAspect="1"/>
          </p:cNvPicPr>
          <p:nvPr/>
        </p:nvPicPr>
        <p:blipFill>
          <a:blip r:embed="rId2"/>
          <a:stretch>
            <a:fillRect/>
          </a:stretch>
        </p:blipFill>
        <p:spPr>
          <a:xfrm rot="18872837">
            <a:off x="4136531" y="2605362"/>
            <a:ext cx="674531" cy="674531"/>
          </a:xfrm>
          <a:prstGeom prst="rect">
            <a:avLst/>
          </a:prstGeom>
        </p:spPr>
      </p:pic>
      <p:pic>
        <p:nvPicPr>
          <p:cNvPr id="17" name="Picture 16"/>
          <p:cNvPicPr>
            <a:picLocks noChangeAspect="1"/>
          </p:cNvPicPr>
          <p:nvPr/>
        </p:nvPicPr>
        <p:blipFill>
          <a:blip r:embed="rId2"/>
          <a:stretch>
            <a:fillRect/>
          </a:stretch>
        </p:blipFill>
        <p:spPr>
          <a:xfrm rot="18872837">
            <a:off x="2050635" y="2599793"/>
            <a:ext cx="423794" cy="423794"/>
          </a:xfrm>
          <a:prstGeom prst="rect">
            <a:avLst/>
          </a:prstGeom>
        </p:spPr>
      </p:pic>
      <p:pic>
        <p:nvPicPr>
          <p:cNvPr id="16" name="Picture 15"/>
          <p:cNvPicPr>
            <a:picLocks noChangeAspect="1"/>
          </p:cNvPicPr>
          <p:nvPr/>
        </p:nvPicPr>
        <p:blipFill>
          <a:blip r:embed="rId2"/>
          <a:stretch>
            <a:fillRect/>
          </a:stretch>
        </p:blipFill>
        <p:spPr>
          <a:xfrm rot="18875034">
            <a:off x="2063514" y="2108545"/>
            <a:ext cx="414788" cy="414788"/>
          </a:xfrm>
          <a:prstGeom prst="rect">
            <a:avLst/>
          </a:prstGeom>
        </p:spPr>
      </p:pic>
      <p:sp>
        <p:nvSpPr>
          <p:cNvPr id="6" name="Can 5"/>
          <p:cNvSpPr/>
          <p:nvPr/>
        </p:nvSpPr>
        <p:spPr>
          <a:xfrm rot="5400000">
            <a:off x="-276080" y="2774467"/>
            <a:ext cx="2498921" cy="1946764"/>
          </a:xfrm>
          <a:prstGeom prst="can">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a:endParaRPr>
          </a:p>
        </p:txBody>
      </p:sp>
      <p:sp>
        <p:nvSpPr>
          <p:cNvPr id="2" name="Title 1"/>
          <p:cNvSpPr>
            <a:spLocks noGrp="1"/>
          </p:cNvSpPr>
          <p:nvPr>
            <p:ph type="title"/>
          </p:nvPr>
        </p:nvSpPr>
        <p:spPr>
          <a:xfrm>
            <a:off x="457200" y="0"/>
            <a:ext cx="8229600" cy="1143000"/>
          </a:xfrm>
        </p:spPr>
        <p:txBody>
          <a:bodyPr/>
          <a:lstStyle/>
          <a:p>
            <a:r>
              <a:rPr lang="en-US" noProof="0" dirty="0" smtClean="0"/>
              <a:t>Experimental setup</a:t>
            </a:r>
            <a:endParaRPr lang="en-US" noProof="0" dirty="0"/>
          </a:p>
        </p:txBody>
      </p:sp>
      <p:sp>
        <p:nvSpPr>
          <p:cNvPr id="7" name="Cube 6"/>
          <p:cNvSpPr/>
          <p:nvPr/>
        </p:nvSpPr>
        <p:spPr>
          <a:xfrm>
            <a:off x="1415312" y="3071846"/>
            <a:ext cx="7728688" cy="14044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a:endParaRPr>
          </a:p>
        </p:txBody>
      </p:sp>
      <p:sp>
        <p:nvSpPr>
          <p:cNvPr id="8" name="TextBox 7"/>
          <p:cNvSpPr txBox="1"/>
          <p:nvPr/>
        </p:nvSpPr>
        <p:spPr>
          <a:xfrm>
            <a:off x="39845" y="3512308"/>
            <a:ext cx="1368016" cy="800219"/>
          </a:xfrm>
          <a:prstGeom prst="rect">
            <a:avLst/>
          </a:prstGeom>
          <a:noFill/>
        </p:spPr>
        <p:txBody>
          <a:bodyPr wrap="none" rtlCol="0">
            <a:spAutoFit/>
          </a:bodyPr>
          <a:lstStyle/>
          <a:p>
            <a:pPr algn="ctr"/>
            <a:r>
              <a:rPr lang="it-IT" sz="1600" dirty="0" smtClean="0">
                <a:solidFill>
                  <a:schemeClr val="bg1"/>
                </a:solidFill>
                <a:latin typeface="Times"/>
              </a:rPr>
              <a:t>UV </a:t>
            </a:r>
            <a:r>
              <a:rPr lang="it-IT" sz="1600" dirty="0" err="1" smtClean="0">
                <a:solidFill>
                  <a:schemeClr val="bg1"/>
                </a:solidFill>
                <a:latin typeface="Times"/>
              </a:rPr>
              <a:t>extended</a:t>
            </a:r>
            <a:endParaRPr lang="it-IT" sz="1600" dirty="0" smtClean="0">
              <a:solidFill>
                <a:schemeClr val="bg1"/>
              </a:solidFill>
              <a:latin typeface="Times"/>
            </a:endParaRPr>
          </a:p>
          <a:p>
            <a:pPr algn="ctr"/>
            <a:r>
              <a:rPr lang="it-IT" sz="1600" dirty="0" smtClean="0">
                <a:solidFill>
                  <a:schemeClr val="bg1"/>
                </a:solidFill>
                <a:latin typeface="Times"/>
              </a:rPr>
              <a:t>PMT</a:t>
            </a:r>
          </a:p>
          <a:p>
            <a:pPr algn="ctr"/>
            <a:r>
              <a:rPr lang="it-IT" sz="1400" dirty="0" smtClean="0">
                <a:solidFill>
                  <a:schemeClr val="bg1"/>
                </a:solidFill>
                <a:latin typeface="Times"/>
              </a:rPr>
              <a:t>Gain = 3.8 x 10</a:t>
            </a:r>
            <a:r>
              <a:rPr lang="it-IT" sz="1400" baseline="30000" dirty="0" smtClean="0">
                <a:solidFill>
                  <a:schemeClr val="bg1"/>
                </a:solidFill>
                <a:latin typeface="Times"/>
              </a:rPr>
              <a:t>6</a:t>
            </a:r>
            <a:endParaRPr lang="it-IT" sz="1400" baseline="30000" dirty="0">
              <a:solidFill>
                <a:schemeClr val="bg1"/>
              </a:solidFill>
              <a:latin typeface="Times"/>
            </a:endParaRPr>
          </a:p>
        </p:txBody>
      </p:sp>
      <p:sp>
        <p:nvSpPr>
          <p:cNvPr id="9" name="TextBox 8"/>
          <p:cNvSpPr txBox="1"/>
          <p:nvPr/>
        </p:nvSpPr>
        <p:spPr>
          <a:xfrm>
            <a:off x="4217990" y="3684152"/>
            <a:ext cx="851465" cy="369332"/>
          </a:xfrm>
          <a:prstGeom prst="rect">
            <a:avLst/>
          </a:prstGeom>
          <a:noFill/>
        </p:spPr>
        <p:txBody>
          <a:bodyPr wrap="none" rtlCol="0">
            <a:spAutoFit/>
          </a:bodyPr>
          <a:lstStyle/>
          <a:p>
            <a:r>
              <a:rPr lang="it-IT" dirty="0" smtClean="0">
                <a:latin typeface="Times"/>
              </a:rPr>
              <a:t>Crystal</a:t>
            </a:r>
            <a:endParaRPr lang="it-IT" dirty="0">
              <a:latin typeface="Times"/>
            </a:endParaRPr>
          </a:p>
        </p:txBody>
      </p:sp>
      <p:sp>
        <p:nvSpPr>
          <p:cNvPr id="10" name="Can 9"/>
          <p:cNvSpPr/>
          <p:nvPr/>
        </p:nvSpPr>
        <p:spPr>
          <a:xfrm>
            <a:off x="1855704" y="2512033"/>
            <a:ext cx="869768" cy="157601"/>
          </a:xfrm>
          <a:prstGeom prst="can">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bg2">
                  <a:lumMod val="75000"/>
                </a:schemeClr>
              </a:solidFill>
              <a:latin typeface="Times"/>
            </a:endParaRPr>
          </a:p>
        </p:txBody>
      </p:sp>
      <p:sp>
        <p:nvSpPr>
          <p:cNvPr id="11" name="TextBox 10"/>
          <p:cNvSpPr txBox="1"/>
          <p:nvPr/>
        </p:nvSpPr>
        <p:spPr>
          <a:xfrm>
            <a:off x="1703551" y="2243926"/>
            <a:ext cx="560704" cy="338554"/>
          </a:xfrm>
          <a:prstGeom prst="rect">
            <a:avLst/>
          </a:prstGeom>
          <a:noFill/>
        </p:spPr>
        <p:txBody>
          <a:bodyPr wrap="none" rtlCol="0">
            <a:spAutoFit/>
          </a:bodyPr>
          <a:lstStyle/>
          <a:p>
            <a:r>
              <a:rPr lang="it-IT" sz="1600" baseline="30000" dirty="0" smtClean="0">
                <a:latin typeface="Times"/>
              </a:rPr>
              <a:t>22</a:t>
            </a:r>
            <a:r>
              <a:rPr lang="it-IT" sz="1600" dirty="0" smtClean="0">
                <a:latin typeface="Times"/>
              </a:rPr>
              <a:t>Na</a:t>
            </a:r>
            <a:endParaRPr lang="it-IT" sz="1600" dirty="0">
              <a:latin typeface="Times"/>
            </a:endParaRPr>
          </a:p>
        </p:txBody>
      </p:sp>
      <p:sp>
        <p:nvSpPr>
          <p:cNvPr id="15" name="TextBox 14"/>
          <p:cNvSpPr txBox="1"/>
          <p:nvPr/>
        </p:nvSpPr>
        <p:spPr>
          <a:xfrm>
            <a:off x="1359446" y="1313433"/>
            <a:ext cx="1911601" cy="507831"/>
          </a:xfrm>
          <a:prstGeom prst="rect">
            <a:avLst/>
          </a:prstGeom>
          <a:noFill/>
        </p:spPr>
        <p:txBody>
          <a:bodyPr wrap="none" rtlCol="0">
            <a:spAutoFit/>
          </a:bodyPr>
          <a:lstStyle/>
          <a:p>
            <a:pPr algn="ctr"/>
            <a:r>
              <a:rPr lang="it-IT" sz="1600" b="1" dirty="0" smtClean="0">
                <a:latin typeface="Times"/>
              </a:rPr>
              <a:t>Tag </a:t>
            </a:r>
            <a:r>
              <a:rPr lang="it-IT" sz="1600" b="1" dirty="0" err="1" smtClean="0">
                <a:latin typeface="Times"/>
              </a:rPr>
              <a:t>system</a:t>
            </a:r>
            <a:r>
              <a:rPr lang="it-IT" sz="1600" b="1" dirty="0" smtClean="0">
                <a:latin typeface="Times"/>
              </a:rPr>
              <a:t/>
            </a:r>
            <a:br>
              <a:rPr lang="it-IT" sz="1600" b="1" dirty="0" smtClean="0">
                <a:latin typeface="Times"/>
              </a:rPr>
            </a:br>
            <a:r>
              <a:rPr lang="it-IT" sz="1100" dirty="0" smtClean="0">
                <a:latin typeface="Times"/>
              </a:rPr>
              <a:t>(small LYSO </a:t>
            </a:r>
            <a:r>
              <a:rPr lang="it-IT" sz="1100" dirty="0" err="1" smtClean="0">
                <a:latin typeface="Times"/>
              </a:rPr>
              <a:t>crystal</a:t>
            </a:r>
            <a:r>
              <a:rPr lang="it-IT" sz="1100" dirty="0" smtClean="0">
                <a:latin typeface="Times"/>
              </a:rPr>
              <a:t> + MPPC)</a:t>
            </a:r>
            <a:endParaRPr lang="it-IT" sz="1100" dirty="0">
              <a:latin typeface="Times"/>
            </a:endParaRPr>
          </a:p>
        </p:txBody>
      </p:sp>
      <p:sp>
        <p:nvSpPr>
          <p:cNvPr id="18" name="TextBox 17"/>
          <p:cNvSpPr txBox="1"/>
          <p:nvPr/>
        </p:nvSpPr>
        <p:spPr>
          <a:xfrm>
            <a:off x="2240117" y="2200727"/>
            <a:ext cx="909799" cy="338554"/>
          </a:xfrm>
          <a:prstGeom prst="rect">
            <a:avLst/>
          </a:prstGeom>
          <a:noFill/>
        </p:spPr>
        <p:txBody>
          <a:bodyPr wrap="none" rtlCol="0">
            <a:spAutoFit/>
          </a:bodyPr>
          <a:lstStyle/>
          <a:p>
            <a:r>
              <a:rPr lang="it-IT" sz="1600" dirty="0" err="1" smtClean="0">
                <a:latin typeface="Times"/>
                <a:cs typeface="Times"/>
              </a:rPr>
              <a:t>γ</a:t>
            </a:r>
            <a:r>
              <a:rPr lang="it-IT" sz="1200" dirty="0" smtClean="0">
                <a:latin typeface="Times"/>
                <a:cs typeface="Times"/>
              </a:rPr>
              <a:t>(511 </a:t>
            </a:r>
            <a:r>
              <a:rPr lang="it-IT" sz="1200" dirty="0" err="1" smtClean="0">
                <a:latin typeface="Times"/>
                <a:cs typeface="Times"/>
              </a:rPr>
              <a:t>keV</a:t>
            </a:r>
            <a:r>
              <a:rPr lang="it-IT" sz="1200" dirty="0" smtClean="0">
                <a:latin typeface="Times"/>
                <a:cs typeface="Times"/>
              </a:rPr>
              <a:t>)</a:t>
            </a:r>
            <a:endParaRPr lang="it-IT" sz="1200" dirty="0" smtClean="0">
              <a:latin typeface="Times"/>
            </a:endParaRPr>
          </a:p>
        </p:txBody>
      </p:sp>
      <p:sp>
        <p:nvSpPr>
          <p:cNvPr id="19" name="Rectangle 18"/>
          <p:cNvSpPr/>
          <p:nvPr/>
        </p:nvSpPr>
        <p:spPr>
          <a:xfrm>
            <a:off x="2210219" y="2923509"/>
            <a:ext cx="1084088" cy="369332"/>
          </a:xfrm>
          <a:prstGeom prst="rect">
            <a:avLst/>
          </a:prstGeom>
        </p:spPr>
        <p:txBody>
          <a:bodyPr wrap="none">
            <a:spAutoFit/>
          </a:bodyPr>
          <a:lstStyle/>
          <a:p>
            <a:r>
              <a:rPr lang="it-IT" dirty="0" err="1" smtClean="0">
                <a:latin typeface="Times"/>
                <a:cs typeface="Times"/>
              </a:rPr>
              <a:t>γ</a:t>
            </a:r>
            <a:r>
              <a:rPr lang="it-IT" dirty="0" smtClean="0">
                <a:latin typeface="Times"/>
                <a:cs typeface="Times"/>
              </a:rPr>
              <a:t> </a:t>
            </a:r>
            <a:r>
              <a:rPr lang="it-IT" sz="1400" dirty="0" smtClean="0">
                <a:latin typeface="Times"/>
                <a:cs typeface="Times"/>
              </a:rPr>
              <a:t>(511 </a:t>
            </a:r>
            <a:r>
              <a:rPr lang="it-IT" sz="1400" dirty="0" err="1" smtClean="0">
                <a:latin typeface="Times"/>
                <a:cs typeface="Times"/>
              </a:rPr>
              <a:t>keV</a:t>
            </a:r>
            <a:r>
              <a:rPr lang="it-IT" sz="1400" dirty="0" smtClean="0">
                <a:latin typeface="Times"/>
                <a:cs typeface="Times"/>
              </a:rPr>
              <a:t>)</a:t>
            </a:r>
            <a:endParaRPr lang="it-IT" sz="1400" dirty="0">
              <a:latin typeface="Times"/>
            </a:endParaRPr>
          </a:p>
        </p:txBody>
      </p:sp>
      <p:sp>
        <p:nvSpPr>
          <p:cNvPr id="21" name="TextBox 20"/>
          <p:cNvSpPr txBox="1"/>
          <p:nvPr/>
        </p:nvSpPr>
        <p:spPr>
          <a:xfrm>
            <a:off x="2154242" y="4704873"/>
            <a:ext cx="6532558" cy="1631216"/>
          </a:xfrm>
          <a:prstGeom prst="rect">
            <a:avLst/>
          </a:prstGeom>
          <a:noFill/>
        </p:spPr>
        <p:txBody>
          <a:bodyPr wrap="none" rtlCol="0">
            <a:spAutoFit/>
          </a:bodyPr>
          <a:lstStyle/>
          <a:p>
            <a:r>
              <a:rPr lang="it-IT" sz="2000" b="1" dirty="0" smtClean="0">
                <a:latin typeface="Times"/>
              </a:rPr>
              <a:t>Data </a:t>
            </a:r>
            <a:r>
              <a:rPr lang="it-IT" sz="2000" b="1" dirty="0" err="1" smtClean="0">
                <a:latin typeface="Times"/>
              </a:rPr>
              <a:t>acquisition</a:t>
            </a:r>
            <a:r>
              <a:rPr lang="it-IT" sz="2000" b="1" dirty="0" smtClean="0">
                <a:latin typeface="Times"/>
              </a:rPr>
              <a:t> </a:t>
            </a:r>
            <a:r>
              <a:rPr lang="it-IT" sz="2000" b="1" dirty="0" err="1" smtClean="0">
                <a:latin typeface="Times"/>
              </a:rPr>
              <a:t>run</a:t>
            </a:r>
            <a:r>
              <a:rPr lang="it-IT" sz="2000" b="1" dirty="0" smtClean="0">
                <a:latin typeface="Times"/>
              </a:rPr>
              <a:t>:</a:t>
            </a:r>
          </a:p>
          <a:p>
            <a:pPr marL="285750" indent="-285750">
              <a:buFontTx/>
              <a:buChar char="-"/>
            </a:pPr>
            <a:r>
              <a:rPr lang="it-IT" sz="2000" dirty="0" smtClean="0">
                <a:latin typeface="Times"/>
              </a:rPr>
              <a:t>Tag </a:t>
            </a:r>
            <a:r>
              <a:rPr lang="it-IT" sz="2000" dirty="0" err="1" smtClean="0">
                <a:latin typeface="Times"/>
              </a:rPr>
              <a:t>system</a:t>
            </a:r>
            <a:r>
              <a:rPr lang="it-IT" sz="2000" dirty="0" smtClean="0">
                <a:latin typeface="Times"/>
              </a:rPr>
              <a:t> &amp; Na22 source can </a:t>
            </a:r>
            <a:r>
              <a:rPr lang="it-IT" sz="2000" dirty="0" err="1" smtClean="0">
                <a:latin typeface="Times"/>
              </a:rPr>
              <a:t>move</a:t>
            </a:r>
            <a:r>
              <a:rPr lang="it-IT" sz="2000" dirty="0" smtClean="0">
                <a:latin typeface="Times"/>
              </a:rPr>
              <a:t> </a:t>
            </a:r>
            <a:r>
              <a:rPr lang="it-IT" sz="2000" dirty="0" err="1" smtClean="0">
                <a:latin typeface="Times"/>
              </a:rPr>
              <a:t>along</a:t>
            </a:r>
            <a:r>
              <a:rPr lang="it-IT" sz="2000" dirty="0" smtClean="0">
                <a:latin typeface="Times"/>
              </a:rPr>
              <a:t> the </a:t>
            </a:r>
            <a:r>
              <a:rPr lang="it-IT" sz="2000" dirty="0" err="1" smtClean="0">
                <a:latin typeface="Times"/>
              </a:rPr>
              <a:t>crystal</a:t>
            </a:r>
            <a:r>
              <a:rPr lang="it-IT" sz="2000" dirty="0" smtClean="0">
                <a:latin typeface="Times"/>
              </a:rPr>
              <a:t> </a:t>
            </a:r>
            <a:r>
              <a:rPr lang="it-IT" sz="2000" dirty="0" err="1" smtClean="0">
                <a:latin typeface="Times"/>
              </a:rPr>
              <a:t>axis</a:t>
            </a:r>
            <a:endParaRPr lang="it-IT" sz="2000" dirty="0" smtClean="0">
              <a:latin typeface="Times"/>
            </a:endParaRPr>
          </a:p>
          <a:p>
            <a:pPr marL="285750" indent="-285750">
              <a:buFontTx/>
              <a:buChar char="-"/>
            </a:pPr>
            <a:r>
              <a:rPr lang="it-IT" sz="2000" dirty="0" smtClean="0">
                <a:latin typeface="Times"/>
              </a:rPr>
              <a:t>8 </a:t>
            </a:r>
            <a:r>
              <a:rPr lang="it-IT" sz="2000" dirty="0" err="1" smtClean="0">
                <a:latin typeface="Times"/>
              </a:rPr>
              <a:t>different</a:t>
            </a:r>
            <a:r>
              <a:rPr lang="it-IT" sz="2000" dirty="0" smtClean="0">
                <a:latin typeface="Times"/>
              </a:rPr>
              <a:t> positions, </a:t>
            </a:r>
            <a:r>
              <a:rPr lang="it-IT" sz="2000" dirty="0" err="1" smtClean="0">
                <a:latin typeface="Times"/>
              </a:rPr>
              <a:t>within</a:t>
            </a:r>
            <a:r>
              <a:rPr lang="it-IT" sz="2000" dirty="0" smtClean="0">
                <a:latin typeface="Times"/>
              </a:rPr>
              <a:t> 2 cm </a:t>
            </a:r>
            <a:r>
              <a:rPr lang="it-IT" sz="2000" dirty="0" err="1" smtClean="0">
                <a:latin typeface="Times"/>
              </a:rPr>
              <a:t>step</a:t>
            </a:r>
            <a:r>
              <a:rPr lang="it-IT" sz="2000" dirty="0" smtClean="0">
                <a:latin typeface="Times"/>
              </a:rPr>
              <a:t> from the PMT</a:t>
            </a:r>
          </a:p>
          <a:p>
            <a:pPr marL="285750" indent="-285750">
              <a:buFontTx/>
              <a:buChar char="-"/>
            </a:pPr>
            <a:r>
              <a:rPr lang="it-IT" sz="2000" dirty="0" smtClean="0">
                <a:latin typeface="Times"/>
              </a:rPr>
              <a:t>20000 </a:t>
            </a:r>
            <a:r>
              <a:rPr lang="it-IT" sz="2000" dirty="0" err="1" smtClean="0">
                <a:latin typeface="Times"/>
              </a:rPr>
              <a:t>events</a:t>
            </a:r>
            <a:r>
              <a:rPr lang="it-IT" sz="2000" dirty="0" smtClean="0">
                <a:latin typeface="Times"/>
              </a:rPr>
              <a:t> per position</a:t>
            </a:r>
          </a:p>
          <a:p>
            <a:pPr marL="285750" indent="-285750">
              <a:buFontTx/>
              <a:buChar char="-"/>
            </a:pPr>
            <a:r>
              <a:rPr lang="it-IT" sz="2000" dirty="0" smtClean="0">
                <a:latin typeface="Times"/>
              </a:rPr>
              <a:t>Trigger </a:t>
            </a:r>
            <a:r>
              <a:rPr lang="it-IT" sz="2000" dirty="0" err="1" smtClean="0">
                <a:latin typeface="Times"/>
              </a:rPr>
              <a:t>is</a:t>
            </a:r>
            <a:r>
              <a:rPr lang="it-IT" sz="2000" dirty="0" smtClean="0">
                <a:latin typeface="Times"/>
              </a:rPr>
              <a:t> </a:t>
            </a:r>
            <a:r>
              <a:rPr lang="it-IT" sz="2000" dirty="0" err="1" smtClean="0">
                <a:latin typeface="Times"/>
              </a:rPr>
              <a:t>provided</a:t>
            </a:r>
            <a:r>
              <a:rPr lang="it-IT" sz="2000" dirty="0" smtClean="0">
                <a:latin typeface="Times"/>
              </a:rPr>
              <a:t> by the </a:t>
            </a:r>
            <a:r>
              <a:rPr lang="it-IT" sz="2000" dirty="0" err="1" smtClean="0">
                <a:latin typeface="Times"/>
              </a:rPr>
              <a:t>discriminated</a:t>
            </a:r>
            <a:r>
              <a:rPr lang="it-IT" sz="2000" dirty="0" smtClean="0">
                <a:latin typeface="Times"/>
              </a:rPr>
              <a:t> Tag </a:t>
            </a:r>
            <a:r>
              <a:rPr lang="it-IT" sz="2000" dirty="0" err="1" smtClean="0">
                <a:latin typeface="Times"/>
              </a:rPr>
              <a:t>system</a:t>
            </a:r>
            <a:endParaRPr lang="it-IT" sz="2000" dirty="0">
              <a:latin typeface="Times"/>
            </a:endParaRPr>
          </a:p>
        </p:txBody>
      </p:sp>
      <p:cxnSp>
        <p:nvCxnSpPr>
          <p:cNvPr id="23" name="Straight Arrow Connector 22"/>
          <p:cNvCxnSpPr/>
          <p:nvPr/>
        </p:nvCxnSpPr>
        <p:spPr>
          <a:xfrm>
            <a:off x="2725472" y="2908341"/>
            <a:ext cx="127137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127641" y="2576093"/>
            <a:ext cx="635849" cy="369332"/>
          </a:xfrm>
          <a:prstGeom prst="rect">
            <a:avLst/>
          </a:prstGeom>
          <a:noFill/>
        </p:spPr>
        <p:txBody>
          <a:bodyPr wrap="none" rtlCol="0">
            <a:spAutoFit/>
          </a:bodyPr>
          <a:lstStyle/>
          <a:p>
            <a:r>
              <a:rPr lang="it-IT" dirty="0" smtClean="0">
                <a:latin typeface="Times"/>
              </a:rPr>
              <a:t>2 cm</a:t>
            </a:r>
            <a:endParaRPr lang="it-IT" dirty="0">
              <a:latin typeface="Times"/>
            </a:endParaRPr>
          </a:p>
        </p:txBody>
      </p:sp>
      <p:sp>
        <p:nvSpPr>
          <p:cNvPr id="27" name="Can 26"/>
          <p:cNvSpPr/>
          <p:nvPr/>
        </p:nvSpPr>
        <p:spPr>
          <a:xfrm>
            <a:off x="4056842" y="2512033"/>
            <a:ext cx="869768" cy="157601"/>
          </a:xfrm>
          <a:prstGeom prst="can">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a:endParaRPr>
          </a:p>
        </p:txBody>
      </p:sp>
      <p:sp>
        <p:nvSpPr>
          <p:cNvPr id="28" name="TextBox 27"/>
          <p:cNvSpPr txBox="1"/>
          <p:nvPr/>
        </p:nvSpPr>
        <p:spPr>
          <a:xfrm>
            <a:off x="3892823" y="2220258"/>
            <a:ext cx="560704" cy="338554"/>
          </a:xfrm>
          <a:prstGeom prst="rect">
            <a:avLst/>
          </a:prstGeom>
          <a:noFill/>
        </p:spPr>
        <p:txBody>
          <a:bodyPr wrap="none" rtlCol="0">
            <a:spAutoFit/>
          </a:bodyPr>
          <a:lstStyle/>
          <a:p>
            <a:r>
              <a:rPr lang="it-IT" sz="1600" baseline="30000" dirty="0" smtClean="0">
                <a:solidFill>
                  <a:srgbClr val="7F7F7F"/>
                </a:solidFill>
                <a:latin typeface="Times"/>
              </a:rPr>
              <a:t>22</a:t>
            </a:r>
            <a:r>
              <a:rPr lang="it-IT" sz="1600" dirty="0" smtClean="0">
                <a:solidFill>
                  <a:srgbClr val="7F7F7F"/>
                </a:solidFill>
                <a:latin typeface="Times"/>
              </a:rPr>
              <a:t>Na</a:t>
            </a:r>
            <a:endParaRPr lang="it-IT" sz="1600" dirty="0">
              <a:solidFill>
                <a:srgbClr val="7F7F7F"/>
              </a:solidFill>
              <a:latin typeface="Times"/>
            </a:endParaRPr>
          </a:p>
        </p:txBody>
      </p:sp>
      <p:sp>
        <p:nvSpPr>
          <p:cNvPr id="31" name="TextBox 30"/>
          <p:cNvSpPr txBox="1"/>
          <p:nvPr/>
        </p:nvSpPr>
        <p:spPr>
          <a:xfrm>
            <a:off x="3560584" y="1313433"/>
            <a:ext cx="1911601" cy="507831"/>
          </a:xfrm>
          <a:prstGeom prst="rect">
            <a:avLst/>
          </a:prstGeom>
          <a:noFill/>
        </p:spPr>
        <p:txBody>
          <a:bodyPr wrap="none" rtlCol="0">
            <a:spAutoFit/>
          </a:bodyPr>
          <a:lstStyle/>
          <a:p>
            <a:pPr algn="ctr"/>
            <a:r>
              <a:rPr lang="it-IT" sz="1600" dirty="0" smtClean="0">
                <a:solidFill>
                  <a:schemeClr val="tx1">
                    <a:lumMod val="50000"/>
                    <a:lumOff val="50000"/>
                  </a:schemeClr>
                </a:solidFill>
                <a:latin typeface="Times"/>
              </a:rPr>
              <a:t>Tag </a:t>
            </a:r>
            <a:r>
              <a:rPr lang="it-IT" sz="1600" dirty="0" err="1" smtClean="0">
                <a:solidFill>
                  <a:schemeClr val="tx1">
                    <a:lumMod val="50000"/>
                    <a:lumOff val="50000"/>
                  </a:schemeClr>
                </a:solidFill>
                <a:latin typeface="Times"/>
              </a:rPr>
              <a:t>system</a:t>
            </a:r>
            <a:r>
              <a:rPr lang="it-IT" sz="1600" dirty="0" smtClean="0">
                <a:solidFill>
                  <a:schemeClr val="tx1">
                    <a:lumMod val="50000"/>
                    <a:lumOff val="50000"/>
                  </a:schemeClr>
                </a:solidFill>
                <a:latin typeface="Times"/>
              </a:rPr>
              <a:t/>
            </a:r>
            <a:br>
              <a:rPr lang="it-IT" sz="1600" dirty="0" smtClean="0">
                <a:solidFill>
                  <a:schemeClr val="tx1">
                    <a:lumMod val="50000"/>
                    <a:lumOff val="50000"/>
                  </a:schemeClr>
                </a:solidFill>
                <a:latin typeface="Times"/>
              </a:rPr>
            </a:br>
            <a:r>
              <a:rPr lang="it-IT" sz="1100" dirty="0" smtClean="0">
                <a:solidFill>
                  <a:schemeClr val="tx1">
                    <a:lumMod val="50000"/>
                    <a:lumOff val="50000"/>
                  </a:schemeClr>
                </a:solidFill>
                <a:latin typeface="Times"/>
              </a:rPr>
              <a:t>(small LYSO </a:t>
            </a:r>
            <a:r>
              <a:rPr lang="it-IT" sz="1100" dirty="0" err="1" smtClean="0">
                <a:solidFill>
                  <a:schemeClr val="tx1">
                    <a:lumMod val="50000"/>
                    <a:lumOff val="50000"/>
                  </a:schemeClr>
                </a:solidFill>
                <a:latin typeface="Times"/>
              </a:rPr>
              <a:t>crystal</a:t>
            </a:r>
            <a:r>
              <a:rPr lang="it-IT" sz="1100" dirty="0" smtClean="0">
                <a:solidFill>
                  <a:schemeClr val="tx1">
                    <a:lumMod val="50000"/>
                    <a:lumOff val="50000"/>
                  </a:schemeClr>
                </a:solidFill>
                <a:latin typeface="Times"/>
              </a:rPr>
              <a:t> + MPPC)</a:t>
            </a:r>
            <a:endParaRPr lang="it-IT" sz="1100" dirty="0">
              <a:solidFill>
                <a:schemeClr val="tx1">
                  <a:lumMod val="50000"/>
                  <a:lumOff val="50000"/>
                </a:schemeClr>
              </a:solidFill>
              <a:latin typeface="Times"/>
            </a:endParaRPr>
          </a:p>
        </p:txBody>
      </p:sp>
      <p:cxnSp>
        <p:nvCxnSpPr>
          <p:cNvPr id="33" name="Straight Arrow Connector 32"/>
          <p:cNvCxnSpPr/>
          <p:nvPr/>
        </p:nvCxnSpPr>
        <p:spPr>
          <a:xfrm>
            <a:off x="4926610" y="2908341"/>
            <a:ext cx="1173253" cy="0"/>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Cube 39"/>
          <p:cNvSpPr/>
          <p:nvPr/>
        </p:nvSpPr>
        <p:spPr>
          <a:xfrm rot="16200000">
            <a:off x="2170179" y="1809270"/>
            <a:ext cx="271257" cy="453142"/>
          </a:xfrm>
          <a:prstGeom prst="cub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a:endParaRPr>
          </a:p>
        </p:txBody>
      </p:sp>
      <p:sp>
        <p:nvSpPr>
          <p:cNvPr id="41" name="Cube 40"/>
          <p:cNvSpPr/>
          <p:nvPr/>
        </p:nvSpPr>
        <p:spPr>
          <a:xfrm rot="16200000">
            <a:off x="2237032" y="1683206"/>
            <a:ext cx="135629" cy="487350"/>
          </a:xfrm>
          <a:prstGeom prst="cube">
            <a:avLst>
              <a:gd name="adj" fmla="val 80546"/>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7F7F7F"/>
              </a:solidFill>
              <a:latin typeface="Times"/>
            </a:endParaRPr>
          </a:p>
        </p:txBody>
      </p:sp>
      <p:sp>
        <p:nvSpPr>
          <p:cNvPr id="4" name="Footer Placeholder 3"/>
          <p:cNvSpPr>
            <a:spLocks noGrp="1"/>
          </p:cNvSpPr>
          <p:nvPr>
            <p:ph type="ftr" sz="quarter" idx="11"/>
          </p:nvPr>
        </p:nvSpPr>
        <p:spPr/>
        <p:txBody>
          <a:bodyPr/>
          <a:lstStyle/>
          <a:p>
            <a:r>
              <a:rPr lang="it-IT" smtClean="0"/>
              <a:t>EDIT-2015: Calorimetry Laboratory DAY3 </a:t>
            </a:r>
            <a:endParaRPr lang="it-IT"/>
          </a:p>
        </p:txBody>
      </p:sp>
      <p:sp>
        <p:nvSpPr>
          <p:cNvPr id="5" name="Slide Number Placeholder 4"/>
          <p:cNvSpPr>
            <a:spLocks noGrp="1"/>
          </p:cNvSpPr>
          <p:nvPr>
            <p:ph type="sldNum" sz="quarter" idx="12"/>
          </p:nvPr>
        </p:nvSpPr>
        <p:spPr/>
        <p:txBody>
          <a:bodyPr/>
          <a:lstStyle/>
          <a:p>
            <a:fld id="{91AE750E-B5B9-7B47-A78F-CE7D6C24F8BD}" type="slidenum">
              <a:rPr lang="it-IT" smtClean="0"/>
              <a:t>7</a:t>
            </a:fld>
            <a:endParaRPr lang="it-IT"/>
          </a:p>
        </p:txBody>
      </p:sp>
    </p:spTree>
    <p:extLst>
      <p:ext uri="{BB962C8B-B14F-4D97-AF65-F5344CB8AC3E}">
        <p14:creationId xmlns:p14="http://schemas.microsoft.com/office/powerpoint/2010/main" val="4239884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70358"/>
            <a:ext cx="8229600" cy="1143000"/>
          </a:xfrm>
        </p:spPr>
        <p:txBody>
          <a:bodyPr/>
          <a:lstStyle/>
          <a:p>
            <a:r>
              <a:rPr lang="en-US" noProof="0" dirty="0" smtClean="0"/>
              <a:t>Experimental setup (2)</a:t>
            </a:r>
            <a:endParaRPr lang="en-US" noProof="0" dirty="0"/>
          </a:p>
        </p:txBody>
      </p:sp>
      <p:grpSp>
        <p:nvGrpSpPr>
          <p:cNvPr id="6" name="Group 5"/>
          <p:cNvGrpSpPr/>
          <p:nvPr/>
        </p:nvGrpSpPr>
        <p:grpSpPr>
          <a:xfrm>
            <a:off x="-376959" y="760197"/>
            <a:ext cx="9699842" cy="6107233"/>
            <a:chOff x="1926981" y="-396649"/>
            <a:chExt cx="7296839" cy="4182771"/>
          </a:xfrm>
        </p:grpSpPr>
        <p:pic>
          <p:nvPicPr>
            <p:cNvPr id="7" name="Picture 6" descr="setup.JPG"/>
            <p:cNvPicPr>
              <a:picLocks noChangeAspect="1"/>
            </p:cNvPicPr>
            <p:nvPr/>
          </p:nvPicPr>
          <p:blipFill rotWithShape="1">
            <a:blip r:embed="rId2" cstate="print">
              <a:extLst>
                <a:ext uri="{28A0092B-C50C-407E-A947-70E740481C1C}">
                  <a14:useLocalDpi xmlns:a14="http://schemas.microsoft.com/office/drawing/2010/main" val="0"/>
                </a:ext>
              </a:extLst>
            </a:blip>
            <a:srcRect l="-77" t="11152" r="-1673" b="4726"/>
            <a:stretch/>
          </p:blipFill>
          <p:spPr>
            <a:xfrm>
              <a:off x="2195488" y="-396649"/>
              <a:ext cx="7028332" cy="4182771"/>
            </a:xfrm>
            <a:prstGeom prst="rect">
              <a:avLst/>
            </a:prstGeom>
          </p:spPr>
        </p:pic>
        <p:sp>
          <p:nvSpPr>
            <p:cNvPr id="8" name="Rectangle 7"/>
            <p:cNvSpPr/>
            <p:nvPr/>
          </p:nvSpPr>
          <p:spPr>
            <a:xfrm>
              <a:off x="2244302" y="1816044"/>
              <a:ext cx="703515" cy="484823"/>
            </a:xfrm>
            <a:prstGeom prst="rect">
              <a:avLst/>
            </a:prstGeom>
          </p:spPr>
          <p:txBody>
            <a:bodyPr wrap="none">
              <a:spAutoFit/>
            </a:bodyPr>
            <a:lstStyle/>
            <a:p>
              <a:r>
                <a:rPr lang="en-US" sz="2000" b="1" dirty="0" smtClean="0">
                  <a:solidFill>
                    <a:srgbClr val="FF0000"/>
                  </a:solidFill>
                  <a:latin typeface="Times"/>
                  <a:cs typeface="Times"/>
                </a:rPr>
                <a:t>Source</a:t>
              </a:r>
              <a:r>
                <a:rPr lang="en-US" sz="2000" b="1" dirty="0">
                  <a:solidFill>
                    <a:srgbClr val="FF0000"/>
                  </a:solidFill>
                  <a:latin typeface="Times"/>
                  <a:cs typeface="Times"/>
                </a:rPr>
                <a:t/>
              </a:r>
              <a:br>
                <a:rPr lang="en-US" sz="2000" b="1" dirty="0">
                  <a:solidFill>
                    <a:srgbClr val="FF0000"/>
                  </a:solidFill>
                  <a:latin typeface="Times"/>
                  <a:cs typeface="Times"/>
                </a:rPr>
              </a:br>
              <a:r>
                <a:rPr lang="en-US" sz="2000" b="1" baseline="30000" dirty="0" smtClean="0">
                  <a:solidFill>
                    <a:srgbClr val="FF0000"/>
                  </a:solidFill>
                  <a:latin typeface="Times"/>
                  <a:cs typeface="Times"/>
                </a:rPr>
                <a:t>22</a:t>
              </a:r>
              <a:r>
                <a:rPr lang="en-US" sz="2000" b="1" dirty="0" smtClean="0">
                  <a:solidFill>
                    <a:srgbClr val="FF0000"/>
                  </a:solidFill>
                  <a:latin typeface="Times"/>
                  <a:cs typeface="Times"/>
                </a:rPr>
                <a:t>Na</a:t>
              </a:r>
              <a:endParaRPr lang="it-IT" sz="2000" b="1" dirty="0">
                <a:solidFill>
                  <a:srgbClr val="FF0000"/>
                </a:solidFill>
                <a:latin typeface="Times"/>
              </a:endParaRPr>
            </a:p>
          </p:txBody>
        </p:sp>
        <p:sp>
          <p:nvSpPr>
            <p:cNvPr id="9" name="Rectangle 8"/>
            <p:cNvSpPr/>
            <p:nvPr/>
          </p:nvSpPr>
          <p:spPr>
            <a:xfrm>
              <a:off x="1926981" y="-396649"/>
              <a:ext cx="4572000" cy="274031"/>
            </a:xfrm>
            <a:prstGeom prst="rect">
              <a:avLst/>
            </a:prstGeom>
          </p:spPr>
          <p:txBody>
            <a:bodyPr>
              <a:spAutoFit/>
            </a:bodyPr>
            <a:lstStyle/>
            <a:p>
              <a:pPr algn="ctr"/>
              <a:r>
                <a:rPr lang="en-US" sz="2000" b="1" dirty="0" smtClean="0">
                  <a:solidFill>
                    <a:srgbClr val="FF0000"/>
                  </a:solidFill>
                  <a:latin typeface="Times"/>
                  <a:cs typeface="Times"/>
                </a:rPr>
                <a:t>Tag system (</a:t>
              </a:r>
              <a:r>
                <a:rPr lang="en-US" sz="2000" b="1" dirty="0">
                  <a:solidFill>
                    <a:srgbClr val="FF0000"/>
                  </a:solidFill>
                  <a:latin typeface="Times"/>
                  <a:cs typeface="Times"/>
                </a:rPr>
                <a:t>LYSO</a:t>
              </a:r>
              <a:r>
                <a:rPr lang="en-US" sz="2000" b="1" dirty="0" smtClean="0">
                  <a:solidFill>
                    <a:srgbClr val="FF0000"/>
                  </a:solidFill>
                  <a:latin typeface="Times"/>
                  <a:cs typeface="Times"/>
                </a:rPr>
                <a:t>)</a:t>
              </a:r>
              <a:endParaRPr lang="it-IT" sz="2000" b="1" dirty="0">
                <a:solidFill>
                  <a:srgbClr val="FF0000"/>
                </a:solidFill>
                <a:latin typeface="Times"/>
              </a:endParaRPr>
            </a:p>
          </p:txBody>
        </p:sp>
        <p:sp>
          <p:nvSpPr>
            <p:cNvPr id="10" name="Rectangle 9"/>
            <p:cNvSpPr/>
            <p:nvPr/>
          </p:nvSpPr>
          <p:spPr>
            <a:xfrm>
              <a:off x="7531930" y="799432"/>
              <a:ext cx="615805" cy="274031"/>
            </a:xfrm>
            <a:prstGeom prst="rect">
              <a:avLst/>
            </a:prstGeom>
          </p:spPr>
          <p:txBody>
            <a:bodyPr wrap="none">
              <a:spAutoFit/>
            </a:bodyPr>
            <a:lstStyle/>
            <a:p>
              <a:pPr algn="just"/>
              <a:r>
                <a:rPr lang="en-US" sz="2000" b="1" dirty="0" smtClean="0">
                  <a:solidFill>
                    <a:srgbClr val="FF0000"/>
                  </a:solidFill>
                  <a:latin typeface="Times"/>
                  <a:cs typeface="Times"/>
                </a:rPr>
                <a:t> PMT</a:t>
              </a:r>
              <a:endParaRPr lang="en-US" sz="2000" b="1" dirty="0">
                <a:solidFill>
                  <a:srgbClr val="FF0000"/>
                </a:solidFill>
                <a:latin typeface="Times"/>
                <a:cs typeface="Times"/>
              </a:endParaRPr>
            </a:p>
          </p:txBody>
        </p:sp>
        <p:sp>
          <p:nvSpPr>
            <p:cNvPr id="11" name="Rectangle 10"/>
            <p:cNvSpPr/>
            <p:nvPr/>
          </p:nvSpPr>
          <p:spPr>
            <a:xfrm rot="20411251">
              <a:off x="2435280" y="2718316"/>
              <a:ext cx="810857" cy="295109"/>
            </a:xfrm>
            <a:prstGeom prst="rect">
              <a:avLst/>
            </a:prstGeom>
          </p:spPr>
          <p:txBody>
            <a:bodyPr wrap="none">
              <a:spAutoFit/>
            </a:bodyPr>
            <a:lstStyle/>
            <a:p>
              <a:r>
                <a:rPr lang="en-US" sz="2200" b="1" dirty="0" smtClean="0">
                  <a:solidFill>
                    <a:srgbClr val="FF0000"/>
                  </a:solidFill>
                  <a:latin typeface="Times"/>
                  <a:cs typeface="Times"/>
                </a:rPr>
                <a:t>Crystal</a:t>
              </a:r>
              <a:endParaRPr lang="it-IT" sz="2200" b="1" dirty="0">
                <a:solidFill>
                  <a:srgbClr val="FF0000"/>
                </a:solidFill>
                <a:latin typeface="Times"/>
              </a:endParaRPr>
            </a:p>
          </p:txBody>
        </p:sp>
        <p:cxnSp>
          <p:nvCxnSpPr>
            <p:cNvPr id="12" name="Straight Arrow Connector 11"/>
            <p:cNvCxnSpPr/>
            <p:nvPr/>
          </p:nvCxnSpPr>
          <p:spPr>
            <a:xfrm>
              <a:off x="4171858" y="31128"/>
              <a:ext cx="494393" cy="152968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824241" y="2181207"/>
              <a:ext cx="1131432" cy="0"/>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789526" y="1070061"/>
              <a:ext cx="0" cy="23492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 name="Footer Placeholder 2"/>
          <p:cNvSpPr>
            <a:spLocks noGrp="1"/>
          </p:cNvSpPr>
          <p:nvPr>
            <p:ph type="ftr" sz="quarter" idx="11"/>
          </p:nvPr>
        </p:nvSpPr>
        <p:spPr/>
        <p:txBody>
          <a:bodyPr/>
          <a:lstStyle/>
          <a:p>
            <a:r>
              <a:rPr lang="it-IT" smtClean="0"/>
              <a:t>EDIT-2015: Calorimetry Laboratory DAY3 </a:t>
            </a:r>
            <a:endParaRPr lang="it-IT"/>
          </a:p>
        </p:txBody>
      </p:sp>
      <p:sp>
        <p:nvSpPr>
          <p:cNvPr id="4" name="Slide Number Placeholder 3"/>
          <p:cNvSpPr>
            <a:spLocks noGrp="1"/>
          </p:cNvSpPr>
          <p:nvPr>
            <p:ph type="sldNum" sz="quarter" idx="12"/>
          </p:nvPr>
        </p:nvSpPr>
        <p:spPr/>
        <p:txBody>
          <a:bodyPr/>
          <a:lstStyle/>
          <a:p>
            <a:fld id="{91AE750E-B5B9-7B47-A78F-CE7D6C24F8BD}" type="slidenum">
              <a:rPr lang="it-IT" smtClean="0"/>
              <a:t>8</a:t>
            </a:fld>
            <a:endParaRPr lang="it-IT"/>
          </a:p>
        </p:txBody>
      </p:sp>
    </p:spTree>
    <p:extLst>
      <p:ext uri="{BB962C8B-B14F-4D97-AF65-F5344CB8AC3E}">
        <p14:creationId xmlns:p14="http://schemas.microsoft.com/office/powerpoint/2010/main" val="17834182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8"/>
            <a:ext cx="8229600" cy="1143000"/>
          </a:xfrm>
        </p:spPr>
        <p:txBody>
          <a:bodyPr/>
          <a:lstStyle/>
          <a:p>
            <a:r>
              <a:rPr lang="en-US" noProof="0" dirty="0" smtClean="0"/>
              <a:t>Example of the charge distributions</a:t>
            </a:r>
            <a:endParaRPr lang="en-US" noProof="0" dirty="0"/>
          </a:p>
        </p:txBody>
      </p:sp>
      <p:pic>
        <p:nvPicPr>
          <p:cNvPr id="4" name="Content Placeholder 3" descr="charge_sardo_nogrease_nota.eps"/>
          <p:cNvPicPr>
            <a:picLocks noGrp="1" noChangeAspect="1"/>
          </p:cNvPicPr>
          <p:nvPr>
            <p:ph idx="1"/>
          </p:nvPr>
        </p:nvPicPr>
        <p:blipFill rotWithShape="1">
          <a:blip r:embed="rId2">
            <a:extLst>
              <a:ext uri="{28A0092B-C50C-407E-A947-70E740481C1C}">
                <a14:useLocalDpi xmlns:a14="http://schemas.microsoft.com/office/drawing/2010/main" val="0"/>
              </a:ext>
            </a:extLst>
          </a:blip>
          <a:srcRect t="2753" b="-683"/>
          <a:stretch/>
        </p:blipFill>
        <p:spPr>
          <a:xfrm>
            <a:off x="457200" y="2095518"/>
            <a:ext cx="7162147" cy="4762482"/>
          </a:xfrm>
        </p:spPr>
      </p:pic>
      <p:sp>
        <p:nvSpPr>
          <p:cNvPr id="5" name="TextBox 4"/>
          <p:cNvSpPr txBox="1"/>
          <p:nvPr/>
        </p:nvSpPr>
        <p:spPr>
          <a:xfrm>
            <a:off x="457200" y="1126163"/>
            <a:ext cx="8084264" cy="707886"/>
          </a:xfrm>
          <a:prstGeom prst="rect">
            <a:avLst/>
          </a:prstGeom>
          <a:noFill/>
        </p:spPr>
        <p:txBody>
          <a:bodyPr wrap="none" rtlCol="0">
            <a:spAutoFit/>
          </a:bodyPr>
          <a:lstStyle/>
          <a:p>
            <a:pPr marL="285750" indent="-285750">
              <a:buFont typeface="Arial"/>
              <a:buChar char="•"/>
            </a:pPr>
            <a:r>
              <a:rPr lang="en-US" sz="2000" dirty="0" smtClean="0">
                <a:latin typeface="Times"/>
              </a:rPr>
              <a:t>Charge response to a 511 </a:t>
            </a:r>
            <a:r>
              <a:rPr lang="en-US" sz="2000" dirty="0" err="1" smtClean="0">
                <a:latin typeface="Times"/>
              </a:rPr>
              <a:t>keV</a:t>
            </a:r>
            <a:r>
              <a:rPr lang="en-US" sz="2000" dirty="0" smtClean="0">
                <a:latin typeface="Times"/>
              </a:rPr>
              <a:t> photon for the 8 positions along crystal axis</a:t>
            </a:r>
          </a:p>
          <a:p>
            <a:pPr marL="285750" indent="-285750" algn="ctr">
              <a:buFont typeface="Arial"/>
              <a:buChar char="•"/>
            </a:pPr>
            <a:r>
              <a:rPr lang="en-US" sz="2000" dirty="0" smtClean="0">
                <a:latin typeface="Times"/>
              </a:rPr>
              <a:t>Gaussian fit applied to extract the peak do to the 511 </a:t>
            </a:r>
            <a:r>
              <a:rPr lang="en-US" sz="2000" dirty="0" err="1" smtClean="0">
                <a:latin typeface="Times"/>
              </a:rPr>
              <a:t>keV</a:t>
            </a:r>
            <a:r>
              <a:rPr lang="en-US" sz="2000" dirty="0" smtClean="0">
                <a:latin typeface="Times"/>
              </a:rPr>
              <a:t> photon</a:t>
            </a:r>
            <a:endParaRPr lang="en-US" sz="2000" dirty="0">
              <a:latin typeface="Times"/>
            </a:endParaRPr>
          </a:p>
        </p:txBody>
      </p:sp>
      <p:sp>
        <p:nvSpPr>
          <p:cNvPr id="6" name="Footer Placeholder 5"/>
          <p:cNvSpPr>
            <a:spLocks noGrp="1"/>
          </p:cNvSpPr>
          <p:nvPr>
            <p:ph type="ftr" sz="quarter" idx="11"/>
          </p:nvPr>
        </p:nvSpPr>
        <p:spPr/>
        <p:txBody>
          <a:bodyPr/>
          <a:lstStyle/>
          <a:p>
            <a:r>
              <a:rPr lang="it-IT" smtClean="0"/>
              <a:t>EDIT-2015: Calorimetry Laboratory DAY3 </a:t>
            </a:r>
            <a:endParaRPr lang="it-IT"/>
          </a:p>
        </p:txBody>
      </p:sp>
      <p:sp>
        <p:nvSpPr>
          <p:cNvPr id="7" name="Slide Number Placeholder 6"/>
          <p:cNvSpPr>
            <a:spLocks noGrp="1"/>
          </p:cNvSpPr>
          <p:nvPr>
            <p:ph type="sldNum" sz="quarter" idx="12"/>
          </p:nvPr>
        </p:nvSpPr>
        <p:spPr/>
        <p:txBody>
          <a:bodyPr/>
          <a:lstStyle/>
          <a:p>
            <a:fld id="{91AE750E-B5B9-7B47-A78F-CE7D6C24F8BD}" type="slidenum">
              <a:rPr lang="it-IT" smtClean="0"/>
              <a:t>9</a:t>
            </a:fld>
            <a:endParaRPr lang="it-IT"/>
          </a:p>
        </p:txBody>
      </p:sp>
    </p:spTree>
    <p:extLst>
      <p:ext uri="{BB962C8B-B14F-4D97-AF65-F5344CB8AC3E}">
        <p14:creationId xmlns:p14="http://schemas.microsoft.com/office/powerpoint/2010/main" val="3919813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1944</TotalTime>
  <Words>943</Words>
  <Application>Microsoft Macintosh PowerPoint</Application>
  <PresentationFormat>On-screen Show (4:3)</PresentationFormat>
  <Paragraphs>160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Test on crystals and large area MPPCs  Laboratory course: Day 3</vt:lpstr>
      <vt:lpstr>Experience Description</vt:lpstr>
      <vt:lpstr>Crystals test</vt:lpstr>
      <vt:lpstr>Inorganic Scintillators -1-</vt:lpstr>
      <vt:lpstr>Inorganic Scintillators -2-</vt:lpstr>
      <vt:lpstr>PowerPoint Presentation</vt:lpstr>
      <vt:lpstr>Experimental setup</vt:lpstr>
      <vt:lpstr>Experimental setup (2)</vt:lpstr>
      <vt:lpstr>Example of the charge distributions</vt:lpstr>
      <vt:lpstr>Example of Light Yield evaluation</vt:lpstr>
      <vt:lpstr>Longitudinal Response Uniformity</vt:lpstr>
      <vt:lpstr>MPPC test</vt:lpstr>
      <vt:lpstr>PowerPoint Presentation</vt:lpstr>
      <vt:lpstr>Irradiation technique</vt:lpstr>
      <vt:lpstr>Experimental setup</vt:lpstr>
      <vt:lpstr>Example of results after irradiation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Stazione test Cristalli </dc:title>
  <dc:creator>Raffaella Donghia</dc:creator>
  <cp:lastModifiedBy>ivano sarra</cp:lastModifiedBy>
  <cp:revision>34</cp:revision>
  <dcterms:created xsi:type="dcterms:W3CDTF">2015-10-13T09:28:54Z</dcterms:created>
  <dcterms:modified xsi:type="dcterms:W3CDTF">2015-10-21T16:31:07Z</dcterms:modified>
</cp:coreProperties>
</file>